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1"/>
  </p:sldMasterIdLst>
  <p:notesMasterIdLst>
    <p:notesMasterId r:id="rId78"/>
  </p:notesMasterIdLst>
  <p:handoutMasterIdLst>
    <p:handoutMasterId r:id="rId79"/>
  </p:handoutMasterIdLst>
  <p:sldIdLst>
    <p:sldId id="141169452" r:id="rId2"/>
    <p:sldId id="141169453" r:id="rId3"/>
    <p:sldId id="141169454" r:id="rId4"/>
    <p:sldId id="141169455" r:id="rId5"/>
    <p:sldId id="141169456" r:id="rId6"/>
    <p:sldId id="141169457" r:id="rId7"/>
    <p:sldId id="141169458" r:id="rId8"/>
    <p:sldId id="141169459" r:id="rId9"/>
    <p:sldId id="141169460" r:id="rId10"/>
    <p:sldId id="141169461" r:id="rId11"/>
    <p:sldId id="141169462" r:id="rId12"/>
    <p:sldId id="141169463" r:id="rId13"/>
    <p:sldId id="141169464" r:id="rId14"/>
    <p:sldId id="141169465" r:id="rId15"/>
    <p:sldId id="141169466" r:id="rId16"/>
    <p:sldId id="141169467" r:id="rId17"/>
    <p:sldId id="141169468" r:id="rId18"/>
    <p:sldId id="141169469" r:id="rId19"/>
    <p:sldId id="141169470" r:id="rId20"/>
    <p:sldId id="141169471" r:id="rId21"/>
    <p:sldId id="141169472" r:id="rId22"/>
    <p:sldId id="141169473" r:id="rId23"/>
    <p:sldId id="141169474" r:id="rId24"/>
    <p:sldId id="141169475" r:id="rId25"/>
    <p:sldId id="141169476" r:id="rId26"/>
    <p:sldId id="141169477" r:id="rId27"/>
    <p:sldId id="141169478" r:id="rId28"/>
    <p:sldId id="141169479" r:id="rId29"/>
    <p:sldId id="141169480" r:id="rId30"/>
    <p:sldId id="141169481" r:id="rId31"/>
    <p:sldId id="141169482" r:id="rId32"/>
    <p:sldId id="141169483" r:id="rId33"/>
    <p:sldId id="141169484" r:id="rId34"/>
    <p:sldId id="141169485" r:id="rId35"/>
    <p:sldId id="141169486" r:id="rId36"/>
    <p:sldId id="141169487" r:id="rId37"/>
    <p:sldId id="141169488" r:id="rId38"/>
    <p:sldId id="141169489" r:id="rId39"/>
    <p:sldId id="141169490" r:id="rId40"/>
    <p:sldId id="141169491" r:id="rId41"/>
    <p:sldId id="141169492" r:id="rId42"/>
    <p:sldId id="141169493" r:id="rId43"/>
    <p:sldId id="141169494" r:id="rId44"/>
    <p:sldId id="141169495" r:id="rId45"/>
    <p:sldId id="141169496" r:id="rId46"/>
    <p:sldId id="141169497" r:id="rId47"/>
    <p:sldId id="141169498" r:id="rId48"/>
    <p:sldId id="141169499" r:id="rId49"/>
    <p:sldId id="141169500" r:id="rId50"/>
    <p:sldId id="141169501" r:id="rId51"/>
    <p:sldId id="141169502" r:id="rId52"/>
    <p:sldId id="141169503" r:id="rId53"/>
    <p:sldId id="141169504" r:id="rId54"/>
    <p:sldId id="141169505" r:id="rId55"/>
    <p:sldId id="141169506" r:id="rId56"/>
    <p:sldId id="141169507" r:id="rId57"/>
    <p:sldId id="141169508" r:id="rId58"/>
    <p:sldId id="141169509" r:id="rId59"/>
    <p:sldId id="141169510" r:id="rId60"/>
    <p:sldId id="141169511" r:id="rId61"/>
    <p:sldId id="141169512" r:id="rId62"/>
    <p:sldId id="141169513" r:id="rId63"/>
    <p:sldId id="141169514" r:id="rId64"/>
    <p:sldId id="141169515" r:id="rId65"/>
    <p:sldId id="141169516" r:id="rId66"/>
    <p:sldId id="141169517" r:id="rId67"/>
    <p:sldId id="141169518" r:id="rId68"/>
    <p:sldId id="141169519" r:id="rId69"/>
    <p:sldId id="141169520" r:id="rId70"/>
    <p:sldId id="141169521" r:id="rId71"/>
    <p:sldId id="141169522" r:id="rId72"/>
    <p:sldId id="141169523" r:id="rId73"/>
    <p:sldId id="141169524" r:id="rId74"/>
    <p:sldId id="141169525" r:id="rId75"/>
    <p:sldId id="141169526" r:id="rId76"/>
    <p:sldId id="141169527" r:id="rId77"/>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8000"/>
    <a:srgbClr val="2F528F"/>
    <a:srgbClr val="DAE3F3"/>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62" autoAdjust="0"/>
    <p:restoredTop sz="94075" autoAdjust="0"/>
  </p:normalViewPr>
  <p:slideViewPr>
    <p:cSldViewPr snapToGrid="0">
      <p:cViewPr varScale="1">
        <p:scale>
          <a:sx n="69" d="100"/>
          <a:sy n="69" d="100"/>
        </p:scale>
        <p:origin x="1536" y="78"/>
      </p:cViewPr>
      <p:guideLst>
        <p:guide orient="horz" pos="21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27" tIns="45712" rIns="91427" bIns="4571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0" y="2"/>
            <a:ext cx="2949575" cy="498475"/>
          </a:xfrm>
          <a:prstGeom prst="rect">
            <a:avLst/>
          </a:prstGeom>
        </p:spPr>
        <p:txBody>
          <a:bodyPr vert="horz" lIns="91427" tIns="45712" rIns="91427" bIns="45712" rtlCol="0"/>
          <a:lstStyle>
            <a:lvl1pPr algn="r">
              <a:defRPr sz="1200"/>
            </a:lvl1pPr>
          </a:lstStyle>
          <a:p>
            <a:fld id="{232AD951-7E19-4004-B83F-A7C7A1215E4B}" type="datetimeFigureOut">
              <a:rPr kumimoji="1" lang="ja-JP" altLang="en-US" smtClean="0"/>
              <a:t>2022/9/28</a:t>
            </a:fld>
            <a:endParaRPr kumimoji="1" lang="ja-JP" altLang="en-US"/>
          </a:p>
        </p:txBody>
      </p:sp>
      <p:sp>
        <p:nvSpPr>
          <p:cNvPr id="4" name="フッター プレースホルダー 3"/>
          <p:cNvSpPr>
            <a:spLocks noGrp="1"/>
          </p:cNvSpPr>
          <p:nvPr>
            <p:ph type="ftr" sz="quarter" idx="2"/>
          </p:nvPr>
        </p:nvSpPr>
        <p:spPr>
          <a:xfrm>
            <a:off x="2" y="9440865"/>
            <a:ext cx="2949575" cy="498475"/>
          </a:xfrm>
          <a:prstGeom prst="rect">
            <a:avLst/>
          </a:prstGeom>
        </p:spPr>
        <p:txBody>
          <a:bodyPr vert="horz" lIns="91427" tIns="45712" rIns="91427" bIns="4571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5"/>
            <a:ext cx="2949575" cy="498475"/>
          </a:xfrm>
          <a:prstGeom prst="rect">
            <a:avLst/>
          </a:prstGeom>
        </p:spPr>
        <p:txBody>
          <a:bodyPr vert="horz" lIns="91427" tIns="45712" rIns="91427" bIns="45712" rtlCol="0" anchor="b"/>
          <a:lstStyle>
            <a:lvl1pPr algn="r">
              <a:defRPr sz="1200"/>
            </a:lvl1pPr>
          </a:lstStyle>
          <a:p>
            <a:fld id="{86E37F45-AADA-497B-AA67-8FD842FC9E6D}" type="slidenum">
              <a:rPr kumimoji="1" lang="ja-JP" altLang="en-US" smtClean="0"/>
              <a:t>‹#›</a:t>
            </a:fld>
            <a:endParaRPr kumimoji="1" lang="ja-JP" altLang="en-US"/>
          </a:p>
        </p:txBody>
      </p:sp>
    </p:spTree>
    <p:extLst>
      <p:ext uri="{BB962C8B-B14F-4D97-AF65-F5344CB8AC3E}">
        <p14:creationId xmlns:p14="http://schemas.microsoft.com/office/powerpoint/2010/main" val="23127284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49786" cy="498693"/>
          </a:xfrm>
          <a:prstGeom prst="rect">
            <a:avLst/>
          </a:prstGeom>
        </p:spPr>
        <p:txBody>
          <a:bodyPr vert="horz" lIns="91540" tIns="45771" rIns="91540" bIns="4577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2"/>
            <a:ext cx="2949786" cy="498693"/>
          </a:xfrm>
          <a:prstGeom prst="rect">
            <a:avLst/>
          </a:prstGeom>
        </p:spPr>
        <p:txBody>
          <a:bodyPr vert="horz" lIns="91540" tIns="45771" rIns="91540" bIns="45771" rtlCol="0"/>
          <a:lstStyle>
            <a:lvl1pPr algn="r">
              <a:defRPr sz="1200"/>
            </a:lvl1pPr>
          </a:lstStyle>
          <a:p>
            <a:fld id="{AFD2E2CB-6C4B-4969-8D8B-067DE241F3A1}" type="datetimeFigureOut">
              <a:rPr kumimoji="1" lang="ja-JP" altLang="en-US" smtClean="0"/>
              <a:t>2022/9/28</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1540" tIns="45771" rIns="91540" bIns="45771" rtlCol="0" anchor="ctr"/>
          <a:lstStyle/>
          <a:p>
            <a:endParaRPr lang="ja-JP" altLang="en-US"/>
          </a:p>
        </p:txBody>
      </p:sp>
      <p:sp>
        <p:nvSpPr>
          <p:cNvPr id="5" name="ノート プレースホルダー 4"/>
          <p:cNvSpPr>
            <a:spLocks noGrp="1"/>
          </p:cNvSpPr>
          <p:nvPr>
            <p:ph type="body" sz="quarter" idx="3"/>
          </p:nvPr>
        </p:nvSpPr>
        <p:spPr>
          <a:xfrm>
            <a:off x="680721" y="4783309"/>
            <a:ext cx="5445760" cy="3913615"/>
          </a:xfrm>
          <a:prstGeom prst="rect">
            <a:avLst/>
          </a:prstGeom>
        </p:spPr>
        <p:txBody>
          <a:bodyPr vert="horz" lIns="91540" tIns="45771" rIns="91540" bIns="4577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6" cy="498692"/>
          </a:xfrm>
          <a:prstGeom prst="rect">
            <a:avLst/>
          </a:prstGeom>
        </p:spPr>
        <p:txBody>
          <a:bodyPr vert="horz" lIns="91540" tIns="45771" rIns="91540" bIns="4577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6" cy="498692"/>
          </a:xfrm>
          <a:prstGeom prst="rect">
            <a:avLst/>
          </a:prstGeom>
        </p:spPr>
        <p:txBody>
          <a:bodyPr vert="horz" lIns="91540" tIns="45771" rIns="91540" bIns="45771" rtlCol="0" anchor="b"/>
          <a:lstStyle>
            <a:lvl1pPr algn="r">
              <a:defRPr sz="1200"/>
            </a:lvl1pPr>
          </a:lstStyle>
          <a:p>
            <a:fld id="{788224F5-572F-4180-BE90-3186629E4736}" type="slidenum">
              <a:rPr kumimoji="1" lang="ja-JP" altLang="en-US" smtClean="0"/>
              <a:t>‹#›</a:t>
            </a:fld>
            <a:endParaRPr kumimoji="1" lang="ja-JP" altLang="en-US"/>
          </a:p>
        </p:txBody>
      </p:sp>
    </p:spTree>
    <p:extLst>
      <p:ext uri="{BB962C8B-B14F-4D97-AF65-F5344CB8AC3E}">
        <p14:creationId xmlns:p14="http://schemas.microsoft.com/office/powerpoint/2010/main" val="40619956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lang="ja-JP" altLang="en-US" smtClean="0">
                <a:solidFill>
                  <a:prstClr val="black"/>
                </a:solidFill>
              </a:rPr>
              <a:pPr/>
              <a:t>1</a:t>
            </a:fld>
            <a:endParaRPr lang="ja-JP" altLang="en-US">
              <a:solidFill>
                <a:prstClr val="black"/>
              </a:solidFill>
            </a:endParaRPr>
          </a:p>
        </p:txBody>
      </p:sp>
    </p:spTree>
    <p:extLst>
      <p:ext uri="{BB962C8B-B14F-4D97-AF65-F5344CB8AC3E}">
        <p14:creationId xmlns:p14="http://schemas.microsoft.com/office/powerpoint/2010/main" val="2310382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28406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90896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1A49BDE8-73DB-4E19-B35E-3C31CC8BBB51}" type="slidenum">
              <a:rPr kumimoji="1" lang="ja-JP" altLang="en-US">
                <a:solidFill>
                  <a:prstClr val="black"/>
                </a:solidFill>
                <a:latin typeface="游ゴシック" panose="020F0502020204030204"/>
                <a:ea typeface="游ゴシック" panose="020B0400000000000000" pitchFamily="50" charset="-128"/>
              </a:rPr>
              <a:pPr defTabSz="457131">
                <a:defRPr/>
              </a:pPr>
              <a:t>36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334555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57131">
              <a:defRPr/>
            </a:pPr>
            <a:fld id="{1A49BDE8-73DB-4E19-B35E-3C31CC8BBB51}" type="slidenum">
              <a:rPr kumimoji="1" lang="ja-JP" altLang="en-US">
                <a:solidFill>
                  <a:prstClr val="black"/>
                </a:solidFill>
                <a:latin typeface="游ゴシック" panose="020F0502020204030204"/>
                <a:ea typeface="游ゴシック" panose="020B0400000000000000" pitchFamily="50" charset="-128"/>
              </a:rPr>
              <a:pPr defTabSz="457131">
                <a:defRPr/>
              </a:pPr>
              <a:t>40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46827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57131">
              <a:defRPr/>
            </a:pPr>
            <a:fld id="{1A49BDE8-73DB-4E19-B35E-3C31CC8BBB51}" type="slidenum">
              <a:rPr kumimoji="1" lang="ja-JP" altLang="en-US">
                <a:solidFill>
                  <a:prstClr val="black"/>
                </a:solidFill>
                <a:latin typeface="游ゴシック" panose="020F0502020204030204"/>
                <a:ea typeface="游ゴシック" panose="020B0400000000000000" pitchFamily="50" charset="-128"/>
              </a:rPr>
              <a:pPr defTabSz="457131">
                <a:defRPr/>
              </a:pPr>
              <a:t>41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05851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46</a:t>
            </a:fld>
            <a:endParaRPr kumimoji="1" lang="ja-JP" altLang="en-US"/>
          </a:p>
        </p:txBody>
      </p:sp>
    </p:spTree>
    <p:extLst>
      <p:ext uri="{BB962C8B-B14F-4D97-AF65-F5344CB8AC3E}">
        <p14:creationId xmlns:p14="http://schemas.microsoft.com/office/powerpoint/2010/main" val="4060138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47</a:t>
            </a:fld>
            <a:endParaRPr kumimoji="1" lang="ja-JP" altLang="en-US"/>
          </a:p>
        </p:txBody>
      </p:sp>
    </p:spTree>
    <p:extLst>
      <p:ext uri="{BB962C8B-B14F-4D97-AF65-F5344CB8AC3E}">
        <p14:creationId xmlns:p14="http://schemas.microsoft.com/office/powerpoint/2010/main" val="3530017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48</a:t>
            </a:fld>
            <a:endParaRPr kumimoji="1" lang="ja-JP" altLang="en-US"/>
          </a:p>
        </p:txBody>
      </p:sp>
    </p:spTree>
    <p:extLst>
      <p:ext uri="{BB962C8B-B14F-4D97-AF65-F5344CB8AC3E}">
        <p14:creationId xmlns:p14="http://schemas.microsoft.com/office/powerpoint/2010/main" val="2184414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49</a:t>
            </a:fld>
            <a:endParaRPr kumimoji="1" lang="ja-JP" altLang="en-US"/>
          </a:p>
        </p:txBody>
      </p:sp>
    </p:spTree>
    <p:extLst>
      <p:ext uri="{BB962C8B-B14F-4D97-AF65-F5344CB8AC3E}">
        <p14:creationId xmlns:p14="http://schemas.microsoft.com/office/powerpoint/2010/main" val="3827638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50</a:t>
            </a:fld>
            <a:endParaRPr kumimoji="1" lang="ja-JP" altLang="en-US"/>
          </a:p>
        </p:txBody>
      </p:sp>
    </p:spTree>
    <p:extLst>
      <p:ext uri="{BB962C8B-B14F-4D97-AF65-F5344CB8AC3E}">
        <p14:creationId xmlns:p14="http://schemas.microsoft.com/office/powerpoint/2010/main" val="2553514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57131">
                <a:defRPr/>
              </a:pPr>
              <a:t>17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77629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A49BDE8-73DB-4E19-B35E-3C31CC8BBB51}" type="slidenum">
              <a:rPr kumimoji="1" lang="ja-JP" altLang="en-US" smtClean="0"/>
              <a:pPr/>
              <a:t>51</a:t>
            </a:fld>
            <a:endParaRPr kumimoji="1" lang="ja-JP" altLang="en-US"/>
          </a:p>
        </p:txBody>
      </p:sp>
    </p:spTree>
    <p:extLst>
      <p:ext uri="{BB962C8B-B14F-4D97-AF65-F5344CB8AC3E}">
        <p14:creationId xmlns:p14="http://schemas.microsoft.com/office/powerpoint/2010/main" val="1709554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A49BDE8-73DB-4E19-B35E-3C31CC8BBB51}" type="slidenum">
              <a:rPr kumimoji="1" lang="ja-JP" altLang="en-US" smtClean="0"/>
              <a:pPr/>
              <a:t>52</a:t>
            </a:fld>
            <a:endParaRPr kumimoji="1" lang="ja-JP" altLang="en-US"/>
          </a:p>
        </p:txBody>
      </p:sp>
    </p:spTree>
    <p:extLst>
      <p:ext uri="{BB962C8B-B14F-4D97-AF65-F5344CB8AC3E}">
        <p14:creationId xmlns:p14="http://schemas.microsoft.com/office/powerpoint/2010/main" val="3482767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261">
              <a:defRPr/>
            </a:pPr>
            <a:fld id="{1A49BDE8-73DB-4E19-B35E-3C31CC8BBB51}" type="slidenum">
              <a:rPr kumimoji="1" lang="ja-JP" altLang="en-US">
                <a:solidFill>
                  <a:prstClr val="black"/>
                </a:solidFill>
                <a:latin typeface="Calibri"/>
                <a:ea typeface="ＭＳ Ｐゴシック" panose="020B0600070205080204" pitchFamily="50" charset="-128"/>
              </a:rPr>
              <a:pPr defTabSz="914261">
                <a:defRPr/>
              </a:pPr>
              <a:t>54</a:t>
            </a:fld>
            <a:endParaRPr kumimoji="1"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843564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261">
              <a:defRPr/>
            </a:pPr>
            <a:fld id="{1A49BDE8-73DB-4E19-B35E-3C31CC8BBB51}" type="slidenum">
              <a:rPr kumimoji="1" lang="ja-JP" altLang="en-US">
                <a:solidFill>
                  <a:prstClr val="black"/>
                </a:solidFill>
                <a:latin typeface="Calibri"/>
                <a:ea typeface="ＭＳ Ｐゴシック" panose="020B0600070205080204" pitchFamily="50" charset="-128"/>
              </a:rPr>
              <a:pPr defTabSz="914261">
                <a:defRPr/>
              </a:pPr>
              <a:t>55</a:t>
            </a:fld>
            <a:endParaRPr kumimoji="1"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664307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261">
              <a:defRPr/>
            </a:pPr>
            <a:fld id="{1A49BDE8-73DB-4E19-B35E-3C31CC8BBB51}" type="slidenum">
              <a:rPr kumimoji="1" lang="ja-JP" altLang="en-US">
                <a:solidFill>
                  <a:prstClr val="black"/>
                </a:solidFill>
                <a:latin typeface="Calibri"/>
                <a:ea typeface="ＭＳ Ｐゴシック" panose="020B0600070205080204" pitchFamily="50" charset="-128"/>
              </a:rPr>
              <a:pPr defTabSz="914261">
                <a:defRPr/>
              </a:pPr>
              <a:t>56</a:t>
            </a:fld>
            <a:endParaRPr kumimoji="1"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916674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131"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31"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44998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34422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02462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37744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39121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57131">
                <a:defRPr/>
              </a:pPr>
              <a:t>18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05663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8811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58074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57131">
                <a:defRPr/>
              </a:pPr>
              <a:t>19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28081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57131">
                <a:defRPr/>
              </a:pPr>
              <a:t>20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162281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31">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57131">
                <a:defRPr/>
              </a:pPr>
              <a:t>21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82080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68677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29227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49BDE8-73DB-4E19-B35E-3C31CC8BBB5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11411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3F49692-F928-4F55-9CE9-3CB8A124316E}"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890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CD3D95A-1557-4377-ADE7-5D0F7711981A}"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28791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7F8B142-5302-4F62-A8B8-115A4FC72E6A}"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951369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B7E4C36-E62F-4C05-BB18-6AC96D1E29B8}"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93297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D71ECCE-380C-4F82-AB65-4E9CB1496A97}"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9344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E302016-332C-4207-B63F-52F012B090EA}" type="datetime1">
              <a:rPr kumimoji="1" lang="ja-JP" altLang="en-US" smtClean="0"/>
              <a:t>2022/9/28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32210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7E19290-8B66-444E-86D1-8916248EA349}" type="datetime1">
              <a:rPr kumimoji="1" lang="ja-JP" altLang="en-US" smtClean="0"/>
              <a:t>2022/9/28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13385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1C9C0C5-784B-4178-A7ED-7060EE01A97E}" type="datetime1">
              <a:rPr kumimoji="1" lang="ja-JP" altLang="en-US" smtClean="0"/>
              <a:t>2022/9/28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290090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288C01-8E80-40F2-BC4D-3BC50A322498}" type="datetime1">
              <a:rPr kumimoji="1" lang="ja-JP" altLang="en-US" smtClean="0"/>
              <a:t>2022/9/28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7610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6F5D07E-6343-492A-BC12-CE7576524A59}" type="datetime1">
              <a:rPr kumimoji="1" lang="ja-JP" altLang="en-US" smtClean="0"/>
              <a:t>2022/9/28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77540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840BD1E-4594-40C3-BDB4-5C6750F13B75}" type="datetime1">
              <a:rPr kumimoji="1" lang="ja-JP" altLang="en-US" smtClean="0"/>
              <a:t>2022/9/28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079108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A55B3-1BDC-434E-864B-48C0B3F4B503}" type="datetime1">
              <a:rPr kumimoji="1" lang="ja-JP" altLang="en-US" smtClean="0"/>
              <a:t>2022/9/28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65261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5.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latin typeface="Meiryo UI" panose="020B0604030504040204" pitchFamily="50" charset="-128"/>
                <a:ea typeface="Meiryo UI" panose="020B0604030504040204" pitchFamily="50" charset="-128"/>
              </a:rPr>
              <a:t>第５章関係</a:t>
            </a:r>
          </a:p>
        </p:txBody>
      </p:sp>
    </p:spTree>
    <p:extLst>
      <p:ext uri="{BB962C8B-B14F-4D97-AF65-F5344CB8AC3E}">
        <p14:creationId xmlns:p14="http://schemas.microsoft.com/office/powerpoint/2010/main" val="3245360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07504" y="188639"/>
            <a:ext cx="8964782" cy="6681665"/>
          </a:xfrm>
          <a:prstGeom prst="rect">
            <a:avLst/>
          </a:prstGeom>
        </p:spPr>
      </p:pic>
    </p:spTree>
    <p:extLst>
      <p:ext uri="{BB962C8B-B14F-4D97-AF65-F5344CB8AC3E}">
        <p14:creationId xmlns:p14="http://schemas.microsoft.com/office/powerpoint/2010/main" val="3436088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会　津　若　松</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ea typeface="Meiryo UI" pitchFamily="50" charset="-128"/>
                <a:cs typeface="Meiryo UI" pitchFamily="50" charset="-128"/>
              </a:rPr>
              <a:t>５ー６</a:t>
            </a:r>
            <a:r>
              <a:rPr lang="en-US" altLang="ja-JP" kern="0" dirty="0" smtClean="0">
                <a:solidFill>
                  <a:srgbClr val="000000"/>
                </a:solidFill>
                <a:ea typeface="Meiryo UI" pitchFamily="50" charset="-128"/>
                <a:cs typeface="Meiryo UI" pitchFamily="50" charset="-128"/>
              </a:rPr>
              <a:t>.</a:t>
            </a:r>
            <a:r>
              <a:rPr lang="ja-JP" altLang="en-US" kern="0" dirty="0" smtClean="0">
                <a:solidFill>
                  <a:srgbClr val="000000"/>
                </a:solidFill>
                <a:ea typeface="Meiryo UI" pitchFamily="50" charset="-128"/>
                <a:cs typeface="Meiryo UI" pitchFamily="50" charset="-128"/>
              </a:rPr>
              <a:t>国内</a:t>
            </a:r>
            <a:r>
              <a:rPr lang="zh-TW" altLang="en-US" kern="0" dirty="0">
                <a:solidFill>
                  <a:srgbClr val="000000"/>
                </a:solidFill>
                <a:ea typeface="Meiryo UI" pitchFamily="50" charset="-128"/>
                <a:cs typeface="Meiryo UI" pitchFamily="50" charset="-128"/>
              </a:rPr>
              <a:t>都市</a:t>
            </a:r>
            <a:r>
              <a:rPr lang="ja-JP" altLang="en-US" kern="0" dirty="0">
                <a:solidFill>
                  <a:srgbClr val="000000"/>
                </a:solidFill>
                <a:ea typeface="Meiryo UI" pitchFamily="50" charset="-128"/>
                <a:cs typeface="Meiryo UI" pitchFamily="50" charset="-128"/>
              </a:rPr>
              <a:t>個票</a:t>
            </a:r>
            <a:r>
              <a:rPr lang="ja-JP" altLang="en-US" kern="0" dirty="0" smtClean="0">
                <a:solidFill>
                  <a:srgbClr val="000000"/>
                </a:solidFill>
                <a:ea typeface="Meiryo UI" pitchFamily="50" charset="-128"/>
                <a:cs typeface="Meiryo UI" pitchFamily="50" charset="-128"/>
              </a:rPr>
              <a:t>（１</a:t>
            </a:r>
            <a:r>
              <a:rPr lang="en-US" altLang="ja-JP" kern="0" dirty="0" smtClean="0">
                <a:solidFill>
                  <a:srgbClr val="000000"/>
                </a:solidFill>
                <a:ea typeface="Meiryo UI" pitchFamily="50" charset="-128"/>
                <a:cs typeface="Meiryo UI" pitchFamily="50" charset="-128"/>
              </a:rPr>
              <a:t>.</a:t>
            </a:r>
            <a:r>
              <a:rPr lang="ja-JP" altLang="en-US" kern="0" dirty="0" smtClean="0">
                <a:solidFill>
                  <a:srgbClr val="000000"/>
                </a:solidFill>
                <a:ea typeface="Meiryo UI" pitchFamily="50" charset="-128"/>
                <a:cs typeface="Meiryo UI" pitchFamily="50" charset="-128"/>
              </a:rPr>
              <a:t>会津若松</a:t>
            </a:r>
            <a:r>
              <a:rPr lang="ja-JP" altLang="en-US" kern="0" dirty="0">
                <a:solidFill>
                  <a:srgbClr val="000000"/>
                </a:solidFill>
                <a:ea typeface="Meiryo UI" pitchFamily="50" charset="-128"/>
                <a:cs typeface="Meiryo UI" pitchFamily="50" charset="-128"/>
              </a:rPr>
              <a:t>）</a:t>
            </a:r>
            <a:endParaRPr lang="zh-TW" altLang="en-US" kern="0" dirty="0">
              <a:solidFill>
                <a:srgbClr val="000000"/>
              </a:solidFill>
              <a:ea typeface="Meiryo UI" pitchFamily="50" charset="-128"/>
              <a:cs typeface="Meiryo UI" pitchFamily="50" charset="-128"/>
            </a:endParaRPr>
          </a:p>
        </p:txBody>
      </p:sp>
      <p:sp>
        <p:nvSpPr>
          <p:cNvPr id="7" name="正方形/長方形 6"/>
          <p:cNvSpPr/>
          <p:nvPr/>
        </p:nvSpPr>
        <p:spPr>
          <a:xfrm>
            <a:off x="7011266" y="64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第５回意見交換会　資料５</a:t>
            </a:r>
          </a:p>
        </p:txBody>
      </p:sp>
    </p:spTree>
    <p:extLst>
      <p:ext uri="{BB962C8B-B14F-4D97-AF65-F5344CB8AC3E}">
        <p14:creationId xmlns:p14="http://schemas.microsoft.com/office/powerpoint/2010/main" val="1190031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1169762" y="2202000"/>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2" name="正方形/長方形 71"/>
          <p:cNvSpPr/>
          <p:nvPr/>
        </p:nvSpPr>
        <p:spPr>
          <a:xfrm>
            <a:off x="8764012" y="6425334"/>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002060"/>
              </a:solidFill>
              <a:effectLst/>
              <a:uLnTx/>
              <a:uFillTx/>
              <a:latin typeface="Meiryo UI"/>
              <a:ea typeface="Meiryo UI"/>
              <a:cs typeface="+mn-cs"/>
            </a:endParaRPr>
          </a:p>
        </p:txBody>
      </p:sp>
      <p:pic>
        <p:nvPicPr>
          <p:cNvPr id="5" name="図 4"/>
          <p:cNvPicPr>
            <a:picLocks noChangeAspect="1"/>
          </p:cNvPicPr>
          <p:nvPr/>
        </p:nvPicPr>
        <p:blipFill>
          <a:blip r:embed="rId2"/>
          <a:stretch>
            <a:fillRect/>
          </a:stretch>
        </p:blipFill>
        <p:spPr>
          <a:xfrm>
            <a:off x="6862660" y="1379379"/>
            <a:ext cx="2281340" cy="1537944"/>
          </a:xfrm>
          <a:prstGeom prst="rect">
            <a:avLst/>
          </a:prstGeom>
        </p:spPr>
      </p:pic>
      <p:sp>
        <p:nvSpPr>
          <p:cNvPr id="18" name="正方形/長方形 17"/>
          <p:cNvSpPr/>
          <p:nvPr/>
        </p:nvSpPr>
        <p:spPr>
          <a:xfrm>
            <a:off x="185459" y="412124"/>
            <a:ext cx="8628838" cy="30134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　　　　　　　　　　　　　　　　　　　</a:t>
            </a: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人口約</a:t>
            </a: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12</a:t>
            </a: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万人</a:t>
            </a:r>
            <a:r>
              <a:rPr kumimoji="1" lang="ja-JP" altLang="en-US" sz="1050" b="1" i="0" u="none" strike="noStrike" kern="1200" cap="none" spc="0" normalizeH="0" baseline="0" noProof="0" dirty="0">
                <a:ln>
                  <a:noFill/>
                </a:ln>
                <a:solidFill>
                  <a:srgbClr val="002060"/>
                </a:solidFill>
                <a:effectLst/>
                <a:uLnTx/>
                <a:uFillTx/>
                <a:latin typeface="Meiryo UI"/>
                <a:ea typeface="Meiryo UI"/>
                <a:cs typeface="+mn-cs"/>
              </a:rPr>
              <a:t>（約</a:t>
            </a:r>
            <a:r>
              <a:rPr kumimoji="1" lang="en-US" altLang="ja-JP" sz="1050" b="1" i="0" u="none" strike="noStrike" kern="1200" cap="none" spc="0" normalizeH="0" baseline="0" noProof="0" dirty="0">
                <a:ln>
                  <a:noFill/>
                </a:ln>
                <a:solidFill>
                  <a:srgbClr val="002060"/>
                </a:solidFill>
                <a:effectLst/>
                <a:uLnTx/>
                <a:uFillTx/>
                <a:latin typeface="Meiryo UI"/>
                <a:ea typeface="Meiryo UI"/>
                <a:cs typeface="+mn-cs"/>
              </a:rPr>
              <a:t>5</a:t>
            </a:r>
            <a:r>
              <a:rPr kumimoji="1" lang="ja-JP" altLang="en-US" sz="1050" b="1" i="0" u="none" strike="noStrike" kern="1200" cap="none" spc="0" normalizeH="0" baseline="0" noProof="0" dirty="0">
                <a:ln>
                  <a:noFill/>
                </a:ln>
                <a:solidFill>
                  <a:srgbClr val="002060"/>
                </a:solidFill>
                <a:effectLst/>
                <a:uLnTx/>
                <a:uFillTx/>
                <a:latin typeface="Meiryo UI"/>
                <a:ea typeface="Meiryo UI"/>
                <a:cs typeface="+mn-cs"/>
              </a:rPr>
              <a:t>万世帯）</a:t>
            </a: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面積約</a:t>
            </a: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380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400" b="1" i="0"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東京から約</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300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㎞の距離にあり、</a:t>
            </a:r>
            <a:r>
              <a:rPr kumimoji="1" lang="ja-JP" altLang="en-US" sz="1400" b="0" i="1" u="none" strike="noStrike" kern="1200" cap="none" spc="0" normalizeH="0" baseline="0" noProof="0" dirty="0">
                <a:ln>
                  <a:noFill/>
                </a:ln>
                <a:solidFill>
                  <a:srgbClr val="002060"/>
                </a:solidFill>
                <a:effectLst/>
                <a:uLnTx/>
                <a:uFillTx/>
                <a:latin typeface="Meiryo UI"/>
                <a:ea typeface="Meiryo UI"/>
                <a:cs typeface="+mn-cs"/>
              </a:rPr>
              <a:t>会津地方では人口最大の中心的な都市。</a:t>
            </a:r>
            <a:endParaRPr kumimoji="1" lang="en-US" altLang="ja-JP" sz="1400" b="0" i="1"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srgbClr val="002060"/>
                </a:solidFill>
                <a:effectLst/>
                <a:uLnTx/>
                <a:uFillTx/>
                <a:latin typeface="Meiryo UI"/>
                <a:ea typeface="Meiryo UI"/>
                <a:cs typeface="+mn-cs"/>
              </a:rPr>
              <a:t>                              </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sng" strike="noStrike" kern="1200" cap="none" spc="0" normalizeH="0" baseline="0" noProof="0" dirty="0">
                <a:ln>
                  <a:noFill/>
                </a:ln>
                <a:solidFill>
                  <a:srgbClr val="002060"/>
                </a:solidFill>
                <a:effectLst/>
                <a:uLnTx/>
                <a:uFillTx/>
                <a:latin typeface="Meiryo UI"/>
                <a:ea typeface="Meiryo UI"/>
                <a:cs typeface="+mn-cs"/>
              </a:rPr>
              <a:t>電子デバイス・精密機械・非鉄金属産業など高い技術を擁する企業が多数立地。</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
            </a:r>
            <a:b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b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会津清酒、会津漆器等の地場産業も盛ん。史跡、名所、温泉地を有する観光地でもある。</a:t>
            </a: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1993</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年には</a:t>
            </a:r>
            <a:r>
              <a:rPr kumimoji="1" lang="en-US" altLang="ja-JP" sz="1400" b="0" i="0" u="sng"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400" b="0" i="0" u="sng" strike="noStrike" kern="1200" cap="none" spc="0" normalizeH="0" baseline="0" noProof="0" dirty="0">
                <a:ln>
                  <a:noFill/>
                </a:ln>
                <a:solidFill>
                  <a:srgbClr val="002060"/>
                </a:solidFill>
                <a:effectLst/>
                <a:uLnTx/>
                <a:uFillTx/>
                <a:latin typeface="Meiryo UI"/>
                <a:ea typeface="Meiryo UI"/>
                <a:cs typeface="+mn-cs"/>
              </a:rPr>
              <a:t>専門大学として県立会津大学が開学。</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
            </a:r>
            <a:b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b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コンピューター理工学の専門的知識と英語教育により、グローバル人材を育成。</a:t>
            </a: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電子デバイスなどの産業や会津大学などの蓄積を活かし、東日本大震災後、</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
            </a:r>
            <a:b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br>
            <a:r>
              <a:rPr kumimoji="1" lang="ja-JP" altLang="en-US" sz="1400" b="0" i="1" u="sng" strike="noStrike" kern="1200" cap="none" spc="0" normalizeH="0" baseline="0" noProof="0" dirty="0">
                <a:ln>
                  <a:noFill/>
                </a:ln>
                <a:solidFill>
                  <a:srgbClr val="002060"/>
                </a:solidFill>
                <a:effectLst/>
                <a:uLnTx/>
                <a:uFillTx/>
                <a:latin typeface="Meiryo UI"/>
                <a:ea typeface="Meiryo UI"/>
                <a:cs typeface="+mn-cs"/>
              </a:rPr>
              <a:t>「スマートシティ会津若松」を推進し</a:t>
            </a:r>
            <a:r>
              <a:rPr kumimoji="1" lang="ja-JP" altLang="en-US" sz="1400" b="0" i="0" u="sng" strike="noStrike" kern="1200" cap="none" spc="0" normalizeH="0" baseline="0" noProof="0" dirty="0">
                <a:ln>
                  <a:noFill/>
                </a:ln>
                <a:solidFill>
                  <a:srgbClr val="002060"/>
                </a:solidFill>
                <a:effectLst/>
                <a:uLnTx/>
                <a:uFillTx/>
                <a:latin typeface="Meiryo UI"/>
                <a:ea typeface="Meiryo UI"/>
                <a:cs typeface="+mn-cs"/>
              </a:rPr>
              <a:t>、</a:t>
            </a:r>
            <a:r>
              <a:rPr kumimoji="1" lang="en-US" altLang="ja-JP" sz="1400" b="0" i="0" u="sng"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400" b="0" i="1" u="sng" strike="noStrike" kern="1200" cap="none" spc="0" normalizeH="0" baseline="0" noProof="0" dirty="0">
                <a:ln>
                  <a:noFill/>
                </a:ln>
                <a:solidFill>
                  <a:srgbClr val="002060"/>
                </a:solidFill>
                <a:effectLst/>
                <a:uLnTx/>
                <a:uFillTx/>
                <a:latin typeface="Meiryo UI"/>
                <a:ea typeface="Meiryo UI"/>
                <a:cs typeface="+mn-cs"/>
              </a:rPr>
              <a:t>を活用した産業創出・人材育成。</a:t>
            </a:r>
            <a:endParaRPr kumimoji="1" lang="en-US" altLang="ja-JP" sz="1400" b="0" i="1"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1"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sng"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400" b="0" i="0" u="sng" strike="noStrike" kern="1200" cap="none" spc="0" normalizeH="0" baseline="0" noProof="0" dirty="0">
                <a:ln>
                  <a:noFill/>
                </a:ln>
                <a:solidFill>
                  <a:srgbClr val="002060"/>
                </a:solidFill>
                <a:effectLst/>
                <a:uLnTx/>
                <a:uFillTx/>
                <a:latin typeface="Meiryo UI"/>
                <a:ea typeface="Meiryo UI"/>
                <a:cs typeface="+mn-cs"/>
              </a:rPr>
              <a:t>関</a:t>
            </a:r>
            <a:r>
              <a:rPr kumimoji="1" lang="ja-JP" altLang="en-US" sz="1400" b="0" i="1" u="sng" strike="noStrike" kern="1200" cap="none" spc="0" normalizeH="0" baseline="0" noProof="0" dirty="0">
                <a:ln>
                  <a:noFill/>
                </a:ln>
                <a:solidFill>
                  <a:srgbClr val="002060"/>
                </a:solidFill>
                <a:effectLst/>
                <a:uLnTx/>
                <a:uFillTx/>
                <a:latin typeface="Meiryo UI"/>
                <a:ea typeface="Meiryo UI"/>
                <a:cs typeface="+mn-cs"/>
              </a:rPr>
              <a:t>連企業の進出</a:t>
            </a:r>
            <a:r>
              <a:rPr kumimoji="1" lang="ja-JP" altLang="en-US" sz="1400" b="0" i="1" u="none" strike="noStrike" kern="1200" cap="none" spc="0" normalizeH="0" baseline="0" noProof="0" dirty="0">
                <a:ln>
                  <a:noFill/>
                </a:ln>
                <a:solidFill>
                  <a:srgbClr val="002060"/>
                </a:solidFill>
                <a:effectLst/>
                <a:uLnTx/>
                <a:uFillTx/>
                <a:latin typeface="Meiryo UI"/>
                <a:ea typeface="Meiryo UI"/>
                <a:cs typeface="+mn-cs"/>
              </a:rPr>
              <a:t>が進むとともに、</a:t>
            </a:r>
            <a:r>
              <a:rPr kumimoji="1" lang="ja-JP" altLang="en-US" sz="1400" b="0" i="1" u="sng" strike="noStrike" kern="1200" cap="none" spc="0" normalizeH="0" baseline="0" noProof="0" dirty="0">
                <a:ln>
                  <a:noFill/>
                </a:ln>
                <a:solidFill>
                  <a:srgbClr val="002060"/>
                </a:solidFill>
                <a:effectLst/>
                <a:uLnTx/>
                <a:uFillTx/>
                <a:latin typeface="Meiryo UI"/>
                <a:ea typeface="Meiryo UI"/>
                <a:cs typeface="+mn-cs"/>
              </a:rPr>
              <a:t>大学発ベンチャー企業も多く創出</a:t>
            </a:r>
            <a:r>
              <a:rPr kumimoji="1" lang="ja-JP" altLang="en-US" sz="1400" b="0" i="1" u="none" strike="noStrike" kern="1200" cap="none" spc="0" normalizeH="0" baseline="0" noProof="0" dirty="0">
                <a:ln>
                  <a:noFill/>
                </a:ln>
                <a:solidFill>
                  <a:srgbClr val="002060"/>
                </a:solidFill>
                <a:effectLst/>
                <a:uLnTx/>
                <a:uFillTx/>
                <a:latin typeface="Meiryo UI"/>
                <a:ea typeface="Meiryo UI"/>
                <a:cs typeface="+mn-cs"/>
              </a:rPr>
              <a:t>するなど、近年発展。</a:t>
            </a:r>
            <a:endParaRPr kumimoji="1" lang="ja-JP" altLang="en-US" sz="14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19" name="正方形/長方形 18"/>
          <p:cNvSpPr/>
          <p:nvPr/>
        </p:nvSpPr>
        <p:spPr>
          <a:xfrm>
            <a:off x="5663672" y="3333974"/>
            <a:ext cx="3480328" cy="233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出典：オプトインによる共助型分散社会の実現（会津若松市）</a:t>
            </a:r>
            <a:endParaRPr kumimoji="1" lang="en-US" altLang="ja-JP" sz="8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　　　　 </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会津若松市第</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7</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次総合計画中間評価（令和</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11</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月）、</a:t>
            </a:r>
            <a:endParaRPr kumimoji="0" lang="en-US" altLang="ja-JP" sz="8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       </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（別冊）重要業績評価指標（</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KPI)</a:t>
            </a:r>
            <a:r>
              <a:rPr kumimoji="0" lang="ja-JP" altLang="ja-JP" sz="800" b="0" i="0" u="none" strike="noStrike" kern="1200" cap="none" spc="0" normalizeH="0" baseline="0" noProof="0" dirty="0">
                <a:ln>
                  <a:noFill/>
                </a:ln>
                <a:solidFill>
                  <a:srgbClr val="002060"/>
                </a:solidFill>
                <a:effectLst/>
                <a:uLnTx/>
                <a:uFillTx/>
                <a:latin typeface="Meiryo UI"/>
                <a:ea typeface="Meiryo UI"/>
                <a:cs typeface="+mn-cs"/>
              </a:rPr>
              <a:t>及び関連指標達成状況シート</a:t>
            </a:r>
          </a:p>
        </p:txBody>
      </p:sp>
      <p:sp>
        <p:nvSpPr>
          <p:cNvPr id="9" name="角丸四角形 8"/>
          <p:cNvSpPr/>
          <p:nvPr/>
        </p:nvSpPr>
        <p:spPr>
          <a:xfrm>
            <a:off x="158909" y="412124"/>
            <a:ext cx="8885772" cy="6342466"/>
          </a:xfrm>
          <a:prstGeom prst="roundRect">
            <a:avLst>
              <a:gd name="adj" fmla="val 3402"/>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0" name="角丸四角形 69"/>
          <p:cNvSpPr/>
          <p:nvPr/>
        </p:nvSpPr>
        <p:spPr>
          <a:xfrm>
            <a:off x="129562" y="210041"/>
            <a:ext cx="2566971"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会津若松</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（会津若松市）</a:t>
            </a: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の概要</a:t>
            </a:r>
          </a:p>
        </p:txBody>
      </p:sp>
      <p:sp>
        <p:nvSpPr>
          <p:cNvPr id="21" name="正方形/長方形 20"/>
          <p:cNvSpPr/>
          <p:nvPr/>
        </p:nvSpPr>
        <p:spPr>
          <a:xfrm>
            <a:off x="5991996" y="455633"/>
            <a:ext cx="2931248" cy="7234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＜参考＞</a:t>
            </a:r>
            <a:endParaRPr kumimoji="1" lang="en-US" altLang="ja-JP" sz="10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1000" b="1" i="0" u="none" strike="noStrike" kern="1200" cap="none" spc="0" normalizeH="0" baseline="0" noProof="0" dirty="0">
                <a:ln>
                  <a:noFill/>
                </a:ln>
                <a:solidFill>
                  <a:srgbClr val="002060"/>
                </a:solidFill>
                <a:effectLst/>
                <a:uLnTx/>
                <a:uFillTx/>
                <a:latin typeface="Meiryo UI"/>
                <a:ea typeface="Meiryo UI"/>
                <a:cs typeface="+mn-cs"/>
              </a:rPr>
              <a:t>大阪市</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約</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275</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万人 </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約</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150</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万世帯）</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約</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230</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a:t>
            </a:r>
            <a:endParaRPr kumimoji="1" lang="en-US" altLang="ja-JP" sz="10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1000" b="1" i="0" u="none" strike="noStrike" kern="1200" cap="none" spc="0" normalizeH="0" baseline="0" noProof="0" dirty="0">
                <a:ln>
                  <a:noFill/>
                </a:ln>
                <a:solidFill>
                  <a:srgbClr val="002060"/>
                </a:solidFill>
                <a:effectLst/>
                <a:uLnTx/>
                <a:uFillTx/>
                <a:latin typeface="Meiryo UI"/>
                <a:ea typeface="Meiryo UI"/>
                <a:cs typeface="+mn-cs"/>
              </a:rPr>
              <a:t>大阪府</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約</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880</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万人</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（約</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410</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万世帯）</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約</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1,900</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0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（いずれも</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1" lang="ja-JP" altLang="en-US" sz="10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26" name="正方形/長方形 25"/>
          <p:cNvSpPr/>
          <p:nvPr/>
        </p:nvSpPr>
        <p:spPr>
          <a:xfrm>
            <a:off x="536465" y="3581324"/>
            <a:ext cx="2400594" cy="358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a:t>
            </a:r>
            <a:r>
              <a:rPr kumimoji="0" lang="ja-JP" altLang="en-US" sz="11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新規企業立地件数（累計）</a:t>
            </a: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1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32" name="角丸四角形 31"/>
          <p:cNvSpPr/>
          <p:nvPr/>
        </p:nvSpPr>
        <p:spPr>
          <a:xfrm>
            <a:off x="-215213" y="3318283"/>
            <a:ext cx="2340000" cy="324000"/>
          </a:xfrm>
          <a:prstGeom prst="roundRect">
            <a:avLst>
              <a:gd name="adj" fmla="val 9055"/>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関連指標など</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6" name="正方形/長方形 35"/>
          <p:cNvSpPr/>
          <p:nvPr/>
        </p:nvSpPr>
        <p:spPr>
          <a:xfrm>
            <a:off x="3002618" y="3632295"/>
            <a:ext cx="3237328" cy="235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＜学生千人当たりの大学発ベンチャー数ランキング＞</a:t>
            </a:r>
            <a:endParaRPr kumimoji="1" lang="ja-JP" altLang="en-US" sz="11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37" name="正方形/長方形 36"/>
          <p:cNvSpPr/>
          <p:nvPr/>
        </p:nvSpPr>
        <p:spPr>
          <a:xfrm>
            <a:off x="6100853" y="3618909"/>
            <a:ext cx="2943828" cy="255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＜市内宿泊施設の外国人宿泊者数</a:t>
            </a:r>
            <a:r>
              <a:rPr kumimoji="1" lang="en-US" altLang="ja-JP" sz="700" b="1" i="0" u="none" strike="noStrike" kern="1200" cap="none" spc="0" normalizeH="0" baseline="0" noProof="0" dirty="0">
                <a:ln>
                  <a:noFill/>
                </a:ln>
                <a:solidFill>
                  <a:srgbClr val="002060"/>
                </a:solidFill>
                <a:effectLst/>
                <a:uLnTx/>
                <a:uFillTx/>
                <a:latin typeface="Meiryo UI"/>
                <a:ea typeface="Meiryo UI"/>
                <a:cs typeface="+mn-cs"/>
              </a:rPr>
              <a:t>(1⽉〜12⽉)</a:t>
            </a: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1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3" name="角丸四角形 2"/>
          <p:cNvSpPr/>
          <p:nvPr/>
        </p:nvSpPr>
        <p:spPr>
          <a:xfrm>
            <a:off x="289661" y="3935257"/>
            <a:ext cx="2808000" cy="64679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企業誘致の取組みにより、</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2018</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年度に工業団地の全区画が完売。スマートシティ</a:t>
            </a:r>
            <a:r>
              <a:rPr kumimoji="1" lang="en-US" altLang="ja-JP" sz="900" b="0"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900" b="0" i="0" u="none" strike="noStrike" kern="1200" cap="none" spc="0" normalizeH="0" baseline="0" noProof="0" dirty="0" err="1">
                <a:ln>
                  <a:noFill/>
                </a:ln>
                <a:solidFill>
                  <a:srgbClr val="002060"/>
                </a:solidFill>
                <a:effectLst/>
                <a:uLnTx/>
                <a:uFillTx/>
                <a:latin typeface="Meiryo UI"/>
                <a:ea typeface="Meiryo UI"/>
                <a:cs typeface="+mn-cs"/>
              </a:rPr>
              <a:t>への</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入居企業は</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2021</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年</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3</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月末現在</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31</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社で順調に進む。今後もスマートシティ</a:t>
            </a:r>
            <a:r>
              <a:rPr kumimoji="1" lang="en-US" altLang="ja-JP" sz="900" b="0"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等を活用した</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関連産業の集積を図る</a:t>
            </a:r>
          </a:p>
        </p:txBody>
      </p:sp>
      <p:sp>
        <p:nvSpPr>
          <p:cNvPr id="48" name="角丸四角形 47"/>
          <p:cNvSpPr/>
          <p:nvPr/>
        </p:nvSpPr>
        <p:spPr>
          <a:xfrm>
            <a:off x="3251627" y="3935257"/>
            <a:ext cx="2700000" cy="396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なお、経済産業省「</a:t>
            </a:r>
            <a:r>
              <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2020</a:t>
            </a: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年度大学発ベンチャー実態等調査」では、企業数</a:t>
            </a:r>
            <a:r>
              <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39</a:t>
            </a: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社で大学全体では</a:t>
            </a:r>
            <a:r>
              <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18</a:t>
            </a: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位</a:t>
            </a:r>
            <a:endParaRPr kumimoji="1" lang="ja-JP" altLang="en-US" sz="9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50" name="角丸四角形 49"/>
          <p:cNvSpPr/>
          <p:nvPr/>
        </p:nvSpPr>
        <p:spPr>
          <a:xfrm>
            <a:off x="6305505" y="3878900"/>
            <a:ext cx="2520000" cy="648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2019</a:t>
            </a: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年度までは目標を上回る水準で推移。</a:t>
            </a:r>
            <a:r>
              <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2020</a:t>
            </a: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年度はコロナの影響により大幅に減少。</a:t>
            </a:r>
            <a:endPar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今後ワクチン接種や医療の進展等が見込まれ、中長期的には回復を見込む</a:t>
            </a:r>
            <a:endParaRPr kumimoji="1" lang="ja-JP" altLang="en-US" sz="9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46" name="正方形/長方形 45"/>
          <p:cNvSpPr/>
          <p:nvPr/>
        </p:nvSpPr>
        <p:spPr>
          <a:xfrm>
            <a:off x="6849546" y="4531868"/>
            <a:ext cx="2255854"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東山、芦ノ牧温泉、市内旅館・ホテルの</a:t>
            </a:r>
            <a:r>
              <a:rPr kumimoji="0" lang="zh-CN"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宿泊者数（</a:t>
            </a:r>
            <a:r>
              <a:rPr kumimoji="0" lang="en-US" altLang="zh-CN"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zh-CN"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zh-CN"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zh-CN"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2" name="表 1"/>
          <p:cNvGraphicFramePr>
            <a:graphicFrameLocks noGrp="1"/>
          </p:cNvGraphicFramePr>
          <p:nvPr/>
        </p:nvGraphicFramePr>
        <p:xfrm>
          <a:off x="3168225" y="4408265"/>
          <a:ext cx="2894488" cy="2148840"/>
        </p:xfrm>
        <a:graphic>
          <a:graphicData uri="http://schemas.openxmlformats.org/drawingml/2006/table">
            <a:tbl>
              <a:tblPr firstRow="1" bandRow="1">
                <a:tableStyleId>{5940675A-B579-460E-94D1-54222C63F5DA}</a:tableStyleId>
              </a:tblPr>
              <a:tblGrid>
                <a:gridCol w="311350">
                  <a:extLst>
                    <a:ext uri="{9D8B030D-6E8A-4147-A177-3AD203B41FA5}">
                      <a16:colId xmlns:a16="http://schemas.microsoft.com/office/drawing/2014/main" val="3990414058"/>
                    </a:ext>
                  </a:extLst>
                </a:gridCol>
                <a:gridCol w="339866">
                  <a:extLst>
                    <a:ext uri="{9D8B030D-6E8A-4147-A177-3AD203B41FA5}">
                      <a16:colId xmlns:a16="http://schemas.microsoft.com/office/drawing/2014/main" val="3119473226"/>
                    </a:ext>
                  </a:extLst>
                </a:gridCol>
                <a:gridCol w="493614">
                  <a:extLst>
                    <a:ext uri="{9D8B030D-6E8A-4147-A177-3AD203B41FA5}">
                      <a16:colId xmlns:a16="http://schemas.microsoft.com/office/drawing/2014/main" val="2279076160"/>
                    </a:ext>
                  </a:extLst>
                </a:gridCol>
                <a:gridCol w="914400">
                  <a:extLst>
                    <a:ext uri="{9D8B030D-6E8A-4147-A177-3AD203B41FA5}">
                      <a16:colId xmlns:a16="http://schemas.microsoft.com/office/drawing/2014/main" val="3652021632"/>
                    </a:ext>
                  </a:extLst>
                </a:gridCol>
                <a:gridCol w="461246">
                  <a:extLst>
                    <a:ext uri="{9D8B030D-6E8A-4147-A177-3AD203B41FA5}">
                      <a16:colId xmlns:a16="http://schemas.microsoft.com/office/drawing/2014/main" val="3597535940"/>
                    </a:ext>
                  </a:extLst>
                </a:gridCol>
                <a:gridCol w="374012">
                  <a:extLst>
                    <a:ext uri="{9D8B030D-6E8A-4147-A177-3AD203B41FA5}">
                      <a16:colId xmlns:a16="http://schemas.microsoft.com/office/drawing/2014/main" val="1286142457"/>
                    </a:ext>
                  </a:extLst>
                </a:gridCol>
              </a:tblGrid>
              <a:tr h="153119">
                <a:tc>
                  <a:txBody>
                    <a:bodyPr/>
                    <a:lstStyle/>
                    <a:p>
                      <a:pPr algn="ctr"/>
                      <a:r>
                        <a:rPr kumimoji="1" lang="ja-JP" altLang="en-US" sz="600" dirty="0"/>
                        <a:t>順位</a:t>
                      </a:r>
                    </a:p>
                  </a:txBody>
                  <a:tcPr anchor="ctr">
                    <a:solidFill>
                      <a:schemeClr val="bg1"/>
                    </a:solidFill>
                  </a:tcPr>
                </a:tc>
                <a:tc>
                  <a:txBody>
                    <a:bodyPr/>
                    <a:lstStyle/>
                    <a:p>
                      <a:pPr algn="ctr"/>
                      <a:r>
                        <a:rPr kumimoji="1" lang="ja-JP" altLang="en-US" sz="600" dirty="0"/>
                        <a:t>大学種別</a:t>
                      </a:r>
                    </a:p>
                  </a:txBody>
                  <a:tcPr anchor="ctr">
                    <a:solidFill>
                      <a:schemeClr val="bg1"/>
                    </a:solidFill>
                  </a:tcPr>
                </a:tc>
                <a:tc>
                  <a:txBody>
                    <a:bodyPr/>
                    <a:lstStyle/>
                    <a:p>
                      <a:pPr algn="ctr"/>
                      <a:r>
                        <a:rPr kumimoji="1" lang="ja-JP" altLang="en-US" sz="600" dirty="0"/>
                        <a:t>都道</a:t>
                      </a:r>
                      <a:endParaRPr kumimoji="1" lang="en-US" altLang="ja-JP" sz="600" dirty="0"/>
                    </a:p>
                    <a:p>
                      <a:pPr algn="ctr"/>
                      <a:r>
                        <a:rPr kumimoji="1" lang="ja-JP" altLang="en-US" sz="600" dirty="0"/>
                        <a:t>府県</a:t>
                      </a:r>
                    </a:p>
                  </a:txBody>
                  <a:tcPr anchor="ctr">
                    <a:solidFill>
                      <a:schemeClr val="bg1"/>
                    </a:solidFill>
                  </a:tcPr>
                </a:tc>
                <a:tc>
                  <a:txBody>
                    <a:bodyPr/>
                    <a:lstStyle/>
                    <a:p>
                      <a:pPr algn="ctr"/>
                      <a:r>
                        <a:rPr kumimoji="1" lang="ja-JP" altLang="en-US" sz="600" dirty="0"/>
                        <a:t>学名</a:t>
                      </a:r>
                    </a:p>
                  </a:txBody>
                  <a:tcPr anchor="ctr">
                    <a:solidFill>
                      <a:schemeClr val="bg1"/>
                    </a:solidFill>
                  </a:tcPr>
                </a:tc>
                <a:tc>
                  <a:txBody>
                    <a:bodyPr/>
                    <a:lstStyle/>
                    <a:p>
                      <a:pPr algn="ctr"/>
                      <a:r>
                        <a:rPr kumimoji="1" lang="ja-JP" altLang="en-US" sz="500" dirty="0"/>
                        <a:t>学生</a:t>
                      </a:r>
                      <a:r>
                        <a:rPr kumimoji="1" lang="en-US" altLang="ja-JP" sz="500" dirty="0"/>
                        <a:t>1000</a:t>
                      </a:r>
                      <a:r>
                        <a:rPr kumimoji="1" lang="ja-JP" altLang="en-US" sz="500" dirty="0"/>
                        <a:t>人あたりの数</a:t>
                      </a:r>
                    </a:p>
                  </a:txBody>
                  <a:tcPr anchor="ctr">
                    <a:solidFill>
                      <a:schemeClr val="bg1"/>
                    </a:solidFill>
                  </a:tcPr>
                </a:tc>
                <a:tc>
                  <a:txBody>
                    <a:bodyPr/>
                    <a:lstStyle/>
                    <a:p>
                      <a:pPr algn="ctr"/>
                      <a:r>
                        <a:rPr kumimoji="1" lang="ja-JP" altLang="en-US" sz="600" dirty="0"/>
                        <a:t>会社数計</a:t>
                      </a:r>
                    </a:p>
                  </a:txBody>
                  <a:tcPr anchor="ctr">
                    <a:solidFill>
                      <a:schemeClr val="bg1"/>
                    </a:solidFill>
                  </a:tcPr>
                </a:tc>
                <a:extLst>
                  <a:ext uri="{0D108BD9-81ED-4DB2-BD59-A6C34878D82A}">
                    <a16:rowId xmlns:a16="http://schemas.microsoft.com/office/drawing/2014/main" val="365220767"/>
                  </a:ext>
                </a:extLst>
              </a:tr>
              <a:tr h="0">
                <a:tc>
                  <a:txBody>
                    <a:bodyPr/>
                    <a:lstStyle/>
                    <a:p>
                      <a:pPr algn="ctr"/>
                      <a:r>
                        <a:rPr kumimoji="1" lang="en-US" altLang="ja-JP" sz="600" dirty="0"/>
                        <a:t>1</a:t>
                      </a:r>
                      <a:endParaRPr kumimoji="1" lang="ja-JP" altLang="en-US" sz="600" dirty="0"/>
                    </a:p>
                  </a:txBody>
                  <a:tcPr anchor="ctr">
                    <a:solidFill>
                      <a:schemeClr val="bg1"/>
                    </a:solidFill>
                  </a:tcPr>
                </a:tc>
                <a:tc>
                  <a:txBody>
                    <a:bodyPr/>
                    <a:lstStyle/>
                    <a:p>
                      <a:pPr algn="ctr"/>
                      <a:r>
                        <a:rPr kumimoji="1" lang="ja-JP" altLang="en-US" sz="600" dirty="0"/>
                        <a:t>公立</a:t>
                      </a:r>
                    </a:p>
                  </a:txBody>
                  <a:tcPr anchor="ctr">
                    <a:solidFill>
                      <a:schemeClr val="bg1"/>
                    </a:solidFill>
                  </a:tcPr>
                </a:tc>
                <a:tc>
                  <a:txBody>
                    <a:bodyPr/>
                    <a:lstStyle/>
                    <a:p>
                      <a:pPr algn="ctr"/>
                      <a:r>
                        <a:rPr kumimoji="1" lang="ja-JP" altLang="en-US" sz="600" dirty="0"/>
                        <a:t>福島県</a:t>
                      </a:r>
                    </a:p>
                  </a:txBody>
                  <a:tcPr anchor="ctr">
                    <a:solidFill>
                      <a:schemeClr val="bg1"/>
                    </a:solidFill>
                  </a:tcPr>
                </a:tc>
                <a:tc>
                  <a:txBody>
                    <a:bodyPr/>
                    <a:lstStyle/>
                    <a:p>
                      <a:pPr algn="ctr"/>
                      <a:r>
                        <a:rPr kumimoji="1" lang="ja-JP" altLang="en-US" sz="600" dirty="0"/>
                        <a:t>会津大学</a:t>
                      </a:r>
                    </a:p>
                  </a:txBody>
                  <a:tcPr anchor="ctr">
                    <a:solidFill>
                      <a:schemeClr val="bg1"/>
                    </a:solidFill>
                  </a:tcPr>
                </a:tc>
                <a:tc>
                  <a:txBody>
                    <a:bodyPr/>
                    <a:lstStyle/>
                    <a:p>
                      <a:pPr algn="ctr"/>
                      <a:r>
                        <a:rPr kumimoji="1" lang="en-US" altLang="ja-JP" sz="600" dirty="0"/>
                        <a:t>17.82</a:t>
                      </a:r>
                      <a:endParaRPr kumimoji="1" lang="ja-JP" altLang="en-US" sz="600" dirty="0"/>
                    </a:p>
                  </a:txBody>
                  <a:tcPr anchor="ctr">
                    <a:solidFill>
                      <a:schemeClr val="bg1"/>
                    </a:solidFill>
                  </a:tcPr>
                </a:tc>
                <a:tc>
                  <a:txBody>
                    <a:bodyPr/>
                    <a:lstStyle/>
                    <a:p>
                      <a:pPr algn="ctr"/>
                      <a:r>
                        <a:rPr kumimoji="1" lang="en-US" altLang="ja-JP" sz="600" dirty="0"/>
                        <a:t>23</a:t>
                      </a:r>
                      <a:endParaRPr kumimoji="1" lang="ja-JP" altLang="en-US" sz="600" dirty="0"/>
                    </a:p>
                  </a:txBody>
                  <a:tcPr anchor="ctr">
                    <a:solidFill>
                      <a:schemeClr val="bg1"/>
                    </a:solidFill>
                  </a:tcPr>
                </a:tc>
                <a:extLst>
                  <a:ext uri="{0D108BD9-81ED-4DB2-BD59-A6C34878D82A}">
                    <a16:rowId xmlns:a16="http://schemas.microsoft.com/office/drawing/2014/main" val="3845955147"/>
                  </a:ext>
                </a:extLst>
              </a:tr>
              <a:tr h="0">
                <a:tc>
                  <a:txBody>
                    <a:bodyPr/>
                    <a:lstStyle/>
                    <a:p>
                      <a:pPr algn="ctr"/>
                      <a:r>
                        <a:rPr kumimoji="1" lang="en-US" altLang="ja-JP" sz="600" dirty="0"/>
                        <a:t>2</a:t>
                      </a:r>
                      <a:endParaRPr kumimoji="1" lang="ja-JP" altLang="en-US" sz="600" dirty="0"/>
                    </a:p>
                  </a:txBody>
                  <a:tcPr anchor="ctr">
                    <a:solidFill>
                      <a:schemeClr val="bg1"/>
                    </a:solidFill>
                  </a:tcPr>
                </a:tc>
                <a:tc>
                  <a:txBody>
                    <a:bodyPr/>
                    <a:lstStyle/>
                    <a:p>
                      <a:pPr algn="ctr"/>
                      <a:r>
                        <a:rPr kumimoji="1" lang="ja-JP" altLang="en-US" sz="600" dirty="0"/>
                        <a:t>国立</a:t>
                      </a:r>
                    </a:p>
                  </a:txBody>
                  <a:tcPr anchor="ctr">
                    <a:solidFill>
                      <a:schemeClr val="bg1"/>
                    </a:solidFill>
                  </a:tcPr>
                </a:tc>
                <a:tc>
                  <a:txBody>
                    <a:bodyPr/>
                    <a:lstStyle/>
                    <a:p>
                      <a:pPr algn="ctr"/>
                      <a:r>
                        <a:rPr kumimoji="1" lang="ja-JP" altLang="en-US" sz="600" dirty="0"/>
                        <a:t>福岡県</a:t>
                      </a:r>
                    </a:p>
                  </a:txBody>
                  <a:tcPr anchor="ctr">
                    <a:solidFill>
                      <a:schemeClr val="bg1"/>
                    </a:solidFill>
                  </a:tcPr>
                </a:tc>
                <a:tc>
                  <a:txBody>
                    <a:bodyPr/>
                    <a:lstStyle/>
                    <a:p>
                      <a:pPr algn="ctr"/>
                      <a:r>
                        <a:rPr kumimoji="1" lang="ja-JP" altLang="en-US" sz="600" dirty="0"/>
                        <a:t>九州工業大学</a:t>
                      </a:r>
                    </a:p>
                  </a:txBody>
                  <a:tcPr anchor="ctr">
                    <a:solidFill>
                      <a:schemeClr val="bg1"/>
                    </a:solidFill>
                  </a:tcPr>
                </a:tc>
                <a:tc>
                  <a:txBody>
                    <a:bodyPr/>
                    <a:lstStyle/>
                    <a:p>
                      <a:pPr algn="ctr"/>
                      <a:r>
                        <a:rPr kumimoji="1" lang="en-US" altLang="ja-JP" sz="600" dirty="0"/>
                        <a:t>6.87</a:t>
                      </a:r>
                      <a:endParaRPr kumimoji="1" lang="ja-JP" altLang="en-US" sz="600" dirty="0"/>
                    </a:p>
                  </a:txBody>
                  <a:tcPr anchor="ctr">
                    <a:solidFill>
                      <a:schemeClr val="bg1"/>
                    </a:solidFill>
                  </a:tcPr>
                </a:tc>
                <a:tc>
                  <a:txBody>
                    <a:bodyPr/>
                    <a:lstStyle/>
                    <a:p>
                      <a:pPr algn="ctr"/>
                      <a:r>
                        <a:rPr kumimoji="1" lang="en-US" altLang="ja-JP" sz="600" dirty="0"/>
                        <a:t>41</a:t>
                      </a:r>
                      <a:endParaRPr kumimoji="1" lang="ja-JP" altLang="en-US" sz="600" dirty="0"/>
                    </a:p>
                  </a:txBody>
                  <a:tcPr anchor="ctr">
                    <a:solidFill>
                      <a:schemeClr val="bg1"/>
                    </a:solidFill>
                  </a:tcPr>
                </a:tc>
                <a:extLst>
                  <a:ext uri="{0D108BD9-81ED-4DB2-BD59-A6C34878D82A}">
                    <a16:rowId xmlns:a16="http://schemas.microsoft.com/office/drawing/2014/main" val="1940432275"/>
                  </a:ext>
                </a:extLst>
              </a:tr>
              <a:tr h="0">
                <a:tc>
                  <a:txBody>
                    <a:bodyPr/>
                    <a:lstStyle/>
                    <a:p>
                      <a:pPr algn="ctr"/>
                      <a:r>
                        <a:rPr kumimoji="1" lang="en-US" altLang="ja-JP" sz="600" dirty="0"/>
                        <a:t>3</a:t>
                      </a:r>
                      <a:endParaRPr kumimoji="1" lang="ja-JP" altLang="en-US" sz="600" dirty="0"/>
                    </a:p>
                  </a:txBody>
                  <a:tcPr anchor="ctr">
                    <a:solidFill>
                      <a:schemeClr val="bg1"/>
                    </a:solidFill>
                  </a:tcPr>
                </a:tc>
                <a:tc>
                  <a:txBody>
                    <a:bodyPr/>
                    <a:lstStyle/>
                    <a:p>
                      <a:pPr algn="ctr"/>
                      <a:r>
                        <a:rPr kumimoji="1" lang="ja-JP" altLang="en-US" sz="600" dirty="0"/>
                        <a:t>国立</a:t>
                      </a:r>
                    </a:p>
                  </a:txBody>
                  <a:tcPr anchor="ctr">
                    <a:solidFill>
                      <a:schemeClr val="bg1"/>
                    </a:solidFill>
                  </a:tcPr>
                </a:tc>
                <a:tc>
                  <a:txBody>
                    <a:bodyPr/>
                    <a:lstStyle/>
                    <a:p>
                      <a:pPr algn="ctr"/>
                      <a:r>
                        <a:rPr kumimoji="1" lang="ja-JP" altLang="en-US" sz="600" dirty="0"/>
                        <a:t>北海島</a:t>
                      </a:r>
                    </a:p>
                  </a:txBody>
                  <a:tcPr anchor="ctr">
                    <a:solidFill>
                      <a:schemeClr val="bg1"/>
                    </a:solidFill>
                  </a:tcPr>
                </a:tc>
                <a:tc>
                  <a:txBody>
                    <a:bodyPr/>
                    <a:lstStyle/>
                    <a:p>
                      <a:pPr algn="ctr"/>
                      <a:r>
                        <a:rPr kumimoji="1" lang="ja-JP" altLang="en-US" sz="600" dirty="0"/>
                        <a:t>小樽商科大学</a:t>
                      </a:r>
                    </a:p>
                  </a:txBody>
                  <a:tcPr anchor="ctr">
                    <a:solidFill>
                      <a:schemeClr val="bg1"/>
                    </a:solidFill>
                  </a:tcPr>
                </a:tc>
                <a:tc>
                  <a:txBody>
                    <a:bodyPr/>
                    <a:lstStyle/>
                    <a:p>
                      <a:pPr algn="ctr"/>
                      <a:r>
                        <a:rPr kumimoji="1" lang="en-US" altLang="ja-JP" sz="600" dirty="0"/>
                        <a:t>6.55</a:t>
                      </a:r>
                      <a:endParaRPr kumimoji="1" lang="ja-JP" altLang="en-US" sz="600" dirty="0"/>
                    </a:p>
                  </a:txBody>
                  <a:tcPr anchor="ctr">
                    <a:solidFill>
                      <a:schemeClr val="bg1"/>
                    </a:solidFill>
                  </a:tcPr>
                </a:tc>
                <a:tc>
                  <a:txBody>
                    <a:bodyPr/>
                    <a:lstStyle/>
                    <a:p>
                      <a:pPr algn="ctr"/>
                      <a:r>
                        <a:rPr kumimoji="1" lang="en-US" altLang="ja-JP" sz="600" dirty="0"/>
                        <a:t>16</a:t>
                      </a:r>
                      <a:endParaRPr kumimoji="1" lang="ja-JP" altLang="en-US" sz="600" dirty="0"/>
                    </a:p>
                  </a:txBody>
                  <a:tcPr anchor="ctr">
                    <a:solidFill>
                      <a:schemeClr val="bg1"/>
                    </a:solidFill>
                  </a:tcPr>
                </a:tc>
                <a:extLst>
                  <a:ext uri="{0D108BD9-81ED-4DB2-BD59-A6C34878D82A}">
                    <a16:rowId xmlns:a16="http://schemas.microsoft.com/office/drawing/2014/main" val="2426041614"/>
                  </a:ext>
                </a:extLst>
              </a:tr>
              <a:tr h="0">
                <a:tc>
                  <a:txBody>
                    <a:bodyPr/>
                    <a:lstStyle/>
                    <a:p>
                      <a:pPr algn="ctr"/>
                      <a:r>
                        <a:rPr kumimoji="1" lang="en-US" altLang="ja-JP" sz="600" dirty="0"/>
                        <a:t>4</a:t>
                      </a:r>
                      <a:endParaRPr kumimoji="1" lang="ja-JP" altLang="en-US" sz="600" dirty="0"/>
                    </a:p>
                  </a:txBody>
                  <a:tcPr anchor="ctr">
                    <a:solidFill>
                      <a:schemeClr val="bg1"/>
                    </a:solidFill>
                  </a:tcPr>
                </a:tc>
                <a:tc>
                  <a:txBody>
                    <a:bodyPr/>
                    <a:lstStyle/>
                    <a:p>
                      <a:pPr algn="ctr"/>
                      <a:r>
                        <a:rPr kumimoji="1" lang="ja-JP" altLang="en-US" sz="600" dirty="0"/>
                        <a:t>私立</a:t>
                      </a:r>
                    </a:p>
                  </a:txBody>
                  <a:tcPr anchor="ctr">
                    <a:solidFill>
                      <a:schemeClr val="bg1"/>
                    </a:solidFill>
                  </a:tcPr>
                </a:tc>
                <a:tc>
                  <a:txBody>
                    <a:bodyPr/>
                    <a:lstStyle/>
                    <a:p>
                      <a:pPr algn="ctr"/>
                      <a:r>
                        <a:rPr kumimoji="1" lang="ja-JP" altLang="en-US" sz="600" dirty="0"/>
                        <a:t>長崎県</a:t>
                      </a:r>
                    </a:p>
                  </a:txBody>
                  <a:tcPr anchor="ctr">
                    <a:solidFill>
                      <a:schemeClr val="bg1"/>
                    </a:solidFill>
                  </a:tcPr>
                </a:tc>
                <a:tc>
                  <a:txBody>
                    <a:bodyPr/>
                    <a:lstStyle/>
                    <a:p>
                      <a:pPr algn="ctr"/>
                      <a:r>
                        <a:rPr kumimoji="1" lang="ja-JP" altLang="en-US" sz="600" dirty="0"/>
                        <a:t>長崎総合科学大学</a:t>
                      </a:r>
                    </a:p>
                  </a:txBody>
                  <a:tcPr anchor="ctr">
                    <a:solidFill>
                      <a:schemeClr val="bg1"/>
                    </a:solidFill>
                  </a:tcPr>
                </a:tc>
                <a:tc>
                  <a:txBody>
                    <a:bodyPr/>
                    <a:lstStyle/>
                    <a:p>
                      <a:pPr algn="ctr"/>
                      <a:r>
                        <a:rPr kumimoji="1" lang="en-US" altLang="ja-JP" sz="600" dirty="0"/>
                        <a:t>5.95</a:t>
                      </a:r>
                      <a:endParaRPr kumimoji="1" lang="ja-JP" altLang="en-US" sz="600" dirty="0"/>
                    </a:p>
                  </a:txBody>
                  <a:tcPr anchor="ctr">
                    <a:solidFill>
                      <a:schemeClr val="bg1"/>
                    </a:solidFill>
                  </a:tcPr>
                </a:tc>
                <a:tc>
                  <a:txBody>
                    <a:bodyPr/>
                    <a:lstStyle/>
                    <a:p>
                      <a:pPr algn="ctr"/>
                      <a:r>
                        <a:rPr kumimoji="1" lang="en-US" altLang="ja-JP" sz="600" dirty="0"/>
                        <a:t>5</a:t>
                      </a:r>
                      <a:endParaRPr kumimoji="1" lang="ja-JP" altLang="en-US" sz="600" dirty="0"/>
                    </a:p>
                  </a:txBody>
                  <a:tcPr anchor="ctr">
                    <a:solidFill>
                      <a:schemeClr val="bg1"/>
                    </a:solidFill>
                  </a:tcPr>
                </a:tc>
                <a:extLst>
                  <a:ext uri="{0D108BD9-81ED-4DB2-BD59-A6C34878D82A}">
                    <a16:rowId xmlns:a16="http://schemas.microsoft.com/office/drawing/2014/main" val="678040990"/>
                  </a:ext>
                </a:extLst>
              </a:tr>
              <a:tr h="0">
                <a:tc>
                  <a:txBody>
                    <a:bodyPr/>
                    <a:lstStyle/>
                    <a:p>
                      <a:pPr algn="ctr"/>
                      <a:r>
                        <a:rPr kumimoji="1" lang="en-US" altLang="ja-JP" sz="600" dirty="0"/>
                        <a:t>5</a:t>
                      </a:r>
                      <a:endParaRPr kumimoji="1" lang="ja-JP" altLang="en-US" sz="600" dirty="0"/>
                    </a:p>
                  </a:txBody>
                  <a:tcPr anchor="ctr">
                    <a:solidFill>
                      <a:schemeClr val="bg1"/>
                    </a:solidFill>
                  </a:tcPr>
                </a:tc>
                <a:tc>
                  <a:txBody>
                    <a:bodyPr/>
                    <a:lstStyle/>
                    <a:p>
                      <a:pPr algn="ctr"/>
                      <a:r>
                        <a:rPr kumimoji="1" lang="ja-JP" altLang="en-US" sz="600" dirty="0"/>
                        <a:t>国立</a:t>
                      </a:r>
                    </a:p>
                  </a:txBody>
                  <a:tcPr anchor="ctr">
                    <a:solidFill>
                      <a:schemeClr val="bg1"/>
                    </a:solidFill>
                  </a:tcPr>
                </a:tc>
                <a:tc>
                  <a:txBody>
                    <a:bodyPr/>
                    <a:lstStyle/>
                    <a:p>
                      <a:pPr algn="ctr"/>
                      <a:r>
                        <a:rPr kumimoji="1" lang="ja-JP" altLang="en-US" sz="600" dirty="0"/>
                        <a:t>東京都</a:t>
                      </a:r>
                    </a:p>
                  </a:txBody>
                  <a:tcPr anchor="ctr">
                    <a:solidFill>
                      <a:schemeClr val="bg1"/>
                    </a:solidFill>
                  </a:tcPr>
                </a:tc>
                <a:tc>
                  <a:txBody>
                    <a:bodyPr/>
                    <a:lstStyle/>
                    <a:p>
                      <a:pPr algn="ctr"/>
                      <a:r>
                        <a:rPr kumimoji="1" lang="ja-JP" altLang="en-US" sz="600" dirty="0"/>
                        <a:t>東京工業大学</a:t>
                      </a:r>
                    </a:p>
                  </a:txBody>
                  <a:tcPr anchor="ctr">
                    <a:solidFill>
                      <a:schemeClr val="bg1"/>
                    </a:solidFill>
                  </a:tcPr>
                </a:tc>
                <a:tc>
                  <a:txBody>
                    <a:bodyPr/>
                    <a:lstStyle/>
                    <a:p>
                      <a:pPr algn="ctr"/>
                      <a:r>
                        <a:rPr kumimoji="1" lang="en-US" altLang="ja-JP" sz="600" dirty="0"/>
                        <a:t>5.16</a:t>
                      </a:r>
                      <a:endParaRPr kumimoji="1" lang="ja-JP" altLang="en-US" sz="600" dirty="0"/>
                    </a:p>
                  </a:txBody>
                  <a:tcPr anchor="ctr">
                    <a:solidFill>
                      <a:schemeClr val="bg1"/>
                    </a:solidFill>
                  </a:tcPr>
                </a:tc>
                <a:tc>
                  <a:txBody>
                    <a:bodyPr/>
                    <a:lstStyle/>
                    <a:p>
                      <a:pPr algn="ctr"/>
                      <a:r>
                        <a:rPr kumimoji="1" lang="en-US" altLang="ja-JP" sz="600" dirty="0"/>
                        <a:t>51</a:t>
                      </a:r>
                      <a:endParaRPr kumimoji="1" lang="ja-JP" altLang="en-US" sz="600" dirty="0"/>
                    </a:p>
                  </a:txBody>
                  <a:tcPr anchor="ctr">
                    <a:solidFill>
                      <a:schemeClr val="bg1"/>
                    </a:solidFill>
                  </a:tcPr>
                </a:tc>
                <a:extLst>
                  <a:ext uri="{0D108BD9-81ED-4DB2-BD59-A6C34878D82A}">
                    <a16:rowId xmlns:a16="http://schemas.microsoft.com/office/drawing/2014/main" val="1812056536"/>
                  </a:ext>
                </a:extLst>
              </a:tr>
              <a:tr h="0">
                <a:tc>
                  <a:txBody>
                    <a:bodyPr/>
                    <a:lstStyle/>
                    <a:p>
                      <a:pPr algn="ctr"/>
                      <a:r>
                        <a:rPr kumimoji="1" lang="en-US" altLang="ja-JP" sz="600" dirty="0"/>
                        <a:t>6</a:t>
                      </a:r>
                      <a:endParaRPr kumimoji="1" lang="ja-JP" altLang="en-US" sz="600" dirty="0"/>
                    </a:p>
                  </a:txBody>
                  <a:tcPr anchor="ctr">
                    <a:solidFill>
                      <a:schemeClr val="bg1"/>
                    </a:solidFill>
                  </a:tcPr>
                </a:tc>
                <a:tc>
                  <a:txBody>
                    <a:bodyPr/>
                    <a:lstStyle/>
                    <a:p>
                      <a:pPr algn="ctr"/>
                      <a:r>
                        <a:rPr kumimoji="1" lang="ja-JP" altLang="en-US" sz="600" dirty="0"/>
                        <a:t>国立</a:t>
                      </a:r>
                    </a:p>
                  </a:txBody>
                  <a:tcPr anchor="ctr">
                    <a:solidFill>
                      <a:schemeClr val="bg1"/>
                    </a:solidFill>
                  </a:tcPr>
                </a:tc>
                <a:tc>
                  <a:txBody>
                    <a:bodyPr/>
                    <a:lstStyle/>
                    <a:p>
                      <a:pPr algn="ctr"/>
                      <a:r>
                        <a:rPr kumimoji="1" lang="ja-JP" altLang="en-US" sz="600" dirty="0"/>
                        <a:t>愛知県</a:t>
                      </a:r>
                    </a:p>
                  </a:txBody>
                  <a:tcPr anchor="ctr">
                    <a:solidFill>
                      <a:schemeClr val="bg1"/>
                    </a:solidFill>
                  </a:tcPr>
                </a:tc>
                <a:tc>
                  <a:txBody>
                    <a:bodyPr/>
                    <a:lstStyle/>
                    <a:p>
                      <a:pPr algn="ctr"/>
                      <a:r>
                        <a:rPr kumimoji="1" lang="ja-JP" altLang="en-US" sz="600" dirty="0"/>
                        <a:t>豊橋技術科学大学</a:t>
                      </a:r>
                    </a:p>
                  </a:txBody>
                  <a:tcPr anchor="ctr">
                    <a:solidFill>
                      <a:schemeClr val="bg1"/>
                    </a:solidFill>
                  </a:tcPr>
                </a:tc>
                <a:tc>
                  <a:txBody>
                    <a:bodyPr/>
                    <a:lstStyle/>
                    <a:p>
                      <a:pPr algn="ctr"/>
                      <a:r>
                        <a:rPr kumimoji="1" lang="en-US" altLang="ja-JP" sz="600" dirty="0"/>
                        <a:t>5.03</a:t>
                      </a:r>
                      <a:endParaRPr kumimoji="1" lang="ja-JP" altLang="en-US" sz="600" dirty="0"/>
                    </a:p>
                  </a:txBody>
                  <a:tcPr anchor="ctr">
                    <a:solidFill>
                      <a:schemeClr val="bg1"/>
                    </a:solidFill>
                  </a:tcPr>
                </a:tc>
                <a:tc>
                  <a:txBody>
                    <a:bodyPr/>
                    <a:lstStyle/>
                    <a:p>
                      <a:pPr algn="ctr"/>
                      <a:r>
                        <a:rPr kumimoji="1" lang="en-US" altLang="ja-JP" sz="600" dirty="0"/>
                        <a:t>11</a:t>
                      </a:r>
                      <a:endParaRPr kumimoji="1" lang="ja-JP" altLang="en-US" sz="600" dirty="0"/>
                    </a:p>
                  </a:txBody>
                  <a:tcPr anchor="ctr">
                    <a:solidFill>
                      <a:schemeClr val="bg1"/>
                    </a:solidFill>
                  </a:tcPr>
                </a:tc>
                <a:extLst>
                  <a:ext uri="{0D108BD9-81ED-4DB2-BD59-A6C34878D82A}">
                    <a16:rowId xmlns:a16="http://schemas.microsoft.com/office/drawing/2014/main" val="1149052979"/>
                  </a:ext>
                </a:extLst>
              </a:tr>
              <a:tr h="0">
                <a:tc>
                  <a:txBody>
                    <a:bodyPr/>
                    <a:lstStyle/>
                    <a:p>
                      <a:pPr algn="ctr"/>
                      <a:r>
                        <a:rPr kumimoji="1" lang="en-US" altLang="ja-JP" sz="600" dirty="0"/>
                        <a:t>7</a:t>
                      </a:r>
                      <a:endParaRPr kumimoji="1" lang="ja-JP" altLang="en-US" sz="600" dirty="0"/>
                    </a:p>
                  </a:txBody>
                  <a:tcPr anchor="ctr">
                    <a:solidFill>
                      <a:schemeClr val="bg1"/>
                    </a:solidFill>
                  </a:tcPr>
                </a:tc>
                <a:tc>
                  <a:txBody>
                    <a:bodyPr/>
                    <a:lstStyle/>
                    <a:p>
                      <a:pPr algn="ctr"/>
                      <a:r>
                        <a:rPr kumimoji="1" lang="ja-JP" altLang="en-US" sz="600" dirty="0"/>
                        <a:t>公立</a:t>
                      </a:r>
                    </a:p>
                  </a:txBody>
                  <a:tcPr anchor="ctr">
                    <a:solidFill>
                      <a:schemeClr val="bg1"/>
                    </a:solidFill>
                  </a:tcPr>
                </a:tc>
                <a:tc>
                  <a:txBody>
                    <a:bodyPr/>
                    <a:lstStyle/>
                    <a:p>
                      <a:pPr algn="ctr"/>
                      <a:r>
                        <a:rPr kumimoji="1" lang="ja-JP" altLang="en-US" sz="600" dirty="0"/>
                        <a:t>北海道</a:t>
                      </a:r>
                    </a:p>
                  </a:txBody>
                  <a:tcPr anchor="ctr">
                    <a:solidFill>
                      <a:schemeClr val="bg1"/>
                    </a:solidFill>
                  </a:tcPr>
                </a:tc>
                <a:tc>
                  <a:txBody>
                    <a:bodyPr/>
                    <a:lstStyle/>
                    <a:p>
                      <a:pPr algn="ctr"/>
                      <a:r>
                        <a:rPr kumimoji="1" lang="ja-JP" altLang="en-US" sz="600" dirty="0"/>
                        <a:t>公立はこだて未来大学</a:t>
                      </a:r>
                    </a:p>
                  </a:txBody>
                  <a:tcPr anchor="ctr">
                    <a:solidFill>
                      <a:schemeClr val="bg1"/>
                    </a:solidFill>
                  </a:tcPr>
                </a:tc>
                <a:tc>
                  <a:txBody>
                    <a:bodyPr/>
                    <a:lstStyle/>
                    <a:p>
                      <a:pPr algn="ctr"/>
                      <a:r>
                        <a:rPr kumimoji="1" lang="en-US" altLang="ja-JP" sz="600" dirty="0"/>
                        <a:t>4.28</a:t>
                      </a:r>
                      <a:endParaRPr kumimoji="1" lang="ja-JP" altLang="en-US" sz="600" dirty="0"/>
                    </a:p>
                  </a:txBody>
                  <a:tcPr anchor="ctr">
                    <a:solidFill>
                      <a:schemeClr val="bg1"/>
                    </a:solidFill>
                  </a:tcPr>
                </a:tc>
                <a:tc>
                  <a:txBody>
                    <a:bodyPr/>
                    <a:lstStyle/>
                    <a:p>
                      <a:pPr algn="ctr"/>
                      <a:r>
                        <a:rPr kumimoji="1" lang="en-US" altLang="ja-JP" sz="600" dirty="0"/>
                        <a:t>5</a:t>
                      </a:r>
                      <a:endParaRPr kumimoji="1" lang="ja-JP" altLang="en-US" sz="600" dirty="0"/>
                    </a:p>
                  </a:txBody>
                  <a:tcPr anchor="ctr">
                    <a:solidFill>
                      <a:schemeClr val="bg1"/>
                    </a:solidFill>
                  </a:tcPr>
                </a:tc>
                <a:extLst>
                  <a:ext uri="{0D108BD9-81ED-4DB2-BD59-A6C34878D82A}">
                    <a16:rowId xmlns:a16="http://schemas.microsoft.com/office/drawing/2014/main" val="38401211"/>
                  </a:ext>
                </a:extLst>
              </a:tr>
              <a:tr h="0">
                <a:tc>
                  <a:txBody>
                    <a:bodyPr/>
                    <a:lstStyle/>
                    <a:p>
                      <a:pPr algn="ctr"/>
                      <a:r>
                        <a:rPr kumimoji="1" lang="en-US" altLang="ja-JP" sz="600" dirty="0"/>
                        <a:t>8</a:t>
                      </a:r>
                      <a:endParaRPr kumimoji="1" lang="ja-JP" altLang="en-US" sz="600" dirty="0"/>
                    </a:p>
                  </a:txBody>
                  <a:tcPr anchor="ctr">
                    <a:solidFill>
                      <a:schemeClr val="bg1"/>
                    </a:solidFill>
                  </a:tcPr>
                </a:tc>
                <a:tc>
                  <a:txBody>
                    <a:bodyPr/>
                    <a:lstStyle/>
                    <a:p>
                      <a:pPr algn="ctr"/>
                      <a:r>
                        <a:rPr kumimoji="1" lang="ja-JP" altLang="en-US" sz="600" dirty="0"/>
                        <a:t>公立</a:t>
                      </a:r>
                      <a:endParaRPr kumimoji="1" lang="en-US" altLang="ja-JP" sz="600" dirty="0"/>
                    </a:p>
                  </a:txBody>
                  <a:tcPr anchor="ctr">
                    <a:solidFill>
                      <a:schemeClr val="bg1"/>
                    </a:solidFill>
                  </a:tcPr>
                </a:tc>
                <a:tc>
                  <a:txBody>
                    <a:bodyPr/>
                    <a:lstStyle/>
                    <a:p>
                      <a:pPr algn="ctr"/>
                      <a:r>
                        <a:rPr kumimoji="1" lang="ja-JP" altLang="en-US" sz="600" dirty="0"/>
                        <a:t>群馬県</a:t>
                      </a:r>
                    </a:p>
                  </a:txBody>
                  <a:tcPr anchor="ctr">
                    <a:solidFill>
                      <a:schemeClr val="bg1"/>
                    </a:solidFill>
                  </a:tcPr>
                </a:tc>
                <a:tc>
                  <a:txBody>
                    <a:bodyPr/>
                    <a:lstStyle/>
                    <a:p>
                      <a:pPr algn="ctr"/>
                      <a:r>
                        <a:rPr kumimoji="1" lang="ja-JP" altLang="en-US" sz="600" dirty="0"/>
                        <a:t>前橋工科大学</a:t>
                      </a:r>
                    </a:p>
                  </a:txBody>
                  <a:tcPr anchor="ctr">
                    <a:solidFill>
                      <a:schemeClr val="bg1"/>
                    </a:solidFill>
                  </a:tcPr>
                </a:tc>
                <a:tc>
                  <a:txBody>
                    <a:bodyPr/>
                    <a:lstStyle/>
                    <a:p>
                      <a:pPr algn="ctr"/>
                      <a:r>
                        <a:rPr kumimoji="1" lang="en-US" altLang="ja-JP" sz="600" dirty="0"/>
                        <a:t>4.03</a:t>
                      </a:r>
                      <a:endParaRPr kumimoji="1" lang="ja-JP" altLang="en-US" sz="600" dirty="0"/>
                    </a:p>
                  </a:txBody>
                  <a:tcPr anchor="ctr">
                    <a:solidFill>
                      <a:schemeClr val="bg1"/>
                    </a:solidFill>
                  </a:tcPr>
                </a:tc>
                <a:tc>
                  <a:txBody>
                    <a:bodyPr/>
                    <a:lstStyle/>
                    <a:p>
                      <a:pPr algn="ctr"/>
                      <a:r>
                        <a:rPr kumimoji="1" lang="en-US" altLang="ja-JP" sz="600" dirty="0"/>
                        <a:t>5</a:t>
                      </a:r>
                      <a:endParaRPr kumimoji="1" lang="ja-JP" altLang="en-US" sz="600" dirty="0"/>
                    </a:p>
                  </a:txBody>
                  <a:tcPr anchor="ctr">
                    <a:solidFill>
                      <a:schemeClr val="bg1"/>
                    </a:solidFill>
                  </a:tcPr>
                </a:tc>
                <a:extLst>
                  <a:ext uri="{0D108BD9-81ED-4DB2-BD59-A6C34878D82A}">
                    <a16:rowId xmlns:a16="http://schemas.microsoft.com/office/drawing/2014/main" val="4133791303"/>
                  </a:ext>
                </a:extLst>
              </a:tr>
              <a:tr h="0">
                <a:tc>
                  <a:txBody>
                    <a:bodyPr/>
                    <a:lstStyle/>
                    <a:p>
                      <a:pPr algn="ctr"/>
                      <a:r>
                        <a:rPr kumimoji="1" lang="en-US" altLang="ja-JP" sz="600" dirty="0"/>
                        <a:t>9</a:t>
                      </a:r>
                      <a:endParaRPr kumimoji="1" lang="ja-JP" altLang="en-US" sz="600" dirty="0"/>
                    </a:p>
                  </a:txBody>
                  <a:tcPr anchor="ctr">
                    <a:solidFill>
                      <a:schemeClr val="bg1"/>
                    </a:solidFill>
                  </a:tcPr>
                </a:tc>
                <a:tc>
                  <a:txBody>
                    <a:bodyPr/>
                    <a:lstStyle/>
                    <a:p>
                      <a:pPr algn="ctr"/>
                      <a:r>
                        <a:rPr kumimoji="1" lang="ja-JP" altLang="en-US" sz="600" dirty="0"/>
                        <a:t>私立</a:t>
                      </a:r>
                    </a:p>
                  </a:txBody>
                  <a:tcPr anchor="ctr">
                    <a:solidFill>
                      <a:schemeClr val="bg1"/>
                    </a:solidFill>
                  </a:tcPr>
                </a:tc>
                <a:tc>
                  <a:txBody>
                    <a:bodyPr/>
                    <a:lstStyle/>
                    <a:p>
                      <a:pPr algn="ctr"/>
                      <a:r>
                        <a:rPr kumimoji="1" lang="ja-JP" altLang="en-US" sz="600" dirty="0"/>
                        <a:t>長野県</a:t>
                      </a:r>
                    </a:p>
                  </a:txBody>
                  <a:tcPr anchor="ctr">
                    <a:solidFill>
                      <a:schemeClr val="bg1"/>
                    </a:solidFill>
                  </a:tcPr>
                </a:tc>
                <a:tc>
                  <a:txBody>
                    <a:bodyPr/>
                    <a:lstStyle/>
                    <a:p>
                      <a:pPr algn="ctr"/>
                      <a:r>
                        <a:rPr kumimoji="1" lang="ja-JP" altLang="en-US" sz="600" dirty="0"/>
                        <a:t>長野大学</a:t>
                      </a:r>
                    </a:p>
                  </a:txBody>
                  <a:tcPr anchor="ctr">
                    <a:solidFill>
                      <a:schemeClr val="bg1"/>
                    </a:solidFill>
                  </a:tcPr>
                </a:tc>
                <a:tc>
                  <a:txBody>
                    <a:bodyPr/>
                    <a:lstStyle/>
                    <a:p>
                      <a:pPr algn="ctr"/>
                      <a:r>
                        <a:rPr kumimoji="1" lang="en-US" altLang="ja-JP" sz="600" dirty="0"/>
                        <a:t>3.70</a:t>
                      </a:r>
                      <a:endParaRPr kumimoji="1" lang="ja-JP" altLang="en-US" sz="600" dirty="0"/>
                    </a:p>
                  </a:txBody>
                  <a:tcPr anchor="ctr">
                    <a:solidFill>
                      <a:schemeClr val="bg1"/>
                    </a:solidFill>
                  </a:tcPr>
                </a:tc>
                <a:tc>
                  <a:txBody>
                    <a:bodyPr/>
                    <a:lstStyle/>
                    <a:p>
                      <a:pPr algn="ctr"/>
                      <a:r>
                        <a:rPr kumimoji="1" lang="en-US" altLang="ja-JP" sz="600" dirty="0"/>
                        <a:t>4</a:t>
                      </a:r>
                      <a:endParaRPr kumimoji="1" lang="ja-JP" altLang="en-US" sz="600" dirty="0"/>
                    </a:p>
                  </a:txBody>
                  <a:tcPr anchor="ctr">
                    <a:solidFill>
                      <a:schemeClr val="bg1"/>
                    </a:solidFill>
                  </a:tcPr>
                </a:tc>
                <a:extLst>
                  <a:ext uri="{0D108BD9-81ED-4DB2-BD59-A6C34878D82A}">
                    <a16:rowId xmlns:a16="http://schemas.microsoft.com/office/drawing/2014/main" val="1672876107"/>
                  </a:ext>
                </a:extLst>
              </a:tr>
              <a:tr h="131245">
                <a:tc>
                  <a:txBody>
                    <a:bodyPr/>
                    <a:lstStyle/>
                    <a:p>
                      <a:pPr algn="ctr"/>
                      <a:r>
                        <a:rPr kumimoji="1" lang="en-US" altLang="ja-JP" sz="600" dirty="0"/>
                        <a:t>10</a:t>
                      </a:r>
                      <a:endParaRPr kumimoji="1" lang="ja-JP" altLang="en-US" sz="600" dirty="0"/>
                    </a:p>
                  </a:txBody>
                  <a:tcPr anchor="ctr">
                    <a:solidFill>
                      <a:schemeClr val="bg1"/>
                    </a:solidFill>
                  </a:tcPr>
                </a:tc>
                <a:tc>
                  <a:txBody>
                    <a:bodyPr/>
                    <a:lstStyle/>
                    <a:p>
                      <a:pPr algn="ctr"/>
                      <a:r>
                        <a:rPr kumimoji="1" lang="ja-JP" altLang="en-US" sz="600" dirty="0"/>
                        <a:t>国立</a:t>
                      </a:r>
                    </a:p>
                  </a:txBody>
                  <a:tcPr anchor="ctr">
                    <a:solidFill>
                      <a:schemeClr val="bg1"/>
                    </a:solidFill>
                  </a:tcPr>
                </a:tc>
                <a:tc>
                  <a:txBody>
                    <a:bodyPr/>
                    <a:lstStyle/>
                    <a:p>
                      <a:pPr algn="ctr"/>
                      <a:r>
                        <a:rPr kumimoji="1" lang="ja-JP" altLang="en-US" sz="600" dirty="0"/>
                        <a:t>愛知県</a:t>
                      </a:r>
                    </a:p>
                  </a:txBody>
                  <a:tcPr anchor="ctr">
                    <a:solidFill>
                      <a:schemeClr val="bg1"/>
                    </a:solidFill>
                  </a:tcPr>
                </a:tc>
                <a:tc>
                  <a:txBody>
                    <a:bodyPr/>
                    <a:lstStyle/>
                    <a:p>
                      <a:pPr algn="ctr"/>
                      <a:r>
                        <a:rPr kumimoji="1" lang="ja-JP" altLang="en-US" sz="600" dirty="0"/>
                        <a:t>名古屋工業大学</a:t>
                      </a:r>
                    </a:p>
                  </a:txBody>
                  <a:tcPr anchor="ctr">
                    <a:solidFill>
                      <a:schemeClr val="bg1"/>
                    </a:solidFill>
                  </a:tcPr>
                </a:tc>
                <a:tc>
                  <a:txBody>
                    <a:bodyPr/>
                    <a:lstStyle/>
                    <a:p>
                      <a:pPr algn="ctr"/>
                      <a:r>
                        <a:rPr kumimoji="1" lang="en-US" altLang="ja-JP" sz="600" dirty="0"/>
                        <a:t>3.64</a:t>
                      </a:r>
                      <a:endParaRPr kumimoji="1" lang="ja-JP" altLang="en-US" sz="600" dirty="0"/>
                    </a:p>
                  </a:txBody>
                  <a:tcPr anchor="ctr">
                    <a:solidFill>
                      <a:schemeClr val="bg1"/>
                    </a:solidFill>
                  </a:tcPr>
                </a:tc>
                <a:tc>
                  <a:txBody>
                    <a:bodyPr/>
                    <a:lstStyle/>
                    <a:p>
                      <a:pPr algn="ctr"/>
                      <a:r>
                        <a:rPr kumimoji="1" lang="en-US" altLang="ja-JP" sz="600" dirty="0"/>
                        <a:t>21</a:t>
                      </a:r>
                      <a:endParaRPr kumimoji="1" lang="ja-JP" altLang="en-US" sz="600" dirty="0"/>
                    </a:p>
                  </a:txBody>
                  <a:tcPr anchor="ctr">
                    <a:solidFill>
                      <a:schemeClr val="bg1"/>
                    </a:solidFill>
                  </a:tcPr>
                </a:tc>
                <a:extLst>
                  <a:ext uri="{0D108BD9-81ED-4DB2-BD59-A6C34878D82A}">
                    <a16:rowId xmlns:a16="http://schemas.microsoft.com/office/drawing/2014/main" val="2407223499"/>
                  </a:ext>
                </a:extLst>
              </a:tr>
            </a:tbl>
          </a:graphicData>
        </a:graphic>
      </p:graphicFrame>
      <p:sp>
        <p:nvSpPr>
          <p:cNvPr id="6" name="テキスト ボックス 5"/>
          <p:cNvSpPr txBox="1"/>
          <p:nvPr/>
        </p:nvSpPr>
        <p:spPr>
          <a:xfrm>
            <a:off x="3418153" y="6571199"/>
            <a:ext cx="2750454"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学生</a:t>
            </a:r>
            <a:r>
              <a:rPr kumimoji="1" lang="en-US" altLang="ja-JP" sz="600" b="0" i="0" u="none" strike="noStrike" kern="1200" cap="none" spc="0" normalizeH="0" baseline="0" noProof="0" dirty="0">
                <a:ln>
                  <a:noFill/>
                </a:ln>
                <a:solidFill>
                  <a:prstClr val="black"/>
                </a:solidFill>
                <a:effectLst/>
                <a:uLnTx/>
                <a:uFillTx/>
                <a:latin typeface="Meiryo UI"/>
                <a:ea typeface="Meiryo UI"/>
                <a:cs typeface="+mn-cs"/>
              </a:rPr>
              <a:t>1000</a:t>
            </a: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人当たりの大学発ベンチャー数ランキング</a:t>
            </a:r>
            <a:r>
              <a:rPr kumimoji="1" lang="en-US" altLang="ja-JP" sz="600" b="0" i="0" u="none" strike="noStrike" kern="1200" cap="none" spc="0" normalizeH="0" baseline="0" noProof="0" dirty="0">
                <a:ln>
                  <a:noFill/>
                </a:ln>
                <a:solidFill>
                  <a:prstClr val="black"/>
                </a:solidFill>
                <a:effectLst/>
                <a:uLnTx/>
                <a:uFillTx/>
                <a:latin typeface="Meiryo UI"/>
                <a:ea typeface="Meiryo UI"/>
                <a:cs typeface="+mn-cs"/>
              </a:rPr>
              <a:t>(1/8)</a:t>
            </a: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付け「日経グローカル」より</a:t>
            </a:r>
          </a:p>
        </p:txBody>
      </p:sp>
      <p:sp>
        <p:nvSpPr>
          <p:cNvPr id="35" name="テキスト ボックス 34"/>
          <p:cNvSpPr txBox="1"/>
          <p:nvPr/>
        </p:nvSpPr>
        <p:spPr>
          <a:xfrm>
            <a:off x="1417686" y="4585836"/>
            <a:ext cx="1930843"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計画期間内における新規立地企業の件数を累計</a:t>
            </a:r>
          </a:p>
        </p:txBody>
      </p:sp>
      <p:grpSp>
        <p:nvGrpSpPr>
          <p:cNvPr id="25" name="グループ化 24"/>
          <p:cNvGrpSpPr/>
          <p:nvPr/>
        </p:nvGrpSpPr>
        <p:grpSpPr>
          <a:xfrm>
            <a:off x="1220950" y="4999520"/>
            <a:ext cx="657599" cy="194888"/>
            <a:chOff x="1220950" y="4999520"/>
            <a:chExt cx="657599" cy="194888"/>
          </a:xfrm>
        </p:grpSpPr>
        <p:cxnSp>
          <p:nvCxnSpPr>
            <p:cNvPr id="22" name="直線コネクタ 21"/>
            <p:cNvCxnSpPr>
              <a:endCxn id="15" idx="0"/>
            </p:cNvCxnSpPr>
            <p:nvPr/>
          </p:nvCxnSpPr>
          <p:spPr>
            <a:xfrm flipV="1">
              <a:off x="1220950" y="4999520"/>
              <a:ext cx="442036" cy="194888"/>
            </a:xfrm>
            <a:prstGeom prst="line">
              <a:avLst/>
            </a:prstGeom>
          </p:spPr>
          <p:style>
            <a:lnRef idx="1">
              <a:schemeClr val="dk1"/>
            </a:lnRef>
            <a:fillRef idx="0">
              <a:schemeClr val="dk1"/>
            </a:fillRef>
            <a:effectRef idx="0">
              <a:schemeClr val="dk1"/>
            </a:effectRef>
            <a:fontRef idx="minor">
              <a:schemeClr val="tx1"/>
            </a:fontRef>
          </p:style>
        </p:cxnSp>
        <p:sp>
          <p:nvSpPr>
            <p:cNvPr id="15" name="テキスト ボックス 14"/>
            <p:cNvSpPr txBox="1"/>
            <p:nvPr/>
          </p:nvSpPr>
          <p:spPr>
            <a:xfrm>
              <a:off x="1447423" y="4999520"/>
              <a:ext cx="431126" cy="18466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実績</a:t>
              </a:r>
            </a:p>
          </p:txBody>
        </p:sp>
      </p:grpSp>
      <p:grpSp>
        <p:nvGrpSpPr>
          <p:cNvPr id="24" name="グループ化 23"/>
          <p:cNvGrpSpPr/>
          <p:nvPr/>
        </p:nvGrpSpPr>
        <p:grpSpPr>
          <a:xfrm>
            <a:off x="1638876" y="5488156"/>
            <a:ext cx="485911" cy="489269"/>
            <a:chOff x="1638876" y="5488156"/>
            <a:chExt cx="485911" cy="489269"/>
          </a:xfrm>
        </p:grpSpPr>
        <p:cxnSp>
          <p:nvCxnSpPr>
            <p:cNvPr id="42" name="直線コネクタ 41"/>
            <p:cNvCxnSpPr/>
            <p:nvPr/>
          </p:nvCxnSpPr>
          <p:spPr>
            <a:xfrm>
              <a:off x="1638876" y="5488156"/>
              <a:ext cx="146045" cy="385414"/>
            </a:xfrm>
            <a:prstGeom prst="line">
              <a:avLst/>
            </a:prstGeom>
          </p:spPr>
          <p:style>
            <a:lnRef idx="1">
              <a:schemeClr val="dk1"/>
            </a:lnRef>
            <a:fillRef idx="0">
              <a:schemeClr val="dk1"/>
            </a:fillRef>
            <a:effectRef idx="0">
              <a:schemeClr val="dk1"/>
            </a:effectRef>
            <a:fontRef idx="minor">
              <a:schemeClr val="tx1"/>
            </a:fontRef>
          </p:style>
        </p:cxnSp>
        <p:sp>
          <p:nvSpPr>
            <p:cNvPr id="38" name="テキスト ボックス 37"/>
            <p:cNvSpPr txBox="1"/>
            <p:nvPr/>
          </p:nvSpPr>
          <p:spPr>
            <a:xfrm>
              <a:off x="1662986" y="5792759"/>
              <a:ext cx="461801" cy="18466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目標</a:t>
              </a:r>
            </a:p>
          </p:txBody>
        </p:sp>
      </p:grpSp>
      <p:cxnSp>
        <p:nvCxnSpPr>
          <p:cNvPr id="51" name="直線コネクタ 50"/>
          <p:cNvCxnSpPr>
            <a:endCxn id="52" idx="2"/>
          </p:cNvCxnSpPr>
          <p:nvPr/>
        </p:nvCxnSpPr>
        <p:spPr>
          <a:xfrm>
            <a:off x="7334851" y="6112305"/>
            <a:ext cx="776485" cy="300479"/>
          </a:xfrm>
          <a:prstGeom prst="line">
            <a:avLst/>
          </a:prstGeom>
        </p:spPr>
        <p:style>
          <a:lnRef idx="1">
            <a:schemeClr val="dk1"/>
          </a:lnRef>
          <a:fillRef idx="0">
            <a:schemeClr val="dk1"/>
          </a:fillRef>
          <a:effectRef idx="0">
            <a:schemeClr val="dk1"/>
          </a:effectRef>
          <a:fontRef idx="minor">
            <a:schemeClr val="tx1"/>
          </a:fontRef>
        </p:style>
      </p:cxnSp>
      <p:sp>
        <p:nvSpPr>
          <p:cNvPr id="52" name="テキスト ボックス 51"/>
          <p:cNvSpPr txBox="1"/>
          <p:nvPr/>
        </p:nvSpPr>
        <p:spPr>
          <a:xfrm>
            <a:off x="7895773" y="6228118"/>
            <a:ext cx="431126" cy="18466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実績</a:t>
            </a:r>
          </a:p>
        </p:txBody>
      </p:sp>
      <p:cxnSp>
        <p:nvCxnSpPr>
          <p:cNvPr id="54" name="直線コネクタ 53"/>
          <p:cNvCxnSpPr/>
          <p:nvPr/>
        </p:nvCxnSpPr>
        <p:spPr>
          <a:xfrm flipH="1" flipV="1">
            <a:off x="7456786" y="4975565"/>
            <a:ext cx="352028" cy="338190"/>
          </a:xfrm>
          <a:prstGeom prst="line">
            <a:avLst/>
          </a:prstGeom>
        </p:spPr>
        <p:style>
          <a:lnRef idx="1">
            <a:schemeClr val="dk1"/>
          </a:lnRef>
          <a:fillRef idx="0">
            <a:schemeClr val="dk1"/>
          </a:fillRef>
          <a:effectRef idx="0">
            <a:schemeClr val="dk1"/>
          </a:effectRef>
          <a:fontRef idx="minor">
            <a:schemeClr val="tx1"/>
          </a:fontRef>
        </p:style>
      </p:cxnSp>
      <p:sp>
        <p:nvSpPr>
          <p:cNvPr id="55" name="テキスト ボックス 54"/>
          <p:cNvSpPr txBox="1"/>
          <p:nvPr/>
        </p:nvSpPr>
        <p:spPr>
          <a:xfrm>
            <a:off x="7334851" y="4894754"/>
            <a:ext cx="461801" cy="184666"/>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a:ea typeface="Meiryo UI"/>
                <a:cs typeface="+mn-cs"/>
              </a:rPr>
              <a:t>目標</a:t>
            </a:r>
          </a:p>
        </p:txBody>
      </p:sp>
      <p:sp>
        <p:nvSpPr>
          <p:cNvPr id="31" name="テキスト ボックス 30"/>
          <p:cNvSpPr txBox="1"/>
          <p:nvPr/>
        </p:nvSpPr>
        <p:spPr>
          <a:xfrm>
            <a:off x="2597710" y="398030"/>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 name="図 3"/>
          <p:cNvPicPr>
            <a:picLocks noChangeAspect="1"/>
          </p:cNvPicPr>
          <p:nvPr/>
        </p:nvPicPr>
        <p:blipFill>
          <a:blip r:embed="rId3"/>
          <a:stretch>
            <a:fillRect/>
          </a:stretch>
        </p:blipFill>
        <p:spPr>
          <a:xfrm>
            <a:off x="157272" y="4561624"/>
            <a:ext cx="2889754" cy="2219136"/>
          </a:xfrm>
          <a:prstGeom prst="rect">
            <a:avLst/>
          </a:prstGeom>
        </p:spPr>
      </p:pic>
      <p:pic>
        <p:nvPicPr>
          <p:cNvPr id="7" name="図 6"/>
          <p:cNvPicPr>
            <a:picLocks noChangeAspect="1"/>
          </p:cNvPicPr>
          <p:nvPr/>
        </p:nvPicPr>
        <p:blipFill>
          <a:blip r:embed="rId4"/>
          <a:stretch>
            <a:fillRect/>
          </a:stretch>
        </p:blipFill>
        <p:spPr>
          <a:xfrm>
            <a:off x="6080121" y="4541649"/>
            <a:ext cx="2828789" cy="2231329"/>
          </a:xfrm>
          <a:prstGeom prst="rect">
            <a:avLst/>
          </a:prstGeom>
        </p:spPr>
      </p:pic>
    </p:spTree>
    <p:extLst>
      <p:ext uri="{BB962C8B-B14F-4D97-AF65-F5344CB8AC3E}">
        <p14:creationId xmlns:p14="http://schemas.microsoft.com/office/powerpoint/2010/main" val="632853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正方形/長方形 71"/>
          <p:cNvSpPr/>
          <p:nvPr/>
        </p:nvSpPr>
        <p:spPr>
          <a:xfrm>
            <a:off x="8776044" y="3321182"/>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22" name="角丸四角形 21"/>
          <p:cNvSpPr/>
          <p:nvPr/>
        </p:nvSpPr>
        <p:spPr>
          <a:xfrm>
            <a:off x="3095656" y="2691421"/>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正方形/長方形 26"/>
          <p:cNvSpPr/>
          <p:nvPr/>
        </p:nvSpPr>
        <p:spPr>
          <a:xfrm>
            <a:off x="179632" y="797621"/>
            <a:ext cx="4082478" cy="1810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人口は、</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1995</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年の約</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13</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万</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7</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千人をピークに減少傾向が続く。</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2040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年には人口</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10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万人を下回り、</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2060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年には現在の約半分の</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6</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万</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5</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千人程度となることも予想される。</a:t>
            </a: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2060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年の高齢化率は約</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46%</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と、</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2020</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年の約</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31%</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を大きく上回る予測。一方、年間出生数は</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2016</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年に</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893</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人、</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2019</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年は</a:t>
            </a:r>
            <a:r>
              <a:rPr kumimoji="1" lang="en-US" altLang="ja-JP" sz="1400" b="0" i="0" u="none" strike="noStrike" kern="1200" cap="none" spc="0" normalizeH="0" baseline="0" noProof="0" dirty="0">
                <a:ln>
                  <a:noFill/>
                </a:ln>
                <a:solidFill>
                  <a:srgbClr val="002060"/>
                </a:solidFill>
                <a:effectLst/>
                <a:uLnTx/>
                <a:uFillTx/>
                <a:latin typeface="Meiryo UI"/>
                <a:ea typeface="Meiryo UI"/>
                <a:cs typeface="+mn-cs"/>
              </a:rPr>
              <a:t>793</a:t>
            </a: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人と減少傾向。</a:t>
            </a:r>
          </a:p>
        </p:txBody>
      </p:sp>
      <p:sp>
        <p:nvSpPr>
          <p:cNvPr id="30" name="正方形/長方形 29"/>
          <p:cNvSpPr/>
          <p:nvPr/>
        </p:nvSpPr>
        <p:spPr>
          <a:xfrm>
            <a:off x="5775734" y="638800"/>
            <a:ext cx="324000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出典：「スマートシティ会津若松」において</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AI</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が果たす役割（会津若松市）</a:t>
            </a:r>
          </a:p>
        </p:txBody>
      </p:sp>
      <p:pic>
        <p:nvPicPr>
          <p:cNvPr id="6" name="図 5"/>
          <p:cNvPicPr>
            <a:picLocks noChangeAspect="1"/>
          </p:cNvPicPr>
          <p:nvPr/>
        </p:nvPicPr>
        <p:blipFill rotWithShape="1">
          <a:blip r:embed="rId2"/>
          <a:srcRect r="3653"/>
          <a:stretch/>
        </p:blipFill>
        <p:spPr>
          <a:xfrm>
            <a:off x="4302147" y="975385"/>
            <a:ext cx="4666990" cy="3118390"/>
          </a:xfrm>
          <a:prstGeom prst="rect">
            <a:avLst/>
          </a:prstGeom>
        </p:spPr>
      </p:pic>
      <p:sp>
        <p:nvSpPr>
          <p:cNvPr id="2" name="角丸四角形 1"/>
          <p:cNvSpPr/>
          <p:nvPr/>
        </p:nvSpPr>
        <p:spPr>
          <a:xfrm>
            <a:off x="293400" y="2960093"/>
            <a:ext cx="3960000" cy="1080000"/>
          </a:xfrm>
          <a:prstGeom prst="roundRect">
            <a:avLst>
              <a:gd name="adj" fmla="val 105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人口減少と少子・高齢化に歯止めをかけていくと同時に、「住み続けることのできるまち」を創っていくことをめざし、市では</a:t>
            </a:r>
            <a:r>
              <a:rPr kumimoji="1" lang="en-US" altLang="ja-JP" sz="1400" b="0" i="0" u="none" strike="noStrike" kern="1200" cap="none" spc="0" normalizeH="0" baseline="0" noProof="0" dirty="0">
                <a:ln>
                  <a:noFill/>
                </a:ln>
                <a:solidFill>
                  <a:prstClr val="white"/>
                </a:solidFill>
                <a:effectLst/>
                <a:uLnTx/>
                <a:uFillTx/>
                <a:latin typeface="Meiryo UI"/>
                <a:ea typeface="Meiryo UI"/>
                <a:cs typeface="+mn-cs"/>
              </a:rPr>
              <a:t>ICT</a:t>
            </a: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関連産業の集積と生活の利便性向上を図る「スマートシティ会津若松」の取組みを推進</a:t>
            </a:r>
          </a:p>
        </p:txBody>
      </p:sp>
      <p:sp>
        <p:nvSpPr>
          <p:cNvPr id="3" name="正方形/長方形 2"/>
          <p:cNvSpPr/>
          <p:nvPr/>
        </p:nvSpPr>
        <p:spPr>
          <a:xfrm>
            <a:off x="102343" y="508997"/>
            <a:ext cx="1275349" cy="379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 背 景 ＞</a:t>
            </a:r>
          </a:p>
        </p:txBody>
      </p:sp>
      <p:sp>
        <p:nvSpPr>
          <p:cNvPr id="24" name="正方形/長方形 23"/>
          <p:cNvSpPr/>
          <p:nvPr/>
        </p:nvSpPr>
        <p:spPr>
          <a:xfrm>
            <a:off x="225467" y="4272456"/>
            <a:ext cx="1368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 取組経過 ＞</a:t>
            </a:r>
          </a:p>
        </p:txBody>
      </p:sp>
      <p:sp>
        <p:nvSpPr>
          <p:cNvPr id="4" name="二等辺三角形 3"/>
          <p:cNvSpPr/>
          <p:nvPr/>
        </p:nvSpPr>
        <p:spPr>
          <a:xfrm rot="10800000">
            <a:off x="1558531" y="2587017"/>
            <a:ext cx="1476895" cy="303581"/>
          </a:xfrm>
          <a:prstGeom prst="triangl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graphicFrame>
        <p:nvGraphicFramePr>
          <p:cNvPr id="5" name="表 4"/>
          <p:cNvGraphicFramePr>
            <a:graphicFrameLocks noGrp="1"/>
          </p:cNvGraphicFramePr>
          <p:nvPr/>
        </p:nvGraphicFramePr>
        <p:xfrm>
          <a:off x="302924" y="4615043"/>
          <a:ext cx="8783519" cy="1938120"/>
        </p:xfrm>
        <a:graphic>
          <a:graphicData uri="http://schemas.openxmlformats.org/drawingml/2006/table">
            <a:tbl>
              <a:tblPr firstRow="1" bandRow="1">
                <a:tableStyleId>{5C22544A-7EE6-4342-B048-85BDC9FD1C3A}</a:tableStyleId>
              </a:tblPr>
              <a:tblGrid>
                <a:gridCol w="1155859">
                  <a:extLst>
                    <a:ext uri="{9D8B030D-6E8A-4147-A177-3AD203B41FA5}">
                      <a16:colId xmlns:a16="http://schemas.microsoft.com/office/drawing/2014/main" val="1433014646"/>
                    </a:ext>
                  </a:extLst>
                </a:gridCol>
                <a:gridCol w="738735">
                  <a:extLst>
                    <a:ext uri="{9D8B030D-6E8A-4147-A177-3AD203B41FA5}">
                      <a16:colId xmlns:a16="http://schemas.microsoft.com/office/drawing/2014/main" val="4251239637"/>
                    </a:ext>
                  </a:extLst>
                </a:gridCol>
                <a:gridCol w="6888925">
                  <a:extLst>
                    <a:ext uri="{9D8B030D-6E8A-4147-A177-3AD203B41FA5}">
                      <a16:colId xmlns:a16="http://schemas.microsoft.com/office/drawing/2014/main" val="1132458706"/>
                    </a:ext>
                  </a:extLst>
                </a:gridCol>
              </a:tblGrid>
              <a:tr h="252000">
                <a:tc>
                  <a:txBody>
                    <a:bodyPr/>
                    <a:lstStyle/>
                    <a:p>
                      <a:endParaRPr kumimoji="1" lang="ja-JP" altLang="en-US" sz="1200" b="0" dirty="0">
                        <a:solidFill>
                          <a:srgbClr val="002060"/>
                        </a:solidFill>
                      </a:endParaRPr>
                    </a:p>
                  </a:txBody>
                  <a:tcPr>
                    <a:noFill/>
                  </a:tcPr>
                </a:tc>
                <a:tc>
                  <a:txBody>
                    <a:bodyPr/>
                    <a:lstStyle/>
                    <a:p>
                      <a:r>
                        <a:rPr kumimoji="1" lang="en-US" altLang="ja-JP" sz="1200" b="0" dirty="0">
                          <a:solidFill>
                            <a:srgbClr val="002060"/>
                          </a:solidFill>
                        </a:rPr>
                        <a:t>2011</a:t>
                      </a:r>
                      <a:r>
                        <a:rPr kumimoji="1" lang="ja-JP" altLang="en-US" sz="1200" b="0" dirty="0">
                          <a:solidFill>
                            <a:srgbClr val="002060"/>
                          </a:solidFill>
                        </a:rPr>
                        <a:t>年</a:t>
                      </a:r>
                      <a:endParaRPr kumimoji="1" lang="ja-JP" altLang="en-US" sz="1200" b="0" dirty="0"/>
                    </a:p>
                  </a:txBody>
                  <a:tcPr marT="36000" marB="0">
                    <a:noFill/>
                  </a:tcPr>
                </a:tc>
                <a:tc>
                  <a:txBody>
                    <a:bodyPr/>
                    <a:lstStyle/>
                    <a:p>
                      <a:r>
                        <a:rPr kumimoji="1" lang="ja-JP" altLang="en-US" sz="1200" b="1" dirty="0">
                          <a:solidFill>
                            <a:srgbClr val="002060"/>
                          </a:solidFill>
                        </a:rPr>
                        <a:t>東日本大震災を受け、被災地域復興プロジェクトとして経産省・総務省の事業採択</a:t>
                      </a:r>
                      <a:endParaRPr kumimoji="1" lang="ja-JP" altLang="en-US" sz="1200" dirty="0"/>
                    </a:p>
                  </a:txBody>
                  <a:tcPr marT="36000" marB="0">
                    <a:noFill/>
                  </a:tcPr>
                </a:tc>
                <a:extLst>
                  <a:ext uri="{0D108BD9-81ED-4DB2-BD59-A6C34878D82A}">
                    <a16:rowId xmlns:a16="http://schemas.microsoft.com/office/drawing/2014/main" val="945838045"/>
                  </a:ext>
                </a:extLst>
              </a:tr>
              <a:tr h="370840">
                <a:tc>
                  <a:txBody>
                    <a:bodyPr/>
                    <a:lstStyle/>
                    <a:p>
                      <a:endParaRPr kumimoji="1" lang="ja-JP" altLang="en-US" sz="1200" dirty="0"/>
                    </a:p>
                  </a:txBody>
                  <a:tcPr>
                    <a:noFill/>
                  </a:tcPr>
                </a:tc>
                <a:tc>
                  <a:txBody>
                    <a:bodyPr/>
                    <a:lstStyle/>
                    <a:p>
                      <a:r>
                        <a:rPr kumimoji="1" lang="en-US" altLang="ja-JP" sz="1200" dirty="0">
                          <a:solidFill>
                            <a:srgbClr val="002060"/>
                          </a:solidFill>
                        </a:rPr>
                        <a:t>2012</a:t>
                      </a:r>
                      <a:r>
                        <a:rPr kumimoji="1" lang="ja-JP" altLang="en-US" sz="1200" dirty="0">
                          <a:solidFill>
                            <a:srgbClr val="002060"/>
                          </a:solidFill>
                        </a:rPr>
                        <a:t>年</a:t>
                      </a:r>
                      <a:endParaRPr kumimoji="1" lang="ja-JP" altLang="en-US" sz="1200" dirty="0"/>
                    </a:p>
                  </a:txBody>
                  <a:tcPr marT="3600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推進組織として「会津若松スマートシティ推進協議会」（当時）等を発足。</a:t>
                      </a:r>
                      <a:endParaRPr kumimoji="1" lang="en-US" altLang="ja-JP"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rgbClr val="002060"/>
                          </a:solidFill>
                        </a:rPr>
                        <a:t>（国の政策にのっとり、被災に伴うエネルギー安定供給等を主な目的）</a:t>
                      </a:r>
                      <a:endParaRPr kumimoji="1" lang="ja-JP" altLang="en-US" sz="1200" dirty="0"/>
                    </a:p>
                  </a:txBody>
                  <a:tcPr marT="36000" marB="0">
                    <a:noFill/>
                  </a:tcPr>
                </a:tc>
                <a:extLst>
                  <a:ext uri="{0D108BD9-81ED-4DB2-BD59-A6C34878D82A}">
                    <a16:rowId xmlns:a16="http://schemas.microsoft.com/office/drawing/2014/main" val="324571610"/>
                  </a:ext>
                </a:extLst>
              </a:tr>
              <a:tr h="370840">
                <a:tc rowSpan="5">
                  <a:txBody>
                    <a:bodyPr/>
                    <a:lstStyle/>
                    <a:p>
                      <a:endParaRPr kumimoji="1" lang="ja-JP" altLang="en-US" sz="1200" dirty="0">
                        <a:solidFill>
                          <a:srgbClr val="002060"/>
                        </a:solidFill>
                      </a:endParaRPr>
                    </a:p>
                  </a:txBody>
                  <a:tcPr>
                    <a:noFill/>
                  </a:tcPr>
                </a:tc>
                <a:tc>
                  <a:txBody>
                    <a:bodyPr/>
                    <a:lstStyle/>
                    <a:p>
                      <a:r>
                        <a:rPr kumimoji="1" lang="en-US" altLang="ja-JP" sz="1200" dirty="0">
                          <a:solidFill>
                            <a:srgbClr val="002060"/>
                          </a:solidFill>
                        </a:rPr>
                        <a:t>2013</a:t>
                      </a:r>
                      <a:r>
                        <a:rPr kumimoji="1" lang="ja-JP" altLang="en-US" sz="1200" dirty="0">
                          <a:solidFill>
                            <a:srgbClr val="002060"/>
                          </a:solidFill>
                        </a:rPr>
                        <a:t>年</a:t>
                      </a:r>
                      <a:endParaRPr kumimoji="1" lang="ja-JP" altLang="en-US" sz="1200" dirty="0"/>
                    </a:p>
                  </a:txBody>
                  <a:tcPr marT="36000" marB="0">
                    <a:noFill/>
                  </a:tcPr>
                </a:tc>
                <a:tc>
                  <a:txBody>
                    <a:bodyPr/>
                    <a:lstStyle/>
                    <a:p>
                      <a:pPr>
                        <a:lnSpc>
                          <a:spcPts val="1500"/>
                        </a:lnSpc>
                      </a:pPr>
                      <a:r>
                        <a:rPr kumimoji="1" lang="ja-JP" altLang="en-US" sz="1200" b="1" u="sng" dirty="0">
                          <a:solidFill>
                            <a:srgbClr val="002060"/>
                          </a:solidFill>
                        </a:rPr>
                        <a:t>市、会津大学、アクセンチュア</a:t>
                      </a:r>
                      <a:r>
                        <a:rPr kumimoji="1" lang="ja-JP" altLang="en-US" sz="1200" dirty="0">
                          <a:solidFill>
                            <a:srgbClr val="002060"/>
                          </a:solidFill>
                        </a:rPr>
                        <a:t>は、復興とはまちの再生であるとの考え方のもと</a:t>
                      </a:r>
                      <a:r>
                        <a:rPr kumimoji="1" lang="ja-JP" altLang="en-US" sz="1200" b="1" dirty="0">
                          <a:solidFill>
                            <a:srgbClr val="002060"/>
                          </a:solidFill>
                        </a:rPr>
                        <a:t>「スマートシティ会津若松」の推進を取りまとめ</a:t>
                      </a:r>
                      <a:r>
                        <a:rPr kumimoji="1" lang="ja-JP" altLang="en-US" sz="1200" dirty="0">
                          <a:solidFill>
                            <a:srgbClr val="002060"/>
                          </a:solidFill>
                        </a:rPr>
                        <a:t>。市の施政方針、復興・再生対策「地域活力再生に向けた取り組み～ステージ２」において表明。</a:t>
                      </a:r>
                      <a:endParaRPr kumimoji="1" lang="en-US" altLang="ja-JP" sz="1200" dirty="0">
                        <a:solidFill>
                          <a:srgbClr val="002060"/>
                        </a:solidFill>
                      </a:endParaRPr>
                    </a:p>
                  </a:txBody>
                  <a:tcPr marT="36000" marB="0">
                    <a:noFill/>
                  </a:tcPr>
                </a:tc>
                <a:extLst>
                  <a:ext uri="{0D108BD9-81ED-4DB2-BD59-A6C34878D82A}">
                    <a16:rowId xmlns:a16="http://schemas.microsoft.com/office/drawing/2014/main" val="2718131984"/>
                  </a:ext>
                </a:extLst>
              </a:tr>
              <a:tr h="0">
                <a:tc vMerge="1">
                  <a:txBody>
                    <a:bodyPr/>
                    <a:lstStyle/>
                    <a:p>
                      <a:endParaRPr kumimoji="1" lang="ja-JP" altLang="en-US" sz="1200" dirty="0"/>
                    </a:p>
                  </a:txBody>
                  <a:tcPr>
                    <a:solidFill>
                      <a:schemeClr val="accent2">
                        <a:lumMod val="20000"/>
                        <a:lumOff val="80000"/>
                      </a:schemeClr>
                    </a:solidFill>
                  </a:tcPr>
                </a:tc>
                <a:tc>
                  <a:txBody>
                    <a:bodyPr/>
                    <a:lstStyle/>
                    <a:p>
                      <a:r>
                        <a:rPr kumimoji="1" lang="en-US" altLang="ja-JP" sz="1200" dirty="0">
                          <a:solidFill>
                            <a:srgbClr val="002060"/>
                          </a:solidFill>
                          <a:latin typeface="+mn-ea"/>
                        </a:rPr>
                        <a:t>2015</a:t>
                      </a:r>
                      <a:r>
                        <a:rPr kumimoji="1" lang="ja-JP" altLang="en-US" sz="1200" dirty="0">
                          <a:solidFill>
                            <a:srgbClr val="002060"/>
                          </a:solidFill>
                          <a:latin typeface="+mn-ea"/>
                        </a:rPr>
                        <a:t>年</a:t>
                      </a:r>
                      <a:endParaRPr kumimoji="1" lang="ja-JP" altLang="en-US" sz="1200" dirty="0"/>
                    </a:p>
                  </a:txBody>
                  <a:tcPr marT="36000" marB="0">
                    <a:noFill/>
                  </a:tcPr>
                </a:tc>
                <a:tc>
                  <a:txBody>
                    <a:bodyPr/>
                    <a:lstStyle/>
                    <a:p>
                      <a:r>
                        <a:rPr kumimoji="1" lang="ja-JP" altLang="en-US" sz="1200" dirty="0">
                          <a:solidFill>
                            <a:srgbClr val="002060"/>
                          </a:solidFill>
                          <a:latin typeface="+mn-ea"/>
                        </a:rPr>
                        <a:t>都市</a:t>
                      </a:r>
                      <a:r>
                        <a:rPr kumimoji="1" lang="en-US" altLang="ja-JP" sz="1200" dirty="0">
                          <a:solidFill>
                            <a:srgbClr val="002060"/>
                          </a:solidFill>
                          <a:latin typeface="+mn-ea"/>
                        </a:rPr>
                        <a:t>OS</a:t>
                      </a:r>
                      <a:r>
                        <a:rPr kumimoji="1" lang="ja-JP" altLang="en-US" sz="1200" dirty="0">
                          <a:solidFill>
                            <a:srgbClr val="002060"/>
                          </a:solidFill>
                          <a:latin typeface="+mn-ea"/>
                        </a:rPr>
                        <a:t>運用スタート</a:t>
                      </a:r>
                      <a:endParaRPr kumimoji="1" lang="ja-JP" altLang="en-US" sz="1200" dirty="0"/>
                    </a:p>
                  </a:txBody>
                  <a:tcPr marT="36000" marB="0">
                    <a:noFill/>
                  </a:tcPr>
                </a:tc>
                <a:extLst>
                  <a:ext uri="{0D108BD9-81ED-4DB2-BD59-A6C34878D82A}">
                    <a16:rowId xmlns:a16="http://schemas.microsoft.com/office/drawing/2014/main" val="2283940465"/>
                  </a:ext>
                </a:extLst>
              </a:tr>
              <a:tr h="0">
                <a:tc vMerge="1">
                  <a:txBody>
                    <a:bodyPr/>
                    <a:lstStyle/>
                    <a:p>
                      <a:endParaRPr kumimoji="1" lang="ja-JP" altLang="en-US" sz="1200" dirty="0"/>
                    </a:p>
                  </a:txBody>
                  <a:tcPr>
                    <a:solidFill>
                      <a:schemeClr val="accent2">
                        <a:lumMod val="20000"/>
                        <a:lumOff val="80000"/>
                      </a:schemeClr>
                    </a:solidFill>
                  </a:tcPr>
                </a:tc>
                <a:tc>
                  <a:txBody>
                    <a:bodyPr/>
                    <a:lstStyle/>
                    <a:p>
                      <a:r>
                        <a:rPr kumimoji="1" lang="en-US" altLang="ja-JP" sz="1200" dirty="0">
                          <a:solidFill>
                            <a:srgbClr val="002060"/>
                          </a:solidFill>
                          <a:latin typeface="+mn-ea"/>
                        </a:rPr>
                        <a:t>2017</a:t>
                      </a:r>
                      <a:r>
                        <a:rPr kumimoji="1" lang="ja-JP" altLang="en-US" sz="1200" dirty="0">
                          <a:solidFill>
                            <a:srgbClr val="002060"/>
                          </a:solidFill>
                          <a:latin typeface="+mn-ea"/>
                        </a:rPr>
                        <a:t>年</a:t>
                      </a:r>
                      <a:endParaRPr kumimoji="1" lang="ja-JP" altLang="en-US" sz="1200" dirty="0"/>
                    </a:p>
                  </a:txBody>
                  <a:tcPr marT="36000" marB="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latin typeface="+mn-ea"/>
                        </a:rPr>
                        <a:t>「会津若松市第</a:t>
                      </a:r>
                      <a:r>
                        <a:rPr kumimoji="1" lang="en-US" altLang="ja-JP" sz="1200" dirty="0">
                          <a:solidFill>
                            <a:srgbClr val="002060"/>
                          </a:solidFill>
                          <a:latin typeface="+mn-ea"/>
                        </a:rPr>
                        <a:t>7</a:t>
                      </a:r>
                      <a:r>
                        <a:rPr kumimoji="1" lang="ja-JP" altLang="en-US" sz="1200" dirty="0">
                          <a:solidFill>
                            <a:srgbClr val="002060"/>
                          </a:solidFill>
                          <a:latin typeface="+mn-ea"/>
                        </a:rPr>
                        <a:t>次総合計画」を策定。</a:t>
                      </a:r>
                      <a:r>
                        <a:rPr kumimoji="1" lang="ja-JP" altLang="en-US" sz="1200" b="1" dirty="0">
                          <a:solidFill>
                            <a:srgbClr val="002060"/>
                          </a:solidFill>
                          <a:latin typeface="+mn-ea"/>
                        </a:rPr>
                        <a:t>「スマートシティ会津若松」を施策全体を貫く柱に位置付け</a:t>
                      </a:r>
                      <a:endParaRPr kumimoji="1" lang="en-US" altLang="ja-JP" sz="1200" b="1" dirty="0">
                        <a:solidFill>
                          <a:srgbClr val="002060"/>
                        </a:solidFill>
                        <a:latin typeface="+mn-ea"/>
                      </a:endParaRPr>
                    </a:p>
                  </a:txBody>
                  <a:tcPr marT="36000" marB="0">
                    <a:noFill/>
                  </a:tcPr>
                </a:tc>
                <a:extLst>
                  <a:ext uri="{0D108BD9-81ED-4DB2-BD59-A6C34878D82A}">
                    <a16:rowId xmlns:a16="http://schemas.microsoft.com/office/drawing/2014/main" val="1853056437"/>
                  </a:ext>
                </a:extLst>
              </a:tr>
              <a:tr h="0">
                <a:tc vMerge="1">
                  <a:txBody>
                    <a:bodyPr/>
                    <a:lstStyle/>
                    <a:p>
                      <a:endParaRPr kumimoji="1" lang="ja-JP" altLang="en-US" sz="1200" dirty="0"/>
                    </a:p>
                  </a:txBody>
                  <a:tcPr>
                    <a:solidFill>
                      <a:schemeClr val="accent2">
                        <a:lumMod val="20000"/>
                        <a:lumOff val="80000"/>
                      </a:schemeClr>
                    </a:solidFill>
                  </a:tcPr>
                </a:tc>
                <a:tc>
                  <a:txBody>
                    <a:bodyPr/>
                    <a:lstStyle/>
                    <a:p>
                      <a:r>
                        <a:rPr kumimoji="1" lang="en-US" altLang="ja-JP" sz="1200" dirty="0">
                          <a:solidFill>
                            <a:srgbClr val="002060"/>
                          </a:solidFill>
                          <a:latin typeface="+mn-ea"/>
                        </a:rPr>
                        <a:t>2019</a:t>
                      </a:r>
                      <a:r>
                        <a:rPr kumimoji="1" lang="ja-JP" altLang="en-US" sz="1200" dirty="0">
                          <a:solidFill>
                            <a:srgbClr val="002060"/>
                          </a:solidFill>
                          <a:latin typeface="+mn-ea"/>
                        </a:rPr>
                        <a:t>年</a:t>
                      </a:r>
                      <a:endParaRPr kumimoji="1" lang="ja-JP" altLang="en-US" sz="1200" dirty="0"/>
                    </a:p>
                  </a:txBody>
                  <a:tcPr marT="36000" marB="0">
                    <a:noFill/>
                  </a:tcPr>
                </a:tc>
                <a:tc>
                  <a:txBody>
                    <a:bodyPr/>
                    <a:lstStyle/>
                    <a:p>
                      <a:r>
                        <a:rPr kumimoji="1" lang="ja-JP" altLang="en-US" sz="1200" dirty="0">
                          <a:solidFill>
                            <a:srgbClr val="002060"/>
                          </a:solidFill>
                          <a:latin typeface="+mn-ea"/>
                        </a:rPr>
                        <a:t>スマートシティ</a:t>
                      </a:r>
                      <a:r>
                        <a:rPr kumimoji="1" lang="en-US" altLang="ja-JP" sz="1200" dirty="0">
                          <a:solidFill>
                            <a:srgbClr val="002060"/>
                          </a:solidFill>
                          <a:latin typeface="+mn-ea"/>
                        </a:rPr>
                        <a:t>AiCT</a:t>
                      </a:r>
                      <a:r>
                        <a:rPr kumimoji="1" lang="ja-JP" altLang="en-US" sz="1200" dirty="0">
                          <a:solidFill>
                            <a:srgbClr val="002060"/>
                          </a:solidFill>
                          <a:latin typeface="+mn-ea"/>
                        </a:rPr>
                        <a:t>（</a:t>
                      </a:r>
                      <a:r>
                        <a:rPr kumimoji="1" lang="en-US" altLang="ja-JP" sz="1200" dirty="0">
                          <a:solidFill>
                            <a:srgbClr val="002060"/>
                          </a:solidFill>
                          <a:latin typeface="+mn-ea"/>
                        </a:rPr>
                        <a:t>IT</a:t>
                      </a:r>
                      <a:r>
                        <a:rPr kumimoji="1" lang="ja-JP" altLang="en-US" sz="1200" dirty="0">
                          <a:solidFill>
                            <a:srgbClr val="002060"/>
                          </a:solidFill>
                          <a:latin typeface="+mn-ea"/>
                        </a:rPr>
                        <a:t>関連企業の集積拠点。国内外</a:t>
                      </a:r>
                      <a:r>
                        <a:rPr kumimoji="1" lang="en-US" altLang="ja-JP" sz="1200" dirty="0">
                          <a:solidFill>
                            <a:srgbClr val="002060"/>
                          </a:solidFill>
                          <a:latin typeface="+mn-ea"/>
                        </a:rPr>
                        <a:t>31</a:t>
                      </a:r>
                      <a:r>
                        <a:rPr kumimoji="1" lang="ja-JP" altLang="en-US" sz="1200" dirty="0">
                          <a:solidFill>
                            <a:srgbClr val="002060"/>
                          </a:solidFill>
                          <a:latin typeface="+mn-ea"/>
                        </a:rPr>
                        <a:t>社進出）開所。</a:t>
                      </a:r>
                      <a:endParaRPr kumimoji="1" lang="ja-JP" altLang="en-US" sz="1200" dirty="0"/>
                    </a:p>
                  </a:txBody>
                  <a:tcPr marT="36000" marB="0">
                    <a:noFill/>
                  </a:tcPr>
                </a:tc>
                <a:extLst>
                  <a:ext uri="{0D108BD9-81ED-4DB2-BD59-A6C34878D82A}">
                    <a16:rowId xmlns:a16="http://schemas.microsoft.com/office/drawing/2014/main" val="1824190709"/>
                  </a:ext>
                </a:extLst>
              </a:tr>
              <a:tr h="0">
                <a:tc vMerge="1">
                  <a:txBody>
                    <a:bodyPr/>
                    <a:lstStyle/>
                    <a:p>
                      <a:endParaRPr kumimoji="1" lang="ja-JP" altLang="en-US" dirty="0"/>
                    </a:p>
                  </a:txBody>
                  <a:tcPr>
                    <a:solidFill>
                      <a:schemeClr val="accent2">
                        <a:lumMod val="20000"/>
                        <a:lumOff val="80000"/>
                      </a:schemeClr>
                    </a:solidFill>
                  </a:tcPr>
                </a:tc>
                <a:tc>
                  <a:txBody>
                    <a:bodyPr/>
                    <a:lstStyle/>
                    <a:p>
                      <a:endParaRPr kumimoji="1" lang="ja-JP" altLang="en-US" sz="1200" dirty="0"/>
                    </a:p>
                  </a:txBody>
                  <a:tcPr marT="36000" marB="0">
                    <a:noFill/>
                  </a:tcPr>
                </a:tc>
                <a:tc>
                  <a:txBody>
                    <a:bodyPr/>
                    <a:lstStyle/>
                    <a:p>
                      <a:endParaRPr kumimoji="1" lang="ja-JP" altLang="en-US" sz="1200" dirty="0"/>
                    </a:p>
                  </a:txBody>
                  <a:tcPr marT="36000" marB="0">
                    <a:noFill/>
                  </a:tcPr>
                </a:tc>
                <a:extLst>
                  <a:ext uri="{0D108BD9-81ED-4DB2-BD59-A6C34878D82A}">
                    <a16:rowId xmlns:a16="http://schemas.microsoft.com/office/drawing/2014/main" val="1182482425"/>
                  </a:ext>
                </a:extLst>
              </a:tr>
            </a:tbl>
          </a:graphicData>
        </a:graphic>
      </p:graphicFrame>
      <p:sp>
        <p:nvSpPr>
          <p:cNvPr id="7" name="角丸四角形 6"/>
          <p:cNvSpPr/>
          <p:nvPr/>
        </p:nvSpPr>
        <p:spPr>
          <a:xfrm>
            <a:off x="389481" y="4640861"/>
            <a:ext cx="1116000" cy="324000"/>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国主導</a:t>
            </a:r>
          </a:p>
        </p:txBody>
      </p:sp>
      <p:sp>
        <p:nvSpPr>
          <p:cNvPr id="18" name="角丸四角形 17"/>
          <p:cNvSpPr/>
          <p:nvPr/>
        </p:nvSpPr>
        <p:spPr>
          <a:xfrm>
            <a:off x="389481" y="5301776"/>
            <a:ext cx="1116000" cy="324000"/>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地域主導に</a:t>
            </a:r>
          </a:p>
        </p:txBody>
      </p:sp>
      <p:sp>
        <p:nvSpPr>
          <p:cNvPr id="8" name="下矢印 7"/>
          <p:cNvSpPr/>
          <p:nvPr/>
        </p:nvSpPr>
        <p:spPr>
          <a:xfrm>
            <a:off x="549104" y="4999884"/>
            <a:ext cx="792000" cy="288000"/>
          </a:xfrm>
          <a:prstGeom prst="downArrow">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9" name="下矢印 18"/>
          <p:cNvSpPr/>
          <p:nvPr/>
        </p:nvSpPr>
        <p:spPr>
          <a:xfrm>
            <a:off x="527557" y="5666770"/>
            <a:ext cx="792000" cy="828000"/>
          </a:xfrm>
          <a:prstGeom prst="downArrow">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9" name="テキスト ボックス 8"/>
          <p:cNvSpPr txBox="1"/>
          <p:nvPr/>
        </p:nvSpPr>
        <p:spPr>
          <a:xfrm>
            <a:off x="4858603" y="6510536"/>
            <a:ext cx="391744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出典：「会津若松市第７次総合計画中間評価（令和３年</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11</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月）」より抜粋</a:t>
            </a:r>
          </a:p>
        </p:txBody>
      </p:sp>
      <p:sp>
        <p:nvSpPr>
          <p:cNvPr id="17" name="角丸四角形 16"/>
          <p:cNvSpPr/>
          <p:nvPr/>
        </p:nvSpPr>
        <p:spPr>
          <a:xfrm>
            <a:off x="179631" y="281253"/>
            <a:ext cx="8820000" cy="6480000"/>
          </a:xfrm>
          <a:prstGeom prst="roundRect">
            <a:avLst>
              <a:gd name="adj" fmla="val 3402"/>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 name="正方形/長方形 9"/>
          <p:cNvSpPr/>
          <p:nvPr/>
        </p:nvSpPr>
        <p:spPr>
          <a:xfrm>
            <a:off x="8858250" y="4030568"/>
            <a:ext cx="91837" cy="232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角丸四角形 70"/>
          <p:cNvSpPr/>
          <p:nvPr/>
        </p:nvSpPr>
        <p:spPr>
          <a:xfrm>
            <a:off x="162503" y="102230"/>
            <a:ext cx="1666297"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背景・経過</a:t>
            </a:r>
          </a:p>
        </p:txBody>
      </p:sp>
    </p:spTree>
    <p:extLst>
      <p:ext uri="{BB962C8B-B14F-4D97-AF65-F5344CB8AC3E}">
        <p14:creationId xmlns:p14="http://schemas.microsoft.com/office/powerpoint/2010/main" val="2830327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t="1" r="404" b="112"/>
          <a:stretch/>
        </p:blipFill>
        <p:spPr>
          <a:xfrm>
            <a:off x="86286" y="44624"/>
            <a:ext cx="8914023" cy="6761125"/>
          </a:xfrm>
          <a:prstGeom prst="rect">
            <a:avLst/>
          </a:prstGeom>
        </p:spPr>
      </p:pic>
    </p:spTree>
    <p:extLst>
      <p:ext uri="{BB962C8B-B14F-4D97-AF65-F5344CB8AC3E}">
        <p14:creationId xmlns:p14="http://schemas.microsoft.com/office/powerpoint/2010/main" val="689250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594316" y="5051202"/>
          <a:ext cx="8123274" cy="1766968"/>
        </p:xfrm>
        <a:graphic>
          <a:graphicData uri="http://schemas.openxmlformats.org/drawingml/2006/table">
            <a:tbl>
              <a:tblPr firstRow="1" bandRow="1">
                <a:tableStyleId>{5C22544A-7EE6-4342-B048-85BDC9FD1C3A}</a:tableStyleId>
              </a:tblPr>
              <a:tblGrid>
                <a:gridCol w="1020725">
                  <a:extLst>
                    <a:ext uri="{9D8B030D-6E8A-4147-A177-3AD203B41FA5}">
                      <a16:colId xmlns:a16="http://schemas.microsoft.com/office/drawing/2014/main" val="1213518592"/>
                    </a:ext>
                  </a:extLst>
                </a:gridCol>
                <a:gridCol w="2083982">
                  <a:extLst>
                    <a:ext uri="{9D8B030D-6E8A-4147-A177-3AD203B41FA5}">
                      <a16:colId xmlns:a16="http://schemas.microsoft.com/office/drawing/2014/main" val="33866692"/>
                    </a:ext>
                  </a:extLst>
                </a:gridCol>
                <a:gridCol w="5018567">
                  <a:extLst>
                    <a:ext uri="{9D8B030D-6E8A-4147-A177-3AD203B41FA5}">
                      <a16:colId xmlns:a16="http://schemas.microsoft.com/office/drawing/2014/main" val="4070844118"/>
                    </a:ext>
                  </a:extLst>
                </a:gridCol>
              </a:tblGrid>
              <a:tr h="231819">
                <a:tc>
                  <a:txBody>
                    <a:bodyPr/>
                    <a:lstStyle/>
                    <a:p>
                      <a:pPr algn="ctr"/>
                      <a:r>
                        <a:rPr kumimoji="1" lang="ja-JP" altLang="en-US" sz="1100" dirty="0">
                          <a:latin typeface="Meiryo UI" panose="020B0604030504040204" pitchFamily="50" charset="-128"/>
                          <a:ea typeface="Meiryo UI" panose="020B0604030504040204" pitchFamily="50" charset="-128"/>
                        </a:rPr>
                        <a:t>役　割</a:t>
                      </a:r>
                    </a:p>
                  </a:txBody>
                  <a:tcPr marL="68580" marR="68580" marT="34290" marB="34290"/>
                </a:tc>
                <a:tc>
                  <a:txBody>
                    <a:bodyPr/>
                    <a:lstStyle/>
                    <a:p>
                      <a:pPr algn="ctr"/>
                      <a:r>
                        <a:rPr kumimoji="1" lang="ja-JP" altLang="en-US" sz="1100" dirty="0">
                          <a:latin typeface="Meiryo UI" panose="020B0604030504040204" pitchFamily="50" charset="-128"/>
                          <a:ea typeface="Meiryo UI" panose="020B0604030504040204" pitchFamily="50" charset="-128"/>
                        </a:rPr>
                        <a:t>法人等</a:t>
                      </a:r>
                    </a:p>
                  </a:txBody>
                  <a:tcPr marL="68580" marR="68580" marT="34290" marB="34290"/>
                </a:tc>
                <a:tc>
                  <a:txBody>
                    <a:bodyPr/>
                    <a:lstStyle/>
                    <a:p>
                      <a:pPr algn="ctr"/>
                      <a:r>
                        <a:rPr kumimoji="1" lang="ja-JP" altLang="en-US" sz="1100" dirty="0">
                          <a:latin typeface="Meiryo UI" panose="020B0604030504040204" pitchFamily="50" charset="-128"/>
                          <a:ea typeface="Meiryo UI" panose="020B0604030504040204" pitchFamily="50" charset="-128"/>
                        </a:rPr>
                        <a:t>概　要</a:t>
                      </a:r>
                    </a:p>
                  </a:txBody>
                  <a:tcPr marL="68580" marR="68580" marT="34290" marB="34290"/>
                </a:tc>
                <a:extLst>
                  <a:ext uri="{0D108BD9-81ED-4DB2-BD59-A6C34878D82A}">
                    <a16:rowId xmlns:a16="http://schemas.microsoft.com/office/drawing/2014/main" val="3498475810"/>
                  </a:ext>
                </a:extLst>
              </a:tr>
              <a:tr h="252000">
                <a:tc>
                  <a:txBody>
                    <a:bodyPr/>
                    <a:lstStyle/>
                    <a:p>
                      <a:r>
                        <a:rPr kumimoji="1" lang="ja-JP" altLang="en-US" sz="900" dirty="0">
                          <a:latin typeface="Meiryo UI" panose="020B0604030504040204" pitchFamily="50" charset="-128"/>
                          <a:ea typeface="Meiryo UI" panose="020B0604030504040204" pitchFamily="50" charset="-128"/>
                        </a:rPr>
                        <a:t>全体戦略</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会津若松市まち・ひと・しごと創生包括</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連携協議会</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「産官学金労言」一体となった地方創生を推進するために設立。地方創生関連施策の実施体制と地方創生関連施策の進捗管理・</a:t>
                      </a:r>
                      <a:r>
                        <a:rPr kumimoji="1" lang="en-US" altLang="ja-JP" sz="900" dirty="0">
                          <a:latin typeface="Meiryo UI" panose="020B0604030504040204" pitchFamily="50" charset="-128"/>
                          <a:ea typeface="Meiryo UI" panose="020B0604030504040204" pitchFamily="50" charset="-128"/>
                        </a:rPr>
                        <a:t>PDCA</a:t>
                      </a:r>
                      <a:r>
                        <a:rPr kumimoji="1" lang="ja-JP" altLang="en-US" sz="900" dirty="0">
                          <a:latin typeface="Meiryo UI" panose="020B0604030504040204" pitchFamily="50" charset="-128"/>
                          <a:ea typeface="Meiryo UI" panose="020B0604030504040204" pitchFamily="50" charset="-128"/>
                        </a:rPr>
                        <a:t>の実施が役割。全体の事業の方向性、企画の立案を行う。</a:t>
                      </a:r>
                    </a:p>
                  </a:txBody>
                  <a:tcPr marL="68580" marR="68580" marT="34290" marB="34290"/>
                </a:tc>
                <a:extLst>
                  <a:ext uri="{0D108BD9-81ED-4DB2-BD59-A6C34878D82A}">
                    <a16:rowId xmlns:a16="http://schemas.microsoft.com/office/drawing/2014/main" val="1649951825"/>
                  </a:ext>
                </a:extLst>
              </a:tr>
              <a:tr h="364888">
                <a:tc>
                  <a:txBody>
                    <a:bodyPr/>
                    <a:lstStyle/>
                    <a:p>
                      <a:r>
                        <a:rPr kumimoji="1" lang="ja-JP" altLang="en-US" sz="900" dirty="0">
                          <a:latin typeface="Meiryo UI" panose="020B0604030504040204" pitchFamily="50" charset="-128"/>
                          <a:ea typeface="Meiryo UI" panose="020B0604030504040204" pitchFamily="50" charset="-128"/>
                        </a:rPr>
                        <a:t>事業企画・協議</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会津地域スマートシティ推進協議会</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地元を拠点とする産官学</a:t>
                      </a:r>
                      <a:r>
                        <a:rPr kumimoji="1" lang="en-US" altLang="ja-JP" sz="900" dirty="0">
                          <a:latin typeface="Meiryo UI" panose="020B0604030504040204" pitchFamily="50" charset="-128"/>
                          <a:ea typeface="Meiryo UI" panose="020B0604030504040204" pitchFamily="50" charset="-128"/>
                        </a:rPr>
                        <a:t>15</a:t>
                      </a:r>
                      <a:r>
                        <a:rPr kumimoji="1" lang="ja-JP" altLang="en-US" sz="900" dirty="0">
                          <a:latin typeface="Meiryo UI" panose="020B0604030504040204" pitchFamily="50" charset="-128"/>
                          <a:ea typeface="Meiryo UI" panose="020B0604030504040204" pitchFamily="50" charset="-128"/>
                        </a:rPr>
                        <a:t>団体以上で構成される協議会。会津若松市、会津大学、金融機関その他各業界の企業等が参加。各者から提案されるプロジェクトの中から実施すべきプロジェクトを選定。</a:t>
                      </a:r>
                    </a:p>
                  </a:txBody>
                  <a:tcPr marL="68580" marR="68580" marT="34290" marB="34290"/>
                </a:tc>
                <a:extLst>
                  <a:ext uri="{0D108BD9-81ED-4DB2-BD59-A6C34878D82A}">
                    <a16:rowId xmlns:a16="http://schemas.microsoft.com/office/drawing/2014/main" val="792066522"/>
                  </a:ext>
                </a:extLst>
              </a:tr>
              <a:tr h="252000">
                <a:tc>
                  <a:txBody>
                    <a:bodyPr/>
                    <a:lstStyle/>
                    <a:p>
                      <a:r>
                        <a:rPr kumimoji="1" lang="ja-JP" altLang="en-US" sz="900" dirty="0">
                          <a:latin typeface="Meiryo UI" panose="020B0604030504040204" pitchFamily="50" charset="-128"/>
                          <a:ea typeface="Meiryo UI" panose="020B0604030504040204" pitchFamily="50" charset="-128"/>
                        </a:rPr>
                        <a:t>事業実施・運営</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一般社団法人スマートシティ会津</a:t>
                      </a:r>
                    </a:p>
                  </a:txBody>
                  <a:tcPr marL="68580" marR="68580" marT="34290" marB="34290"/>
                </a:tc>
                <a:tc>
                  <a:txBody>
                    <a:bodyPr/>
                    <a:lstStyle/>
                    <a:p>
                      <a:r>
                        <a:rPr kumimoji="1" lang="en-US" altLang="ja-JP" sz="900" dirty="0">
                          <a:latin typeface="Meiryo UI" panose="020B0604030504040204" pitchFamily="50" charset="-128"/>
                          <a:ea typeface="Meiryo UI" panose="020B0604030504040204" pitchFamily="50" charset="-128"/>
                        </a:rPr>
                        <a:t>10</a:t>
                      </a:r>
                      <a:r>
                        <a:rPr kumimoji="1" lang="ja-JP" altLang="en-US" sz="900" dirty="0">
                          <a:latin typeface="Meiryo UI" panose="020B0604030504040204" pitchFamily="50" charset="-128"/>
                          <a:ea typeface="Meiryo UI" panose="020B0604030504040204" pitchFamily="50" charset="-128"/>
                        </a:rPr>
                        <a:t>以上の団体からなる、選定されたプロジェクトの運営と市民から預かったデータガバナンスを担当する組織。持続可能なプロジェクトとして実証から実装に移行する段階では、法人化が必要となる。</a:t>
                      </a:r>
                    </a:p>
                  </a:txBody>
                  <a:tcPr marL="68580" marR="68580" marT="34290" marB="34290"/>
                </a:tc>
                <a:extLst>
                  <a:ext uri="{0D108BD9-81ED-4DB2-BD59-A6C34878D82A}">
                    <a16:rowId xmlns:a16="http://schemas.microsoft.com/office/drawing/2014/main" val="3928161685"/>
                  </a:ext>
                </a:extLst>
              </a:tr>
              <a:tr h="360000">
                <a:tc>
                  <a:txBody>
                    <a:bodyPr/>
                    <a:lstStyle/>
                    <a:p>
                      <a:r>
                        <a:rPr kumimoji="1" lang="ja-JP" altLang="en-US" sz="900" dirty="0">
                          <a:latin typeface="Meiryo UI" panose="020B0604030504040204" pitchFamily="50" charset="-128"/>
                          <a:ea typeface="Meiryo UI" panose="020B0604030504040204" pitchFamily="50" charset="-128"/>
                        </a:rPr>
                        <a:t>事業誘致・提案</a:t>
                      </a: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一般社団法人オープンガバメント・コンソーシアム（</a:t>
                      </a:r>
                      <a:r>
                        <a:rPr kumimoji="1" lang="en-US" altLang="ja-JP" sz="900" dirty="0">
                          <a:latin typeface="Meiryo UI" panose="020B0604030504040204" pitchFamily="50" charset="-128"/>
                          <a:ea typeface="Meiryo UI" panose="020B0604030504040204" pitchFamily="50" charset="-128"/>
                        </a:rPr>
                        <a:t>OGC)</a:t>
                      </a:r>
                      <a:endParaRPr kumimoji="1" lang="ja-JP" altLang="en-US" sz="900" dirty="0">
                        <a:latin typeface="Meiryo UI" panose="020B0604030504040204" pitchFamily="50" charset="-128"/>
                        <a:ea typeface="Meiryo UI" panose="020B0604030504040204" pitchFamily="50" charset="-128"/>
                      </a:endParaRPr>
                    </a:p>
                  </a:txBody>
                  <a:tcPr marL="68580" marR="68580" marT="34290" marB="34290"/>
                </a:tc>
                <a:tc>
                  <a:txBody>
                    <a:bodyPr/>
                    <a:lstStyle/>
                    <a:p>
                      <a:r>
                        <a:rPr kumimoji="1" lang="ja-JP" altLang="en-US" sz="900" dirty="0">
                          <a:latin typeface="Meiryo UI" panose="020B0604030504040204" pitchFamily="50" charset="-128"/>
                          <a:ea typeface="Meiryo UI" panose="020B0604030504040204" pitchFamily="50" charset="-128"/>
                        </a:rPr>
                        <a:t>電子政府・電子自治体をオープンなクラウド技術で実現すること、市民中心のオープン・フラット・シェアモデルを追求・推進することをビジョンに掲げる組織。国内外</a:t>
                      </a:r>
                      <a:r>
                        <a:rPr kumimoji="1" lang="en-US" altLang="ja-JP" sz="900" dirty="0">
                          <a:latin typeface="Meiryo UI" panose="020B0604030504040204" pitchFamily="50" charset="-128"/>
                          <a:ea typeface="Meiryo UI" panose="020B0604030504040204" pitchFamily="50" charset="-128"/>
                        </a:rPr>
                        <a:t>40</a:t>
                      </a:r>
                      <a:r>
                        <a:rPr kumimoji="1" lang="ja-JP" altLang="en-US" sz="900" dirty="0">
                          <a:latin typeface="Meiryo UI" panose="020B0604030504040204" pitchFamily="50" charset="-128"/>
                          <a:ea typeface="Meiryo UI" panose="020B0604030504040204" pitchFamily="50" charset="-128"/>
                        </a:rPr>
                        <a:t>以上の</a:t>
                      </a:r>
                      <a:r>
                        <a:rPr kumimoji="1" lang="en-US" altLang="ja-JP" sz="900" dirty="0">
                          <a:latin typeface="Meiryo UI" panose="020B0604030504040204" pitchFamily="50" charset="-128"/>
                          <a:ea typeface="Meiryo UI" panose="020B0604030504040204" pitchFamily="50" charset="-128"/>
                        </a:rPr>
                        <a:t>IT</a:t>
                      </a:r>
                      <a:r>
                        <a:rPr kumimoji="1" lang="ja-JP" altLang="en-US" sz="900" dirty="0">
                          <a:latin typeface="Meiryo UI" panose="020B0604030504040204" pitchFamily="50" charset="-128"/>
                          <a:ea typeface="Meiryo UI" panose="020B0604030504040204" pitchFamily="50" charset="-128"/>
                        </a:rPr>
                        <a:t>企業で構成され、政策提言や実証事業を実施。分科会・研究会を運営し、各分科会が策定した実証計画のいくつかは会津を実証フィールドに実施。</a:t>
                      </a:r>
                    </a:p>
                  </a:txBody>
                  <a:tcPr marL="68580" marR="68580" marT="34290" marB="34290"/>
                </a:tc>
                <a:extLst>
                  <a:ext uri="{0D108BD9-81ED-4DB2-BD59-A6C34878D82A}">
                    <a16:rowId xmlns:a16="http://schemas.microsoft.com/office/drawing/2014/main" val="4280234067"/>
                  </a:ext>
                </a:extLst>
              </a:tr>
            </a:tbl>
          </a:graphicData>
        </a:graphic>
      </p:graphicFrame>
      <p:pic>
        <p:nvPicPr>
          <p:cNvPr id="13" name="コンテンツ プレースホルダー 4" descr="画面の領域"/>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75293" y="1659177"/>
            <a:ext cx="6817518" cy="3338479"/>
          </a:xfrm>
          <a:prstGeom prst="rect">
            <a:avLst/>
          </a:prstGeom>
        </p:spPr>
      </p:pic>
      <p:sp>
        <p:nvSpPr>
          <p:cNvPr id="10" name="正方形/長方形 9"/>
          <p:cNvSpPr/>
          <p:nvPr/>
        </p:nvSpPr>
        <p:spPr>
          <a:xfrm>
            <a:off x="300251" y="382208"/>
            <a:ext cx="8585147" cy="1383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srgbClr val="002060"/>
                </a:solidFill>
                <a:effectLst/>
                <a:uLnTx/>
                <a:uFillTx/>
                <a:latin typeface="Meiryo UI"/>
                <a:ea typeface="Meiryo UI"/>
                <a:cs typeface="+mn-cs"/>
              </a:rPr>
              <a:t>公共とビジネス継続性のバランスをとることが可能な地域マネジメント法人主導型を採用、以下の推進体制をとる。</a:t>
            </a:r>
            <a:endParaRPr kumimoji="1" lang="en-US" altLang="ja-JP" sz="14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srgbClr val="002060"/>
                </a:solidFill>
                <a:effectLst/>
                <a:uLnTx/>
                <a:uFillTx/>
                <a:latin typeface="Meiryo UI"/>
                <a:ea typeface="Meiryo UI"/>
                <a:cs typeface="+mn-cs"/>
              </a:rPr>
              <a:t>第</a:t>
            </a:r>
            <a:r>
              <a:rPr kumimoji="1" lang="en-US" altLang="ja-JP" sz="1200" b="0" i="0" u="none" strike="noStrike" kern="1200" cap="none" spc="0" normalizeH="0" baseline="0" noProof="0" dirty="0">
                <a:ln>
                  <a:noFill/>
                </a:ln>
                <a:solidFill>
                  <a:srgbClr val="002060"/>
                </a:solidFill>
                <a:effectLst/>
                <a:uLnTx/>
                <a:uFillTx/>
                <a:latin typeface="Meiryo UI"/>
                <a:ea typeface="Meiryo UI"/>
                <a:cs typeface="+mn-cs"/>
              </a:rPr>
              <a:t>7</a:t>
            </a:r>
            <a:r>
              <a:rPr kumimoji="1" lang="ja-JP" altLang="en-US" sz="1200" b="0" i="0" u="none" strike="noStrike" kern="1200" cap="none" spc="0" normalizeH="0" baseline="0" noProof="0" dirty="0">
                <a:ln>
                  <a:noFill/>
                </a:ln>
                <a:solidFill>
                  <a:srgbClr val="002060"/>
                </a:solidFill>
                <a:effectLst/>
                <a:uLnTx/>
                <a:uFillTx/>
                <a:latin typeface="Meiryo UI"/>
                <a:ea typeface="Meiryo UI"/>
                <a:cs typeface="+mn-cs"/>
              </a:rPr>
              <a:t>次総合計画に沿って各団体がプロジェクトを「まち・ひと・しごと創生包括連携協議会」で提案。各提案は「会津地域スマートシティ推進協議会」において協議し、プロジェクトを選定する。</a:t>
            </a:r>
            <a:endParaRPr kumimoji="1" lang="en-US" altLang="ja-JP" sz="12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3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2060"/>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srgbClr val="002060"/>
                </a:solidFill>
                <a:effectLst/>
                <a:uLnTx/>
                <a:uFillTx/>
                <a:latin typeface="Meiryo UI"/>
                <a:ea typeface="Meiryo UI"/>
                <a:cs typeface="+mn-cs"/>
              </a:rPr>
              <a:t>会津地域スマートシティ推進協議会において実施計画を策定し、幹事会の承認を受けた後、会津若松市や福島県、政府に計画等を提案・申請して、政策支援や補助金・負担金などの支援を受ける。</a:t>
            </a:r>
            <a:endParaRPr kumimoji="1" lang="en-US" altLang="ja-JP" sz="12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4" name="正方形/長方形 3"/>
          <p:cNvSpPr/>
          <p:nvPr/>
        </p:nvSpPr>
        <p:spPr>
          <a:xfrm>
            <a:off x="4497160" y="1733550"/>
            <a:ext cx="2664823" cy="261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2060"/>
                </a:solidFill>
                <a:effectLst/>
                <a:uLnTx/>
                <a:uFillTx/>
                <a:latin typeface="Meiryo UI"/>
                <a:ea typeface="Meiryo UI"/>
                <a:cs typeface="+mn-cs"/>
              </a:rPr>
              <a:t>スマートシティ</a:t>
            </a:r>
            <a:r>
              <a:rPr kumimoji="1" lang="en-US" altLang="ja-JP" sz="1050" b="1"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1050" b="1" i="0" u="none" strike="noStrike" kern="1200" cap="none" spc="0" normalizeH="0" baseline="0" noProof="0" dirty="0">
                <a:ln>
                  <a:noFill/>
                </a:ln>
                <a:solidFill>
                  <a:srgbClr val="002060"/>
                </a:solidFill>
                <a:effectLst/>
                <a:uLnTx/>
                <a:uFillTx/>
                <a:latin typeface="Meiryo UI"/>
                <a:ea typeface="Meiryo UI"/>
                <a:cs typeface="+mn-cs"/>
              </a:rPr>
              <a:t>ビル整備（ハード事業）</a:t>
            </a:r>
          </a:p>
        </p:txBody>
      </p:sp>
      <p:pic>
        <p:nvPicPr>
          <p:cNvPr id="12" name="図 11"/>
          <p:cNvPicPr>
            <a:picLocks noChangeAspect="1"/>
          </p:cNvPicPr>
          <p:nvPr/>
        </p:nvPicPr>
        <p:blipFill>
          <a:blip r:embed="rId3"/>
          <a:stretch>
            <a:fillRect/>
          </a:stretch>
        </p:blipFill>
        <p:spPr>
          <a:xfrm>
            <a:off x="7034236" y="1825625"/>
            <a:ext cx="1914531" cy="3225577"/>
          </a:xfrm>
          <a:prstGeom prst="rect">
            <a:avLst/>
          </a:prstGeom>
        </p:spPr>
      </p:pic>
      <p:sp>
        <p:nvSpPr>
          <p:cNvPr id="9" name="角丸四角形 8"/>
          <p:cNvSpPr/>
          <p:nvPr/>
        </p:nvSpPr>
        <p:spPr>
          <a:xfrm>
            <a:off x="197758" y="251397"/>
            <a:ext cx="8751009" cy="6577766"/>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 name="正方形/長方形 10"/>
          <p:cNvSpPr/>
          <p:nvPr/>
        </p:nvSpPr>
        <p:spPr>
          <a:xfrm>
            <a:off x="4306219" y="251397"/>
            <a:ext cx="4696823" cy="274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出典：</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アクセンチュア＝海老原城一、中村彰二朗</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『SmartCity5.0</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　地方創生を加速する都市</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OS』</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2019</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a:t>
            </a:r>
            <a:endParaRPr kumimoji="0" lang="en-US" altLang="ja-JP" sz="8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15" name="角丸四角形 14"/>
          <p:cNvSpPr/>
          <p:nvPr/>
        </p:nvSpPr>
        <p:spPr>
          <a:xfrm>
            <a:off x="166592" y="89397"/>
            <a:ext cx="2591409"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推進体制</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（会津若松市）</a:t>
            </a:r>
          </a:p>
        </p:txBody>
      </p:sp>
      <p:sp>
        <p:nvSpPr>
          <p:cNvPr id="3" name="正方形/長方形 2"/>
          <p:cNvSpPr/>
          <p:nvPr/>
        </p:nvSpPr>
        <p:spPr>
          <a:xfrm>
            <a:off x="1694641" y="3469793"/>
            <a:ext cx="1821739" cy="127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 name="テキスト ボックス 1"/>
          <p:cNvSpPr txBox="1"/>
          <p:nvPr/>
        </p:nvSpPr>
        <p:spPr>
          <a:xfrm>
            <a:off x="1593871" y="3423530"/>
            <a:ext cx="1922509" cy="215444"/>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本田屋＊、アクセンチュア、会津若松市、喜多方市、会津美里市、西会津市、</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北塩原村、湯川村、下郷町</a:t>
            </a: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 name="正方形/長方形 4"/>
          <p:cNvSpPr/>
          <p:nvPr/>
        </p:nvSpPr>
        <p:spPr>
          <a:xfrm>
            <a:off x="1669776" y="2815308"/>
            <a:ext cx="1860575"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6" name="テキスト ボックス 15"/>
          <p:cNvSpPr txBox="1"/>
          <p:nvPr/>
        </p:nvSpPr>
        <p:spPr>
          <a:xfrm>
            <a:off x="1592881" y="2815308"/>
            <a:ext cx="1922509" cy="461665"/>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会　 長　竹田病院</a:t>
            </a: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副会長　本田屋本店有限会社</a:t>
            </a: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事務局　会津若松市</a:t>
            </a: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構成員　会津大学、ナディス、アクセンチュア、くつろぎ宿、グリーン発電会津、</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　　　　　 東邦銀行、若松ガス、リオンドール、会津バス、富士通、</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AWH</a:t>
            </a:r>
            <a:r>
              <a:rPr kumimoji="1" lang="ja-JP" altLang="en-US" sz="4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NEC</a:t>
            </a:r>
            <a:r>
              <a:rPr kumimoji="1" lang="ja-JP" altLang="en-US" sz="4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b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4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JEKI</a:t>
            </a:r>
            <a:r>
              <a:rPr kumimoji="1" lang="ja-JP" altLang="en-US" sz="4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AAA</a:t>
            </a:r>
            <a:r>
              <a:rPr kumimoji="1" lang="ja-JP" altLang="en-US" sz="4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NSC</a:t>
            </a:r>
            <a:r>
              <a:rPr kumimoji="1" lang="ja-JP" altLang="en-US" sz="4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400" b="0" i="0" u="none" strike="noStrike" kern="1200" cap="none" spc="0" normalizeH="0" baseline="0" noProof="0" dirty="0">
                <a:ln>
                  <a:noFill/>
                </a:ln>
                <a:solidFill>
                  <a:prstClr val="black"/>
                </a:solidFill>
                <a:effectLst/>
                <a:uLnTx/>
                <a:uFillTx/>
                <a:latin typeface="Meiryo UI"/>
                <a:ea typeface="Meiryo UI"/>
                <a:cs typeface="+mn-cs"/>
              </a:rPr>
              <a:t>TIS</a:t>
            </a:r>
          </a:p>
        </p:txBody>
      </p:sp>
      <p:sp>
        <p:nvSpPr>
          <p:cNvPr id="7" name="正方形/長方形 6"/>
          <p:cNvSpPr/>
          <p:nvPr/>
        </p:nvSpPr>
        <p:spPr>
          <a:xfrm>
            <a:off x="1412975" y="4003588"/>
            <a:ext cx="2339949" cy="48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7" name="テキスト ボックス 16"/>
          <p:cNvSpPr txBox="1"/>
          <p:nvPr/>
        </p:nvSpPr>
        <p:spPr>
          <a:xfrm>
            <a:off x="1343984" y="3968281"/>
            <a:ext cx="2384226" cy="553998"/>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代表理事　竹田病院</a:t>
            </a: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専務理事　本田屋本店有限会社</a:t>
            </a: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監　　　事　ナディス</a:t>
            </a: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顧　　　問　会津大学・アクセンチュア</a:t>
            </a: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会　　　員　くつろぎ宿、グリーン発電会津、若松ガス、リオンドール、会津バス、</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5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AWH</a:t>
            </a:r>
            <a:r>
              <a:rPr kumimoji="1" lang="ja-JP" altLang="en-US" sz="5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NEC</a:t>
            </a:r>
            <a:r>
              <a:rPr kumimoji="1" lang="ja-JP" altLang="en-US" sz="5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JEKI</a:t>
            </a:r>
            <a:r>
              <a:rPr kumimoji="1" lang="ja-JP" altLang="en-US" sz="5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AAA</a:t>
            </a:r>
            <a:r>
              <a:rPr kumimoji="1" lang="ja-JP" altLang="en-US" sz="5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NSC</a:t>
            </a:r>
            <a:r>
              <a:rPr kumimoji="1" lang="ja-JP" altLang="en-US" sz="500" b="0" i="0" u="none" strike="noStrike" kern="1200" cap="none" spc="0" normalizeH="0" baseline="0" noProof="0" dirty="0" err="1">
                <a:ln>
                  <a:noFill/>
                </a:ln>
                <a:solidFill>
                  <a:prstClr val="black"/>
                </a:solidFill>
                <a:effectLst/>
                <a:uLnTx/>
                <a:uFillTx/>
                <a:latin typeface="Meiryo UI"/>
                <a:ea typeface="Meiryo UI"/>
                <a:cs typeface="+mn-cs"/>
              </a:rPr>
              <a:t>、</a:t>
            </a:r>
            <a:r>
              <a:rPr kumimoji="1" lang="en-US" altLang="ja-JP" sz="500" b="0" i="0" u="none" strike="noStrike" kern="1200" cap="none" spc="0" normalizeH="0" baseline="0" noProof="0" dirty="0">
                <a:ln>
                  <a:noFill/>
                </a:ln>
                <a:solidFill>
                  <a:prstClr val="black"/>
                </a:solidFill>
                <a:effectLst/>
                <a:uLnTx/>
                <a:uFillTx/>
                <a:latin typeface="Meiryo UI"/>
                <a:ea typeface="Meiryo UI"/>
                <a:cs typeface="+mn-cs"/>
              </a:rPr>
              <a:t>TIS</a:t>
            </a:r>
          </a:p>
        </p:txBody>
      </p:sp>
    </p:spTree>
    <p:extLst>
      <p:ext uri="{BB962C8B-B14F-4D97-AF65-F5344CB8AC3E}">
        <p14:creationId xmlns:p14="http://schemas.microsoft.com/office/powerpoint/2010/main" val="26483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197758" y="91839"/>
            <a:ext cx="8820000" cy="6660000"/>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 name="正方形/長方形 10"/>
          <p:cNvSpPr/>
          <p:nvPr/>
        </p:nvSpPr>
        <p:spPr>
          <a:xfrm>
            <a:off x="261014" y="6078486"/>
            <a:ext cx="4316166" cy="646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出典：「</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スマートシティ会津若松」の取組～データ活用を軸とした新たな産業集積への挑戦～　平成</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28</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12</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22</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日福島県会津若松市」（経済産業省産業構造審議会新産業構造部会資料）</a:t>
            </a:r>
            <a:endParaRPr kumimoji="0" lang="en-US" altLang="ja-JP" sz="8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日本総研調査部主任研究員野村敦子「プラットフォームとしての都市（</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City as Platform</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）①会津若松市のデータ駆動型スマートシティの取り組み</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2017</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7</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 日本総研</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Research Focus</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a:t>
            </a:r>
            <a:endParaRPr kumimoji="0" lang="en-US" altLang="ja-JP" sz="800" b="0" i="0" u="none" strike="noStrike" kern="1200" cap="none" spc="0" normalizeH="0" baseline="0" noProof="0" dirty="0">
              <a:ln>
                <a:noFill/>
              </a:ln>
              <a:solidFill>
                <a:srgbClr val="002060"/>
              </a:solidFill>
              <a:effectLst/>
              <a:uLnTx/>
              <a:uFillTx/>
              <a:latin typeface="Meiryo UI"/>
              <a:ea typeface="Meiryo UI"/>
              <a:cs typeface="+mn-cs"/>
            </a:endParaRPr>
          </a:p>
        </p:txBody>
      </p:sp>
      <p:grpSp>
        <p:nvGrpSpPr>
          <p:cNvPr id="2" name="グループ化 1"/>
          <p:cNvGrpSpPr/>
          <p:nvPr/>
        </p:nvGrpSpPr>
        <p:grpSpPr>
          <a:xfrm>
            <a:off x="4584981" y="295188"/>
            <a:ext cx="4382187" cy="1758892"/>
            <a:chOff x="4681339" y="947094"/>
            <a:chExt cx="4382187" cy="1476000"/>
          </a:xfrm>
        </p:grpSpPr>
        <p:sp>
          <p:nvSpPr>
            <p:cNvPr id="3" name="角丸四角形 2"/>
            <p:cNvSpPr/>
            <p:nvPr/>
          </p:nvSpPr>
          <p:spPr>
            <a:xfrm>
              <a:off x="5103526" y="947094"/>
              <a:ext cx="3960000" cy="1476000"/>
            </a:xfrm>
            <a:prstGeom prst="roundRect">
              <a:avLst>
                <a:gd name="adj" fmla="val 274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計画の認定等を通じ、補助金交付その他政策支援を行う</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
              </a:r>
              <a:b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b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　内閣府地域再生計画「アナリティクス産業の集積による地域</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活力再生計画」（地域再生戦略交付金）</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　内閣府地域再生計画「</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オフィス環境整備による地域再生</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計画」　（地方創生拠点整備交付金（ハード交付金））　等</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3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なお、</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2021</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年度国補正予算において、デジタル田園都市国家構想推進交</a:t>
              </a:r>
              <a:endParaRPr kumimoji="1" lang="en-US" altLang="ja-JP" sz="9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　　　　付金が創設）</a:t>
              </a:r>
              <a:endParaRPr kumimoji="1" lang="en-US" altLang="ja-JP" sz="9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4" name="角丸四角形 3"/>
            <p:cNvSpPr/>
            <p:nvPr/>
          </p:nvSpPr>
          <p:spPr>
            <a:xfrm>
              <a:off x="4681339" y="947094"/>
              <a:ext cx="360000" cy="1476000"/>
            </a:xfrm>
            <a:prstGeom prst="round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4546A"/>
                  </a:solidFill>
                  <a:effectLst/>
                  <a:uLnTx/>
                  <a:uFillTx/>
                  <a:latin typeface="Meiryo UI"/>
                  <a:ea typeface="Meiryo UI"/>
                  <a:cs typeface="+mn-cs"/>
                </a:rPr>
                <a:t>国</a:t>
              </a:r>
            </a:p>
          </p:txBody>
        </p:sp>
      </p:grpSp>
      <p:grpSp>
        <p:nvGrpSpPr>
          <p:cNvPr id="6" name="グループ化 5"/>
          <p:cNvGrpSpPr/>
          <p:nvPr/>
        </p:nvGrpSpPr>
        <p:grpSpPr>
          <a:xfrm>
            <a:off x="4593613" y="2162270"/>
            <a:ext cx="4358164" cy="1327538"/>
            <a:chOff x="4583261" y="2105287"/>
            <a:chExt cx="4358164" cy="1327538"/>
          </a:xfrm>
        </p:grpSpPr>
        <p:sp>
          <p:nvSpPr>
            <p:cNvPr id="8" name="角丸四角形 7"/>
            <p:cNvSpPr/>
            <p:nvPr/>
          </p:nvSpPr>
          <p:spPr>
            <a:xfrm>
              <a:off x="4981425" y="2105288"/>
              <a:ext cx="3960000" cy="1327537"/>
            </a:xfrm>
            <a:prstGeom prst="roundRect">
              <a:avLst>
                <a:gd name="adj" fmla="val 7142"/>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会津大学において、イノベーション・創業教育プログラム等、</a:t>
              </a:r>
              <a:r>
                <a:rPr kumimoji="1" lang="en-US" altLang="ja-JP" sz="1100" b="0" i="0" u="none" strike="noStrike" kern="1200" cap="none" spc="0" normalizeH="0" baseline="0" noProof="0" dirty="0" err="1">
                  <a:ln>
                    <a:noFill/>
                  </a:ln>
                  <a:solidFill>
                    <a:srgbClr val="002060"/>
                  </a:solidFill>
                  <a:effectLst/>
                  <a:uLnTx/>
                  <a:uFillTx/>
                  <a:latin typeface="Meiryo UI"/>
                  <a:ea typeface="Meiryo UI"/>
                  <a:cs typeface="+mn-cs"/>
                </a:rPr>
                <a:t>AiCT</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入居企業などとの連携、交流を通じた起業家の育成</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税制上の特例措置等により政策支援を行う</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　</a:t>
              </a:r>
              <a:r>
                <a:rPr kumimoji="1" lang="en-US" altLang="ja-JP" sz="1100" b="0"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ビル整備に係る復興特区税制適用（不動産取得税等</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の課税免除）　等</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15" name="角丸四角形 14"/>
            <p:cNvSpPr/>
            <p:nvPr/>
          </p:nvSpPr>
          <p:spPr>
            <a:xfrm>
              <a:off x="4583261" y="2105287"/>
              <a:ext cx="360000" cy="1327537"/>
            </a:xfrm>
            <a:prstGeom prst="round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150" normalizeH="0" baseline="0" noProof="0" dirty="0">
                  <a:ln>
                    <a:noFill/>
                  </a:ln>
                  <a:solidFill>
                    <a:srgbClr val="44546A"/>
                  </a:solidFill>
                  <a:effectLst/>
                  <a:uLnTx/>
                  <a:uFillTx/>
                  <a:latin typeface="Meiryo UI"/>
                  <a:ea typeface="Meiryo UI"/>
                  <a:cs typeface="+mn-cs"/>
                </a:rPr>
                <a:t>福 島 県</a:t>
              </a:r>
            </a:p>
          </p:txBody>
        </p:sp>
      </p:grpSp>
      <p:grpSp>
        <p:nvGrpSpPr>
          <p:cNvPr id="21" name="グループ化 20"/>
          <p:cNvGrpSpPr/>
          <p:nvPr/>
        </p:nvGrpSpPr>
        <p:grpSpPr>
          <a:xfrm>
            <a:off x="4569191" y="3603540"/>
            <a:ext cx="4359945" cy="1637782"/>
            <a:chOff x="4583261" y="3625119"/>
            <a:chExt cx="4359945" cy="1637782"/>
          </a:xfrm>
        </p:grpSpPr>
        <p:sp>
          <p:nvSpPr>
            <p:cNvPr id="12" name="角丸四角形 11"/>
            <p:cNvSpPr/>
            <p:nvPr/>
          </p:nvSpPr>
          <p:spPr>
            <a:xfrm>
              <a:off x="4983206" y="3625119"/>
              <a:ext cx="3960000" cy="1637782"/>
            </a:xfrm>
            <a:prstGeom prst="roundRect">
              <a:avLst>
                <a:gd name="adj" fmla="val 6168"/>
              </a:avLst>
            </a:prstGeom>
            <a:solidFill>
              <a:srgbClr val="DAE3F3"/>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rgbClr val="002060"/>
                  </a:solidFill>
                  <a:effectLst/>
                  <a:uLnTx/>
                  <a:uFillTx/>
                  <a:latin typeface="Meiryo UI"/>
                  <a:ea typeface="Meiryo UI"/>
                  <a:cs typeface="+mn-cs"/>
                </a:rPr>
                <a:t>スマートシティを主導</a:t>
              </a: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市長が積極的に推進</a:t>
              </a:r>
              <a:endParaRPr kumimoji="1" lang="en-US" altLang="ja-JP" sz="9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市の総合計画等で「スマートシティ会津若松」を施策全体を貫</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1100" b="0" i="0" u="none" strike="noStrike" kern="1200" cap="none" spc="0" normalizeH="0" baseline="0" noProof="0" dirty="0" err="1">
                  <a:ln>
                    <a:noFill/>
                  </a:ln>
                  <a:solidFill>
                    <a:srgbClr val="002060"/>
                  </a:solidFill>
                  <a:effectLst/>
                  <a:uLnTx/>
                  <a:uFillTx/>
                  <a:latin typeface="Meiryo UI"/>
                  <a:ea typeface="Meiryo UI"/>
                  <a:cs typeface="+mn-cs"/>
                </a:rPr>
                <a:t>く</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柱に位置付け、全庁体制でスマートシティの取組みを推進</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2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会津大学、関係団体（</a:t>
              </a:r>
              <a:r>
                <a:rPr kumimoji="1" lang="en-US" altLang="ja-JP" sz="1100" b="0"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入居企業を含む）等と連携し</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ながら、産官学連携によりスマートシティの取組みを推進</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都市</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OS</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（会津若松＋）の運営運用、他地域との広域連携</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（デジタル</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DMO</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：会津地域７市町村と連携し観光を推進）</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16" name="角丸四角形 15"/>
            <p:cNvSpPr/>
            <p:nvPr/>
          </p:nvSpPr>
          <p:spPr>
            <a:xfrm>
              <a:off x="4583261" y="3625119"/>
              <a:ext cx="360000" cy="16200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会津若松市</a:t>
              </a:r>
            </a:p>
          </p:txBody>
        </p:sp>
      </p:grpSp>
      <p:grpSp>
        <p:nvGrpSpPr>
          <p:cNvPr id="23" name="グループ化 22"/>
          <p:cNvGrpSpPr/>
          <p:nvPr/>
        </p:nvGrpSpPr>
        <p:grpSpPr>
          <a:xfrm>
            <a:off x="4580410" y="5374429"/>
            <a:ext cx="4361015" cy="1261415"/>
            <a:chOff x="4567022" y="5453712"/>
            <a:chExt cx="4361015" cy="1261415"/>
          </a:xfrm>
        </p:grpSpPr>
        <p:sp>
          <p:nvSpPr>
            <p:cNvPr id="13" name="角丸四角形 12"/>
            <p:cNvSpPr/>
            <p:nvPr/>
          </p:nvSpPr>
          <p:spPr>
            <a:xfrm>
              <a:off x="4968037" y="5453713"/>
              <a:ext cx="3960000" cy="1261414"/>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「まち・ひと・しごと創生包括連携協議会」、「会津地域スマー</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トシティ推進協議会」等への参画を通じ産官学連携によりス</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マートシティの取組みを推進</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2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「スマートシティ</a:t>
              </a:r>
              <a:r>
                <a:rPr kumimoji="1" lang="en-US" altLang="ja-JP" sz="1100" b="0" i="0" u="none" strike="noStrike" kern="1200" cap="none" spc="0" normalizeH="0" baseline="0" noProof="0" dirty="0" err="1">
                  <a:ln>
                    <a:noFill/>
                  </a:ln>
                  <a:solidFill>
                    <a:srgbClr val="002060"/>
                  </a:solidFill>
                  <a:effectLst/>
                  <a:uLnTx/>
                  <a:uFillTx/>
                  <a:latin typeface="Meiryo UI"/>
                  <a:ea typeface="Meiryo UI"/>
                  <a:cs typeface="+mn-cs"/>
                </a:rPr>
                <a:t>AiCT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」に首都圏等から</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関連企業が移転し、</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最先端の</a:t>
              </a:r>
              <a:r>
                <a:rPr kumimoji="1" lang="en-US" altLang="ja-JP" sz="11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実証実験等に積極的に参画</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17" name="角丸四角形 16"/>
            <p:cNvSpPr/>
            <p:nvPr/>
          </p:nvSpPr>
          <p:spPr>
            <a:xfrm>
              <a:off x="4567022" y="5453712"/>
              <a:ext cx="360000" cy="1261415"/>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4546A"/>
                  </a:solidFill>
                  <a:effectLst/>
                  <a:uLnTx/>
                  <a:uFillTx/>
                  <a:latin typeface="Meiryo UI"/>
                  <a:ea typeface="Meiryo UI"/>
                  <a:cs typeface="+mn-cs"/>
                </a:rPr>
                <a:t>企 業 等</a:t>
              </a:r>
            </a:p>
          </p:txBody>
        </p:sp>
      </p:grpSp>
      <p:sp>
        <p:nvSpPr>
          <p:cNvPr id="5" name="角丸四角形 4"/>
          <p:cNvSpPr/>
          <p:nvPr/>
        </p:nvSpPr>
        <p:spPr>
          <a:xfrm>
            <a:off x="1707123" y="1445630"/>
            <a:ext cx="180678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市＆会津大学</a:t>
            </a:r>
            <a:r>
              <a:rPr kumimoji="1" lang="en-US" altLang="ja-JP" sz="1200" b="0"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white"/>
                </a:solidFill>
                <a:effectLst/>
                <a:uLnTx/>
                <a:uFillTx/>
                <a:latin typeface="Meiryo UI"/>
                <a:ea typeface="Meiryo UI"/>
                <a:cs typeface="+mn-cs"/>
              </a:rPr>
              <a:t>県立</a:t>
            </a:r>
            <a:r>
              <a:rPr kumimoji="1" lang="en-US" altLang="ja-JP" sz="1200" b="0" i="0" u="none" strike="noStrike" kern="1200" cap="none" spc="0" normalizeH="0" baseline="0" noProof="0" dirty="0">
                <a:ln>
                  <a:noFill/>
                </a:ln>
                <a:solidFill>
                  <a:prstClr val="white"/>
                </a:solidFill>
                <a:effectLst/>
                <a:uLnTx/>
                <a:uFillTx/>
                <a:latin typeface="Meiryo UI"/>
                <a:ea typeface="Meiryo UI"/>
                <a:cs typeface="+mn-cs"/>
              </a:rPr>
              <a:t>)</a:t>
            </a:r>
            <a:endParaRPr kumimoji="1" lang="ja-JP" altLang="en-US" sz="12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9" name="角丸四角形 18"/>
          <p:cNvSpPr/>
          <p:nvPr/>
        </p:nvSpPr>
        <p:spPr>
          <a:xfrm>
            <a:off x="491065" y="4223239"/>
            <a:ext cx="130628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国</a:t>
            </a:r>
          </a:p>
        </p:txBody>
      </p:sp>
      <p:sp>
        <p:nvSpPr>
          <p:cNvPr id="20" name="角丸四角形 19"/>
          <p:cNvSpPr/>
          <p:nvPr/>
        </p:nvSpPr>
        <p:spPr>
          <a:xfrm>
            <a:off x="3121895" y="4203132"/>
            <a:ext cx="130628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Meiryo UI"/>
                <a:ea typeface="Meiryo UI"/>
                <a:cs typeface="+mn-cs"/>
              </a:rPr>
              <a:t>ICT</a:t>
            </a: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関連企業</a:t>
            </a:r>
          </a:p>
        </p:txBody>
      </p:sp>
      <p:cxnSp>
        <p:nvCxnSpPr>
          <p:cNvPr id="10" name="直線矢印コネクタ 9"/>
          <p:cNvCxnSpPr/>
          <p:nvPr/>
        </p:nvCxnSpPr>
        <p:spPr>
          <a:xfrm flipH="1">
            <a:off x="1324939" y="2069399"/>
            <a:ext cx="812619" cy="19861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995436" y="1992123"/>
            <a:ext cx="882618" cy="206189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3069001" y="1992123"/>
            <a:ext cx="875703" cy="192787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flipV="1">
            <a:off x="2760230" y="2037050"/>
            <a:ext cx="890219" cy="20245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1869040" y="4323806"/>
            <a:ext cx="120178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1833855" y="4598126"/>
            <a:ext cx="121484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a:xfrm>
            <a:off x="508764" y="2728640"/>
            <a:ext cx="1087077" cy="37073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地方創生の成功モデルになってほしい</a:t>
            </a:r>
          </a:p>
        </p:txBody>
      </p:sp>
      <p:sp>
        <p:nvSpPr>
          <p:cNvPr id="38" name="正方形/長方形 37"/>
          <p:cNvSpPr/>
          <p:nvPr/>
        </p:nvSpPr>
        <p:spPr>
          <a:xfrm>
            <a:off x="1422346" y="3315852"/>
            <a:ext cx="1191673" cy="39447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明確な実証フィールドとしての位置づけ</a:t>
            </a:r>
          </a:p>
        </p:txBody>
      </p:sp>
      <p:sp>
        <p:nvSpPr>
          <p:cNvPr id="39" name="正方形/長方形 38"/>
          <p:cNvSpPr/>
          <p:nvPr/>
        </p:nvSpPr>
        <p:spPr>
          <a:xfrm>
            <a:off x="2193664" y="2408087"/>
            <a:ext cx="965878" cy="47380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積極的な</a:t>
            </a:r>
            <a:r>
              <a:rPr kumimoji="1" lang="en-US" altLang="ja-JP" sz="9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受入れ環境整備</a:t>
            </a:r>
          </a:p>
        </p:txBody>
      </p:sp>
      <p:sp>
        <p:nvSpPr>
          <p:cNvPr id="41" name="正方形/長方形 40"/>
          <p:cNvSpPr/>
          <p:nvPr/>
        </p:nvSpPr>
        <p:spPr>
          <a:xfrm>
            <a:off x="3411283" y="2751116"/>
            <a:ext cx="929452" cy="54390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高付加価値部門の機能移転</a:t>
            </a:r>
          </a:p>
        </p:txBody>
      </p:sp>
      <p:sp>
        <p:nvSpPr>
          <p:cNvPr id="42" name="正方形/長方形 41"/>
          <p:cNvSpPr/>
          <p:nvPr/>
        </p:nvSpPr>
        <p:spPr>
          <a:xfrm>
            <a:off x="1731248" y="3830657"/>
            <a:ext cx="1440000" cy="36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地方創生に協力してほしい</a:t>
            </a:r>
            <a:endParaRPr kumimoji="1" lang="en-US" altLang="ja-JP" sz="900" b="0" i="0" u="none" strike="noStrike" kern="1200" cap="none" spc="0" normalizeH="0" baseline="0" noProof="0" dirty="0">
              <a:ln>
                <a:noFill/>
              </a:ln>
              <a:solidFill>
                <a:srgbClr val="002060"/>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（≒地方移転してほしい）</a:t>
            </a:r>
          </a:p>
        </p:txBody>
      </p:sp>
      <p:sp>
        <p:nvSpPr>
          <p:cNvPr id="43" name="正方形/長方形 42"/>
          <p:cNvSpPr/>
          <p:nvPr/>
        </p:nvSpPr>
        <p:spPr>
          <a:xfrm>
            <a:off x="1789510" y="4678939"/>
            <a:ext cx="1368000" cy="36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a:ea typeface="Meiryo UI"/>
                <a:cs typeface="+mn-cs"/>
              </a:rPr>
              <a:t>国のプロジェクトを継続的に会津に誘致してほしい</a:t>
            </a:r>
          </a:p>
        </p:txBody>
      </p:sp>
      <p:sp>
        <p:nvSpPr>
          <p:cNvPr id="46" name="角丸四角形吹き出し 45"/>
          <p:cNvSpPr/>
          <p:nvPr/>
        </p:nvSpPr>
        <p:spPr>
          <a:xfrm>
            <a:off x="251916" y="956487"/>
            <a:ext cx="1438716" cy="918382"/>
          </a:xfrm>
          <a:prstGeom prst="wedgeRoundRectCallout">
            <a:avLst>
              <a:gd name="adj1" fmla="val 59630"/>
              <a:gd name="adj2" fmla="val -4549"/>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会津を</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産業の集積地とするために積極的な</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受入れ環境を整備（データ利活用の仕組み構築など）</a:t>
            </a:r>
          </a:p>
        </p:txBody>
      </p:sp>
      <p:sp>
        <p:nvSpPr>
          <p:cNvPr id="48" name="角丸四角形吹き出し 47"/>
          <p:cNvSpPr/>
          <p:nvPr/>
        </p:nvSpPr>
        <p:spPr>
          <a:xfrm>
            <a:off x="236428" y="5102433"/>
            <a:ext cx="1815559" cy="613663"/>
          </a:xfrm>
          <a:prstGeom prst="wedgeRoundRectCallout">
            <a:avLst>
              <a:gd name="adj1" fmla="val -19371"/>
              <a:gd name="adj2" fmla="val -103542"/>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会津を</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ICT</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関連の実証・集積地と決めて、</a:t>
            </a:r>
            <a:r>
              <a:rPr kumimoji="1" lang="en-US" altLang="ja-JP" sz="1000" b="0" i="0" u="none" strike="noStrike" kern="1200" cap="none" spc="0" normalizeH="0" baseline="0" noProof="0" dirty="0">
                <a:ln>
                  <a:noFill/>
                </a:ln>
                <a:solidFill>
                  <a:srgbClr val="002060"/>
                </a:solidFill>
                <a:effectLst/>
                <a:uLnTx/>
                <a:uFillTx/>
                <a:latin typeface="Meiryo UI"/>
                <a:ea typeface="Meiryo UI"/>
                <a:cs typeface="+mn-cs"/>
              </a:rPr>
              <a:t>PR</a:t>
            </a: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・応援（実証事業の集中）を国として実施</a:t>
            </a:r>
          </a:p>
        </p:txBody>
      </p:sp>
      <p:sp>
        <p:nvSpPr>
          <p:cNvPr id="49" name="角丸四角形吹き出し 48"/>
          <p:cNvSpPr/>
          <p:nvPr/>
        </p:nvSpPr>
        <p:spPr>
          <a:xfrm>
            <a:off x="3004457" y="5106867"/>
            <a:ext cx="1476112" cy="373417"/>
          </a:xfrm>
          <a:prstGeom prst="wedgeRoundRectCallout">
            <a:avLst>
              <a:gd name="adj1" fmla="val 18408"/>
              <a:gd name="adj2" fmla="val -144950"/>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2060"/>
                </a:solidFill>
                <a:effectLst/>
                <a:uLnTx/>
                <a:uFillTx/>
                <a:latin typeface="Meiryo UI"/>
                <a:ea typeface="Meiryo UI"/>
                <a:cs typeface="+mn-cs"/>
              </a:rPr>
              <a:t>会津に企業移転をする</a:t>
            </a:r>
          </a:p>
        </p:txBody>
      </p:sp>
      <p:sp>
        <p:nvSpPr>
          <p:cNvPr id="35" name="角丸四角形 34"/>
          <p:cNvSpPr/>
          <p:nvPr/>
        </p:nvSpPr>
        <p:spPr>
          <a:xfrm>
            <a:off x="354244" y="295188"/>
            <a:ext cx="2405986"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国、地方、企業の役割など</a:t>
            </a:r>
          </a:p>
        </p:txBody>
      </p:sp>
      <p:sp>
        <p:nvSpPr>
          <p:cNvPr id="7" name="大かっこ 6"/>
          <p:cNvSpPr/>
          <p:nvPr/>
        </p:nvSpPr>
        <p:spPr>
          <a:xfrm>
            <a:off x="3553097" y="1288800"/>
            <a:ext cx="992696" cy="762069"/>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福島県は、大学に加えて財政支援なども行う</a:t>
            </a:r>
          </a:p>
        </p:txBody>
      </p:sp>
      <p:sp>
        <p:nvSpPr>
          <p:cNvPr id="14" name="テキスト ボックス 13"/>
          <p:cNvSpPr txBox="1"/>
          <p:nvPr/>
        </p:nvSpPr>
        <p:spPr>
          <a:xfrm>
            <a:off x="4949185" y="600315"/>
            <a:ext cx="70539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（例）</a:t>
            </a:r>
          </a:p>
        </p:txBody>
      </p:sp>
    </p:spTree>
    <p:extLst>
      <p:ext uri="{BB962C8B-B14F-4D97-AF65-F5344CB8AC3E}">
        <p14:creationId xmlns:p14="http://schemas.microsoft.com/office/powerpoint/2010/main" val="1177758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2400" b="1" dirty="0">
                <a:latin typeface="Meiryo UI" panose="020B0604030504040204" pitchFamily="50" charset="-128"/>
                <a:ea typeface="Meiryo UI" panose="020B0604030504040204" pitchFamily="50" charset="-128"/>
                <a:cs typeface="Meiryo UI" panose="020B0604030504040204" pitchFamily="50" charset="-128"/>
              </a:rPr>
              <a:t>福　　　　岡</a:t>
            </a: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ea typeface="Meiryo UI" pitchFamily="50" charset="-128"/>
                <a:cs typeface="Meiryo UI" pitchFamily="50" charset="-128"/>
              </a:rPr>
              <a:t>５ー６</a:t>
            </a:r>
            <a:r>
              <a:rPr lang="en-US" altLang="ja-JP" kern="0" dirty="0" smtClean="0">
                <a:solidFill>
                  <a:srgbClr val="000000"/>
                </a:solidFill>
                <a:ea typeface="Meiryo UI" pitchFamily="50" charset="-128"/>
                <a:cs typeface="Meiryo UI" pitchFamily="50" charset="-128"/>
              </a:rPr>
              <a:t>.</a:t>
            </a:r>
            <a:r>
              <a:rPr lang="ja-JP" altLang="en-US" kern="0" dirty="0" smtClean="0">
                <a:solidFill>
                  <a:srgbClr val="000000"/>
                </a:solidFill>
                <a:ea typeface="Meiryo UI" pitchFamily="50" charset="-128"/>
                <a:cs typeface="Meiryo UI" pitchFamily="50" charset="-128"/>
              </a:rPr>
              <a:t>国内</a:t>
            </a:r>
            <a:r>
              <a:rPr lang="zh-TW" altLang="en-US" kern="0" dirty="0">
                <a:solidFill>
                  <a:srgbClr val="000000"/>
                </a:solidFill>
                <a:ea typeface="Meiryo UI" pitchFamily="50" charset="-128"/>
                <a:cs typeface="Meiryo UI" pitchFamily="50" charset="-128"/>
              </a:rPr>
              <a:t>都市</a:t>
            </a:r>
            <a:r>
              <a:rPr lang="ja-JP" altLang="en-US" kern="0" dirty="0">
                <a:solidFill>
                  <a:srgbClr val="000000"/>
                </a:solidFill>
                <a:ea typeface="Meiryo UI" pitchFamily="50" charset="-128"/>
                <a:cs typeface="Meiryo UI" pitchFamily="50" charset="-128"/>
              </a:rPr>
              <a:t>個票</a:t>
            </a:r>
            <a:r>
              <a:rPr lang="ja-JP" altLang="en-US" kern="0" dirty="0" smtClean="0">
                <a:solidFill>
                  <a:srgbClr val="000000"/>
                </a:solidFill>
                <a:ea typeface="Meiryo UI" pitchFamily="50" charset="-128"/>
                <a:cs typeface="Meiryo UI" pitchFamily="50" charset="-128"/>
              </a:rPr>
              <a:t>（２</a:t>
            </a:r>
            <a:r>
              <a:rPr lang="en-US" altLang="ja-JP" kern="0" dirty="0" smtClean="0">
                <a:solidFill>
                  <a:srgbClr val="000000"/>
                </a:solidFill>
                <a:ea typeface="Meiryo UI" pitchFamily="50" charset="-128"/>
                <a:cs typeface="Meiryo UI" pitchFamily="50" charset="-128"/>
              </a:rPr>
              <a:t>.</a:t>
            </a:r>
            <a:r>
              <a:rPr lang="ja-JP" altLang="en-US" kern="0" dirty="0" smtClean="0">
                <a:solidFill>
                  <a:srgbClr val="000000"/>
                </a:solidFill>
                <a:ea typeface="Meiryo UI" pitchFamily="50" charset="-128"/>
                <a:cs typeface="Meiryo UI" pitchFamily="50" charset="-128"/>
              </a:rPr>
              <a:t>福岡</a:t>
            </a:r>
            <a:r>
              <a:rPr lang="ja-JP" altLang="en-US" kern="0" dirty="0">
                <a:solidFill>
                  <a:srgbClr val="000000"/>
                </a:solidFill>
                <a:ea typeface="Meiryo UI" pitchFamily="50" charset="-128"/>
                <a:cs typeface="Meiryo UI" pitchFamily="50" charset="-128"/>
              </a:rPr>
              <a:t>）</a:t>
            </a:r>
            <a:endParaRPr lang="zh-TW" altLang="en-US" kern="0" dirty="0">
              <a:solidFill>
                <a:srgbClr val="000000"/>
              </a:solidFill>
              <a:ea typeface="Meiryo UI" pitchFamily="50" charset="-128"/>
              <a:cs typeface="Meiryo UI" pitchFamily="50" charset="-128"/>
            </a:endParaRPr>
          </a:p>
        </p:txBody>
      </p:sp>
      <p:sp>
        <p:nvSpPr>
          <p:cNvPr id="7" name="正方形/長方形 6"/>
          <p:cNvSpPr/>
          <p:nvPr/>
        </p:nvSpPr>
        <p:spPr>
          <a:xfrm>
            <a:off x="7011266" y="64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第５回意見交換会　資料５</a:t>
            </a:r>
          </a:p>
        </p:txBody>
      </p:sp>
    </p:spTree>
    <p:extLst>
      <p:ext uri="{BB962C8B-B14F-4D97-AF65-F5344CB8AC3E}">
        <p14:creationId xmlns:p14="http://schemas.microsoft.com/office/powerpoint/2010/main" val="1796323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50043" y="3820688"/>
            <a:ext cx="6919560" cy="2597121"/>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438" y="-272526"/>
            <a:ext cx="4019275" cy="3807147"/>
          </a:xfrm>
          <a:prstGeom prst="rect">
            <a:avLst/>
          </a:prstGeom>
        </p:spPr>
      </p:pic>
      <p:sp>
        <p:nvSpPr>
          <p:cNvPr id="9" name="角丸四角形 8"/>
          <p:cNvSpPr/>
          <p:nvPr/>
        </p:nvSpPr>
        <p:spPr>
          <a:xfrm>
            <a:off x="50043" y="190735"/>
            <a:ext cx="9057564" cy="6428364"/>
          </a:xfrm>
          <a:prstGeom prst="roundRect">
            <a:avLst>
              <a:gd name="adj" fmla="val 222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角丸四角形 7"/>
          <p:cNvSpPr/>
          <p:nvPr/>
        </p:nvSpPr>
        <p:spPr>
          <a:xfrm>
            <a:off x="88066" y="44607"/>
            <a:ext cx="1272646" cy="243217"/>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福岡の概要</a:t>
            </a:r>
          </a:p>
        </p:txBody>
      </p:sp>
      <p:sp>
        <p:nvSpPr>
          <p:cNvPr id="10" name="正方形/長方形 9"/>
          <p:cNvSpPr/>
          <p:nvPr/>
        </p:nvSpPr>
        <p:spPr>
          <a:xfrm>
            <a:off x="4078834" y="265654"/>
            <a:ext cx="2521974" cy="42626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2060"/>
                </a:solidFill>
                <a:effectLst/>
                <a:uLnTx/>
                <a:uFillTx/>
                <a:latin typeface="Meiryo UI"/>
                <a:ea typeface="Meiryo UI"/>
                <a:cs typeface="+mn-cs"/>
              </a:rPr>
              <a:t> </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＜参考＞　</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大阪市</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275</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万人 </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150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万世帯）</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230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880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万人（約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410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万世帯）</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約</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1,900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正方形/長方形 14"/>
          <p:cNvSpPr/>
          <p:nvPr/>
        </p:nvSpPr>
        <p:spPr>
          <a:xfrm>
            <a:off x="88971" y="404595"/>
            <a:ext cx="3937339"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福岡市　人口</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約</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162</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万人（約</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84</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万世帯）／　面積</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約</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343㎢</a:t>
            </a:r>
          </a:p>
        </p:txBody>
      </p:sp>
      <p:sp>
        <p:nvSpPr>
          <p:cNvPr id="7" name="正方形/長方形 6"/>
          <p:cNvSpPr/>
          <p:nvPr/>
        </p:nvSpPr>
        <p:spPr>
          <a:xfrm>
            <a:off x="0" y="6642556"/>
            <a:ext cx="8673737"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出典：福岡県・福岡市・福岡都市圏広域連合の各ホームページより、人口・世帯数は、いずれも</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日現在。</a:t>
            </a:r>
          </a:p>
        </p:txBody>
      </p:sp>
      <p:sp>
        <p:nvSpPr>
          <p:cNvPr id="18" name="正方形/長方形 17"/>
          <p:cNvSpPr/>
          <p:nvPr/>
        </p:nvSpPr>
        <p:spPr>
          <a:xfrm>
            <a:off x="102243" y="3082906"/>
            <a:ext cx="4876082"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福岡都市圏　人口</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a:t>
            </a:r>
            <a:r>
              <a:rPr kumimoji="0" lang="zh-TW" altLang="en-US" sz="1100" b="1" i="0" u="sng" strike="noStrike" kern="1200" cap="none" spc="0" normalizeH="0" baseline="0" noProof="0" dirty="0">
                <a:ln>
                  <a:noFill/>
                </a:ln>
                <a:solidFill>
                  <a:prstClr val="black"/>
                </a:solidFill>
                <a:effectLst/>
                <a:uLnTx/>
                <a:uFillTx/>
                <a:latin typeface="Meiryo UI"/>
                <a:ea typeface="Meiryo UI"/>
                <a:cs typeface="+mn-cs"/>
              </a:rPr>
              <a:t>約</a:t>
            </a:r>
            <a:r>
              <a:rPr kumimoji="0" lang="en-US" altLang="zh-TW" sz="1100" b="1" i="0" u="sng" strike="noStrike" kern="1200" cap="none" spc="0" normalizeH="0" baseline="0" noProof="0" dirty="0">
                <a:ln>
                  <a:noFill/>
                </a:ln>
                <a:solidFill>
                  <a:prstClr val="black"/>
                </a:solidFill>
                <a:effectLst/>
                <a:uLnTx/>
                <a:uFillTx/>
                <a:latin typeface="Meiryo UI"/>
                <a:ea typeface="Meiryo UI"/>
                <a:cs typeface="+mn-cs"/>
              </a:rPr>
              <a:t>257</a:t>
            </a:r>
            <a:r>
              <a:rPr kumimoji="0" lang="zh-TW" altLang="en-US" sz="1100" b="1" i="0" u="sng" strike="noStrike" kern="1200" cap="none" spc="0" normalizeH="0" baseline="0" noProof="0" dirty="0">
                <a:ln>
                  <a:noFill/>
                </a:ln>
                <a:solidFill>
                  <a:prstClr val="black"/>
                </a:solidFill>
                <a:effectLst/>
                <a:uLnTx/>
                <a:uFillTx/>
                <a:latin typeface="Meiryo UI"/>
                <a:ea typeface="Meiryo UI"/>
                <a:cs typeface="+mn-cs"/>
              </a:rPr>
              <a:t>万人（約</a:t>
            </a:r>
            <a:r>
              <a:rPr kumimoji="0" lang="en-US" altLang="zh-TW" sz="1100" b="1" i="0" u="sng" strike="noStrike" kern="1200" cap="none" spc="0" normalizeH="0" baseline="0" noProof="0" dirty="0">
                <a:ln>
                  <a:noFill/>
                </a:ln>
                <a:solidFill>
                  <a:prstClr val="black"/>
                </a:solidFill>
                <a:effectLst/>
                <a:uLnTx/>
                <a:uFillTx/>
                <a:latin typeface="Meiryo UI"/>
                <a:ea typeface="Meiryo UI"/>
                <a:cs typeface="+mn-cs"/>
              </a:rPr>
              <a:t>126</a:t>
            </a:r>
            <a:r>
              <a:rPr kumimoji="0" lang="zh-TW" altLang="en-US" sz="1100" b="1" i="0" u="sng" strike="noStrike" kern="1200" cap="none" spc="0" normalizeH="0" baseline="0" noProof="0" dirty="0">
                <a:ln>
                  <a:noFill/>
                </a:ln>
                <a:solidFill>
                  <a:prstClr val="black"/>
                </a:solidFill>
                <a:effectLst/>
                <a:uLnTx/>
                <a:uFillTx/>
                <a:latin typeface="Meiryo UI"/>
                <a:ea typeface="Meiryo UI"/>
                <a:cs typeface="+mn-cs"/>
              </a:rPr>
              <a:t>万世帯）</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　／　面積：約</a:t>
            </a: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1,172k㎡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　</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7" name="図 1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79620" y="2383389"/>
            <a:ext cx="1960659" cy="1960659"/>
          </a:xfrm>
          <a:prstGeom prst="rect">
            <a:avLst/>
          </a:prstGeom>
        </p:spPr>
      </p:pic>
      <p:sp>
        <p:nvSpPr>
          <p:cNvPr id="20" name="正方形/長方形 19"/>
          <p:cNvSpPr/>
          <p:nvPr/>
        </p:nvSpPr>
        <p:spPr>
          <a:xfrm>
            <a:off x="7088920" y="2397049"/>
            <a:ext cx="697601" cy="215444"/>
          </a:xfrm>
          <a:prstGeom prst="rect">
            <a:avLst/>
          </a:prstGeom>
          <a:solidFill>
            <a:schemeClr val="bg1"/>
          </a:solidFill>
          <a:ln w="25400">
            <a:solidFill>
              <a:srgbClr val="C00000"/>
            </a:solidFill>
          </a:ln>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a:ea typeface="Meiryo UI"/>
                <a:cs typeface="+mn-cs"/>
              </a:rPr>
              <a:t>福岡県</a:t>
            </a:r>
            <a:endParaRPr kumimoji="0" lang="en-US" altLang="ja-JP" sz="8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楕円 15"/>
          <p:cNvSpPr/>
          <p:nvPr/>
        </p:nvSpPr>
        <p:spPr>
          <a:xfrm rot="19468635">
            <a:off x="7182621" y="2814902"/>
            <a:ext cx="1075844" cy="667925"/>
          </a:xfrm>
          <a:prstGeom prst="ellipse">
            <a:avLst/>
          </a:prstGeom>
          <a:solidFill>
            <a:schemeClr val="lt1">
              <a:alpha val="0"/>
            </a:schemeClr>
          </a:solidFill>
          <a:ln>
            <a:solidFill>
              <a:srgbClr val="C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正方形/長方形 28"/>
          <p:cNvSpPr/>
          <p:nvPr/>
        </p:nvSpPr>
        <p:spPr>
          <a:xfrm>
            <a:off x="185276" y="732773"/>
            <a:ext cx="6150314" cy="2052000"/>
          </a:xfrm>
          <a:prstGeom prst="rect">
            <a:avLst/>
          </a:prstGeom>
          <a:solidFill>
            <a:schemeClr val="accent1">
              <a:lumMod val="20000"/>
              <a:lumOff val="80000"/>
              <a:alpha val="50000"/>
            </a:schemeClr>
          </a:solid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6922" marR="0" lvl="0" indent="-136922" algn="l" defTabSz="633062" rtl="0" eaLnBrk="1" fontAlgn="auto" latinLnBrk="0" hangingPunct="1">
              <a:lnSpc>
                <a:spcPts val="12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都市経営の基本戦略「都市の成長と生活の質の向上の好循環の創出」に沿った様々な施策を展開。</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633062" rtl="0" eaLnBrk="1" fontAlgn="auto" latinLnBrk="0" hangingPunct="1">
              <a:lnSpc>
                <a:spcPts val="12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　 福岡都市圏全体として発展の広域的な役割を担う。</a:t>
            </a:r>
            <a:endParaRPr kumimoji="0"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36922" marR="0" lvl="0" indent="-136922" algn="l" defTabSz="633062" rtl="0" eaLnBrk="1" fontAlgn="auto" latinLnBrk="0" hangingPunct="1">
              <a:lnSpc>
                <a:spcPts val="500"/>
              </a:lnSpc>
              <a:spcBef>
                <a:spcPts val="0"/>
              </a:spcBef>
              <a:spcAft>
                <a:spcPts val="0"/>
              </a:spcAft>
              <a:buClrTx/>
              <a:buSzTx/>
              <a:buFont typeface="Wingdings" panose="05000000000000000000" pitchFamily="2" charset="2"/>
              <a:buChar char="Ø"/>
              <a:tabLst/>
              <a:defRPr/>
            </a:pPr>
            <a:endParaRPr kumimoji="0" lang="ja-JP" altLang="en-US" sz="500" b="0" i="0" u="none" strike="noStrike" kern="1200" cap="none" spc="0" normalizeH="0" baseline="0" noProof="0" dirty="0">
              <a:ln>
                <a:noFill/>
              </a:ln>
              <a:solidFill>
                <a:prstClr val="black"/>
              </a:solidFill>
              <a:effectLst/>
              <a:uLnTx/>
              <a:uFillTx/>
              <a:latin typeface="Meiryo UI"/>
              <a:ea typeface="Meiryo UI"/>
              <a:cs typeface="+mn-cs"/>
            </a:endParaRPr>
          </a:p>
          <a:p>
            <a:pPr marL="136922" marR="0" lvl="0" indent="-136922" algn="l" defTabSz="633062" rtl="0" eaLnBrk="1" fontAlgn="auto" latinLnBrk="0" hangingPunct="1">
              <a:lnSpc>
                <a:spcPts val="12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観光客数や立地企業数などが伸び、その結果、市税収入や雇用が増加。人口も増加し、住みやすさに対する市民評価向上、</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まちへの愛着・誇りも高い。</a:t>
            </a:r>
            <a:endParaRPr kumimoji="0"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633062" rtl="0" eaLnBrk="1" fontAlgn="auto" latinLnBrk="0" hangingPunct="1">
              <a:lnSpc>
                <a:spcPts val="500"/>
              </a:lnSpc>
              <a:spcBef>
                <a:spcPts val="0"/>
              </a:spcBef>
              <a:spcAft>
                <a:spcPts val="0"/>
              </a:spcAft>
              <a:buClrTx/>
              <a:buSzTx/>
              <a:buFontTx/>
              <a:buNone/>
              <a:tabLst/>
              <a:defRPr/>
            </a:pPr>
            <a:endParaRPr kumimoji="0" lang="en-US" altLang="ja-JP" sz="500" b="1" i="0" u="none" strike="noStrike" kern="1200" cap="none" spc="0" normalizeH="0" baseline="0" noProof="0" dirty="0">
              <a:ln>
                <a:noFill/>
              </a:ln>
              <a:solidFill>
                <a:prstClr val="black"/>
              </a:solidFill>
              <a:effectLst/>
              <a:uLnTx/>
              <a:uFillTx/>
              <a:latin typeface="Meiryo UI"/>
              <a:ea typeface="Meiryo UI"/>
              <a:cs typeface="+mn-cs"/>
            </a:endParaRPr>
          </a:p>
          <a:p>
            <a:pPr marL="136922" marR="0" lvl="0" indent="-136922" algn="l" defTabSz="633062" rtl="0" eaLnBrk="1" fontAlgn="auto" latinLnBrk="0" hangingPunct="1">
              <a:lnSpc>
                <a:spcPts val="12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特に</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創業支援に注力し、</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2014</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月には</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国家戦略特区を獲得</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。規制改革等による新しい価値を生み出す環境づくりに精力的に取り組む。</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外国人による企業を促す政策などを全国に先駆けて推進</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R="0" lvl="0" algn="l" defTabSz="633062" rtl="0" eaLnBrk="1" fontAlgn="auto" latinLnBrk="0" hangingPunct="1">
              <a:spcBef>
                <a:spcPts val="0"/>
              </a:spcBef>
              <a:spcAft>
                <a:spcPts val="0"/>
              </a:spcAft>
              <a:buClrTx/>
              <a:buSzTx/>
              <a:tabLst/>
              <a:defRPr/>
            </a:pPr>
            <a:endParaRPr kumimoji="0"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136922" marR="0" lvl="0" indent="-136922" algn="l" defTabSz="633062" rtl="0" eaLnBrk="1" fontAlgn="auto" latinLnBrk="0" hangingPunct="1">
              <a:lnSpc>
                <a:spcPts val="1200"/>
              </a:lnSpc>
              <a:spcBef>
                <a:spcPts val="0"/>
              </a:spcBef>
              <a:spcAft>
                <a:spcPts val="0"/>
              </a:spcAft>
              <a:buClrTx/>
              <a:buSzTx/>
              <a:buFont typeface="Wingdings" panose="05000000000000000000" pitchFamily="2" charset="2"/>
              <a:buChar char="Ø"/>
              <a:tabLst/>
              <a:defRPr/>
            </a:pPr>
            <a:r>
              <a:rPr lang="ja-JP" altLang="en-US" sz="1100" dirty="0">
                <a:solidFill>
                  <a:prstClr val="black"/>
                </a:solidFill>
                <a:latin typeface="Meiryo UI"/>
                <a:ea typeface="Meiryo UI"/>
              </a:rPr>
              <a:t>ビジネスのしやすいさ、人口増加、平均年齢が若いことなどの強みを生かし、</a:t>
            </a:r>
            <a:r>
              <a:rPr lang="ja-JP" altLang="en-US" sz="1100" b="1" dirty="0">
                <a:solidFill>
                  <a:prstClr val="black"/>
                </a:solidFill>
                <a:latin typeface="Meiryo UI"/>
                <a:ea typeface="Meiryo UI"/>
              </a:rPr>
              <a:t>地域の成長戦略として起業・創業に焦点を当て「スタートアップ都市」をめざす。</a:t>
            </a:r>
            <a:endParaRPr lang="en-US" altLang="ja-JP" sz="1100" b="1" dirty="0">
              <a:solidFill>
                <a:prstClr val="black"/>
              </a:solidFill>
              <a:latin typeface="Meiryo UI"/>
              <a:ea typeface="Meiryo UI"/>
            </a:endParaRPr>
          </a:p>
          <a:p>
            <a:pPr marL="136922" marR="0" lvl="0" indent="-136922" algn="l" defTabSz="633062" rtl="0" eaLnBrk="1" fontAlgn="auto" latinLnBrk="0" hangingPunct="1">
              <a:spcBef>
                <a:spcPts val="0"/>
              </a:spcBef>
              <a:spcAft>
                <a:spcPts val="0"/>
              </a:spcAft>
              <a:buClrTx/>
              <a:buSzTx/>
              <a:buFont typeface="Wingdings" panose="05000000000000000000" pitchFamily="2" charset="2"/>
              <a:buChar char="Ø"/>
              <a:tabLst/>
              <a:defRPr/>
            </a:pPr>
            <a:endParaRPr lang="en-US" altLang="ja-JP" sz="500" b="1" dirty="0">
              <a:solidFill>
                <a:prstClr val="black"/>
              </a:solidFill>
              <a:latin typeface="Meiryo UI"/>
              <a:ea typeface="Meiryo UI"/>
            </a:endParaRPr>
          </a:p>
          <a:p>
            <a:pPr marL="136922" marR="0" lvl="0" indent="-136922" algn="l" defTabSz="633062" rtl="0" eaLnBrk="1" fontAlgn="auto" latinLnBrk="0" hangingPunct="1">
              <a:lnSpc>
                <a:spcPts val="1200"/>
              </a:lnSpc>
              <a:spcBef>
                <a:spcPts val="0"/>
              </a:spcBef>
              <a:spcAft>
                <a:spcPts val="0"/>
              </a:spcAft>
              <a:buClrTx/>
              <a:buSzTx/>
              <a:buFont typeface="Wingdings" panose="05000000000000000000" pitchFamily="2" charset="2"/>
              <a:buChar char="Ø"/>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人と環境と都市活力の調和がとれたアジアのリーダー都市</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の実現に向けて、基本戦略に掲げる「好循環」を加速させるとともに、福岡市を次のステージへと押し上げるためのチャレンジ「</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FUKUOKA NEXT</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」を</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633062" rtl="0" eaLnBrk="1" fontAlgn="auto" latinLnBrk="0" hangingPunct="1">
              <a:lnSpc>
                <a:spcPts val="12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推進。</a:t>
            </a:r>
          </a:p>
        </p:txBody>
      </p:sp>
      <p:pic>
        <p:nvPicPr>
          <p:cNvPr id="28" name="図 27" descr="文字が書かれている  中程度の精度で自動的に生成された説明">
            <a:extLst>
              <a:ext uri="{FF2B5EF4-FFF2-40B4-BE49-F238E27FC236}">
                <a16:creationId xmlns:a16="http://schemas.microsoft.com/office/drawing/2014/main" id="{5F2A32E7-DF0A-4020-BB5B-A9F695A8A8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7758" y="2606065"/>
            <a:ext cx="1078878" cy="468000"/>
          </a:xfrm>
          <a:prstGeom prst="rect">
            <a:avLst/>
          </a:prstGeom>
          <a:ln w="12700">
            <a:solidFill>
              <a:schemeClr val="accent1">
                <a:lumMod val="50000"/>
              </a:schemeClr>
            </a:solidFill>
          </a:ln>
        </p:spPr>
      </p:pic>
      <p:sp>
        <p:nvSpPr>
          <p:cNvPr id="21" name="正方形/長方形 20"/>
          <p:cNvSpPr/>
          <p:nvPr/>
        </p:nvSpPr>
        <p:spPr>
          <a:xfrm>
            <a:off x="2368171" y="2589513"/>
            <a:ext cx="2720161" cy="468000"/>
          </a:xfrm>
          <a:prstGeom prst="rect">
            <a:avLst/>
          </a:prstGeom>
          <a:solidFill>
            <a:schemeClr val="lt1"/>
          </a:solidFill>
          <a:ln w="12700">
            <a:solidFill>
              <a:schemeClr val="accent1">
                <a:lumMod val="5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1" i="0" u="none" strike="noStrike" kern="1200" cap="none" spc="0" normalizeH="0" baseline="0" noProof="0" dirty="0">
                <a:ln>
                  <a:noFill/>
                </a:ln>
                <a:solidFill>
                  <a:prstClr val="black"/>
                </a:solidFill>
                <a:effectLst/>
                <a:uLnTx/>
                <a:uFillTx/>
                <a:latin typeface="Meiryo UI"/>
                <a:ea typeface="Meiryo UI"/>
                <a:cs typeface="+mn-cs"/>
              </a:rPr>
              <a:t>都市経営の基本戦略</a:t>
            </a:r>
            <a:r>
              <a:rPr kumimoji="0"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1"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（第</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9</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次福岡市基本計画）　</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（１）</a:t>
            </a:r>
            <a:r>
              <a:rPr kumimoji="0" lang="ja-JP" altLang="en-US" sz="800" b="1" i="0" u="sng" strike="noStrike" kern="1200" cap="none" spc="0" normalizeH="0" baseline="0" noProof="0" dirty="0">
                <a:ln>
                  <a:noFill/>
                </a:ln>
                <a:solidFill>
                  <a:prstClr val="black"/>
                </a:solidFill>
                <a:effectLst/>
                <a:uLnTx/>
                <a:uFillTx/>
                <a:latin typeface="Meiryo UI"/>
                <a:ea typeface="Meiryo UI"/>
                <a:cs typeface="+mn-cs"/>
              </a:rPr>
              <a:t>生活の質の向上と都市の成長の好循環</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を創り出す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（２）</a:t>
            </a:r>
            <a:r>
              <a:rPr kumimoji="0" lang="ja-JP" altLang="en-US" sz="800" b="1" i="0" u="sng" strike="noStrike" kern="1200" cap="none" spc="0" normalizeH="0" baseline="0" noProof="0" dirty="0">
                <a:ln>
                  <a:noFill/>
                </a:ln>
                <a:solidFill>
                  <a:prstClr val="black"/>
                </a:solidFill>
                <a:effectLst/>
                <a:uLnTx/>
                <a:uFillTx/>
                <a:latin typeface="Meiryo UI"/>
                <a:ea typeface="Meiryo UI"/>
                <a:cs typeface="+mn-cs"/>
              </a:rPr>
              <a:t>福岡都市圏全体として発展し、広域的な役割</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を担う</a:t>
            </a:r>
          </a:p>
        </p:txBody>
      </p:sp>
      <p:pic>
        <p:nvPicPr>
          <p:cNvPr id="24" name="Picture 2" descr="福岡都市圏（17市町で構成）の地図"/>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9620" y="4429981"/>
            <a:ext cx="1969663" cy="1979527"/>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7088920" y="4436374"/>
            <a:ext cx="697601" cy="215444"/>
          </a:xfrm>
          <a:prstGeom prst="rect">
            <a:avLst/>
          </a:prstGeom>
          <a:solidFill>
            <a:schemeClr val="bg1"/>
          </a:solidFill>
          <a:ln w="25400">
            <a:solidFill>
              <a:srgbClr val="C00000"/>
            </a:solidFill>
          </a:ln>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a:ea typeface="Meiryo UI"/>
                <a:cs typeface="+mn-cs"/>
              </a:rPr>
              <a:t>福岡都市圏</a:t>
            </a:r>
            <a:endParaRPr kumimoji="0" lang="en-US" altLang="ja-JP" sz="800" b="1"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23" name="直線矢印コネクタ 22"/>
          <p:cNvCxnSpPr/>
          <p:nvPr/>
        </p:nvCxnSpPr>
        <p:spPr>
          <a:xfrm flipH="1">
            <a:off x="7580672" y="3599411"/>
            <a:ext cx="535" cy="798115"/>
          </a:xfrm>
          <a:prstGeom prst="straightConnector1">
            <a:avLst/>
          </a:prstGeom>
          <a:ln w="127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89784" y="6377092"/>
            <a:ext cx="8110693"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福岡都市圏は、国立社会保障・人口問題研究所の市区町村別将来人口推計（平成</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30</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2018</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年））によると、</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2030</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年の人口は、約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265</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万人で、今後も人口の増加が見込まれている。</a:t>
            </a:r>
          </a:p>
        </p:txBody>
      </p:sp>
      <p:sp>
        <p:nvSpPr>
          <p:cNvPr id="14" name="正方形/長方形 13"/>
          <p:cNvSpPr/>
          <p:nvPr/>
        </p:nvSpPr>
        <p:spPr>
          <a:xfrm>
            <a:off x="134755" y="3292900"/>
            <a:ext cx="4843570"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・福岡市とその周辺</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16</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市町。宗像市、筑紫野市、糸島市等を合わせた区域。</a:t>
            </a:r>
          </a:p>
        </p:txBody>
      </p:sp>
      <p:sp>
        <p:nvSpPr>
          <p:cNvPr id="25" name="正方形/長方形 24"/>
          <p:cNvSpPr/>
          <p:nvPr/>
        </p:nvSpPr>
        <p:spPr>
          <a:xfrm>
            <a:off x="134755" y="3464992"/>
            <a:ext cx="6657515"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・福岡都市圏の成長のプラットフォームとして</a:t>
            </a:r>
            <a:r>
              <a:rPr kumimoji="0" lang="ja-JP" altLang="en-US" sz="1100" b="1" i="0" u="none" strike="noStrike" kern="1200" cap="none" spc="0" normalizeH="0" baseline="0" noProof="0" dirty="0">
                <a:ln>
                  <a:noFill/>
                </a:ln>
                <a:solidFill>
                  <a:prstClr val="black"/>
                </a:solidFill>
                <a:effectLst/>
                <a:uLnTx/>
                <a:uFillTx/>
                <a:latin typeface="Meiryo UI"/>
                <a:ea typeface="Meiryo UI"/>
                <a:cs typeface="+mn-cs"/>
              </a:rPr>
              <a:t>福岡地域戦略推進協議会</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FDC</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）を</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2011</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4</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月設立。（詳細Ｐ</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53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54" name="正方形/長方形 53"/>
          <p:cNvSpPr/>
          <p:nvPr/>
        </p:nvSpPr>
        <p:spPr>
          <a:xfrm>
            <a:off x="4503864" y="6099409"/>
            <a:ext cx="884210" cy="184666"/>
          </a:xfrm>
          <a:prstGeom prst="rect">
            <a:avLst/>
          </a:prstGeom>
        </p:spPr>
        <p:txBody>
          <a:bodyPr wrap="square">
            <a:spAutoFit/>
          </a:bodyPr>
          <a:lstStyle/>
          <a:p>
            <a:r>
              <a:rPr lang="ja-JP" altLang="en-US" sz="600" dirty="0"/>
              <a:t>（</a:t>
            </a:r>
            <a:r>
              <a:rPr lang="en-US" altLang="zh-TW" sz="600" dirty="0"/>
              <a:t>2021</a:t>
            </a:r>
            <a:r>
              <a:rPr lang="zh-TW" altLang="en-US" sz="600" dirty="0"/>
              <a:t>年</a:t>
            </a:r>
            <a:r>
              <a:rPr lang="en-US" altLang="ja-JP" sz="600" dirty="0"/>
              <a:t>9</a:t>
            </a:r>
            <a:r>
              <a:rPr lang="zh-TW" altLang="en-US" sz="600" dirty="0"/>
              <a:t>月現在</a:t>
            </a:r>
            <a:r>
              <a:rPr lang="ja-JP" altLang="en-US" sz="600" dirty="0"/>
              <a:t>）</a:t>
            </a:r>
            <a:endParaRPr lang="zh-TW" altLang="en-US" sz="600" dirty="0"/>
          </a:p>
        </p:txBody>
      </p:sp>
      <p:sp>
        <p:nvSpPr>
          <p:cNvPr id="55" name="正方形/長方形 54"/>
          <p:cNvSpPr/>
          <p:nvPr/>
        </p:nvSpPr>
        <p:spPr>
          <a:xfrm>
            <a:off x="6132624" y="6020702"/>
            <a:ext cx="884210" cy="276999"/>
          </a:xfrm>
          <a:prstGeom prst="rect">
            <a:avLst/>
          </a:prstGeom>
        </p:spPr>
        <p:txBody>
          <a:bodyPr wrap="square">
            <a:spAutoFit/>
          </a:bodyPr>
          <a:lstStyle/>
          <a:p>
            <a:r>
              <a:rPr lang="ja-JP" altLang="en-US" sz="600" dirty="0"/>
              <a:t>（</a:t>
            </a:r>
            <a:r>
              <a:rPr lang="en-US" altLang="zh-TW" sz="600" dirty="0"/>
              <a:t>20</a:t>
            </a:r>
            <a:r>
              <a:rPr lang="en-US" altLang="ja-JP" sz="600" dirty="0"/>
              <a:t>14</a:t>
            </a:r>
            <a:r>
              <a:rPr lang="zh-TW" altLang="en-US" sz="600" dirty="0"/>
              <a:t>年</a:t>
            </a:r>
            <a:r>
              <a:rPr lang="en-US" altLang="ja-JP" sz="600" dirty="0"/>
              <a:t>12</a:t>
            </a:r>
            <a:r>
              <a:rPr lang="zh-TW" altLang="en-US" sz="600" dirty="0"/>
              <a:t>月</a:t>
            </a:r>
            <a:r>
              <a:rPr lang="ja-JP" altLang="en-US" sz="600" dirty="0"/>
              <a:t>～</a:t>
            </a:r>
            <a:r>
              <a:rPr lang="en-US" altLang="ja-JP" sz="600" dirty="0"/>
              <a:t>2020</a:t>
            </a:r>
            <a:r>
              <a:rPr lang="ja-JP" altLang="en-US" sz="600" dirty="0"/>
              <a:t>年</a:t>
            </a:r>
            <a:r>
              <a:rPr lang="en-US" altLang="ja-JP" sz="600" dirty="0"/>
              <a:t>3</a:t>
            </a:r>
            <a:r>
              <a:rPr lang="ja-JP" altLang="en-US" sz="600" dirty="0"/>
              <a:t>月の累計）</a:t>
            </a:r>
            <a:endParaRPr lang="zh-TW" altLang="en-US" sz="600" dirty="0"/>
          </a:p>
        </p:txBody>
      </p:sp>
    </p:spTree>
    <p:extLst>
      <p:ext uri="{BB962C8B-B14F-4D97-AF65-F5344CB8AC3E}">
        <p14:creationId xmlns:p14="http://schemas.microsoft.com/office/powerpoint/2010/main" val="2787070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90813" y="4676915"/>
            <a:ext cx="8791422" cy="1837737"/>
          </a:xfrm>
          <a:prstGeom prst="roundRect">
            <a:avLst>
              <a:gd name="adj" fmla="val 8841"/>
            </a:avLst>
          </a:prstGeom>
          <a:solidFill>
            <a:schemeClr val="lt1">
              <a:alpha val="0"/>
            </a:schemeClr>
          </a:solidFill>
          <a:ln w="6350">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9" name="角丸四角形 8"/>
          <p:cNvSpPr/>
          <p:nvPr/>
        </p:nvSpPr>
        <p:spPr>
          <a:xfrm>
            <a:off x="50043" y="190734"/>
            <a:ext cx="9057564" cy="6465614"/>
          </a:xfrm>
          <a:prstGeom prst="roundRect">
            <a:avLst>
              <a:gd name="adj" fmla="val 222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角丸四角形 7"/>
          <p:cNvSpPr/>
          <p:nvPr/>
        </p:nvSpPr>
        <p:spPr>
          <a:xfrm>
            <a:off x="88066" y="44607"/>
            <a:ext cx="1272646" cy="243217"/>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背景・経過</a:t>
            </a:r>
          </a:p>
        </p:txBody>
      </p:sp>
      <p:sp>
        <p:nvSpPr>
          <p:cNvPr id="7" name="正方形/長方形 6"/>
          <p:cNvSpPr/>
          <p:nvPr/>
        </p:nvSpPr>
        <p:spPr>
          <a:xfrm>
            <a:off x="172415" y="374960"/>
            <a:ext cx="6192592"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1961</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年：国内自治体初の基本計画となった第１次基本計画において工業都市を目指す。</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1966</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年：第</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次基本計画では、第</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次産業を重視した政策へとシフト。</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正方形/長方形 18"/>
          <p:cNvSpPr/>
          <p:nvPr/>
        </p:nvSpPr>
        <p:spPr>
          <a:xfrm>
            <a:off x="172415" y="1174159"/>
            <a:ext cx="8900591" cy="161582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地域の成長戦略として起業・創業に焦点を当てている背景</a:t>
            </a:r>
            <a:endParaRPr kumimoji="0" lang="en-US" altLang="ja-JP" sz="110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sng" strike="noStrike" kern="1200" cap="none" spc="0" normalizeH="0" baseline="0" noProof="0" dirty="0">
                <a:ln>
                  <a:noFill/>
                </a:ln>
                <a:solidFill>
                  <a:prstClr val="black"/>
                </a:solidFill>
                <a:effectLst/>
                <a:uLnTx/>
                <a:uFillTx/>
                <a:latin typeface="Meiryo UI"/>
                <a:ea typeface="Meiryo UI"/>
                <a:cs typeface="+mn-cs"/>
              </a:rPr>
              <a:t>　　　　</a:t>
            </a:r>
            <a:endParaRPr kumimoji="0" lang="en-US" altLang="ja-JP" sz="1100" b="0" i="0" u="sng" strike="noStrike" kern="1200" cap="none" spc="0" normalizeH="0" baseline="0" noProof="0" dirty="0">
              <a:ln>
                <a:noFill/>
              </a:ln>
              <a:solidFill>
                <a:prstClr val="black"/>
              </a:solidFill>
              <a:effectLst/>
              <a:uLnTx/>
              <a:uFillTx/>
              <a:latin typeface="Meiryo UI"/>
              <a:ea typeface="Meiryo UI"/>
              <a:cs typeface="+mn-cs"/>
            </a:endParaRPr>
          </a:p>
        </p:txBody>
      </p:sp>
      <p:sp>
        <p:nvSpPr>
          <p:cNvPr id="23" name="正方形/長方形 22"/>
          <p:cNvSpPr/>
          <p:nvPr/>
        </p:nvSpPr>
        <p:spPr>
          <a:xfrm>
            <a:off x="627225" y="724570"/>
            <a:ext cx="8485748"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2012</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年には市内総生産の第</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次産業構成比は</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92.3%</a:t>
            </a:r>
            <a:r>
              <a:rPr kumimoji="0" lang="ja-JP" altLang="en-US" sz="1100" b="0" i="0" u="none" strike="noStrike" kern="1200" cap="none" spc="0" normalizeH="0" baseline="0" noProof="0" dirty="0" err="1">
                <a:ln>
                  <a:noFill/>
                </a:ln>
                <a:solidFill>
                  <a:prstClr val="black"/>
                </a:solidFill>
                <a:effectLst/>
                <a:uLnTx/>
                <a:uFillTx/>
                <a:latin typeface="Meiryo UI"/>
                <a:ea typeface="Meiryo UI"/>
                <a:cs typeface="+mn-cs"/>
              </a:rPr>
              <a:t>にまで</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上昇、都道府県・政令指定都市のなかで最も高い水準。第</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次産業に</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特化した産業構造を構築した結果、他の工業都市のような脱工業化による都市の衰退を免れた。</a:t>
            </a:r>
          </a:p>
        </p:txBody>
      </p:sp>
      <p:sp>
        <p:nvSpPr>
          <p:cNvPr id="24" name="正方形/長方形 23"/>
          <p:cNvSpPr/>
          <p:nvPr/>
        </p:nvSpPr>
        <p:spPr>
          <a:xfrm>
            <a:off x="-1313" y="6651110"/>
            <a:ext cx="9107608"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出典：久保隆行著、福岡市の産業特性とポテンシャル（都市政策研究第</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17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号</a:t>
            </a:r>
            <a:r>
              <a:rPr kumimoji="0" lang="zh-CN"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err="1">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日本総研「スタートアップの集積拠点を目指す福岡市の取り組み」（</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2018</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月）、内閣府ホームページ</a:t>
            </a:r>
            <a:r>
              <a:rPr lang="ja-JP" altLang="en-US" sz="800" dirty="0">
                <a:solidFill>
                  <a:prstClr val="black"/>
                </a:solidFill>
                <a:latin typeface="Meiryo UI"/>
                <a:ea typeface="Meiryo UI"/>
              </a:rPr>
              <a:t>より</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抜粋、加工</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graphicFrame>
        <p:nvGraphicFramePr>
          <p:cNvPr id="22" name="表 21"/>
          <p:cNvGraphicFramePr>
            <a:graphicFrameLocks noGrp="1"/>
          </p:cNvGraphicFramePr>
          <p:nvPr/>
        </p:nvGraphicFramePr>
        <p:xfrm>
          <a:off x="326590" y="1409478"/>
          <a:ext cx="8504469" cy="957580"/>
        </p:xfrm>
        <a:graphic>
          <a:graphicData uri="http://schemas.openxmlformats.org/drawingml/2006/table">
            <a:tbl>
              <a:tblPr firstRow="1" bandRow="1">
                <a:tableStyleId>{7DF18680-E054-41AD-8BC1-D1AEF772440D}</a:tableStyleId>
              </a:tblPr>
              <a:tblGrid>
                <a:gridCol w="4237269">
                  <a:extLst>
                    <a:ext uri="{9D8B030D-6E8A-4147-A177-3AD203B41FA5}">
                      <a16:colId xmlns:a16="http://schemas.microsoft.com/office/drawing/2014/main" val="1132685971"/>
                    </a:ext>
                  </a:extLst>
                </a:gridCol>
                <a:gridCol w="4267200">
                  <a:extLst>
                    <a:ext uri="{9D8B030D-6E8A-4147-A177-3AD203B41FA5}">
                      <a16:colId xmlns:a16="http://schemas.microsoft.com/office/drawing/2014/main" val="816498760"/>
                    </a:ext>
                  </a:extLst>
                </a:gridCol>
              </a:tblGrid>
              <a:tr h="179650">
                <a:tc>
                  <a:txBody>
                    <a:bodyPr/>
                    <a:lstStyle/>
                    <a:p>
                      <a:pPr algn="ctr">
                        <a:lnSpc>
                          <a:spcPts val="1100"/>
                        </a:lnSpc>
                      </a:pPr>
                      <a:r>
                        <a:rPr kumimoji="1" lang="ja-JP" altLang="en-US" sz="1050" dirty="0"/>
                        <a:t>強　　　　　　　　　　み</a:t>
                      </a:r>
                    </a:p>
                  </a:txBody>
                  <a:tcPr/>
                </a:tc>
                <a:tc>
                  <a:txBody>
                    <a:bodyPr/>
                    <a:lstStyle/>
                    <a:p>
                      <a:pPr algn="ctr">
                        <a:lnSpc>
                          <a:spcPts val="1000"/>
                        </a:lnSpc>
                      </a:pPr>
                      <a:r>
                        <a:rPr kumimoji="1" lang="ja-JP" altLang="en-US" sz="1050" dirty="0"/>
                        <a:t>弱 　　　　　　　　　　</a:t>
                      </a:r>
                      <a:r>
                        <a:rPr kumimoji="1" lang="ja-JP" altLang="en-US" sz="1050" dirty="0" err="1"/>
                        <a:t>み</a:t>
                      </a:r>
                      <a:endParaRPr kumimoji="1" lang="en-US" altLang="ja-JP" sz="1050" dirty="0"/>
                    </a:p>
                  </a:txBody>
                  <a:tcPr/>
                </a:tc>
                <a:extLst>
                  <a:ext uri="{0D108BD9-81ED-4DB2-BD59-A6C34878D82A}">
                    <a16:rowId xmlns:a16="http://schemas.microsoft.com/office/drawing/2014/main" val="2422151628"/>
                  </a:ext>
                </a:extLst>
              </a:tr>
              <a:tr h="608381">
                <a:tc>
                  <a:txBody>
                    <a:bodyPr/>
                    <a:lstStyle/>
                    <a:p>
                      <a:pPr>
                        <a:lnSpc>
                          <a:spcPts val="1100"/>
                        </a:lnSpc>
                      </a:pPr>
                      <a:r>
                        <a:rPr kumimoji="1" lang="ja-JP" altLang="en-US" sz="1050" dirty="0"/>
                        <a:t>・首都圏に比べオフィス賃料などのビジネスコストが低いこと</a:t>
                      </a:r>
                      <a:endParaRPr kumimoji="1" lang="en-US" altLang="ja-JP" sz="1050" dirty="0"/>
                    </a:p>
                    <a:p>
                      <a:pPr>
                        <a:lnSpc>
                          <a:spcPts val="1100"/>
                        </a:lnSpc>
                      </a:pPr>
                      <a:r>
                        <a:rPr kumimoji="1" lang="ja-JP" altLang="en-US" sz="1050" dirty="0"/>
                        <a:t>・空港から市内へのアクセスやアジアとの距離が近いなど交通の利便性が</a:t>
                      </a:r>
                      <a:endParaRPr kumimoji="1" lang="en-US" altLang="ja-JP" sz="1050" dirty="0"/>
                    </a:p>
                    <a:p>
                      <a:pPr>
                        <a:lnSpc>
                          <a:spcPts val="1100"/>
                        </a:lnSpc>
                      </a:pPr>
                      <a:r>
                        <a:rPr kumimoji="1" lang="en-US" altLang="ja-JP" sz="1050" dirty="0"/>
                        <a:t> </a:t>
                      </a:r>
                      <a:r>
                        <a:rPr kumimoji="1" lang="ja-JP" altLang="en-US" sz="1050" dirty="0"/>
                        <a:t>高いこと</a:t>
                      </a:r>
                    </a:p>
                    <a:p>
                      <a:pPr>
                        <a:lnSpc>
                          <a:spcPts val="1100"/>
                        </a:lnSpc>
                      </a:pPr>
                      <a:r>
                        <a:rPr kumimoji="1" lang="ja-JP" altLang="en-US" sz="1050" dirty="0"/>
                        <a:t>・政令指定都市の中で最も人口増加率が高く平均年齢が若いこと　など</a:t>
                      </a:r>
                      <a:endParaRPr kumimoji="1" lang="en-US" altLang="ja-JP" sz="1050" dirty="0"/>
                    </a:p>
                  </a:txBody>
                  <a:tcPr/>
                </a:tc>
                <a:tc>
                  <a:txBody>
                    <a:bodyPr/>
                    <a:lstStyle/>
                    <a:p>
                      <a:pPr>
                        <a:lnSpc>
                          <a:spcPts val="1000"/>
                        </a:lnSpc>
                      </a:pPr>
                      <a:r>
                        <a:rPr kumimoji="1" lang="ja-JP" altLang="en-US" sz="1050" dirty="0"/>
                        <a:t>・</a:t>
                      </a:r>
                      <a:r>
                        <a:rPr kumimoji="1" lang="en-US" altLang="ja-JP" sz="1050" dirty="0"/>
                        <a:t>20</a:t>
                      </a:r>
                      <a:r>
                        <a:rPr kumimoji="1" lang="ja-JP" altLang="en-US" sz="1050" dirty="0"/>
                        <a:t>代は転出超過であり、学生の就職時に東京圏など大都市への転出が</a:t>
                      </a:r>
                      <a:endParaRPr kumimoji="1" lang="en-US" altLang="ja-JP" sz="1050" dirty="0"/>
                    </a:p>
                    <a:p>
                      <a:pPr>
                        <a:lnSpc>
                          <a:spcPts val="1000"/>
                        </a:lnSpc>
                      </a:pPr>
                      <a:r>
                        <a:rPr kumimoji="1" lang="en-US" altLang="ja-JP" sz="1050" dirty="0"/>
                        <a:t> </a:t>
                      </a:r>
                      <a:r>
                        <a:rPr kumimoji="1" lang="ja-JP" altLang="en-US" sz="1050" dirty="0"/>
                        <a:t>多いこと</a:t>
                      </a:r>
                    </a:p>
                    <a:p>
                      <a:pPr>
                        <a:lnSpc>
                          <a:spcPts val="1000"/>
                        </a:lnSpc>
                      </a:pPr>
                      <a:r>
                        <a:rPr kumimoji="1" lang="ja-JP" altLang="en-US" sz="1050" dirty="0"/>
                        <a:t>・今後は人口のピークアウトが見込まれること</a:t>
                      </a:r>
                      <a:endParaRPr kumimoji="1" lang="en-US" altLang="ja-JP" sz="1050" dirty="0"/>
                    </a:p>
                    <a:p>
                      <a:pPr>
                        <a:lnSpc>
                          <a:spcPts val="1000"/>
                        </a:lnSpc>
                      </a:pPr>
                      <a:r>
                        <a:rPr kumimoji="1" lang="ja-JP" altLang="en-US" sz="1050" dirty="0"/>
                        <a:t>・支店経済都市であり、景気の動向に左右されやすいこと</a:t>
                      </a:r>
                      <a:endParaRPr kumimoji="1" lang="en-US" altLang="ja-JP" sz="1050" dirty="0"/>
                    </a:p>
                    <a:p>
                      <a:pPr>
                        <a:lnSpc>
                          <a:spcPts val="1000"/>
                        </a:lnSpc>
                      </a:pPr>
                      <a:r>
                        <a:rPr kumimoji="1" lang="ja-JP" altLang="en-US" sz="1050" dirty="0"/>
                        <a:t>・グローバル都市を標榜するもののまだ道半ばであること　　など</a:t>
                      </a:r>
                      <a:endParaRPr kumimoji="1" lang="en-US" altLang="ja-JP" sz="1050" dirty="0"/>
                    </a:p>
                  </a:txBody>
                  <a:tcPr/>
                </a:tc>
                <a:extLst>
                  <a:ext uri="{0D108BD9-81ED-4DB2-BD59-A6C34878D82A}">
                    <a16:rowId xmlns:a16="http://schemas.microsoft.com/office/drawing/2014/main" val="1742418162"/>
                  </a:ext>
                </a:extLst>
              </a:tr>
            </a:tbl>
          </a:graphicData>
        </a:graphic>
      </p:graphicFrame>
      <p:sp>
        <p:nvSpPr>
          <p:cNvPr id="27" name="正方形/長方形 26"/>
          <p:cNvSpPr/>
          <p:nvPr/>
        </p:nvSpPr>
        <p:spPr>
          <a:xfrm>
            <a:off x="326590" y="2573376"/>
            <a:ext cx="8504469" cy="430887"/>
          </a:xfrm>
          <a:prstGeom prst="rect">
            <a:avLst/>
          </a:prstGeom>
          <a:ln w="12700">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強みを生かして国内外の起業家を呼び込み、革新的な技術やアイデアを用いた地域発の新たなビジネスを生み出すことで、地域経済・社会の活性化に繋げる市の戦略を前面に打ち出し。日本を代表するスタートアップ都市をめざす。　</a:t>
            </a:r>
          </a:p>
        </p:txBody>
      </p:sp>
      <p:sp>
        <p:nvSpPr>
          <p:cNvPr id="30" name="二等辺三角形 29"/>
          <p:cNvSpPr/>
          <p:nvPr/>
        </p:nvSpPr>
        <p:spPr>
          <a:xfrm rot="10800000">
            <a:off x="3459966" y="2407777"/>
            <a:ext cx="2237715" cy="105408"/>
          </a:xfrm>
          <a:prstGeom prst="triangle">
            <a:avLst>
              <a:gd name="adj" fmla="val 49462"/>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5" name="正方形/長方形 4"/>
          <p:cNvSpPr/>
          <p:nvPr/>
        </p:nvSpPr>
        <p:spPr>
          <a:xfrm>
            <a:off x="205704" y="4942809"/>
            <a:ext cx="8786508" cy="158504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シアトル視察。福岡市の半分程度の人口の街にマイクロソフトやアマゾン</a:t>
            </a: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などの</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企業が生まれたのか。その視点で街を見たとき、「居住エリアと都市エリアが明確</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 </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に区分されたリバブルな港町」という条件が福岡市とダブって見えた。</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福岡は物価も安く住みやすい都市。市内に大きな川がないために工場がなく、第三次産業に特化してきた歴史もある。地形的な弱点を抱えているからこそ、</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 </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知識創造型の産業や人をいかに抱え込むかが、街の生命線。</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prstClr val="black"/>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暮らしやすさとビジネスを結び付け、新しい価値を生み出すことが必要だと考えた。そこで短期的には交流人口の増加、中期的には知識創造型産業の集積、</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 </a:t>
            </a:r>
            <a:r>
              <a:rPr kumimoji="0" lang="ja-JP"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そして、長期的には「スタートアップ都市」を目指すことを掲げた。</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ja-JP" sz="300" b="0" i="0" u="none" strike="noStrike" kern="1200" cap="none" spc="0" normalizeH="0" baseline="0" noProof="0" dirty="0">
              <a:ln>
                <a:noFill/>
              </a:ln>
              <a:solidFill>
                <a:prstClr val="black"/>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・市長が担う役割はスタートアップ支援策を進める前に、「宣言」を行ってムーブメントを起こそうとしたこと。新しいビジネスをつくり出すために大きなリスクを</a:t>
            </a:r>
            <a:r>
              <a:rPr kumimoji="0" lang="ja-JP" altLang="en-US" sz="1100" b="0" i="0" u="none" strike="noStrike" kern="1200" cap="none" spc="0" normalizeH="0" baseline="0" noProof="0" dirty="0" err="1">
                <a:ln>
                  <a:noFill/>
                </a:ln>
                <a:solidFill>
                  <a:srgbClr val="000000"/>
                </a:solidFill>
                <a:effectLst/>
                <a:uLnTx/>
                <a:uFillTx/>
                <a:latin typeface="Meiryo UI"/>
                <a:ea typeface="Meiryo UI"/>
                <a:cs typeface="ＭＳ Ｐゴシック" panose="020B0600070205080204" pitchFamily="50" charset="-128"/>
              </a:rPr>
              <a:t>背負っ</a:t>
            </a:r>
            <a:endPar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 </a:t>
            </a:r>
            <a:r>
              <a:rPr kumimoji="0" lang="ja-JP" altLang="en-US" sz="1100" b="0" i="0" u="none" strike="noStrike" kern="1200" cap="none" spc="0" normalizeH="0" baseline="0" noProof="0" dirty="0">
                <a:ln>
                  <a:noFill/>
                </a:ln>
                <a:solidFill>
                  <a:srgbClr val="000000"/>
                </a:solidFill>
                <a:effectLst/>
                <a:uLnTx/>
                <a:uFillTx/>
                <a:latin typeface="Meiryo UI"/>
                <a:ea typeface="Meiryo UI"/>
                <a:cs typeface="ＭＳ Ｐゴシック" panose="020B0600070205080204" pitchFamily="50" charset="-128"/>
              </a:rPr>
              <a:t>ている。政治の役割はそれを支える社会を作ること。新しい時代をつくる同士という感覚を持ちながら、チャレンジする人が尊敬される街をつくりたい。</a:t>
            </a:r>
            <a:endParaRPr kumimoji="0" lang="ja-JP" altLang="ja-JP" sz="1100" b="0" i="0" u="none" strike="noStrike" kern="1200" cap="none" spc="0" normalizeH="0" baseline="0" noProof="0" dirty="0">
              <a:ln>
                <a:noFill/>
              </a:ln>
              <a:solidFill>
                <a:prstClr val="black"/>
              </a:solidFill>
              <a:effectLst/>
              <a:uLnTx/>
              <a:uFillTx/>
              <a:latin typeface="Meiryo UI"/>
              <a:ea typeface="Meiryo UI"/>
              <a:cs typeface="ＭＳ Ｐゴシック" panose="020B0600070205080204" pitchFamily="50" charset="-128"/>
            </a:endParaRPr>
          </a:p>
        </p:txBody>
      </p:sp>
      <p:sp>
        <p:nvSpPr>
          <p:cNvPr id="16" name="正方形/長方形 15"/>
          <p:cNvSpPr/>
          <p:nvPr/>
        </p:nvSpPr>
        <p:spPr>
          <a:xfrm>
            <a:off x="180203" y="4720749"/>
            <a:ext cx="3108293"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スタートアップ都市をめざすきっかけ</a:t>
            </a:r>
            <a:endParaRPr kumimoji="0" lang="en-US" altLang="ja-JP" sz="1100" b="1" i="0" u="sng" strike="noStrike" kern="1200" cap="none" spc="0" normalizeH="0" baseline="0" noProof="0" dirty="0">
              <a:ln>
                <a:noFill/>
              </a:ln>
              <a:solidFill>
                <a:prstClr val="black"/>
              </a:solidFill>
              <a:effectLst/>
              <a:uLnTx/>
              <a:uFillTx/>
              <a:latin typeface="Meiryo UI"/>
              <a:ea typeface="Meiryo UI"/>
              <a:cs typeface="+mn-cs"/>
            </a:endParaRPr>
          </a:p>
        </p:txBody>
      </p:sp>
      <p:sp>
        <p:nvSpPr>
          <p:cNvPr id="10" name="正方形/長方形 9"/>
          <p:cNvSpPr/>
          <p:nvPr/>
        </p:nvSpPr>
        <p:spPr>
          <a:xfrm>
            <a:off x="2286587" y="4756747"/>
            <a:ext cx="5171488"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※Forbes Japan</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ホームページ（（なぜ福岡は「スタートアップ都市」を目指すのか）高島宗一郎市長インタービューより</a:t>
            </a:r>
          </a:p>
        </p:txBody>
      </p:sp>
      <p:grpSp>
        <p:nvGrpSpPr>
          <p:cNvPr id="13" name="グループ化 12"/>
          <p:cNvGrpSpPr/>
          <p:nvPr/>
        </p:nvGrpSpPr>
        <p:grpSpPr>
          <a:xfrm>
            <a:off x="124057" y="3108553"/>
            <a:ext cx="8867703" cy="1511116"/>
            <a:chOff x="157346" y="3239921"/>
            <a:chExt cx="8867703" cy="1511116"/>
          </a:xfrm>
        </p:grpSpPr>
        <p:sp>
          <p:nvSpPr>
            <p:cNvPr id="3" name="正方形/長方形 2"/>
            <p:cNvSpPr/>
            <p:nvPr/>
          </p:nvSpPr>
          <p:spPr>
            <a:xfrm>
              <a:off x="205704" y="3239921"/>
              <a:ext cx="3116082"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1" i="0" u="sng" strike="noStrike" kern="1200" cap="none" spc="0" normalizeH="0" baseline="0" noProof="0" dirty="0">
                  <a:ln>
                    <a:noFill/>
                  </a:ln>
                  <a:solidFill>
                    <a:prstClr val="black"/>
                  </a:solidFill>
                  <a:effectLst/>
                  <a:uLnTx/>
                  <a:uFillTx/>
                  <a:latin typeface="Meiryo UI"/>
                  <a:ea typeface="Meiryo UI"/>
                  <a:cs typeface="+mn-cs"/>
                </a:rPr>
                <a:t>2012/9 </a:t>
              </a: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スタートアップ都市宣言までの主な取組</a:t>
              </a:r>
            </a:p>
          </p:txBody>
        </p:sp>
        <p:sp>
          <p:nvSpPr>
            <p:cNvPr id="11" name="正方形/長方形 10"/>
            <p:cNvSpPr/>
            <p:nvPr/>
          </p:nvSpPr>
          <p:spPr>
            <a:xfrm>
              <a:off x="1500540" y="3478592"/>
              <a:ext cx="5843245"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2000</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年：インキュベーション施設（福岡市創業者育成施設）を開設し、本格的な創業支援を開始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2003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年：企業経営者や専門家による起業支援ネットワーク（福岡市創業者応援団）を組織</a:t>
              </a:r>
            </a:p>
          </p:txBody>
        </p:sp>
        <p:sp>
          <p:nvSpPr>
            <p:cNvPr id="12" name="正方形/長方形 11"/>
            <p:cNvSpPr/>
            <p:nvPr/>
          </p:nvSpPr>
          <p:spPr>
            <a:xfrm>
              <a:off x="157346" y="3560708"/>
              <a:ext cx="1560042" cy="261610"/>
            </a:xfrm>
            <a:prstGeom prst="rect">
              <a:avLst/>
            </a:prstGeom>
          </p:spPr>
          <p:txBody>
            <a:bodyPr wrap="none">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（行 政 の 取 組 </a:t>
              </a:r>
              <a:r>
                <a:rPr lang="ja-JP" altLang="en-US" sz="1100" dirty="0">
                  <a:solidFill>
                    <a:prstClr val="black"/>
                  </a:solidFill>
                  <a:latin typeface="Meiryo UI"/>
                  <a:ea typeface="Meiryo UI"/>
                </a:rPr>
                <a:t>み</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a:t>
              </a:r>
            </a:p>
          </p:txBody>
        </p:sp>
        <p:sp>
          <p:nvSpPr>
            <p:cNvPr id="25" name="正方形/長方形 24"/>
            <p:cNvSpPr/>
            <p:nvPr/>
          </p:nvSpPr>
          <p:spPr>
            <a:xfrm>
              <a:off x="157346" y="4205872"/>
              <a:ext cx="1508608" cy="261610"/>
            </a:xfrm>
            <a:prstGeom prst="rect">
              <a:avLst/>
            </a:prstGeom>
          </p:spPr>
          <p:txBody>
            <a:bodyPr wrap="square">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（大 学 の 取 組 み）</a:t>
              </a:r>
            </a:p>
          </p:txBody>
        </p:sp>
        <p:sp>
          <p:nvSpPr>
            <p:cNvPr id="26" name="正方形/長方形 25"/>
            <p:cNvSpPr/>
            <p:nvPr/>
          </p:nvSpPr>
          <p:spPr>
            <a:xfrm>
              <a:off x="1511606" y="4150873"/>
              <a:ext cx="7513443"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2010</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年：九州大学ロバート・ファン／アントレプレナーシップ・センター（略称</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QREC</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）（起業家教育センター）</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2011</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年：九州大学：シリコンバレー短期留学プログラム創設（起業家や</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VC</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の講義、ハイテク企業等へのフィールドトリップに参加</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し、アントレプレナーシップ（起業家精神）の実態に触れ、イノベーションが起こる仕組みの理解を</a:t>
              </a:r>
              <a:r>
                <a:rPr lang="ja-JP" altLang="en-US" sz="1100" dirty="0" err="1">
                  <a:solidFill>
                    <a:prstClr val="black"/>
                  </a:solidFill>
                  <a:latin typeface="Meiryo UI"/>
                  <a:ea typeface="Meiryo UI"/>
                </a:rPr>
                <a:t>めざ</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す）</a:t>
              </a:r>
            </a:p>
          </p:txBody>
        </p:sp>
        <p:sp>
          <p:nvSpPr>
            <p:cNvPr id="28" name="正方形/長方形 27"/>
            <p:cNvSpPr/>
            <p:nvPr/>
          </p:nvSpPr>
          <p:spPr>
            <a:xfrm>
              <a:off x="1500540" y="3905790"/>
              <a:ext cx="690152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2003</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年：福岡商工会議所が定期的に福岡起業塾を開催（事業計画の策定など基礎知識やノウハウの習得を支援）</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29" name="正方形/長方形 28"/>
          <p:cNvSpPr/>
          <p:nvPr/>
        </p:nvSpPr>
        <p:spPr>
          <a:xfrm>
            <a:off x="121004" y="3733703"/>
            <a:ext cx="1653017" cy="261610"/>
          </a:xfrm>
          <a:prstGeom prst="rect">
            <a:avLst/>
          </a:prstGeom>
        </p:spPr>
        <p:txBody>
          <a:bodyPr wrap="none">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lang="ja-JP" altLang="en-US" sz="1100" dirty="0">
                <a:solidFill>
                  <a:prstClr val="black"/>
                </a:solidFill>
                <a:latin typeface="Meiryo UI"/>
                <a:ea typeface="Meiryo UI"/>
              </a:rPr>
              <a:t>産業界</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の 取 組 </a:t>
            </a:r>
            <a:r>
              <a:rPr lang="ja-JP" altLang="en-US" sz="1100" dirty="0">
                <a:solidFill>
                  <a:prstClr val="black"/>
                </a:solidFill>
                <a:latin typeface="Meiryo UI"/>
                <a:ea typeface="Meiryo UI"/>
              </a:rPr>
              <a:t>み</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a:t>
            </a:r>
          </a:p>
        </p:txBody>
      </p:sp>
    </p:spTree>
    <p:extLst>
      <p:ext uri="{BB962C8B-B14F-4D97-AF65-F5344CB8AC3E}">
        <p14:creationId xmlns:p14="http://schemas.microsoft.com/office/powerpoint/2010/main" val="338404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nvGraphicFramePr>
        <p:xfrm>
          <a:off x="263809" y="682742"/>
          <a:ext cx="8616381" cy="5770242"/>
        </p:xfrm>
        <a:graphic>
          <a:graphicData uri="http://schemas.openxmlformats.org/drawingml/2006/table">
            <a:tbl>
              <a:tblPr firstRow="1" bandRow="1">
                <a:tableStyleId>{5940675A-B579-460E-94D1-54222C63F5DA}</a:tableStyleId>
              </a:tblPr>
              <a:tblGrid>
                <a:gridCol w="1486218">
                  <a:extLst>
                    <a:ext uri="{9D8B030D-6E8A-4147-A177-3AD203B41FA5}">
                      <a16:colId xmlns:a16="http://schemas.microsoft.com/office/drawing/2014/main" val="20000"/>
                    </a:ext>
                  </a:extLst>
                </a:gridCol>
                <a:gridCol w="1189355">
                  <a:extLst>
                    <a:ext uri="{9D8B030D-6E8A-4147-A177-3AD203B41FA5}">
                      <a16:colId xmlns:a16="http://schemas.microsoft.com/office/drawing/2014/main" val="20001"/>
                    </a:ext>
                  </a:extLst>
                </a:gridCol>
                <a:gridCol w="1189355">
                  <a:extLst>
                    <a:ext uri="{9D8B030D-6E8A-4147-A177-3AD203B41FA5}">
                      <a16:colId xmlns:a16="http://schemas.microsoft.com/office/drawing/2014/main" val="20002"/>
                    </a:ext>
                  </a:extLst>
                </a:gridCol>
                <a:gridCol w="756000">
                  <a:extLst>
                    <a:ext uri="{9D8B030D-6E8A-4147-A177-3AD203B41FA5}">
                      <a16:colId xmlns:a16="http://schemas.microsoft.com/office/drawing/2014/main" val="20003"/>
                    </a:ext>
                  </a:extLst>
                </a:gridCol>
                <a:gridCol w="1189355">
                  <a:extLst>
                    <a:ext uri="{9D8B030D-6E8A-4147-A177-3AD203B41FA5}">
                      <a16:colId xmlns:a16="http://schemas.microsoft.com/office/drawing/2014/main" val="20004"/>
                    </a:ext>
                  </a:extLst>
                </a:gridCol>
                <a:gridCol w="1189355">
                  <a:extLst>
                    <a:ext uri="{9D8B030D-6E8A-4147-A177-3AD203B41FA5}">
                      <a16:colId xmlns:a16="http://schemas.microsoft.com/office/drawing/2014/main" val="20005"/>
                    </a:ext>
                  </a:extLst>
                </a:gridCol>
                <a:gridCol w="756000">
                  <a:extLst>
                    <a:ext uri="{9D8B030D-6E8A-4147-A177-3AD203B41FA5}">
                      <a16:colId xmlns:a16="http://schemas.microsoft.com/office/drawing/2014/main" val="20006"/>
                    </a:ext>
                  </a:extLst>
                </a:gridCol>
                <a:gridCol w="860743">
                  <a:extLst>
                    <a:ext uri="{9D8B030D-6E8A-4147-A177-3AD203B41FA5}">
                      <a16:colId xmlns:a16="http://schemas.microsoft.com/office/drawing/2014/main" val="20007"/>
                    </a:ext>
                  </a:extLst>
                </a:gridCol>
              </a:tblGrid>
              <a:tr h="340838">
                <a:tc rowSpan="2">
                  <a:txBody>
                    <a:bodyPr/>
                    <a:lstStyle/>
                    <a:p>
                      <a:pPr algn="ctr" fontAlgn="t"/>
                      <a:r>
                        <a:rPr lang="ja-JP" altLang="en-US" sz="1800" b="0" i="0" u="none" strike="noStrike" dirty="0">
                          <a:solidFill>
                            <a:srgbClr val="000000"/>
                          </a:solidFill>
                          <a:effectLst/>
                          <a:latin typeface="Arial" panose="020B0604020202020204" pitchFamily="34" charset="0"/>
                          <a:ea typeface="游ゴシック" panose="020B0400000000000000" pitchFamily="50" charset="-128"/>
                        </a:rPr>
                        <a:t>　</a:t>
                      </a:r>
                    </a:p>
                  </a:txBody>
                  <a:tcPr marL="72000" marR="72000" marT="0" marB="0">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rowSpan="2">
                  <a:txBody>
                    <a:bodyPr/>
                    <a:lstStyle/>
                    <a:p>
                      <a:pPr algn="ctr" rtl="0"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大阪府</a:t>
                      </a:r>
                    </a:p>
                  </a:txBody>
                  <a:tcPr marL="72000" marR="72000" marT="0"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t"/>
                      <a:r>
                        <a:rPr lang="ja-JP" altLang="en-US" sz="1800" b="0" i="0" u="none" strike="noStrike">
                          <a:solidFill>
                            <a:srgbClr val="000000"/>
                          </a:solidFill>
                          <a:effectLst/>
                          <a:latin typeface="Arial" panose="020B0604020202020204" pitchFamily="34" charset="0"/>
                          <a:ea typeface="游ゴシック" panose="020B0400000000000000" pitchFamily="50" charset="-128"/>
                        </a:rPr>
                        <a:t>　</a:t>
                      </a:r>
                    </a:p>
                  </a:txBody>
                  <a:tcPr marL="72000" marR="72000" marT="0" marB="0">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kumimoji="1" lang="ja-JP" altLang="en-US"/>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rowSpan="2">
                  <a:txBody>
                    <a:bodyPr/>
                    <a:lstStyle/>
                    <a:p>
                      <a:pPr algn="ctr" rtl="0"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東京都</a:t>
                      </a:r>
                    </a:p>
                  </a:txBody>
                  <a:tcPr marL="72000" marR="72000" marT="0"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pPr algn="ctr" fontAlgn="t"/>
                      <a:r>
                        <a:rPr lang="ja-JP" altLang="en-US" sz="1800" b="0" i="0" u="none" strike="noStrike">
                          <a:solidFill>
                            <a:srgbClr val="000000"/>
                          </a:solidFill>
                          <a:effectLst/>
                          <a:latin typeface="Arial" panose="020B0604020202020204" pitchFamily="34" charset="0"/>
                          <a:ea typeface="游ゴシック" panose="020B0400000000000000" pitchFamily="50" charset="-128"/>
                        </a:rPr>
                        <a:t>　</a:t>
                      </a:r>
                    </a:p>
                  </a:txBody>
                  <a:tcPr marL="72000" marR="72000" marT="0" marB="0">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kumimoji="1" lang="ja-JP" altLang="en-US"/>
                    </a:p>
                  </a:txBody>
                  <a:tcP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rtl="0"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年度</a:t>
                      </a:r>
                    </a:p>
                  </a:txBody>
                  <a:tcPr marL="72000" marR="72000" marT="0" marB="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0838">
                <a:tc vMerge="1">
                  <a:txBody>
                    <a:bodyPr/>
                    <a:lstStyle/>
                    <a:p>
                      <a:endParaRPr kumimoji="1" lang="ja-JP" altLang="en-US"/>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kumimoji="1" lang="ja-JP" altLang="en-US"/>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rtl="0"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大阪市</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rtl="0"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シェア</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vMerge="1">
                  <a:txBody>
                    <a:bodyPr/>
                    <a:lstStyle/>
                    <a:p>
                      <a:endParaRPr kumimoji="1" lang="ja-JP" altLang="en-US"/>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rtl="0"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特別区部</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rtl="0"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シェア</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endParaRPr kumimoji="1" lang="ja-JP" altLang="en-US"/>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40838">
                <a:tc>
                  <a:txBody>
                    <a:bodyPr/>
                    <a:lstStyle/>
                    <a:p>
                      <a:pPr algn="l" rtl="0"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面積</a:t>
                      </a:r>
                    </a:p>
                  </a:txBody>
                  <a:tcPr marL="72000" marR="72000" marT="0" marB="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1,905㎢</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225㎢</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11.8%</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2,194㎢</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628㎢</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28.6%</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2019</a:t>
                      </a:r>
                    </a:p>
                  </a:txBody>
                  <a:tcPr marL="72000" marR="72000" marT="0"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2"/>
                  </a:ext>
                </a:extLst>
              </a:tr>
              <a:tr h="340838">
                <a:tc>
                  <a:txBody>
                    <a:bodyPr/>
                    <a:lstStyle/>
                    <a:p>
                      <a:pPr algn="l" rtl="0"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可住地面積</a:t>
                      </a:r>
                    </a:p>
                  </a:txBody>
                  <a:tcPr marL="72000" marR="72000" marT="0" marB="0" anchor="ct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1,331㎢</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225㎢</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16.9%</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1,422㎢</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628㎢</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44.1%</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2019</a:t>
                      </a:r>
                    </a:p>
                  </a:txBody>
                  <a:tcPr marL="72000" marR="72000" marT="0" marB="0" anchor="ct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3"/>
                  </a:ext>
                </a:extLst>
              </a:tr>
              <a:tr h="340838">
                <a:tc>
                  <a:txBody>
                    <a:bodyPr/>
                    <a:lstStyle/>
                    <a:p>
                      <a:pPr algn="l" rtl="0"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夜間人口</a:t>
                      </a:r>
                    </a:p>
                  </a:txBody>
                  <a:tcPr marL="72000" marR="72000" marT="0" marB="0" anchor="ct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8,839</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千人</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2,691</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千人</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30.4%</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13,515</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千人</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9,273</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千人</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68.6%</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2015</a:t>
                      </a:r>
                    </a:p>
                  </a:txBody>
                  <a:tcPr marL="72000" marR="72000" marT="0" marB="0" anchor="ct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4"/>
                  </a:ext>
                </a:extLst>
              </a:tr>
              <a:tr h="340838">
                <a:tc>
                  <a:txBody>
                    <a:bodyPr/>
                    <a:lstStyle/>
                    <a:p>
                      <a:pPr algn="l" rtl="0"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昼間人口</a:t>
                      </a:r>
                    </a:p>
                  </a:txBody>
                  <a:tcPr marL="72000" marR="72000" marT="0" marB="0" anchor="ct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9,224</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千人</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3,543</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千人</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38.4%</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15,920</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千人</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12,034</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千人</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75.6%</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2015</a:t>
                      </a:r>
                    </a:p>
                  </a:txBody>
                  <a:tcPr marL="72000" marR="72000" marT="0" marB="0" anchor="ct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5"/>
                  </a:ext>
                </a:extLst>
              </a:tr>
              <a:tr h="340838">
                <a:tc>
                  <a:txBody>
                    <a:bodyPr/>
                    <a:lstStyle/>
                    <a:p>
                      <a:pPr algn="l" rtl="0"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昼夜間人口比率</a:t>
                      </a:r>
                    </a:p>
                  </a:txBody>
                  <a:tcPr marL="72000" marR="72000" marT="0" marB="0" anchor="ct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104.35%</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131.67%</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ct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117.80%</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129.77%</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2015</a:t>
                      </a:r>
                    </a:p>
                  </a:txBody>
                  <a:tcPr marL="72000" marR="72000" marT="0" marB="0" anchor="ct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6"/>
                  </a:ext>
                </a:extLst>
              </a:tr>
              <a:tr h="340838">
                <a:tc>
                  <a:txBody>
                    <a:bodyPr/>
                    <a:lstStyle/>
                    <a:p>
                      <a:pPr algn="l" rtl="0"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人口密度</a:t>
                      </a:r>
                      <a:r>
                        <a:rPr lang="en-US" altLang="ja-JP" sz="1400" b="1" i="0" u="none" strike="noStrike">
                          <a:solidFill>
                            <a:srgbClr val="000000"/>
                          </a:solidFill>
                          <a:effectLst/>
                          <a:latin typeface="Meiryo UI" panose="020B0604030504040204" pitchFamily="50" charset="-128"/>
                          <a:ea typeface="Meiryo UI" panose="020B0604030504040204" pitchFamily="50" charset="-128"/>
                        </a:rPr>
                        <a:t>(</a:t>
                      </a:r>
                      <a:r>
                        <a:rPr lang="ja-JP" altLang="en-US" sz="1400" b="1" i="0" u="none" strike="noStrike">
                          <a:solidFill>
                            <a:srgbClr val="000000"/>
                          </a:solidFill>
                          <a:effectLst/>
                          <a:latin typeface="Meiryo UI" panose="020B0604030504040204" pitchFamily="50" charset="-128"/>
                          <a:ea typeface="Meiryo UI" panose="020B0604030504040204" pitchFamily="50" charset="-128"/>
                        </a:rPr>
                        <a:t>常住</a:t>
                      </a:r>
                      <a:r>
                        <a:rPr lang="en-US" altLang="ja-JP" sz="1400" b="1"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4,640</a:t>
                      </a:r>
                      <a:r>
                        <a:rPr lang="ja-JP" altLang="en-US" sz="120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11,950</a:t>
                      </a:r>
                      <a:r>
                        <a:rPr lang="ja-JP" altLang="en-US" sz="120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ct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6,169</a:t>
                      </a:r>
                      <a:r>
                        <a:rPr lang="ja-JP" altLang="en-US" sz="120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14,796</a:t>
                      </a:r>
                      <a:r>
                        <a:rPr lang="ja-JP" altLang="en-US" sz="1200" b="0" i="0" u="none" strike="noStrike">
                          <a:solidFill>
                            <a:srgbClr val="000000"/>
                          </a:solidFill>
                          <a:effectLst/>
                          <a:latin typeface="Meiryo UI" panose="020B0604030504040204" pitchFamily="50" charset="-128"/>
                          <a:ea typeface="Meiryo UI" panose="020B0604030504040204" pitchFamily="50" charset="-128"/>
                        </a:rPr>
                        <a:t>人</a:t>
                      </a: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2015</a:t>
                      </a:r>
                    </a:p>
                  </a:txBody>
                  <a:tcPr marL="72000" marR="72000" marT="0" marB="0" anchor="ct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7"/>
                  </a:ext>
                </a:extLst>
              </a:tr>
              <a:tr h="340838">
                <a:tc>
                  <a:txBody>
                    <a:bodyPr/>
                    <a:lstStyle/>
                    <a:p>
                      <a:pPr algn="l" rtl="0" fontAlgn="ctr"/>
                      <a:r>
                        <a:rPr lang="ja-JP" altLang="en-US" sz="1400" b="1" i="0" u="none" strike="noStrike" dirty="0">
                          <a:solidFill>
                            <a:srgbClr val="000000"/>
                          </a:solidFill>
                          <a:effectLst/>
                          <a:latin typeface="Meiryo UI" panose="020B0604030504040204" pitchFamily="50" charset="-128"/>
                          <a:ea typeface="Meiryo UI" panose="020B0604030504040204" pitchFamily="50" charset="-128"/>
                        </a:rPr>
                        <a:t>転入出</a:t>
                      </a:r>
                      <a:r>
                        <a:rPr lang="ja-JP" altLang="en-US" sz="1050" b="1" i="0" u="none" strike="noStrike" dirty="0">
                          <a:solidFill>
                            <a:srgbClr val="000000"/>
                          </a:solidFill>
                          <a:effectLst/>
                          <a:latin typeface="Meiryo UI" panose="020B0604030504040204" pitchFamily="50" charset="-128"/>
                          <a:ea typeface="Meiryo UI" panose="020B0604030504040204" pitchFamily="50" charset="-128"/>
                        </a:rPr>
                        <a:t>（社会増減）</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endParaRPr>
                    </a:p>
                  </a:txBody>
                  <a:tcPr marL="72000" marR="72000" marT="0" marB="0" anchor="ct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+8,064</a:t>
                      </a:r>
                      <a:r>
                        <a:rPr lang="ja-JP" altLang="en-US" sz="1200" b="0" i="0" u="none" strike="noStrike">
                          <a:solidFill>
                            <a:srgbClr val="000000"/>
                          </a:solidFill>
                          <a:effectLst/>
                          <a:latin typeface="Meiryo UI" panose="020B0604030504040204" pitchFamily="50" charset="-128"/>
                          <a:ea typeface="Meiryo UI" panose="020B0604030504040204" pitchFamily="50" charset="-128"/>
                        </a:rPr>
                        <a:t>人</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+13,762</a:t>
                      </a:r>
                      <a:r>
                        <a:rPr lang="ja-JP" altLang="en-US" sz="1200" b="0" i="0" u="none" strike="noStrike">
                          <a:solidFill>
                            <a:srgbClr val="000000"/>
                          </a:solidFill>
                          <a:effectLst/>
                          <a:latin typeface="Meiryo UI" panose="020B0604030504040204" pitchFamily="50" charset="-128"/>
                          <a:ea typeface="Meiryo UI" panose="020B0604030504040204" pitchFamily="50" charset="-128"/>
                        </a:rPr>
                        <a:t>人</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ct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+82,982</a:t>
                      </a:r>
                      <a:r>
                        <a:rPr lang="ja-JP" altLang="en-US" sz="1200" b="0" i="0" u="none" strike="noStrike">
                          <a:solidFill>
                            <a:srgbClr val="000000"/>
                          </a:solidFill>
                          <a:effectLst/>
                          <a:latin typeface="Meiryo UI" panose="020B0604030504040204" pitchFamily="50" charset="-128"/>
                          <a:ea typeface="Meiryo UI" panose="020B0604030504040204" pitchFamily="50" charset="-128"/>
                        </a:rPr>
                        <a:t>人</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+64,176</a:t>
                      </a:r>
                      <a:r>
                        <a:rPr lang="ja-JP" altLang="en-US" sz="1200" b="0" i="0" u="none" strike="noStrike">
                          <a:solidFill>
                            <a:srgbClr val="000000"/>
                          </a:solidFill>
                          <a:effectLst/>
                          <a:latin typeface="Meiryo UI" panose="020B0604030504040204" pitchFamily="50" charset="-128"/>
                          <a:ea typeface="Meiryo UI" panose="020B0604030504040204" pitchFamily="50" charset="-128"/>
                        </a:rPr>
                        <a:t>人</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2019</a:t>
                      </a:r>
                    </a:p>
                  </a:txBody>
                  <a:tcPr marL="72000" marR="72000" marT="0" marB="0" anchor="ct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8"/>
                  </a:ext>
                </a:extLst>
              </a:tr>
              <a:tr h="340838">
                <a:tc>
                  <a:txBody>
                    <a:bodyPr/>
                    <a:lstStyle/>
                    <a:p>
                      <a:pPr algn="l" rtl="0"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市町村数</a:t>
                      </a:r>
                    </a:p>
                  </a:txBody>
                  <a:tcPr marL="72000" marR="72000" marT="0" marB="0" anchor="ct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43</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市町村</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24</a:t>
                      </a:r>
                      <a:r>
                        <a:rPr lang="ja-JP" altLang="en-US" sz="1200" b="0" i="0" u="none" strike="noStrike">
                          <a:solidFill>
                            <a:srgbClr val="000000"/>
                          </a:solidFill>
                          <a:effectLst/>
                          <a:latin typeface="Meiryo UI" panose="020B0604030504040204" pitchFamily="50" charset="-128"/>
                          <a:ea typeface="Meiryo UI" panose="020B0604030504040204" pitchFamily="50" charset="-128"/>
                        </a:rPr>
                        <a:t>行政区</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ct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39</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市町村</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23</a:t>
                      </a:r>
                      <a:r>
                        <a:rPr lang="ja-JP" altLang="en-US" sz="1200" b="0" i="0" u="none" strike="noStrike">
                          <a:solidFill>
                            <a:srgbClr val="000000"/>
                          </a:solidFill>
                          <a:effectLst/>
                          <a:latin typeface="Meiryo UI" panose="020B0604030504040204" pitchFamily="50" charset="-128"/>
                          <a:ea typeface="Meiryo UI" panose="020B0604030504040204" pitchFamily="50" charset="-128"/>
                        </a:rPr>
                        <a:t>特別区</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ct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2021</a:t>
                      </a:r>
                    </a:p>
                  </a:txBody>
                  <a:tcPr marL="72000" marR="72000" marT="0" marB="0" anchor="ct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0009"/>
                  </a:ext>
                </a:extLst>
              </a:tr>
              <a:tr h="316834">
                <a:tc>
                  <a:txBody>
                    <a:bodyPr/>
                    <a:lstStyle/>
                    <a:p>
                      <a:pPr algn="l" rtl="0"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域内総生産</a:t>
                      </a:r>
                    </a:p>
                  </a:txBody>
                  <a:tcPr marL="72000" marR="72000" marT="0" marB="0" anchor="ctr">
                    <a:lnR w="28575"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40.2</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兆円</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20.2</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兆円</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50.2%</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107.0</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兆円</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ctr" rtl="0" fontAlgn="ctr"/>
                      <a:r>
                        <a:rPr lang="en-US" altLang="ja-JP" sz="105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ct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2018</a:t>
                      </a:r>
                    </a:p>
                  </a:txBody>
                  <a:tcPr marL="72000" marR="72000" marT="0" marB="0" anchor="ctr">
                    <a:lnL w="28575" cap="flat" cmpd="sng" algn="ctr">
                      <a:solidFill>
                        <a:schemeClr val="tx1"/>
                      </a:solidFill>
                      <a:prstDash val="solid"/>
                      <a:round/>
                      <a:headEnd type="none" w="med" len="med"/>
                      <a:tailEnd type="none" w="med" len="med"/>
                    </a:lnL>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10"/>
                  </a:ext>
                </a:extLst>
              </a:tr>
              <a:tr h="340838">
                <a:tc>
                  <a:txBody>
                    <a:bodyPr/>
                    <a:lstStyle/>
                    <a:p>
                      <a:pPr algn="l" rtl="0"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事業所数</a:t>
                      </a:r>
                    </a:p>
                  </a:txBody>
                  <a:tcPr marL="72000" marR="72000" marT="0" marB="0" anchor="ct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422,568</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事業所</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198,329</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事業所</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46.9%</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rtl="0"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685,615</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事業所</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550,265</a:t>
                      </a:r>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事業所</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80.3%</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2016</a:t>
                      </a:r>
                    </a:p>
                  </a:txBody>
                  <a:tcPr marL="72000" marR="72000" marT="0" marB="0" anchor="ct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11"/>
                  </a:ext>
                </a:extLst>
              </a:tr>
              <a:tr h="340838">
                <a:tc>
                  <a:txBody>
                    <a:bodyPr/>
                    <a:lstStyle/>
                    <a:p>
                      <a:pPr algn="l" rtl="0"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従業員数</a:t>
                      </a:r>
                    </a:p>
                  </a:txBody>
                  <a:tcPr marL="72000" marR="72000" marT="0" marB="0" anchor="ct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4,393</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千人</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2,209</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千人</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50.3%</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9,006</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千人</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7,550</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千人</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83.8%</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2016</a:t>
                      </a:r>
                    </a:p>
                  </a:txBody>
                  <a:tcPr marL="72000" marR="72000" marT="0" marB="0" anchor="ct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0012"/>
                  </a:ext>
                </a:extLst>
              </a:tr>
              <a:tr h="340838">
                <a:tc>
                  <a:txBody>
                    <a:bodyPr/>
                    <a:lstStyle/>
                    <a:p>
                      <a:pPr algn="l" rtl="0"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大学数</a:t>
                      </a:r>
                    </a:p>
                  </a:txBody>
                  <a:tcPr marL="72000" marR="72000" marT="0" marB="0" anchor="ctr">
                    <a:lnR w="28575" cap="flat" cmpd="sng" algn="ctr">
                      <a:solidFill>
                        <a:schemeClr val="tx1"/>
                      </a:solidFill>
                      <a:prstDash val="solid"/>
                      <a:round/>
                      <a:headEnd type="none" w="med" len="med"/>
                      <a:tailEnd type="none" w="med" len="med"/>
                    </a:lnR>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55</a:t>
                      </a:r>
                      <a:r>
                        <a:rPr lang="ja-JP" altLang="en-US" sz="1200" b="0" i="0" u="none" strike="noStrike">
                          <a:solidFill>
                            <a:srgbClr val="000000"/>
                          </a:solidFill>
                          <a:effectLst/>
                          <a:latin typeface="Meiryo UI" panose="020B0604030504040204" pitchFamily="50" charset="-128"/>
                          <a:ea typeface="Meiryo UI" panose="020B0604030504040204" pitchFamily="50" charset="-128"/>
                        </a:rPr>
                        <a:t>校</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a:t>
                      </a:r>
                      <a:r>
                        <a:rPr lang="ja-JP" altLang="en-US" sz="1200" b="0" i="0" u="none" strike="noStrike">
                          <a:solidFill>
                            <a:srgbClr val="000000"/>
                          </a:solidFill>
                          <a:effectLst/>
                          <a:latin typeface="Meiryo UI" panose="020B0604030504040204" pitchFamily="50" charset="-128"/>
                          <a:ea typeface="Meiryo UI" panose="020B0604030504040204" pitchFamily="50" charset="-128"/>
                        </a:rPr>
                        <a:t>校</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20.0%</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143</a:t>
                      </a:r>
                      <a:r>
                        <a:rPr lang="ja-JP" altLang="en-US" sz="1200" b="0" i="0" u="none" strike="noStrike">
                          <a:solidFill>
                            <a:srgbClr val="000000"/>
                          </a:solidFill>
                          <a:effectLst/>
                          <a:latin typeface="Meiryo UI" panose="020B0604030504040204" pitchFamily="50" charset="-128"/>
                          <a:ea typeface="Meiryo UI" panose="020B0604030504040204" pitchFamily="50" charset="-128"/>
                        </a:rPr>
                        <a:t>校</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100</a:t>
                      </a:r>
                      <a:r>
                        <a:rPr lang="ja-JP" altLang="en-US" sz="1200" b="0" i="0" u="none" strike="noStrike">
                          <a:solidFill>
                            <a:srgbClr val="000000"/>
                          </a:solidFill>
                          <a:effectLst/>
                          <a:latin typeface="Meiryo UI" panose="020B0604030504040204" pitchFamily="50" charset="-128"/>
                          <a:ea typeface="Meiryo UI" panose="020B0604030504040204" pitchFamily="50" charset="-128"/>
                        </a:rPr>
                        <a:t>校</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69.9%</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2020</a:t>
                      </a:r>
                    </a:p>
                  </a:txBody>
                  <a:tcPr marL="72000" marR="72000" marT="0" marB="0" anchor="ctr">
                    <a:lnL w="285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3"/>
                  </a:ext>
                </a:extLst>
              </a:tr>
              <a:tr h="340838">
                <a:tc>
                  <a:txBody>
                    <a:bodyPr/>
                    <a:lstStyle/>
                    <a:p>
                      <a:pPr algn="l" rtl="0"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普通会計歳出</a:t>
                      </a:r>
                    </a:p>
                  </a:txBody>
                  <a:tcPr marL="72000" marR="72000" marT="0" marB="0" anchor="ctr">
                    <a:lnR w="28575"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25,263</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億円</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17,568</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億円</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noFill/>
                  </a:tcPr>
                </a:tc>
                <a:tc>
                  <a:txBody>
                    <a:bodyPr/>
                    <a:lstStyle/>
                    <a:p>
                      <a:pPr algn="ct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75,811</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億円</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39,163</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億円</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ct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2019</a:t>
                      </a:r>
                    </a:p>
                  </a:txBody>
                  <a:tcPr marL="72000" marR="72000" marT="0" marB="0" anchor="ctr">
                    <a:lnL w="28575" cap="flat" cmpd="sng" algn="ctr">
                      <a:solidFill>
                        <a:schemeClr val="tx1"/>
                      </a:solidFill>
                      <a:prstDash val="solid"/>
                      <a:round/>
                      <a:headEnd type="none" w="med" len="med"/>
                      <a:tailEnd type="none" w="med" len="med"/>
                    </a:lnL>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14"/>
                  </a:ext>
                </a:extLst>
              </a:tr>
              <a:tr h="340838">
                <a:tc>
                  <a:txBody>
                    <a:bodyPr/>
                    <a:lstStyle/>
                    <a:p>
                      <a:pPr algn="l" rtl="0" fontAlgn="ctr"/>
                      <a:r>
                        <a:rPr lang="ja-JP" altLang="en-US" sz="1400" b="1" i="0" u="none" strike="noStrike">
                          <a:solidFill>
                            <a:srgbClr val="000000"/>
                          </a:solidFill>
                          <a:effectLst/>
                          <a:latin typeface="Meiryo UI" panose="020B0604030504040204" pitchFamily="50" charset="-128"/>
                          <a:ea typeface="Meiryo UI" panose="020B0604030504040204" pitchFamily="50" charset="-128"/>
                        </a:rPr>
                        <a:t>地方税収</a:t>
                      </a:r>
                    </a:p>
                  </a:txBody>
                  <a:tcPr marL="72000" marR="72000" marT="0" marB="0" anchor="ct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13,039</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億円</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7,698</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億円</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ct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57,326</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億円</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11,252</a:t>
                      </a:r>
                      <a:r>
                        <a:rPr lang="ja-JP" altLang="en-US" sz="1200" b="0" i="0" u="none" strike="noStrike">
                          <a:solidFill>
                            <a:srgbClr val="000000"/>
                          </a:solidFill>
                          <a:effectLst/>
                          <a:latin typeface="Meiryo UI" panose="020B0604030504040204" pitchFamily="50" charset="-128"/>
                          <a:ea typeface="Meiryo UI" panose="020B0604030504040204" pitchFamily="50" charset="-128"/>
                        </a:rPr>
                        <a:t>億円</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ct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2019</a:t>
                      </a:r>
                    </a:p>
                  </a:txBody>
                  <a:tcPr marL="72000" marR="72000" marT="0" marB="0" anchor="ct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15"/>
                  </a:ext>
                </a:extLst>
              </a:tr>
              <a:tr h="340838">
                <a:tc>
                  <a:txBody>
                    <a:bodyPr/>
                    <a:lstStyle/>
                    <a:p>
                      <a:pPr algn="l" rtl="0" fontAlgn="ctr"/>
                      <a:r>
                        <a:rPr lang="zh-TW" altLang="en-US" sz="1400" b="1" i="0" u="none" strike="noStrike">
                          <a:solidFill>
                            <a:srgbClr val="000000"/>
                          </a:solidFill>
                          <a:effectLst/>
                          <a:latin typeface="Meiryo UI" panose="020B0604030504040204" pitchFamily="50" charset="-128"/>
                          <a:ea typeface="Meiryo UI" panose="020B0604030504040204" pitchFamily="50" charset="-128"/>
                        </a:rPr>
                        <a:t>自治体職員数</a:t>
                      </a:r>
                    </a:p>
                  </a:txBody>
                  <a:tcPr marL="72000" marR="72000" marT="0" marB="0" anchor="ctr">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r" rtl="0"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73,187</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人</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35,206</a:t>
                      </a:r>
                      <a:r>
                        <a:rPr lang="ja-JP" altLang="en-US" sz="1200" b="0" i="0" u="none" strike="noStrike">
                          <a:solidFill>
                            <a:srgbClr val="000000"/>
                          </a:solidFill>
                          <a:effectLst/>
                          <a:latin typeface="Meiryo UI" panose="020B0604030504040204" pitchFamily="50" charset="-128"/>
                          <a:ea typeface="Meiryo UI" panose="020B0604030504040204" pitchFamily="50" charset="-128"/>
                        </a:rPr>
                        <a:t>人</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ct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175,283</a:t>
                      </a:r>
                      <a:r>
                        <a:rPr lang="ja-JP" altLang="en-US" sz="1200" b="0" i="0" u="none" strike="noStrike">
                          <a:solidFill>
                            <a:srgbClr val="000000"/>
                          </a:solidFill>
                          <a:effectLst/>
                          <a:latin typeface="Meiryo UI" panose="020B0604030504040204" pitchFamily="50" charset="-128"/>
                          <a:ea typeface="Meiryo UI" panose="020B0604030504040204" pitchFamily="50" charset="-128"/>
                        </a:rPr>
                        <a:t>人</a:t>
                      </a:r>
                    </a:p>
                  </a:txBody>
                  <a:tcPr marL="72000" marR="720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solidFill>
                      <a:schemeClr val="tx2">
                        <a:lumMod val="20000"/>
                        <a:lumOff val="80000"/>
                      </a:schemeClr>
                    </a:solidFill>
                  </a:tcPr>
                </a:tc>
                <a:tc>
                  <a:txBody>
                    <a:bodyPr/>
                    <a:lstStyle/>
                    <a:p>
                      <a:pPr algn="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63,015</a:t>
                      </a:r>
                      <a:r>
                        <a:rPr lang="ja-JP" altLang="en-US" sz="1200" b="0" i="0" u="none" strike="noStrike">
                          <a:solidFill>
                            <a:srgbClr val="000000"/>
                          </a:solidFill>
                          <a:effectLst/>
                          <a:latin typeface="Meiryo UI" panose="020B0604030504040204" pitchFamily="50" charset="-128"/>
                          <a:ea typeface="Meiryo UI" panose="020B0604030504040204" pitchFamily="50" charset="-128"/>
                        </a:rPr>
                        <a:t>人</a:t>
                      </a:r>
                    </a:p>
                  </a:txBody>
                  <a:tcPr marL="72000" marR="72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ctr" rtl="0"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0" marB="0" anchor="ctr">
                    <a:lnL w="12700" cap="flat" cmpd="sng" algn="ctr">
                      <a:solidFill>
                        <a:schemeClr val="tx1"/>
                      </a:solidFill>
                      <a:prstDash val="dash"/>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tcPr>
                </a:tc>
                <a:tc>
                  <a:txBody>
                    <a:bodyPr/>
                    <a:lstStyle/>
                    <a:p>
                      <a:pPr algn="r" rtl="0"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2020</a:t>
                      </a:r>
                    </a:p>
                  </a:txBody>
                  <a:tcPr marL="72000" marR="72000" marT="0" marB="0" anchor="ctr">
                    <a:lnL w="28575"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0016"/>
                  </a:ext>
                </a:extLst>
              </a:tr>
            </a:tbl>
          </a:graphicData>
        </a:graphic>
      </p:graphicFrame>
      <p:sp>
        <p:nvSpPr>
          <p:cNvPr id="2" name="テキスト ボックス 1"/>
          <p:cNvSpPr txBox="1"/>
          <p:nvPr/>
        </p:nvSpPr>
        <p:spPr>
          <a:xfrm>
            <a:off x="263809" y="6490738"/>
            <a:ext cx="2537874" cy="261610"/>
          </a:xfrm>
          <a:prstGeom prst="rect">
            <a:avLst/>
          </a:prstGeom>
          <a:noFill/>
        </p:spPr>
        <p:txBody>
          <a:bodyPr wrap="none" rtlCol="0">
            <a:spAutoFit/>
          </a:bodyPr>
          <a:lstStyle/>
          <a:p>
            <a:r>
              <a:rPr lang="en-US" altLang="ja-JP" sz="1100" dirty="0">
                <a:solidFill>
                  <a:prstClr val="black"/>
                </a:solidFill>
              </a:rPr>
              <a:t>※</a:t>
            </a:r>
            <a:r>
              <a:rPr lang="ja-JP" altLang="en-US" sz="1100" dirty="0">
                <a:solidFill>
                  <a:prstClr val="black"/>
                </a:solidFill>
              </a:rPr>
              <a:t>特別区部の数値は、東京</a:t>
            </a:r>
            <a:r>
              <a:rPr lang="en-US" altLang="ja-JP" sz="1100" dirty="0">
                <a:solidFill>
                  <a:prstClr val="black"/>
                </a:solidFill>
              </a:rPr>
              <a:t>23</a:t>
            </a:r>
            <a:r>
              <a:rPr lang="ja-JP" altLang="en-US" sz="1100" dirty="0">
                <a:solidFill>
                  <a:prstClr val="black"/>
                </a:solidFill>
              </a:rPr>
              <a:t>区の合計</a:t>
            </a:r>
          </a:p>
        </p:txBody>
      </p:sp>
      <p:sp>
        <p:nvSpPr>
          <p:cNvPr id="5" name="正方形/長方形 4">
            <a:extLst>
              <a:ext uri="{FF2B5EF4-FFF2-40B4-BE49-F238E27FC236}">
                <a16:creationId xmlns:a16="http://schemas.microsoft.com/office/drawing/2014/main" id="{F584D00A-0B28-C242-3DA8-EB043D7ABE35}"/>
              </a:ext>
            </a:extLst>
          </p:cNvPr>
          <p:cNvSpPr/>
          <p:nvPr/>
        </p:nvSpPr>
        <p:spPr>
          <a:xfrm>
            <a:off x="-3212" y="-1486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ea typeface="Meiryo UI" pitchFamily="50" charset="-128"/>
                <a:cs typeface="Meiryo UI" pitchFamily="50" charset="-128"/>
              </a:rPr>
              <a:t>５ー１</a:t>
            </a:r>
            <a:r>
              <a:rPr lang="en-US" altLang="ja-JP" kern="0" dirty="0">
                <a:solidFill>
                  <a:srgbClr val="000000"/>
                </a:solidFill>
                <a:ea typeface="Meiryo UI" pitchFamily="50" charset="-128"/>
                <a:cs typeface="Meiryo UI" pitchFamily="50" charset="-128"/>
              </a:rPr>
              <a:t>.</a:t>
            </a:r>
            <a:r>
              <a:rPr lang="ja-JP" altLang="en-US" kern="0" dirty="0">
                <a:solidFill>
                  <a:srgbClr val="000000"/>
                </a:solidFill>
                <a:ea typeface="Meiryo UI" pitchFamily="50" charset="-128"/>
                <a:cs typeface="Meiryo UI" pitchFamily="50" charset="-128"/>
              </a:rPr>
              <a:t>大阪府と東京都の比較</a:t>
            </a:r>
          </a:p>
        </p:txBody>
      </p:sp>
      <p:sp>
        <p:nvSpPr>
          <p:cNvPr id="7" name="正方形/長方形 6"/>
          <p:cNvSpPr/>
          <p:nvPr/>
        </p:nvSpPr>
        <p:spPr>
          <a:xfrm>
            <a:off x="6933414" y="8409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第１回意見交換会　参考資料</a:t>
            </a:r>
            <a:r>
              <a:rPr lang="ja-JP" altLang="en-US" sz="900" dirty="0">
                <a:solidFill>
                  <a:schemeClr val="tx1"/>
                </a:solidFill>
              </a:rPr>
              <a:t>３</a:t>
            </a:r>
            <a:endParaRPr kumimoji="1" lang="ja-JP" altLang="en-US" sz="900" dirty="0">
              <a:solidFill>
                <a:schemeClr val="tx1"/>
              </a:solidFill>
            </a:endParaRPr>
          </a:p>
        </p:txBody>
      </p:sp>
    </p:spTree>
    <p:extLst>
      <p:ext uri="{BB962C8B-B14F-4D97-AF65-F5344CB8AC3E}">
        <p14:creationId xmlns:p14="http://schemas.microsoft.com/office/powerpoint/2010/main" val="563416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表 42"/>
          <p:cNvGraphicFramePr>
            <a:graphicFrameLocks noGrp="1"/>
          </p:cNvGraphicFramePr>
          <p:nvPr/>
        </p:nvGraphicFramePr>
        <p:xfrm>
          <a:off x="133986" y="166215"/>
          <a:ext cx="8812119" cy="6379492"/>
        </p:xfrm>
        <a:graphic>
          <a:graphicData uri="http://schemas.openxmlformats.org/drawingml/2006/table">
            <a:tbl>
              <a:tblPr firstRow="1" bandRow="1">
                <a:tableStyleId>{5C22544A-7EE6-4342-B048-85BDC9FD1C3A}</a:tableStyleId>
              </a:tblPr>
              <a:tblGrid>
                <a:gridCol w="675911">
                  <a:extLst>
                    <a:ext uri="{9D8B030D-6E8A-4147-A177-3AD203B41FA5}">
                      <a16:colId xmlns:a16="http://schemas.microsoft.com/office/drawing/2014/main" val="2262290781"/>
                    </a:ext>
                  </a:extLst>
                </a:gridCol>
                <a:gridCol w="2085703">
                  <a:extLst>
                    <a:ext uri="{9D8B030D-6E8A-4147-A177-3AD203B41FA5}">
                      <a16:colId xmlns:a16="http://schemas.microsoft.com/office/drawing/2014/main" val="1798411971"/>
                    </a:ext>
                  </a:extLst>
                </a:gridCol>
                <a:gridCol w="363830">
                  <a:extLst>
                    <a:ext uri="{9D8B030D-6E8A-4147-A177-3AD203B41FA5}">
                      <a16:colId xmlns:a16="http://schemas.microsoft.com/office/drawing/2014/main" val="568303917"/>
                    </a:ext>
                  </a:extLst>
                </a:gridCol>
                <a:gridCol w="2047452">
                  <a:extLst>
                    <a:ext uri="{9D8B030D-6E8A-4147-A177-3AD203B41FA5}">
                      <a16:colId xmlns:a16="http://schemas.microsoft.com/office/drawing/2014/main" val="2053874256"/>
                    </a:ext>
                  </a:extLst>
                </a:gridCol>
                <a:gridCol w="1840832">
                  <a:extLst>
                    <a:ext uri="{9D8B030D-6E8A-4147-A177-3AD203B41FA5}">
                      <a16:colId xmlns:a16="http://schemas.microsoft.com/office/drawing/2014/main" val="2299841389"/>
                    </a:ext>
                  </a:extLst>
                </a:gridCol>
                <a:gridCol w="1798391">
                  <a:extLst>
                    <a:ext uri="{9D8B030D-6E8A-4147-A177-3AD203B41FA5}">
                      <a16:colId xmlns:a16="http://schemas.microsoft.com/office/drawing/2014/main" val="851011130"/>
                    </a:ext>
                  </a:extLst>
                </a:gridCol>
              </a:tblGrid>
              <a:tr h="1620916">
                <a:tc>
                  <a:txBody>
                    <a:bodyPr/>
                    <a:lstStyle/>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200" dirty="0"/>
                        <a:t>2017/4 </a:t>
                      </a:r>
                    </a:p>
                    <a:p>
                      <a:r>
                        <a:rPr kumimoji="1" lang="en-US" altLang="ja-JP" sz="1200" dirty="0"/>
                        <a:t>Fukuoka Growth Next</a:t>
                      </a:r>
                      <a:r>
                        <a:rPr kumimoji="1" lang="ja-JP" altLang="en-US" sz="1200" dirty="0"/>
                        <a:t>オープン</a:t>
                      </a:r>
                    </a:p>
                    <a:p>
                      <a:r>
                        <a:rPr kumimoji="1" lang="ja-JP" altLang="en-US" sz="1200" dirty="0"/>
                        <a:t>（</a:t>
                      </a:r>
                      <a:r>
                        <a:rPr kumimoji="1" lang="en-US" altLang="ja-JP" sz="1200" dirty="0"/>
                        <a:t>2019/5</a:t>
                      </a:r>
                      <a:r>
                        <a:rPr kumimoji="1" lang="ja-JP" altLang="en-US" sz="1200" dirty="0"/>
                        <a:t>リニューアル）</a:t>
                      </a:r>
                    </a:p>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3836054"/>
                  </a:ext>
                </a:extLst>
              </a:tr>
              <a:tr h="3914775">
                <a:tc>
                  <a:txBody>
                    <a:bodyPr/>
                    <a:lstStyle/>
                    <a:p>
                      <a:endParaRPr kumimoji="1" lang="ja-JP" altLang="en-US" sz="12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kumimoji="1" lang="ja-JP" altLang="en-US" sz="1100" b="1" u="sng" spc="-140" baseline="0" dirty="0">
                          <a:solidFill>
                            <a:schemeClr val="tx1"/>
                          </a:solidFill>
                        </a:rPr>
                        <a:t>◆</a:t>
                      </a:r>
                      <a:r>
                        <a:rPr kumimoji="1" lang="ja-JP" altLang="en-US" sz="1100" b="1" u="sng" spc="0" baseline="0" dirty="0">
                          <a:solidFill>
                            <a:schemeClr val="tx1"/>
                          </a:solidFill>
                        </a:rPr>
                        <a:t>方向性を示す</a:t>
                      </a:r>
                    </a:p>
                    <a:p>
                      <a:pPr>
                        <a:lnSpc>
                          <a:spcPct val="100000"/>
                        </a:lnSpc>
                      </a:pPr>
                      <a:r>
                        <a:rPr kumimoji="1" lang="en-US" altLang="ja-JP" sz="1100" spc="-140" baseline="0" dirty="0">
                          <a:solidFill>
                            <a:schemeClr val="tx1"/>
                          </a:solidFill>
                        </a:rPr>
                        <a:t>•</a:t>
                      </a:r>
                      <a:r>
                        <a:rPr kumimoji="1" lang="ja-JP" altLang="en-US" sz="1100" spc="0" baseline="0" dirty="0">
                          <a:solidFill>
                            <a:schemeClr val="tx1"/>
                          </a:solidFill>
                        </a:rPr>
                        <a:t>マスタープラン盛り込み</a:t>
                      </a:r>
                      <a:endParaRPr kumimoji="1" lang="en-US" altLang="ja-JP" sz="1100" spc="0" baseline="0" dirty="0">
                        <a:solidFill>
                          <a:schemeClr val="tx1"/>
                        </a:solidFill>
                      </a:endParaRPr>
                    </a:p>
                    <a:p>
                      <a:pPr>
                        <a:lnSpc>
                          <a:spcPct val="100000"/>
                        </a:lnSpc>
                      </a:pPr>
                      <a:r>
                        <a:rPr kumimoji="1" lang="ja-JP" altLang="en-US" sz="1100" spc="0" baseline="0" dirty="0">
                          <a:solidFill>
                            <a:schemeClr val="tx1"/>
                          </a:solidFill>
                        </a:rPr>
                        <a:t>（</a:t>
                      </a:r>
                      <a:r>
                        <a:rPr kumimoji="1" lang="en-US" altLang="ja-JP" sz="1100" spc="0" baseline="0" dirty="0">
                          <a:solidFill>
                            <a:schemeClr val="tx1"/>
                          </a:solidFill>
                        </a:rPr>
                        <a:t>2012/12</a:t>
                      </a:r>
                      <a:r>
                        <a:rPr kumimoji="1" lang="ja-JP" altLang="en-US" sz="1100" spc="0" baseline="0" dirty="0">
                          <a:solidFill>
                            <a:schemeClr val="tx1"/>
                          </a:solidFill>
                        </a:rPr>
                        <a:t>）</a:t>
                      </a:r>
                    </a:p>
                    <a:p>
                      <a:pPr>
                        <a:lnSpc>
                          <a:spcPct val="100000"/>
                        </a:lnSpc>
                      </a:pPr>
                      <a:r>
                        <a:rPr kumimoji="1" lang="en-US" altLang="ja-JP" sz="1100" spc="-140" baseline="0" dirty="0">
                          <a:solidFill>
                            <a:schemeClr val="tx1"/>
                          </a:solidFill>
                        </a:rPr>
                        <a:t>•</a:t>
                      </a:r>
                      <a:r>
                        <a:rPr kumimoji="1" lang="ja-JP" altLang="en-US" sz="1100" b="1" spc="-140" baseline="0" dirty="0">
                          <a:solidFill>
                            <a:schemeClr val="tx1"/>
                          </a:solidFill>
                        </a:rPr>
                        <a:t>スタートアップ都市推進協議会</a:t>
                      </a:r>
                      <a:r>
                        <a:rPr kumimoji="1" lang="en-US" altLang="ja-JP" sz="800" b="0" spc="-140" baseline="0" dirty="0">
                          <a:solidFill>
                            <a:schemeClr val="tx1"/>
                          </a:solidFill>
                        </a:rPr>
                        <a:t>(</a:t>
                      </a:r>
                      <a:r>
                        <a:rPr kumimoji="1" lang="en-US" altLang="ja-JP" sz="800" spc="-140" baseline="0" dirty="0">
                          <a:solidFill>
                            <a:schemeClr val="tx1"/>
                          </a:solidFill>
                        </a:rPr>
                        <a:t>※1)</a:t>
                      </a:r>
                      <a:r>
                        <a:rPr kumimoji="1" lang="ja-JP" altLang="en-US" sz="1100" spc="0" baseline="0" dirty="0">
                          <a:solidFill>
                            <a:schemeClr val="tx1"/>
                          </a:solidFill>
                        </a:rPr>
                        <a:t>（</a:t>
                      </a:r>
                      <a:r>
                        <a:rPr kumimoji="1" lang="en-US" altLang="ja-JP" sz="1100" spc="0" baseline="0" dirty="0">
                          <a:solidFill>
                            <a:schemeClr val="tx1"/>
                          </a:solidFill>
                        </a:rPr>
                        <a:t>2013/12</a:t>
                      </a:r>
                      <a:r>
                        <a:rPr kumimoji="1" lang="ja-JP" altLang="en-US" sz="1100" spc="0" baseline="0" dirty="0">
                          <a:solidFill>
                            <a:schemeClr val="tx1"/>
                          </a:solidFill>
                        </a:rPr>
                        <a:t>）</a:t>
                      </a:r>
                    </a:p>
                    <a:p>
                      <a:pPr>
                        <a:lnSpc>
                          <a:spcPct val="100000"/>
                        </a:lnSpc>
                      </a:pPr>
                      <a:endParaRPr kumimoji="1" lang="en-US" altLang="ja-JP" sz="1100" spc="-140" baseline="0" dirty="0">
                        <a:solidFill>
                          <a:schemeClr val="tx1"/>
                        </a:solidFill>
                      </a:endParaRPr>
                    </a:p>
                    <a:p>
                      <a:pPr>
                        <a:lnSpc>
                          <a:spcPct val="100000"/>
                        </a:lnSpc>
                      </a:pPr>
                      <a:r>
                        <a:rPr kumimoji="1" lang="ja-JP" altLang="en-US" sz="1100" b="1" u="sng" spc="-140" baseline="0" dirty="0">
                          <a:solidFill>
                            <a:schemeClr val="tx1"/>
                          </a:solidFill>
                        </a:rPr>
                        <a:t>◆</a:t>
                      </a:r>
                      <a:r>
                        <a:rPr kumimoji="1" lang="ja-JP" altLang="en-US" sz="1100" b="1" u="sng" spc="0" baseline="0" dirty="0">
                          <a:solidFill>
                            <a:schemeClr val="tx1"/>
                          </a:solidFill>
                        </a:rPr>
                        <a:t>ムーブメントを作る</a:t>
                      </a:r>
                    </a:p>
                    <a:p>
                      <a:pPr>
                        <a:lnSpc>
                          <a:spcPct val="100000"/>
                        </a:lnSpc>
                      </a:pPr>
                      <a:r>
                        <a:rPr kumimoji="1" lang="en-US" altLang="ja-JP" sz="1100" spc="0" baseline="0" dirty="0">
                          <a:solidFill>
                            <a:schemeClr val="tx1"/>
                          </a:solidFill>
                        </a:rPr>
                        <a:t>•</a:t>
                      </a:r>
                      <a:r>
                        <a:rPr kumimoji="1" lang="ja-JP" altLang="en-US" sz="1100" spc="0" baseline="0" dirty="0">
                          <a:solidFill>
                            <a:schemeClr val="tx1"/>
                          </a:solidFill>
                        </a:rPr>
                        <a:t>イノベーションスタジオ</a:t>
                      </a:r>
                    </a:p>
                    <a:p>
                      <a:pPr>
                        <a:lnSpc>
                          <a:spcPct val="100000"/>
                        </a:lnSpc>
                      </a:pPr>
                      <a:r>
                        <a:rPr kumimoji="1" lang="en-US" altLang="ja-JP" sz="1100" spc="0" baseline="0" dirty="0">
                          <a:solidFill>
                            <a:schemeClr val="tx1"/>
                          </a:solidFill>
                        </a:rPr>
                        <a:t>•B </a:t>
                      </a:r>
                      <a:r>
                        <a:rPr kumimoji="1" lang="en-US" altLang="ja-JP" sz="1100" spc="0" baseline="0" dirty="0" err="1">
                          <a:solidFill>
                            <a:schemeClr val="tx1"/>
                          </a:solidFill>
                        </a:rPr>
                        <a:t>DashCAMP</a:t>
                      </a:r>
                      <a:r>
                        <a:rPr kumimoji="1" lang="ja-JP" altLang="en-US" sz="1100" spc="0" baseline="0" dirty="0">
                          <a:solidFill>
                            <a:schemeClr val="tx1"/>
                          </a:solidFill>
                        </a:rPr>
                        <a:t>等のイベント誘致（</a:t>
                      </a:r>
                      <a:r>
                        <a:rPr kumimoji="1" lang="en-US" altLang="ja-JP" sz="1100" spc="0" baseline="0" dirty="0">
                          <a:solidFill>
                            <a:schemeClr val="tx1"/>
                          </a:solidFill>
                        </a:rPr>
                        <a:t>2013/3</a:t>
                      </a:r>
                      <a:r>
                        <a:rPr kumimoji="1" lang="ja-JP" altLang="en-US" sz="1100" spc="0" baseline="0" dirty="0">
                          <a:solidFill>
                            <a:schemeClr val="tx1"/>
                          </a:solidFill>
                        </a:rPr>
                        <a:t>）</a:t>
                      </a:r>
                      <a:endParaRPr kumimoji="1" lang="en-US" altLang="ja-JP" sz="1100" spc="0" baseline="0" dirty="0">
                        <a:solidFill>
                          <a:schemeClr val="tx1"/>
                        </a:solidFill>
                      </a:endParaRPr>
                    </a:p>
                    <a:p>
                      <a:pPr>
                        <a:lnSpc>
                          <a:spcPct val="100000"/>
                        </a:lnSpc>
                      </a:pPr>
                      <a:endParaRPr kumimoji="1" lang="en-US" altLang="ja-JP" sz="1100" spc="-140" baseline="0" dirty="0">
                        <a:solidFill>
                          <a:schemeClr val="tx1"/>
                        </a:solidFill>
                      </a:endParaRPr>
                    </a:p>
                    <a:p>
                      <a:pPr>
                        <a:lnSpc>
                          <a:spcPct val="100000"/>
                        </a:lnSpc>
                      </a:pPr>
                      <a:endParaRPr kumimoji="1" lang="ja-JP" altLang="en-US" sz="11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p>
                      <a:pPr>
                        <a:lnSpc>
                          <a:spcPct val="100000"/>
                        </a:lnSpc>
                      </a:pPr>
                      <a:endParaRPr kumimoji="1" lang="en-US" altLang="ja-JP" sz="1200" spc="-140" baseline="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sng" dirty="0">
                          <a:solidFill>
                            <a:schemeClr val="tx1"/>
                          </a:solidFill>
                        </a:rPr>
                        <a:t>◆裾野の拡大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起業家の中学校訪問（</a:t>
                      </a:r>
                      <a:r>
                        <a:rPr kumimoji="1" lang="en-US" altLang="ja-JP" sz="1100" dirty="0">
                          <a:solidFill>
                            <a:schemeClr val="tx1"/>
                          </a:solidFill>
                        </a:rPr>
                        <a:t>2014/7</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スタートアップ奨学金（</a:t>
                      </a:r>
                      <a:r>
                        <a:rPr kumimoji="1" lang="en-US" altLang="ja-JP" sz="1100" dirty="0">
                          <a:solidFill>
                            <a:schemeClr val="tx1"/>
                          </a:solidFill>
                        </a:rPr>
                        <a:t>2014/8</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b="1" u="none" dirty="0">
                          <a:solidFill>
                            <a:schemeClr val="tx1"/>
                          </a:solidFill>
                        </a:rPr>
                        <a:t>スタートアップカフェ</a:t>
                      </a:r>
                      <a:r>
                        <a:rPr kumimoji="1" lang="en-US" altLang="ja-JP" sz="800" b="0" u="none" dirty="0">
                          <a:solidFill>
                            <a:schemeClr val="tx1"/>
                          </a:solidFill>
                        </a:rPr>
                        <a:t>(※2)</a:t>
                      </a:r>
                      <a:r>
                        <a:rPr kumimoji="1" lang="ja-JP" altLang="en-US" sz="1100" dirty="0">
                          <a:solidFill>
                            <a:schemeClr val="tx1"/>
                          </a:solidFill>
                        </a:rPr>
                        <a:t>オープン（</a:t>
                      </a:r>
                      <a:r>
                        <a:rPr kumimoji="1" lang="en-US" altLang="ja-JP" sz="1100" dirty="0">
                          <a:solidFill>
                            <a:schemeClr val="tx1"/>
                          </a:solidFill>
                        </a:rPr>
                        <a:t>2014/10</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スタートアップセレクション初開催（</a:t>
                      </a:r>
                      <a:r>
                        <a:rPr kumimoji="1" lang="en-US" altLang="ja-JP" sz="1100" dirty="0">
                          <a:solidFill>
                            <a:schemeClr val="tx1"/>
                          </a:solidFill>
                        </a:rPr>
                        <a:t>2015/11</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sng" dirty="0">
                          <a:solidFill>
                            <a:schemeClr val="tx1"/>
                          </a:solidFill>
                        </a:rPr>
                        <a:t>◆グローバル</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スタートアップビザ開始（</a:t>
                      </a:r>
                      <a:r>
                        <a:rPr kumimoji="1" lang="en-US" altLang="ja-JP" sz="1100" dirty="0">
                          <a:solidFill>
                            <a:schemeClr val="tx1"/>
                          </a:solidFill>
                        </a:rPr>
                        <a:t>2015/12</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第１回海外派遣研修・渡米（</a:t>
                      </a:r>
                      <a:r>
                        <a:rPr kumimoji="1" lang="en-US" altLang="ja-JP" sz="1100" dirty="0">
                          <a:solidFill>
                            <a:schemeClr val="tx1"/>
                          </a:solidFill>
                        </a:rPr>
                        <a:t>2016/11</a:t>
                      </a:r>
                      <a:r>
                        <a:rPr kumimoji="1" lang="ja-JP" altLang="en-US" sz="1100"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海外拠点</a:t>
                      </a:r>
                      <a:r>
                        <a:rPr kumimoji="1" lang="en-US" altLang="ja-JP" sz="1100" dirty="0">
                          <a:solidFill>
                            <a:schemeClr val="tx1"/>
                          </a:solidFill>
                        </a:rPr>
                        <a:t>12</a:t>
                      </a:r>
                      <a:r>
                        <a:rPr kumimoji="1" lang="ja-JP" altLang="en-US" sz="1100" dirty="0">
                          <a:solidFill>
                            <a:schemeClr val="tx1"/>
                          </a:solidFill>
                        </a:rPr>
                        <a:t>カ所と</a:t>
                      </a:r>
                      <a:r>
                        <a:rPr kumimoji="1" lang="en-US" altLang="ja-JP" sz="1100" dirty="0" err="1">
                          <a:solidFill>
                            <a:schemeClr val="tx1"/>
                          </a:solidFill>
                        </a:rPr>
                        <a:t>MoU</a:t>
                      </a:r>
                      <a:r>
                        <a:rPr kumimoji="1" lang="ja-JP" altLang="en-US" sz="1100" dirty="0">
                          <a:solidFill>
                            <a:schemeClr val="tx1"/>
                          </a:solidFill>
                        </a:rPr>
                        <a:t>締結等（</a:t>
                      </a:r>
                      <a:r>
                        <a:rPr kumimoji="1" lang="en-US" altLang="ja-JP" sz="1100" dirty="0">
                          <a:solidFill>
                            <a:schemeClr val="tx1"/>
                          </a:solidFill>
                        </a:rPr>
                        <a:t>2018/5</a:t>
                      </a:r>
                      <a:r>
                        <a:rPr kumimoji="1" lang="ja-JP" altLang="en-US" sz="1100" dirty="0">
                          <a:solidFill>
                            <a:schemeClr val="tx1"/>
                          </a:solidFill>
                        </a:rPr>
                        <a:t>）</a:t>
                      </a: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sng" dirty="0">
                          <a:solidFill>
                            <a:schemeClr val="tx1"/>
                          </a:solidFill>
                        </a:rPr>
                        <a:t>◆エコシステムの集中化へ</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エコシステムを見える化し、</a:t>
                      </a: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　化学反応を起こす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sng" dirty="0">
                          <a:solidFill>
                            <a:schemeClr val="tx1"/>
                          </a:solidFill>
                        </a:rPr>
                        <a:t>◆エコシステムの連携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a:t>
                      </a:r>
                      <a:r>
                        <a:rPr kumimoji="1" lang="ja-JP" altLang="en-US" sz="1100" dirty="0">
                          <a:solidFill>
                            <a:schemeClr val="tx1"/>
                          </a:solidFill>
                        </a:rPr>
                        <a:t>グローバルと市内双方のエコ</a:t>
                      </a:r>
                      <a:endParaRPr kumimoji="1" lang="en-US" altLang="ja-JP"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システムの繋がりを強化･拡大</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dirty="0">
                        <a:solidFill>
                          <a:schemeClr val="tx1"/>
                        </a:solidFill>
                      </a:endParaRPr>
                    </a:p>
                    <a:p>
                      <a:pPr>
                        <a:lnSpc>
                          <a:spcPts val="1100"/>
                        </a:lnSpc>
                      </a:pPr>
                      <a:endParaRPr kumimoji="1" lang="en-US" altLang="ja-JP" sz="1100" b="1" u="sng" dirty="0"/>
                    </a:p>
                    <a:p>
                      <a:pPr>
                        <a:lnSpc>
                          <a:spcPts val="1100"/>
                        </a:lnSpc>
                      </a:pPr>
                      <a:endParaRPr kumimoji="1" lang="en-US" altLang="ja-JP" sz="1100" b="1" u="sng"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sng" spc="-30" baseline="0" dirty="0">
                          <a:solidFill>
                            <a:schemeClr val="tx1"/>
                          </a:solidFill>
                        </a:rPr>
                        <a:t>◆福岡流エコシステムの誕生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spc="-30" baseline="0" dirty="0">
                          <a:solidFill>
                            <a:schemeClr val="tx1"/>
                          </a:solidFill>
                        </a:rPr>
                        <a:t>•</a:t>
                      </a:r>
                      <a:r>
                        <a:rPr kumimoji="1" lang="ja-JP" altLang="en-US" sz="1100" b="0" spc="-30" baseline="0" dirty="0">
                          <a:solidFill>
                            <a:schemeClr val="tx1"/>
                          </a:solidFill>
                        </a:rPr>
                        <a:t>エコシステム拠点都市の形</a:t>
                      </a:r>
                      <a:endParaRPr kumimoji="1" lang="en-US" altLang="ja-JP" sz="1100" b="0" spc="-3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spc="-30" baseline="0" dirty="0">
                          <a:solidFill>
                            <a:schemeClr val="tx1"/>
                          </a:solidFill>
                        </a:rPr>
                        <a:t>　成をめざす（福岡スタート</a:t>
                      </a:r>
                      <a:endParaRPr kumimoji="1" lang="en-US" altLang="ja-JP" sz="1100" b="0" spc="-3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spc="-30" baseline="0" dirty="0">
                          <a:solidFill>
                            <a:schemeClr val="tx1"/>
                          </a:solidFill>
                        </a:rPr>
                        <a:t>　アップ・コンソーシアム設立）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spc="-30" baseline="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7775008"/>
                  </a:ext>
                </a:extLst>
              </a:tr>
              <a:tr h="843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9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kumimoji="1" lang="ja-JP" altLang="en-US"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spc="-70" baseline="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900" spc="-70" baseline="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811725988"/>
                  </a:ext>
                </a:extLst>
              </a:tr>
            </a:tbl>
          </a:graphicData>
        </a:graphic>
      </p:graphicFrame>
      <p:sp>
        <p:nvSpPr>
          <p:cNvPr id="9" name="角丸四角形 8"/>
          <p:cNvSpPr/>
          <p:nvPr/>
        </p:nvSpPr>
        <p:spPr>
          <a:xfrm>
            <a:off x="43032" y="209724"/>
            <a:ext cx="9057564" cy="6465614"/>
          </a:xfrm>
          <a:prstGeom prst="roundRect">
            <a:avLst>
              <a:gd name="adj" fmla="val 222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角丸四角形 7"/>
          <p:cNvSpPr/>
          <p:nvPr/>
        </p:nvSpPr>
        <p:spPr>
          <a:xfrm>
            <a:off x="88064" y="50519"/>
            <a:ext cx="2513255" cy="208669"/>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政策展開・都市発展の流れ</a:t>
            </a:r>
          </a:p>
        </p:txBody>
      </p:sp>
      <p:sp>
        <p:nvSpPr>
          <p:cNvPr id="5" name="正方形/長方形 4"/>
          <p:cNvSpPr/>
          <p:nvPr/>
        </p:nvSpPr>
        <p:spPr>
          <a:xfrm>
            <a:off x="157093" y="1750486"/>
            <a:ext cx="2071266" cy="220573"/>
          </a:xfrm>
          <a:prstGeom prst="rect">
            <a:avLst/>
          </a:prstGeom>
        </p:spPr>
        <p:txBody>
          <a:bodyPr wrap="square">
            <a:spAutoFit/>
          </a:bodyPr>
          <a:lstStyle/>
          <a:p>
            <a:pPr marL="0" marR="0" lvl="0" indent="0" algn="l" defTabSz="457200" rtl="0" eaLnBrk="1" fontAlgn="auto" latinLnBrk="0" hangingPunct="1">
              <a:lnSpc>
                <a:spcPts val="1000"/>
              </a:lnSpc>
              <a:spcBef>
                <a:spcPts val="0"/>
              </a:spcBef>
              <a:spcAft>
                <a:spcPts val="0"/>
              </a:spcAft>
              <a:buClrTx/>
              <a:buSzTx/>
              <a:buFontTx/>
              <a:buNone/>
              <a:tabLst/>
              <a:defRPr/>
            </a:pPr>
            <a:endParaRPr kumimoji="0"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 name="正方形/長方形 5"/>
          <p:cNvSpPr/>
          <p:nvPr/>
        </p:nvSpPr>
        <p:spPr>
          <a:xfrm>
            <a:off x="9126116" y="447565"/>
            <a:ext cx="243436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正方形/長方形 23"/>
          <p:cNvSpPr/>
          <p:nvPr/>
        </p:nvSpPr>
        <p:spPr>
          <a:xfrm>
            <a:off x="-23638" y="6675338"/>
            <a:ext cx="5604376"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出典：日本総研「スタートアップの集積拠点を目指す福岡市の取り組み」（</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2018</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月）、内閣府ホームページ</a:t>
            </a:r>
            <a:r>
              <a:rPr lang="ja-JP" altLang="en-US" sz="800" dirty="0">
                <a:solidFill>
                  <a:prstClr val="black"/>
                </a:solidFill>
                <a:latin typeface="Meiryo UI"/>
                <a:ea typeface="Meiryo UI"/>
              </a:rPr>
              <a:t>より</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抜粋、加工</a:t>
            </a:r>
          </a:p>
        </p:txBody>
      </p:sp>
      <p:sp>
        <p:nvSpPr>
          <p:cNvPr id="26" name="正方形/長方形 25"/>
          <p:cNvSpPr/>
          <p:nvPr/>
        </p:nvSpPr>
        <p:spPr>
          <a:xfrm>
            <a:off x="88066" y="315503"/>
            <a:ext cx="3847785"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Meiryo UI"/>
                <a:ea typeface="Meiryo UI"/>
                <a:cs typeface="+mn-cs"/>
              </a:rPr>
              <a:t>他都市に先駆けた起業・創業支援の取組</a:t>
            </a:r>
            <a:endParaRPr kumimoji="0" lang="en-US" altLang="ja-JP" sz="1200" b="1" i="0" u="sng" strike="noStrike" kern="1200" cap="none" spc="0" normalizeH="0" baseline="0" noProof="0" dirty="0">
              <a:ln>
                <a:noFill/>
              </a:ln>
              <a:solidFill>
                <a:prstClr val="black"/>
              </a:solidFill>
              <a:effectLst/>
              <a:uLnTx/>
              <a:uFillTx/>
              <a:latin typeface="Meiryo UI"/>
              <a:ea typeface="Meiryo UI"/>
              <a:cs typeface="+mn-cs"/>
            </a:endParaRPr>
          </a:p>
        </p:txBody>
      </p:sp>
      <p:sp>
        <p:nvSpPr>
          <p:cNvPr id="37" name="正方形/長方形 36">
            <a:extLst>
              <a:ext uri="{FF2B5EF4-FFF2-40B4-BE49-F238E27FC236}">
                <a16:creationId xmlns:a16="http://schemas.microsoft.com/office/drawing/2014/main" id="{6FDBD85E-0B2C-4BFA-9F51-B6C0FE3ECACB}"/>
              </a:ext>
            </a:extLst>
          </p:cNvPr>
          <p:cNvSpPr/>
          <p:nvPr/>
        </p:nvSpPr>
        <p:spPr>
          <a:xfrm>
            <a:off x="7208157" y="2517667"/>
            <a:ext cx="1731664" cy="584775"/>
          </a:xfrm>
          <a:prstGeom prst="rect">
            <a:avLst/>
          </a:prstGeom>
          <a:ln>
            <a:solidFill>
              <a:schemeClr val="accent1"/>
            </a:solid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err="1">
                <a:ln>
                  <a:noFill/>
                </a:ln>
                <a:solidFill>
                  <a:prstClr val="black"/>
                </a:solidFill>
                <a:effectLst/>
                <a:uLnTx/>
                <a:uFillTx/>
                <a:latin typeface="Meiryo UI"/>
                <a:ea typeface="Meiryo UI"/>
                <a:cs typeface="+mn-cs"/>
              </a:rPr>
              <a:t>ー</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KPI</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ー</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スタートアップ数　倍増以上</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ユニコーン</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5</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社以上創出</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スタートアップビザ認定数倍増以上</a:t>
            </a:r>
          </a:p>
        </p:txBody>
      </p:sp>
      <p:sp>
        <p:nvSpPr>
          <p:cNvPr id="42" name="正方形/長方形 41"/>
          <p:cNvSpPr/>
          <p:nvPr/>
        </p:nvSpPr>
        <p:spPr>
          <a:xfrm>
            <a:off x="2601320" y="4940617"/>
            <a:ext cx="2806933" cy="656590"/>
          </a:xfrm>
          <a:prstGeom prst="rect">
            <a:avLst/>
          </a:prstGeom>
        </p:spPr>
        <p:txBody>
          <a:bodyPr wrap="square">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00" b="1" i="0" u="sng" strike="noStrike" kern="1200" cap="none" spc="0" normalizeH="0" baseline="0" noProof="0" dirty="0">
                <a:ln>
                  <a:noFill/>
                </a:ln>
                <a:solidFill>
                  <a:prstClr val="black"/>
                </a:solidFill>
                <a:effectLst/>
                <a:uLnTx/>
                <a:uFillTx/>
                <a:latin typeface="Meiryo UI"/>
                <a:ea typeface="Meiryo UI"/>
                <a:cs typeface="+mn-cs"/>
              </a:rPr>
              <a:t>◆都市の機能強化</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2017/9</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特区による「航空法高さ制限の特例承認」や市独自の容積率緩和などを組み合せ、</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2024</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年までに多数のビルを建て替えるという「天神ビッグバン」を推進。</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4" name="角丸四角形 43"/>
          <p:cNvSpPr/>
          <p:nvPr/>
        </p:nvSpPr>
        <p:spPr>
          <a:xfrm>
            <a:off x="198248" y="2970282"/>
            <a:ext cx="620848"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a:ea typeface="Meiryo UI"/>
                <a:cs typeface="+mn-cs"/>
              </a:rPr>
              <a:t>政策</a:t>
            </a:r>
          </a:p>
        </p:txBody>
      </p:sp>
      <p:sp>
        <p:nvSpPr>
          <p:cNvPr id="45" name="角丸四角形 44"/>
          <p:cNvSpPr/>
          <p:nvPr/>
        </p:nvSpPr>
        <p:spPr>
          <a:xfrm>
            <a:off x="198248" y="5920678"/>
            <a:ext cx="620848"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a:ea typeface="Meiryo UI"/>
                <a:cs typeface="+mn-cs"/>
              </a:rPr>
              <a:t>効果</a:t>
            </a:r>
          </a:p>
        </p:txBody>
      </p:sp>
      <p:sp>
        <p:nvSpPr>
          <p:cNvPr id="15" name="ホームベース 14"/>
          <p:cNvSpPr/>
          <p:nvPr/>
        </p:nvSpPr>
        <p:spPr>
          <a:xfrm>
            <a:off x="977829" y="604241"/>
            <a:ext cx="1731052" cy="329600"/>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Meiryo UI"/>
                <a:ea typeface="Meiryo UI"/>
                <a:cs typeface="+mn-cs"/>
              </a:rPr>
              <a:t>Startup  0</a:t>
            </a:r>
          </a:p>
        </p:txBody>
      </p:sp>
      <p:sp>
        <p:nvSpPr>
          <p:cNvPr id="17" name="ホームベース 16"/>
          <p:cNvSpPr/>
          <p:nvPr/>
        </p:nvSpPr>
        <p:spPr>
          <a:xfrm>
            <a:off x="3340053" y="607778"/>
            <a:ext cx="1731500" cy="337409"/>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Meiryo UI"/>
                <a:ea typeface="Meiryo UI"/>
                <a:cs typeface="+mn-cs"/>
              </a:rPr>
              <a:t>Startup 1.0</a:t>
            </a:r>
          </a:p>
        </p:txBody>
      </p:sp>
      <p:sp>
        <p:nvSpPr>
          <p:cNvPr id="18" name="ホームベース 17"/>
          <p:cNvSpPr/>
          <p:nvPr/>
        </p:nvSpPr>
        <p:spPr>
          <a:xfrm>
            <a:off x="5271169" y="614528"/>
            <a:ext cx="1731500" cy="345535"/>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Meiryo UI"/>
                <a:ea typeface="Meiryo UI"/>
                <a:cs typeface="+mn-cs"/>
              </a:rPr>
              <a:t>Startup 2.0</a:t>
            </a:r>
          </a:p>
        </p:txBody>
      </p:sp>
      <p:sp>
        <p:nvSpPr>
          <p:cNvPr id="33" name="ホームベース 17">
            <a:extLst>
              <a:ext uri="{FF2B5EF4-FFF2-40B4-BE49-F238E27FC236}">
                <a16:creationId xmlns:a16="http://schemas.microsoft.com/office/drawing/2014/main" id="{3984DE18-D797-4F2E-A343-F15337C025C5}"/>
              </a:ext>
            </a:extLst>
          </p:cNvPr>
          <p:cNvSpPr/>
          <p:nvPr/>
        </p:nvSpPr>
        <p:spPr>
          <a:xfrm>
            <a:off x="7164598" y="615777"/>
            <a:ext cx="1731500" cy="344286"/>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Meiryo UI"/>
                <a:ea typeface="Meiryo UI"/>
                <a:cs typeface="+mn-cs"/>
              </a:rPr>
              <a:t>Startup 3.0</a:t>
            </a:r>
          </a:p>
        </p:txBody>
      </p:sp>
      <p:sp>
        <p:nvSpPr>
          <p:cNvPr id="2" name="正方形/長方形 1"/>
          <p:cNvSpPr/>
          <p:nvPr/>
        </p:nvSpPr>
        <p:spPr>
          <a:xfrm>
            <a:off x="970277" y="2025983"/>
            <a:ext cx="2167831"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46" name="角丸四角形 45"/>
          <p:cNvSpPr/>
          <p:nvPr/>
        </p:nvSpPr>
        <p:spPr>
          <a:xfrm>
            <a:off x="5247832" y="989170"/>
            <a:ext cx="1731500" cy="716379"/>
          </a:xfrm>
          <a:prstGeom prst="roundRect">
            <a:avLst>
              <a:gd name="adj" fmla="val 2110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2017/4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Fukuoka Growth Next</a:t>
            </a:r>
            <a:r>
              <a:rPr kumimoji="1" lang="en-US" altLang="ja-JP" sz="80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※3)</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オープン</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8" name="角丸四角形 47"/>
          <p:cNvSpPr/>
          <p:nvPr/>
        </p:nvSpPr>
        <p:spPr>
          <a:xfrm>
            <a:off x="7176719" y="980909"/>
            <a:ext cx="1719379" cy="724640"/>
          </a:xfrm>
          <a:prstGeom prst="roundRect">
            <a:avLst>
              <a:gd name="adj" fmla="val 1964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2020/7</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内閣府「</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グローバル拠点都市</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」に選定</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9" name="角丸四角形 48"/>
          <p:cNvSpPr/>
          <p:nvPr/>
        </p:nvSpPr>
        <p:spPr>
          <a:xfrm>
            <a:off x="954448" y="960063"/>
            <a:ext cx="1719928" cy="741145"/>
          </a:xfrm>
          <a:prstGeom prst="roundRect">
            <a:avLst>
              <a:gd name="adj" fmla="val 2255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2012/9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スタートアップ都市宣言</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0" name="角丸四角形 49"/>
          <p:cNvSpPr/>
          <p:nvPr/>
        </p:nvSpPr>
        <p:spPr>
          <a:xfrm>
            <a:off x="3349038" y="965585"/>
            <a:ext cx="1713529" cy="739964"/>
          </a:xfrm>
          <a:prstGeom prst="roundRect">
            <a:avLst>
              <a:gd name="adj" fmla="val 2110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2014/5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国家戦略特区「</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グローバル創業・雇用創出特区</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」指定</a:t>
            </a:r>
          </a:p>
        </p:txBody>
      </p:sp>
      <p:sp>
        <p:nvSpPr>
          <p:cNvPr id="36" name="正方形/長方形 35"/>
          <p:cNvSpPr/>
          <p:nvPr/>
        </p:nvSpPr>
        <p:spPr>
          <a:xfrm>
            <a:off x="5440519" y="1483862"/>
            <a:ext cx="1334020"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2019/5</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リニューアル）</a:t>
            </a:r>
          </a:p>
        </p:txBody>
      </p:sp>
      <p:sp>
        <p:nvSpPr>
          <p:cNvPr id="53" name="右矢印 52"/>
          <p:cNvSpPr/>
          <p:nvPr/>
        </p:nvSpPr>
        <p:spPr>
          <a:xfrm>
            <a:off x="2838528" y="2041549"/>
            <a:ext cx="362187" cy="2646169"/>
          </a:xfrm>
          <a:prstGeom prst="rightArrow">
            <a:avLst>
              <a:gd name="adj1" fmla="val 67630"/>
              <a:gd name="adj2" fmla="val 48275"/>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4" name="正方形/長方形 53"/>
          <p:cNvSpPr/>
          <p:nvPr/>
        </p:nvSpPr>
        <p:spPr>
          <a:xfrm>
            <a:off x="1792803" y="5799087"/>
            <a:ext cx="6401937" cy="233397"/>
          </a:xfrm>
          <a:prstGeom prst="rect">
            <a:avLst/>
          </a:prstGeom>
        </p:spPr>
        <p:txBody>
          <a:bodyPr wrap="square">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a:ea typeface="Meiryo UI"/>
                <a:cs typeface="+mn-cs"/>
              </a:rPr>
              <a:t>新たなビジネス、イノベーションの創出、経済、社会の活性化、さらに若者の定着や就職先の確保など</a:t>
            </a:r>
            <a:endParaRPr kumimoji="0"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5" name="正方形/長方形 54"/>
          <p:cNvSpPr/>
          <p:nvPr/>
        </p:nvSpPr>
        <p:spPr>
          <a:xfrm>
            <a:off x="5454173" y="4940617"/>
            <a:ext cx="2784847" cy="656590"/>
          </a:xfrm>
          <a:prstGeom prst="rect">
            <a:avLst/>
          </a:prstGeom>
        </p:spPr>
        <p:txBody>
          <a:bodyPr wrap="square">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00" b="1" i="0" u="sng" strike="noStrike" kern="1200" cap="none" spc="0" normalizeH="0" baseline="0" noProof="0" dirty="0">
                <a:ln>
                  <a:noFill/>
                </a:ln>
                <a:solidFill>
                  <a:prstClr val="black"/>
                </a:solidFill>
                <a:effectLst/>
                <a:uLnTx/>
                <a:uFillTx/>
                <a:latin typeface="Meiryo UI"/>
                <a:ea typeface="Meiryo UI"/>
                <a:cs typeface="+mn-cs"/>
              </a:rPr>
              <a:t>◆九州大学起業部</a:t>
            </a:r>
            <a:r>
              <a:rPr kumimoji="1" lang="ja-JP" altLang="en-US" sz="1000" b="0" i="0" u="sng" strike="noStrike" kern="1200" cap="none" spc="0" normalizeH="0" baseline="0" noProof="0" dirty="0">
                <a:ln>
                  <a:noFill/>
                </a:ln>
                <a:solidFill>
                  <a:prstClr val="black"/>
                </a:solidFill>
                <a:effectLst/>
                <a:uLnTx/>
                <a:uFillTx/>
                <a:latin typeface="Meiryo UI"/>
                <a:ea typeface="Meiryo UI"/>
                <a:cs typeface="+mn-cs"/>
              </a:rPr>
              <a:t>（</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2017/6</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大学公認の部活動として設立。国内外のコンテストに応募しながら、ビジネスプランをブラッシュアップし、実践的な活動を行う。</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57" name="直線コネクタ 56"/>
          <p:cNvCxnSpPr/>
          <p:nvPr/>
        </p:nvCxnSpPr>
        <p:spPr>
          <a:xfrm>
            <a:off x="334191" y="4862026"/>
            <a:ext cx="8398312"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5062567" y="6036859"/>
            <a:ext cx="2089924" cy="515526"/>
          </a:xfrm>
          <a:prstGeom prst="rect">
            <a:avLst/>
          </a:prstGeom>
        </p:spPr>
        <p:txBody>
          <a:bodyPr wrap="square">
            <a:spAutoFit/>
          </a:bodyPr>
          <a:lstStyle/>
          <a:p>
            <a:pPr marL="0" marR="0" lvl="0" indent="0" algn="l" defTabSz="457200" rtl="0" eaLnBrk="1" fontAlgn="auto" latinLnBrk="0" hangingPunct="1">
              <a:lnSpc>
                <a:spcPts val="11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Meiryo UI"/>
                <a:ea typeface="Meiryo UI"/>
                <a:cs typeface="+mn-cs"/>
              </a:rPr>
              <a:t>◆都市の機能強化</a:t>
            </a:r>
            <a:endParaRPr kumimoji="1" lang="en-US" altLang="ja-JP" sz="105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ビル建替え　</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30</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棟</a:t>
            </a:r>
            <a:endParaRPr kumimoji="0"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1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経済波及効果　毎年</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8,500</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億円</a:t>
            </a:r>
          </a:p>
        </p:txBody>
      </p:sp>
      <p:sp>
        <p:nvSpPr>
          <p:cNvPr id="59" name="正方形/長方形 58"/>
          <p:cNvSpPr/>
          <p:nvPr/>
        </p:nvSpPr>
        <p:spPr>
          <a:xfrm>
            <a:off x="7054230" y="6002305"/>
            <a:ext cx="1996249" cy="5616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Meiryo UI"/>
                <a:ea typeface="Meiryo UI"/>
                <a:cs typeface="+mn-cs"/>
              </a:rPr>
              <a:t>◆九州大学起業部</a:t>
            </a:r>
            <a:endParaRPr kumimoji="1" lang="en-US" altLang="ja-JP" sz="105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学生と最先端の技術や叡智の掛合せによる事業のスピードアップ</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正方形/長方形 38"/>
          <p:cNvSpPr/>
          <p:nvPr/>
        </p:nvSpPr>
        <p:spPr>
          <a:xfrm>
            <a:off x="1491374" y="6036317"/>
            <a:ext cx="1623869" cy="54630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Meiryo UI"/>
                <a:ea typeface="Meiryo UI"/>
                <a:cs typeface="+mn-cs"/>
              </a:rPr>
              <a:t>◆スタートアップカフェ</a:t>
            </a:r>
            <a:endParaRPr kumimoji="1" lang="en-US" altLang="ja-JP" sz="105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累計企業者</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460</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以上</a:t>
            </a:r>
            <a:endParaRPr kumimoji="0"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月末）</a:t>
            </a:r>
          </a:p>
        </p:txBody>
      </p:sp>
      <p:sp>
        <p:nvSpPr>
          <p:cNvPr id="51" name="正方形/長方形 50"/>
          <p:cNvSpPr/>
          <p:nvPr/>
        </p:nvSpPr>
        <p:spPr>
          <a:xfrm>
            <a:off x="3078883" y="6023699"/>
            <a:ext cx="1960724" cy="54630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Meiryo UI"/>
                <a:ea typeface="Meiryo UI"/>
                <a:cs typeface="+mn-cs"/>
              </a:rPr>
              <a:t>◆</a:t>
            </a:r>
            <a:r>
              <a:rPr kumimoji="1" lang="en-US" altLang="ja-JP" sz="1050" b="1" i="0" u="sng" strike="noStrike" kern="1200" cap="none" spc="0" normalizeH="0" baseline="0" noProof="0" dirty="0">
                <a:ln>
                  <a:noFill/>
                </a:ln>
                <a:solidFill>
                  <a:prstClr val="black"/>
                </a:solidFill>
                <a:effectLst/>
                <a:uLnTx/>
                <a:uFillTx/>
                <a:latin typeface="Meiryo UI"/>
                <a:ea typeface="Meiryo UI"/>
                <a:cs typeface="+mn-cs"/>
              </a:rPr>
              <a:t>Fukuoka Growth Next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入居者数</a:t>
            </a:r>
            <a:r>
              <a:rPr kumimoji="0" lang="en-US" altLang="ja-JP" sz="1050" b="0" i="0" u="none" strike="noStrike" kern="1200" cap="none" spc="0" normalizeH="0" baseline="0" noProof="0" dirty="0">
                <a:ln>
                  <a:noFill/>
                </a:ln>
                <a:solidFill>
                  <a:prstClr val="black"/>
                </a:solidFill>
                <a:effectLst/>
                <a:uLnTx/>
                <a:uFillTx/>
                <a:latin typeface="Meiryo UI"/>
                <a:ea typeface="Meiryo UI"/>
                <a:cs typeface="+mn-cs"/>
              </a:rPr>
              <a:t>178</a:t>
            </a: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社・団体</a:t>
            </a:r>
            <a:endParaRPr kumimoji="0"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月末）</a:t>
            </a:r>
          </a:p>
        </p:txBody>
      </p:sp>
      <p:sp>
        <p:nvSpPr>
          <p:cNvPr id="64" name="角丸四角形 63"/>
          <p:cNvSpPr/>
          <p:nvPr/>
        </p:nvSpPr>
        <p:spPr>
          <a:xfrm>
            <a:off x="289177" y="3592835"/>
            <a:ext cx="2404393" cy="1094883"/>
          </a:xfrm>
          <a:prstGeom prst="roundRect">
            <a:avLst/>
          </a:prstGeom>
          <a:solidFill>
            <a:schemeClr val="accent5">
              <a:lumMod val="75000"/>
              <a:alpha val="0"/>
            </a:schemeClr>
          </a:solidFill>
          <a:ln w="31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65" name="正方形/長方形 64"/>
          <p:cNvSpPr/>
          <p:nvPr/>
        </p:nvSpPr>
        <p:spPr>
          <a:xfrm>
            <a:off x="305712" y="3668597"/>
            <a:ext cx="2457201"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スタートアップ都市協議会　先進的に取り組む</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自治体が地域の個性を生かしたロールモデルとなり、</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経済関係団体とも連携し、日本全体をチャレンジが</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評価される国に変えていくことを</a:t>
            </a:r>
            <a:r>
              <a:rPr lang="ja-JP" altLang="en-US" sz="800" dirty="0" err="1">
                <a:solidFill>
                  <a:prstClr val="black"/>
                </a:solidFill>
                <a:latin typeface="Meiryo UI"/>
                <a:ea typeface="Meiryo UI"/>
              </a:rPr>
              <a:t>めざ</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して設立</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（会長</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福岡市、副会長</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広島県、監査役</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三重県</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会員</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青森市・つくば市・千葉市・浜松市・日南市・</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別府市）</a:t>
            </a:r>
          </a:p>
        </p:txBody>
      </p:sp>
      <p:grpSp>
        <p:nvGrpSpPr>
          <p:cNvPr id="10" name="グループ化 9"/>
          <p:cNvGrpSpPr/>
          <p:nvPr/>
        </p:nvGrpSpPr>
        <p:grpSpPr>
          <a:xfrm>
            <a:off x="5467455" y="3220319"/>
            <a:ext cx="3456189" cy="1481874"/>
            <a:chOff x="5467455" y="3220319"/>
            <a:chExt cx="3456189" cy="1481874"/>
          </a:xfrm>
        </p:grpSpPr>
        <p:sp>
          <p:nvSpPr>
            <p:cNvPr id="21" name="角丸四角形 20"/>
            <p:cNvSpPr/>
            <p:nvPr/>
          </p:nvSpPr>
          <p:spPr>
            <a:xfrm>
              <a:off x="5467455" y="3220319"/>
              <a:ext cx="3456189" cy="1481874"/>
            </a:xfrm>
            <a:prstGeom prst="roundRect">
              <a:avLst/>
            </a:prstGeom>
            <a:solidFill>
              <a:schemeClr val="accent5">
                <a:lumMod val="75000"/>
                <a:alpha val="0"/>
              </a:schemeClr>
            </a:solidFill>
            <a:ln w="31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8" name="正方形/長方形 27"/>
            <p:cNvSpPr/>
            <p:nvPr/>
          </p:nvSpPr>
          <p:spPr>
            <a:xfrm>
              <a:off x="5524181" y="3317886"/>
              <a:ext cx="2180041"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スタートアップカフェ（コンシェルジュ常駐）企</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業設立から人材確保までワンストップで相談・手</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続できる窓口機能を備え、立ち上げ後の成長段</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階における様々な資源や情報も提供</a:t>
              </a:r>
            </a:p>
          </p:txBody>
        </p:sp>
        <p:sp>
          <p:nvSpPr>
            <p:cNvPr id="32" name="正方形/長方形 31"/>
            <p:cNvSpPr/>
            <p:nvPr/>
          </p:nvSpPr>
          <p:spPr>
            <a:xfrm>
              <a:off x="5528488" y="3933726"/>
              <a:ext cx="2042503"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Fukuoka Growth Next(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旧小学校の</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土地・建物を活用</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err="1">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官民共同型スタート</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アップ支援施設（スタートアップカフェが拠点</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を置く）には、コワーキングスペースやイベント</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スペースなどが併設</a:t>
              </a:r>
              <a:endParaRPr kumimoji="0"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7" name="図 6"/>
            <p:cNvPicPr>
              <a:picLocks noChangeAspect="1"/>
            </p:cNvPicPr>
            <p:nvPr/>
          </p:nvPicPr>
          <p:blipFill>
            <a:blip r:embed="rId3"/>
            <a:stretch>
              <a:fillRect/>
            </a:stretch>
          </p:blipFill>
          <p:spPr>
            <a:xfrm>
              <a:off x="7661859" y="3335353"/>
              <a:ext cx="1021655" cy="637702"/>
            </a:xfrm>
            <a:prstGeom prst="rect">
              <a:avLst/>
            </a:prstGeom>
          </p:spPr>
        </p:pic>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7557" y="3993074"/>
              <a:ext cx="1098071" cy="694644"/>
            </a:xfrm>
            <a:prstGeom prst="rect">
              <a:avLst/>
            </a:prstGeom>
          </p:spPr>
        </p:pic>
      </p:gr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804" y="4490721"/>
            <a:ext cx="867708" cy="314990"/>
          </a:xfrm>
          <a:prstGeom prst="rect">
            <a:avLst/>
          </a:prstGeom>
        </p:spPr>
      </p:pic>
    </p:spTree>
    <p:extLst>
      <p:ext uri="{BB962C8B-B14F-4D97-AF65-F5344CB8AC3E}">
        <p14:creationId xmlns:p14="http://schemas.microsoft.com/office/powerpoint/2010/main" val="2033587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11973" y="417453"/>
            <a:ext cx="8798768" cy="1599963"/>
          </a:xfrm>
          <a:prstGeom prst="rect">
            <a:avLst/>
          </a:prstGeom>
          <a:solidFill>
            <a:schemeClr val="lt1">
              <a:alpha val="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9" name="角丸四角形 8"/>
          <p:cNvSpPr/>
          <p:nvPr/>
        </p:nvSpPr>
        <p:spPr>
          <a:xfrm>
            <a:off x="30993" y="152634"/>
            <a:ext cx="8940362" cy="6643810"/>
          </a:xfrm>
          <a:prstGeom prst="roundRect">
            <a:avLst>
              <a:gd name="adj" fmla="val 222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角丸四角形 7"/>
          <p:cNvSpPr/>
          <p:nvPr/>
        </p:nvSpPr>
        <p:spPr>
          <a:xfrm>
            <a:off x="49965" y="11509"/>
            <a:ext cx="3814034" cy="28024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推進体制</a:t>
            </a:r>
            <a:r>
              <a:rPr kumimoji="1" lang="ja-JP" altLang="en-US" sz="12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rPr>
              <a:t>（福岡市＋広域</a:t>
            </a:r>
            <a:r>
              <a:rPr kumimoji="1" lang="ja-JP" altLang="en-US" sz="1200" b="1" dirty="0">
                <a:solidFill>
                  <a:prstClr val="white"/>
                </a:solidFill>
                <a:latin typeface="Meiryo UI"/>
                <a:ea typeface="BIZ UDPゴシック" panose="020B0400000000000000" pitchFamily="50" charset="-128"/>
              </a:rPr>
              <a:t>プラット</a:t>
            </a:r>
            <a:r>
              <a:rPr kumimoji="1" lang="ja-JP" altLang="en-US" sz="12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rPr>
              <a:t>フォーム）</a:t>
            </a:r>
          </a:p>
        </p:txBody>
      </p:sp>
      <p:sp>
        <p:nvSpPr>
          <p:cNvPr id="11" name="正方形/長方形 10"/>
          <p:cNvSpPr/>
          <p:nvPr/>
        </p:nvSpPr>
        <p:spPr>
          <a:xfrm>
            <a:off x="320693" y="1194517"/>
            <a:ext cx="485597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sng" strike="noStrike" kern="1200" cap="none" spc="0" normalizeH="0" baseline="0" noProof="0" dirty="0">
                <a:ln>
                  <a:noFill/>
                </a:ln>
                <a:solidFill>
                  <a:prstClr val="black"/>
                </a:solidFill>
                <a:effectLst/>
                <a:uLnTx/>
                <a:uFillTx/>
                <a:latin typeface="Meiryo UI"/>
                <a:ea typeface="Meiryo UI"/>
                <a:cs typeface="+mn-cs"/>
              </a:rPr>
              <a:t>2014</a:t>
            </a:r>
            <a:r>
              <a:rPr kumimoji="0" lang="ja-JP" altLang="en-US" sz="1200" b="0" i="0" u="sng"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1200" b="0" i="0" u="sng" strike="noStrike" kern="1200" cap="none" spc="0" normalizeH="0" baseline="0" noProof="0" dirty="0">
                <a:ln>
                  <a:noFill/>
                </a:ln>
                <a:solidFill>
                  <a:prstClr val="black"/>
                </a:solidFill>
                <a:effectLst/>
                <a:uLnTx/>
                <a:uFillTx/>
                <a:latin typeface="Meiryo UI"/>
                <a:ea typeface="Meiryo UI"/>
                <a:cs typeface="+mn-cs"/>
              </a:rPr>
              <a:t>5</a:t>
            </a:r>
            <a:r>
              <a:rPr kumimoji="0" lang="ja-JP" altLang="en-US" sz="1200" b="0" i="0" u="sng" strike="noStrike" kern="1200" cap="none" spc="0" normalizeH="0" baseline="0" noProof="0" dirty="0">
                <a:ln>
                  <a:noFill/>
                </a:ln>
                <a:solidFill>
                  <a:prstClr val="black"/>
                </a:solidFill>
                <a:effectLst/>
                <a:uLnTx/>
                <a:uFillTx/>
                <a:latin typeface="Meiryo UI"/>
                <a:ea typeface="Meiryo UI"/>
                <a:cs typeface="+mn-cs"/>
              </a:rPr>
              <a:t>月に国家戦略特区の</a:t>
            </a:r>
            <a:r>
              <a:rPr kumimoji="0" lang="ja-JP" altLang="en-US" sz="1200" b="1" i="0" u="sng" strike="noStrike" kern="1200" cap="none" spc="0" normalizeH="0" baseline="0" noProof="0" dirty="0">
                <a:ln>
                  <a:noFill/>
                </a:ln>
                <a:solidFill>
                  <a:prstClr val="black"/>
                </a:solidFill>
                <a:effectLst/>
                <a:uLnTx/>
                <a:uFillTx/>
                <a:latin typeface="Meiryo UI"/>
                <a:ea typeface="Meiryo UI"/>
                <a:cs typeface="+mn-cs"/>
              </a:rPr>
              <a:t>「グローバル創業・雇用創出特区</a:t>
            </a:r>
            <a:r>
              <a:rPr kumimoji="0" lang="ja-JP" altLang="en-US" sz="1200" b="0" i="0" u="sng" strike="noStrike" kern="1200" cap="none" spc="0" normalizeH="0" baseline="0" noProof="0" dirty="0">
                <a:ln>
                  <a:noFill/>
                </a:ln>
                <a:solidFill>
                  <a:prstClr val="black"/>
                </a:solidFill>
                <a:effectLst/>
                <a:uLnTx/>
                <a:uFillTx/>
                <a:latin typeface="Meiryo UI"/>
                <a:ea typeface="Meiryo UI"/>
                <a:cs typeface="+mn-cs"/>
              </a:rPr>
              <a:t>」に指定</a:t>
            </a:r>
            <a:endParaRPr kumimoji="0" lang="en-US" altLang="ja-JP" sz="1200" b="0" i="0" u="sng" strike="noStrike" kern="1200" cap="none" spc="0" normalizeH="0" baseline="0" noProof="0" dirty="0">
              <a:ln>
                <a:noFill/>
              </a:ln>
              <a:solidFill>
                <a:prstClr val="black"/>
              </a:solidFill>
              <a:effectLst/>
              <a:uLnTx/>
              <a:uFillTx/>
              <a:latin typeface="Meiryo UI"/>
              <a:ea typeface="Meiryo UI"/>
              <a:cs typeface="+mn-cs"/>
            </a:endParaRPr>
          </a:p>
        </p:txBody>
      </p:sp>
      <p:sp>
        <p:nvSpPr>
          <p:cNvPr id="7" name="正方形/長方形 6"/>
          <p:cNvSpPr/>
          <p:nvPr/>
        </p:nvSpPr>
        <p:spPr>
          <a:xfrm>
            <a:off x="5207117" y="440775"/>
            <a:ext cx="3657600" cy="990015"/>
          </a:xfrm>
          <a:prstGeom prst="rect">
            <a:avLst/>
          </a:prstGeom>
          <a:ln w="6350">
            <a:solidFill>
              <a:schemeClr val="accent1"/>
            </a:solidFill>
            <a:prstDash val="sysDot"/>
          </a:ln>
        </p:spPr>
        <p:txBody>
          <a:bodyPr wrap="square">
            <a:spAutoFit/>
          </a:bodyPr>
          <a:lstStyle/>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Meiryo UI"/>
                <a:ea typeface="Meiryo UI"/>
                <a:cs typeface="+mn-cs"/>
              </a:rPr>
              <a:t> ➤コンセプト</a:t>
            </a: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　 雇用を産み出す起業</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スタートアップ</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err="1">
                <a:ln>
                  <a:noFill/>
                </a:ln>
                <a:solidFill>
                  <a:prstClr val="black"/>
                </a:solidFill>
                <a:effectLst/>
                <a:uLnTx/>
                <a:uFillTx/>
                <a:latin typeface="Meiryo UI"/>
                <a:ea typeface="Meiryo UI"/>
                <a:cs typeface="+mn-cs"/>
              </a:rPr>
              <a:t>への</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チャレンジを応援する社会 </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000" b="0" i="0" u="none" strike="noStrike" kern="1200" cap="none" spc="0" normalizeH="0" baseline="0" noProof="0" dirty="0" err="1">
                <a:ln>
                  <a:noFill/>
                </a:ln>
                <a:solidFill>
                  <a:prstClr val="black"/>
                </a:solidFill>
                <a:effectLst/>
                <a:uLnTx/>
                <a:uFillTx/>
                <a:latin typeface="Meiryo UI"/>
                <a:ea typeface="Meiryo UI"/>
                <a:cs typeface="+mn-cs"/>
              </a:rPr>
              <a:t>へと</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日本を再構築する。</a:t>
            </a: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Meiryo UI"/>
                <a:ea typeface="Meiryo UI"/>
                <a:cs typeface="+mn-cs"/>
              </a:rPr>
              <a:t> ➤ねらい</a:t>
            </a: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 ○産業の新陳代謝が進み、時代に沿った競争力ある産業へ人々の</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雇用が移る。</a:t>
            </a:r>
          </a:p>
          <a:p>
            <a:pPr marL="0" marR="0" lvl="0" indent="0" algn="l" defTabSz="457200" rtl="0" eaLnBrk="1" fontAlgn="auto" latinLnBrk="0" hangingPunct="1">
              <a:lnSpc>
                <a:spcPts val="1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 ○大きな問題となっている若者の雇用が増える。</a:t>
            </a:r>
          </a:p>
        </p:txBody>
      </p:sp>
      <p:sp>
        <p:nvSpPr>
          <p:cNvPr id="16" name="二等辺三角形 15"/>
          <p:cNvSpPr/>
          <p:nvPr/>
        </p:nvSpPr>
        <p:spPr>
          <a:xfrm rot="10800000">
            <a:off x="1270291" y="969996"/>
            <a:ext cx="2593708" cy="138558"/>
          </a:xfrm>
          <a:prstGeom prst="triangle">
            <a:avLst>
              <a:gd name="adj" fmla="val 49462"/>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7" name="正方形/長方形 16"/>
          <p:cNvSpPr/>
          <p:nvPr/>
        </p:nvSpPr>
        <p:spPr>
          <a:xfrm>
            <a:off x="193946" y="1480359"/>
            <a:ext cx="876701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　規制緩和や税制優遇などの実験的な取組みを進め、起業・創業（既存中小企業の第二創業も含む）の促進に必要な施策や</a:t>
            </a:r>
            <a:r>
              <a:rPr kumimoji="0" lang="ja-JP" altLang="en-US" sz="1200" b="0" i="0" u="none" strike="noStrike" kern="1200" cap="none" spc="0" normalizeH="0" baseline="0" noProof="0" dirty="0" err="1">
                <a:ln>
                  <a:noFill/>
                </a:ln>
                <a:solidFill>
                  <a:prstClr val="black"/>
                </a:solidFill>
                <a:effectLst/>
                <a:uLnTx/>
                <a:uFillTx/>
                <a:latin typeface="Meiryo UI"/>
                <a:ea typeface="Meiryo UI"/>
                <a:cs typeface="+mn-cs"/>
              </a:rPr>
              <a:t>障がい</a:t>
            </a:r>
            <a:endParaRPr kumimoji="0"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　　をあぶり出し、同市の抱える課題の解決ならびに全国への展開に繋げて行く方針。</a:t>
            </a:r>
          </a:p>
        </p:txBody>
      </p:sp>
      <p:sp>
        <p:nvSpPr>
          <p:cNvPr id="6" name="正方形/長方形 5"/>
          <p:cNvSpPr/>
          <p:nvPr/>
        </p:nvSpPr>
        <p:spPr>
          <a:xfrm>
            <a:off x="104472" y="377713"/>
            <a:ext cx="393591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地方自治体レベルでは解決できない</a:t>
            </a:r>
            <a:r>
              <a:rPr kumimoji="0" lang="ja-JP" altLang="en-US" sz="1200" b="1" i="0" u="sng" strike="noStrike" kern="1200" cap="none" spc="0" normalizeH="0" baseline="0" noProof="0" dirty="0">
                <a:ln>
                  <a:noFill/>
                </a:ln>
                <a:solidFill>
                  <a:prstClr val="black"/>
                </a:solidFill>
                <a:effectLst/>
                <a:uLnTx/>
                <a:uFillTx/>
                <a:latin typeface="Meiryo UI"/>
                <a:ea typeface="Meiryo UI"/>
                <a:cs typeface="+mn-cs"/>
              </a:rPr>
              <a:t>規制や税制などの課題</a:t>
            </a:r>
          </a:p>
        </p:txBody>
      </p:sp>
      <p:sp>
        <p:nvSpPr>
          <p:cNvPr id="5" name="正方形/長方形 4"/>
          <p:cNvSpPr/>
          <p:nvPr/>
        </p:nvSpPr>
        <p:spPr>
          <a:xfrm>
            <a:off x="410461" y="607982"/>
            <a:ext cx="4426212" cy="30777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福岡市</a:t>
            </a:r>
            <a:r>
              <a:rPr kumimoji="0" lang="en-US" altLang="zh-TW"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a:t>
            </a:r>
            <a:r>
              <a:rPr kumimoji="0" lang="zh-TW" altLang="en-US"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福岡地域戦略推進協議会（</a:t>
            </a:r>
            <a:r>
              <a:rPr kumimoji="0" lang="en-US" altLang="zh-TW"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FDC</a:t>
            </a:r>
            <a:r>
              <a:rPr kumimoji="0" lang="zh-TW" altLang="en-US"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a:t>
            </a:r>
            <a:r>
              <a:rPr kumimoji="0" lang="ja-JP" altLang="en-US"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rPr>
              <a:t>と共同提案</a:t>
            </a:r>
            <a:endParaRPr kumimoji="0" lang="zh-TW" altLang="en-US" sz="1400" b="1" i="0" u="sng"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eiryo UI"/>
              <a:ea typeface="Meiryo UI"/>
              <a:cs typeface="+mn-cs"/>
            </a:endParaRPr>
          </a:p>
        </p:txBody>
      </p:sp>
      <p:sp>
        <p:nvSpPr>
          <p:cNvPr id="18" name="正方形/長方形 17"/>
          <p:cNvSpPr/>
          <p:nvPr/>
        </p:nvSpPr>
        <p:spPr>
          <a:xfrm>
            <a:off x="11943" y="1982516"/>
            <a:ext cx="2079415"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他都市に先駆けた新たな取組み</a:t>
            </a:r>
            <a:endParaRPr kumimoji="0" lang="en-US" altLang="ja-JP" sz="1100" b="1" i="0" u="sng" strike="noStrike" kern="1200" cap="none" spc="0" normalizeH="0" baseline="0" noProof="0" dirty="0">
              <a:ln>
                <a:noFill/>
              </a:ln>
              <a:solidFill>
                <a:prstClr val="black"/>
              </a:solidFill>
              <a:effectLst/>
              <a:uLnTx/>
              <a:uFillTx/>
              <a:latin typeface="Meiryo UI"/>
              <a:ea typeface="Meiryo UI"/>
              <a:cs typeface="+mn-cs"/>
            </a:endParaRPr>
          </a:p>
        </p:txBody>
      </p:sp>
      <p:graphicFrame>
        <p:nvGraphicFramePr>
          <p:cNvPr id="19" name="表 18"/>
          <p:cNvGraphicFramePr>
            <a:graphicFrameLocks noGrp="1"/>
          </p:cNvGraphicFramePr>
          <p:nvPr/>
        </p:nvGraphicFramePr>
        <p:xfrm>
          <a:off x="104472" y="2242516"/>
          <a:ext cx="8847833" cy="2145768"/>
        </p:xfrm>
        <a:graphic>
          <a:graphicData uri="http://schemas.openxmlformats.org/drawingml/2006/table">
            <a:tbl>
              <a:tblPr firstRow="1" bandRow="1">
                <a:tableStyleId>{7DF18680-E054-41AD-8BC1-D1AEF772440D}</a:tableStyleId>
              </a:tblPr>
              <a:tblGrid>
                <a:gridCol w="1661557">
                  <a:extLst>
                    <a:ext uri="{9D8B030D-6E8A-4147-A177-3AD203B41FA5}">
                      <a16:colId xmlns:a16="http://schemas.microsoft.com/office/drawing/2014/main" val="1132685971"/>
                    </a:ext>
                  </a:extLst>
                </a:gridCol>
                <a:gridCol w="7186276">
                  <a:extLst>
                    <a:ext uri="{9D8B030D-6E8A-4147-A177-3AD203B41FA5}">
                      <a16:colId xmlns:a16="http://schemas.microsoft.com/office/drawing/2014/main" val="816498760"/>
                    </a:ext>
                  </a:extLst>
                </a:gridCol>
              </a:tblGrid>
              <a:tr h="282316">
                <a:tc>
                  <a:txBody>
                    <a:bodyPr/>
                    <a:lstStyle/>
                    <a:p>
                      <a:pPr algn="ctr">
                        <a:lnSpc>
                          <a:spcPts val="1200"/>
                        </a:lnSpc>
                      </a:pPr>
                      <a:r>
                        <a:rPr kumimoji="1" lang="ja-JP" altLang="en-US" sz="1100" dirty="0"/>
                        <a:t>規制改革事項</a:t>
                      </a:r>
                    </a:p>
                  </a:txBody>
                  <a:tcPr/>
                </a:tc>
                <a:tc>
                  <a:txBody>
                    <a:bodyPr/>
                    <a:lstStyle/>
                    <a:p>
                      <a:pPr algn="ctr">
                        <a:lnSpc>
                          <a:spcPts val="1200"/>
                        </a:lnSpc>
                      </a:pPr>
                      <a:r>
                        <a:rPr kumimoji="1" lang="ja-JP" altLang="en-US" sz="1100" dirty="0"/>
                        <a:t>概　　　　　　　　要</a:t>
                      </a:r>
                    </a:p>
                  </a:txBody>
                  <a:tcPr/>
                </a:tc>
                <a:extLst>
                  <a:ext uri="{0D108BD9-81ED-4DB2-BD59-A6C34878D82A}">
                    <a16:rowId xmlns:a16="http://schemas.microsoft.com/office/drawing/2014/main" val="2422151628"/>
                  </a:ext>
                </a:extLst>
              </a:tr>
              <a:tr h="773568">
                <a:tc>
                  <a:txBody>
                    <a:bodyPr/>
                    <a:lstStyle/>
                    <a:p>
                      <a:pPr>
                        <a:lnSpc>
                          <a:spcPct val="100000"/>
                        </a:lnSpc>
                      </a:pPr>
                      <a:r>
                        <a:rPr kumimoji="1" lang="ja-JP" altLang="en-US" sz="1100" b="1" dirty="0"/>
                        <a:t>スタートアップビザ</a:t>
                      </a:r>
                      <a:endParaRPr kumimoji="1" lang="en-US" altLang="ja-JP" sz="1100" b="1" dirty="0"/>
                    </a:p>
                    <a:p>
                      <a:pPr>
                        <a:lnSpc>
                          <a:spcPct val="100000"/>
                        </a:lnSpc>
                      </a:pPr>
                      <a:endParaRPr kumimoji="1" lang="en-US" altLang="ja-JP" sz="1100" dirty="0"/>
                    </a:p>
                  </a:txBody>
                  <a:tcPr/>
                </a:tc>
                <a:tc>
                  <a:txBody>
                    <a:bodyPr/>
                    <a:lstStyle/>
                    <a:p>
                      <a:pPr>
                        <a:lnSpc>
                          <a:spcPct val="100000"/>
                        </a:lnSpc>
                      </a:pPr>
                      <a:r>
                        <a:rPr kumimoji="1" lang="ja-JP" altLang="en-US" sz="1100" dirty="0"/>
                        <a:t>・在留資格（経営・管理）取得には、事業計画作成や事務所開設に加え、常勤職員</a:t>
                      </a:r>
                      <a:r>
                        <a:rPr kumimoji="1" lang="en-US" altLang="ja-JP" sz="1100" dirty="0"/>
                        <a:t>2</a:t>
                      </a:r>
                      <a:r>
                        <a:rPr kumimoji="1" lang="ja-JP" altLang="en-US" sz="1100" dirty="0"/>
                        <a:t>名以上の雇用、あるいは資本金の額又は出資の総額が</a:t>
                      </a:r>
                      <a:r>
                        <a:rPr kumimoji="1" lang="en-US" altLang="ja-JP" sz="1100" dirty="0"/>
                        <a:t>500</a:t>
                      </a:r>
                      <a:r>
                        <a:rPr kumimoji="1" lang="ja-JP" altLang="en-US" sz="1100" dirty="0"/>
                        <a:t>万円以上、といった要件を充足する必要がありハードルが高い。</a:t>
                      </a:r>
                      <a:endParaRPr kumimoji="1" lang="en-US" altLang="ja-JP" sz="1100" dirty="0"/>
                    </a:p>
                    <a:p>
                      <a:pPr>
                        <a:lnSpc>
                          <a:spcPct val="100000"/>
                        </a:lnSpc>
                      </a:pPr>
                      <a:r>
                        <a:rPr kumimoji="1" lang="ja-JP" altLang="en-US" sz="1100" b="1" dirty="0"/>
                        <a:t>⇒　市に創業活動計画書等を提出して確認証明を受ければ、入国管理局の審査を経て</a:t>
                      </a:r>
                      <a:r>
                        <a:rPr kumimoji="1" lang="en-US" altLang="ja-JP" sz="1100" b="1" dirty="0"/>
                        <a:t>6</a:t>
                      </a:r>
                      <a:r>
                        <a:rPr kumimoji="1" lang="ja-JP" altLang="en-US" sz="1100" b="1" dirty="0"/>
                        <a:t>カ月間の在留資格が認められる。</a:t>
                      </a:r>
                      <a:endParaRPr kumimoji="1" lang="en-US" altLang="ja-JP" sz="1100" b="1" dirty="0"/>
                    </a:p>
                    <a:p>
                      <a:pPr>
                        <a:lnSpc>
                          <a:spcPct val="100000"/>
                        </a:lnSpc>
                      </a:pPr>
                      <a:r>
                        <a:rPr kumimoji="1" lang="ja-JP" altLang="en-US" sz="1100" b="1" dirty="0"/>
                        <a:t>　　この間に事業を進めながら要件を充足すれば、在留資格を更新できる。</a:t>
                      </a:r>
                      <a:endParaRPr kumimoji="1" lang="en-US" altLang="ja-JP" sz="1100" b="1" dirty="0"/>
                    </a:p>
                    <a:p>
                      <a:pPr>
                        <a:lnSpc>
                          <a:spcPct val="100000"/>
                        </a:lnSpc>
                      </a:pPr>
                      <a:r>
                        <a:rPr kumimoji="1" lang="ja-JP" altLang="en-US" sz="1100" dirty="0"/>
                        <a:t>（対象事業：市が指定する知識創造型、健康･医療･福祉関連、環境･エネルギー関連、物流関連、貿易関連）</a:t>
                      </a:r>
                      <a:endParaRPr kumimoji="1" lang="en-US" altLang="ja-JP" sz="1100" dirty="0"/>
                    </a:p>
                  </a:txBody>
                  <a:tcPr/>
                </a:tc>
                <a:extLst>
                  <a:ext uri="{0D108BD9-81ED-4DB2-BD59-A6C34878D82A}">
                    <a16:rowId xmlns:a16="http://schemas.microsoft.com/office/drawing/2014/main" val="1742418162"/>
                  </a:ext>
                </a:extLst>
              </a:tr>
              <a:tr h="933812">
                <a:tc>
                  <a:txBody>
                    <a:bodyPr/>
                    <a:lstStyle/>
                    <a:p>
                      <a:pPr>
                        <a:lnSpc>
                          <a:spcPct val="100000"/>
                        </a:lnSpc>
                      </a:pPr>
                      <a:r>
                        <a:rPr kumimoji="1" lang="ja-JP" altLang="en-US" sz="1100" b="1" dirty="0"/>
                        <a:t>スタートアップ法人減税</a:t>
                      </a:r>
                      <a:endParaRPr kumimoji="1" lang="en-US" altLang="ja-JP" sz="1100" b="1" dirty="0"/>
                    </a:p>
                    <a:p>
                      <a:pPr>
                        <a:lnSpc>
                          <a:spcPct val="100000"/>
                        </a:lnSpc>
                      </a:pPr>
                      <a:endParaRPr kumimoji="1" lang="en-US" altLang="ja-JP" sz="1100" dirty="0"/>
                    </a:p>
                  </a:txBody>
                  <a:tcPr/>
                </a:tc>
                <a:tc>
                  <a:txBody>
                    <a:bodyPr/>
                    <a:lstStyle/>
                    <a:p>
                      <a:pPr>
                        <a:lnSpc>
                          <a:spcPct val="100000"/>
                        </a:lnSpc>
                      </a:pPr>
                      <a:r>
                        <a:rPr kumimoji="1" lang="ja-JP" altLang="en-US" sz="1100" dirty="0"/>
                        <a:t>・創業</a:t>
                      </a:r>
                      <a:r>
                        <a:rPr kumimoji="1" lang="en-US" altLang="ja-JP" sz="1100" dirty="0"/>
                        <a:t>5</a:t>
                      </a:r>
                      <a:r>
                        <a:rPr kumimoji="1" lang="ja-JP" altLang="en-US" sz="1100" dirty="0"/>
                        <a:t>年未満の法人で、国家戦略特区の規制の特例措置等を活用して事業を行っていること、国税が対象とする事業に加え、市が独自に設定した先進的な</a:t>
                      </a:r>
                      <a:r>
                        <a:rPr kumimoji="1" lang="en-US" altLang="ja-JP" sz="1100" dirty="0"/>
                        <a:t>IT</a:t>
                      </a:r>
                      <a:r>
                        <a:rPr kumimoji="1" lang="ja-JP" altLang="en-US" sz="1100" dirty="0"/>
                        <a:t>のいずれかの分野で革新的な事業を行うことなどの要件を満たした場合、最大</a:t>
                      </a:r>
                      <a:r>
                        <a:rPr kumimoji="1" lang="en-US" altLang="ja-JP" sz="1100" dirty="0"/>
                        <a:t>5</a:t>
                      </a:r>
                      <a:r>
                        <a:rPr kumimoji="1" lang="ja-JP" altLang="en-US" sz="1100" dirty="0"/>
                        <a:t>年間、法人の所得の</a:t>
                      </a:r>
                      <a:r>
                        <a:rPr kumimoji="1" lang="en-US" altLang="ja-JP" sz="1100" dirty="0"/>
                        <a:t>20</a:t>
                      </a:r>
                      <a:r>
                        <a:rPr kumimoji="1" lang="ja-JP" altLang="en-US" sz="1100" dirty="0"/>
                        <a:t>％を控除。</a:t>
                      </a:r>
                      <a:endParaRPr kumimoji="1" lang="en-US" altLang="ja-JP" sz="1100" dirty="0"/>
                    </a:p>
                    <a:p>
                      <a:pPr>
                        <a:lnSpc>
                          <a:spcPct val="100000"/>
                        </a:lnSpc>
                      </a:pPr>
                      <a:r>
                        <a:rPr kumimoji="1" lang="ja-JP" altLang="en-US" sz="1100" dirty="0"/>
                        <a:t>・市は、併せて法人市民税（法人税割）を全額免除とする独自の免税措置も実施。　</a:t>
                      </a:r>
                      <a:endParaRPr kumimoji="1" lang="en-US" altLang="ja-JP" sz="1100" dirty="0"/>
                    </a:p>
                    <a:p>
                      <a:pPr>
                        <a:lnSpc>
                          <a:spcPct val="100000"/>
                        </a:lnSpc>
                      </a:pPr>
                      <a:r>
                        <a:rPr kumimoji="1" lang="ja-JP" altLang="en-US" sz="1100" b="1" dirty="0"/>
                        <a:t>⇒　現在の</a:t>
                      </a:r>
                      <a:r>
                        <a:rPr kumimoji="1" lang="zh-CN" altLang="en-US" sz="1100" b="1" dirty="0"/>
                        <a:t>法人税実効税率（</a:t>
                      </a:r>
                      <a:r>
                        <a:rPr kumimoji="1" lang="en-US" altLang="zh-CN" sz="1100" b="1" dirty="0"/>
                        <a:t>30</a:t>
                      </a:r>
                      <a:r>
                        <a:rPr kumimoji="1" lang="zh-CN" altLang="en-US" sz="1100" b="1" dirty="0"/>
                        <a:t>％）</a:t>
                      </a:r>
                      <a:r>
                        <a:rPr kumimoji="1" lang="ja-JP" altLang="en-US" sz="1100" b="1" dirty="0"/>
                        <a:t>や</a:t>
                      </a:r>
                      <a:r>
                        <a:rPr kumimoji="1" lang="zh-CN" altLang="en-US" sz="1100" b="1" dirty="0"/>
                        <a:t>中国（</a:t>
                      </a:r>
                      <a:r>
                        <a:rPr kumimoji="1" lang="en-US" altLang="zh-CN" sz="1100" b="1" dirty="0"/>
                        <a:t>25</a:t>
                      </a:r>
                      <a:r>
                        <a:rPr kumimoji="1" lang="zh-CN" altLang="en-US" sz="1100" b="1" dirty="0"/>
                        <a:t>％）</a:t>
                      </a:r>
                      <a:r>
                        <a:rPr kumimoji="1" lang="ja-JP" altLang="en-US" sz="1100" b="1" dirty="0" err="1"/>
                        <a:t>、</a:t>
                      </a:r>
                      <a:r>
                        <a:rPr kumimoji="1" lang="zh-CN" altLang="en-US" sz="1100" b="1" dirty="0"/>
                        <a:t>韓国（</a:t>
                      </a:r>
                      <a:r>
                        <a:rPr kumimoji="1" lang="en-US" altLang="zh-CN" sz="1100" b="1" dirty="0"/>
                        <a:t>24</a:t>
                      </a:r>
                      <a:r>
                        <a:rPr kumimoji="1" lang="zh-CN" altLang="en-US" sz="1100" b="1" dirty="0"/>
                        <a:t>％）</a:t>
                      </a:r>
                      <a:r>
                        <a:rPr kumimoji="1" lang="ja-JP" altLang="en-US" sz="1100" b="1" dirty="0"/>
                        <a:t>よりも低い</a:t>
                      </a:r>
                      <a:r>
                        <a:rPr kumimoji="1" lang="zh-CN" altLang="en-US" sz="1100" b="1" dirty="0"/>
                        <a:t>税率</a:t>
                      </a:r>
                      <a:r>
                        <a:rPr kumimoji="1" lang="en-US" altLang="zh-CN" sz="1100" b="1" dirty="0"/>
                        <a:t>22</a:t>
                      </a:r>
                      <a:r>
                        <a:rPr kumimoji="1" lang="zh-CN" altLang="en-US" sz="1100" b="1" dirty="0"/>
                        <a:t>％</a:t>
                      </a:r>
                      <a:r>
                        <a:rPr kumimoji="1" lang="ja-JP" altLang="en-US" sz="1100" b="1" dirty="0" err="1"/>
                        <a:t>。</a:t>
                      </a:r>
                      <a:endParaRPr kumimoji="1" lang="zh-CN" altLang="en-US" sz="1100" b="1" dirty="0"/>
                    </a:p>
                  </a:txBody>
                  <a:tcPr/>
                </a:tc>
                <a:extLst>
                  <a:ext uri="{0D108BD9-81ED-4DB2-BD59-A6C34878D82A}">
                    <a16:rowId xmlns:a16="http://schemas.microsoft.com/office/drawing/2014/main" val="2326703858"/>
                  </a:ext>
                </a:extLst>
              </a:tr>
            </a:tbl>
          </a:graphicData>
        </a:graphic>
      </p:graphicFrame>
      <p:sp>
        <p:nvSpPr>
          <p:cNvPr id="21" name="正方形/長方形 20"/>
          <p:cNvSpPr/>
          <p:nvPr/>
        </p:nvSpPr>
        <p:spPr>
          <a:xfrm>
            <a:off x="82777" y="2748986"/>
            <a:ext cx="1773906"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外国人起業家の在留資格の要件を緩和</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6</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カ月の猶予）</a:t>
            </a:r>
          </a:p>
        </p:txBody>
      </p:sp>
      <p:sp>
        <p:nvSpPr>
          <p:cNvPr id="24" name="正方形/長方形 23"/>
          <p:cNvSpPr/>
          <p:nvPr/>
        </p:nvSpPr>
        <p:spPr>
          <a:xfrm>
            <a:off x="103109" y="3820978"/>
            <a:ext cx="1789133"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最大</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5</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年間、法人所得の</a:t>
            </a: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を控除</a:t>
            </a:r>
          </a:p>
        </p:txBody>
      </p:sp>
      <p:sp>
        <p:nvSpPr>
          <p:cNvPr id="28" name="正方形/長方形 27"/>
          <p:cNvSpPr/>
          <p:nvPr/>
        </p:nvSpPr>
        <p:spPr>
          <a:xfrm>
            <a:off x="-10287" y="4427732"/>
            <a:ext cx="193232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a:ea typeface="Meiryo UI"/>
                <a:cs typeface="+mn-cs"/>
              </a:rPr>
              <a:t>広域的官民連携の具現化　</a:t>
            </a:r>
            <a:endParaRPr kumimoji="0" lang="en-US" altLang="ja-JP" sz="1100" b="1" i="0" u="sng" strike="noStrike" kern="1200" cap="none" spc="0" normalizeH="0" baseline="0" noProof="0" dirty="0">
              <a:ln>
                <a:noFill/>
              </a:ln>
              <a:solidFill>
                <a:prstClr val="black"/>
              </a:solidFill>
              <a:effectLst/>
              <a:uLnTx/>
              <a:uFillTx/>
              <a:latin typeface="Meiryo UI"/>
              <a:ea typeface="Meiryo UI"/>
              <a:cs typeface="+mn-cs"/>
            </a:endParaRPr>
          </a:p>
        </p:txBody>
      </p:sp>
      <p:sp>
        <p:nvSpPr>
          <p:cNvPr id="29" name="正方形/長方形 28"/>
          <p:cNvSpPr/>
          <p:nvPr/>
        </p:nvSpPr>
        <p:spPr>
          <a:xfrm>
            <a:off x="27812" y="4845941"/>
            <a:ext cx="9336230"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・福岡都市圏の新しい将来像を描き、地域の国際競争力を強化するために、成長戦略の策定から推進までを一貫して行う、産学官民一体の</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Think</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Do </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タンク。</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FDC</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の地域戦略と福岡市の基本戦略と連動（公共政策・公共投資と民間事業が連動）。</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3" name="正方形/長方形 32"/>
          <p:cNvSpPr/>
          <p:nvPr/>
        </p:nvSpPr>
        <p:spPr>
          <a:xfrm>
            <a:off x="103109" y="5308375"/>
            <a:ext cx="4740585" cy="144655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地域のワンストップ窓口として機能、行政と民間、既存企業とスタートアップ、</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あるいは域内と域外・海外の組織の間の橋渡し役。</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FDC</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が企業のサポートやオープンイノベーションを後押しし、創業特区として</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の注目度・域外の企業の福岡市に対する関心が一段と高まっている。</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こうした官民連携の基盤や対応窓口の存在が域外企業にとっても当地への</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アクセスやパートナー探しがしやすくなり、エストニアの電子政府の技術について</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民間分野への応用を目指す新興企業が、実証実験の場として福岡市を選ぶ</a:t>
            </a:r>
            <a:endParaRPr kumimoji="0"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　ことにも繋がっている。</a:t>
            </a:r>
          </a:p>
        </p:txBody>
      </p:sp>
      <p:pic>
        <p:nvPicPr>
          <p:cNvPr id="35" name="図 34"/>
          <p:cNvPicPr>
            <a:picLocks noChangeAspect="1"/>
          </p:cNvPicPr>
          <p:nvPr/>
        </p:nvPicPr>
        <p:blipFill>
          <a:blip r:embed="rId3"/>
          <a:stretch>
            <a:fillRect/>
          </a:stretch>
        </p:blipFill>
        <p:spPr>
          <a:xfrm>
            <a:off x="4945303" y="5320562"/>
            <a:ext cx="3803375" cy="1436170"/>
          </a:xfrm>
          <a:prstGeom prst="rect">
            <a:avLst/>
          </a:prstGeom>
        </p:spPr>
      </p:pic>
      <p:sp>
        <p:nvSpPr>
          <p:cNvPr id="36" name="正方形/長方形 35"/>
          <p:cNvSpPr/>
          <p:nvPr/>
        </p:nvSpPr>
        <p:spPr>
          <a:xfrm>
            <a:off x="68922" y="4629687"/>
            <a:ext cx="8488441"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sng" strike="noStrike" kern="1200" cap="none" spc="0" normalizeH="0" baseline="0" noProof="0" dirty="0">
                <a:ln>
                  <a:noFill/>
                </a:ln>
                <a:solidFill>
                  <a:prstClr val="black"/>
                </a:solidFill>
                <a:effectLst/>
                <a:uLnTx/>
                <a:uFillTx/>
                <a:latin typeface="Meiryo UI"/>
                <a:ea typeface="Meiryo UI"/>
                <a:cs typeface="+mn-cs"/>
              </a:rPr>
              <a:t>2011</a:t>
            </a:r>
            <a:r>
              <a:rPr kumimoji="0" lang="ja-JP" altLang="en-US" sz="1100" b="0" i="0" u="sng"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1100" b="0" i="0" u="sng" strike="noStrike" kern="1200" cap="none" spc="0" normalizeH="0" baseline="0" noProof="0" dirty="0">
                <a:ln>
                  <a:noFill/>
                </a:ln>
                <a:solidFill>
                  <a:prstClr val="black"/>
                </a:solidFill>
                <a:effectLst/>
                <a:uLnTx/>
                <a:uFillTx/>
                <a:latin typeface="Meiryo UI"/>
                <a:ea typeface="Meiryo UI"/>
                <a:cs typeface="+mn-cs"/>
              </a:rPr>
              <a:t>4</a:t>
            </a:r>
            <a:r>
              <a:rPr kumimoji="0" lang="ja-JP" altLang="en-US" sz="1100" b="0" i="0" u="sng" strike="noStrike" kern="1200" cap="none" spc="0" normalizeH="0" baseline="0" noProof="0" dirty="0">
                <a:ln>
                  <a:noFill/>
                </a:ln>
                <a:solidFill>
                  <a:prstClr val="black"/>
                </a:solidFill>
                <a:effectLst/>
                <a:uLnTx/>
                <a:uFillTx/>
                <a:latin typeface="Meiryo UI"/>
                <a:ea typeface="Meiryo UI"/>
                <a:cs typeface="+mn-cs"/>
              </a:rPr>
              <a:t>月に経済界・九州大学・福岡市が中心になって産学官民の事業創出プラットフォームとして</a:t>
            </a:r>
            <a:r>
              <a:rPr kumimoji="0" lang="zh-TW" altLang="en-US" sz="1100" b="1" i="0" u="sng" strike="noStrike" kern="1200" cap="none" spc="0" normalizeH="0" baseline="0" noProof="0" dirty="0">
                <a:ln>
                  <a:noFill/>
                </a:ln>
                <a:solidFill>
                  <a:prstClr val="black"/>
                </a:solidFill>
                <a:effectLst/>
                <a:uLnTx/>
                <a:uFillTx/>
                <a:latin typeface="Meiryo UI"/>
                <a:ea typeface="Meiryo UI"/>
                <a:cs typeface="+mn-cs"/>
              </a:rPr>
              <a:t>福岡地域戦略推進協議会</a:t>
            </a:r>
            <a:r>
              <a:rPr kumimoji="0" lang="zh-TW" altLang="en-US" sz="1100" b="0" i="0" u="sng" strike="noStrike" kern="1200" cap="none" spc="0" normalizeH="0" baseline="0" noProof="0" dirty="0">
                <a:ln>
                  <a:noFill/>
                </a:ln>
                <a:solidFill>
                  <a:prstClr val="black"/>
                </a:solidFill>
                <a:effectLst/>
                <a:uLnTx/>
                <a:uFillTx/>
                <a:latin typeface="Meiryo UI"/>
                <a:ea typeface="Meiryo UI"/>
                <a:cs typeface="+mn-cs"/>
              </a:rPr>
              <a:t>（</a:t>
            </a:r>
            <a:r>
              <a:rPr kumimoji="0" lang="en-US" altLang="zh-TW" sz="1100" b="0" i="0" u="sng" strike="noStrike" kern="1200" cap="none" spc="0" normalizeH="0" baseline="0" noProof="0" dirty="0">
                <a:ln>
                  <a:noFill/>
                </a:ln>
                <a:solidFill>
                  <a:prstClr val="black"/>
                </a:solidFill>
                <a:effectLst/>
                <a:uLnTx/>
                <a:uFillTx/>
                <a:latin typeface="Meiryo UI"/>
                <a:ea typeface="Meiryo UI"/>
                <a:cs typeface="+mn-cs"/>
              </a:rPr>
              <a:t>FDC</a:t>
            </a:r>
            <a:r>
              <a:rPr kumimoji="0" lang="zh-TW" altLang="en-US" sz="1100" b="0" i="0" u="sng" strike="noStrike" kern="1200" cap="none" spc="0" normalizeH="0" baseline="0" noProof="0" dirty="0">
                <a:ln>
                  <a:noFill/>
                </a:ln>
                <a:solidFill>
                  <a:prstClr val="black"/>
                </a:solidFill>
                <a:effectLst/>
                <a:uLnTx/>
                <a:uFillTx/>
                <a:latin typeface="Meiryo UI"/>
                <a:ea typeface="Meiryo UI"/>
                <a:cs typeface="+mn-cs"/>
              </a:rPr>
              <a:t>）</a:t>
            </a:r>
            <a:r>
              <a:rPr kumimoji="0" lang="ja-JP" altLang="en-US" sz="1100" b="0" i="0" u="sng" strike="noStrike" kern="1200" cap="none" spc="0" normalizeH="0" baseline="0" noProof="0" dirty="0">
                <a:ln>
                  <a:noFill/>
                </a:ln>
                <a:solidFill>
                  <a:prstClr val="black"/>
                </a:solidFill>
                <a:effectLst/>
                <a:uLnTx/>
                <a:uFillTx/>
                <a:latin typeface="Meiryo UI"/>
                <a:ea typeface="Meiryo UI"/>
                <a:cs typeface="+mn-cs"/>
              </a:rPr>
              <a:t>設立</a:t>
            </a:r>
            <a:endParaRPr kumimoji="0" lang="en-US" altLang="ja-JP" sz="1100" b="0" i="0" u="sng" strike="noStrike" kern="1200" cap="none" spc="0" normalizeH="0" baseline="0" noProof="0" dirty="0">
              <a:ln>
                <a:noFill/>
              </a:ln>
              <a:solidFill>
                <a:prstClr val="black"/>
              </a:solidFill>
              <a:effectLst/>
              <a:uLnTx/>
              <a:uFillTx/>
              <a:latin typeface="Meiryo UI"/>
              <a:ea typeface="Meiryo UI"/>
              <a:cs typeface="+mn-cs"/>
            </a:endParaRPr>
          </a:p>
        </p:txBody>
      </p:sp>
      <p:sp>
        <p:nvSpPr>
          <p:cNvPr id="37" name="正方形/長方形 36"/>
          <p:cNvSpPr/>
          <p:nvPr/>
        </p:nvSpPr>
        <p:spPr>
          <a:xfrm>
            <a:off x="4617737" y="-5744"/>
            <a:ext cx="476016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出典：日本総研「スタートアップの集積拠点を目指す福岡市の取り組み」（</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2018</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月）から抜粋、加工</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531052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7311" y="35097"/>
            <a:ext cx="9009240" cy="6561510"/>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 name="正方形/長方形 10"/>
          <p:cNvSpPr/>
          <p:nvPr/>
        </p:nvSpPr>
        <p:spPr>
          <a:xfrm>
            <a:off x="73915" y="6397754"/>
            <a:ext cx="4316166" cy="646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出典：各種資料をもとに副首都推進局にて作成</a:t>
            </a:r>
            <a:endParaRPr kumimoji="0" lang="en-US" altLang="ja-JP" sz="8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3" name="角丸四角形 2"/>
          <p:cNvSpPr/>
          <p:nvPr/>
        </p:nvSpPr>
        <p:spPr>
          <a:xfrm>
            <a:off x="4935845" y="141859"/>
            <a:ext cx="4091677" cy="788484"/>
          </a:xfrm>
          <a:prstGeom prst="roundRect">
            <a:avLst>
              <a:gd name="adj" fmla="val 636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○グローバル創業・雇用創出特区指定　→　規制緩和</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○グローバル拠点都市選定　→　集中支援</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（補助事業・海外展開支援等）</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○政府系金融機関連携　→　制度融資・ファンド資金供給強化　</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角丸四角形 3"/>
          <p:cNvSpPr/>
          <p:nvPr/>
        </p:nvSpPr>
        <p:spPr>
          <a:xfrm>
            <a:off x="4498030" y="152755"/>
            <a:ext cx="360000" cy="770739"/>
          </a:xfrm>
          <a:prstGeom prst="round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4546A"/>
                </a:solidFill>
                <a:effectLst/>
                <a:uLnTx/>
                <a:uFillTx/>
                <a:latin typeface="Meiryo UI"/>
                <a:ea typeface="Meiryo UI"/>
                <a:cs typeface="+mn-cs"/>
              </a:rPr>
              <a:t>国</a:t>
            </a:r>
          </a:p>
        </p:txBody>
      </p:sp>
      <p:sp>
        <p:nvSpPr>
          <p:cNvPr id="8" name="角丸四角形 7"/>
          <p:cNvSpPr/>
          <p:nvPr/>
        </p:nvSpPr>
        <p:spPr>
          <a:xfrm>
            <a:off x="4944714" y="1017065"/>
            <a:ext cx="4082810" cy="823541"/>
          </a:xfrm>
          <a:prstGeom prst="roundRect">
            <a:avLst>
              <a:gd name="adj" fmla="val 7142"/>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○創業・ベンチャー支援施策</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（創業巡回相談会、制度融資等）</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○企業と投資家等のマッチング支援</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○支援施設</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（福岡システム</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LSI</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総合開発センター、有機光エレクトロニクス実用化センター）　　</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角丸四角形 14"/>
          <p:cNvSpPr/>
          <p:nvPr/>
        </p:nvSpPr>
        <p:spPr>
          <a:xfrm>
            <a:off x="4522416" y="1049825"/>
            <a:ext cx="360000" cy="770739"/>
          </a:xfrm>
          <a:prstGeom prst="round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150" normalizeH="0" baseline="0" noProof="0" dirty="0">
                <a:ln>
                  <a:noFill/>
                </a:ln>
                <a:solidFill>
                  <a:srgbClr val="44546A"/>
                </a:solidFill>
                <a:effectLst/>
                <a:uLnTx/>
                <a:uFillTx/>
                <a:latin typeface="Meiryo UI"/>
                <a:ea typeface="Meiryo UI"/>
                <a:cs typeface="+mn-cs"/>
              </a:rPr>
              <a:t>福 岡 県</a:t>
            </a:r>
          </a:p>
        </p:txBody>
      </p:sp>
      <p:sp>
        <p:nvSpPr>
          <p:cNvPr id="16" name="角丸四角形 15"/>
          <p:cNvSpPr/>
          <p:nvPr/>
        </p:nvSpPr>
        <p:spPr>
          <a:xfrm>
            <a:off x="4521733" y="1983187"/>
            <a:ext cx="360000" cy="173156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福岡市</a:t>
            </a:r>
          </a:p>
        </p:txBody>
      </p:sp>
      <p:sp>
        <p:nvSpPr>
          <p:cNvPr id="13" name="角丸四角形 12"/>
          <p:cNvSpPr/>
          <p:nvPr/>
        </p:nvSpPr>
        <p:spPr>
          <a:xfrm>
            <a:off x="4968283" y="5755248"/>
            <a:ext cx="4018666" cy="758775"/>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○スタートアップとの協業、融資・投資、成長支援　</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○支援拠点</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Fukuoka Growth Next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運営受託</a:t>
            </a: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○ベンチャーキャピタル、アクセラレーター、インフルエンサー</a:t>
            </a:r>
            <a:r>
              <a:rPr kumimoji="1" lang="ja-JP" altLang="en-US" sz="1100" b="0"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100" b="0"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5" name="角丸四角形 4"/>
          <p:cNvSpPr/>
          <p:nvPr/>
        </p:nvSpPr>
        <p:spPr>
          <a:xfrm>
            <a:off x="1403310" y="1422559"/>
            <a:ext cx="2035165" cy="7220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福　　岡　　市</a:t>
            </a:r>
            <a:endParaRPr kumimoji="1" lang="en-US" altLang="ja-JP" sz="1400" b="0"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Meiryo UI"/>
                <a:ea typeface="Meiryo UI"/>
                <a:cs typeface="+mn-cs"/>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prstClr val="white"/>
                </a:solidFill>
                <a:effectLst/>
                <a:uLnTx/>
                <a:uFillTx/>
                <a:latin typeface="Meiryo UI"/>
                <a:ea typeface="Meiryo UI"/>
                <a:cs typeface="+mn-cs"/>
              </a:rPr>
              <a:t>福岡地域戦略推進協議会</a:t>
            </a:r>
          </a:p>
        </p:txBody>
      </p:sp>
      <p:sp>
        <p:nvSpPr>
          <p:cNvPr id="19" name="角丸四角形 18"/>
          <p:cNvSpPr/>
          <p:nvPr/>
        </p:nvSpPr>
        <p:spPr>
          <a:xfrm>
            <a:off x="397475" y="4433633"/>
            <a:ext cx="1269863"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国</a:t>
            </a:r>
          </a:p>
        </p:txBody>
      </p:sp>
      <p:sp>
        <p:nvSpPr>
          <p:cNvPr id="20" name="角丸四角形 19"/>
          <p:cNvSpPr/>
          <p:nvPr/>
        </p:nvSpPr>
        <p:spPr>
          <a:xfrm>
            <a:off x="3134936" y="4435460"/>
            <a:ext cx="124753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大学・企業等</a:t>
            </a:r>
          </a:p>
        </p:txBody>
      </p:sp>
      <p:cxnSp>
        <p:nvCxnSpPr>
          <p:cNvPr id="10" name="直線矢印コネクタ 9"/>
          <p:cNvCxnSpPr/>
          <p:nvPr/>
        </p:nvCxnSpPr>
        <p:spPr>
          <a:xfrm flipH="1">
            <a:off x="1195787" y="2318869"/>
            <a:ext cx="830359" cy="205832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784164" y="2303795"/>
            <a:ext cx="883174" cy="200760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2727272" y="2317980"/>
            <a:ext cx="883366" cy="19660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flipV="1">
            <a:off x="3177913" y="2302406"/>
            <a:ext cx="890219" cy="20245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1820002" y="4530841"/>
            <a:ext cx="120178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1790950" y="4767135"/>
            <a:ext cx="1214846"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6" name="角丸四角形吹き出し 45"/>
          <p:cNvSpPr/>
          <p:nvPr/>
        </p:nvSpPr>
        <p:spPr>
          <a:xfrm>
            <a:off x="102897" y="1442377"/>
            <a:ext cx="1092890" cy="580881"/>
          </a:xfrm>
          <a:prstGeom prst="wedgeRoundRectCallout">
            <a:avLst>
              <a:gd name="adj1" fmla="val 62588"/>
              <a:gd name="adj2" fmla="val -9468"/>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公共政策・公共投資と民間事業が連動</a:t>
            </a:r>
          </a:p>
        </p:txBody>
      </p:sp>
      <p:sp>
        <p:nvSpPr>
          <p:cNvPr id="35" name="角丸四角形 34"/>
          <p:cNvSpPr/>
          <p:nvPr/>
        </p:nvSpPr>
        <p:spPr>
          <a:xfrm>
            <a:off x="316144" y="295188"/>
            <a:ext cx="2425643"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国、地方、企業の役割など</a:t>
            </a:r>
          </a:p>
        </p:txBody>
      </p:sp>
      <p:sp>
        <p:nvSpPr>
          <p:cNvPr id="40" name="角丸四角形 39"/>
          <p:cNvSpPr/>
          <p:nvPr/>
        </p:nvSpPr>
        <p:spPr>
          <a:xfrm>
            <a:off x="4539333" y="4906380"/>
            <a:ext cx="360000" cy="770739"/>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大　学</a:t>
            </a:r>
          </a:p>
        </p:txBody>
      </p:sp>
      <p:sp>
        <p:nvSpPr>
          <p:cNvPr id="44" name="角丸四角形 43"/>
          <p:cNvSpPr/>
          <p:nvPr/>
        </p:nvSpPr>
        <p:spPr>
          <a:xfrm>
            <a:off x="4975032" y="4903004"/>
            <a:ext cx="4052489" cy="795375"/>
          </a:xfrm>
          <a:prstGeom prst="round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○大学シーズ・科学技術支援</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○アントレプレナーシップ教育（九州大学・福岡大学）</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○九大起業部、福岡大学産学官連携センター　等</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5" name="角丸四角形 44"/>
          <p:cNvSpPr/>
          <p:nvPr/>
        </p:nvSpPr>
        <p:spPr>
          <a:xfrm>
            <a:off x="4556485" y="5741743"/>
            <a:ext cx="360000" cy="795375"/>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企業等</a:t>
            </a:r>
          </a:p>
        </p:txBody>
      </p:sp>
      <p:sp>
        <p:nvSpPr>
          <p:cNvPr id="50" name="角丸四角形 49"/>
          <p:cNvSpPr/>
          <p:nvPr/>
        </p:nvSpPr>
        <p:spPr>
          <a:xfrm>
            <a:off x="4539333" y="3845494"/>
            <a:ext cx="360000" cy="91298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ＦＤＣ</a:t>
            </a:r>
          </a:p>
        </p:txBody>
      </p:sp>
      <p:sp>
        <p:nvSpPr>
          <p:cNvPr id="51" name="角丸四角形 50"/>
          <p:cNvSpPr/>
          <p:nvPr/>
        </p:nvSpPr>
        <p:spPr>
          <a:xfrm>
            <a:off x="4961657" y="3849540"/>
            <a:ext cx="4025292" cy="908935"/>
          </a:xfrm>
          <a:prstGeom prst="roundRect">
            <a:avLst>
              <a:gd name="adj" fmla="val 6168"/>
            </a:avLst>
          </a:prstGeom>
          <a:solidFill>
            <a:srgbClr val="DAE3F3"/>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prstClr val="black"/>
                </a:solidFill>
                <a:effectLst/>
                <a:uLnTx/>
                <a:uFillTx/>
                <a:latin typeface="Meiryo UI"/>
                <a:ea typeface="Meiryo UI"/>
                <a:cs typeface="+mn-cs"/>
              </a:rPr>
              <a:t>福岡市の基本戦略と連動した地域戦略</a:t>
            </a:r>
            <a:endParaRPr kumimoji="1" lang="en-US" altLang="ja-JP" sz="110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○地域のワンストップ窓口として、行政と民間、既存企業とスタート</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アップ、域内と域外・海外の組織の間の橋渡し。</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○福岡スタートアップ・コンソーシアム事務局</a:t>
            </a:r>
          </a:p>
        </p:txBody>
      </p:sp>
      <p:sp>
        <p:nvSpPr>
          <p:cNvPr id="53" name="角丸四角形 52"/>
          <p:cNvSpPr/>
          <p:nvPr/>
        </p:nvSpPr>
        <p:spPr>
          <a:xfrm>
            <a:off x="4932927" y="1977110"/>
            <a:ext cx="4054022" cy="1737640"/>
          </a:xfrm>
          <a:prstGeom prst="roundRect">
            <a:avLst>
              <a:gd name="adj" fmla="val 6168"/>
            </a:avLst>
          </a:prstGeom>
          <a:solidFill>
            <a:srgbClr val="DAE3F3"/>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prstClr val="black"/>
                </a:solidFill>
                <a:effectLst/>
                <a:uLnTx/>
                <a:uFillTx/>
                <a:latin typeface="Meiryo UI"/>
                <a:ea typeface="Meiryo UI"/>
                <a:cs typeface="+mn-cs"/>
              </a:rPr>
              <a:t>スタートアップを主導</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市長が積極的に推進</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○「スタートアップ都市ふくおか」宣言</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→基本計画の重点分野に位置づけ。産官学民の連携。　　　</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○グローバル創業・雇用創出特区指定</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(FDC</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と共同提案）</a:t>
            </a: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→福岡市スタートアップパッケージ（スタートアップビザ・賃料補助・</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法人減税・スタートアップカフェ（官民協働の支援施設））、</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海外とのネットワーク構築</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○グローバル拠点都市選定　　</a:t>
            </a:r>
            <a:r>
              <a:rPr kumimoji="1" lang="ja-JP" altLang="en-US" sz="1100" b="1" i="0" u="none" strike="noStrike" kern="1200" cap="none" spc="0" normalizeH="0" baseline="0" noProof="0" dirty="0">
                <a:ln>
                  <a:noFill/>
                </a:ln>
                <a:solidFill>
                  <a:srgbClr val="002060"/>
                </a:solidFill>
                <a:effectLst/>
                <a:uLnTx/>
                <a:uFillTx/>
                <a:latin typeface="Meiryo UI"/>
                <a:ea typeface="Meiryo UI"/>
                <a:cs typeface="+mn-cs"/>
              </a:rPr>
              <a:t>　　　　　　　　　　　　　　　　　</a:t>
            </a:r>
            <a:endParaRPr kumimoji="1" lang="en-US" altLang="ja-JP" sz="11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31" name="角丸四角形吹き出し 30"/>
          <p:cNvSpPr/>
          <p:nvPr/>
        </p:nvSpPr>
        <p:spPr>
          <a:xfrm>
            <a:off x="146824" y="5293343"/>
            <a:ext cx="1879322" cy="613663"/>
          </a:xfrm>
          <a:prstGeom prst="wedgeRoundRectCallout">
            <a:avLst>
              <a:gd name="adj1" fmla="val -11484"/>
              <a:gd name="adj2" fmla="val -100969"/>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産業の国際競争力強化及び国際的な経済活動の拠点形成（世界に伍するスタートアップ・エコシステム拠点都市）</a:t>
            </a:r>
          </a:p>
        </p:txBody>
      </p:sp>
      <p:sp>
        <p:nvSpPr>
          <p:cNvPr id="36" name="角丸四角形 35"/>
          <p:cNvSpPr/>
          <p:nvPr/>
        </p:nvSpPr>
        <p:spPr>
          <a:xfrm>
            <a:off x="102896" y="2267722"/>
            <a:ext cx="1263416" cy="47026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a:ea typeface="Meiryo UI"/>
                <a:cs typeface="+mn-cs"/>
              </a:rPr>
              <a:t>福岡県</a:t>
            </a:r>
          </a:p>
        </p:txBody>
      </p:sp>
      <p:sp>
        <p:nvSpPr>
          <p:cNvPr id="41" name="正方形/長方形 40"/>
          <p:cNvSpPr/>
          <p:nvPr/>
        </p:nvSpPr>
        <p:spPr>
          <a:xfrm>
            <a:off x="2952006" y="2880884"/>
            <a:ext cx="658632" cy="27139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市の施策</a:t>
            </a:r>
          </a:p>
        </p:txBody>
      </p:sp>
      <p:sp>
        <p:nvSpPr>
          <p:cNvPr id="42" name="正方形/長方形 41"/>
          <p:cNvSpPr/>
          <p:nvPr/>
        </p:nvSpPr>
        <p:spPr>
          <a:xfrm>
            <a:off x="3078793" y="3178581"/>
            <a:ext cx="658632" cy="31020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市独自の規制緩和</a:t>
            </a:r>
          </a:p>
        </p:txBody>
      </p:sp>
      <p:sp>
        <p:nvSpPr>
          <p:cNvPr id="48" name="加算 23">
            <a:extLst>
              <a:ext uri="{FF2B5EF4-FFF2-40B4-BE49-F238E27FC236}">
                <a16:creationId xmlns:a16="http://schemas.microsoft.com/office/drawing/2014/main" id="{1CBD6BD6-D58E-4E34-810E-CA21EA32B75D}"/>
              </a:ext>
            </a:extLst>
          </p:cNvPr>
          <p:cNvSpPr/>
          <p:nvPr/>
        </p:nvSpPr>
        <p:spPr>
          <a:xfrm rot="2726191">
            <a:off x="2646992" y="3634580"/>
            <a:ext cx="357018" cy="356364"/>
          </a:xfrm>
          <a:prstGeom prst="mathPlus">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Meiryo UI"/>
              <a:ea typeface="Meiryo UI"/>
              <a:cs typeface="+mn-cs"/>
            </a:endParaRPr>
          </a:p>
        </p:txBody>
      </p:sp>
      <p:sp>
        <p:nvSpPr>
          <p:cNvPr id="49" name="正方形/長方形 48"/>
          <p:cNvSpPr/>
          <p:nvPr/>
        </p:nvSpPr>
        <p:spPr>
          <a:xfrm>
            <a:off x="2119674" y="4289239"/>
            <a:ext cx="663370" cy="28292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国の施策</a:t>
            </a:r>
          </a:p>
        </p:txBody>
      </p:sp>
      <p:sp>
        <p:nvSpPr>
          <p:cNvPr id="54" name="正方形/長方形 53"/>
          <p:cNvSpPr/>
          <p:nvPr/>
        </p:nvSpPr>
        <p:spPr>
          <a:xfrm>
            <a:off x="2123809" y="4587707"/>
            <a:ext cx="645124" cy="3156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規制緩和</a:t>
            </a:r>
          </a:p>
        </p:txBody>
      </p:sp>
      <p:sp>
        <p:nvSpPr>
          <p:cNvPr id="55" name="楕円 54"/>
          <p:cNvSpPr/>
          <p:nvPr/>
        </p:nvSpPr>
        <p:spPr>
          <a:xfrm rot="18220077">
            <a:off x="1491947" y="3342884"/>
            <a:ext cx="2834512" cy="1060643"/>
          </a:xfrm>
          <a:prstGeom prst="ellipse">
            <a:avLst/>
          </a:prstGeom>
          <a:solidFill>
            <a:schemeClr val="lt1">
              <a:alpha val="0"/>
            </a:schemeClr>
          </a:solidFill>
          <a:ln>
            <a:solidFill>
              <a:srgbClr val="C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6" name="正方形/長方形 55"/>
          <p:cNvSpPr/>
          <p:nvPr/>
        </p:nvSpPr>
        <p:spPr>
          <a:xfrm>
            <a:off x="1027083" y="2909738"/>
            <a:ext cx="925388" cy="32903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特区指定</a:t>
            </a:r>
          </a:p>
        </p:txBody>
      </p:sp>
      <p:sp>
        <p:nvSpPr>
          <p:cNvPr id="57" name="正方形/長方形 56"/>
          <p:cNvSpPr/>
          <p:nvPr/>
        </p:nvSpPr>
        <p:spPr>
          <a:xfrm>
            <a:off x="1012599" y="3311725"/>
            <a:ext cx="931056" cy="3630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グローバル拠点都市選定</a:t>
            </a:r>
          </a:p>
        </p:txBody>
      </p:sp>
      <p:sp>
        <p:nvSpPr>
          <p:cNvPr id="60" name="角丸四角形吹き出し 59"/>
          <p:cNvSpPr/>
          <p:nvPr/>
        </p:nvSpPr>
        <p:spPr>
          <a:xfrm>
            <a:off x="2727272" y="5262970"/>
            <a:ext cx="1619662" cy="555980"/>
          </a:xfrm>
          <a:prstGeom prst="wedgeRoundRectCallout">
            <a:avLst>
              <a:gd name="adj1" fmla="val -11484"/>
              <a:gd name="adj2" fmla="val -100969"/>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・産学連携による創業促進</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・人材育成（アントレプレナーシップ教育）　等</a:t>
            </a:r>
          </a:p>
        </p:txBody>
      </p:sp>
      <p:sp>
        <p:nvSpPr>
          <p:cNvPr id="43" name="角丸四角形吹き出し 42"/>
          <p:cNvSpPr/>
          <p:nvPr/>
        </p:nvSpPr>
        <p:spPr>
          <a:xfrm>
            <a:off x="3309204" y="567672"/>
            <a:ext cx="1092890" cy="775976"/>
          </a:xfrm>
          <a:prstGeom prst="wedgeRoundRectCallout">
            <a:avLst>
              <a:gd name="adj1" fmla="val -35025"/>
              <a:gd name="adj2" fmla="val 79079"/>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特区で認められた規制・制度改革による創業促進・環境整備</a:t>
            </a:r>
          </a:p>
        </p:txBody>
      </p:sp>
      <p:sp>
        <p:nvSpPr>
          <p:cNvPr id="47" name="角丸四角形吹き出し 46"/>
          <p:cNvSpPr/>
          <p:nvPr/>
        </p:nvSpPr>
        <p:spPr>
          <a:xfrm>
            <a:off x="3536721" y="2023258"/>
            <a:ext cx="924304" cy="482277"/>
          </a:xfrm>
          <a:prstGeom prst="wedgeRoundRectCallout">
            <a:avLst>
              <a:gd name="adj1" fmla="val -35025"/>
              <a:gd name="adj2" fmla="val 79079"/>
              <a:gd name="adj3" fmla="val 16667"/>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国の施策と連携した事業推進</a:t>
            </a:r>
          </a:p>
        </p:txBody>
      </p:sp>
    </p:spTree>
    <p:extLst>
      <p:ext uri="{BB962C8B-B14F-4D97-AF65-F5344CB8AC3E}">
        <p14:creationId xmlns:p14="http://schemas.microsoft.com/office/powerpoint/2010/main" val="331026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9493" y="448477"/>
            <a:ext cx="9022421" cy="6245405"/>
          </a:xfrm>
          <a:prstGeom prst="rect">
            <a:avLst/>
          </a:prstGeom>
        </p:spPr>
      </p:pic>
      <p:sp>
        <p:nvSpPr>
          <p:cNvPr id="40" name="テキスト ボックス 39">
            <a:extLst>
              <a:ext uri="{FF2B5EF4-FFF2-40B4-BE49-F238E27FC236}">
                <a16:creationId xmlns:a16="http://schemas.microsoft.com/office/drawing/2014/main" id="{EBE40337-5FAC-43BE-86DC-EF22BE0A5F1F}"/>
              </a:ext>
            </a:extLst>
          </p:cNvPr>
          <p:cNvSpPr txBox="1"/>
          <p:nvPr/>
        </p:nvSpPr>
        <p:spPr>
          <a:xfrm>
            <a:off x="-1" y="6624584"/>
            <a:ext cx="5133703" cy="261610"/>
          </a:xfrm>
          <a:prstGeom prst="rect">
            <a:avLst/>
          </a:prstGeom>
          <a:noFill/>
        </p:spPr>
        <p:txBody>
          <a:bodyPr wrap="square" rtlCol="0">
            <a:spAutoFit/>
          </a:bodyPr>
          <a:lstStyle/>
          <a:p>
            <a:r>
              <a:rPr kumimoji="1" lang="ja-JP" altLang="en-US" sz="1100" dirty="0"/>
              <a:t>出典：大阪府、大阪市、福岡市のホームページをもとに副首都推進局で作成</a:t>
            </a:r>
          </a:p>
        </p:txBody>
      </p:sp>
      <p:sp>
        <p:nvSpPr>
          <p:cNvPr id="8" name="正方形/長方形 7"/>
          <p:cNvSpPr/>
          <p:nvPr/>
        </p:nvSpPr>
        <p:spPr>
          <a:xfrm>
            <a:off x="0" y="11805"/>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ea typeface="Meiryo UI" pitchFamily="50" charset="-128"/>
                <a:cs typeface="Meiryo UI" pitchFamily="50" charset="-128"/>
              </a:rPr>
              <a:t>５ー７</a:t>
            </a:r>
            <a:r>
              <a:rPr lang="en-US" altLang="ja-JP" kern="0" dirty="0" smtClean="0">
                <a:solidFill>
                  <a:srgbClr val="000000"/>
                </a:solidFill>
                <a:ea typeface="Meiryo UI" pitchFamily="50" charset="-128"/>
                <a:cs typeface="Meiryo UI" pitchFamily="50" charset="-128"/>
              </a:rPr>
              <a:t>.</a:t>
            </a:r>
            <a:r>
              <a:rPr lang="ja-JP" altLang="en-US" kern="0" dirty="0">
                <a:solidFill>
                  <a:srgbClr val="000000"/>
                </a:solidFill>
                <a:ea typeface="Meiryo UI" pitchFamily="50" charset="-128"/>
                <a:cs typeface="Meiryo UI" pitchFamily="50" charset="-128"/>
              </a:rPr>
              <a:t>大阪における主なスタートアップ支援の取組み （福岡との比較）</a:t>
            </a:r>
          </a:p>
        </p:txBody>
      </p:sp>
      <p:sp>
        <p:nvSpPr>
          <p:cNvPr id="10" name="正方形/長方形 9"/>
          <p:cNvSpPr/>
          <p:nvPr/>
        </p:nvSpPr>
        <p:spPr>
          <a:xfrm>
            <a:off x="7021651" y="88824"/>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第７回意見交換会　資料１</a:t>
            </a:r>
          </a:p>
        </p:txBody>
      </p:sp>
    </p:spTree>
    <p:extLst>
      <p:ext uri="{BB962C8B-B14F-4D97-AF65-F5344CB8AC3E}">
        <p14:creationId xmlns:p14="http://schemas.microsoft.com/office/powerpoint/2010/main" val="1635180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74439" y="596522"/>
            <a:ext cx="9007939" cy="6262413"/>
          </a:xfrm>
          <a:prstGeom prst="rect">
            <a:avLst/>
          </a:prstGeom>
        </p:spPr>
      </p:pic>
      <p:sp>
        <p:nvSpPr>
          <p:cNvPr id="7" name="正方形/長方形 6"/>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600" kern="0" dirty="0" smtClean="0">
                <a:solidFill>
                  <a:srgbClr val="000000"/>
                </a:solidFill>
                <a:ea typeface="Meiryo UI" pitchFamily="50" charset="-128"/>
                <a:cs typeface="Meiryo UI" pitchFamily="50" charset="-128"/>
              </a:rPr>
              <a:t>５ー８</a:t>
            </a:r>
            <a:r>
              <a:rPr lang="en-US" altLang="ja-JP" sz="1600" kern="0" dirty="0" smtClean="0">
                <a:solidFill>
                  <a:srgbClr val="000000"/>
                </a:solidFill>
                <a:ea typeface="Meiryo UI" pitchFamily="50" charset="-128"/>
                <a:cs typeface="Meiryo UI" pitchFamily="50" charset="-128"/>
              </a:rPr>
              <a:t>.</a:t>
            </a:r>
            <a:r>
              <a:rPr lang="zh-TW" altLang="en-US" sz="1600" kern="0" dirty="0" smtClean="0">
                <a:solidFill>
                  <a:srgbClr val="000000"/>
                </a:solidFill>
                <a:ea typeface="Meiryo UI" pitchFamily="50" charset="-128"/>
                <a:cs typeface="Meiryo UI" pitchFamily="50" charset="-128"/>
              </a:rPr>
              <a:t>海外</a:t>
            </a:r>
            <a:r>
              <a:rPr lang="zh-TW" altLang="en-US" sz="1600" kern="0" dirty="0">
                <a:solidFill>
                  <a:srgbClr val="000000"/>
                </a:solidFill>
                <a:ea typeface="Meiryo UI" pitchFamily="50" charset="-128"/>
                <a:cs typeface="Meiryo UI" pitchFamily="50" charset="-128"/>
              </a:rPr>
              <a:t>都市比較表</a:t>
            </a:r>
            <a:r>
              <a:rPr lang="ja-JP" altLang="en-US" sz="1600" kern="0" dirty="0">
                <a:solidFill>
                  <a:srgbClr val="000000"/>
                </a:solidFill>
                <a:ea typeface="Meiryo UI" pitchFamily="50" charset="-128"/>
                <a:cs typeface="Meiryo UI" pitchFamily="50" charset="-128"/>
              </a:rPr>
              <a:t>（ｺﾍﾟﾝﾊｰｹﾞﾝ、ｼｱﾄﾙ、ﾏﾝﾁｪｽﾀｰ、ｼﾝｶﾞﾎﾟｰﾙ、ﾄﾛﾝﾄ、深圳）</a:t>
            </a:r>
            <a:endParaRPr lang="zh-TW" altLang="en-US" sz="1600" kern="0" dirty="0">
              <a:solidFill>
                <a:srgbClr val="000000"/>
              </a:solidFill>
              <a:ea typeface="Meiryo UI" pitchFamily="50" charset="-128"/>
              <a:cs typeface="Meiryo UI" pitchFamily="50" charset="-128"/>
            </a:endParaRPr>
          </a:p>
        </p:txBody>
      </p:sp>
      <p:sp>
        <p:nvSpPr>
          <p:cNvPr id="8" name="正方形/長方形 7"/>
          <p:cNvSpPr/>
          <p:nvPr/>
        </p:nvSpPr>
        <p:spPr>
          <a:xfrm>
            <a:off x="7011266" y="64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第</a:t>
            </a:r>
            <a:r>
              <a:rPr kumimoji="1" lang="en-US" altLang="ja-JP" sz="900" b="0" i="0" u="none" strike="noStrike" kern="1200" cap="none" spc="0" normalizeH="0" baseline="0" noProof="0" dirty="0" smtClean="0">
                <a:ln>
                  <a:noFill/>
                </a:ln>
                <a:solidFill>
                  <a:prstClr val="black"/>
                </a:solidFill>
                <a:effectLst/>
                <a:uLnTx/>
                <a:uFillTx/>
                <a:latin typeface="Meiryo UI"/>
                <a:ea typeface="Meiryo UI"/>
                <a:cs typeface="+mn-cs"/>
              </a:rPr>
              <a:t>11</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回</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意見交換会　</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資料</a:t>
            </a:r>
            <a:r>
              <a:rPr kumimoji="1" lang="en-US" altLang="ja-JP" sz="900" b="0" i="0" u="none" strike="noStrike" kern="1200" cap="none" spc="0" normalizeH="0" baseline="0" noProof="0" dirty="0" smtClean="0">
                <a:ln>
                  <a:noFill/>
                </a:ln>
                <a:solidFill>
                  <a:prstClr val="black"/>
                </a:solidFill>
                <a:effectLst/>
                <a:uLnTx/>
                <a:uFillTx/>
                <a:latin typeface="Meiryo UI"/>
                <a:ea typeface="Meiryo UI"/>
                <a:cs typeface="+mn-cs"/>
              </a:rPr>
              <a:t>2</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1107626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24502" y="188640"/>
            <a:ext cx="9119498" cy="6590672"/>
            <a:chOff x="24502" y="188640"/>
            <a:chExt cx="9119498" cy="6590672"/>
          </a:xfrm>
        </p:grpSpPr>
        <p:pic>
          <p:nvPicPr>
            <p:cNvPr id="3" name="図 2"/>
            <p:cNvPicPr>
              <a:picLocks noChangeAspect="1"/>
            </p:cNvPicPr>
            <p:nvPr/>
          </p:nvPicPr>
          <p:blipFill>
            <a:blip r:embed="rId2"/>
            <a:stretch>
              <a:fillRect/>
            </a:stretch>
          </p:blipFill>
          <p:spPr>
            <a:xfrm>
              <a:off x="24502" y="188640"/>
              <a:ext cx="9119497" cy="6590671"/>
            </a:xfrm>
            <a:prstGeom prst="rect">
              <a:avLst/>
            </a:prstGeom>
            <a:ln>
              <a:solidFill>
                <a:schemeClr val="bg1"/>
              </a:solidFill>
            </a:ln>
          </p:spPr>
        </p:pic>
        <p:sp>
          <p:nvSpPr>
            <p:cNvPr id="6" name="正方形/長方形 5"/>
            <p:cNvSpPr/>
            <p:nvPr/>
          </p:nvSpPr>
          <p:spPr>
            <a:xfrm>
              <a:off x="8905544" y="6538596"/>
              <a:ext cx="238456" cy="240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0606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3352" y="70750"/>
            <a:ext cx="9032089" cy="6597352"/>
          </a:xfrm>
          <a:prstGeom prst="rect">
            <a:avLst/>
          </a:prstGeom>
        </p:spPr>
      </p:pic>
    </p:spTree>
    <p:extLst>
      <p:ext uri="{BB962C8B-B14F-4D97-AF65-F5344CB8AC3E}">
        <p14:creationId xmlns:p14="http://schemas.microsoft.com/office/powerpoint/2010/main" val="654079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0932" y="44624"/>
            <a:ext cx="9113951" cy="6624736"/>
          </a:xfrm>
          <a:prstGeom prst="rect">
            <a:avLst/>
          </a:prstGeom>
        </p:spPr>
      </p:pic>
    </p:spTree>
    <p:extLst>
      <p:ext uri="{BB962C8B-B14F-4D97-AF65-F5344CB8AC3E}">
        <p14:creationId xmlns:p14="http://schemas.microsoft.com/office/powerpoint/2010/main" val="2668997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66688" y="78116"/>
            <a:ext cx="5847009" cy="369332"/>
          </a:xfrm>
          <a:prstGeom prst="rect">
            <a:avLst/>
          </a:prstGeom>
          <a:noFill/>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■分析から考えられる示唆</a:t>
            </a:r>
            <a:endParaRPr kumimoji="1" lang="ja-JP" altLang="en-US" b="1" dirty="0">
              <a:latin typeface="Meiryo UI" panose="020B0604030504040204" pitchFamily="50" charset="-128"/>
              <a:ea typeface="Meiryo UI" panose="020B0604030504040204" pitchFamily="50" charset="-128"/>
            </a:endParaRPr>
          </a:p>
        </p:txBody>
      </p:sp>
      <p:sp>
        <p:nvSpPr>
          <p:cNvPr id="6" name="正方形/長方形 5"/>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ea typeface="Meiryo UI" pitchFamily="50" charset="-128"/>
                <a:cs typeface="Meiryo UI" pitchFamily="50" charset="-128"/>
              </a:rPr>
              <a:t>５ー</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９</a:t>
            </a:r>
            <a:r>
              <a:rPr lang="en-US" altLang="ja-JP" kern="0" dirty="0" smtClean="0">
                <a:solidFill>
                  <a:srgbClr val="000000"/>
                </a:solidFill>
                <a:ea typeface="Meiryo UI" pitchFamily="50" charset="-128"/>
                <a:cs typeface="Meiryo UI" pitchFamily="50" charset="-128"/>
              </a:rPr>
              <a:t>.</a:t>
            </a:r>
            <a:r>
              <a:rPr lang="zh-TW" altLang="en-US" kern="0" dirty="0" smtClean="0">
                <a:solidFill>
                  <a:srgbClr val="000000"/>
                </a:solidFill>
                <a:ea typeface="Meiryo UI" pitchFamily="50" charset="-128"/>
                <a:cs typeface="Meiryo UI" pitchFamily="50" charset="-128"/>
              </a:rPr>
              <a:t>海外都市</a:t>
            </a:r>
            <a:r>
              <a:rPr lang="ja-JP" altLang="en-US" kern="0" dirty="0" smtClean="0">
                <a:solidFill>
                  <a:srgbClr val="000000"/>
                </a:solidFill>
                <a:ea typeface="Meiryo UI" pitchFamily="50" charset="-128"/>
                <a:cs typeface="Meiryo UI" pitchFamily="50" charset="-128"/>
              </a:rPr>
              <a:t>分析から考えられる示唆</a:t>
            </a:r>
            <a:endParaRPr lang="zh-TW" altLang="en-US" kern="0" dirty="0">
              <a:solidFill>
                <a:srgbClr val="000000"/>
              </a:solidFill>
              <a:ea typeface="Meiryo UI" pitchFamily="50" charset="-128"/>
              <a:cs typeface="Meiryo UI" pitchFamily="50" charset="-128"/>
            </a:endParaRPr>
          </a:p>
        </p:txBody>
      </p:sp>
      <p:sp>
        <p:nvSpPr>
          <p:cNvPr id="7" name="正方形/長方形 6"/>
          <p:cNvSpPr/>
          <p:nvPr/>
        </p:nvSpPr>
        <p:spPr>
          <a:xfrm>
            <a:off x="7011266" y="64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第８回</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意見交換会　</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資料３</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8" name="図 7"/>
          <p:cNvPicPr>
            <a:picLocks noChangeAspect="1"/>
          </p:cNvPicPr>
          <p:nvPr/>
        </p:nvPicPr>
        <p:blipFill>
          <a:blip r:embed="rId2"/>
          <a:stretch>
            <a:fillRect/>
          </a:stretch>
        </p:blipFill>
        <p:spPr>
          <a:xfrm>
            <a:off x="97403" y="573917"/>
            <a:ext cx="8949194" cy="5966129"/>
          </a:xfrm>
          <a:prstGeom prst="rect">
            <a:avLst/>
          </a:prstGeom>
        </p:spPr>
      </p:pic>
    </p:spTree>
    <p:extLst>
      <p:ext uri="{BB962C8B-B14F-4D97-AF65-F5344CB8AC3E}">
        <p14:creationId xmlns:p14="http://schemas.microsoft.com/office/powerpoint/2010/main" val="27203191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114197" y="116632"/>
            <a:ext cx="8845362" cy="6741368"/>
          </a:xfrm>
          <a:prstGeom prst="rect">
            <a:avLst/>
          </a:prstGeom>
        </p:spPr>
      </p:pic>
    </p:spTree>
    <p:extLst>
      <p:ext uri="{BB962C8B-B14F-4D97-AF65-F5344CB8AC3E}">
        <p14:creationId xmlns:p14="http://schemas.microsoft.com/office/powerpoint/2010/main" val="19657988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FD6EA3B-25BF-4CC3-B508-8847D540636A}"/>
              </a:ext>
            </a:extLst>
          </p:cNvPr>
          <p:cNvPicPr>
            <a:picLocks noChangeAspect="1"/>
          </p:cNvPicPr>
          <p:nvPr/>
        </p:nvPicPr>
        <p:blipFill>
          <a:blip r:embed="rId2"/>
          <a:stretch>
            <a:fillRect/>
          </a:stretch>
        </p:blipFill>
        <p:spPr>
          <a:xfrm>
            <a:off x="80952" y="1853421"/>
            <a:ext cx="9053345" cy="4804064"/>
          </a:xfrm>
          <a:prstGeom prst="rect">
            <a:avLst/>
          </a:prstGeom>
        </p:spPr>
      </p:pic>
      <p:grpSp>
        <p:nvGrpSpPr>
          <p:cNvPr id="8" name="グループ化 7"/>
          <p:cNvGrpSpPr>
            <a:grpSpLocks noChangeAspect="1"/>
          </p:cNvGrpSpPr>
          <p:nvPr/>
        </p:nvGrpSpPr>
        <p:grpSpPr>
          <a:xfrm>
            <a:off x="1619672" y="477376"/>
            <a:ext cx="6733550" cy="6336000"/>
            <a:chOff x="7326313" y="1492250"/>
            <a:chExt cx="1290637" cy="1214438"/>
          </a:xfrm>
          <a:noFill/>
        </p:grpSpPr>
        <p:sp>
          <p:nvSpPr>
            <p:cNvPr id="9" name="Freeform 151"/>
            <p:cNvSpPr>
              <a:spLocks/>
            </p:cNvSpPr>
            <p:nvPr/>
          </p:nvSpPr>
          <p:spPr bwMode="auto">
            <a:xfrm>
              <a:off x="7326313" y="2362200"/>
              <a:ext cx="26987" cy="41275"/>
            </a:xfrm>
            <a:custGeom>
              <a:avLst/>
              <a:gdLst>
                <a:gd name="T0" fmla="*/ 3 w 9"/>
                <a:gd name="T1" fmla="*/ 13 h 14"/>
                <a:gd name="T2" fmla="*/ 6 w 9"/>
                <a:gd name="T3" fmla="*/ 2 h 14"/>
                <a:gd name="T4" fmla="*/ 3 w 9"/>
                <a:gd name="T5" fmla="*/ 13 h 14"/>
              </a:gdLst>
              <a:ahLst/>
              <a:cxnLst>
                <a:cxn ang="0">
                  <a:pos x="T0" y="T1"/>
                </a:cxn>
                <a:cxn ang="0">
                  <a:pos x="T2" y="T3"/>
                </a:cxn>
                <a:cxn ang="0">
                  <a:pos x="T4" y="T5"/>
                </a:cxn>
              </a:cxnLst>
              <a:rect l="0" t="0" r="r" b="b"/>
              <a:pathLst>
                <a:path w="9" h="14">
                  <a:moveTo>
                    <a:pt x="3" y="13"/>
                  </a:moveTo>
                  <a:cubicBezTo>
                    <a:pt x="0" y="14"/>
                    <a:pt x="2" y="0"/>
                    <a:pt x="6" y="2"/>
                  </a:cubicBezTo>
                  <a:cubicBezTo>
                    <a:pt x="9" y="4"/>
                    <a:pt x="5" y="13"/>
                    <a:pt x="3" y="13"/>
                  </a:cubicBezTo>
                  <a:close/>
                </a:path>
              </a:pathLst>
            </a:custGeom>
            <a:grpFill/>
            <a:ln w="6350" cmpd="sng">
              <a:solidFill>
                <a:schemeClr val="bg1">
                  <a:lumMod val="50000"/>
                </a:schemeClr>
              </a:solidFill>
              <a:round/>
              <a:headEnd/>
              <a:tailEnd/>
            </a:ln>
          </p:spPr>
          <p:txBody>
            <a:bodyPr/>
            <a:lstStyle/>
            <a:p>
              <a:endParaRPr lang="ja-JP" altLang="en-US"/>
            </a:p>
          </p:txBody>
        </p:sp>
        <p:sp>
          <p:nvSpPr>
            <p:cNvPr id="10" name="Freeform 153"/>
            <p:cNvSpPr>
              <a:spLocks/>
            </p:cNvSpPr>
            <p:nvPr/>
          </p:nvSpPr>
          <p:spPr bwMode="auto">
            <a:xfrm>
              <a:off x="8459788" y="1581150"/>
              <a:ext cx="65087" cy="58738"/>
            </a:xfrm>
            <a:custGeom>
              <a:avLst/>
              <a:gdLst>
                <a:gd name="T0" fmla="*/ 2 w 22"/>
                <a:gd name="T1" fmla="*/ 19 h 20"/>
                <a:gd name="T2" fmla="*/ 15 w 22"/>
                <a:gd name="T3" fmla="*/ 1 h 20"/>
                <a:gd name="T4" fmla="*/ 22 w 22"/>
                <a:gd name="T5" fmla="*/ 2 h 20"/>
                <a:gd name="T6" fmla="*/ 2 w 22"/>
                <a:gd name="T7" fmla="*/ 19 h 20"/>
              </a:gdLst>
              <a:ahLst/>
              <a:cxnLst>
                <a:cxn ang="0">
                  <a:pos x="T0" y="T1"/>
                </a:cxn>
                <a:cxn ang="0">
                  <a:pos x="T2" y="T3"/>
                </a:cxn>
                <a:cxn ang="0">
                  <a:pos x="T4" y="T5"/>
                </a:cxn>
                <a:cxn ang="0">
                  <a:pos x="T6" y="T7"/>
                </a:cxn>
              </a:cxnLst>
              <a:rect l="0" t="0" r="r" b="b"/>
              <a:pathLst>
                <a:path w="22" h="20">
                  <a:moveTo>
                    <a:pt x="2" y="19"/>
                  </a:moveTo>
                  <a:cubicBezTo>
                    <a:pt x="0" y="17"/>
                    <a:pt x="13" y="2"/>
                    <a:pt x="15" y="1"/>
                  </a:cubicBezTo>
                  <a:cubicBezTo>
                    <a:pt x="16" y="0"/>
                    <a:pt x="22" y="0"/>
                    <a:pt x="22" y="2"/>
                  </a:cubicBezTo>
                  <a:cubicBezTo>
                    <a:pt x="22" y="3"/>
                    <a:pt x="4" y="20"/>
                    <a:pt x="2" y="19"/>
                  </a:cubicBezTo>
                  <a:close/>
                </a:path>
              </a:pathLst>
            </a:custGeom>
            <a:grpFill/>
            <a:ln w="6350" cmpd="sng">
              <a:solidFill>
                <a:schemeClr val="bg1">
                  <a:lumMod val="50000"/>
                </a:schemeClr>
              </a:solidFill>
              <a:round/>
              <a:headEnd/>
              <a:tailEnd/>
            </a:ln>
          </p:spPr>
          <p:txBody>
            <a:bodyPr/>
            <a:lstStyle/>
            <a:p>
              <a:endParaRPr lang="ja-JP" altLang="en-US"/>
            </a:p>
          </p:txBody>
        </p:sp>
        <p:sp>
          <p:nvSpPr>
            <p:cNvPr id="11" name="Freeform 154"/>
            <p:cNvSpPr>
              <a:spLocks/>
            </p:cNvSpPr>
            <p:nvPr/>
          </p:nvSpPr>
          <p:spPr bwMode="auto">
            <a:xfrm>
              <a:off x="8555038" y="1520825"/>
              <a:ext cx="61912" cy="60325"/>
            </a:xfrm>
            <a:custGeom>
              <a:avLst/>
              <a:gdLst>
                <a:gd name="T0" fmla="*/ 8 w 21"/>
                <a:gd name="T1" fmla="*/ 18 h 20"/>
                <a:gd name="T2" fmla="*/ 2 w 21"/>
                <a:gd name="T3" fmla="*/ 17 h 20"/>
                <a:gd name="T4" fmla="*/ 19 w 21"/>
                <a:gd name="T5" fmla="*/ 2 h 20"/>
                <a:gd name="T6" fmla="*/ 8 w 21"/>
                <a:gd name="T7" fmla="*/ 18 h 20"/>
              </a:gdLst>
              <a:ahLst/>
              <a:cxnLst>
                <a:cxn ang="0">
                  <a:pos x="T0" y="T1"/>
                </a:cxn>
                <a:cxn ang="0">
                  <a:pos x="T2" y="T3"/>
                </a:cxn>
                <a:cxn ang="0">
                  <a:pos x="T4" y="T5"/>
                </a:cxn>
                <a:cxn ang="0">
                  <a:pos x="T6" y="T7"/>
                </a:cxn>
              </a:cxnLst>
              <a:rect l="0" t="0" r="r" b="b"/>
              <a:pathLst>
                <a:path w="21" h="20">
                  <a:moveTo>
                    <a:pt x="8" y="18"/>
                  </a:moveTo>
                  <a:cubicBezTo>
                    <a:pt x="5" y="19"/>
                    <a:pt x="0" y="20"/>
                    <a:pt x="2" y="17"/>
                  </a:cubicBezTo>
                  <a:cubicBezTo>
                    <a:pt x="3" y="14"/>
                    <a:pt x="18" y="0"/>
                    <a:pt x="19" y="2"/>
                  </a:cubicBezTo>
                  <a:cubicBezTo>
                    <a:pt x="21" y="4"/>
                    <a:pt x="11" y="17"/>
                    <a:pt x="8" y="18"/>
                  </a:cubicBezTo>
                  <a:close/>
                </a:path>
              </a:pathLst>
            </a:custGeom>
            <a:grpFill/>
            <a:ln w="6350" cmpd="sng">
              <a:solidFill>
                <a:schemeClr val="bg1">
                  <a:lumMod val="50000"/>
                </a:schemeClr>
              </a:solidFill>
              <a:round/>
              <a:headEnd/>
              <a:tailEnd/>
            </a:ln>
          </p:spPr>
          <p:txBody>
            <a:bodyPr/>
            <a:lstStyle/>
            <a:p>
              <a:endParaRPr lang="ja-JP" altLang="en-US"/>
            </a:p>
          </p:txBody>
        </p:sp>
        <p:sp>
          <p:nvSpPr>
            <p:cNvPr id="12" name="Freeform 155"/>
            <p:cNvSpPr>
              <a:spLocks/>
            </p:cNvSpPr>
            <p:nvPr/>
          </p:nvSpPr>
          <p:spPr bwMode="auto">
            <a:xfrm>
              <a:off x="8070850" y="1492250"/>
              <a:ext cx="403225" cy="333375"/>
            </a:xfrm>
            <a:custGeom>
              <a:avLst/>
              <a:gdLst>
                <a:gd name="T0" fmla="*/ 130 w 137"/>
                <a:gd name="T1" fmla="*/ 65 h 113"/>
                <a:gd name="T2" fmla="*/ 121 w 137"/>
                <a:gd name="T3" fmla="*/ 70 h 113"/>
                <a:gd name="T4" fmla="*/ 114 w 137"/>
                <a:gd name="T5" fmla="*/ 70 h 113"/>
                <a:gd name="T6" fmla="*/ 109 w 137"/>
                <a:gd name="T7" fmla="*/ 71 h 113"/>
                <a:gd name="T8" fmla="*/ 102 w 137"/>
                <a:gd name="T9" fmla="*/ 71 h 113"/>
                <a:gd name="T10" fmla="*/ 84 w 137"/>
                <a:gd name="T11" fmla="*/ 89 h 113"/>
                <a:gd name="T12" fmla="*/ 79 w 137"/>
                <a:gd name="T13" fmla="*/ 100 h 113"/>
                <a:gd name="T14" fmla="*/ 58 w 137"/>
                <a:gd name="T15" fmla="*/ 89 h 113"/>
                <a:gd name="T16" fmla="*/ 46 w 137"/>
                <a:gd name="T17" fmla="*/ 82 h 113"/>
                <a:gd name="T18" fmla="*/ 35 w 137"/>
                <a:gd name="T19" fmla="*/ 86 h 113"/>
                <a:gd name="T20" fmla="*/ 27 w 137"/>
                <a:gd name="T21" fmla="*/ 89 h 113"/>
                <a:gd name="T22" fmla="*/ 19 w 137"/>
                <a:gd name="T23" fmla="*/ 83 h 113"/>
                <a:gd name="T24" fmla="*/ 12 w 137"/>
                <a:gd name="T25" fmla="*/ 90 h 113"/>
                <a:gd name="T26" fmla="*/ 19 w 137"/>
                <a:gd name="T27" fmla="*/ 95 h 113"/>
                <a:gd name="T28" fmla="*/ 30 w 137"/>
                <a:gd name="T29" fmla="*/ 104 h 113"/>
                <a:gd name="T30" fmla="*/ 20 w 137"/>
                <a:gd name="T31" fmla="*/ 105 h 113"/>
                <a:gd name="T32" fmla="*/ 7 w 137"/>
                <a:gd name="T33" fmla="*/ 113 h 113"/>
                <a:gd name="T34" fmla="*/ 5 w 137"/>
                <a:gd name="T35" fmla="*/ 106 h 113"/>
                <a:gd name="T36" fmla="*/ 7 w 137"/>
                <a:gd name="T37" fmla="*/ 98 h 113"/>
                <a:gd name="T38" fmla="*/ 0 w 137"/>
                <a:gd name="T39" fmla="*/ 90 h 113"/>
                <a:gd name="T40" fmla="*/ 2 w 137"/>
                <a:gd name="T41" fmla="*/ 80 h 113"/>
                <a:gd name="T42" fmla="*/ 16 w 137"/>
                <a:gd name="T43" fmla="*/ 72 h 113"/>
                <a:gd name="T44" fmla="*/ 14 w 137"/>
                <a:gd name="T45" fmla="*/ 62 h 113"/>
                <a:gd name="T46" fmla="*/ 20 w 137"/>
                <a:gd name="T47" fmla="*/ 61 h 113"/>
                <a:gd name="T48" fmla="*/ 30 w 137"/>
                <a:gd name="T49" fmla="*/ 67 h 113"/>
                <a:gd name="T50" fmla="*/ 36 w 137"/>
                <a:gd name="T51" fmla="*/ 62 h 113"/>
                <a:gd name="T52" fmla="*/ 38 w 137"/>
                <a:gd name="T53" fmla="*/ 48 h 113"/>
                <a:gd name="T54" fmla="*/ 44 w 137"/>
                <a:gd name="T55" fmla="*/ 40 h 113"/>
                <a:gd name="T56" fmla="*/ 47 w 137"/>
                <a:gd name="T57" fmla="*/ 23 h 113"/>
                <a:gd name="T58" fmla="*/ 43 w 137"/>
                <a:gd name="T59" fmla="*/ 11 h 113"/>
                <a:gd name="T60" fmla="*/ 44 w 137"/>
                <a:gd name="T61" fmla="*/ 1 h 113"/>
                <a:gd name="T62" fmla="*/ 53 w 137"/>
                <a:gd name="T63" fmla="*/ 2 h 113"/>
                <a:gd name="T64" fmla="*/ 74 w 137"/>
                <a:gd name="T65" fmla="*/ 27 h 113"/>
                <a:gd name="T66" fmla="*/ 100 w 137"/>
                <a:gd name="T67" fmla="*/ 41 h 113"/>
                <a:gd name="T68" fmla="*/ 114 w 137"/>
                <a:gd name="T69" fmla="*/ 45 h 113"/>
                <a:gd name="T70" fmla="*/ 127 w 137"/>
                <a:gd name="T71" fmla="*/ 38 h 113"/>
                <a:gd name="T72" fmla="*/ 125 w 137"/>
                <a:gd name="T73" fmla="*/ 50 h 113"/>
                <a:gd name="T74" fmla="*/ 130 w 137"/>
                <a:gd name="T75" fmla="*/ 59 h 113"/>
                <a:gd name="T76" fmla="*/ 136 w 137"/>
                <a:gd name="T77" fmla="*/ 62 h 113"/>
                <a:gd name="T78" fmla="*/ 130 w 137"/>
                <a:gd name="T79" fmla="*/ 6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7" h="113">
                  <a:moveTo>
                    <a:pt x="130" y="65"/>
                  </a:moveTo>
                  <a:cubicBezTo>
                    <a:pt x="128" y="66"/>
                    <a:pt x="124" y="72"/>
                    <a:pt x="121" y="70"/>
                  </a:cubicBezTo>
                  <a:cubicBezTo>
                    <a:pt x="118" y="69"/>
                    <a:pt x="116" y="69"/>
                    <a:pt x="114" y="70"/>
                  </a:cubicBezTo>
                  <a:cubicBezTo>
                    <a:pt x="113" y="71"/>
                    <a:pt x="112" y="72"/>
                    <a:pt x="109" y="71"/>
                  </a:cubicBezTo>
                  <a:cubicBezTo>
                    <a:pt x="106" y="71"/>
                    <a:pt x="105" y="71"/>
                    <a:pt x="102" y="71"/>
                  </a:cubicBezTo>
                  <a:cubicBezTo>
                    <a:pt x="99" y="72"/>
                    <a:pt x="85" y="86"/>
                    <a:pt x="84" y="89"/>
                  </a:cubicBezTo>
                  <a:cubicBezTo>
                    <a:pt x="82" y="92"/>
                    <a:pt x="82" y="101"/>
                    <a:pt x="79" y="100"/>
                  </a:cubicBezTo>
                  <a:cubicBezTo>
                    <a:pt x="76" y="99"/>
                    <a:pt x="60" y="90"/>
                    <a:pt x="58" y="89"/>
                  </a:cubicBezTo>
                  <a:cubicBezTo>
                    <a:pt x="56" y="87"/>
                    <a:pt x="48" y="82"/>
                    <a:pt x="46" y="82"/>
                  </a:cubicBezTo>
                  <a:cubicBezTo>
                    <a:pt x="44" y="82"/>
                    <a:pt x="39" y="83"/>
                    <a:pt x="35" y="86"/>
                  </a:cubicBezTo>
                  <a:cubicBezTo>
                    <a:pt x="32" y="88"/>
                    <a:pt x="29" y="91"/>
                    <a:pt x="27" y="89"/>
                  </a:cubicBezTo>
                  <a:cubicBezTo>
                    <a:pt x="24" y="87"/>
                    <a:pt x="24" y="82"/>
                    <a:pt x="19" y="83"/>
                  </a:cubicBezTo>
                  <a:cubicBezTo>
                    <a:pt x="14" y="85"/>
                    <a:pt x="10" y="84"/>
                    <a:pt x="12" y="90"/>
                  </a:cubicBezTo>
                  <a:cubicBezTo>
                    <a:pt x="13" y="95"/>
                    <a:pt x="12" y="94"/>
                    <a:pt x="19" y="95"/>
                  </a:cubicBezTo>
                  <a:cubicBezTo>
                    <a:pt x="25" y="97"/>
                    <a:pt x="32" y="101"/>
                    <a:pt x="30" y="104"/>
                  </a:cubicBezTo>
                  <a:cubicBezTo>
                    <a:pt x="27" y="108"/>
                    <a:pt x="22" y="104"/>
                    <a:pt x="20" y="105"/>
                  </a:cubicBezTo>
                  <a:cubicBezTo>
                    <a:pt x="18" y="105"/>
                    <a:pt x="10" y="113"/>
                    <a:pt x="7" y="113"/>
                  </a:cubicBezTo>
                  <a:cubicBezTo>
                    <a:pt x="4" y="113"/>
                    <a:pt x="4" y="108"/>
                    <a:pt x="5" y="106"/>
                  </a:cubicBezTo>
                  <a:cubicBezTo>
                    <a:pt x="6" y="104"/>
                    <a:pt x="11" y="104"/>
                    <a:pt x="7" y="98"/>
                  </a:cubicBezTo>
                  <a:cubicBezTo>
                    <a:pt x="2" y="92"/>
                    <a:pt x="0" y="92"/>
                    <a:pt x="0" y="90"/>
                  </a:cubicBezTo>
                  <a:cubicBezTo>
                    <a:pt x="0" y="88"/>
                    <a:pt x="0" y="81"/>
                    <a:pt x="2" y="80"/>
                  </a:cubicBezTo>
                  <a:cubicBezTo>
                    <a:pt x="5" y="79"/>
                    <a:pt x="17" y="79"/>
                    <a:pt x="16" y="72"/>
                  </a:cubicBezTo>
                  <a:cubicBezTo>
                    <a:pt x="15" y="65"/>
                    <a:pt x="10" y="64"/>
                    <a:pt x="14" y="62"/>
                  </a:cubicBezTo>
                  <a:cubicBezTo>
                    <a:pt x="17" y="60"/>
                    <a:pt x="18" y="60"/>
                    <a:pt x="20" y="61"/>
                  </a:cubicBezTo>
                  <a:cubicBezTo>
                    <a:pt x="23" y="63"/>
                    <a:pt x="25" y="67"/>
                    <a:pt x="30" y="67"/>
                  </a:cubicBezTo>
                  <a:cubicBezTo>
                    <a:pt x="34" y="67"/>
                    <a:pt x="35" y="67"/>
                    <a:pt x="36" y="62"/>
                  </a:cubicBezTo>
                  <a:cubicBezTo>
                    <a:pt x="36" y="57"/>
                    <a:pt x="35" y="51"/>
                    <a:pt x="38" y="48"/>
                  </a:cubicBezTo>
                  <a:cubicBezTo>
                    <a:pt x="41" y="46"/>
                    <a:pt x="44" y="43"/>
                    <a:pt x="44" y="40"/>
                  </a:cubicBezTo>
                  <a:cubicBezTo>
                    <a:pt x="44" y="37"/>
                    <a:pt x="47" y="28"/>
                    <a:pt x="47" y="23"/>
                  </a:cubicBezTo>
                  <a:cubicBezTo>
                    <a:pt x="47" y="18"/>
                    <a:pt x="43" y="16"/>
                    <a:pt x="43" y="11"/>
                  </a:cubicBezTo>
                  <a:cubicBezTo>
                    <a:pt x="43" y="6"/>
                    <a:pt x="40" y="2"/>
                    <a:pt x="44" y="1"/>
                  </a:cubicBezTo>
                  <a:cubicBezTo>
                    <a:pt x="49" y="0"/>
                    <a:pt x="51" y="0"/>
                    <a:pt x="53" y="2"/>
                  </a:cubicBezTo>
                  <a:cubicBezTo>
                    <a:pt x="54" y="4"/>
                    <a:pt x="69" y="24"/>
                    <a:pt x="74" y="27"/>
                  </a:cubicBezTo>
                  <a:cubicBezTo>
                    <a:pt x="79" y="30"/>
                    <a:pt x="97" y="43"/>
                    <a:pt x="100" y="41"/>
                  </a:cubicBezTo>
                  <a:cubicBezTo>
                    <a:pt x="103" y="40"/>
                    <a:pt x="108" y="46"/>
                    <a:pt x="114" y="45"/>
                  </a:cubicBezTo>
                  <a:cubicBezTo>
                    <a:pt x="120" y="44"/>
                    <a:pt x="128" y="36"/>
                    <a:pt x="127" y="38"/>
                  </a:cubicBezTo>
                  <a:cubicBezTo>
                    <a:pt x="126" y="40"/>
                    <a:pt x="124" y="48"/>
                    <a:pt x="125" y="50"/>
                  </a:cubicBezTo>
                  <a:cubicBezTo>
                    <a:pt x="126" y="52"/>
                    <a:pt x="128" y="58"/>
                    <a:pt x="130" y="59"/>
                  </a:cubicBezTo>
                  <a:cubicBezTo>
                    <a:pt x="132" y="59"/>
                    <a:pt x="137" y="61"/>
                    <a:pt x="136" y="62"/>
                  </a:cubicBezTo>
                  <a:cubicBezTo>
                    <a:pt x="135" y="62"/>
                    <a:pt x="132" y="65"/>
                    <a:pt x="130" y="65"/>
                  </a:cubicBezTo>
                  <a:close/>
                </a:path>
              </a:pathLst>
            </a:custGeom>
            <a:grpFill/>
            <a:ln w="6350" cmpd="sng">
              <a:solidFill>
                <a:schemeClr val="bg1">
                  <a:lumMod val="50000"/>
                </a:schemeClr>
              </a:solidFill>
              <a:round/>
              <a:headEnd/>
              <a:tailEnd/>
            </a:ln>
          </p:spPr>
          <p:txBody>
            <a:bodyPr/>
            <a:lstStyle/>
            <a:p>
              <a:endParaRPr lang="ja-JP" altLang="en-US"/>
            </a:p>
          </p:txBody>
        </p:sp>
        <p:sp>
          <p:nvSpPr>
            <p:cNvPr id="13" name="Freeform 156"/>
            <p:cNvSpPr>
              <a:spLocks/>
            </p:cNvSpPr>
            <p:nvPr/>
          </p:nvSpPr>
          <p:spPr bwMode="auto">
            <a:xfrm>
              <a:off x="7954963" y="2078038"/>
              <a:ext cx="33337" cy="44450"/>
            </a:xfrm>
            <a:custGeom>
              <a:avLst/>
              <a:gdLst>
                <a:gd name="T0" fmla="*/ 6 w 11"/>
                <a:gd name="T1" fmla="*/ 15 h 15"/>
                <a:gd name="T2" fmla="*/ 3 w 11"/>
                <a:gd name="T3" fmla="*/ 9 h 15"/>
                <a:gd name="T4" fmla="*/ 2 w 11"/>
                <a:gd name="T5" fmla="*/ 5 h 15"/>
                <a:gd name="T6" fmla="*/ 7 w 11"/>
                <a:gd name="T7" fmla="*/ 1 h 15"/>
                <a:gd name="T8" fmla="*/ 7 w 11"/>
                <a:gd name="T9" fmla="*/ 9 h 15"/>
                <a:gd name="T10" fmla="*/ 6 w 11"/>
                <a:gd name="T11" fmla="*/ 15 h 15"/>
              </a:gdLst>
              <a:ahLst/>
              <a:cxnLst>
                <a:cxn ang="0">
                  <a:pos x="T0" y="T1"/>
                </a:cxn>
                <a:cxn ang="0">
                  <a:pos x="T2" y="T3"/>
                </a:cxn>
                <a:cxn ang="0">
                  <a:pos x="T4" y="T5"/>
                </a:cxn>
                <a:cxn ang="0">
                  <a:pos x="T6" y="T7"/>
                </a:cxn>
                <a:cxn ang="0">
                  <a:pos x="T8" y="T9"/>
                </a:cxn>
                <a:cxn ang="0">
                  <a:pos x="T10" y="T11"/>
                </a:cxn>
              </a:cxnLst>
              <a:rect l="0" t="0" r="r" b="b"/>
              <a:pathLst>
                <a:path w="11" h="15">
                  <a:moveTo>
                    <a:pt x="6" y="15"/>
                  </a:moveTo>
                  <a:cubicBezTo>
                    <a:pt x="5" y="15"/>
                    <a:pt x="5" y="10"/>
                    <a:pt x="3" y="9"/>
                  </a:cubicBezTo>
                  <a:cubicBezTo>
                    <a:pt x="1" y="8"/>
                    <a:pt x="0" y="7"/>
                    <a:pt x="2" y="5"/>
                  </a:cubicBezTo>
                  <a:cubicBezTo>
                    <a:pt x="4" y="4"/>
                    <a:pt x="7" y="0"/>
                    <a:pt x="7" y="1"/>
                  </a:cubicBezTo>
                  <a:cubicBezTo>
                    <a:pt x="7" y="3"/>
                    <a:pt x="6" y="9"/>
                    <a:pt x="7" y="9"/>
                  </a:cubicBezTo>
                  <a:cubicBezTo>
                    <a:pt x="9" y="9"/>
                    <a:pt x="11" y="12"/>
                    <a:pt x="6" y="15"/>
                  </a:cubicBezTo>
                  <a:close/>
                </a:path>
              </a:pathLst>
            </a:custGeom>
            <a:grpFill/>
            <a:ln w="6350" cmpd="sng">
              <a:solidFill>
                <a:schemeClr val="bg1">
                  <a:lumMod val="50000"/>
                </a:schemeClr>
              </a:solidFill>
              <a:round/>
              <a:headEnd/>
              <a:tailEnd/>
            </a:ln>
          </p:spPr>
          <p:txBody>
            <a:bodyPr/>
            <a:lstStyle/>
            <a:p>
              <a:endParaRPr lang="ja-JP" altLang="en-US"/>
            </a:p>
          </p:txBody>
        </p:sp>
        <p:sp>
          <p:nvSpPr>
            <p:cNvPr id="14" name="Freeform 157"/>
            <p:cNvSpPr>
              <a:spLocks/>
            </p:cNvSpPr>
            <p:nvPr/>
          </p:nvSpPr>
          <p:spPr bwMode="auto">
            <a:xfrm>
              <a:off x="7408863" y="2686050"/>
              <a:ext cx="20637" cy="20638"/>
            </a:xfrm>
            <a:custGeom>
              <a:avLst/>
              <a:gdLst>
                <a:gd name="T0" fmla="*/ 3 w 7"/>
                <a:gd name="T1" fmla="*/ 7 h 7"/>
                <a:gd name="T2" fmla="*/ 3 w 7"/>
                <a:gd name="T3" fmla="*/ 1 h 7"/>
                <a:gd name="T4" fmla="*/ 3 w 7"/>
                <a:gd name="T5" fmla="*/ 7 h 7"/>
              </a:gdLst>
              <a:ahLst/>
              <a:cxnLst>
                <a:cxn ang="0">
                  <a:pos x="T0" y="T1"/>
                </a:cxn>
                <a:cxn ang="0">
                  <a:pos x="T2" y="T3"/>
                </a:cxn>
                <a:cxn ang="0">
                  <a:pos x="T4" y="T5"/>
                </a:cxn>
              </a:cxnLst>
              <a:rect l="0" t="0" r="r" b="b"/>
              <a:pathLst>
                <a:path w="7" h="7">
                  <a:moveTo>
                    <a:pt x="3" y="7"/>
                  </a:moveTo>
                  <a:cubicBezTo>
                    <a:pt x="2" y="7"/>
                    <a:pt x="0" y="2"/>
                    <a:pt x="3" y="1"/>
                  </a:cubicBezTo>
                  <a:cubicBezTo>
                    <a:pt x="7" y="0"/>
                    <a:pt x="5" y="7"/>
                    <a:pt x="3" y="7"/>
                  </a:cubicBezTo>
                  <a:close/>
                </a:path>
              </a:pathLst>
            </a:custGeom>
            <a:grpFill/>
            <a:ln w="6350" cmpd="sng">
              <a:solidFill>
                <a:schemeClr val="bg1">
                  <a:lumMod val="50000"/>
                </a:schemeClr>
              </a:solidFill>
              <a:round/>
              <a:headEnd/>
              <a:tailEnd/>
            </a:ln>
          </p:spPr>
          <p:txBody>
            <a:bodyPr/>
            <a:lstStyle/>
            <a:p>
              <a:endParaRPr lang="ja-JP" altLang="en-US"/>
            </a:p>
          </p:txBody>
        </p:sp>
        <p:sp>
          <p:nvSpPr>
            <p:cNvPr id="15" name="Freeform 158"/>
            <p:cNvSpPr>
              <a:spLocks/>
            </p:cNvSpPr>
            <p:nvPr/>
          </p:nvSpPr>
          <p:spPr bwMode="auto">
            <a:xfrm>
              <a:off x="7443788" y="2663825"/>
              <a:ext cx="19050" cy="25400"/>
            </a:xfrm>
            <a:custGeom>
              <a:avLst/>
              <a:gdLst>
                <a:gd name="T0" fmla="*/ 2 w 6"/>
                <a:gd name="T1" fmla="*/ 9 h 9"/>
                <a:gd name="T2" fmla="*/ 4 w 6"/>
                <a:gd name="T3" fmla="*/ 1 h 9"/>
                <a:gd name="T4" fmla="*/ 2 w 6"/>
                <a:gd name="T5" fmla="*/ 9 h 9"/>
              </a:gdLst>
              <a:ahLst/>
              <a:cxnLst>
                <a:cxn ang="0">
                  <a:pos x="T0" y="T1"/>
                </a:cxn>
                <a:cxn ang="0">
                  <a:pos x="T2" y="T3"/>
                </a:cxn>
                <a:cxn ang="0">
                  <a:pos x="T4" y="T5"/>
                </a:cxn>
              </a:cxnLst>
              <a:rect l="0" t="0" r="r" b="b"/>
              <a:pathLst>
                <a:path w="6" h="9">
                  <a:moveTo>
                    <a:pt x="2" y="9"/>
                  </a:moveTo>
                  <a:cubicBezTo>
                    <a:pt x="0" y="9"/>
                    <a:pt x="2" y="1"/>
                    <a:pt x="4" y="1"/>
                  </a:cubicBezTo>
                  <a:cubicBezTo>
                    <a:pt x="6" y="0"/>
                    <a:pt x="5" y="9"/>
                    <a:pt x="2" y="9"/>
                  </a:cubicBezTo>
                  <a:close/>
                </a:path>
              </a:pathLst>
            </a:custGeom>
            <a:grpFill/>
            <a:ln w="6350" cmpd="sng">
              <a:solidFill>
                <a:schemeClr val="bg1">
                  <a:lumMod val="50000"/>
                </a:schemeClr>
              </a:solidFill>
              <a:round/>
              <a:headEnd/>
              <a:tailEnd/>
            </a:ln>
          </p:spPr>
          <p:txBody>
            <a:bodyPr/>
            <a:lstStyle/>
            <a:p>
              <a:endParaRPr lang="ja-JP" altLang="en-US"/>
            </a:p>
          </p:txBody>
        </p:sp>
        <p:sp>
          <p:nvSpPr>
            <p:cNvPr id="16" name="Freeform 161"/>
            <p:cNvSpPr>
              <a:spLocks/>
            </p:cNvSpPr>
            <p:nvPr/>
          </p:nvSpPr>
          <p:spPr bwMode="auto">
            <a:xfrm>
              <a:off x="7446963" y="1828800"/>
              <a:ext cx="776287" cy="633413"/>
            </a:xfrm>
            <a:custGeom>
              <a:avLst/>
              <a:gdLst>
                <a:gd name="T0" fmla="*/ 247 w 263"/>
                <a:gd name="T1" fmla="*/ 5 h 214"/>
                <a:gd name="T2" fmla="*/ 257 w 263"/>
                <a:gd name="T3" fmla="*/ 35 h 214"/>
                <a:gd name="T4" fmla="*/ 256 w 263"/>
                <a:gd name="T5" fmla="*/ 68 h 214"/>
                <a:gd name="T6" fmla="*/ 248 w 263"/>
                <a:gd name="T7" fmla="*/ 85 h 214"/>
                <a:gd name="T8" fmla="*/ 236 w 263"/>
                <a:gd name="T9" fmla="*/ 98 h 214"/>
                <a:gd name="T10" fmla="*/ 231 w 263"/>
                <a:gd name="T11" fmla="*/ 129 h 214"/>
                <a:gd name="T12" fmla="*/ 232 w 263"/>
                <a:gd name="T13" fmla="*/ 155 h 214"/>
                <a:gd name="T14" fmla="*/ 211 w 263"/>
                <a:gd name="T15" fmla="*/ 175 h 214"/>
                <a:gd name="T16" fmla="*/ 214 w 263"/>
                <a:gd name="T17" fmla="*/ 157 h 214"/>
                <a:gd name="T18" fmla="*/ 207 w 263"/>
                <a:gd name="T19" fmla="*/ 167 h 214"/>
                <a:gd name="T20" fmla="*/ 192 w 263"/>
                <a:gd name="T21" fmla="*/ 171 h 214"/>
                <a:gd name="T22" fmla="*/ 183 w 263"/>
                <a:gd name="T23" fmla="*/ 170 h 214"/>
                <a:gd name="T24" fmla="*/ 157 w 263"/>
                <a:gd name="T25" fmla="*/ 182 h 214"/>
                <a:gd name="T26" fmla="*/ 145 w 263"/>
                <a:gd name="T27" fmla="*/ 178 h 214"/>
                <a:gd name="T28" fmla="*/ 136 w 263"/>
                <a:gd name="T29" fmla="*/ 181 h 214"/>
                <a:gd name="T30" fmla="*/ 129 w 263"/>
                <a:gd name="T31" fmla="*/ 194 h 214"/>
                <a:gd name="T32" fmla="*/ 113 w 263"/>
                <a:gd name="T33" fmla="*/ 213 h 214"/>
                <a:gd name="T34" fmla="*/ 100 w 263"/>
                <a:gd name="T35" fmla="*/ 194 h 214"/>
                <a:gd name="T36" fmla="*/ 101 w 263"/>
                <a:gd name="T37" fmla="*/ 182 h 214"/>
                <a:gd name="T38" fmla="*/ 82 w 263"/>
                <a:gd name="T39" fmla="*/ 179 h 214"/>
                <a:gd name="T40" fmla="*/ 57 w 263"/>
                <a:gd name="T41" fmla="*/ 188 h 214"/>
                <a:gd name="T42" fmla="*/ 40 w 263"/>
                <a:gd name="T43" fmla="*/ 193 h 214"/>
                <a:gd name="T44" fmla="*/ 31 w 263"/>
                <a:gd name="T45" fmla="*/ 196 h 214"/>
                <a:gd name="T46" fmla="*/ 18 w 263"/>
                <a:gd name="T47" fmla="*/ 197 h 214"/>
                <a:gd name="T48" fmla="*/ 4 w 263"/>
                <a:gd name="T49" fmla="*/ 190 h 214"/>
                <a:gd name="T50" fmla="*/ 25 w 263"/>
                <a:gd name="T51" fmla="*/ 176 h 214"/>
                <a:gd name="T52" fmla="*/ 70 w 263"/>
                <a:gd name="T53" fmla="*/ 162 h 214"/>
                <a:gd name="T54" fmla="*/ 99 w 263"/>
                <a:gd name="T55" fmla="*/ 154 h 214"/>
                <a:gd name="T56" fmla="*/ 119 w 263"/>
                <a:gd name="T57" fmla="*/ 154 h 214"/>
                <a:gd name="T58" fmla="*/ 136 w 263"/>
                <a:gd name="T59" fmla="*/ 128 h 214"/>
                <a:gd name="T60" fmla="*/ 139 w 263"/>
                <a:gd name="T61" fmla="*/ 108 h 214"/>
                <a:gd name="T62" fmla="*/ 143 w 263"/>
                <a:gd name="T63" fmla="*/ 120 h 214"/>
                <a:gd name="T64" fmla="*/ 163 w 263"/>
                <a:gd name="T65" fmla="*/ 115 h 214"/>
                <a:gd name="T66" fmla="*/ 192 w 263"/>
                <a:gd name="T67" fmla="*/ 96 h 214"/>
                <a:gd name="T68" fmla="*/ 213 w 263"/>
                <a:gd name="T69" fmla="*/ 64 h 214"/>
                <a:gd name="T70" fmla="*/ 209 w 263"/>
                <a:gd name="T71" fmla="*/ 41 h 214"/>
                <a:gd name="T72" fmla="*/ 213 w 263"/>
                <a:gd name="T73" fmla="*/ 23 h 214"/>
                <a:gd name="T74" fmla="*/ 224 w 263"/>
                <a:gd name="T75" fmla="*/ 7 h 214"/>
                <a:gd name="T76" fmla="*/ 232 w 263"/>
                <a:gd name="T77" fmla="*/ 19 h 214"/>
                <a:gd name="T78" fmla="*/ 242 w 263"/>
                <a:gd name="T79" fmla="*/ 17 h 214"/>
                <a:gd name="T80" fmla="*/ 236 w 263"/>
                <a:gd name="T81" fmla="*/ 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214">
                  <a:moveTo>
                    <a:pt x="237" y="0"/>
                  </a:moveTo>
                  <a:cubicBezTo>
                    <a:pt x="242" y="0"/>
                    <a:pt x="247" y="4"/>
                    <a:pt x="247" y="5"/>
                  </a:cubicBezTo>
                  <a:cubicBezTo>
                    <a:pt x="247" y="6"/>
                    <a:pt x="247" y="16"/>
                    <a:pt x="249" y="20"/>
                  </a:cubicBezTo>
                  <a:cubicBezTo>
                    <a:pt x="252" y="23"/>
                    <a:pt x="254" y="31"/>
                    <a:pt x="257" y="35"/>
                  </a:cubicBezTo>
                  <a:cubicBezTo>
                    <a:pt x="260" y="39"/>
                    <a:pt x="263" y="51"/>
                    <a:pt x="263" y="53"/>
                  </a:cubicBezTo>
                  <a:cubicBezTo>
                    <a:pt x="263" y="55"/>
                    <a:pt x="259" y="67"/>
                    <a:pt x="256" y="68"/>
                  </a:cubicBezTo>
                  <a:cubicBezTo>
                    <a:pt x="253" y="70"/>
                    <a:pt x="252" y="72"/>
                    <a:pt x="251" y="74"/>
                  </a:cubicBezTo>
                  <a:cubicBezTo>
                    <a:pt x="251" y="77"/>
                    <a:pt x="250" y="85"/>
                    <a:pt x="248" y="85"/>
                  </a:cubicBezTo>
                  <a:cubicBezTo>
                    <a:pt x="247" y="85"/>
                    <a:pt x="245" y="84"/>
                    <a:pt x="241" y="86"/>
                  </a:cubicBezTo>
                  <a:cubicBezTo>
                    <a:pt x="238" y="88"/>
                    <a:pt x="235" y="94"/>
                    <a:pt x="236" y="98"/>
                  </a:cubicBezTo>
                  <a:cubicBezTo>
                    <a:pt x="237" y="102"/>
                    <a:pt x="238" y="108"/>
                    <a:pt x="237" y="114"/>
                  </a:cubicBezTo>
                  <a:cubicBezTo>
                    <a:pt x="236" y="121"/>
                    <a:pt x="233" y="126"/>
                    <a:pt x="231" y="129"/>
                  </a:cubicBezTo>
                  <a:cubicBezTo>
                    <a:pt x="228" y="131"/>
                    <a:pt x="227" y="138"/>
                    <a:pt x="229" y="144"/>
                  </a:cubicBezTo>
                  <a:cubicBezTo>
                    <a:pt x="230" y="149"/>
                    <a:pt x="235" y="154"/>
                    <a:pt x="232" y="155"/>
                  </a:cubicBezTo>
                  <a:cubicBezTo>
                    <a:pt x="230" y="155"/>
                    <a:pt x="227" y="160"/>
                    <a:pt x="226" y="163"/>
                  </a:cubicBezTo>
                  <a:cubicBezTo>
                    <a:pt x="226" y="166"/>
                    <a:pt x="212" y="179"/>
                    <a:pt x="211" y="175"/>
                  </a:cubicBezTo>
                  <a:cubicBezTo>
                    <a:pt x="210" y="172"/>
                    <a:pt x="211" y="166"/>
                    <a:pt x="213" y="164"/>
                  </a:cubicBezTo>
                  <a:cubicBezTo>
                    <a:pt x="215" y="162"/>
                    <a:pt x="217" y="158"/>
                    <a:pt x="214" y="157"/>
                  </a:cubicBezTo>
                  <a:cubicBezTo>
                    <a:pt x="211" y="157"/>
                    <a:pt x="207" y="157"/>
                    <a:pt x="208" y="160"/>
                  </a:cubicBezTo>
                  <a:cubicBezTo>
                    <a:pt x="208" y="162"/>
                    <a:pt x="208" y="167"/>
                    <a:pt x="207" y="167"/>
                  </a:cubicBezTo>
                  <a:cubicBezTo>
                    <a:pt x="206" y="167"/>
                    <a:pt x="200" y="161"/>
                    <a:pt x="199" y="161"/>
                  </a:cubicBezTo>
                  <a:cubicBezTo>
                    <a:pt x="198" y="161"/>
                    <a:pt x="192" y="168"/>
                    <a:pt x="192" y="171"/>
                  </a:cubicBezTo>
                  <a:cubicBezTo>
                    <a:pt x="192" y="173"/>
                    <a:pt x="192" y="183"/>
                    <a:pt x="187" y="182"/>
                  </a:cubicBezTo>
                  <a:cubicBezTo>
                    <a:pt x="183" y="181"/>
                    <a:pt x="185" y="169"/>
                    <a:pt x="183" y="170"/>
                  </a:cubicBezTo>
                  <a:cubicBezTo>
                    <a:pt x="181" y="170"/>
                    <a:pt x="170" y="184"/>
                    <a:pt x="168" y="184"/>
                  </a:cubicBezTo>
                  <a:cubicBezTo>
                    <a:pt x="167" y="184"/>
                    <a:pt x="161" y="183"/>
                    <a:pt x="157" y="182"/>
                  </a:cubicBezTo>
                  <a:cubicBezTo>
                    <a:pt x="153" y="182"/>
                    <a:pt x="149" y="187"/>
                    <a:pt x="148" y="184"/>
                  </a:cubicBezTo>
                  <a:cubicBezTo>
                    <a:pt x="146" y="181"/>
                    <a:pt x="147" y="180"/>
                    <a:pt x="145" y="178"/>
                  </a:cubicBezTo>
                  <a:cubicBezTo>
                    <a:pt x="143" y="176"/>
                    <a:pt x="142" y="173"/>
                    <a:pt x="140" y="174"/>
                  </a:cubicBezTo>
                  <a:cubicBezTo>
                    <a:pt x="139" y="174"/>
                    <a:pt x="134" y="179"/>
                    <a:pt x="136" y="181"/>
                  </a:cubicBezTo>
                  <a:cubicBezTo>
                    <a:pt x="138" y="184"/>
                    <a:pt x="141" y="187"/>
                    <a:pt x="140" y="189"/>
                  </a:cubicBezTo>
                  <a:cubicBezTo>
                    <a:pt x="139" y="191"/>
                    <a:pt x="132" y="191"/>
                    <a:pt x="129" y="194"/>
                  </a:cubicBezTo>
                  <a:cubicBezTo>
                    <a:pt x="127" y="197"/>
                    <a:pt x="119" y="205"/>
                    <a:pt x="118" y="208"/>
                  </a:cubicBezTo>
                  <a:cubicBezTo>
                    <a:pt x="117" y="211"/>
                    <a:pt x="116" y="214"/>
                    <a:pt x="113" y="213"/>
                  </a:cubicBezTo>
                  <a:cubicBezTo>
                    <a:pt x="109" y="212"/>
                    <a:pt x="103" y="206"/>
                    <a:pt x="100" y="203"/>
                  </a:cubicBezTo>
                  <a:cubicBezTo>
                    <a:pt x="97" y="200"/>
                    <a:pt x="99" y="195"/>
                    <a:pt x="100" y="194"/>
                  </a:cubicBezTo>
                  <a:cubicBezTo>
                    <a:pt x="100" y="192"/>
                    <a:pt x="108" y="190"/>
                    <a:pt x="108" y="186"/>
                  </a:cubicBezTo>
                  <a:cubicBezTo>
                    <a:pt x="107" y="182"/>
                    <a:pt x="102" y="182"/>
                    <a:pt x="101" y="182"/>
                  </a:cubicBezTo>
                  <a:cubicBezTo>
                    <a:pt x="100" y="183"/>
                    <a:pt x="96" y="183"/>
                    <a:pt x="94" y="182"/>
                  </a:cubicBezTo>
                  <a:cubicBezTo>
                    <a:pt x="91" y="180"/>
                    <a:pt x="87" y="178"/>
                    <a:pt x="82" y="179"/>
                  </a:cubicBezTo>
                  <a:cubicBezTo>
                    <a:pt x="78" y="181"/>
                    <a:pt x="71" y="186"/>
                    <a:pt x="69" y="186"/>
                  </a:cubicBezTo>
                  <a:cubicBezTo>
                    <a:pt x="66" y="185"/>
                    <a:pt x="59" y="186"/>
                    <a:pt x="57" y="188"/>
                  </a:cubicBezTo>
                  <a:cubicBezTo>
                    <a:pt x="55" y="189"/>
                    <a:pt x="50" y="191"/>
                    <a:pt x="48" y="191"/>
                  </a:cubicBezTo>
                  <a:cubicBezTo>
                    <a:pt x="45" y="191"/>
                    <a:pt x="42" y="195"/>
                    <a:pt x="40" y="193"/>
                  </a:cubicBezTo>
                  <a:cubicBezTo>
                    <a:pt x="37" y="191"/>
                    <a:pt x="35" y="189"/>
                    <a:pt x="34" y="190"/>
                  </a:cubicBezTo>
                  <a:cubicBezTo>
                    <a:pt x="32" y="190"/>
                    <a:pt x="31" y="192"/>
                    <a:pt x="31" y="196"/>
                  </a:cubicBezTo>
                  <a:cubicBezTo>
                    <a:pt x="31" y="200"/>
                    <a:pt x="31" y="205"/>
                    <a:pt x="29" y="203"/>
                  </a:cubicBezTo>
                  <a:cubicBezTo>
                    <a:pt x="26" y="201"/>
                    <a:pt x="19" y="197"/>
                    <a:pt x="18" y="197"/>
                  </a:cubicBezTo>
                  <a:cubicBezTo>
                    <a:pt x="17" y="198"/>
                    <a:pt x="3" y="201"/>
                    <a:pt x="1" y="199"/>
                  </a:cubicBezTo>
                  <a:cubicBezTo>
                    <a:pt x="0" y="197"/>
                    <a:pt x="1" y="192"/>
                    <a:pt x="4" y="190"/>
                  </a:cubicBezTo>
                  <a:cubicBezTo>
                    <a:pt x="6" y="189"/>
                    <a:pt x="10" y="188"/>
                    <a:pt x="13" y="186"/>
                  </a:cubicBezTo>
                  <a:cubicBezTo>
                    <a:pt x="16" y="183"/>
                    <a:pt x="19" y="177"/>
                    <a:pt x="25" y="176"/>
                  </a:cubicBezTo>
                  <a:cubicBezTo>
                    <a:pt x="31" y="175"/>
                    <a:pt x="46" y="157"/>
                    <a:pt x="52" y="158"/>
                  </a:cubicBezTo>
                  <a:cubicBezTo>
                    <a:pt x="58" y="159"/>
                    <a:pt x="65" y="164"/>
                    <a:pt x="70" y="162"/>
                  </a:cubicBezTo>
                  <a:cubicBezTo>
                    <a:pt x="75" y="160"/>
                    <a:pt x="81" y="158"/>
                    <a:pt x="88" y="157"/>
                  </a:cubicBezTo>
                  <a:cubicBezTo>
                    <a:pt x="94" y="156"/>
                    <a:pt x="97" y="152"/>
                    <a:pt x="99" y="154"/>
                  </a:cubicBezTo>
                  <a:cubicBezTo>
                    <a:pt x="101" y="156"/>
                    <a:pt x="102" y="163"/>
                    <a:pt x="106" y="162"/>
                  </a:cubicBezTo>
                  <a:cubicBezTo>
                    <a:pt x="110" y="161"/>
                    <a:pt x="117" y="157"/>
                    <a:pt x="119" y="154"/>
                  </a:cubicBezTo>
                  <a:cubicBezTo>
                    <a:pt x="120" y="151"/>
                    <a:pt x="120" y="144"/>
                    <a:pt x="122" y="142"/>
                  </a:cubicBezTo>
                  <a:cubicBezTo>
                    <a:pt x="124" y="140"/>
                    <a:pt x="136" y="131"/>
                    <a:pt x="136" y="128"/>
                  </a:cubicBezTo>
                  <a:cubicBezTo>
                    <a:pt x="136" y="125"/>
                    <a:pt x="135" y="117"/>
                    <a:pt x="136" y="114"/>
                  </a:cubicBezTo>
                  <a:cubicBezTo>
                    <a:pt x="137" y="111"/>
                    <a:pt x="137" y="108"/>
                    <a:pt x="139" y="108"/>
                  </a:cubicBezTo>
                  <a:cubicBezTo>
                    <a:pt x="142" y="108"/>
                    <a:pt x="147" y="107"/>
                    <a:pt x="146" y="109"/>
                  </a:cubicBezTo>
                  <a:cubicBezTo>
                    <a:pt x="145" y="112"/>
                    <a:pt x="143" y="118"/>
                    <a:pt x="143" y="120"/>
                  </a:cubicBezTo>
                  <a:cubicBezTo>
                    <a:pt x="143" y="121"/>
                    <a:pt x="145" y="128"/>
                    <a:pt x="148" y="127"/>
                  </a:cubicBezTo>
                  <a:cubicBezTo>
                    <a:pt x="151" y="125"/>
                    <a:pt x="159" y="115"/>
                    <a:pt x="163" y="115"/>
                  </a:cubicBezTo>
                  <a:cubicBezTo>
                    <a:pt x="168" y="114"/>
                    <a:pt x="172" y="116"/>
                    <a:pt x="175" y="114"/>
                  </a:cubicBezTo>
                  <a:cubicBezTo>
                    <a:pt x="179" y="113"/>
                    <a:pt x="189" y="97"/>
                    <a:pt x="192" y="96"/>
                  </a:cubicBezTo>
                  <a:cubicBezTo>
                    <a:pt x="194" y="95"/>
                    <a:pt x="199" y="91"/>
                    <a:pt x="200" y="86"/>
                  </a:cubicBezTo>
                  <a:cubicBezTo>
                    <a:pt x="201" y="80"/>
                    <a:pt x="211" y="68"/>
                    <a:pt x="213" y="64"/>
                  </a:cubicBezTo>
                  <a:cubicBezTo>
                    <a:pt x="215" y="61"/>
                    <a:pt x="217" y="52"/>
                    <a:pt x="214" y="48"/>
                  </a:cubicBezTo>
                  <a:cubicBezTo>
                    <a:pt x="211" y="45"/>
                    <a:pt x="208" y="43"/>
                    <a:pt x="209" y="41"/>
                  </a:cubicBezTo>
                  <a:cubicBezTo>
                    <a:pt x="211" y="39"/>
                    <a:pt x="214" y="38"/>
                    <a:pt x="214" y="35"/>
                  </a:cubicBezTo>
                  <a:cubicBezTo>
                    <a:pt x="214" y="33"/>
                    <a:pt x="212" y="26"/>
                    <a:pt x="213" y="23"/>
                  </a:cubicBezTo>
                  <a:cubicBezTo>
                    <a:pt x="214" y="21"/>
                    <a:pt x="222" y="17"/>
                    <a:pt x="222" y="14"/>
                  </a:cubicBezTo>
                  <a:cubicBezTo>
                    <a:pt x="222" y="12"/>
                    <a:pt x="222" y="7"/>
                    <a:pt x="224" y="7"/>
                  </a:cubicBezTo>
                  <a:cubicBezTo>
                    <a:pt x="226" y="6"/>
                    <a:pt x="228" y="6"/>
                    <a:pt x="228" y="9"/>
                  </a:cubicBezTo>
                  <a:cubicBezTo>
                    <a:pt x="228" y="12"/>
                    <a:pt x="230" y="20"/>
                    <a:pt x="232" y="19"/>
                  </a:cubicBezTo>
                  <a:cubicBezTo>
                    <a:pt x="233" y="17"/>
                    <a:pt x="234" y="13"/>
                    <a:pt x="235" y="14"/>
                  </a:cubicBezTo>
                  <a:cubicBezTo>
                    <a:pt x="237" y="15"/>
                    <a:pt x="241" y="19"/>
                    <a:pt x="242" y="17"/>
                  </a:cubicBezTo>
                  <a:cubicBezTo>
                    <a:pt x="242" y="14"/>
                    <a:pt x="243" y="10"/>
                    <a:pt x="242" y="9"/>
                  </a:cubicBezTo>
                  <a:cubicBezTo>
                    <a:pt x="240" y="8"/>
                    <a:pt x="237" y="11"/>
                    <a:pt x="236" y="8"/>
                  </a:cubicBezTo>
                  <a:cubicBezTo>
                    <a:pt x="235" y="5"/>
                    <a:pt x="234" y="0"/>
                    <a:pt x="237" y="0"/>
                  </a:cubicBezTo>
                  <a:close/>
                </a:path>
              </a:pathLst>
            </a:custGeom>
            <a:grpFill/>
            <a:ln w="6350" cmpd="sng">
              <a:solidFill>
                <a:schemeClr val="bg1">
                  <a:lumMod val="50000"/>
                </a:schemeClr>
              </a:solidFill>
              <a:round/>
              <a:headEnd/>
              <a:tailEnd/>
            </a:ln>
          </p:spPr>
          <p:txBody>
            <a:bodyPr/>
            <a:lstStyle/>
            <a:p>
              <a:endParaRPr lang="ja-JP" altLang="en-US"/>
            </a:p>
          </p:txBody>
        </p:sp>
        <p:sp>
          <p:nvSpPr>
            <p:cNvPr id="17" name="Freeform 162"/>
            <p:cNvSpPr>
              <a:spLocks/>
            </p:cNvSpPr>
            <p:nvPr/>
          </p:nvSpPr>
          <p:spPr bwMode="auto">
            <a:xfrm>
              <a:off x="7535863" y="2387600"/>
              <a:ext cx="177800" cy="127000"/>
            </a:xfrm>
            <a:custGeom>
              <a:avLst/>
              <a:gdLst>
                <a:gd name="T0" fmla="*/ 57 w 60"/>
                <a:gd name="T1" fmla="*/ 14 h 43"/>
                <a:gd name="T2" fmla="*/ 44 w 60"/>
                <a:gd name="T3" fmla="*/ 28 h 43"/>
                <a:gd name="T4" fmla="*/ 35 w 60"/>
                <a:gd name="T5" fmla="*/ 24 h 43"/>
                <a:gd name="T6" fmla="*/ 24 w 60"/>
                <a:gd name="T7" fmla="*/ 29 h 43"/>
                <a:gd name="T8" fmla="*/ 16 w 60"/>
                <a:gd name="T9" fmla="*/ 43 h 43"/>
                <a:gd name="T10" fmla="*/ 7 w 60"/>
                <a:gd name="T11" fmla="*/ 37 h 43"/>
                <a:gd name="T12" fmla="*/ 6 w 60"/>
                <a:gd name="T13" fmla="*/ 30 h 43"/>
                <a:gd name="T14" fmla="*/ 2 w 60"/>
                <a:gd name="T15" fmla="*/ 24 h 43"/>
                <a:gd name="T16" fmla="*/ 12 w 60"/>
                <a:gd name="T17" fmla="*/ 17 h 43"/>
                <a:gd name="T18" fmla="*/ 17 w 60"/>
                <a:gd name="T19" fmla="*/ 8 h 43"/>
                <a:gd name="T20" fmla="*/ 23 w 60"/>
                <a:gd name="T21" fmla="*/ 11 h 43"/>
                <a:gd name="T22" fmla="*/ 34 w 60"/>
                <a:gd name="T23" fmla="*/ 7 h 43"/>
                <a:gd name="T24" fmla="*/ 42 w 60"/>
                <a:gd name="T25" fmla="*/ 1 h 43"/>
                <a:gd name="T26" fmla="*/ 54 w 60"/>
                <a:gd name="T27" fmla="*/ 5 h 43"/>
                <a:gd name="T28" fmla="*/ 57 w 60"/>
                <a:gd name="T29"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3">
                  <a:moveTo>
                    <a:pt x="57" y="14"/>
                  </a:moveTo>
                  <a:cubicBezTo>
                    <a:pt x="56" y="16"/>
                    <a:pt x="47" y="29"/>
                    <a:pt x="44" y="28"/>
                  </a:cubicBezTo>
                  <a:cubicBezTo>
                    <a:pt x="42" y="27"/>
                    <a:pt x="37" y="23"/>
                    <a:pt x="35" y="24"/>
                  </a:cubicBezTo>
                  <a:cubicBezTo>
                    <a:pt x="34" y="24"/>
                    <a:pt x="25" y="27"/>
                    <a:pt x="24" y="29"/>
                  </a:cubicBezTo>
                  <a:cubicBezTo>
                    <a:pt x="23" y="31"/>
                    <a:pt x="20" y="43"/>
                    <a:pt x="16" y="43"/>
                  </a:cubicBezTo>
                  <a:cubicBezTo>
                    <a:pt x="13" y="43"/>
                    <a:pt x="7" y="39"/>
                    <a:pt x="7" y="37"/>
                  </a:cubicBezTo>
                  <a:cubicBezTo>
                    <a:pt x="7" y="35"/>
                    <a:pt x="9" y="33"/>
                    <a:pt x="6" y="30"/>
                  </a:cubicBezTo>
                  <a:cubicBezTo>
                    <a:pt x="4" y="27"/>
                    <a:pt x="0" y="26"/>
                    <a:pt x="2" y="24"/>
                  </a:cubicBezTo>
                  <a:cubicBezTo>
                    <a:pt x="4" y="22"/>
                    <a:pt x="12" y="20"/>
                    <a:pt x="12" y="17"/>
                  </a:cubicBezTo>
                  <a:cubicBezTo>
                    <a:pt x="12" y="13"/>
                    <a:pt x="13" y="8"/>
                    <a:pt x="17" y="8"/>
                  </a:cubicBezTo>
                  <a:cubicBezTo>
                    <a:pt x="21" y="9"/>
                    <a:pt x="19" y="12"/>
                    <a:pt x="23" y="11"/>
                  </a:cubicBezTo>
                  <a:cubicBezTo>
                    <a:pt x="27" y="10"/>
                    <a:pt x="33" y="11"/>
                    <a:pt x="34" y="7"/>
                  </a:cubicBezTo>
                  <a:cubicBezTo>
                    <a:pt x="34" y="3"/>
                    <a:pt x="38" y="0"/>
                    <a:pt x="42" y="1"/>
                  </a:cubicBezTo>
                  <a:cubicBezTo>
                    <a:pt x="47" y="1"/>
                    <a:pt x="52" y="5"/>
                    <a:pt x="54" y="5"/>
                  </a:cubicBezTo>
                  <a:cubicBezTo>
                    <a:pt x="57" y="5"/>
                    <a:pt x="60" y="9"/>
                    <a:pt x="57" y="14"/>
                  </a:cubicBezTo>
                  <a:close/>
                </a:path>
              </a:pathLst>
            </a:custGeom>
            <a:grpFill/>
            <a:ln w="6350" cmpd="sng">
              <a:solidFill>
                <a:schemeClr val="bg1">
                  <a:lumMod val="50000"/>
                </a:schemeClr>
              </a:solidFill>
              <a:round/>
              <a:headEnd/>
              <a:tailEnd/>
            </a:ln>
          </p:spPr>
          <p:txBody>
            <a:bodyPr/>
            <a:lstStyle/>
            <a:p>
              <a:endParaRPr lang="ja-JP" altLang="en-US"/>
            </a:p>
          </p:txBody>
        </p:sp>
        <p:sp>
          <p:nvSpPr>
            <p:cNvPr id="18" name="Freeform 163"/>
            <p:cNvSpPr>
              <a:spLocks/>
            </p:cNvSpPr>
            <p:nvPr/>
          </p:nvSpPr>
          <p:spPr bwMode="auto">
            <a:xfrm>
              <a:off x="7707313" y="2379663"/>
              <a:ext cx="20637" cy="23812"/>
            </a:xfrm>
            <a:custGeom>
              <a:avLst/>
              <a:gdLst>
                <a:gd name="T0" fmla="*/ 3 w 7"/>
                <a:gd name="T1" fmla="*/ 8 h 8"/>
                <a:gd name="T2" fmla="*/ 6 w 7"/>
                <a:gd name="T3" fmla="*/ 0 h 8"/>
                <a:gd name="T4" fmla="*/ 3 w 7"/>
                <a:gd name="T5" fmla="*/ 8 h 8"/>
              </a:gdLst>
              <a:ahLst/>
              <a:cxnLst>
                <a:cxn ang="0">
                  <a:pos x="T0" y="T1"/>
                </a:cxn>
                <a:cxn ang="0">
                  <a:pos x="T2" y="T3"/>
                </a:cxn>
                <a:cxn ang="0">
                  <a:pos x="T4" y="T5"/>
                </a:cxn>
              </a:cxnLst>
              <a:rect l="0" t="0" r="r" b="b"/>
              <a:pathLst>
                <a:path w="7" h="8">
                  <a:moveTo>
                    <a:pt x="3" y="8"/>
                  </a:moveTo>
                  <a:cubicBezTo>
                    <a:pt x="0" y="8"/>
                    <a:pt x="5" y="0"/>
                    <a:pt x="6" y="0"/>
                  </a:cubicBezTo>
                  <a:cubicBezTo>
                    <a:pt x="7" y="0"/>
                    <a:pt x="7" y="8"/>
                    <a:pt x="3" y="8"/>
                  </a:cubicBezTo>
                  <a:close/>
                </a:path>
              </a:pathLst>
            </a:custGeom>
            <a:grpFill/>
            <a:ln w="6350" cmpd="sng">
              <a:solidFill>
                <a:schemeClr val="bg1">
                  <a:lumMod val="50000"/>
                </a:schemeClr>
              </a:solidFill>
              <a:round/>
              <a:headEnd/>
              <a:tailEnd/>
            </a:ln>
          </p:spPr>
          <p:txBody>
            <a:bodyPr/>
            <a:lstStyle/>
            <a:p>
              <a:endParaRPr lang="ja-JP" altLang="en-US"/>
            </a:p>
          </p:txBody>
        </p:sp>
        <p:sp>
          <p:nvSpPr>
            <p:cNvPr id="19" name="Freeform 164"/>
            <p:cNvSpPr>
              <a:spLocks/>
            </p:cNvSpPr>
            <p:nvPr/>
          </p:nvSpPr>
          <p:spPr bwMode="auto">
            <a:xfrm>
              <a:off x="7353300" y="2417763"/>
              <a:ext cx="165100" cy="230187"/>
            </a:xfrm>
            <a:custGeom>
              <a:avLst/>
              <a:gdLst>
                <a:gd name="T0" fmla="*/ 54 w 56"/>
                <a:gd name="T1" fmla="*/ 33 h 78"/>
                <a:gd name="T2" fmla="*/ 47 w 56"/>
                <a:gd name="T3" fmla="*/ 43 h 78"/>
                <a:gd name="T4" fmla="*/ 42 w 56"/>
                <a:gd name="T5" fmla="*/ 66 h 78"/>
                <a:gd name="T6" fmla="*/ 35 w 56"/>
                <a:gd name="T7" fmla="*/ 70 h 78"/>
                <a:gd name="T8" fmla="*/ 27 w 56"/>
                <a:gd name="T9" fmla="*/ 77 h 78"/>
                <a:gd name="T10" fmla="*/ 28 w 56"/>
                <a:gd name="T11" fmla="*/ 70 h 78"/>
                <a:gd name="T12" fmla="*/ 26 w 56"/>
                <a:gd name="T13" fmla="*/ 66 h 78"/>
                <a:gd name="T14" fmla="*/ 30 w 56"/>
                <a:gd name="T15" fmla="*/ 63 h 78"/>
                <a:gd name="T16" fmla="*/ 26 w 56"/>
                <a:gd name="T17" fmla="*/ 59 h 78"/>
                <a:gd name="T18" fmla="*/ 22 w 56"/>
                <a:gd name="T19" fmla="*/ 64 h 78"/>
                <a:gd name="T20" fmla="*/ 21 w 56"/>
                <a:gd name="T21" fmla="*/ 71 h 78"/>
                <a:gd name="T22" fmla="*/ 16 w 56"/>
                <a:gd name="T23" fmla="*/ 67 h 78"/>
                <a:gd name="T24" fmla="*/ 16 w 56"/>
                <a:gd name="T25" fmla="*/ 58 h 78"/>
                <a:gd name="T26" fmla="*/ 16 w 56"/>
                <a:gd name="T27" fmla="*/ 49 h 78"/>
                <a:gd name="T28" fmla="*/ 24 w 56"/>
                <a:gd name="T29" fmla="*/ 38 h 78"/>
                <a:gd name="T30" fmla="*/ 24 w 56"/>
                <a:gd name="T31" fmla="*/ 30 h 78"/>
                <a:gd name="T32" fmla="*/ 17 w 56"/>
                <a:gd name="T33" fmla="*/ 23 h 78"/>
                <a:gd name="T34" fmla="*/ 17 w 56"/>
                <a:gd name="T35" fmla="*/ 29 h 78"/>
                <a:gd name="T36" fmla="*/ 18 w 56"/>
                <a:gd name="T37" fmla="*/ 36 h 78"/>
                <a:gd name="T38" fmla="*/ 13 w 56"/>
                <a:gd name="T39" fmla="*/ 32 h 78"/>
                <a:gd name="T40" fmla="*/ 7 w 56"/>
                <a:gd name="T41" fmla="*/ 34 h 78"/>
                <a:gd name="T42" fmla="*/ 5 w 56"/>
                <a:gd name="T43" fmla="*/ 27 h 78"/>
                <a:gd name="T44" fmla="*/ 10 w 56"/>
                <a:gd name="T45" fmla="*/ 29 h 78"/>
                <a:gd name="T46" fmla="*/ 1 w 56"/>
                <a:gd name="T47" fmla="*/ 20 h 78"/>
                <a:gd name="T48" fmla="*/ 7 w 56"/>
                <a:gd name="T49" fmla="*/ 16 h 78"/>
                <a:gd name="T50" fmla="*/ 16 w 56"/>
                <a:gd name="T51" fmla="*/ 10 h 78"/>
                <a:gd name="T52" fmla="*/ 22 w 56"/>
                <a:gd name="T53" fmla="*/ 8 h 78"/>
                <a:gd name="T54" fmla="*/ 28 w 56"/>
                <a:gd name="T55" fmla="*/ 2 h 78"/>
                <a:gd name="T56" fmla="*/ 34 w 56"/>
                <a:gd name="T57" fmla="*/ 7 h 78"/>
                <a:gd name="T58" fmla="*/ 40 w 56"/>
                <a:gd name="T59" fmla="*/ 11 h 78"/>
                <a:gd name="T60" fmla="*/ 51 w 56"/>
                <a:gd name="T61" fmla="*/ 10 h 78"/>
                <a:gd name="T62" fmla="*/ 52 w 56"/>
                <a:gd name="T63" fmla="*/ 17 h 78"/>
                <a:gd name="T64" fmla="*/ 55 w 56"/>
                <a:gd name="T65" fmla="*/ 25 h 78"/>
                <a:gd name="T66" fmla="*/ 54 w 56"/>
                <a:gd name="T67" fmla="*/ 3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8">
                  <a:moveTo>
                    <a:pt x="54" y="33"/>
                  </a:moveTo>
                  <a:cubicBezTo>
                    <a:pt x="52" y="35"/>
                    <a:pt x="48" y="41"/>
                    <a:pt x="47" y="43"/>
                  </a:cubicBezTo>
                  <a:cubicBezTo>
                    <a:pt x="47" y="46"/>
                    <a:pt x="45" y="66"/>
                    <a:pt x="42" y="66"/>
                  </a:cubicBezTo>
                  <a:cubicBezTo>
                    <a:pt x="38" y="67"/>
                    <a:pt x="37" y="68"/>
                    <a:pt x="35" y="70"/>
                  </a:cubicBezTo>
                  <a:cubicBezTo>
                    <a:pt x="33" y="73"/>
                    <a:pt x="28" y="78"/>
                    <a:pt x="27" y="77"/>
                  </a:cubicBezTo>
                  <a:cubicBezTo>
                    <a:pt x="26" y="76"/>
                    <a:pt x="30" y="71"/>
                    <a:pt x="28" y="70"/>
                  </a:cubicBezTo>
                  <a:cubicBezTo>
                    <a:pt x="26" y="69"/>
                    <a:pt x="24" y="67"/>
                    <a:pt x="26" y="66"/>
                  </a:cubicBezTo>
                  <a:cubicBezTo>
                    <a:pt x="27" y="65"/>
                    <a:pt x="30" y="66"/>
                    <a:pt x="30" y="63"/>
                  </a:cubicBezTo>
                  <a:cubicBezTo>
                    <a:pt x="30" y="61"/>
                    <a:pt x="28" y="59"/>
                    <a:pt x="26" y="59"/>
                  </a:cubicBezTo>
                  <a:cubicBezTo>
                    <a:pt x="24" y="59"/>
                    <a:pt x="22" y="62"/>
                    <a:pt x="22" y="64"/>
                  </a:cubicBezTo>
                  <a:cubicBezTo>
                    <a:pt x="22" y="67"/>
                    <a:pt x="23" y="70"/>
                    <a:pt x="21" y="71"/>
                  </a:cubicBezTo>
                  <a:cubicBezTo>
                    <a:pt x="20" y="71"/>
                    <a:pt x="16" y="70"/>
                    <a:pt x="16" y="67"/>
                  </a:cubicBezTo>
                  <a:cubicBezTo>
                    <a:pt x="17" y="63"/>
                    <a:pt x="17" y="60"/>
                    <a:pt x="16" y="58"/>
                  </a:cubicBezTo>
                  <a:cubicBezTo>
                    <a:pt x="15" y="56"/>
                    <a:pt x="14" y="50"/>
                    <a:pt x="16" y="49"/>
                  </a:cubicBezTo>
                  <a:cubicBezTo>
                    <a:pt x="18" y="48"/>
                    <a:pt x="24" y="41"/>
                    <a:pt x="24" y="38"/>
                  </a:cubicBezTo>
                  <a:cubicBezTo>
                    <a:pt x="24" y="35"/>
                    <a:pt x="25" y="33"/>
                    <a:pt x="24" y="30"/>
                  </a:cubicBezTo>
                  <a:cubicBezTo>
                    <a:pt x="23" y="27"/>
                    <a:pt x="18" y="21"/>
                    <a:pt x="17" y="23"/>
                  </a:cubicBezTo>
                  <a:cubicBezTo>
                    <a:pt x="15" y="24"/>
                    <a:pt x="16" y="26"/>
                    <a:pt x="17" y="29"/>
                  </a:cubicBezTo>
                  <a:cubicBezTo>
                    <a:pt x="19" y="32"/>
                    <a:pt x="20" y="36"/>
                    <a:pt x="18" y="36"/>
                  </a:cubicBezTo>
                  <a:cubicBezTo>
                    <a:pt x="16" y="36"/>
                    <a:pt x="14" y="32"/>
                    <a:pt x="13" y="32"/>
                  </a:cubicBezTo>
                  <a:cubicBezTo>
                    <a:pt x="12" y="32"/>
                    <a:pt x="8" y="35"/>
                    <a:pt x="7" y="34"/>
                  </a:cubicBezTo>
                  <a:cubicBezTo>
                    <a:pt x="6" y="33"/>
                    <a:pt x="2" y="26"/>
                    <a:pt x="5" y="27"/>
                  </a:cubicBezTo>
                  <a:cubicBezTo>
                    <a:pt x="7" y="28"/>
                    <a:pt x="11" y="32"/>
                    <a:pt x="10" y="29"/>
                  </a:cubicBezTo>
                  <a:cubicBezTo>
                    <a:pt x="9" y="25"/>
                    <a:pt x="0" y="22"/>
                    <a:pt x="1" y="20"/>
                  </a:cubicBezTo>
                  <a:cubicBezTo>
                    <a:pt x="2" y="18"/>
                    <a:pt x="3" y="17"/>
                    <a:pt x="7" y="16"/>
                  </a:cubicBezTo>
                  <a:cubicBezTo>
                    <a:pt x="11" y="15"/>
                    <a:pt x="14" y="11"/>
                    <a:pt x="16" y="10"/>
                  </a:cubicBezTo>
                  <a:cubicBezTo>
                    <a:pt x="18" y="8"/>
                    <a:pt x="20" y="10"/>
                    <a:pt x="22" y="8"/>
                  </a:cubicBezTo>
                  <a:cubicBezTo>
                    <a:pt x="24" y="6"/>
                    <a:pt x="23" y="0"/>
                    <a:pt x="28" y="2"/>
                  </a:cubicBezTo>
                  <a:cubicBezTo>
                    <a:pt x="33" y="4"/>
                    <a:pt x="32" y="4"/>
                    <a:pt x="34" y="7"/>
                  </a:cubicBezTo>
                  <a:cubicBezTo>
                    <a:pt x="37" y="10"/>
                    <a:pt x="38" y="12"/>
                    <a:pt x="40" y="11"/>
                  </a:cubicBezTo>
                  <a:cubicBezTo>
                    <a:pt x="43" y="10"/>
                    <a:pt x="50" y="8"/>
                    <a:pt x="51" y="10"/>
                  </a:cubicBezTo>
                  <a:cubicBezTo>
                    <a:pt x="52" y="12"/>
                    <a:pt x="49" y="16"/>
                    <a:pt x="52" y="17"/>
                  </a:cubicBezTo>
                  <a:cubicBezTo>
                    <a:pt x="55" y="18"/>
                    <a:pt x="55" y="24"/>
                    <a:pt x="55" y="25"/>
                  </a:cubicBezTo>
                  <a:cubicBezTo>
                    <a:pt x="55" y="26"/>
                    <a:pt x="56" y="30"/>
                    <a:pt x="54" y="33"/>
                  </a:cubicBezTo>
                  <a:close/>
                </a:path>
              </a:pathLst>
            </a:custGeom>
            <a:grpFill/>
            <a:ln w="6350" cmpd="sng">
              <a:solidFill>
                <a:schemeClr val="bg1">
                  <a:lumMod val="50000"/>
                </a:schemeClr>
              </a:solidFill>
              <a:round/>
              <a:headEnd/>
              <a:tailEnd/>
            </a:ln>
          </p:spPr>
          <p:txBody>
            <a:bodyPr/>
            <a:lstStyle/>
            <a:p>
              <a:endParaRPr lang="ja-JP" altLang="en-US"/>
            </a:p>
          </p:txBody>
        </p:sp>
      </p:grpSp>
      <p:graphicFrame>
        <p:nvGraphicFramePr>
          <p:cNvPr id="20" name="表 19"/>
          <p:cNvGraphicFramePr>
            <a:graphicFrameLocks noGrp="1"/>
          </p:cNvGraphicFramePr>
          <p:nvPr/>
        </p:nvGraphicFramePr>
        <p:xfrm>
          <a:off x="996288" y="1576575"/>
          <a:ext cx="3276022" cy="2264160"/>
        </p:xfrm>
        <a:graphic>
          <a:graphicData uri="http://schemas.openxmlformats.org/drawingml/2006/table">
            <a:tbl>
              <a:tblPr firstRow="1" bandRow="1">
                <a:tableStyleId>{5940675A-B579-460E-94D1-54222C63F5DA}</a:tableStyleId>
              </a:tblPr>
              <a:tblGrid>
                <a:gridCol w="648000">
                  <a:extLst>
                    <a:ext uri="{9D8B030D-6E8A-4147-A177-3AD203B41FA5}">
                      <a16:colId xmlns:a16="http://schemas.microsoft.com/office/drawing/2014/main" val="20000"/>
                    </a:ext>
                  </a:extLst>
                </a:gridCol>
                <a:gridCol w="576000">
                  <a:extLst>
                    <a:ext uri="{9D8B030D-6E8A-4147-A177-3AD203B41FA5}">
                      <a16:colId xmlns:a16="http://schemas.microsoft.com/office/drawing/2014/main" val="4049303996"/>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612022">
                  <a:extLst>
                    <a:ext uri="{9D8B030D-6E8A-4147-A177-3AD203B41FA5}">
                      <a16:colId xmlns:a16="http://schemas.microsoft.com/office/drawing/2014/main" val="20003"/>
                    </a:ext>
                  </a:extLst>
                </a:gridCol>
              </a:tblGrid>
              <a:tr h="139040">
                <a:tc rowSpan="2">
                  <a:txBody>
                    <a:bodyPr/>
                    <a:lstStyle/>
                    <a:p>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nchor="ctr">
                    <a:lnB w="12700" cmpd="sng">
                      <a:noFill/>
                    </a:lnB>
                    <a:solidFill>
                      <a:schemeClr val="bg1"/>
                    </a:solidFill>
                  </a:tcPr>
                </a:tc>
                <a:tc gridSpan="3">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nchor="ctr">
                    <a:lnB w="12700" cmpd="sng">
                      <a:noFill/>
                    </a:lnB>
                    <a:solidFill>
                      <a:schemeClr val="bg1"/>
                    </a:solidFill>
                  </a:tcPr>
                </a:tc>
                <a:tc hMerge="1">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R w="9525" cap="flat" cmpd="sng" algn="ctr">
                      <a:solidFill>
                        <a:schemeClr val="tx1"/>
                      </a:solidFill>
                      <a:prstDash val="dash"/>
                      <a:round/>
                      <a:headEnd type="none" w="med" len="med"/>
                      <a:tailEnd type="none" w="med" len="med"/>
                    </a:lnR>
                    <a:solidFill>
                      <a:schemeClr val="accent1">
                        <a:lumMod val="20000"/>
                        <a:lumOff val="80000"/>
                      </a:schemeClr>
                    </a:solidFill>
                  </a:tcPr>
                </a:tc>
                <a:tc hMerge="1">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L w="9525" cap="flat" cmpd="sng" algn="ctr">
                      <a:solidFill>
                        <a:schemeClr val="tx1"/>
                      </a:solidFill>
                      <a:prstDash val="dash"/>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10000"/>
                  </a:ext>
                </a:extLst>
              </a:tr>
              <a:tr h="13904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solidFill>
                      <a:schemeClr val="bg1"/>
                    </a:solidFill>
                  </a:tcPr>
                </a:tc>
                <a:tc>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nchor="ctr">
                    <a:lnT w="12700" cmpd="sng">
                      <a:noFill/>
                    </a:lnT>
                    <a:solidFill>
                      <a:schemeClr val="bg1"/>
                    </a:solidFill>
                  </a:tcPr>
                </a:tc>
                <a:tc>
                  <a:txBody>
                    <a:bodyPr/>
                    <a:lstStyle/>
                    <a:p>
                      <a:pPr algn="ctr"/>
                      <a:r>
                        <a:rPr kumimoji="1" lang="ja-JP" altLang="en-US" sz="1200" b="1" dirty="0">
                          <a:latin typeface="Meiryo UI" panose="020B0604030504040204" pitchFamily="50" charset="-128"/>
                          <a:ea typeface="Meiryo UI" panose="020B0604030504040204" pitchFamily="50" charset="-128"/>
                        </a:rPr>
                        <a:t>西日本</a:t>
                      </a:r>
                    </a:p>
                  </a:txBody>
                  <a:tcPr anchor="ctr">
                    <a:lnT w="12700" cmpd="sng">
                      <a:noFill/>
                    </a:lnT>
                    <a:solidFill>
                      <a:schemeClr val="bg1"/>
                    </a:solidFill>
                  </a:tcPr>
                </a:tc>
                <a:tc>
                  <a:txBody>
                    <a:bodyPr/>
                    <a:lstStyle/>
                    <a:p>
                      <a:pPr algn="ctr"/>
                      <a:r>
                        <a:rPr kumimoji="1" lang="ja-JP" altLang="en-US" sz="1200" b="1" dirty="0">
                          <a:latin typeface="Meiryo UI" panose="020B0604030504040204" pitchFamily="50" charset="-128"/>
                          <a:ea typeface="Meiryo UI" panose="020B0604030504040204" pitchFamily="50" charset="-128"/>
                        </a:rPr>
                        <a:t>大阪府</a:t>
                      </a:r>
                    </a:p>
                  </a:txBody>
                  <a:tcPr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ctr"/>
                      <a:r>
                        <a:rPr kumimoji="1" lang="ja-JP" altLang="en-US" sz="1200" b="1" dirty="0">
                          <a:latin typeface="Meiryo UI" panose="020B0604030504040204" pitchFamily="50" charset="-128"/>
                          <a:ea typeface="Meiryo UI" panose="020B0604030504040204" pitchFamily="50" charset="-128"/>
                        </a:rPr>
                        <a:t>シェア</a:t>
                      </a:r>
                    </a:p>
                  </a:txBody>
                  <a:tcPr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1"/>
                  </a:ext>
                </a:extLst>
              </a:tr>
              <a:tr h="370840">
                <a:tc rowSpan="2">
                  <a:txBody>
                    <a:bodyPr/>
                    <a:lstStyle/>
                    <a:p>
                      <a:pPr algn="ctr"/>
                      <a:r>
                        <a:rPr kumimoji="1" lang="en-US" altLang="ja-JP" sz="1200" dirty="0">
                          <a:latin typeface="Meiryo UI" panose="020B0604030504040204" pitchFamily="50" charset="-128"/>
                          <a:ea typeface="Meiryo UI" panose="020B0604030504040204" pitchFamily="50" charset="-128"/>
                        </a:rPr>
                        <a:t>GDP</a:t>
                      </a:r>
                    </a:p>
                    <a:p>
                      <a:pPr algn="ct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名目</a:t>
                      </a:r>
                      <a:r>
                        <a:rPr kumimoji="1" lang="en-US" altLang="ja-JP" sz="1200" dirty="0">
                          <a:latin typeface="Meiryo UI" panose="020B0604030504040204" pitchFamily="50" charset="-128"/>
                          <a:ea typeface="Meiryo UI" panose="020B0604030504040204" pitchFamily="50" charset="-128"/>
                        </a:rPr>
                        <a:t>)</a:t>
                      </a:r>
                    </a:p>
                  </a:txBody>
                  <a:tcPr anchor="ctr">
                    <a:solidFill>
                      <a:schemeClr val="bg1"/>
                    </a:solidFill>
                  </a:tcPr>
                </a:tc>
                <a:tc>
                  <a:txBody>
                    <a:bodyPr/>
                    <a:lstStyle/>
                    <a:p>
                      <a:pPr algn="r"/>
                      <a:r>
                        <a:rPr kumimoji="1" lang="en-US" altLang="ja-JP" sz="1200" dirty="0">
                          <a:latin typeface="Meiryo UI" panose="020B0604030504040204" pitchFamily="50" charset="-128"/>
                          <a:ea typeface="Meiryo UI" panose="020B0604030504040204" pitchFamily="50" charset="-128"/>
                        </a:rPr>
                        <a:t>2013</a:t>
                      </a:r>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168.3</a:t>
                      </a:r>
                    </a:p>
                    <a:p>
                      <a:pPr algn="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兆円</a:t>
                      </a:r>
                    </a:p>
                  </a:txBody>
                  <a:tcPr marL="90000" marR="90000" marT="46800" marB="46800" anchor="ctr">
                    <a:solidFill>
                      <a:schemeClr val="bg1"/>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37.4</a:t>
                      </a:r>
                    </a:p>
                    <a:p>
                      <a:pPr algn="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兆円</a:t>
                      </a:r>
                    </a:p>
                  </a:txBody>
                  <a:tcPr marL="90000" marR="90000" marT="46800" marB="46800"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22.2%</a:t>
                      </a:r>
                    </a:p>
                  </a:txBody>
                  <a:tcPr marL="90000" marR="90000" marT="46800" marB="46800"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2"/>
                  </a:ext>
                </a:extLst>
              </a:tr>
              <a:tr h="37084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a:latin typeface="Meiryo UI" panose="020B0604030504040204" pitchFamily="50" charset="-128"/>
                          <a:ea typeface="Meiryo UI" panose="020B0604030504040204" pitchFamily="50" charset="-128"/>
                        </a:rPr>
                        <a:t>2018</a:t>
                      </a:r>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183.0</a:t>
                      </a:r>
                    </a:p>
                    <a:p>
                      <a:pPr algn="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兆円</a:t>
                      </a:r>
                    </a:p>
                  </a:txBody>
                  <a:tcPr marL="90000" marR="90000" marT="46800" marB="46800" anchor="ctr">
                    <a:solidFill>
                      <a:schemeClr val="bg1"/>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40.2</a:t>
                      </a:r>
                    </a:p>
                    <a:p>
                      <a:pPr algn="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兆円</a:t>
                      </a:r>
                    </a:p>
                  </a:txBody>
                  <a:tcPr marL="90000" marR="90000" marT="46800" marB="46800"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22.0%</a:t>
                      </a:r>
                    </a:p>
                  </a:txBody>
                  <a:tcPr marL="90000" marR="90000" marT="46800" marB="46800"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3538180321"/>
                  </a:ext>
                </a:extLst>
              </a:tr>
              <a:tr h="370840">
                <a:tc rowSpan="2">
                  <a:txBody>
                    <a:bodyPr/>
                    <a:lstStyle/>
                    <a:p>
                      <a:pPr algn="ctr"/>
                      <a:r>
                        <a:rPr kumimoji="1" lang="ja-JP" altLang="en-US" sz="1200" dirty="0">
                          <a:latin typeface="Meiryo UI" panose="020B0604030504040204" pitchFamily="50" charset="-128"/>
                          <a:ea typeface="Meiryo UI" panose="020B0604030504040204" pitchFamily="50" charset="-128"/>
                        </a:rPr>
                        <a:t>人口</a:t>
                      </a:r>
                    </a:p>
                  </a:txBody>
                  <a:tcPr anchor="ctr">
                    <a:solidFill>
                      <a:schemeClr val="bg1"/>
                    </a:solidFill>
                  </a:tcPr>
                </a:tc>
                <a:tc>
                  <a:txBody>
                    <a:bodyPr/>
                    <a:lstStyle/>
                    <a:p>
                      <a:pPr algn="r"/>
                      <a:r>
                        <a:rPr kumimoji="1" lang="en-US" altLang="ja-JP" sz="1200" dirty="0">
                          <a:latin typeface="Meiryo UI" panose="020B0604030504040204" pitchFamily="50" charset="-128"/>
                          <a:ea typeface="Meiryo UI" panose="020B0604030504040204" pitchFamily="50" charset="-128"/>
                        </a:rPr>
                        <a:t>2010</a:t>
                      </a:r>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a:latin typeface="Meiryo UI" panose="020B0604030504040204" pitchFamily="50" charset="-128"/>
                          <a:ea typeface="Meiryo UI" panose="020B0604030504040204" pitchFamily="50" charset="-128"/>
                        </a:rPr>
                        <a:t>4,683</a:t>
                      </a:r>
                    </a:p>
                    <a:p>
                      <a:pPr algn="r"/>
                      <a:r>
                        <a:rPr kumimoji="1" lang="ja-JP" altLang="en-US" sz="1200" dirty="0">
                          <a:latin typeface="Meiryo UI" panose="020B0604030504040204" pitchFamily="50" charset="-128"/>
                          <a:ea typeface="Meiryo UI" panose="020B0604030504040204" pitchFamily="50" charset="-128"/>
                        </a:rPr>
                        <a:t>万人</a:t>
                      </a:r>
                    </a:p>
                  </a:txBody>
                  <a:tcPr marL="90000" marR="90000" marT="46800" marB="46800" anchor="ctr">
                    <a:solidFill>
                      <a:schemeClr val="bg1"/>
                    </a:solidFill>
                  </a:tcPr>
                </a:tc>
                <a:tc>
                  <a:txBody>
                    <a:bodyPr/>
                    <a:lstStyle/>
                    <a:p>
                      <a:pPr algn="r"/>
                      <a:r>
                        <a:rPr kumimoji="1" lang="en-US" altLang="ja-JP" sz="1200" dirty="0">
                          <a:latin typeface="Meiryo UI" panose="020B0604030504040204" pitchFamily="50" charset="-128"/>
                          <a:ea typeface="Meiryo UI" panose="020B0604030504040204" pitchFamily="50" charset="-128"/>
                        </a:rPr>
                        <a:t>886</a:t>
                      </a:r>
                    </a:p>
                    <a:p>
                      <a:pPr algn="r"/>
                      <a:r>
                        <a:rPr kumimoji="1" lang="ja-JP" altLang="en-US" sz="1200" dirty="0">
                          <a:latin typeface="Meiryo UI" panose="020B0604030504040204" pitchFamily="50" charset="-128"/>
                          <a:ea typeface="Meiryo UI" panose="020B0604030504040204" pitchFamily="50" charset="-128"/>
                        </a:rPr>
                        <a:t>万人</a:t>
                      </a:r>
                    </a:p>
                  </a:txBody>
                  <a:tcPr marL="90000" marR="90000" marT="46800" marB="46800"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1200" dirty="0">
                          <a:latin typeface="Meiryo UI" panose="020B0604030504040204" pitchFamily="50" charset="-128"/>
                          <a:ea typeface="Meiryo UI" panose="020B0604030504040204" pitchFamily="50" charset="-128"/>
                        </a:rPr>
                        <a:t>18.9%</a:t>
                      </a:r>
                      <a:endParaRPr kumimoji="1" lang="ja-JP" altLang="en-US" sz="1200" dirty="0">
                        <a:latin typeface="Meiryo UI" panose="020B0604030504040204" pitchFamily="50" charset="-128"/>
                        <a:ea typeface="Meiryo UI" panose="020B0604030504040204" pitchFamily="50" charset="-128"/>
                      </a:endParaRPr>
                    </a:p>
                  </a:txBody>
                  <a:tcPr marL="90000" marR="90000" marT="46800" marB="46800"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3"/>
                  </a:ext>
                </a:extLst>
              </a:tr>
              <a:tr h="37084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a:latin typeface="Meiryo UI" panose="020B0604030504040204" pitchFamily="50" charset="-128"/>
                          <a:ea typeface="Meiryo UI" panose="020B0604030504040204" pitchFamily="50" charset="-128"/>
                        </a:rPr>
                        <a:t>2020</a:t>
                      </a:r>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4,574</a:t>
                      </a:r>
                    </a:p>
                    <a:p>
                      <a:pPr algn="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万人</a:t>
                      </a:r>
                    </a:p>
                  </a:txBody>
                  <a:tcPr marL="90000" marR="90000" marT="46800" marB="46800" anchor="ctr">
                    <a:solidFill>
                      <a:schemeClr val="bg1"/>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884</a:t>
                      </a:r>
                    </a:p>
                    <a:p>
                      <a:pPr algn="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万人</a:t>
                      </a:r>
                    </a:p>
                  </a:txBody>
                  <a:tcPr marL="90000" marR="90000" marT="46800" marB="46800"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19.3%</a:t>
                      </a:r>
                    </a:p>
                  </a:txBody>
                  <a:tcPr marL="90000" marR="90000" marT="46800" marB="46800"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74102425"/>
                  </a:ext>
                </a:extLst>
              </a:tr>
            </a:tbl>
          </a:graphicData>
        </a:graphic>
      </p:graphicFrame>
      <p:graphicFrame>
        <p:nvGraphicFramePr>
          <p:cNvPr id="21" name="表 20"/>
          <p:cNvGraphicFramePr>
            <a:graphicFrameLocks noGrp="1"/>
          </p:cNvGraphicFramePr>
          <p:nvPr/>
        </p:nvGraphicFramePr>
        <p:xfrm>
          <a:off x="5035636" y="1576575"/>
          <a:ext cx="3276323" cy="2264160"/>
        </p:xfrm>
        <a:graphic>
          <a:graphicData uri="http://schemas.openxmlformats.org/drawingml/2006/table">
            <a:tbl>
              <a:tblPr firstRow="1" bandRow="1">
                <a:tableStyleId>{5940675A-B579-460E-94D1-54222C63F5DA}</a:tableStyleId>
              </a:tblPr>
              <a:tblGrid>
                <a:gridCol w="648000">
                  <a:extLst>
                    <a:ext uri="{9D8B030D-6E8A-4147-A177-3AD203B41FA5}">
                      <a16:colId xmlns:a16="http://schemas.microsoft.com/office/drawing/2014/main" val="20000"/>
                    </a:ext>
                  </a:extLst>
                </a:gridCol>
                <a:gridCol w="576000">
                  <a:extLst>
                    <a:ext uri="{9D8B030D-6E8A-4147-A177-3AD203B41FA5}">
                      <a16:colId xmlns:a16="http://schemas.microsoft.com/office/drawing/2014/main" val="2646509044"/>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612323">
                  <a:extLst>
                    <a:ext uri="{9D8B030D-6E8A-4147-A177-3AD203B41FA5}">
                      <a16:colId xmlns:a16="http://schemas.microsoft.com/office/drawing/2014/main" val="20003"/>
                    </a:ext>
                  </a:extLst>
                </a:gridCol>
              </a:tblGrid>
              <a:tr h="139040">
                <a:tc rowSpan="2">
                  <a:txBody>
                    <a:bodyPr/>
                    <a:lstStyle/>
                    <a:p>
                      <a:endParaRPr kumimoji="1" lang="ja-JP" altLang="en-US" sz="4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nchor="ctr">
                    <a:lnB w="12700" cmpd="sng">
                      <a:noFill/>
                    </a:lnB>
                    <a:solidFill>
                      <a:schemeClr val="bg1"/>
                    </a:solidFill>
                  </a:tcPr>
                </a:tc>
                <a:tc gridSpan="3">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nchor="ctr">
                    <a:lnB w="12700" cmpd="sng">
                      <a:noFill/>
                    </a:lnB>
                    <a:solidFill>
                      <a:schemeClr val="bg1"/>
                    </a:solidFill>
                  </a:tcPr>
                </a:tc>
                <a:tc hMerge="1">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hMerge="1">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lnL w="9525" cap="flat" cmpd="sng" algn="ctr">
                      <a:solidFill>
                        <a:schemeClr val="tx1"/>
                      </a:solidFill>
                      <a:prstDash val="dash"/>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10000"/>
                  </a:ext>
                </a:extLst>
              </a:tr>
              <a:tr h="13904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solidFill>
                      <a:schemeClr val="bg1"/>
                    </a:solidFill>
                  </a:tcPr>
                </a:tc>
                <a:tc>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nchor="ctr">
                    <a:lnT w="12700" cmpd="sng">
                      <a:noFill/>
                    </a:lnT>
                    <a:solidFill>
                      <a:schemeClr val="bg1"/>
                    </a:solidFill>
                  </a:tcPr>
                </a:tc>
                <a:tc>
                  <a:txBody>
                    <a:bodyPr/>
                    <a:lstStyle/>
                    <a:p>
                      <a:pPr algn="ctr"/>
                      <a:r>
                        <a:rPr kumimoji="1" lang="ja-JP" altLang="en-US" sz="1200" b="1" dirty="0">
                          <a:latin typeface="Meiryo UI" panose="020B0604030504040204" pitchFamily="50" charset="-128"/>
                          <a:ea typeface="Meiryo UI" panose="020B0604030504040204" pitchFamily="50" charset="-128"/>
                        </a:rPr>
                        <a:t>東日本</a:t>
                      </a:r>
                    </a:p>
                  </a:txBody>
                  <a:tcPr anchor="ctr">
                    <a:lnT w="12700" cmpd="sng">
                      <a:noFill/>
                    </a:lnT>
                    <a:solidFill>
                      <a:schemeClr val="bg1"/>
                    </a:solidFill>
                  </a:tcPr>
                </a:tc>
                <a:tc>
                  <a:txBody>
                    <a:bodyPr/>
                    <a:lstStyle/>
                    <a:p>
                      <a:pPr algn="ctr"/>
                      <a:r>
                        <a:rPr kumimoji="1" lang="ja-JP" altLang="en-US" sz="1200" b="1" dirty="0">
                          <a:latin typeface="Meiryo UI" panose="020B0604030504040204" pitchFamily="50" charset="-128"/>
                          <a:ea typeface="Meiryo UI" panose="020B0604030504040204" pitchFamily="50" charset="-128"/>
                        </a:rPr>
                        <a:t>東京都</a:t>
                      </a:r>
                    </a:p>
                  </a:txBody>
                  <a:tcPr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ctr"/>
                      <a:r>
                        <a:rPr kumimoji="1" lang="ja-JP" altLang="en-US" sz="1200" b="1" dirty="0">
                          <a:latin typeface="Meiryo UI" panose="020B0604030504040204" pitchFamily="50" charset="-128"/>
                          <a:ea typeface="Meiryo UI" panose="020B0604030504040204" pitchFamily="50" charset="-128"/>
                        </a:rPr>
                        <a:t>シェア</a:t>
                      </a:r>
                    </a:p>
                  </a:txBody>
                  <a:tcPr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1"/>
                  </a:ext>
                </a:extLst>
              </a:tr>
              <a:tr h="370840">
                <a:tc rowSpan="2">
                  <a:txBody>
                    <a:bodyPr/>
                    <a:lstStyle/>
                    <a:p>
                      <a:pPr algn="ctr"/>
                      <a:r>
                        <a:rPr kumimoji="1" lang="en-US" altLang="ja-JP" sz="1200" dirty="0">
                          <a:latin typeface="Meiryo UI" panose="020B0604030504040204" pitchFamily="50" charset="-128"/>
                          <a:ea typeface="Meiryo UI" panose="020B0604030504040204" pitchFamily="50" charset="-128"/>
                        </a:rPr>
                        <a:t>GDP</a:t>
                      </a:r>
                    </a:p>
                    <a:p>
                      <a:pPr algn="ct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名目</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a:latin typeface="Meiryo UI" panose="020B0604030504040204" pitchFamily="50" charset="-128"/>
                          <a:ea typeface="Meiryo UI" panose="020B0604030504040204" pitchFamily="50" charset="-128"/>
                        </a:rPr>
                        <a:t>2013</a:t>
                      </a:r>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354.2</a:t>
                      </a:r>
                    </a:p>
                    <a:p>
                      <a:pPr algn="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兆円</a:t>
                      </a:r>
                    </a:p>
                  </a:txBody>
                  <a:tcPr marL="90000" marR="90000" marT="46800" marB="46800" anchor="ctr">
                    <a:solidFill>
                      <a:schemeClr val="bg1"/>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101.2</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兆円</a:t>
                      </a:r>
                    </a:p>
                  </a:txBody>
                  <a:tcPr marL="90000" marR="90000" marT="46800" marB="46800"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28.6%</a:t>
                      </a:r>
                    </a:p>
                  </a:txBody>
                  <a:tcPr marL="90000" marR="90000" marT="46800" marB="46800"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2"/>
                  </a:ext>
                </a:extLst>
              </a:tr>
              <a:tr h="37084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a:latin typeface="Meiryo UI" panose="020B0604030504040204" pitchFamily="50" charset="-128"/>
                          <a:ea typeface="Meiryo UI" panose="020B0604030504040204" pitchFamily="50" charset="-128"/>
                        </a:rPr>
                        <a:t>2018</a:t>
                      </a:r>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382.5</a:t>
                      </a:r>
                    </a:p>
                    <a:p>
                      <a:pPr algn="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兆円</a:t>
                      </a:r>
                    </a:p>
                  </a:txBody>
                  <a:tcPr marL="90000" marR="90000" marT="46800" marB="46800" anchor="ctr">
                    <a:solidFill>
                      <a:schemeClr val="bg1"/>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107.0</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兆円</a:t>
                      </a:r>
                    </a:p>
                  </a:txBody>
                  <a:tcPr marL="90000" marR="90000" marT="46800" marB="46800"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28.0%</a:t>
                      </a:r>
                    </a:p>
                  </a:txBody>
                  <a:tcPr marL="90000" marR="90000" marT="46800" marB="46800"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3538706935"/>
                  </a:ext>
                </a:extLst>
              </a:tr>
              <a:tr h="370840">
                <a:tc rowSpan="2">
                  <a:txBody>
                    <a:bodyPr/>
                    <a:lstStyle/>
                    <a:p>
                      <a:pPr algn="ctr"/>
                      <a:r>
                        <a:rPr kumimoji="1" lang="ja-JP" altLang="en-US" sz="1200" dirty="0">
                          <a:latin typeface="Meiryo UI" panose="020B0604030504040204" pitchFamily="50" charset="-128"/>
                          <a:ea typeface="Meiryo UI" panose="020B0604030504040204" pitchFamily="50" charset="-128"/>
                        </a:rPr>
                        <a:t>人口</a:t>
                      </a:r>
                    </a:p>
                  </a:txBody>
                  <a:tcPr anchor="ctr">
                    <a:solidFill>
                      <a:schemeClr val="bg1"/>
                    </a:solidFill>
                  </a:tcPr>
                </a:tc>
                <a:tc>
                  <a:txBody>
                    <a:bodyPr/>
                    <a:lstStyle/>
                    <a:p>
                      <a:pPr algn="r"/>
                      <a:r>
                        <a:rPr kumimoji="1" lang="en-US" altLang="ja-JP" sz="1200" dirty="0">
                          <a:latin typeface="Meiryo UI" panose="020B0604030504040204" pitchFamily="50" charset="-128"/>
                          <a:ea typeface="Meiryo UI" panose="020B0604030504040204" pitchFamily="50" charset="-128"/>
                        </a:rPr>
                        <a:t>2010</a:t>
                      </a:r>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a:latin typeface="Meiryo UI" panose="020B0604030504040204" pitchFamily="50" charset="-128"/>
                          <a:ea typeface="Meiryo UI" panose="020B0604030504040204" pitchFamily="50" charset="-128"/>
                        </a:rPr>
                        <a:t>8,068</a:t>
                      </a:r>
                    </a:p>
                    <a:p>
                      <a:pPr algn="r"/>
                      <a:r>
                        <a:rPr kumimoji="1" lang="ja-JP" altLang="en-US" sz="1200" dirty="0">
                          <a:latin typeface="Meiryo UI" panose="020B0604030504040204" pitchFamily="50" charset="-128"/>
                          <a:ea typeface="Meiryo UI" panose="020B0604030504040204" pitchFamily="50" charset="-128"/>
                        </a:rPr>
                        <a:t>万人</a:t>
                      </a:r>
                    </a:p>
                  </a:txBody>
                  <a:tcPr marL="90000" marR="90000" marT="46800" marB="46800" anchor="ctr">
                    <a:solidFill>
                      <a:schemeClr val="bg1"/>
                    </a:solidFill>
                  </a:tcPr>
                </a:tc>
                <a:tc>
                  <a:txBody>
                    <a:bodyPr/>
                    <a:lstStyle/>
                    <a:p>
                      <a:pPr algn="r"/>
                      <a:r>
                        <a:rPr kumimoji="1" lang="en-US" altLang="ja-JP" sz="1200" dirty="0">
                          <a:latin typeface="Meiryo UI" panose="020B0604030504040204" pitchFamily="50" charset="-128"/>
                          <a:ea typeface="Meiryo UI" panose="020B0604030504040204" pitchFamily="50" charset="-128"/>
                        </a:rPr>
                        <a:t>1,323</a:t>
                      </a:r>
                      <a:r>
                        <a:rPr kumimoji="1" lang="ja-JP" altLang="en-US" sz="1200" dirty="0">
                          <a:latin typeface="Meiryo UI" panose="020B0604030504040204" pitchFamily="50" charset="-128"/>
                          <a:ea typeface="Meiryo UI" panose="020B0604030504040204" pitchFamily="50" charset="-128"/>
                        </a:rPr>
                        <a:t>万人</a:t>
                      </a:r>
                    </a:p>
                  </a:txBody>
                  <a:tcPr marL="90000" marR="90000" marT="46800" marB="46800"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1200" dirty="0">
                          <a:latin typeface="Meiryo UI" panose="020B0604030504040204" pitchFamily="50" charset="-128"/>
                          <a:ea typeface="Meiryo UI" panose="020B0604030504040204" pitchFamily="50" charset="-128"/>
                        </a:rPr>
                        <a:t>16.4%</a:t>
                      </a:r>
                      <a:endParaRPr kumimoji="1" lang="ja-JP" altLang="en-US" sz="1200" dirty="0">
                        <a:latin typeface="Meiryo UI" panose="020B0604030504040204" pitchFamily="50" charset="-128"/>
                        <a:ea typeface="Meiryo UI" panose="020B0604030504040204" pitchFamily="50" charset="-128"/>
                      </a:endParaRPr>
                    </a:p>
                  </a:txBody>
                  <a:tcPr marL="90000" marR="90000" marT="46800" marB="46800"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3"/>
                  </a:ext>
                </a:extLst>
              </a:tr>
              <a:tr h="37084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a:r>
                        <a:rPr kumimoji="1" lang="en-US" altLang="ja-JP" sz="1200" dirty="0">
                          <a:latin typeface="Meiryo UI" panose="020B0604030504040204" pitchFamily="50" charset="-128"/>
                          <a:ea typeface="Meiryo UI" panose="020B0604030504040204" pitchFamily="50" charset="-128"/>
                        </a:rPr>
                        <a:t>2020</a:t>
                      </a:r>
                      <a:endParaRPr kumimoji="1" lang="ja-JP" altLang="en-US" sz="1200" dirty="0">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8,041</a:t>
                      </a:r>
                    </a:p>
                    <a:p>
                      <a:pPr algn="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万人</a:t>
                      </a:r>
                    </a:p>
                  </a:txBody>
                  <a:tcPr marL="90000" marR="90000" marT="46800" marB="46800" anchor="ctr">
                    <a:solidFill>
                      <a:schemeClr val="bg1"/>
                    </a:solidFill>
                  </a:tcPr>
                </a:tc>
                <a:tc>
                  <a:txBody>
                    <a:bodyPr/>
                    <a:lstStyle/>
                    <a:p>
                      <a:pPr algn="r" fontAlgn="ctr"/>
                      <a:r>
                        <a:rPr lang="en-US" altLang="ja-JP" sz="1200" b="0" i="0" u="none" strike="noStrike">
                          <a:solidFill>
                            <a:srgbClr val="000000"/>
                          </a:solidFill>
                          <a:effectLst/>
                          <a:latin typeface="Meiryo UI" panose="020B0604030504040204" pitchFamily="50" charset="-128"/>
                          <a:ea typeface="Meiryo UI" panose="020B0604030504040204" pitchFamily="50" charset="-128"/>
                        </a:rPr>
                        <a:t>1,405</a:t>
                      </a:r>
                      <a:r>
                        <a:rPr lang="ja-JP" altLang="en-US" sz="1200" b="0" i="0" u="none" strike="noStrike">
                          <a:solidFill>
                            <a:srgbClr val="000000"/>
                          </a:solidFill>
                          <a:effectLst/>
                          <a:latin typeface="Meiryo UI" panose="020B0604030504040204" pitchFamily="50" charset="-128"/>
                          <a:ea typeface="Meiryo UI" panose="020B0604030504040204" pitchFamily="50" charset="-128"/>
                        </a:rPr>
                        <a:t>万人</a:t>
                      </a:r>
                    </a:p>
                  </a:txBody>
                  <a:tcPr marL="90000" marR="90000" marT="46800" marB="46800"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17.5%</a:t>
                      </a:r>
                    </a:p>
                  </a:txBody>
                  <a:tcPr marL="90000" marR="90000" marT="46800" marB="46800"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3810935515"/>
                  </a:ext>
                </a:extLst>
              </a:tr>
            </a:tbl>
          </a:graphicData>
        </a:graphic>
      </p:graphicFrame>
      <p:sp>
        <p:nvSpPr>
          <p:cNvPr id="22" name="テキスト ボックス 21"/>
          <p:cNvSpPr txBox="1"/>
          <p:nvPr/>
        </p:nvSpPr>
        <p:spPr>
          <a:xfrm>
            <a:off x="179512" y="1702024"/>
            <a:ext cx="466794" cy="261610"/>
          </a:xfrm>
          <a:prstGeom prst="rect">
            <a:avLst/>
          </a:prstGeom>
          <a:noFill/>
        </p:spPr>
        <p:txBody>
          <a:bodyPr wrap="none" rtlCol="0">
            <a:spAutoFit/>
          </a:bodyPr>
          <a:lstStyle/>
          <a:p>
            <a:r>
              <a:rPr kumimoji="1" lang="ja-JP" altLang="en-US" sz="1050" dirty="0"/>
              <a:t>兆円</a:t>
            </a:r>
          </a:p>
        </p:txBody>
      </p:sp>
      <p:sp>
        <p:nvSpPr>
          <p:cNvPr id="23" name="テキスト ボックス 22"/>
          <p:cNvSpPr txBox="1"/>
          <p:nvPr/>
        </p:nvSpPr>
        <p:spPr>
          <a:xfrm>
            <a:off x="8388424" y="1728446"/>
            <a:ext cx="466794" cy="261610"/>
          </a:xfrm>
          <a:prstGeom prst="rect">
            <a:avLst/>
          </a:prstGeom>
          <a:noFill/>
        </p:spPr>
        <p:txBody>
          <a:bodyPr wrap="none" rtlCol="0">
            <a:spAutoFit/>
          </a:bodyPr>
          <a:lstStyle/>
          <a:p>
            <a:r>
              <a:rPr lang="ja-JP" altLang="en-US" sz="1050" dirty="0"/>
              <a:t>千人</a:t>
            </a:r>
            <a:endParaRPr kumimoji="1" lang="ja-JP" altLang="en-US" sz="1050" dirty="0"/>
          </a:p>
        </p:txBody>
      </p:sp>
      <p:sp>
        <p:nvSpPr>
          <p:cNvPr id="24" name="テキスト ボックス 23"/>
          <p:cNvSpPr txBox="1"/>
          <p:nvPr/>
        </p:nvSpPr>
        <p:spPr>
          <a:xfrm>
            <a:off x="500803" y="661462"/>
            <a:ext cx="8113972" cy="861774"/>
          </a:xfrm>
          <a:prstGeom prst="rect">
            <a:avLst/>
          </a:prstGeom>
          <a:noFill/>
          <a:ln>
            <a:solidFill>
              <a:schemeClr val="tx1"/>
            </a:solidFill>
            <a:prstDash val="sysDash"/>
          </a:ln>
        </p:spPr>
        <p:txBody>
          <a:bodyPr wrap="square" rtlCol="0">
            <a:spAutoFit/>
          </a:bodyPr>
          <a:lstStyle/>
          <a:p>
            <a:pPr marL="285750" indent="-285750">
              <a:buFont typeface="Wingdings" panose="05000000000000000000" pitchFamily="2" charset="2"/>
              <a:buChar char="p"/>
            </a:pPr>
            <a:r>
              <a:rPr kumimoji="1" lang="en-US" altLang="ja-JP" sz="1600" dirty="0">
                <a:latin typeface="Meiryo UI" pitchFamily="50" charset="-128"/>
                <a:ea typeface="Meiryo UI" pitchFamily="50" charset="-128"/>
                <a:cs typeface="Meiryo UI" pitchFamily="50" charset="-128"/>
              </a:rPr>
              <a:t>GDP</a:t>
            </a:r>
            <a:r>
              <a:rPr kumimoji="1" lang="ja-JP" altLang="en-US" sz="1600" dirty="0">
                <a:latin typeface="Meiryo UI" pitchFamily="50" charset="-128"/>
                <a:ea typeface="Meiryo UI" pitchFamily="50" charset="-128"/>
                <a:cs typeface="Meiryo UI" pitchFamily="50" charset="-128"/>
              </a:rPr>
              <a:t>（名目）も人口も東京圏の規模が大きいため「東高・西低」の構造となっており、東日本と西日本の差はいずれも</a:t>
            </a:r>
            <a:r>
              <a:rPr kumimoji="1" lang="en-US" altLang="ja-JP" sz="1600" dirty="0">
                <a:latin typeface="Meiryo UI" pitchFamily="50" charset="-128"/>
                <a:ea typeface="Meiryo UI" pitchFamily="50" charset="-128"/>
                <a:cs typeface="Meiryo UI" pitchFamily="50" charset="-128"/>
              </a:rPr>
              <a:t>2</a:t>
            </a:r>
            <a:r>
              <a:rPr kumimoji="1" lang="ja-JP" altLang="en-US" sz="1600" dirty="0">
                <a:latin typeface="Meiryo UI" pitchFamily="50" charset="-128"/>
                <a:ea typeface="Meiryo UI" pitchFamily="50" charset="-128"/>
                <a:cs typeface="Meiryo UI" pitchFamily="50" charset="-128"/>
              </a:rPr>
              <a:t>倍程度となっている。</a:t>
            </a:r>
            <a:endParaRPr kumimoji="1" lang="en-US" altLang="ja-JP" sz="1600" dirty="0">
              <a:latin typeface="Meiryo UI" pitchFamily="50" charset="-128"/>
              <a:ea typeface="Meiryo UI" pitchFamily="50" charset="-128"/>
              <a:cs typeface="Meiryo UI" pitchFamily="50" charset="-128"/>
            </a:endParaRPr>
          </a:p>
          <a:p>
            <a:pPr marL="285750" indent="-285750">
              <a:buFont typeface="Wingdings" panose="05000000000000000000" pitchFamily="2" charset="2"/>
              <a:buChar char="p"/>
            </a:pPr>
            <a:r>
              <a:rPr lang="ja-JP" altLang="en-US" sz="1600" dirty="0">
                <a:latin typeface="Meiryo UI" pitchFamily="50" charset="-128"/>
                <a:ea typeface="Meiryo UI" pitchFamily="50" charset="-128"/>
                <a:cs typeface="Meiryo UI" pitchFamily="50" charset="-128"/>
              </a:rPr>
              <a:t>他方、大阪は西日本で大きなシェアを占め、中核的な都市。</a:t>
            </a:r>
            <a:endParaRPr kumimoji="1" lang="ja-JP" altLang="en-US" sz="1600" dirty="0">
              <a:latin typeface="Meiryo UI" pitchFamily="50" charset="-128"/>
              <a:ea typeface="Meiryo UI" pitchFamily="50" charset="-128"/>
              <a:cs typeface="Meiryo UI" pitchFamily="50" charset="-128"/>
            </a:endParaRPr>
          </a:p>
        </p:txBody>
      </p:sp>
      <p:sp>
        <p:nvSpPr>
          <p:cNvPr id="4" name="テキスト ボックス 3"/>
          <p:cNvSpPr txBox="1"/>
          <p:nvPr/>
        </p:nvSpPr>
        <p:spPr>
          <a:xfrm>
            <a:off x="6084168" y="4151402"/>
            <a:ext cx="748923" cy="769441"/>
          </a:xfrm>
          <a:prstGeom prst="rect">
            <a:avLst/>
          </a:prstGeom>
          <a:noFill/>
        </p:spPr>
        <p:txBody>
          <a:bodyPr wrap="none" rtlCol="0">
            <a:spAutoFit/>
          </a:bodyPr>
          <a:lstStyle/>
          <a:p>
            <a:r>
              <a:rPr kumimoji="1" lang="ja-JP" altLang="en-US" sz="1100" dirty="0">
                <a:latin typeface="Meiryo UI" pitchFamily="50" charset="-128"/>
                <a:ea typeface="Meiryo UI" pitchFamily="50" charset="-128"/>
                <a:cs typeface="Meiryo UI" pitchFamily="50" charset="-128"/>
              </a:rPr>
              <a:t>（左軸）</a:t>
            </a:r>
            <a:endParaRPr lang="en-US" altLang="ja-JP" sz="1100" dirty="0">
              <a:latin typeface="Meiryo UI" pitchFamily="50" charset="-128"/>
              <a:ea typeface="Meiryo UI" pitchFamily="50" charset="-128"/>
              <a:cs typeface="Meiryo UI" pitchFamily="50" charset="-128"/>
            </a:endParaRPr>
          </a:p>
          <a:p>
            <a:endParaRPr kumimoji="1" lang="en-US" altLang="ja-JP" sz="1100" dirty="0">
              <a:latin typeface="Meiryo UI" pitchFamily="50" charset="-128"/>
              <a:ea typeface="Meiryo UI" pitchFamily="50" charset="-128"/>
              <a:cs typeface="Meiryo UI" pitchFamily="50" charset="-128"/>
            </a:endParaRPr>
          </a:p>
          <a:p>
            <a:endParaRPr kumimoji="1" lang="en-US" altLang="ja-JP" sz="500" dirty="0">
              <a:latin typeface="Meiryo UI" pitchFamily="50" charset="-128"/>
              <a:ea typeface="Meiryo UI" pitchFamily="50" charset="-128"/>
              <a:cs typeface="Meiryo UI" pitchFamily="50" charset="-128"/>
            </a:endParaRPr>
          </a:p>
          <a:p>
            <a:endParaRPr kumimoji="1" lang="en-US" altLang="ja-JP" sz="600" dirty="0">
              <a:latin typeface="Meiryo UI" pitchFamily="50" charset="-128"/>
              <a:ea typeface="Meiryo UI" pitchFamily="50" charset="-128"/>
              <a:cs typeface="Meiryo UI" pitchFamily="50" charset="-128"/>
            </a:endParaRPr>
          </a:p>
          <a:p>
            <a:r>
              <a:rPr lang="ja-JP" altLang="en-US" sz="1100" dirty="0">
                <a:latin typeface="Meiryo UI" pitchFamily="50" charset="-128"/>
                <a:ea typeface="Meiryo UI" pitchFamily="50" charset="-128"/>
                <a:cs typeface="Meiryo UI" pitchFamily="50" charset="-128"/>
              </a:rPr>
              <a:t>（右軸）</a:t>
            </a:r>
            <a:endParaRPr kumimoji="1" lang="ja-JP" altLang="en-US" sz="11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539552" y="6609840"/>
            <a:ext cx="3672800" cy="230832"/>
          </a:xfrm>
          <a:prstGeom prst="rect">
            <a:avLst/>
          </a:prstGeom>
          <a:noFill/>
        </p:spPr>
        <p:txBody>
          <a:bodyPr wrap="none" rtlCol="0">
            <a:spAutoFit/>
          </a:bodyPr>
          <a:lstStyle/>
          <a:p>
            <a:r>
              <a:rPr lang="ja-JP" altLang="en-US" sz="900" dirty="0"/>
              <a:t>出典：</a:t>
            </a:r>
            <a:r>
              <a:rPr lang="en-US" altLang="ja-JP" sz="900" dirty="0"/>
              <a:t>GDP</a:t>
            </a:r>
            <a:r>
              <a:rPr lang="ja-JP" altLang="en-US" sz="900" dirty="0"/>
              <a:t>は内閣府県民経済計算（</a:t>
            </a:r>
            <a:r>
              <a:rPr lang="en-US" altLang="ja-JP" sz="900" dirty="0"/>
              <a:t>2018</a:t>
            </a:r>
            <a:r>
              <a:rPr lang="ja-JP" altLang="en-US" sz="900" dirty="0"/>
              <a:t>）、人口は国勢調査（</a:t>
            </a:r>
            <a:r>
              <a:rPr lang="en-US" altLang="ja-JP" sz="900" dirty="0"/>
              <a:t>2010</a:t>
            </a:r>
            <a:r>
              <a:rPr lang="ja-JP" altLang="en-US" sz="900" dirty="0"/>
              <a:t>・</a:t>
            </a:r>
            <a:r>
              <a:rPr lang="en-US" altLang="ja-JP" sz="900" dirty="0"/>
              <a:t>2020)</a:t>
            </a:r>
            <a:endParaRPr kumimoji="1" lang="ja-JP" altLang="en-US" sz="900" dirty="0"/>
          </a:p>
        </p:txBody>
      </p:sp>
      <p:sp>
        <p:nvSpPr>
          <p:cNvPr id="7" name="正方形/長方形 6">
            <a:extLst>
              <a:ext uri="{FF2B5EF4-FFF2-40B4-BE49-F238E27FC236}">
                <a16:creationId xmlns:a16="http://schemas.microsoft.com/office/drawing/2014/main" id="{5A397A6A-5F98-A7D8-07DE-763D33E26696}"/>
              </a:ext>
            </a:extLst>
          </p:cNvPr>
          <p:cNvSpPr/>
          <p:nvPr/>
        </p:nvSpPr>
        <p:spPr>
          <a:xfrm>
            <a:off x="-3212" y="-1486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ea typeface="Meiryo UI" pitchFamily="50" charset="-128"/>
                <a:cs typeface="Meiryo UI" pitchFamily="50" charset="-128"/>
              </a:rPr>
              <a:t>５ー２</a:t>
            </a:r>
            <a:r>
              <a:rPr lang="en-US" altLang="ja-JP" kern="0" dirty="0">
                <a:solidFill>
                  <a:srgbClr val="000000"/>
                </a:solidFill>
                <a:ea typeface="Meiryo UI" pitchFamily="50" charset="-128"/>
                <a:cs typeface="Meiryo UI" pitchFamily="50" charset="-128"/>
              </a:rPr>
              <a:t>.</a:t>
            </a:r>
            <a:r>
              <a:rPr lang="ja-JP" altLang="en-US" kern="0" dirty="0">
                <a:solidFill>
                  <a:srgbClr val="000000"/>
                </a:solidFill>
                <a:ea typeface="Meiryo UI" pitchFamily="50" charset="-128"/>
                <a:cs typeface="Meiryo UI" pitchFamily="50" charset="-128"/>
              </a:rPr>
              <a:t>西日本と日本の</a:t>
            </a:r>
            <a:r>
              <a:rPr lang="en-US" altLang="ja-JP" kern="0" dirty="0">
                <a:solidFill>
                  <a:srgbClr val="000000"/>
                </a:solidFill>
                <a:ea typeface="Meiryo UI" pitchFamily="50" charset="-128"/>
                <a:cs typeface="Meiryo UI" pitchFamily="50" charset="-128"/>
              </a:rPr>
              <a:t>GDP</a:t>
            </a:r>
            <a:r>
              <a:rPr lang="ja-JP" altLang="en-US" kern="0" dirty="0">
                <a:solidFill>
                  <a:srgbClr val="000000"/>
                </a:solidFill>
                <a:ea typeface="Meiryo UI" pitchFamily="50" charset="-128"/>
                <a:cs typeface="Meiryo UI" pitchFamily="50" charset="-128"/>
              </a:rPr>
              <a:t>（名目）と人口分布</a:t>
            </a:r>
          </a:p>
        </p:txBody>
      </p:sp>
      <p:sp>
        <p:nvSpPr>
          <p:cNvPr id="26" name="正方形/長方形 25">
            <a:extLst>
              <a:ext uri="{FF2B5EF4-FFF2-40B4-BE49-F238E27FC236}">
                <a16:creationId xmlns:a16="http://schemas.microsoft.com/office/drawing/2014/main" id="{9AAED73B-6D2B-FDB6-C60A-2908545E1057}"/>
              </a:ext>
            </a:extLst>
          </p:cNvPr>
          <p:cNvSpPr/>
          <p:nvPr/>
        </p:nvSpPr>
        <p:spPr>
          <a:xfrm>
            <a:off x="6947206" y="60744"/>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第１回意見交換会　参考資料</a:t>
            </a:r>
            <a:r>
              <a:rPr lang="ja-JP" altLang="en-US" sz="900" dirty="0">
                <a:solidFill>
                  <a:schemeClr val="tx1"/>
                </a:solidFill>
              </a:rPr>
              <a:t>３</a:t>
            </a:r>
            <a:endParaRPr kumimoji="1" lang="ja-JP" altLang="en-US" sz="900" dirty="0">
              <a:solidFill>
                <a:schemeClr val="tx1"/>
              </a:solidFill>
            </a:endParaRPr>
          </a:p>
        </p:txBody>
      </p:sp>
    </p:spTree>
    <p:extLst>
      <p:ext uri="{BB962C8B-B14F-4D97-AF65-F5344CB8AC3E}">
        <p14:creationId xmlns:p14="http://schemas.microsoft.com/office/powerpoint/2010/main" val="2415999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５ー</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10.</a:t>
            </a:r>
            <a:r>
              <a:rPr lang="zh-TW"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海外</a:t>
            </a:r>
            <a:r>
              <a:rPr lang="zh-TW" altLang="en-US" kern="0" dirty="0">
                <a:solidFill>
                  <a:srgbClr val="000000"/>
                </a:solidFill>
                <a:latin typeface="Meiryo UI" panose="020B0604030504040204" pitchFamily="50" charset="-128"/>
                <a:ea typeface="Meiryo UI" panose="020B0604030504040204" pitchFamily="50" charset="-128"/>
                <a:cs typeface="Meiryo UI" pitchFamily="50" charset="-128"/>
              </a:rPr>
              <a:t>都市</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個票</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（１</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コペンハーゲン</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a:t>
            </a:r>
            <a:endParaRPr lang="zh-TW"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2400" b="1" dirty="0">
                <a:latin typeface="Meiryo UI" panose="020B0604030504040204" pitchFamily="50" charset="-128"/>
                <a:ea typeface="Meiryo UI" panose="020B0604030504040204" pitchFamily="50" charset="-128"/>
                <a:cs typeface="Meiryo UI" panose="020B0604030504040204" pitchFamily="50" charset="-128"/>
              </a:rPr>
              <a:t>コペンハーゲン</a:t>
            </a: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7011266" y="64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第</a:t>
            </a:r>
            <a:r>
              <a:rPr kumimoji="1" lang="en-US" altLang="ja-JP" sz="900" b="0" i="0" u="none" strike="noStrike" kern="1200" cap="none" spc="0" normalizeH="0" baseline="0" noProof="0" dirty="0" smtClean="0">
                <a:ln>
                  <a:noFill/>
                </a:ln>
                <a:solidFill>
                  <a:prstClr val="black"/>
                </a:solidFill>
                <a:effectLst/>
                <a:uLnTx/>
                <a:uFillTx/>
                <a:latin typeface="Meiryo UI"/>
                <a:ea typeface="Meiryo UI"/>
                <a:cs typeface="+mn-cs"/>
              </a:rPr>
              <a:t>11</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回</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意見交換会　</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資料</a:t>
            </a:r>
            <a:r>
              <a:rPr kumimoji="1" lang="en-US" altLang="ja-JP" sz="900" b="0" i="0" u="none" strike="noStrike" kern="1200" cap="none" spc="0" normalizeH="0" baseline="0" noProof="0" dirty="0" smtClean="0">
                <a:ln>
                  <a:noFill/>
                </a:ln>
                <a:solidFill>
                  <a:prstClr val="black"/>
                </a:solidFill>
                <a:effectLst/>
                <a:uLnTx/>
                <a:uFillTx/>
                <a:latin typeface="Meiryo UI"/>
                <a:ea typeface="Meiryo UI"/>
                <a:cs typeface="+mn-cs"/>
              </a:rPr>
              <a:t>3</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113797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16">
            <a:extLst>
              <a:ext uri="{FF2B5EF4-FFF2-40B4-BE49-F238E27FC236}">
                <a16:creationId xmlns:a16="http://schemas.microsoft.com/office/drawing/2014/main" id="{16568619-250D-41C0-92AE-64154C76CD33}"/>
              </a:ext>
            </a:extLst>
          </p:cNvPr>
          <p:cNvSpPr/>
          <p:nvPr/>
        </p:nvSpPr>
        <p:spPr>
          <a:xfrm>
            <a:off x="45559" y="205308"/>
            <a:ext cx="9079164" cy="6536060"/>
          </a:xfrm>
          <a:prstGeom prst="roundRect">
            <a:avLst>
              <a:gd name="adj" fmla="val 2580"/>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 name="角丸四角形 6"/>
          <p:cNvSpPr/>
          <p:nvPr/>
        </p:nvSpPr>
        <p:spPr>
          <a:xfrm>
            <a:off x="17015" y="22001"/>
            <a:ext cx="2106713"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コペンハーゲンの概要</a:t>
            </a: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442362" y="394539"/>
            <a:ext cx="8125299" cy="8925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コペンハーゲン市</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(Copenhagen </a:t>
            </a:r>
            <a:r>
              <a:rPr kumimoji="0" lang="en-US" altLang="ja-JP"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Kommune</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64</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・広域自治体である首都圏レギオンに属するデンマーク最大の都市、政治・文化・経済・交通の中心地。</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・基礎自治体であるコペンハーゲン市（コムーネ）の市長は「最高市長」（</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CEO</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）として市議会が任命。</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分野の常任委員会委員長（市長）により行政を執行。最高市長は財務委員長を兼ねる。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FAF2E731-5E59-4818-905F-D7AC33BBA3D4}"/>
              </a:ext>
            </a:extLst>
          </p:cNvPr>
          <p:cNvSpPr txBox="1"/>
          <p:nvPr/>
        </p:nvSpPr>
        <p:spPr>
          <a:xfrm>
            <a:off x="529231" y="1967294"/>
            <a:ext cx="8366708" cy="646331"/>
          </a:xfrm>
          <a:prstGeom prst="rect">
            <a:avLst/>
          </a:prstGeom>
          <a:noFill/>
          <a:ln w="3175">
            <a:solidFill>
              <a:schemeClr val="accent1"/>
            </a:solid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デンマークの地方制度</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・行政区画であった</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のアムト（</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amt</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県）全てが</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月に廃止され、広域自治体である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つの</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レギオン（</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region</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）に再編。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・基礎自治体であるコムーネ（</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kommune</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）の再編も進められ、</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あったコムーネは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98</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に統</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合された。</a:t>
            </a:r>
          </a:p>
        </p:txBody>
      </p:sp>
      <p:sp>
        <p:nvSpPr>
          <p:cNvPr id="18" name="テキスト ボックス 17">
            <a:extLst>
              <a:ext uri="{FF2B5EF4-FFF2-40B4-BE49-F238E27FC236}">
                <a16:creationId xmlns:a16="http://schemas.microsoft.com/office/drawing/2014/main" id="{FAF2E731-5E59-4818-905F-D7AC33BBA3D4}"/>
              </a:ext>
            </a:extLst>
          </p:cNvPr>
          <p:cNvSpPr txBox="1"/>
          <p:nvPr/>
        </p:nvSpPr>
        <p:spPr>
          <a:xfrm>
            <a:off x="226360" y="5471964"/>
            <a:ext cx="6554208" cy="1200329"/>
          </a:xfrm>
          <a:prstGeom prst="rect">
            <a:avLst/>
          </a:prstGeom>
          <a:noFill/>
          <a:ln>
            <a:solidFill>
              <a:srgbClr val="2F528F"/>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関連指標など</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〇研究者約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千人、サイエンスパーク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カ所、総合大学・単科大学</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校（トップランクの産学連携、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北欧で最も整った知識集約型研究やビジネス環境）</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社以上のバイオテック企業、</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社以上の医療機器企業が集積。（ライフサイエンス分野での</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支出、臨床試験及び薬品開発で世界をリード）</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クリーンテック、スマートグリッドやスマートシティソリューションの有数なテスト・マーケット。</a:t>
            </a:r>
          </a:p>
        </p:txBody>
      </p:sp>
      <p:grpSp>
        <p:nvGrpSpPr>
          <p:cNvPr id="6" name="グループ化 5"/>
          <p:cNvGrpSpPr/>
          <p:nvPr/>
        </p:nvGrpSpPr>
        <p:grpSpPr>
          <a:xfrm>
            <a:off x="6885473" y="3988363"/>
            <a:ext cx="2204817" cy="2037242"/>
            <a:chOff x="6747813" y="1281787"/>
            <a:chExt cx="2204817" cy="2025093"/>
          </a:xfrm>
        </p:grpSpPr>
        <p:pic>
          <p:nvPicPr>
            <p:cNvPr id="12" name="図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7813" y="1281787"/>
              <a:ext cx="2156996" cy="2025093"/>
            </a:xfrm>
            <a:prstGeom prst="rect">
              <a:avLst/>
            </a:prstGeom>
          </p:spPr>
        </p:pic>
        <p:sp>
          <p:nvSpPr>
            <p:cNvPr id="8" name="楕円 7"/>
            <p:cNvSpPr/>
            <p:nvPr/>
          </p:nvSpPr>
          <p:spPr>
            <a:xfrm rot="805150">
              <a:off x="7766642" y="1595352"/>
              <a:ext cx="951854" cy="1705452"/>
            </a:xfrm>
            <a:prstGeom prst="ellipse">
              <a:avLst/>
            </a:prstGeom>
            <a:noFill/>
            <a:ln w="127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5" name="テキスト ボックス 4"/>
            <p:cNvSpPr txBox="1"/>
            <p:nvPr/>
          </p:nvSpPr>
          <p:spPr>
            <a:xfrm>
              <a:off x="7100841" y="1322143"/>
              <a:ext cx="1851789"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rPr>
                <a:t>グレーター・コペンハーゲン</a:t>
              </a:r>
            </a:p>
          </p:txBody>
        </p:sp>
      </p:grpSp>
      <p:sp>
        <p:nvSpPr>
          <p:cNvPr id="31" name="正方形/長方形 30"/>
          <p:cNvSpPr/>
          <p:nvPr/>
        </p:nvSpPr>
        <p:spPr>
          <a:xfrm>
            <a:off x="7256103" y="292108"/>
            <a:ext cx="1764000" cy="104400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＜参考＞</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880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（いずれも</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テキスト ボックス 31">
            <a:extLst>
              <a:ext uri="{FF2B5EF4-FFF2-40B4-BE49-F238E27FC236}">
                <a16:creationId xmlns:a16="http://schemas.microsoft.com/office/drawing/2014/main" id="{FAF2E731-5E59-4818-905F-D7AC33BBA3D4}"/>
              </a:ext>
            </a:extLst>
          </p:cNvPr>
          <p:cNvSpPr txBox="1"/>
          <p:nvPr/>
        </p:nvSpPr>
        <p:spPr>
          <a:xfrm>
            <a:off x="420904" y="2853608"/>
            <a:ext cx="8459278" cy="155427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グレーター・コペンハーゲン</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(Greater Copenhagen)</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圏域</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440</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26,181</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・デンマーク東部とスウェーデン南部の地域間における広域的な連携組織で</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年に設立。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・成長や持続可能なソリューション、イノベーションのグローバルハブをめざす。</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構成）デンマークの首都圏レギオン、シェランレギオン、スウェーデンのスコーネレギオン、ハッランドレギオンのほか両国の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の基礎自治体。</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組織）全</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人で構成される理事会（政治委員会）がグレーター・コペンハーゲンの活動を主導</a:t>
            </a:r>
            <a:r>
              <a:rPr kumimoji="0"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。（理事会は年</a:t>
            </a:r>
            <a:r>
              <a:rPr kumimoji="0"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4</a:t>
            </a:r>
            <a:r>
              <a:rPr kumimoji="0"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回）</a:t>
            </a:r>
            <a:endParaRPr kumimoji="0"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委員長はコペンハーゲン市長（</a:t>
            </a:r>
            <a:r>
              <a:rPr kumimoji="0"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CEO</a:t>
            </a:r>
            <a:r>
              <a:rPr kumimoji="0"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、事務局を組織して活動。</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主な取組分野）グリーントランジション、労働市場、インフラストラクチャー、デジタル化、ライフサイエンス。</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32">
            <a:extLst>
              <a:ext uri="{FF2B5EF4-FFF2-40B4-BE49-F238E27FC236}">
                <a16:creationId xmlns:a16="http://schemas.microsoft.com/office/drawing/2014/main" id="{FAF2E731-5E59-4818-905F-D7AC33BBA3D4}"/>
              </a:ext>
            </a:extLst>
          </p:cNvPr>
          <p:cNvSpPr txBox="1"/>
          <p:nvPr/>
        </p:nvSpPr>
        <p:spPr>
          <a:xfrm>
            <a:off x="432194" y="1246300"/>
            <a:ext cx="7096526" cy="67710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首都圏レギオン</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(Capital Region of Denmark)</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圏域</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187</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2,563</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・首都圏レギオンは、コペンハーゲン市のほか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のコムーネで構成。</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・レギオンは病院、地域開発（自然・環境・産業・観光等）、公共交通等を担う。</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35" name="直線コネクタ 34"/>
          <p:cNvCxnSpPr/>
          <p:nvPr/>
        </p:nvCxnSpPr>
        <p:spPr>
          <a:xfrm>
            <a:off x="274491" y="2780928"/>
            <a:ext cx="865981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187715" y="477537"/>
            <a:ext cx="229139" cy="142857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治</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体</a:t>
            </a:r>
          </a:p>
        </p:txBody>
      </p:sp>
      <p:sp>
        <p:nvSpPr>
          <p:cNvPr id="20" name="正方形/長方形 19"/>
          <p:cNvSpPr/>
          <p:nvPr/>
        </p:nvSpPr>
        <p:spPr>
          <a:xfrm>
            <a:off x="214076" y="2934977"/>
            <a:ext cx="229526" cy="1406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携</a:t>
            </a:r>
          </a:p>
        </p:txBody>
      </p:sp>
      <p:sp>
        <p:nvSpPr>
          <p:cNvPr id="3" name="正方形/長方形 2"/>
          <p:cNvSpPr/>
          <p:nvPr/>
        </p:nvSpPr>
        <p:spPr>
          <a:xfrm>
            <a:off x="6895463" y="6011228"/>
            <a:ext cx="2242477" cy="21654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Copenhagen Capacity</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ホームページ</a:t>
            </a:r>
          </a:p>
        </p:txBody>
      </p:sp>
      <p:sp>
        <p:nvSpPr>
          <p:cNvPr id="23" name="テキスト ボックス 22">
            <a:extLst>
              <a:ext uri="{FF2B5EF4-FFF2-40B4-BE49-F238E27FC236}">
                <a16:creationId xmlns:a16="http://schemas.microsoft.com/office/drawing/2014/main" id="{FAF2E731-5E59-4818-905F-D7AC33BBA3D4}"/>
              </a:ext>
            </a:extLst>
          </p:cNvPr>
          <p:cNvSpPr txBox="1"/>
          <p:nvPr/>
        </p:nvSpPr>
        <p:spPr>
          <a:xfrm>
            <a:off x="193874" y="4640968"/>
            <a:ext cx="6563755"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コペンハーゲン市を核に、広域都市圏（首都圏レギオン、グレーターコペンハーゲン）を視野に入れて、　</a:t>
            </a:r>
            <a:endPar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カーボンニュートラルをめざしたスマートシティやスタートアップ支援、人中心のまちづくりなどを推進。</a:t>
            </a:r>
            <a:endPar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世界都市ランキング（森記念財団）</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2012</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　⇒　</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　</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下矢印 3"/>
          <p:cNvSpPr/>
          <p:nvPr/>
        </p:nvSpPr>
        <p:spPr>
          <a:xfrm>
            <a:off x="2897936" y="4473671"/>
            <a:ext cx="1296144" cy="167297"/>
          </a:xfrm>
          <a:prstGeom prst="down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4" name="正方形/長方形 23"/>
          <p:cNvSpPr/>
          <p:nvPr/>
        </p:nvSpPr>
        <p:spPr>
          <a:xfrm>
            <a:off x="6828323" y="6467645"/>
            <a:ext cx="226779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6139868" y="466490"/>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2022</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a:t>
            </a:r>
            <a:r>
              <a:rPr kumimoji="0"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月現在）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7064296" y="1318616"/>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2022</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a:t>
            </a:r>
            <a:r>
              <a:rPr kumimoji="0"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月現在）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テキスト ボックス 26"/>
          <p:cNvSpPr txBox="1"/>
          <p:nvPr/>
        </p:nvSpPr>
        <p:spPr>
          <a:xfrm>
            <a:off x="7472299" y="2921619"/>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2022</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a:t>
            </a:r>
            <a:r>
              <a:rPr kumimoji="0"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月現在）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282667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16">
            <a:extLst>
              <a:ext uri="{FF2B5EF4-FFF2-40B4-BE49-F238E27FC236}">
                <a16:creationId xmlns:a16="http://schemas.microsoft.com/office/drawing/2014/main" id="{B3ED810B-417C-45F8-8DD1-1EA07FF87E73}"/>
              </a:ext>
            </a:extLst>
          </p:cNvPr>
          <p:cNvSpPr/>
          <p:nvPr/>
        </p:nvSpPr>
        <p:spPr>
          <a:xfrm>
            <a:off x="57675" y="411797"/>
            <a:ext cx="9022277" cy="6239135"/>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1382078" y="1405004"/>
            <a:ext cx="781329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年代前半には高失業率の克服が必要。</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雇用流動性と充実した社会保障・失業給付制度、職業訓練等の積極的労働市場政策を導入（フレキシキュリティ</a:t>
            </a:r>
            <a:r>
              <a:rPr kumimoji="0"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p:cNvSpPr/>
          <p:nvPr/>
        </p:nvSpPr>
        <p:spPr>
          <a:xfrm>
            <a:off x="173789" y="992558"/>
            <a:ext cx="1189213"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産業構造</a:t>
            </a:r>
          </a:p>
        </p:txBody>
      </p:sp>
      <p:sp>
        <p:nvSpPr>
          <p:cNvPr id="10" name="正方形/長方形 9"/>
          <p:cNvSpPr/>
          <p:nvPr/>
        </p:nvSpPr>
        <p:spPr>
          <a:xfrm>
            <a:off x="173789" y="1491589"/>
            <a:ext cx="1160198"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労働政策</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1382078" y="924718"/>
            <a:ext cx="7199179"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・造船業等の重工業の衰退に伴い、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年代には新産業育成による産業構造の転換が必要。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IT</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・バイオ等の新産業育成に着手。</a:t>
            </a:r>
          </a:p>
        </p:txBody>
      </p:sp>
      <p:sp>
        <p:nvSpPr>
          <p:cNvPr id="12" name="正方形/長方形 11"/>
          <p:cNvSpPr/>
          <p:nvPr/>
        </p:nvSpPr>
        <p:spPr>
          <a:xfrm>
            <a:off x="1414409" y="4409227"/>
            <a:ext cx="7748630"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・新興国の経済発展に伴い、化石燃料価格の上昇が見込まれるなど、資源の少ないデンマークでは外部リスクを取り除く必要。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2011</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年に世界に先駆けた再生可能エネルギー</a:t>
            </a:r>
            <a:r>
              <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％を達成するために「エネルギー戦略</a:t>
            </a:r>
            <a:r>
              <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2050</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」策定。</a:t>
            </a:r>
            <a:endParaRPr kumimoji="0"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164040" y="2021532"/>
            <a:ext cx="1179695"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デジタル化</a:t>
            </a:r>
          </a:p>
        </p:txBody>
      </p:sp>
      <p:sp>
        <p:nvSpPr>
          <p:cNvPr id="14" name="正方形/長方形 13"/>
          <p:cNvSpPr/>
          <p:nvPr/>
        </p:nvSpPr>
        <p:spPr>
          <a:xfrm>
            <a:off x="1382078" y="1983231"/>
            <a:ext cx="7195271"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1968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CPR</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（国民番号）が整備済みであり、デジタル化に向けた社会基盤が存在。</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インターネットの普及に伴い社会保障先進国としての社会基盤を維持するため積極推進。</a:t>
            </a:r>
          </a:p>
        </p:txBody>
      </p:sp>
      <p:sp>
        <p:nvSpPr>
          <p:cNvPr id="15" name="正方形/長方形 14"/>
          <p:cNvSpPr/>
          <p:nvPr/>
        </p:nvSpPr>
        <p:spPr>
          <a:xfrm>
            <a:off x="202383" y="4417447"/>
            <a:ext cx="1179695"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エネルギー政策</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215332" y="5185439"/>
            <a:ext cx="8749156" cy="1235192"/>
          </a:xfrm>
          <a:prstGeom prst="rect">
            <a:avLst/>
          </a:prstGeom>
          <a:ln>
            <a:solidFill>
              <a:schemeClr val="accent1"/>
            </a:solidFill>
          </a:ln>
        </p:spPr>
        <p:txBody>
          <a:bodyPr wrap="square" tIns="144000">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600"/>
              </a:lnSpc>
              <a:spcBef>
                <a:spcPts val="0"/>
              </a:spcBef>
              <a:spcAft>
                <a:spcPts val="30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➣上記、国の政策を受け、</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コペンハーゲン市を核に、</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広域自治体の</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「レギオン</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」や経済圏の「</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グレーター・コペンハーゲン」レベルで取組みを展開。</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・大学等との連携によるサイエンスパークの設立、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・バイオメディカル等の企業誘致・育成、スタートアップ支援。</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・コペンハーゲン市では、政府の目標を上回る目標を設定した「</a:t>
            </a:r>
            <a:r>
              <a:rPr kumimoji="0"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CPH2025</a:t>
            </a:r>
            <a:r>
              <a:rPr kumimoji="0"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気候プラン</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」を策定し、</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を導入したスマートシティ推進。</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・グリーン、デジタル、ライフサイエンス等の分野におけるソリューション開発や実証実験を研究機関、企業、公的機関と連携して実施。</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角丸四角形 6">
            <a:extLst>
              <a:ext uri="{FF2B5EF4-FFF2-40B4-BE49-F238E27FC236}">
                <a16:creationId xmlns:a16="http://schemas.microsoft.com/office/drawing/2014/main" id="{23183222-BFA7-44F2-A443-22925186339D}"/>
              </a:ext>
            </a:extLst>
          </p:cNvPr>
          <p:cNvSpPr/>
          <p:nvPr/>
        </p:nvSpPr>
        <p:spPr>
          <a:xfrm>
            <a:off x="78164" y="194311"/>
            <a:ext cx="2688571"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背景・経過</a:t>
            </a:r>
          </a:p>
        </p:txBody>
      </p:sp>
      <p:sp>
        <p:nvSpPr>
          <p:cNvPr id="19" name="角丸四角形 18"/>
          <p:cNvSpPr/>
          <p:nvPr/>
        </p:nvSpPr>
        <p:spPr>
          <a:xfrm>
            <a:off x="1044097" y="2610663"/>
            <a:ext cx="7533252" cy="17083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1968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CPR</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（国民番号）導入</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電子</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署名を導入し、公的機関は電子メールの受信を可能とすることを義務化</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NemKonto</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（国民／企業の国民番号に紐づいた口座番号）を導入し、公的機関の電子取引を義務化</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2004</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医療ポータルサイト「</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sundhed.dk</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」を立ち上げ</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デジタル</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ID</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である「</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NemID</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」を発行し、デジタルインフラの基礎をつくる</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公共サービスポータルサイト「</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borger.dk</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」を立ち上げ</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2014</a:t>
            </a:r>
            <a:r>
              <a:rPr kumimoji="0"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 電子メール（</a:t>
            </a:r>
            <a:r>
              <a:rPr kumimoji="0"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DIGITAL POST</a:t>
            </a:r>
            <a:r>
              <a:rPr kumimoji="0"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）の利用を義務化</a:t>
            </a:r>
            <a:endParaRPr kumimoji="0"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2022</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　デジタル化の新しい国家戦略に着手、公共、民間両部門にわたり幅広く拘束力のある協力を要請</a:t>
            </a:r>
          </a:p>
        </p:txBody>
      </p:sp>
      <p:sp>
        <p:nvSpPr>
          <p:cNvPr id="2" name="正方形/長方形 1"/>
          <p:cNvSpPr/>
          <p:nvPr/>
        </p:nvSpPr>
        <p:spPr>
          <a:xfrm>
            <a:off x="899592" y="2406343"/>
            <a:ext cx="1245854"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主な取組経過</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 name="正方形/長方形 2"/>
          <p:cNvSpPr/>
          <p:nvPr/>
        </p:nvSpPr>
        <p:spPr>
          <a:xfrm>
            <a:off x="107504" y="580845"/>
            <a:ext cx="1904689"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中央政府の主な動き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p:cNvSpPr/>
          <p:nvPr/>
        </p:nvSpPr>
        <p:spPr>
          <a:xfrm>
            <a:off x="164040" y="5214342"/>
            <a:ext cx="2858475"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コペンハーゲンにおける主な取組み</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正方形/長方形 20"/>
          <p:cNvSpPr/>
          <p:nvPr/>
        </p:nvSpPr>
        <p:spPr>
          <a:xfrm>
            <a:off x="25992" y="6631883"/>
            <a:ext cx="3047557"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下矢印 3"/>
          <p:cNvSpPr/>
          <p:nvPr/>
        </p:nvSpPr>
        <p:spPr>
          <a:xfrm>
            <a:off x="515276" y="4816202"/>
            <a:ext cx="768632" cy="2451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1240635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146789" y="1284905"/>
          <a:ext cx="8866476" cy="5551542"/>
        </p:xfrm>
        <a:graphic>
          <a:graphicData uri="http://schemas.openxmlformats.org/drawingml/2006/table">
            <a:tbl>
              <a:tblPr firstRow="1" bandRow="1">
                <a:tableStyleId>{5C22544A-7EE6-4342-B048-85BDC9FD1C3A}</a:tableStyleId>
              </a:tblPr>
              <a:tblGrid>
                <a:gridCol w="999668">
                  <a:extLst>
                    <a:ext uri="{9D8B030D-6E8A-4147-A177-3AD203B41FA5}">
                      <a16:colId xmlns:a16="http://schemas.microsoft.com/office/drawing/2014/main" val="2262290781"/>
                    </a:ext>
                  </a:extLst>
                </a:gridCol>
                <a:gridCol w="2175213">
                  <a:extLst>
                    <a:ext uri="{9D8B030D-6E8A-4147-A177-3AD203B41FA5}">
                      <a16:colId xmlns:a16="http://schemas.microsoft.com/office/drawing/2014/main" val="1798411971"/>
                    </a:ext>
                  </a:extLst>
                </a:gridCol>
                <a:gridCol w="458242">
                  <a:extLst>
                    <a:ext uri="{9D8B030D-6E8A-4147-A177-3AD203B41FA5}">
                      <a16:colId xmlns:a16="http://schemas.microsoft.com/office/drawing/2014/main" val="568303917"/>
                    </a:ext>
                  </a:extLst>
                </a:gridCol>
                <a:gridCol w="1728192">
                  <a:extLst>
                    <a:ext uri="{9D8B030D-6E8A-4147-A177-3AD203B41FA5}">
                      <a16:colId xmlns:a16="http://schemas.microsoft.com/office/drawing/2014/main" val="2053874256"/>
                    </a:ext>
                  </a:extLst>
                </a:gridCol>
                <a:gridCol w="1728192">
                  <a:extLst>
                    <a:ext uri="{9D8B030D-6E8A-4147-A177-3AD203B41FA5}">
                      <a16:colId xmlns:a16="http://schemas.microsoft.com/office/drawing/2014/main" val="851011130"/>
                    </a:ext>
                  </a:extLst>
                </a:gridCol>
                <a:gridCol w="1776969">
                  <a:extLst>
                    <a:ext uri="{9D8B030D-6E8A-4147-A177-3AD203B41FA5}">
                      <a16:colId xmlns:a16="http://schemas.microsoft.com/office/drawing/2014/main" val="1927545162"/>
                    </a:ext>
                  </a:extLst>
                </a:gridCol>
              </a:tblGrid>
              <a:tr h="3617397">
                <a:tc>
                  <a:txBody>
                    <a:bodyPr/>
                    <a:lstStyle/>
                    <a:p>
                      <a:endParaRPr kumimoji="1" lang="ja-JP" altLang="en-US" sz="1200" dirty="0">
                        <a:solidFill>
                          <a:srgbClr val="002060"/>
                        </a:solidFill>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a:t>
                      </a:r>
                      <a:r>
                        <a:rPr kumimoji="1" lang="ja-JP" altLang="en-US" sz="1200" b="1" u="none" dirty="0">
                          <a:solidFill>
                            <a:schemeClr val="tx1"/>
                          </a:solidFill>
                          <a:latin typeface="Meiryo UI" panose="020B0604030504040204" pitchFamily="50" charset="-128"/>
                          <a:ea typeface="Meiryo UI" panose="020B0604030504040204" pitchFamily="50" charset="-128"/>
                        </a:rPr>
                        <a:t> </a:t>
                      </a:r>
                      <a:r>
                        <a:rPr kumimoji="1" lang="en-US" altLang="ja-JP" sz="1200" b="1" u="none" dirty="0">
                          <a:solidFill>
                            <a:schemeClr val="tx1"/>
                          </a:solidFill>
                          <a:latin typeface="Meiryo UI" panose="020B0604030504040204" pitchFamily="50" charset="-128"/>
                          <a:ea typeface="Meiryo UI" panose="020B0604030504040204" pitchFamily="50" charset="-128"/>
                        </a:rPr>
                        <a:t>CITIZEN.DK</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u="none" dirty="0">
                          <a:solidFill>
                            <a:schemeClr val="tx1"/>
                          </a:solidFill>
                          <a:latin typeface="Meiryo UI" panose="020B0604030504040204" pitchFamily="50" charset="-128"/>
                          <a:ea typeface="Meiryo UI" panose="020B0604030504040204" pitchFamily="50" charset="-128"/>
                        </a:rPr>
                        <a:t>→　</a:t>
                      </a:r>
                      <a:r>
                        <a:rPr kumimoji="1" lang="ja-JP" altLang="en-US" sz="1100" b="0" u="none" dirty="0">
                          <a:solidFill>
                            <a:schemeClr val="tx1"/>
                          </a:solidFill>
                          <a:latin typeface="Meiryo UI" panose="020B0604030504040204" pitchFamily="50" charset="-128"/>
                          <a:ea typeface="Meiryo UI" panose="020B0604030504040204" pitchFamily="50" charset="-128"/>
                        </a:rPr>
                        <a:t>公共部門の</a:t>
                      </a:r>
                      <a:r>
                        <a:rPr kumimoji="1" lang="en-US" altLang="ja-JP" sz="1100" b="0" u="none" dirty="0">
                          <a:solidFill>
                            <a:schemeClr val="tx1"/>
                          </a:solidFill>
                          <a:latin typeface="Meiryo UI" panose="020B0604030504040204" pitchFamily="50" charset="-128"/>
                          <a:ea typeface="Meiryo UI" panose="020B0604030504040204" pitchFamily="50" charset="-128"/>
                        </a:rPr>
                        <a:t>2,000</a:t>
                      </a:r>
                      <a:r>
                        <a:rPr kumimoji="1" lang="ja-JP" altLang="en-US" sz="1100" b="0" u="none" dirty="0">
                          <a:solidFill>
                            <a:schemeClr val="tx1"/>
                          </a:solidFill>
                          <a:latin typeface="Meiryo UI" panose="020B0604030504040204" pitchFamily="50" charset="-128"/>
                          <a:ea typeface="Meiryo UI" panose="020B0604030504040204" pitchFamily="50" charset="-128"/>
                        </a:rPr>
                        <a:t>以上のサー</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u="none" dirty="0">
                          <a:solidFill>
                            <a:schemeClr val="tx1"/>
                          </a:solidFill>
                          <a:latin typeface="Meiryo UI" panose="020B0604030504040204" pitchFamily="50" charset="-128"/>
                          <a:ea typeface="Meiryo UI" panose="020B0604030504040204" pitchFamily="50" charset="-128"/>
                        </a:rPr>
                        <a:t>　ビスにアクセスできるポータルサイト　</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en-US" altLang="ja-JP" sz="1100" b="0" u="none" dirty="0">
                          <a:solidFill>
                            <a:schemeClr val="tx1"/>
                          </a:solidFill>
                          <a:latin typeface="Meiryo UI" panose="020B0604030504040204" pitchFamily="50" charset="-128"/>
                          <a:ea typeface="Meiryo UI" panose="020B0604030504040204" pitchFamily="50" charset="-128"/>
                        </a:rPr>
                        <a:t>borger.dk</a:t>
                      </a:r>
                      <a:r>
                        <a:rPr kumimoji="1" lang="ja-JP" altLang="en-US" sz="1100" b="0" u="none" dirty="0">
                          <a:solidFill>
                            <a:schemeClr val="tx1"/>
                          </a:solidFill>
                          <a:latin typeface="Meiryo UI" panose="020B0604030504040204" pitchFamily="50" charset="-128"/>
                          <a:ea typeface="Meiryo UI" panose="020B0604030504040204" pitchFamily="50" charset="-128"/>
                        </a:rPr>
                        <a:t>」を立上げ。</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00" b="1"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a:t>
                      </a:r>
                      <a:r>
                        <a:rPr kumimoji="1" lang="ja-JP" altLang="en-US" sz="1200" b="1" u="none" dirty="0">
                          <a:solidFill>
                            <a:schemeClr val="tx1"/>
                          </a:solidFill>
                          <a:latin typeface="Meiryo UI" panose="020B0604030504040204" pitchFamily="50" charset="-128"/>
                          <a:ea typeface="Meiryo UI" panose="020B0604030504040204" pitchFamily="50" charset="-128"/>
                        </a:rPr>
                        <a:t> 「バイオバンク」</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en-US" altLang="ja-JP" sz="1100" b="0" u="none" dirty="0">
                          <a:solidFill>
                            <a:schemeClr val="tx1"/>
                          </a:solidFill>
                          <a:latin typeface="Meiryo UI" panose="020B0604030504040204" pitchFamily="50" charset="-128"/>
                          <a:ea typeface="Meiryo UI" panose="020B0604030504040204" pitchFamily="50" charset="-128"/>
                        </a:rPr>
                        <a:t>2012</a:t>
                      </a:r>
                      <a:r>
                        <a:rPr kumimoji="1" lang="ja-JP" altLang="en-US" sz="1100" b="0" u="none" dirty="0">
                          <a:solidFill>
                            <a:schemeClr val="tx1"/>
                          </a:solidFill>
                          <a:latin typeface="Meiryo UI" panose="020B0604030504040204" pitchFamily="50" charset="-128"/>
                          <a:ea typeface="Meiryo UI" panose="020B0604030504040204" pitchFamily="50" charset="-128"/>
                        </a:rPr>
                        <a:t>年に各病院に保存されて</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いた血液や</a:t>
                      </a:r>
                      <a:r>
                        <a:rPr kumimoji="1" lang="en-US" altLang="ja-JP" sz="1100" b="0" u="none" dirty="0">
                          <a:solidFill>
                            <a:schemeClr val="tx1"/>
                          </a:solidFill>
                          <a:latin typeface="Meiryo UI" panose="020B0604030504040204" pitchFamily="50" charset="-128"/>
                          <a:ea typeface="Meiryo UI" panose="020B0604030504040204" pitchFamily="50" charset="-128"/>
                        </a:rPr>
                        <a:t>DNA</a:t>
                      </a:r>
                      <a:r>
                        <a:rPr kumimoji="1" lang="ja-JP" altLang="en-US" sz="1100" b="0" u="none" dirty="0">
                          <a:solidFill>
                            <a:schemeClr val="tx1"/>
                          </a:solidFill>
                          <a:latin typeface="Meiryo UI" panose="020B0604030504040204" pitchFamily="50" charset="-128"/>
                          <a:ea typeface="Meiryo UI" panose="020B0604030504040204" pitchFamily="50" charset="-128"/>
                        </a:rPr>
                        <a:t>等のデータを一</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括管理・保存する目的で設立。　</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世界最大規模の約</a:t>
                      </a:r>
                      <a:r>
                        <a:rPr kumimoji="1" lang="en-US" altLang="ja-JP" sz="1100" b="0" u="none" dirty="0">
                          <a:solidFill>
                            <a:schemeClr val="tx1"/>
                          </a:solidFill>
                          <a:latin typeface="Meiryo UI" panose="020B0604030504040204" pitchFamily="50" charset="-128"/>
                          <a:ea typeface="Meiryo UI" panose="020B0604030504040204" pitchFamily="50" charset="-128"/>
                        </a:rPr>
                        <a:t>2,530</a:t>
                      </a:r>
                      <a:r>
                        <a:rPr kumimoji="1" lang="ja-JP" altLang="en-US" sz="1100" b="0" u="none" dirty="0">
                          <a:solidFill>
                            <a:schemeClr val="tx1"/>
                          </a:solidFill>
                          <a:latin typeface="Meiryo UI" panose="020B0604030504040204" pitchFamily="50" charset="-128"/>
                          <a:ea typeface="Meiryo UI" panose="020B0604030504040204" pitchFamily="50" charset="-128"/>
                        </a:rPr>
                        <a:t>万（</a:t>
                      </a:r>
                      <a:r>
                        <a:rPr kumimoji="1" lang="en-US" altLang="ja-JP" sz="1100" b="0" u="none" dirty="0">
                          <a:solidFill>
                            <a:schemeClr val="tx1"/>
                          </a:solidFill>
                          <a:latin typeface="Meiryo UI" panose="020B0604030504040204" pitchFamily="50" charset="-128"/>
                          <a:ea typeface="Meiryo UI" panose="020B0604030504040204" pitchFamily="50" charset="-128"/>
                        </a:rPr>
                        <a:t>2019</a:t>
                      </a:r>
                      <a:r>
                        <a:rPr kumimoji="1" lang="ja-JP" altLang="en-US" sz="1100" b="0" u="none" dirty="0">
                          <a:solidFill>
                            <a:schemeClr val="tx1"/>
                          </a:solidFill>
                          <a:latin typeface="Meiryo UI" panose="020B0604030504040204" pitchFamily="50" charset="-128"/>
                          <a:ea typeface="Meiryo UI" panose="020B0604030504040204" pitchFamily="50" charset="-128"/>
                        </a:rPr>
                        <a:t>年時点）の生体サンプル</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等を保存。現状では研究目的に</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利用を限定。</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endParaRPr kumimoji="1" lang="en-US" altLang="ja-JP" sz="500" b="0" u="none" dirty="0">
                        <a:solidFill>
                          <a:schemeClr val="tx1"/>
                        </a:solidFill>
                        <a:latin typeface="Meiryo UI" panose="020B0604030504040204" pitchFamily="50" charset="-128"/>
                        <a:ea typeface="Meiryo UI" panose="020B0604030504040204" pitchFamily="50" charset="-128"/>
                      </a:endParaRPr>
                    </a:p>
                    <a:p>
                      <a:r>
                        <a:rPr kumimoji="1" lang="ja-JP" altLang="en-US" sz="1200" b="0" u="sng" dirty="0">
                          <a:solidFill>
                            <a:schemeClr val="tx1"/>
                          </a:solidFill>
                          <a:latin typeface="Meiryo UI" panose="020B0604030504040204" pitchFamily="50" charset="-128"/>
                          <a:ea typeface="Meiryo UI" panose="020B0604030504040204" pitchFamily="50" charset="-128"/>
                        </a:rPr>
                        <a:t>◆</a:t>
                      </a:r>
                      <a:r>
                        <a:rPr kumimoji="1" lang="ja-JP" altLang="en-US" sz="1200" b="1" u="sng" dirty="0">
                          <a:solidFill>
                            <a:schemeClr val="tx1"/>
                          </a:solidFill>
                          <a:latin typeface="Meiryo UI" panose="020B0604030504040204" pitchFamily="50" charset="-128"/>
                          <a:ea typeface="Meiryo UI" panose="020B0604030504040204" pitchFamily="50" charset="-128"/>
                        </a:rPr>
                        <a:t> 「オープンデータ・デンマーク」</a:t>
                      </a:r>
                      <a:endParaRPr kumimoji="1" lang="en-US" altLang="ja-JP" sz="1200" b="1" u="sng"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ja-JP" altLang="en-US" sz="1100" b="0" u="sng" dirty="0">
                          <a:solidFill>
                            <a:schemeClr val="tx1"/>
                          </a:solidFill>
                          <a:latin typeface="Meiryo UI" panose="020B0604030504040204" pitchFamily="50" charset="-128"/>
                          <a:ea typeface="Meiryo UI" panose="020B0604030504040204" pitchFamily="50" charset="-128"/>
                        </a:rPr>
                        <a:t>市民サービスに関わるデータを公</a:t>
                      </a:r>
                      <a:endParaRPr kumimoji="1" lang="en-US" altLang="ja-JP" sz="1100" b="0" u="sng"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ja-JP" altLang="en-US" sz="1100" b="0" u="sng" dirty="0">
                          <a:solidFill>
                            <a:schemeClr val="tx1"/>
                          </a:solidFill>
                          <a:latin typeface="Meiryo UI" panose="020B0604030504040204" pitchFamily="50" charset="-128"/>
                          <a:ea typeface="Meiryo UI" panose="020B0604030504040204" pitchFamily="50" charset="-128"/>
                        </a:rPr>
                        <a:t>的機関に集約</a:t>
                      </a:r>
                      <a:r>
                        <a:rPr kumimoji="1" lang="en-US" altLang="ja-JP" sz="1100" b="0" u="sng" dirty="0">
                          <a:solidFill>
                            <a:schemeClr val="tx1"/>
                          </a:solidFill>
                          <a:latin typeface="Meiryo UI" panose="020B0604030504040204" pitchFamily="50" charset="-128"/>
                          <a:ea typeface="Meiryo UI" panose="020B0604030504040204" pitchFamily="50" charset="-128"/>
                        </a:rPr>
                        <a:t>(</a:t>
                      </a:r>
                      <a:r>
                        <a:rPr kumimoji="1" lang="ja-JP" altLang="en-US" sz="1100" b="0" u="sng" dirty="0">
                          <a:solidFill>
                            <a:schemeClr val="tx1"/>
                          </a:solidFill>
                          <a:latin typeface="Meiryo UI" panose="020B0604030504040204" pitchFamily="50" charset="-128"/>
                          <a:ea typeface="Meiryo UI" panose="020B0604030504040204" pitchFamily="50" charset="-128"/>
                        </a:rPr>
                        <a:t>レギオンやコムーネが</a:t>
                      </a:r>
                      <a:endParaRPr kumimoji="1" lang="en-US" altLang="ja-JP" sz="1100" b="0" u="sng"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ja-JP" altLang="en-US" sz="1100" b="0" u="sng" dirty="0">
                          <a:solidFill>
                            <a:schemeClr val="tx1"/>
                          </a:solidFill>
                          <a:latin typeface="Meiryo UI" panose="020B0604030504040204" pitchFamily="50" charset="-128"/>
                          <a:ea typeface="Meiryo UI" panose="020B0604030504040204" pitchFamily="50" charset="-128"/>
                        </a:rPr>
                        <a:t>管理し、都市課題や社会課題解決　</a:t>
                      </a:r>
                      <a:endParaRPr kumimoji="1" lang="en-US" altLang="ja-JP" sz="1100" b="0" u="sng"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ja-JP" altLang="en-US" sz="1100" b="0" u="sng" dirty="0">
                          <a:solidFill>
                            <a:schemeClr val="tx1"/>
                          </a:solidFill>
                          <a:latin typeface="Meiryo UI" panose="020B0604030504040204" pitchFamily="50" charset="-128"/>
                          <a:ea typeface="Meiryo UI" panose="020B0604030504040204" pitchFamily="50" charset="-128"/>
                        </a:rPr>
                        <a:t>のため市民、企業、調査機関等に</a:t>
                      </a:r>
                      <a:endParaRPr kumimoji="1" lang="en-US" altLang="ja-JP" sz="1100" b="0" u="sng"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a:t>
                      </a:r>
                      <a:r>
                        <a:rPr kumimoji="1" lang="ja-JP" altLang="en-US" sz="1100" b="0" u="sng" dirty="0">
                          <a:solidFill>
                            <a:schemeClr val="tx1"/>
                          </a:solidFill>
                          <a:latin typeface="Meiryo UI" panose="020B0604030504040204" pitchFamily="50" charset="-128"/>
                          <a:ea typeface="Meiryo UI" panose="020B0604030504040204" pitchFamily="50" charset="-128"/>
                        </a:rPr>
                        <a:t>提供。</a:t>
                      </a:r>
                      <a:r>
                        <a:rPr kumimoji="1" lang="en-US" altLang="ja-JP" sz="1100" b="0" u="none" dirty="0">
                          <a:solidFill>
                            <a:schemeClr val="tx1"/>
                          </a:solidFill>
                          <a:latin typeface="Meiryo UI" panose="020B0604030504040204" pitchFamily="50" charset="-128"/>
                          <a:ea typeface="Meiryo UI" panose="020B0604030504040204" pitchFamily="50" charset="-128"/>
                        </a:rPr>
                        <a:t>2013</a:t>
                      </a:r>
                      <a:r>
                        <a:rPr kumimoji="1" lang="ja-JP" altLang="en-US" sz="1100" b="0" u="none" dirty="0">
                          <a:solidFill>
                            <a:schemeClr val="tx1"/>
                          </a:solidFill>
                          <a:latin typeface="Meiryo UI" panose="020B0604030504040204" pitchFamily="50" charset="-128"/>
                          <a:ea typeface="Meiryo UI" panose="020B0604030504040204" pitchFamily="50" charset="-128"/>
                        </a:rPr>
                        <a:t>年のオーフス市「オープ</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r>
                        <a:rPr kumimoji="1" lang="ja-JP" altLang="en-US" sz="1100" b="0" u="none" dirty="0">
                          <a:solidFill>
                            <a:schemeClr val="tx1"/>
                          </a:solidFill>
                          <a:latin typeface="Meiryo UI" panose="020B0604030504040204" pitchFamily="50" charset="-128"/>
                          <a:ea typeface="Meiryo UI" panose="020B0604030504040204" pitchFamily="50" charset="-128"/>
                        </a:rPr>
                        <a:t>　ンデータ・オーフス」が国内最初）</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endParaRPr kumimoji="1" lang="en-US" altLang="ja-JP" sz="500" b="0" u="none"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chemeClr val="tx1"/>
                        </a:solidFill>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豊富な医療データへ</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のアクセス</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en-US" altLang="ja-JP" sz="1100" b="0" i="0" dirty="0">
                          <a:solidFill>
                            <a:schemeClr val="tx1"/>
                          </a:solidFill>
                          <a:latin typeface="Meiryo UI" panose="020B0604030504040204" pitchFamily="50" charset="-128"/>
                          <a:ea typeface="Meiryo UI" panose="020B0604030504040204" pitchFamily="50" charset="-128"/>
                        </a:rPr>
                        <a:t>CPR</a:t>
                      </a:r>
                      <a:r>
                        <a:rPr kumimoji="1" lang="ja-JP" altLang="en-US" sz="1100" b="0" i="0" dirty="0">
                          <a:solidFill>
                            <a:schemeClr val="tx1"/>
                          </a:solidFill>
                          <a:latin typeface="Meiryo UI" panose="020B0604030504040204" pitchFamily="50" charset="-128"/>
                          <a:ea typeface="Meiryo UI" panose="020B0604030504040204" pitchFamily="50" charset="-128"/>
                        </a:rPr>
                        <a:t>（国民番号）に紐</a:t>
                      </a:r>
                      <a:endParaRPr kumimoji="1" lang="en-US" altLang="ja-JP" sz="1100" b="0" i="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0" dirty="0">
                          <a:solidFill>
                            <a:schemeClr val="tx1"/>
                          </a:solidFill>
                          <a:latin typeface="Meiryo UI" panose="020B0604030504040204" pitchFamily="50" charset="-128"/>
                          <a:ea typeface="Meiryo UI" panose="020B0604030504040204" pitchFamily="50" charset="-128"/>
                        </a:rPr>
                        <a:t>　</a:t>
                      </a:r>
                      <a:r>
                        <a:rPr kumimoji="1" lang="ja-JP" altLang="en-US" sz="1100" b="0" i="0" dirty="0" err="1">
                          <a:solidFill>
                            <a:schemeClr val="tx1"/>
                          </a:solidFill>
                          <a:latin typeface="Meiryo UI" panose="020B0604030504040204" pitchFamily="50" charset="-128"/>
                          <a:ea typeface="Meiryo UI" panose="020B0604030504040204" pitchFamily="50" charset="-128"/>
                        </a:rPr>
                        <a:t>づ</a:t>
                      </a:r>
                      <a:r>
                        <a:rPr kumimoji="1" lang="ja-JP" altLang="en-US" sz="1100" b="0" i="0" dirty="0">
                          <a:solidFill>
                            <a:schemeClr val="tx1"/>
                          </a:solidFill>
                          <a:latin typeface="Meiryo UI" panose="020B0604030504040204" pitchFamily="50" charset="-128"/>
                          <a:ea typeface="Meiryo UI" panose="020B0604030504040204" pitchFamily="50" charset="-128"/>
                        </a:rPr>
                        <a:t>いた過去数十年分の</a:t>
                      </a:r>
                      <a:r>
                        <a:rPr kumimoji="1" lang="ja-JP" altLang="en-US" sz="1100" b="0" i="1" dirty="0">
                          <a:solidFill>
                            <a:schemeClr val="tx1"/>
                          </a:solidFill>
                          <a:latin typeface="Meiryo UI" panose="020B0604030504040204" pitchFamily="50" charset="-128"/>
                          <a:ea typeface="Meiryo UI" panose="020B0604030504040204" pitchFamily="50" charset="-128"/>
                        </a:rPr>
                        <a:t>健</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康データが入手可能（癌に</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ついては</a:t>
                      </a:r>
                      <a:r>
                        <a:rPr kumimoji="1" lang="en-US" altLang="ja-JP" sz="1100" b="0" i="0" dirty="0">
                          <a:solidFill>
                            <a:schemeClr val="tx1"/>
                          </a:solidFill>
                          <a:latin typeface="Meiryo UI" panose="020B0604030504040204" pitchFamily="50" charset="-128"/>
                          <a:ea typeface="Meiryo UI" panose="020B0604030504040204" pitchFamily="50" charset="-128"/>
                        </a:rPr>
                        <a:t>1942</a:t>
                      </a:r>
                      <a:r>
                        <a:rPr kumimoji="1" lang="ja-JP" altLang="en-US" sz="1100" b="0" i="0" dirty="0">
                          <a:solidFill>
                            <a:schemeClr val="tx1"/>
                          </a:solidFill>
                          <a:latin typeface="Meiryo UI" panose="020B0604030504040204" pitchFamily="50" charset="-128"/>
                          <a:ea typeface="Meiryo UI" panose="020B0604030504040204" pitchFamily="50" charset="-128"/>
                        </a:rPr>
                        <a:t>年まで</a:t>
                      </a:r>
                      <a:r>
                        <a:rPr kumimoji="1" lang="ja-JP" altLang="en-US" sz="1100" b="0" i="1" dirty="0">
                          <a:solidFill>
                            <a:schemeClr val="tx1"/>
                          </a:solidFill>
                          <a:latin typeface="Meiryo UI" panose="020B0604030504040204" pitchFamily="50" charset="-128"/>
                          <a:ea typeface="Meiryo UI" panose="020B0604030504040204" pitchFamily="50" charset="-128"/>
                        </a:rPr>
                        <a:t>遡る</a:t>
                      </a:r>
                      <a:r>
                        <a:rPr kumimoji="1" lang="ja-JP" altLang="en-US" sz="1100" b="0" i="1" dirty="0" err="1">
                          <a:solidFill>
                            <a:schemeClr val="tx1"/>
                          </a:solidFill>
                          <a:latin typeface="Meiryo UI" panose="020B0604030504040204" pitchFamily="50" charset="-128"/>
                          <a:ea typeface="Meiryo UI" panose="020B0604030504040204" pitchFamily="50" charset="-128"/>
                        </a:rPr>
                        <a:t>こ</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とができる）、また臨床試験</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の正確かつ包括的な医療</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データベースにより豊富な医</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1" dirty="0">
                          <a:solidFill>
                            <a:schemeClr val="tx1"/>
                          </a:solidFill>
                          <a:latin typeface="Meiryo UI" panose="020B0604030504040204" pitchFamily="50" charset="-128"/>
                          <a:ea typeface="Meiryo UI" panose="020B0604030504040204" pitchFamily="50" charset="-128"/>
                        </a:rPr>
                        <a:t>　療や遺伝情報が入手可能。</a:t>
                      </a:r>
                      <a:endParaRPr kumimoji="1" lang="en-US" altLang="ja-JP" sz="1100" b="0" i="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治験申請の迅速処理</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デンマーク医薬品局と欧</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州医薬品庁への申請のワ</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ンストップ化により、</a:t>
                      </a:r>
                      <a:r>
                        <a:rPr kumimoji="1" lang="en-US" altLang="ja-JP" sz="1100" b="0" dirty="0">
                          <a:solidFill>
                            <a:schemeClr val="tx1"/>
                          </a:solidFill>
                          <a:latin typeface="Meiryo UI" panose="020B0604030504040204" pitchFamily="50" charset="-128"/>
                          <a:ea typeface="Meiryo UI" panose="020B0604030504040204" pitchFamily="50" charset="-128"/>
                        </a:rPr>
                        <a:t>6</a:t>
                      </a:r>
                      <a:r>
                        <a:rPr kumimoji="1" lang="ja-JP" altLang="en-US" sz="1100" b="0" dirty="0">
                          <a:solidFill>
                            <a:schemeClr val="tx1"/>
                          </a:solidFill>
                          <a:latin typeface="Meiryo UI" panose="020B0604030504040204" pitchFamily="50" charset="-128"/>
                          <a:ea typeface="Meiryo UI" panose="020B0604030504040204" pitchFamily="50" charset="-128"/>
                        </a:rPr>
                        <a:t>週間</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以内に完了。</a:t>
                      </a:r>
                      <a:endParaRPr kumimoji="1" lang="en-US" altLang="ja-JP" sz="1100" b="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5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自転車スーパー</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ハイウェイの整備</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市内の自転車専用道の</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設置に加え、リング状の環状</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線も含め</a:t>
                      </a:r>
                      <a:r>
                        <a:rPr kumimoji="1" lang="en-US" altLang="ja-JP" sz="1100" b="0" dirty="0">
                          <a:solidFill>
                            <a:schemeClr val="tx1"/>
                          </a:solidFill>
                          <a:latin typeface="Meiryo UI" panose="020B0604030504040204" pitchFamily="50" charset="-128"/>
                          <a:ea typeface="Meiryo UI" panose="020B0604030504040204" pitchFamily="50" charset="-128"/>
                        </a:rPr>
                        <a:t>8</a:t>
                      </a:r>
                      <a:r>
                        <a:rPr kumimoji="1" lang="ja-JP" altLang="en-US" sz="1100" b="0" dirty="0">
                          <a:solidFill>
                            <a:schemeClr val="tx1"/>
                          </a:solidFill>
                          <a:latin typeface="Meiryo UI" panose="020B0604030504040204" pitchFamily="50" charset="-128"/>
                          <a:ea typeface="Meiryo UI" panose="020B0604030504040204" pitchFamily="50" charset="-128"/>
                        </a:rPr>
                        <a:t>路線、総延長</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en-US" altLang="ja-JP" sz="1100" b="0" dirty="0">
                          <a:solidFill>
                            <a:schemeClr val="tx1"/>
                          </a:solidFill>
                          <a:latin typeface="Meiryo UI" panose="020B0604030504040204" pitchFamily="50" charset="-128"/>
                          <a:ea typeface="Meiryo UI" panose="020B0604030504040204" pitchFamily="50" charset="-128"/>
                        </a:rPr>
                        <a:t>467km</a:t>
                      </a:r>
                      <a:r>
                        <a:rPr kumimoji="1" lang="ja-JP" altLang="en-US" sz="1100" b="0" dirty="0">
                          <a:solidFill>
                            <a:schemeClr val="tx1"/>
                          </a:solidFill>
                          <a:latin typeface="Meiryo UI" panose="020B0604030504040204" pitchFamily="50" charset="-128"/>
                          <a:ea typeface="Meiryo UI" panose="020B0604030504040204" pitchFamily="50" charset="-128"/>
                        </a:rPr>
                        <a:t>（</a:t>
                      </a:r>
                      <a:r>
                        <a:rPr kumimoji="1" lang="en-US" altLang="ja-JP" sz="1100" b="0" dirty="0">
                          <a:solidFill>
                            <a:schemeClr val="tx1"/>
                          </a:solidFill>
                          <a:latin typeface="Meiryo UI" panose="020B0604030504040204" pitchFamily="50" charset="-128"/>
                          <a:ea typeface="Meiryo UI" panose="020B0604030504040204" pitchFamily="50" charset="-128"/>
                        </a:rPr>
                        <a:t>2018</a:t>
                      </a:r>
                      <a:r>
                        <a:rPr kumimoji="1" lang="ja-JP" altLang="en-US" sz="1100" b="0" dirty="0">
                          <a:solidFill>
                            <a:schemeClr val="tx1"/>
                          </a:solidFill>
                          <a:latin typeface="Meiryo UI" panose="020B0604030504040204" pitchFamily="50" charset="-128"/>
                          <a:ea typeface="Meiryo UI" panose="020B0604030504040204" pitchFamily="50" charset="-128"/>
                        </a:rPr>
                        <a:t>年時点）</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の自転車用高速道路を整</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備。</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走行速度を統一する</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200" b="1"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en-US" altLang="ja-JP" sz="1200" b="1"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グリーンウェーブ</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交通を検知するセンサー</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の導入等により、朝夕の通</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勤時間は、時速</a:t>
                      </a:r>
                      <a:r>
                        <a:rPr kumimoji="1" lang="en-US" altLang="ja-JP" sz="1100" b="0" dirty="0">
                          <a:solidFill>
                            <a:schemeClr val="tx1"/>
                          </a:solidFill>
                          <a:latin typeface="Meiryo UI" panose="020B0604030504040204" pitchFamily="50" charset="-128"/>
                          <a:ea typeface="Meiryo UI" panose="020B0604030504040204" pitchFamily="50" charset="-128"/>
                        </a:rPr>
                        <a:t>20km</a:t>
                      </a:r>
                      <a:r>
                        <a:rPr kumimoji="1" lang="ja-JP" altLang="en-US" sz="1100" b="0" dirty="0">
                          <a:solidFill>
                            <a:schemeClr val="tx1"/>
                          </a:solidFill>
                          <a:latin typeface="Meiryo UI" panose="020B0604030504040204" pitchFamily="50" charset="-128"/>
                          <a:ea typeface="Meiryo UI" panose="020B0604030504040204" pitchFamily="50" charset="-128"/>
                        </a:rPr>
                        <a:t>で</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走行すれば赤信号で</a:t>
                      </a:r>
                      <a:r>
                        <a:rPr kumimoji="1" lang="ja-JP" altLang="en-US" sz="1100" b="0" dirty="0" err="1">
                          <a:solidFill>
                            <a:schemeClr val="tx1"/>
                          </a:solidFill>
                          <a:latin typeface="Meiryo UI" panose="020B0604030504040204" pitchFamily="50" charset="-128"/>
                          <a:ea typeface="Meiryo UI" panose="020B0604030504040204" pitchFamily="50" charset="-128"/>
                        </a:rPr>
                        <a:t>止ま</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ja-JP" altLang="en-US" sz="1100" b="0" dirty="0" err="1">
                          <a:solidFill>
                            <a:schemeClr val="tx1"/>
                          </a:solidFill>
                          <a:latin typeface="Meiryo UI" panose="020B0604030504040204" pitchFamily="50" charset="-128"/>
                          <a:ea typeface="Meiryo UI" panose="020B0604030504040204" pitchFamily="50" charset="-128"/>
                        </a:rPr>
                        <a:t>るこ</a:t>
                      </a:r>
                      <a:r>
                        <a:rPr kumimoji="1" lang="ja-JP" altLang="en-US" sz="1100" b="0" dirty="0">
                          <a:solidFill>
                            <a:schemeClr val="tx1"/>
                          </a:solidFill>
                          <a:latin typeface="Meiryo UI" panose="020B0604030504040204" pitchFamily="50" charset="-128"/>
                          <a:ea typeface="Meiryo UI" panose="020B0604030504040204" pitchFamily="50" charset="-128"/>
                        </a:rPr>
                        <a:t>とがないような、高度な</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信号制御。</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ゲート</a:t>
                      </a:r>
                      <a:r>
                        <a:rPr kumimoji="1" lang="en-US" altLang="ja-JP" sz="1200" b="1" dirty="0">
                          <a:solidFill>
                            <a:schemeClr val="tx1"/>
                          </a:solidFill>
                          <a:latin typeface="Meiryo UI" panose="020B0604030504040204" pitchFamily="50" charset="-128"/>
                          <a:ea typeface="Meiryo UI" panose="020B0604030504040204" pitchFamily="50" charset="-128"/>
                        </a:rPr>
                        <a:t>21</a:t>
                      </a: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（次頁参照）</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首都圏の各自治体・企</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業・大学・研究機関が連　</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ja-JP" altLang="en-US" sz="1100" b="0" dirty="0" err="1">
                          <a:solidFill>
                            <a:schemeClr val="tx1"/>
                          </a:solidFill>
                          <a:latin typeface="Meiryo UI" panose="020B0604030504040204" pitchFamily="50" charset="-128"/>
                          <a:ea typeface="Meiryo UI" panose="020B0604030504040204" pitchFamily="50" charset="-128"/>
                        </a:rPr>
                        <a:t>携して</a:t>
                      </a:r>
                      <a:r>
                        <a:rPr kumimoji="1" lang="ja-JP" altLang="en-US" sz="1100" b="0" dirty="0">
                          <a:solidFill>
                            <a:schemeClr val="tx1"/>
                          </a:solidFill>
                          <a:latin typeface="Meiryo UI" panose="020B0604030504040204" pitchFamily="50" charset="-128"/>
                          <a:ea typeface="Meiryo UI" panose="020B0604030504040204" pitchFamily="50" charset="-128"/>
                        </a:rPr>
                        <a:t>非営利のパートナー</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組織を立ち上げ。現場での</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baseline="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実証プロジェクトを通じ、エネ</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ルギーや資源効率化に関係</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するソリューションを開発。</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Meiryo UI" panose="020B0604030504040204" pitchFamily="50" charset="-128"/>
                          <a:ea typeface="Meiryo UI" panose="020B0604030504040204" pitchFamily="50" charset="-128"/>
                        </a:rPr>
                        <a:t>◆（実証例）</a:t>
                      </a:r>
                      <a:r>
                        <a:rPr kumimoji="1" lang="en-US" altLang="ja-JP" sz="1100" b="1" dirty="0">
                          <a:solidFill>
                            <a:schemeClr val="tx1"/>
                          </a:solidFill>
                          <a:latin typeface="Meiryo UI" panose="020B0604030504040204" pitchFamily="50" charset="-128"/>
                          <a:ea typeface="Meiryo UI" panose="020B0604030504040204" pitchFamily="50" charset="-128"/>
                        </a:rPr>
                        <a:t>DOLL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Meiryo UI" panose="020B0604030504040204" pitchFamily="50" charset="-128"/>
                          <a:ea typeface="Meiryo UI" panose="020B0604030504040204" pitchFamily="50" charset="-128"/>
                        </a:rPr>
                        <a:t>　 （デンマーク街灯ラボ）</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en-US" altLang="ja-JP" sz="1100" b="0" dirty="0">
                          <a:solidFill>
                            <a:schemeClr val="tx1"/>
                          </a:solidFill>
                          <a:latin typeface="Meiryo UI" panose="020B0604030504040204" pitchFamily="50" charset="-128"/>
                          <a:ea typeface="Meiryo UI" panose="020B0604030504040204" pitchFamily="50" charset="-128"/>
                        </a:rPr>
                        <a:t>LED</a:t>
                      </a:r>
                      <a:r>
                        <a:rPr kumimoji="1" lang="ja-JP" altLang="en-US" sz="1100" b="0" dirty="0">
                          <a:solidFill>
                            <a:schemeClr val="tx1"/>
                          </a:solidFill>
                          <a:latin typeface="Meiryo UI" panose="020B0604030504040204" pitchFamily="50" charset="-128"/>
                          <a:ea typeface="Meiryo UI" panose="020B0604030504040204" pitchFamily="50" charset="-128"/>
                        </a:rPr>
                        <a:t>を利用した高度な照</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明システム導入。都市全体</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に敷設された街灯柱にセン</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サー・通信インフラを設置し</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広域に対応したスマートイン</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1100" b="0"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フラを推進。</a:t>
                      </a:r>
                      <a:endParaRPr kumimoji="1" lang="en-US" altLang="ja-JP" sz="1100" b="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7775008"/>
                  </a:ext>
                </a:extLst>
              </a:tr>
              <a:tr h="1888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002060"/>
                        </a:solidFill>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en-US" altLang="ja-JP" sz="1200" b="1" dirty="0">
                          <a:solidFill>
                            <a:schemeClr val="tx1"/>
                          </a:solidFill>
                          <a:latin typeface="Meiryo UI" panose="020B0604030504040204" pitchFamily="50" charset="-128"/>
                          <a:ea typeface="Meiryo UI" panose="020B0604030504040204" pitchFamily="50" charset="-128"/>
                        </a:rPr>
                        <a:t>PPP</a:t>
                      </a:r>
                      <a:r>
                        <a:rPr kumimoji="1" lang="ja-JP" altLang="en-US" sz="1200" b="1" dirty="0">
                          <a:solidFill>
                            <a:schemeClr val="tx1"/>
                          </a:solidFill>
                          <a:latin typeface="Meiryo UI" panose="020B0604030504040204" pitchFamily="50" charset="-128"/>
                          <a:ea typeface="Meiryo UI" panose="020B0604030504040204" pitchFamily="50" charset="-128"/>
                        </a:rPr>
                        <a:t>（公民連携）の促進</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行政部門のデジタル化により</a:t>
                      </a:r>
                      <a:r>
                        <a:rPr kumimoji="1" lang="en-US" altLang="ja-JP" sz="1100" dirty="0">
                          <a:solidFill>
                            <a:schemeClr val="tx1"/>
                          </a:solidFill>
                          <a:latin typeface="Meiryo UI" panose="020B0604030504040204" pitchFamily="50" charset="-128"/>
                          <a:ea typeface="Meiryo UI" panose="020B0604030504040204" pitchFamily="50" charset="-128"/>
                        </a:rPr>
                        <a:t>PPP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が推進され、民間部門の信用が強</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化される。</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◆強い民間＝強い公共</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Meiryo UI" panose="020B0604030504040204" pitchFamily="50" charset="-128"/>
                          <a:ea typeface="Meiryo UI" panose="020B0604030504040204" pitchFamily="50" charset="-128"/>
                        </a:rPr>
                        <a:t>→　</a:t>
                      </a:r>
                      <a:r>
                        <a:rPr kumimoji="1" lang="ja-JP" altLang="en-US" sz="1100" b="0" dirty="0">
                          <a:solidFill>
                            <a:schemeClr val="tx1"/>
                          </a:solidFill>
                          <a:latin typeface="Meiryo UI" panose="020B0604030504040204" pitchFamily="50" charset="-128"/>
                          <a:ea typeface="Meiryo UI" panose="020B0604030504040204" pitchFamily="50" charset="-128"/>
                        </a:rPr>
                        <a:t>行政部門のデジタル化により手続</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きが迅速化し、成長の余地が生</a:t>
                      </a:r>
                      <a:r>
                        <a:rPr kumimoji="1" lang="ja-JP" altLang="en-US" sz="1100" b="0" dirty="0" err="1">
                          <a:solidFill>
                            <a:schemeClr val="tx1"/>
                          </a:solidFill>
                          <a:latin typeface="Meiryo UI" panose="020B0604030504040204" pitchFamily="50" charset="-128"/>
                          <a:ea typeface="Meiryo UI" panose="020B0604030504040204" pitchFamily="50" charset="-128"/>
                        </a:rPr>
                        <a:t>ま</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れる（数分の手続きで企業立ち</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上げ、税務のオンライン完結など）。</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世界をリードするライフ</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サイエンス産業</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グレーター・コペンハーゲン</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のライフサイエンス業界は</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研究開発（</a:t>
                      </a:r>
                      <a:r>
                        <a:rPr kumimoji="1" lang="en-US" altLang="ja-JP" sz="1100" dirty="0">
                          <a:solidFill>
                            <a:schemeClr val="tx1"/>
                          </a:solidFill>
                          <a:latin typeface="Meiryo UI" panose="020B0604030504040204" pitchFamily="50" charset="-128"/>
                          <a:ea typeface="Meiryo UI" panose="020B0604030504040204" pitchFamily="50" charset="-128"/>
                        </a:rPr>
                        <a:t>R</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D</a:t>
                      </a:r>
                      <a:r>
                        <a:rPr kumimoji="1" lang="ja-JP" altLang="en-US" sz="1100" dirty="0">
                          <a:solidFill>
                            <a:schemeClr val="tx1"/>
                          </a:solidFill>
                          <a:latin typeface="Meiryo UI" panose="020B0604030504040204" pitchFamily="50" charset="-128"/>
                          <a:ea typeface="Meiryo UI" panose="020B0604030504040204" pitchFamily="50" charset="-128"/>
                        </a:rPr>
                        <a:t>）支出、</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臨床試験・薬品開発で世</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eiryo UI" panose="020B0604030504040204" pitchFamily="50" charset="-128"/>
                          <a:ea typeface="Meiryo UI" panose="020B0604030504040204" pitchFamily="50" charset="-128"/>
                        </a:rPr>
                        <a:t>  </a:t>
                      </a:r>
                      <a:r>
                        <a:rPr kumimoji="1" lang="ja-JP" altLang="en-US" sz="1100" dirty="0">
                          <a:solidFill>
                            <a:schemeClr val="tx1"/>
                          </a:solidFill>
                          <a:latin typeface="Meiryo UI" panose="020B0604030504040204" pitchFamily="50" charset="-128"/>
                          <a:ea typeface="Meiryo UI" panose="020B0604030504040204" pitchFamily="50" charset="-128"/>
                        </a:rPr>
                        <a:t>界をリード。バイオテクノロ</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eiryo UI" panose="020B0604030504040204" pitchFamily="50" charset="-128"/>
                          <a:ea typeface="Meiryo UI" panose="020B0604030504040204" pitchFamily="50" charset="-128"/>
                        </a:rPr>
                        <a:t>  </a:t>
                      </a:r>
                      <a:r>
                        <a:rPr kumimoji="1" lang="ja-JP" altLang="en-US" sz="1100" dirty="0">
                          <a:solidFill>
                            <a:schemeClr val="tx1"/>
                          </a:solidFill>
                          <a:latin typeface="Meiryo UI" panose="020B0604030504040204" pitchFamily="50" charset="-128"/>
                          <a:ea typeface="Meiryo UI" panose="020B0604030504040204" pitchFamily="50" charset="-128"/>
                        </a:rPr>
                        <a:t>ジーの開発では世界第２位。</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包括的アプローチ</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en-US" altLang="ja-JP" sz="1100" b="0" dirty="0">
                          <a:solidFill>
                            <a:schemeClr val="tx1"/>
                          </a:solidFill>
                          <a:latin typeface="Meiryo UI" panose="020B0604030504040204" pitchFamily="50" charset="-128"/>
                          <a:ea typeface="Meiryo UI" panose="020B0604030504040204" pitchFamily="50" charset="-128"/>
                        </a:rPr>
                        <a:t>5km</a:t>
                      </a:r>
                      <a:r>
                        <a:rPr kumimoji="1" lang="ja-JP" altLang="en-US" sz="1100" b="0" dirty="0">
                          <a:solidFill>
                            <a:schemeClr val="tx1"/>
                          </a:solidFill>
                          <a:latin typeface="Meiryo UI" panose="020B0604030504040204" pitchFamily="50" charset="-128"/>
                          <a:ea typeface="Meiryo UI" panose="020B0604030504040204" pitchFamily="50" charset="-128"/>
                        </a:rPr>
                        <a:t>以上の自転車使</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用率</a:t>
                      </a:r>
                      <a:r>
                        <a:rPr kumimoji="1" lang="en-US" altLang="ja-JP" sz="1100" b="0" dirty="0">
                          <a:solidFill>
                            <a:schemeClr val="tx1"/>
                          </a:solidFill>
                          <a:latin typeface="Meiryo UI" panose="020B0604030504040204" pitchFamily="50" charset="-128"/>
                          <a:ea typeface="Meiryo UI" panose="020B0604030504040204" pitchFamily="50" charset="-128"/>
                        </a:rPr>
                        <a:t>20</a:t>
                      </a:r>
                      <a:r>
                        <a:rPr kumimoji="1" lang="ja-JP" altLang="en-US" sz="1100" b="0" dirty="0">
                          <a:solidFill>
                            <a:schemeClr val="tx1"/>
                          </a:solidFill>
                          <a:latin typeface="Meiryo UI" panose="020B0604030504040204" pitchFamily="50" charset="-128"/>
                          <a:ea typeface="Meiryo UI" panose="020B0604030504040204" pitchFamily="50" charset="-128"/>
                        </a:rPr>
                        <a:t>％（</a:t>
                      </a:r>
                      <a:r>
                        <a:rPr kumimoji="1" lang="en-US" altLang="ja-JP" sz="1100" b="0" dirty="0">
                          <a:solidFill>
                            <a:schemeClr val="tx1"/>
                          </a:solidFill>
                          <a:latin typeface="Meiryo UI" panose="020B0604030504040204" pitchFamily="50" charset="-128"/>
                          <a:ea typeface="Meiryo UI" panose="020B0604030504040204" pitchFamily="50" charset="-128"/>
                        </a:rPr>
                        <a:t>5km</a:t>
                      </a:r>
                      <a:r>
                        <a:rPr kumimoji="1" lang="ja-JP" altLang="en-US" sz="1100" b="0" dirty="0">
                          <a:solidFill>
                            <a:schemeClr val="tx1"/>
                          </a:solidFill>
                          <a:latin typeface="Meiryo UI" panose="020B0604030504040204" pitchFamily="50" charset="-128"/>
                          <a:ea typeface="Meiryo UI" panose="020B0604030504040204" pitchFamily="50" charset="-128"/>
                        </a:rPr>
                        <a:t>未満</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en-US" altLang="ja-JP" sz="1100" b="0" dirty="0">
                          <a:solidFill>
                            <a:schemeClr val="tx1"/>
                          </a:solidFill>
                          <a:latin typeface="Meiryo UI" panose="020B0604030504040204" pitchFamily="50" charset="-128"/>
                          <a:ea typeface="Meiryo UI" panose="020B0604030504040204" pitchFamily="50" charset="-128"/>
                        </a:rPr>
                        <a:t>60</a:t>
                      </a:r>
                      <a:r>
                        <a:rPr kumimoji="1" lang="ja-JP" altLang="en-US" sz="1100" b="0" dirty="0">
                          <a:solidFill>
                            <a:schemeClr val="tx1"/>
                          </a:solidFill>
                          <a:latin typeface="Meiryo UI" panose="020B0604030504040204" pitchFamily="50" charset="-128"/>
                          <a:ea typeface="Meiryo UI" panose="020B0604030504040204" pitchFamily="50" charset="-128"/>
                        </a:rPr>
                        <a:t>％）の引き上げのほか、</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環境エネルギー、都市交通</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の課題解決に加えて、市</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民の健康増進、社会保障</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コストの削減、産業の発展</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等に寄与。</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先端技術開発・実証</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ベンダーや</a:t>
                      </a:r>
                      <a:r>
                        <a:rPr kumimoji="1" lang="en-US" altLang="ja-JP" sz="1100" dirty="0">
                          <a:solidFill>
                            <a:schemeClr val="tx1"/>
                          </a:solidFill>
                          <a:latin typeface="Meiryo UI" panose="020B0604030504040204" pitchFamily="50" charset="-128"/>
                          <a:ea typeface="Meiryo UI" panose="020B0604030504040204" pitchFamily="50" charset="-128"/>
                        </a:rPr>
                        <a:t>IT</a:t>
                      </a:r>
                      <a:r>
                        <a:rPr kumimoji="1" lang="ja-JP" altLang="en-US" sz="1100" dirty="0">
                          <a:solidFill>
                            <a:schemeClr val="tx1"/>
                          </a:solidFill>
                          <a:latin typeface="Meiryo UI" panose="020B0604030504040204" pitchFamily="50" charset="-128"/>
                          <a:ea typeface="Meiryo UI" panose="020B0604030504040204" pitchFamily="50" charset="-128"/>
                        </a:rPr>
                        <a:t>企業参画</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のもとに、グリーンエコノミー</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へ移行する事業機会を</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見出すための新技術、</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サービス、スキル等の開発</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支援に寄与。</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1725988"/>
                  </a:ext>
                </a:extLst>
              </a:tr>
            </a:tbl>
          </a:graphicData>
        </a:graphic>
      </p:graphicFrame>
      <p:sp>
        <p:nvSpPr>
          <p:cNvPr id="22" name="角丸四角形 21"/>
          <p:cNvSpPr/>
          <p:nvPr/>
        </p:nvSpPr>
        <p:spPr>
          <a:xfrm>
            <a:off x="3729095" y="566621"/>
            <a:ext cx="5132710" cy="613729"/>
          </a:xfrm>
          <a:prstGeom prst="roundRect">
            <a:avLst>
              <a:gd name="adj" fmla="val 14540"/>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レギオン／グレーター・コペンハーゲンレベルでの展開</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角丸四角形 13"/>
          <p:cNvSpPr/>
          <p:nvPr/>
        </p:nvSpPr>
        <p:spPr>
          <a:xfrm>
            <a:off x="-1292313" y="3981268"/>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角丸四角形 15"/>
          <p:cNvSpPr/>
          <p:nvPr/>
        </p:nvSpPr>
        <p:spPr>
          <a:xfrm>
            <a:off x="1169762" y="2202000"/>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角丸四角形 16"/>
          <p:cNvSpPr/>
          <p:nvPr/>
        </p:nvSpPr>
        <p:spPr>
          <a:xfrm>
            <a:off x="54339" y="400870"/>
            <a:ext cx="8982157" cy="6390294"/>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72" name="正方形/長方形 71"/>
          <p:cNvSpPr/>
          <p:nvPr/>
        </p:nvSpPr>
        <p:spPr>
          <a:xfrm>
            <a:off x="8764012" y="4016984"/>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3" name="角丸四角形 2"/>
          <p:cNvSpPr/>
          <p:nvPr/>
        </p:nvSpPr>
        <p:spPr>
          <a:xfrm>
            <a:off x="1420981" y="694474"/>
            <a:ext cx="1671871" cy="38331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①デジタル化</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4" name="角丸四角形 23"/>
          <p:cNvSpPr/>
          <p:nvPr/>
        </p:nvSpPr>
        <p:spPr>
          <a:xfrm>
            <a:off x="3813640" y="886133"/>
            <a:ext cx="1671871" cy="21959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②医療</a:t>
            </a:r>
            <a:r>
              <a:rPr kumimoji="1" lang="ja-JP" altLang="en-US" sz="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p>
        </p:txBody>
      </p:sp>
      <p:sp>
        <p:nvSpPr>
          <p:cNvPr id="25" name="角丸四角形 24"/>
          <p:cNvSpPr/>
          <p:nvPr/>
        </p:nvSpPr>
        <p:spPr>
          <a:xfrm>
            <a:off x="5594342" y="893557"/>
            <a:ext cx="1512000" cy="21959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③自転車 </a:t>
            </a:r>
          </a:p>
        </p:txBody>
      </p:sp>
      <p:sp>
        <p:nvSpPr>
          <p:cNvPr id="26" name="角丸四角形 25"/>
          <p:cNvSpPr/>
          <p:nvPr/>
        </p:nvSpPr>
        <p:spPr>
          <a:xfrm>
            <a:off x="7282846" y="899654"/>
            <a:ext cx="1512000" cy="21959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④スマートインフラ</a:t>
            </a:r>
          </a:p>
        </p:txBody>
      </p:sp>
      <p:sp>
        <p:nvSpPr>
          <p:cNvPr id="13" name="右矢印 12"/>
          <p:cNvSpPr/>
          <p:nvPr/>
        </p:nvSpPr>
        <p:spPr>
          <a:xfrm>
            <a:off x="3381060" y="1390358"/>
            <a:ext cx="348035" cy="3513360"/>
          </a:xfrm>
          <a:prstGeom prst="rightArrow">
            <a:avLst>
              <a:gd name="adj1" fmla="val 58198"/>
              <a:gd name="adj2" fmla="val 48275"/>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 name="角丸四角形 17"/>
          <p:cNvSpPr/>
          <p:nvPr/>
        </p:nvSpPr>
        <p:spPr>
          <a:xfrm>
            <a:off x="146789" y="1771937"/>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政　策</a:t>
            </a:r>
          </a:p>
        </p:txBody>
      </p:sp>
      <p:sp>
        <p:nvSpPr>
          <p:cNvPr id="19" name="角丸四角形 18"/>
          <p:cNvSpPr/>
          <p:nvPr/>
        </p:nvSpPr>
        <p:spPr>
          <a:xfrm>
            <a:off x="146789" y="5598536"/>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効　果</a:t>
            </a:r>
          </a:p>
        </p:txBody>
      </p:sp>
      <p:sp>
        <p:nvSpPr>
          <p:cNvPr id="23" name="角丸四角形 22"/>
          <p:cNvSpPr/>
          <p:nvPr/>
        </p:nvSpPr>
        <p:spPr>
          <a:xfrm>
            <a:off x="1" y="23702"/>
            <a:ext cx="2524258"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政策展開・都市発展の流れ</a:t>
            </a:r>
            <a:endPar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1" name="正方形/長方形 20"/>
          <p:cNvSpPr/>
          <p:nvPr/>
        </p:nvSpPr>
        <p:spPr>
          <a:xfrm>
            <a:off x="3544455" y="-135762"/>
            <a:ext cx="5832648" cy="690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Digital Denmark</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（デンマーク外務省</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）、中島健祐著「デンマークのスマートシティ」</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富士通総研</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「デンマークにおけるデジタルヘルスの動向（</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）」をもとに副首都推進局にて作成</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　</a:t>
            </a:r>
          </a:p>
        </p:txBody>
      </p:sp>
    </p:spTree>
    <p:extLst>
      <p:ext uri="{BB962C8B-B14F-4D97-AF65-F5344CB8AC3E}">
        <p14:creationId xmlns:p14="http://schemas.microsoft.com/office/powerpoint/2010/main" val="2674414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p:cNvGrpSpPr/>
          <p:nvPr/>
        </p:nvGrpSpPr>
        <p:grpSpPr>
          <a:xfrm>
            <a:off x="323528" y="1210623"/>
            <a:ext cx="8568952" cy="2813317"/>
            <a:chOff x="323528" y="1031540"/>
            <a:chExt cx="8568952" cy="2992401"/>
          </a:xfrm>
        </p:grpSpPr>
        <p:sp>
          <p:nvSpPr>
            <p:cNvPr id="6" name="テキスト ボックス 5"/>
            <p:cNvSpPr txBox="1"/>
            <p:nvPr/>
          </p:nvSpPr>
          <p:spPr>
            <a:xfrm>
              <a:off x="323528" y="1031540"/>
              <a:ext cx="8568952" cy="2835901"/>
            </a:xfrm>
            <a:prstGeom prst="rect">
              <a:avLst/>
            </a:prstGeom>
            <a:noFill/>
            <a:ln w="6350">
              <a:solidFill>
                <a:schemeClr val="tx1"/>
              </a:solidFill>
            </a:ln>
          </p:spPr>
          <p:txBody>
            <a:bodyPr wrap="square" lIns="144000" tIns="144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対象分野</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600" b="0" i="0" u="sng"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600" b="0" i="0" u="sng"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0" i="0" u="sng"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プログラム開発</a:t>
              </a:r>
            </a:p>
          </p:txBody>
        </p:sp>
        <p:sp>
          <p:nvSpPr>
            <p:cNvPr id="7" name="テキスト ボックス 6"/>
            <p:cNvSpPr txBox="1"/>
            <p:nvPr/>
          </p:nvSpPr>
          <p:spPr>
            <a:xfrm>
              <a:off x="832771" y="1424661"/>
              <a:ext cx="2664296" cy="239851"/>
            </a:xfrm>
            <a:prstGeom prst="rect">
              <a:avLst/>
            </a:prstGeom>
            <a:noFill/>
            <a:ln>
              <a:solidFill>
                <a:schemeClr val="tx1"/>
              </a:solidFill>
              <a:prstDash val="sysDot"/>
            </a:ln>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建物と都市</a:t>
              </a:r>
            </a:p>
          </p:txBody>
        </p:sp>
        <p:sp>
          <p:nvSpPr>
            <p:cNvPr id="8" name="テキスト ボックス 7"/>
            <p:cNvSpPr txBox="1"/>
            <p:nvPr/>
          </p:nvSpPr>
          <p:spPr>
            <a:xfrm>
              <a:off x="3738231" y="1424661"/>
              <a:ext cx="2207662" cy="241200"/>
            </a:xfrm>
            <a:prstGeom prst="rect">
              <a:avLst/>
            </a:prstGeom>
            <a:noFill/>
            <a:ln>
              <a:solidFill>
                <a:schemeClr val="tx1"/>
              </a:solidFill>
              <a:prstDash val="sysDot"/>
            </a:ln>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交通</a:t>
              </a:r>
            </a:p>
          </p:txBody>
        </p:sp>
        <p:sp>
          <p:nvSpPr>
            <p:cNvPr id="9" name="テキスト ボックス 8"/>
            <p:cNvSpPr txBox="1"/>
            <p:nvPr/>
          </p:nvSpPr>
          <p:spPr>
            <a:xfrm>
              <a:off x="6187057" y="1424661"/>
              <a:ext cx="2207662" cy="241525"/>
            </a:xfrm>
            <a:prstGeom prst="rect">
              <a:avLst/>
            </a:prstGeom>
            <a:noFill/>
            <a:ln>
              <a:solidFill>
                <a:schemeClr val="tx1"/>
              </a:solidFill>
              <a:prstDash val="sysDot"/>
            </a:ln>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エネルギー</a:t>
              </a:r>
            </a:p>
          </p:txBody>
        </p:sp>
        <p:sp>
          <p:nvSpPr>
            <p:cNvPr id="10" name="テキスト ボックス 9"/>
            <p:cNvSpPr txBox="1"/>
            <p:nvPr/>
          </p:nvSpPr>
          <p:spPr>
            <a:xfrm>
              <a:off x="832771" y="1760282"/>
              <a:ext cx="2664296" cy="241200"/>
            </a:xfrm>
            <a:prstGeom prst="rect">
              <a:avLst/>
            </a:prstGeom>
            <a:noFill/>
            <a:ln>
              <a:solidFill>
                <a:schemeClr val="tx1"/>
              </a:solidFill>
              <a:prstDash val="sysDot"/>
            </a:ln>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サーキュラーエコノミーと資源</a:t>
              </a:r>
            </a:p>
          </p:txBody>
        </p:sp>
        <p:sp>
          <p:nvSpPr>
            <p:cNvPr id="11" name="テキスト ボックス 10"/>
            <p:cNvSpPr txBox="1"/>
            <p:nvPr/>
          </p:nvSpPr>
          <p:spPr>
            <a:xfrm>
              <a:off x="3738231" y="1760282"/>
              <a:ext cx="2207662" cy="241200"/>
            </a:xfrm>
            <a:prstGeom prst="rect">
              <a:avLst/>
            </a:prstGeom>
            <a:noFill/>
            <a:ln>
              <a:solidFill>
                <a:schemeClr val="tx1"/>
              </a:solidFill>
              <a:prstDash val="sysDot"/>
            </a:ln>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グリーン成長</a:t>
              </a:r>
            </a:p>
          </p:txBody>
        </p:sp>
        <p:sp>
          <p:nvSpPr>
            <p:cNvPr id="12" name="テキスト ボックス 11"/>
            <p:cNvSpPr txBox="1"/>
            <p:nvPr/>
          </p:nvSpPr>
          <p:spPr>
            <a:xfrm>
              <a:off x="6187057" y="1760282"/>
              <a:ext cx="2207662" cy="241200"/>
            </a:xfrm>
            <a:prstGeom prst="rect">
              <a:avLst/>
            </a:prstGeom>
            <a:noFill/>
            <a:ln>
              <a:solidFill>
                <a:schemeClr val="tx1"/>
              </a:solidFill>
              <a:prstDash val="sysDot"/>
            </a:ln>
          </p:spPr>
          <p:txBody>
            <a:bodyPr wrap="non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a:t>
              </a:r>
            </a:p>
          </p:txBody>
        </p:sp>
        <p:sp>
          <p:nvSpPr>
            <p:cNvPr id="13" name="角丸四角形 12"/>
            <p:cNvSpPr/>
            <p:nvPr/>
          </p:nvSpPr>
          <p:spPr>
            <a:xfrm>
              <a:off x="485020" y="2511522"/>
              <a:ext cx="1944216" cy="1231784"/>
            </a:xfrm>
            <a:prstGeom prst="roundRect">
              <a:avLst>
                <a:gd name="adj" fmla="val 10936"/>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技術開発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サービス開発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プラットフォーム化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ツール開発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プロセス開発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スキル開発</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p:cNvSpPr/>
            <p:nvPr/>
          </p:nvSpPr>
          <p:spPr>
            <a:xfrm>
              <a:off x="3195299" y="2475201"/>
              <a:ext cx="5697181" cy="15487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ts val="1500"/>
                </a:lnSpc>
                <a:spcBef>
                  <a:spcPts val="0"/>
                </a:spcBef>
                <a:spcAft>
                  <a:spcPts val="0"/>
                </a:spcAft>
                <a:buClrTx/>
                <a:buSzTx/>
                <a:buFont typeface="Wingdings" panose="05000000000000000000" pitchFamily="2" charset="2"/>
                <a:buChar char="n"/>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首都圏レギオンにおけるレギオン、コムーネ、研究機関、企業の連携を強化</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500"/>
                </a:lnSpc>
                <a:spcBef>
                  <a:spcPts val="0"/>
                </a:spcBef>
                <a:spcAft>
                  <a:spcPts val="0"/>
                </a:spcAft>
                <a:buClrTx/>
                <a:buSzTx/>
                <a:buFont typeface="Wingdings" panose="05000000000000000000" pitchFamily="2" charset="2"/>
                <a:buChar char="n"/>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グリーン関係の雇用創出</a:t>
              </a:r>
            </a:p>
            <a:p>
              <a:pPr marL="285750" marR="0" lvl="0" indent="-285750" algn="l" defTabSz="457200" rtl="0" eaLnBrk="1" fontAlgn="auto" latinLnBrk="0" hangingPunct="1">
                <a:lnSpc>
                  <a:spcPts val="1500"/>
                </a:lnSpc>
                <a:spcBef>
                  <a:spcPts val="0"/>
                </a:spcBef>
                <a:spcAft>
                  <a:spcPts val="0"/>
                </a:spcAft>
                <a:buClrTx/>
                <a:buSzTx/>
                <a:buFont typeface="Wingdings" panose="05000000000000000000" pitchFamily="2" charset="2"/>
                <a:buChar char="n"/>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セクターをまたぐ形で持続可能な計画を強化</a:t>
              </a:r>
            </a:p>
            <a:p>
              <a:pPr marL="285750" marR="0" lvl="0" indent="-285750" algn="l" defTabSz="457200" rtl="0" eaLnBrk="1" fontAlgn="auto" latinLnBrk="0" hangingPunct="1">
                <a:lnSpc>
                  <a:spcPts val="1500"/>
                </a:lnSpc>
                <a:spcBef>
                  <a:spcPts val="0"/>
                </a:spcBef>
                <a:spcAft>
                  <a:spcPts val="0"/>
                </a:spcAft>
                <a:buClrTx/>
                <a:buSzTx/>
                <a:buFont typeface="Wingdings" panose="05000000000000000000" pitchFamily="2" charset="2"/>
                <a:buChar char="n"/>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エネルギーと交通システムのトランスフォーメーションを明確化</a:t>
              </a:r>
            </a:p>
            <a:p>
              <a:pPr marL="285750" marR="0" lvl="0" indent="-285750" algn="l" defTabSz="457200" rtl="0" eaLnBrk="1" fontAlgn="auto" latinLnBrk="0" hangingPunct="1">
                <a:lnSpc>
                  <a:spcPts val="1500"/>
                </a:lnSpc>
                <a:spcBef>
                  <a:spcPts val="0"/>
                </a:spcBef>
                <a:spcAft>
                  <a:spcPts val="0"/>
                </a:spcAft>
                <a:buClrTx/>
                <a:buSzTx/>
                <a:buFont typeface="Wingdings" panose="05000000000000000000" pitchFamily="2" charset="2"/>
                <a:buChar char="n"/>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省エネを実現</a:t>
              </a:r>
            </a:p>
            <a:p>
              <a:pPr marL="285750" marR="0" lvl="0" indent="-285750" algn="l" defTabSz="457200" rtl="0" eaLnBrk="1" fontAlgn="auto" latinLnBrk="0" hangingPunct="1">
                <a:lnSpc>
                  <a:spcPts val="1500"/>
                </a:lnSpc>
                <a:spcBef>
                  <a:spcPts val="0"/>
                </a:spcBef>
                <a:spcAft>
                  <a:spcPts val="0"/>
                </a:spcAft>
                <a:buClrTx/>
                <a:buSzTx/>
                <a:buFont typeface="Wingdings" panose="05000000000000000000" pitchFamily="2" charset="2"/>
                <a:buChar char="n"/>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二酸化炭素排出量を削減</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endParaRPr kumimoji="1" lang="ja-JP" altLang="en-US"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14" name="左右矢印 13"/>
            <p:cNvSpPr/>
            <p:nvPr/>
          </p:nvSpPr>
          <p:spPr>
            <a:xfrm>
              <a:off x="2574047" y="2937522"/>
              <a:ext cx="517684" cy="362760"/>
            </a:xfrm>
            <a:prstGeom prst="leftRight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16" name="テキスト ボックス 15"/>
          <p:cNvSpPr txBox="1"/>
          <p:nvPr/>
        </p:nvSpPr>
        <p:spPr>
          <a:xfrm>
            <a:off x="323528" y="3956173"/>
            <a:ext cx="8568952" cy="612174"/>
          </a:xfrm>
          <a:prstGeom prst="rect">
            <a:avLst/>
          </a:prstGeom>
          <a:noFill/>
          <a:ln w="6350">
            <a:solidFill>
              <a:schemeClr val="tx1"/>
            </a:solidFill>
          </a:ln>
        </p:spPr>
        <p:txBody>
          <a:bodyPr wrap="square" lIns="144000" tIns="108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リビングラボ</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DOLL(</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デンマーク街灯ラボ</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SILENT CITY(</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静かな都市</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LIGHTING METROPOLIS(</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照明都市</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nvGrpSpPr>
          <p:cNvPr id="21" name="グループ化 20"/>
          <p:cNvGrpSpPr/>
          <p:nvPr/>
        </p:nvGrpSpPr>
        <p:grpSpPr>
          <a:xfrm>
            <a:off x="323528" y="406949"/>
            <a:ext cx="8568952" cy="718467"/>
            <a:chOff x="323528" y="406948"/>
            <a:chExt cx="8568952" cy="563873"/>
          </a:xfrm>
        </p:grpSpPr>
        <p:sp>
          <p:nvSpPr>
            <p:cNvPr id="2" name="角丸四角形 1"/>
            <p:cNvSpPr/>
            <p:nvPr/>
          </p:nvSpPr>
          <p:spPr>
            <a:xfrm>
              <a:off x="323528" y="406948"/>
              <a:ext cx="8568952" cy="563873"/>
            </a:xfrm>
            <a:prstGeom prst="roundRect">
              <a:avLst>
                <a:gd name="adj" fmla="val 9473"/>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　　　　　　首都圏</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レギオン、コペンハーゲン市などコムーネ、企業、研究機関による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NPO</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パートナー組織を設け、</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グリーンエコノミーへの移行をミッションに、ソリューションを開発、展開。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産官学連携の中心を担う独自のクラスター（出向でなく正規雇用者）。</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pic>
          <p:nvPicPr>
            <p:cNvPr id="19" name="図 18"/>
            <p:cNvPicPr>
              <a:picLocks noChangeAspect="1"/>
            </p:cNvPicPr>
            <p:nvPr/>
          </p:nvPicPr>
          <p:blipFill>
            <a:blip r:embed="rId3"/>
            <a:stretch>
              <a:fillRect/>
            </a:stretch>
          </p:blipFill>
          <p:spPr>
            <a:xfrm>
              <a:off x="596613" y="446823"/>
              <a:ext cx="472316" cy="500941"/>
            </a:xfrm>
            <a:prstGeom prst="rect">
              <a:avLst/>
            </a:prstGeom>
          </p:spPr>
        </p:pic>
      </p:grpSp>
      <p:sp>
        <p:nvSpPr>
          <p:cNvPr id="20" name="正方形/長方形 19"/>
          <p:cNvSpPr/>
          <p:nvPr/>
        </p:nvSpPr>
        <p:spPr>
          <a:xfrm>
            <a:off x="68428" y="6615622"/>
            <a:ext cx="6375779" cy="290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中島健祐著「デンマークのスマートシティ」、ゲート</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ホームページをもとに副首都推進局にて作成</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　</a:t>
            </a:r>
          </a:p>
        </p:txBody>
      </p:sp>
      <p:grpSp>
        <p:nvGrpSpPr>
          <p:cNvPr id="23" name="グループ化 22">
            <a:extLst>
              <a:ext uri="{FF2B5EF4-FFF2-40B4-BE49-F238E27FC236}">
                <a16:creationId xmlns:a16="http://schemas.microsoft.com/office/drawing/2014/main" id="{D867AF20-3BBE-4CC9-B618-BCFA2E40F9E0}"/>
              </a:ext>
            </a:extLst>
          </p:cNvPr>
          <p:cNvGrpSpPr/>
          <p:nvPr/>
        </p:nvGrpSpPr>
        <p:grpSpPr bwMode="gray">
          <a:xfrm>
            <a:off x="4529173" y="4749854"/>
            <a:ext cx="3151489" cy="1306356"/>
            <a:chOff x="4948037" y="1210874"/>
            <a:chExt cx="4785477" cy="3832133"/>
          </a:xfrm>
        </p:grpSpPr>
        <p:sp>
          <p:nvSpPr>
            <p:cNvPr id="24" name="楕円 23">
              <a:extLst>
                <a:ext uri="{FF2B5EF4-FFF2-40B4-BE49-F238E27FC236}">
                  <a16:creationId xmlns:a16="http://schemas.microsoft.com/office/drawing/2014/main" id="{A7356C4D-6296-4478-823A-6835F2451747}"/>
                </a:ext>
              </a:extLst>
            </p:cNvPr>
            <p:cNvSpPr/>
            <p:nvPr/>
          </p:nvSpPr>
          <p:spPr bwMode="gray">
            <a:xfrm>
              <a:off x="4948037" y="3243007"/>
              <a:ext cx="1800000" cy="1800000"/>
            </a:xfrm>
            <a:prstGeom prst="ellipse">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民間企業</a:t>
              </a:r>
            </a:p>
          </p:txBody>
        </p:sp>
        <p:sp>
          <p:nvSpPr>
            <p:cNvPr id="25" name="楕円 24">
              <a:extLst>
                <a:ext uri="{FF2B5EF4-FFF2-40B4-BE49-F238E27FC236}">
                  <a16:creationId xmlns:a16="http://schemas.microsoft.com/office/drawing/2014/main" id="{4EC72027-9C9E-45A1-A20E-4ED94C0F81BA}"/>
                </a:ext>
              </a:extLst>
            </p:cNvPr>
            <p:cNvSpPr/>
            <p:nvPr/>
          </p:nvSpPr>
          <p:spPr bwMode="gray">
            <a:xfrm>
              <a:off x="6404027" y="3243007"/>
              <a:ext cx="1800000" cy="1800000"/>
            </a:xfrm>
            <a:prstGeom prst="ellipse">
              <a:avLst/>
            </a:prstGeom>
            <a:solidFill>
              <a:srgbClr val="FFC000">
                <a:alpha val="5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行政</a:t>
              </a:r>
            </a:p>
          </p:txBody>
        </p:sp>
        <p:sp>
          <p:nvSpPr>
            <p:cNvPr id="26" name="楕円 25">
              <a:extLst>
                <a:ext uri="{FF2B5EF4-FFF2-40B4-BE49-F238E27FC236}">
                  <a16:creationId xmlns:a16="http://schemas.microsoft.com/office/drawing/2014/main" id="{8D55C331-CC78-42AB-A231-BFFA260A0E4F}"/>
                </a:ext>
              </a:extLst>
            </p:cNvPr>
            <p:cNvSpPr/>
            <p:nvPr/>
          </p:nvSpPr>
          <p:spPr bwMode="gray">
            <a:xfrm>
              <a:off x="5676032" y="1974064"/>
              <a:ext cx="1800000" cy="1800000"/>
            </a:xfrm>
            <a:prstGeom prst="ellipse">
              <a:avLst/>
            </a:prstGeom>
            <a:solidFill>
              <a:schemeClr val="accent2">
                <a:alpha val="50196"/>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大学／</a:t>
              </a:r>
              <a:endParaRPr kumimoji="1" lang="en-US" altLang="ja-JP"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研究機関</a:t>
              </a:r>
            </a:p>
          </p:txBody>
        </p:sp>
        <p:sp>
          <p:nvSpPr>
            <p:cNvPr id="27" name="テキスト ボックス 26">
              <a:extLst>
                <a:ext uri="{FF2B5EF4-FFF2-40B4-BE49-F238E27FC236}">
                  <a16:creationId xmlns:a16="http://schemas.microsoft.com/office/drawing/2014/main" id="{6CEA9C6D-6742-4BC6-80D6-9161701907B0}"/>
                </a:ext>
              </a:extLst>
            </p:cNvPr>
            <p:cNvSpPr txBox="1"/>
            <p:nvPr/>
          </p:nvSpPr>
          <p:spPr bwMode="gray">
            <a:xfrm>
              <a:off x="5628514" y="1210874"/>
              <a:ext cx="1854857" cy="51407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トリプルヘリックス</a:t>
              </a:r>
            </a:p>
          </p:txBody>
        </p:sp>
        <p:sp>
          <p:nvSpPr>
            <p:cNvPr id="28" name="楕円 27">
              <a:extLst>
                <a:ext uri="{FF2B5EF4-FFF2-40B4-BE49-F238E27FC236}">
                  <a16:creationId xmlns:a16="http://schemas.microsoft.com/office/drawing/2014/main" id="{C2F90E30-9BF0-499A-AF87-059127548EC8}"/>
                </a:ext>
              </a:extLst>
            </p:cNvPr>
            <p:cNvSpPr/>
            <p:nvPr/>
          </p:nvSpPr>
          <p:spPr bwMode="gray">
            <a:xfrm>
              <a:off x="6253326" y="3375184"/>
              <a:ext cx="648000" cy="648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29" name="直線矢印コネクタ 28">
              <a:extLst>
                <a:ext uri="{FF2B5EF4-FFF2-40B4-BE49-F238E27FC236}">
                  <a16:creationId xmlns:a16="http://schemas.microsoft.com/office/drawing/2014/main" id="{8E68ADE8-7B92-4634-9DF4-58366D022820}"/>
                </a:ext>
              </a:extLst>
            </p:cNvPr>
            <p:cNvCxnSpPr>
              <a:cxnSpLocks/>
            </p:cNvCxnSpPr>
            <p:nvPr/>
          </p:nvCxnSpPr>
          <p:spPr bwMode="gray">
            <a:xfrm flipV="1">
              <a:off x="6889829" y="2795803"/>
              <a:ext cx="814148" cy="662294"/>
            </a:xfrm>
            <a:prstGeom prst="straightConnector1">
              <a:avLst/>
            </a:prstGeom>
            <a:ln w="31750">
              <a:headEnd type="triangle" w="lg" len="lg"/>
              <a:tailEnd type="none" w="lg" len="lg"/>
            </a:ln>
          </p:spPr>
          <p:style>
            <a:lnRef idx="1">
              <a:schemeClr val="dk1"/>
            </a:lnRef>
            <a:fillRef idx="0">
              <a:schemeClr val="dk1"/>
            </a:fillRef>
            <a:effectRef idx="0">
              <a:schemeClr val="dk1"/>
            </a:effectRef>
            <a:fontRef idx="minor">
              <a:schemeClr val="tx1"/>
            </a:fontRef>
          </p:style>
        </p:cxnSp>
        <p:sp>
          <p:nvSpPr>
            <p:cNvPr id="30" name="テキスト ボックス 29">
              <a:extLst>
                <a:ext uri="{FF2B5EF4-FFF2-40B4-BE49-F238E27FC236}">
                  <a16:creationId xmlns:a16="http://schemas.microsoft.com/office/drawing/2014/main" id="{652EF52B-846B-4B4A-AEE1-F786F6CDF232}"/>
                </a:ext>
              </a:extLst>
            </p:cNvPr>
            <p:cNvSpPr txBox="1"/>
            <p:nvPr/>
          </p:nvSpPr>
          <p:spPr bwMode="gray">
            <a:xfrm>
              <a:off x="7465934" y="1949151"/>
              <a:ext cx="2267580" cy="514069"/>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Positive overlap </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3" name="正方形/長方形 2"/>
          <p:cNvSpPr/>
          <p:nvPr/>
        </p:nvSpPr>
        <p:spPr>
          <a:xfrm>
            <a:off x="68429" y="4637024"/>
            <a:ext cx="4431687" cy="161582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推進体制</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ゲート</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のパートナーには、コペンハーゲン市をはじめ周辺の自治体、大手通信会社の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TDC</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洋上風力発電のアーステッド、エンジニアリング会社のランボールなど主要な地域熱供給会社、外資である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IBM</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やシスコ、デンマーク工科大学、デンマーク技術研究所などが参画。</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ja-JP"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DNA</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のトリプルヘリックス（三重螺旋構造）のように、公的機関と民間企業そして大学・研究機関が立体的かつ動的に絡まりあいながら連携するイメージ。</a:t>
            </a:r>
          </a:p>
        </p:txBody>
      </p:sp>
      <p:grpSp>
        <p:nvGrpSpPr>
          <p:cNvPr id="32" name="グループ化 31">
            <a:extLst>
              <a:ext uri="{FF2B5EF4-FFF2-40B4-BE49-F238E27FC236}">
                <a16:creationId xmlns:a16="http://schemas.microsoft.com/office/drawing/2014/main" id="{B2929C7A-2305-4B96-B298-916D091E1F0B}"/>
              </a:ext>
            </a:extLst>
          </p:cNvPr>
          <p:cNvGrpSpPr/>
          <p:nvPr/>
        </p:nvGrpSpPr>
        <p:grpSpPr>
          <a:xfrm>
            <a:off x="6939144" y="4781214"/>
            <a:ext cx="2144241" cy="1226320"/>
            <a:chOff x="639795" y="1025275"/>
            <a:chExt cx="3720348" cy="3975846"/>
          </a:xfrm>
        </p:grpSpPr>
        <p:sp>
          <p:nvSpPr>
            <p:cNvPr id="33" name="楕円 32">
              <a:extLst>
                <a:ext uri="{FF2B5EF4-FFF2-40B4-BE49-F238E27FC236}">
                  <a16:creationId xmlns:a16="http://schemas.microsoft.com/office/drawing/2014/main" id="{6B673C58-CEBA-4745-8792-718D68C95D4A}"/>
                </a:ext>
              </a:extLst>
            </p:cNvPr>
            <p:cNvSpPr/>
            <p:nvPr/>
          </p:nvSpPr>
          <p:spPr>
            <a:xfrm>
              <a:off x="639795" y="3201122"/>
              <a:ext cx="1987790" cy="1799999"/>
            </a:xfrm>
            <a:prstGeom prst="ellipse">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民間企業</a:t>
              </a:r>
            </a:p>
          </p:txBody>
        </p:sp>
        <p:sp>
          <p:nvSpPr>
            <p:cNvPr id="34" name="楕円 33">
              <a:extLst>
                <a:ext uri="{FF2B5EF4-FFF2-40B4-BE49-F238E27FC236}">
                  <a16:creationId xmlns:a16="http://schemas.microsoft.com/office/drawing/2014/main" id="{D95ADC21-B394-400B-8061-20636168A8AF}"/>
                </a:ext>
              </a:extLst>
            </p:cNvPr>
            <p:cNvSpPr/>
            <p:nvPr/>
          </p:nvSpPr>
          <p:spPr>
            <a:xfrm>
              <a:off x="2372355" y="3201122"/>
              <a:ext cx="1987788" cy="1799999"/>
            </a:xfrm>
            <a:prstGeom prst="ellipse">
              <a:avLst/>
            </a:prstGeom>
            <a:solidFill>
              <a:srgbClr val="FFC000">
                <a:alpha val="5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行政</a:t>
              </a:r>
            </a:p>
          </p:txBody>
        </p:sp>
        <p:sp>
          <p:nvSpPr>
            <p:cNvPr id="35" name="楕円 34">
              <a:extLst>
                <a:ext uri="{FF2B5EF4-FFF2-40B4-BE49-F238E27FC236}">
                  <a16:creationId xmlns:a16="http://schemas.microsoft.com/office/drawing/2014/main" id="{21447E35-FB07-42CB-B3A0-C479FB7E3827}"/>
                </a:ext>
              </a:extLst>
            </p:cNvPr>
            <p:cNvSpPr/>
            <p:nvPr/>
          </p:nvSpPr>
          <p:spPr>
            <a:xfrm>
              <a:off x="1599969" y="1843397"/>
              <a:ext cx="2033073" cy="1799999"/>
            </a:xfrm>
            <a:prstGeom prst="ellipse">
              <a:avLst/>
            </a:prstGeom>
            <a:solidFill>
              <a:schemeClr val="accent2">
                <a:alpha val="50196"/>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大学／</a:t>
              </a:r>
              <a:endParaRPr kumimoji="1" lang="en-US" altLang="ja-JP"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研究機関</a:t>
              </a:r>
            </a:p>
          </p:txBody>
        </p:sp>
        <p:cxnSp>
          <p:nvCxnSpPr>
            <p:cNvPr id="36" name="直線矢印コネクタ 35">
              <a:extLst>
                <a:ext uri="{FF2B5EF4-FFF2-40B4-BE49-F238E27FC236}">
                  <a16:creationId xmlns:a16="http://schemas.microsoft.com/office/drawing/2014/main" id="{E93D7D82-7F5A-43B1-9A40-E41EC0ED23AF}"/>
                </a:ext>
              </a:extLst>
            </p:cNvPr>
            <p:cNvCxnSpPr>
              <a:cxnSpLocks/>
            </p:cNvCxnSpPr>
            <p:nvPr/>
          </p:nvCxnSpPr>
          <p:spPr>
            <a:xfrm flipH="1">
              <a:off x="1835626" y="3067534"/>
              <a:ext cx="360039" cy="720080"/>
            </a:xfrm>
            <a:prstGeom prst="straightConnector1">
              <a:avLst/>
            </a:prstGeom>
            <a:ln w="19050">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37" name="直線矢印コネクタ 36">
              <a:extLst>
                <a:ext uri="{FF2B5EF4-FFF2-40B4-BE49-F238E27FC236}">
                  <a16:creationId xmlns:a16="http://schemas.microsoft.com/office/drawing/2014/main" id="{57F0C9BA-B779-486E-814F-3524A17651FA}"/>
                </a:ext>
              </a:extLst>
            </p:cNvPr>
            <p:cNvCxnSpPr>
              <a:cxnSpLocks/>
            </p:cNvCxnSpPr>
            <p:nvPr/>
          </p:nvCxnSpPr>
          <p:spPr>
            <a:xfrm>
              <a:off x="2805279" y="3067534"/>
              <a:ext cx="360000" cy="720080"/>
            </a:xfrm>
            <a:prstGeom prst="straightConnector1">
              <a:avLst/>
            </a:prstGeom>
            <a:ln w="19050">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38" name="直線矢印コネクタ 37">
              <a:extLst>
                <a:ext uri="{FF2B5EF4-FFF2-40B4-BE49-F238E27FC236}">
                  <a16:creationId xmlns:a16="http://schemas.microsoft.com/office/drawing/2014/main" id="{D4D12289-803E-406E-9784-F00E41CA7143}"/>
                </a:ext>
              </a:extLst>
            </p:cNvPr>
            <p:cNvCxnSpPr>
              <a:cxnSpLocks/>
            </p:cNvCxnSpPr>
            <p:nvPr/>
          </p:nvCxnSpPr>
          <p:spPr>
            <a:xfrm>
              <a:off x="2231166" y="4101121"/>
              <a:ext cx="537606" cy="0"/>
            </a:xfrm>
            <a:prstGeom prst="straightConnector1">
              <a:avLst/>
            </a:prstGeom>
            <a:ln w="19050">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39" name="テキスト ボックス 38">
              <a:extLst>
                <a:ext uri="{FF2B5EF4-FFF2-40B4-BE49-F238E27FC236}">
                  <a16:creationId xmlns:a16="http://schemas.microsoft.com/office/drawing/2014/main" id="{16585A71-6F4E-4641-9C7F-82A010EF02F8}"/>
                </a:ext>
              </a:extLst>
            </p:cNvPr>
            <p:cNvSpPr txBox="1"/>
            <p:nvPr/>
          </p:nvSpPr>
          <p:spPr>
            <a:xfrm>
              <a:off x="1155366" y="1025275"/>
              <a:ext cx="2235393" cy="5221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一般的な産官学連携</a:t>
              </a:r>
            </a:p>
          </p:txBody>
        </p:sp>
      </p:grpSp>
      <p:sp>
        <p:nvSpPr>
          <p:cNvPr id="40" name="正方形/長方形 39"/>
          <p:cNvSpPr/>
          <p:nvPr/>
        </p:nvSpPr>
        <p:spPr>
          <a:xfrm>
            <a:off x="68429" y="6168762"/>
            <a:ext cx="8207902" cy="461665"/>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日本の産官学連携のように二者間の連携になるのではなく、三者がダイナミックに連携するため、中心にクラスターが配置される。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クラスターの運営責任者は、出向者ではなく、クラスターの正規雇用者。</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角丸四角形 40"/>
          <p:cNvSpPr/>
          <p:nvPr/>
        </p:nvSpPr>
        <p:spPr>
          <a:xfrm>
            <a:off x="18718" y="44178"/>
            <a:ext cx="3176582" cy="30352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レギオンレベルで</a:t>
            </a: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の推進体制　</a:t>
            </a:r>
            <a:r>
              <a:rPr kumimoji="0" lang="ja-JP" altLang="en-US" sz="15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endParaRPr kumimoji="0"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43" name="正方形/長方形 42"/>
          <p:cNvSpPr/>
          <p:nvPr/>
        </p:nvSpPr>
        <p:spPr>
          <a:xfrm>
            <a:off x="3497067" y="95611"/>
            <a:ext cx="1874417"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産官学連携の仕組み</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305874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楕円 29"/>
          <p:cNvSpPr/>
          <p:nvPr/>
        </p:nvSpPr>
        <p:spPr>
          <a:xfrm>
            <a:off x="5459317" y="4959124"/>
            <a:ext cx="3408712" cy="1650421"/>
          </a:xfrm>
          <a:prstGeom prst="ellipse">
            <a:avLst/>
          </a:prstGeom>
          <a:solidFill>
            <a:schemeClr val="lt1"/>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6" name="角丸四角形 5"/>
          <p:cNvSpPr/>
          <p:nvPr/>
        </p:nvSpPr>
        <p:spPr>
          <a:xfrm>
            <a:off x="5581962" y="2593464"/>
            <a:ext cx="3275816" cy="848545"/>
          </a:xfrm>
          <a:prstGeom prst="roundRect">
            <a:avLst>
              <a:gd name="adj" fmla="val 834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 name="角丸四角形 9"/>
          <p:cNvSpPr/>
          <p:nvPr/>
        </p:nvSpPr>
        <p:spPr>
          <a:xfrm>
            <a:off x="50047" y="2493296"/>
            <a:ext cx="2530074" cy="1139464"/>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　市場概況</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グレーター・コペンハーゲンでの業界やマーケットの可能性のマッピングのサポート。</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（サポートの内容）</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グレーター・コペンハーゲンと北欧各国の主要都市やビジネエリアを比較したベンチマーク分析、顧客、競合他社のマッピング　等</a:t>
            </a:r>
          </a:p>
        </p:txBody>
      </p:sp>
      <p:sp>
        <p:nvSpPr>
          <p:cNvPr id="12" name="角丸四角形 11"/>
          <p:cNvSpPr/>
          <p:nvPr/>
        </p:nvSpPr>
        <p:spPr>
          <a:xfrm>
            <a:off x="44362" y="3755066"/>
            <a:ext cx="2578341" cy="1490470"/>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　業界見識</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コペンハーゲンヘルステッククラスターやメディコンバレーのような有数なビジネスクラスターとの連携による支援。（主幹産業：サイエンス、クリーンテック、</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0" lang="ja-JP" altLang="en-US" sz="10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スマートシティ、輸送</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&amp;</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物流、クリエイティブ産業、食品</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&amp;</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添加物、等）</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（サポートの内容）</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他企業、潜在的顧客、競合他社、サービスプロバイダー、知識機関と関係当局　等</a:t>
            </a:r>
          </a:p>
        </p:txBody>
      </p:sp>
      <p:sp>
        <p:nvSpPr>
          <p:cNvPr id="13" name="角丸四角形 12"/>
          <p:cNvSpPr/>
          <p:nvPr/>
        </p:nvSpPr>
        <p:spPr>
          <a:xfrm>
            <a:off x="57590" y="5379166"/>
            <a:ext cx="2565113" cy="1210492"/>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　創業支援　</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市場参入までのスピードアップ。</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（サポートの内容）</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法律、融資、会社組織に関する経営相談</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関係当局への事業届出、弁護士などの紹介、業界団体や商工会議所、行政機関・研究機関などとのネットワーク作り　等</a:t>
            </a:r>
          </a:p>
        </p:txBody>
      </p:sp>
      <p:sp>
        <p:nvSpPr>
          <p:cNvPr id="14" name="角丸四角形 13"/>
          <p:cNvSpPr/>
          <p:nvPr/>
        </p:nvSpPr>
        <p:spPr>
          <a:xfrm>
            <a:off x="2739841" y="2496893"/>
            <a:ext cx="2535759" cy="1215673"/>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４　土地物件紹介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事業運営のためのオフィス、生産設備や建築用地選びなど様々な物件確保の支援。</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（サポートの内容）</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土地・物件実態調査ツアーの実施。不動産業者、ディベロッパー等の紹介　等</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首都圏レギオンで創業中もサポート</a:t>
            </a:r>
          </a:p>
        </p:txBody>
      </p:sp>
      <p:sp>
        <p:nvSpPr>
          <p:cNvPr id="15" name="角丸四角形 14"/>
          <p:cNvSpPr/>
          <p:nvPr/>
        </p:nvSpPr>
        <p:spPr>
          <a:xfrm>
            <a:off x="2722739" y="3845489"/>
            <a:ext cx="2535759" cy="1294172"/>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５　ビジネスパートナー紹介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研究者・企業・ベンチャーキャピタルの連携を推進し、強固なパートナーシップ等を支援。</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（サービスの内容）</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企業、行政機関、研究機関の紹介、マッチメーキングイベント開催　等</a:t>
            </a:r>
          </a:p>
        </p:txBody>
      </p:sp>
      <p:sp>
        <p:nvSpPr>
          <p:cNvPr id="16" name="角丸四角形 15"/>
          <p:cNvSpPr/>
          <p:nvPr/>
        </p:nvSpPr>
        <p:spPr>
          <a:xfrm>
            <a:off x="2746486" y="5272585"/>
            <a:ext cx="2531017" cy="1317074"/>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６　ビジネスケースの構築</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投資の価値を証明できる強力で確実性のあるビジネスケースを構築。</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（サービスの内容）</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事業展開を最適化させるための法的・財政的枠組み条件の情報提供</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創業中もビジネスケース構築のサポート</a:t>
            </a:r>
          </a:p>
        </p:txBody>
      </p:sp>
      <p:sp>
        <p:nvSpPr>
          <p:cNvPr id="18" name="角丸四角形 17"/>
          <p:cNvSpPr/>
          <p:nvPr/>
        </p:nvSpPr>
        <p:spPr>
          <a:xfrm>
            <a:off x="64112" y="38890"/>
            <a:ext cx="4343893"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グレーター・コペンハーゲンレベルでの推進体制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 name="正方形/長方形 1"/>
          <p:cNvSpPr/>
          <p:nvPr/>
        </p:nvSpPr>
        <p:spPr>
          <a:xfrm>
            <a:off x="24394" y="2174458"/>
            <a:ext cx="3509294"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コペンハーゲン・キャパシティの主なサポート</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p:cNvSpPr/>
          <p:nvPr/>
        </p:nvSpPr>
        <p:spPr>
          <a:xfrm>
            <a:off x="-22133" y="6611779"/>
            <a:ext cx="4810157"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Copenhagen Capacity</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ホームページ等をもとに副首都</a:t>
            </a:r>
            <a:r>
              <a:rPr kumimoji="0"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推進局にて作成</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p:cNvSpPr/>
          <p:nvPr/>
        </p:nvSpPr>
        <p:spPr>
          <a:xfrm>
            <a:off x="4609383" y="85412"/>
            <a:ext cx="322812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組織＋スタートアップ支援の仕組み</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角丸四角形 20"/>
          <p:cNvSpPr/>
          <p:nvPr/>
        </p:nvSpPr>
        <p:spPr>
          <a:xfrm>
            <a:off x="6527665" y="2492896"/>
            <a:ext cx="1208244" cy="312358"/>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中央政府</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5638652" y="2818237"/>
            <a:ext cx="3099584"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・明確な国家ビジョン策定</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・「一貫性」を軸とした戦略</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・市民目線による行政プロセスの標準化</a:t>
            </a:r>
          </a:p>
        </p:txBody>
      </p:sp>
      <p:sp>
        <p:nvSpPr>
          <p:cNvPr id="32" name="角丸四角形 31"/>
          <p:cNvSpPr/>
          <p:nvPr/>
        </p:nvSpPr>
        <p:spPr>
          <a:xfrm>
            <a:off x="6002373" y="3556396"/>
            <a:ext cx="2322600" cy="331273"/>
          </a:xfrm>
          <a:prstGeom prst="roundRect">
            <a:avLst>
              <a:gd name="adj" fmla="val 50000"/>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関係機関と国民の間で目標の共有</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相互の信頼関係の構築</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5954076" y="4339490"/>
            <a:ext cx="2419194" cy="253522"/>
          </a:xfrm>
          <a:prstGeom prst="rect">
            <a:avLst/>
          </a:prstGeom>
          <a:solidFill>
            <a:schemeClr val="bg1"/>
          </a:solidFill>
          <a:ln>
            <a:solidFill>
              <a:schemeClr val="accent6"/>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自治体レベルでの円滑な政策推進の素地</a:t>
            </a:r>
          </a:p>
        </p:txBody>
      </p:sp>
      <p:sp>
        <p:nvSpPr>
          <p:cNvPr id="37" name="角丸四角形 36"/>
          <p:cNvSpPr/>
          <p:nvPr/>
        </p:nvSpPr>
        <p:spPr>
          <a:xfrm>
            <a:off x="5885691" y="5232200"/>
            <a:ext cx="1246095" cy="22613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首都圏レギオン</a:t>
            </a:r>
          </a:p>
        </p:txBody>
      </p:sp>
      <p:sp>
        <p:nvSpPr>
          <p:cNvPr id="39" name="角丸四角形 38"/>
          <p:cNvSpPr/>
          <p:nvPr/>
        </p:nvSpPr>
        <p:spPr>
          <a:xfrm>
            <a:off x="7188444" y="5238394"/>
            <a:ext cx="1246095" cy="238545"/>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コペンハーゲン市</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3" name="角丸四角形 42"/>
          <p:cNvSpPr/>
          <p:nvPr/>
        </p:nvSpPr>
        <p:spPr>
          <a:xfrm>
            <a:off x="6245681" y="5548284"/>
            <a:ext cx="1772211" cy="236050"/>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グレーター・コペンハーゲン</a:t>
            </a:r>
          </a:p>
        </p:txBody>
      </p:sp>
      <p:sp>
        <p:nvSpPr>
          <p:cNvPr id="5" name="正方形/長方形 4"/>
          <p:cNvSpPr/>
          <p:nvPr/>
        </p:nvSpPr>
        <p:spPr>
          <a:xfrm>
            <a:off x="5773051" y="5784334"/>
            <a:ext cx="3006904"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・コペンハーゲン市を核にして、首都圏レギオンや</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グレーター・コペンハーゲンの圏域レベルで国家</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ビジョンとリンクした政策を実施</a:t>
            </a:r>
          </a:p>
        </p:txBody>
      </p:sp>
      <p:sp>
        <p:nvSpPr>
          <p:cNvPr id="41" name="下矢印 40"/>
          <p:cNvSpPr/>
          <p:nvPr/>
        </p:nvSpPr>
        <p:spPr>
          <a:xfrm>
            <a:off x="6414841" y="4071211"/>
            <a:ext cx="1505688" cy="104990"/>
          </a:xfrm>
          <a:prstGeom prst="downArrow">
            <a:avLst>
              <a:gd name="adj1" fmla="val 50000"/>
              <a:gd name="adj2" fmla="val 100000"/>
            </a:avLst>
          </a:prstGeom>
          <a:solidFill>
            <a:schemeClr val="accent5">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2" name="下矢印 41"/>
          <p:cNvSpPr/>
          <p:nvPr/>
        </p:nvSpPr>
        <p:spPr>
          <a:xfrm>
            <a:off x="6435600" y="4710612"/>
            <a:ext cx="1505688" cy="104990"/>
          </a:xfrm>
          <a:prstGeom prst="downArrow">
            <a:avLst>
              <a:gd name="adj1" fmla="val 50000"/>
              <a:gd name="adj2" fmla="val 100000"/>
            </a:avLst>
          </a:prstGeom>
          <a:solidFill>
            <a:schemeClr val="accent5">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9" name="正方形/長方形 8"/>
          <p:cNvSpPr/>
          <p:nvPr/>
        </p:nvSpPr>
        <p:spPr>
          <a:xfrm>
            <a:off x="5358534" y="2313709"/>
            <a:ext cx="3721671" cy="429583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正方形/長方形 16"/>
          <p:cNvSpPr/>
          <p:nvPr/>
        </p:nvSpPr>
        <p:spPr>
          <a:xfrm>
            <a:off x="5420103" y="2178960"/>
            <a:ext cx="2973891" cy="338554"/>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推進体制（全体のイメージ） </a:t>
            </a:r>
            <a:r>
              <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矢印: 上下 27">
            <a:extLst>
              <a:ext uri="{FF2B5EF4-FFF2-40B4-BE49-F238E27FC236}">
                <a16:creationId xmlns:a16="http://schemas.microsoft.com/office/drawing/2014/main" id="{037840D9-D009-AA1F-447B-D188F28365BD}"/>
              </a:ext>
            </a:extLst>
          </p:cNvPr>
          <p:cNvSpPr/>
          <p:nvPr/>
        </p:nvSpPr>
        <p:spPr>
          <a:xfrm>
            <a:off x="5701955" y="3483634"/>
            <a:ext cx="242771" cy="1702685"/>
          </a:xfrm>
          <a:prstGeom prst="up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1" name="角丸四角形 2">
            <a:extLst>
              <a:ext uri="{FF2B5EF4-FFF2-40B4-BE49-F238E27FC236}">
                <a16:creationId xmlns:a16="http://schemas.microsoft.com/office/drawing/2014/main" id="{AD1A765B-DEE5-C6E1-213C-51FE744BCB1E}"/>
              </a:ext>
            </a:extLst>
          </p:cNvPr>
          <p:cNvSpPr/>
          <p:nvPr/>
        </p:nvSpPr>
        <p:spPr>
          <a:xfrm>
            <a:off x="5470780" y="3953122"/>
            <a:ext cx="722530" cy="289441"/>
          </a:xfrm>
          <a:prstGeom prst="roundRect">
            <a:avLst/>
          </a:prstGeom>
          <a:solidFill>
            <a:schemeClr val="bg1"/>
          </a:solidFill>
          <a:ln w="25400">
            <a:solidFill>
              <a:schemeClr val="accent6"/>
            </a:solidFill>
          </a:ln>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・協力関係</a:t>
            </a:r>
          </a:p>
        </p:txBody>
      </p:sp>
      <p:sp>
        <p:nvSpPr>
          <p:cNvPr id="29" name="矢印: 下 28">
            <a:extLst>
              <a:ext uri="{FF2B5EF4-FFF2-40B4-BE49-F238E27FC236}">
                <a16:creationId xmlns:a16="http://schemas.microsoft.com/office/drawing/2014/main" id="{7329A0F2-3520-DB89-69E0-5FA83DE97145}"/>
              </a:ext>
            </a:extLst>
          </p:cNvPr>
          <p:cNvSpPr/>
          <p:nvPr/>
        </p:nvSpPr>
        <p:spPr>
          <a:xfrm>
            <a:off x="8399101" y="3483634"/>
            <a:ext cx="221227" cy="1702685"/>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 name="角丸四角形 2"/>
          <p:cNvSpPr/>
          <p:nvPr/>
        </p:nvSpPr>
        <p:spPr>
          <a:xfrm>
            <a:off x="8013009" y="3971314"/>
            <a:ext cx="1008000" cy="289441"/>
          </a:xfrm>
          <a:prstGeom prst="roundRect">
            <a:avLst/>
          </a:prstGeom>
          <a:solidFill>
            <a:schemeClr val="bg1"/>
          </a:solidFill>
          <a:ln w="25400">
            <a:solidFill>
              <a:schemeClr val="accent6"/>
            </a:solidFill>
          </a:ln>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・財政的サポート</a:t>
            </a:r>
          </a:p>
        </p:txBody>
      </p:sp>
      <p:sp>
        <p:nvSpPr>
          <p:cNvPr id="11" name="正方形/長方形 10"/>
          <p:cNvSpPr/>
          <p:nvPr/>
        </p:nvSpPr>
        <p:spPr>
          <a:xfrm>
            <a:off x="43709" y="434300"/>
            <a:ext cx="9036496" cy="175952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コペンハーゲン市長が委員長</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を務める理事会（</a:t>
            </a:r>
            <a:r>
              <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18</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名（デンマーク人</a:t>
            </a:r>
            <a:r>
              <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9</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人、スウェーデン人</a:t>
            </a:r>
            <a:r>
              <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9</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人の構成））が活動を主導。</a:t>
            </a:r>
            <a:endPar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グリーン憲章や労働市場憲章の取りまとめと普及、</a:t>
            </a:r>
            <a:r>
              <a:rPr kumimoji="0" lang="ja-JP" altLang="en-US" sz="14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グリーン、デジタル、ライフサイエンス等の分野におけるソリューション開発や実証実験</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を研究機関、企業、公的機関などと連携して推進。　</a:t>
            </a:r>
            <a:endPar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スウェーデン側地域を含むグレーター・コペンハーゲン全域への投資の促進と経済成長を目的</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に、公的機関として</a:t>
            </a:r>
            <a:r>
              <a:rPr kumimoji="0" lang="ja-JP" altLang="en-US" sz="14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コペンハーゲン・キャパシティ</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Copenhagen Capacity</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：コペンハーゲン投資局（コペンハーゲン市等により</a:t>
            </a:r>
            <a:r>
              <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1994</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年設立、</a:t>
            </a:r>
            <a:r>
              <a:rPr kumimoji="0" lang="ja-JP" altLang="en-US" sz="14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政府が基金拠出</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VC</a:t>
            </a:r>
            <a:r>
              <a:rPr kumimoji="0"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ように企業投資を行い利益回収する事業モデルではない。）））を設置し、医療や福祉など、様々な分野の外国企業や投資家等を対象に、ビジネス開発サービス（市場調査、事業立ち上げ、事業拡大の一貫したサポート）や 投資に向けたサポートを全て無料で行うなどスタートアップを支援。デンマーク国成長のための中心的なエンジンの位置づけ。</a:t>
            </a:r>
            <a:endParaRPr kumimoji="0"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442935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2400" b="1" dirty="0">
                <a:latin typeface="Meiryo UI" panose="020B0604030504040204" pitchFamily="50" charset="-128"/>
                <a:ea typeface="Meiryo UI" panose="020B0604030504040204" pitchFamily="50" charset="-128"/>
                <a:cs typeface="Meiryo UI" panose="020B0604030504040204" pitchFamily="50" charset="-128"/>
              </a:rPr>
              <a:t>シアトル</a:t>
            </a: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５ー</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10.</a:t>
            </a:r>
            <a:r>
              <a:rPr lang="zh-TW"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海外</a:t>
            </a:r>
            <a:r>
              <a:rPr lang="zh-TW" altLang="en-US" kern="0" dirty="0">
                <a:solidFill>
                  <a:srgbClr val="000000"/>
                </a:solidFill>
                <a:latin typeface="Meiryo UI" panose="020B0604030504040204" pitchFamily="50" charset="-128"/>
                <a:ea typeface="Meiryo UI" panose="020B0604030504040204" pitchFamily="50" charset="-128"/>
                <a:cs typeface="Meiryo UI" pitchFamily="50" charset="-128"/>
              </a:rPr>
              <a:t>都市</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個票</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（２</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シアトル</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a:t>
            </a:r>
            <a:endParaRPr lang="zh-TW"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8" name="正方形/長方形 7"/>
          <p:cNvSpPr/>
          <p:nvPr/>
        </p:nvSpPr>
        <p:spPr>
          <a:xfrm>
            <a:off x="7093794" y="98948"/>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第</a:t>
            </a:r>
            <a:r>
              <a:rPr kumimoji="1" lang="en-US" altLang="ja-JP" sz="900" b="0" i="0" u="none" strike="noStrike" kern="1200" cap="none" spc="0" normalizeH="0" baseline="0" noProof="0" dirty="0" smtClean="0">
                <a:ln>
                  <a:noFill/>
                </a:ln>
                <a:solidFill>
                  <a:prstClr val="black"/>
                </a:solidFill>
                <a:effectLst/>
                <a:uLnTx/>
                <a:uFillTx/>
                <a:latin typeface="Meiryo UI"/>
                <a:ea typeface="Meiryo UI"/>
                <a:cs typeface="+mn-cs"/>
              </a:rPr>
              <a:t>11</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回</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意見交換会　</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資料</a:t>
            </a:r>
            <a:r>
              <a:rPr kumimoji="1" lang="en-US" altLang="ja-JP" sz="900" b="0" i="0" u="none" strike="noStrike" kern="1200" cap="none" spc="0" normalizeH="0" baseline="0" noProof="0" dirty="0" smtClean="0">
                <a:ln>
                  <a:noFill/>
                </a:ln>
                <a:solidFill>
                  <a:prstClr val="black"/>
                </a:solidFill>
                <a:effectLst/>
                <a:uLnTx/>
                <a:uFillTx/>
                <a:latin typeface="Meiryo UI"/>
                <a:ea typeface="Meiryo UI"/>
                <a:cs typeface="+mn-cs"/>
              </a:rPr>
              <a:t>3</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4071730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16">
            <a:extLst>
              <a:ext uri="{FF2B5EF4-FFF2-40B4-BE49-F238E27FC236}">
                <a16:creationId xmlns:a16="http://schemas.microsoft.com/office/drawing/2014/main" id="{16568619-250D-41C0-92AE-64154C76CD33}"/>
              </a:ext>
            </a:extLst>
          </p:cNvPr>
          <p:cNvSpPr/>
          <p:nvPr/>
        </p:nvSpPr>
        <p:spPr>
          <a:xfrm>
            <a:off x="32859" y="149888"/>
            <a:ext cx="9079164" cy="6536060"/>
          </a:xfrm>
          <a:prstGeom prst="roundRect">
            <a:avLst>
              <a:gd name="adj" fmla="val 2580"/>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 name="角丸四角形 6"/>
          <p:cNvSpPr/>
          <p:nvPr/>
        </p:nvSpPr>
        <p:spPr>
          <a:xfrm>
            <a:off x="17015" y="22001"/>
            <a:ext cx="1962697"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シアトルの概要</a:t>
            </a: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442362" y="394539"/>
            <a:ext cx="8125299" cy="67710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シアトル市</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(Seattle City)</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76</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・広域自治体であるワシントン州に属する、太平洋北西部における商業、先端テクノロジーの中心地。</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・市長と</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名の市議会議員が全市民により選出。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FAF2E731-5E59-4818-905F-D7AC33BBA3D4}"/>
              </a:ext>
            </a:extLst>
          </p:cNvPr>
          <p:cNvSpPr txBox="1"/>
          <p:nvPr/>
        </p:nvSpPr>
        <p:spPr>
          <a:xfrm>
            <a:off x="439059" y="1716028"/>
            <a:ext cx="8659456" cy="646331"/>
          </a:xfrm>
          <a:prstGeom prst="rect">
            <a:avLst/>
          </a:prstGeom>
          <a:noFill/>
          <a:ln w="3175">
            <a:solidFill>
              <a:schemeClr val="accent1"/>
            </a:solid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アメリカの地方制度</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・アメリカの政府組織は、連邦政府、州政府、地方政府（カウンティ、市など）の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階層により構成。</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・地方自治制度に関しては、各州の権限として留保されている。地方政府は各州の憲法・法令等により設立されるため、州により制度が異なる。</a:t>
            </a:r>
          </a:p>
        </p:txBody>
      </p:sp>
      <p:sp>
        <p:nvSpPr>
          <p:cNvPr id="31" name="正方形/長方形 30"/>
          <p:cNvSpPr/>
          <p:nvPr/>
        </p:nvSpPr>
        <p:spPr>
          <a:xfrm>
            <a:off x="7256103" y="292108"/>
            <a:ext cx="1764000" cy="104400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＜参考＞</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880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（いずれも</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32">
            <a:extLst>
              <a:ext uri="{FF2B5EF4-FFF2-40B4-BE49-F238E27FC236}">
                <a16:creationId xmlns:a16="http://schemas.microsoft.com/office/drawing/2014/main" id="{FAF2E731-5E59-4818-905F-D7AC33BBA3D4}"/>
              </a:ext>
            </a:extLst>
          </p:cNvPr>
          <p:cNvSpPr txBox="1"/>
          <p:nvPr/>
        </p:nvSpPr>
        <p:spPr>
          <a:xfrm>
            <a:off x="432393" y="998968"/>
            <a:ext cx="7096526" cy="67710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ワシントン州</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(Washington State)</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圏域</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780</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2,189</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・「エヴァーグリーン・ステート（常緑樹の州）」という愛称をもつ緑豊かな州。州都はオリンピア。</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・シアトル市の属するキング郡など、</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の郡により構成される広域自治体。</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p:cNvSpPr/>
          <p:nvPr/>
        </p:nvSpPr>
        <p:spPr>
          <a:xfrm>
            <a:off x="133390" y="474762"/>
            <a:ext cx="253543" cy="11273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治</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体</a:t>
            </a:r>
          </a:p>
        </p:txBody>
      </p:sp>
      <p:sp>
        <p:nvSpPr>
          <p:cNvPr id="24" name="正方形/長方形 23"/>
          <p:cNvSpPr/>
          <p:nvPr/>
        </p:nvSpPr>
        <p:spPr>
          <a:xfrm>
            <a:off x="6837912" y="6468956"/>
            <a:ext cx="226779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4992359" y="477252"/>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2019</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6346024" y="1101948"/>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2020</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テキスト ボックス 3"/>
          <p:cNvSpPr txBox="1"/>
          <p:nvPr/>
        </p:nvSpPr>
        <p:spPr>
          <a:xfrm>
            <a:off x="145591" y="4937396"/>
            <a:ext cx="8797803" cy="1569660"/>
          </a:xfrm>
          <a:prstGeom prst="rect">
            <a:avLst/>
          </a:prstGeom>
          <a:noFill/>
          <a:ln w="6350">
            <a:solidFill>
              <a:schemeClr val="tx2">
                <a:lumMod val="60000"/>
                <a:lumOff val="4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関連指標など</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・人口が増え続けており、</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年の増加率は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％で全米都市の中で第</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位（アメリカ合衆国国勢調査局）。</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・シアトル市を含むワシントン州内キング郡の実質</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成長率は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5.8%(2019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・世界的大企業の本社が集積（マイクロソフト</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アマゾン</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コストコ</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スターバックスなど）。</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年度版世界大学ランキング（</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U.S. News &amp; World Report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）で世界</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位のワシントン大学を有する。</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・シリコンバレーから飛行機で</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時間半程度の立地が魅力。</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WalletHub</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「アメリカで最も住みやすい大都市」ランキング</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年）。「エメラルド・シティ」と呼ばれるほど自然あふれる都市であることに</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加え、電力コストが全米平均と比較して約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％低いなど、生活コストが安いことも魅力。</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正方形/長方形 26"/>
          <p:cNvSpPr/>
          <p:nvPr/>
        </p:nvSpPr>
        <p:spPr>
          <a:xfrm>
            <a:off x="145591" y="2495335"/>
            <a:ext cx="241342" cy="17141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域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携</a:t>
            </a:r>
          </a:p>
        </p:txBody>
      </p:sp>
      <p:sp>
        <p:nvSpPr>
          <p:cNvPr id="28" name="テキスト ボックス 27">
            <a:extLst>
              <a:ext uri="{FF2B5EF4-FFF2-40B4-BE49-F238E27FC236}">
                <a16:creationId xmlns:a16="http://schemas.microsoft.com/office/drawing/2014/main" id="{FAF2E731-5E59-4818-905F-D7AC33BBA3D4}"/>
              </a:ext>
            </a:extLst>
          </p:cNvPr>
          <p:cNvSpPr txBox="1"/>
          <p:nvPr/>
        </p:nvSpPr>
        <p:spPr>
          <a:xfrm>
            <a:off x="439059" y="2490116"/>
            <a:ext cx="8390422" cy="8617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ピュージェット湾地域評議会</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(Puget Sound Regional </a:t>
            </a:r>
            <a:r>
              <a:rPr kumimoji="0" lang="en-US" altLang="ja-JP"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Council;PSRC</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圏域の</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407</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圏域の</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面積約</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36,000㎢</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・ピュージェット湾に面する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つの</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郡と郡下の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の市町によって構成される都市圏計画機構。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・シアトル市やキング郡などの地方政府や、民間企業などがメンバーとなり、将来ビジョンや地域の交通に関わる調整などを行う。</a:t>
            </a:r>
          </a:p>
        </p:txBody>
      </p:sp>
      <p:sp>
        <p:nvSpPr>
          <p:cNvPr id="29" name="テキスト ボックス 28">
            <a:extLst>
              <a:ext uri="{FF2B5EF4-FFF2-40B4-BE49-F238E27FC236}">
                <a16:creationId xmlns:a16="http://schemas.microsoft.com/office/drawing/2014/main" id="{FAF2E731-5E59-4818-905F-D7AC33BBA3D4}"/>
              </a:ext>
            </a:extLst>
          </p:cNvPr>
          <p:cNvSpPr txBox="1"/>
          <p:nvPr/>
        </p:nvSpPr>
        <p:spPr>
          <a:xfrm>
            <a:off x="426100" y="3316911"/>
            <a:ext cx="8659456" cy="8925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カスケーディア・イノベーション・コリドー（</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Cascadia Innovation </a:t>
            </a:r>
            <a:r>
              <a:rPr kumimoji="0" lang="en-US" altLang="ja-JP"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Corridor;CIC</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の合計</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en-US" altLang="zh-TW" sz="1200" b="1" dirty="0">
                <a:solidFill>
                  <a:prstClr val="black"/>
                </a:solidFill>
                <a:latin typeface="Meiryo UI" panose="020B0604030504040204" pitchFamily="50" charset="-128"/>
                <a:ea typeface="Meiryo UI" panose="020B0604030504040204" pitchFamily="50" charset="-128"/>
              </a:rPr>
              <a:t>3</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都市の合計</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面積約</a:t>
            </a:r>
            <a:r>
              <a:rPr kumimoji="0" lang="en-US" altLang="zh-TW"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677㎢</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・北米西岸のバンクーバー、シアトル、ポートランドに渡り発展をめざす地域連携。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・シアトル市やキング郡などの地方政府や、民間企業などがメンバーとなり、将来ビジョンや地域の交通に関わる調整などを行う。</a:t>
            </a:r>
          </a:p>
        </p:txBody>
      </p:sp>
      <p:sp>
        <p:nvSpPr>
          <p:cNvPr id="23" name="テキスト ボックス 22"/>
          <p:cNvSpPr txBox="1"/>
          <p:nvPr/>
        </p:nvSpPr>
        <p:spPr>
          <a:xfrm>
            <a:off x="8157841" y="2921003"/>
            <a:ext cx="106514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2018</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a:extLst>
              <a:ext uri="{FF2B5EF4-FFF2-40B4-BE49-F238E27FC236}">
                <a16:creationId xmlns:a16="http://schemas.microsoft.com/office/drawing/2014/main" id="{FAF2E731-5E59-4818-905F-D7AC33BBA3D4}"/>
              </a:ext>
            </a:extLst>
          </p:cNvPr>
          <p:cNvSpPr txBox="1"/>
          <p:nvPr/>
        </p:nvSpPr>
        <p:spPr>
          <a:xfrm>
            <a:off x="529000" y="4520635"/>
            <a:ext cx="8112282"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ボーイング、マイクロソフト、アマゾンといった民間企業主導で産業構造をアップデートし、高い成長を実現。行政はそれを下支え。</a:t>
            </a:r>
            <a:endPar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下矢印 41"/>
          <p:cNvSpPr/>
          <p:nvPr/>
        </p:nvSpPr>
        <p:spPr>
          <a:xfrm>
            <a:off x="3856939" y="4344641"/>
            <a:ext cx="1296144" cy="167297"/>
          </a:xfrm>
          <a:prstGeom prst="down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39" name="グループ化 38"/>
          <p:cNvGrpSpPr/>
          <p:nvPr/>
        </p:nvGrpSpPr>
        <p:grpSpPr>
          <a:xfrm>
            <a:off x="6000415" y="5489714"/>
            <a:ext cx="2511375" cy="239410"/>
            <a:chOff x="2267744" y="3372533"/>
            <a:chExt cx="2472400" cy="273427"/>
          </a:xfrm>
        </p:grpSpPr>
        <p:pic>
          <p:nvPicPr>
            <p:cNvPr id="43" name="図 42"/>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2267744" y="3372533"/>
              <a:ext cx="720080" cy="216024"/>
            </a:xfrm>
            <a:prstGeom prst="rect">
              <a:avLst/>
            </a:prstGeom>
          </p:spPr>
        </p:pic>
        <p:pic>
          <p:nvPicPr>
            <p:cNvPr id="44" name="図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1599" y="3406441"/>
              <a:ext cx="489331" cy="183027"/>
            </a:xfrm>
            <a:prstGeom prst="rect">
              <a:avLst/>
            </a:prstGeom>
          </p:spPr>
        </p:pic>
        <p:pic>
          <p:nvPicPr>
            <p:cNvPr id="45" name="図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8851" y="3372533"/>
              <a:ext cx="471448" cy="235724"/>
            </a:xfrm>
            <a:prstGeom prst="rect">
              <a:avLst/>
            </a:prstGeom>
          </p:spPr>
        </p:pic>
        <p:pic>
          <p:nvPicPr>
            <p:cNvPr id="46" name="図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6576" y="3372533"/>
              <a:ext cx="683568" cy="273427"/>
            </a:xfrm>
            <a:prstGeom prst="rect">
              <a:avLst/>
            </a:prstGeom>
          </p:spPr>
        </p:pic>
      </p:grpSp>
    </p:spTree>
    <p:extLst>
      <p:ext uri="{BB962C8B-B14F-4D97-AF65-F5344CB8AC3E}">
        <p14:creationId xmlns:p14="http://schemas.microsoft.com/office/powerpoint/2010/main" val="3347009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179631" y="175940"/>
            <a:ext cx="8820000" cy="6515179"/>
          </a:xfrm>
          <a:prstGeom prst="roundRect">
            <a:avLst>
              <a:gd name="adj" fmla="val 3402"/>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71" name="角丸四角形 70"/>
          <p:cNvSpPr/>
          <p:nvPr/>
        </p:nvSpPr>
        <p:spPr>
          <a:xfrm>
            <a:off x="162503" y="84620"/>
            <a:ext cx="1288707" cy="32004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背景・経過</a:t>
            </a:r>
          </a:p>
        </p:txBody>
      </p:sp>
      <p:sp>
        <p:nvSpPr>
          <p:cNvPr id="72" name="正方形/長方形 71"/>
          <p:cNvSpPr/>
          <p:nvPr/>
        </p:nvSpPr>
        <p:spPr>
          <a:xfrm>
            <a:off x="8776044" y="3321182"/>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22" name="角丸四角形 21"/>
          <p:cNvSpPr/>
          <p:nvPr/>
        </p:nvSpPr>
        <p:spPr>
          <a:xfrm>
            <a:off x="3095656" y="2691421"/>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正方形/長方形 26"/>
          <p:cNvSpPr/>
          <p:nvPr/>
        </p:nvSpPr>
        <p:spPr>
          <a:xfrm>
            <a:off x="1586503" y="680012"/>
            <a:ext cx="7405444" cy="3391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古くから港湾都市として栄え、第</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次世界大戦を契機とし、造船業が主要産業となる。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1939</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年からは、ボーイング社を中心に航空宇宙産業都市として発展しシアトルの成長をけん引。</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年代、冷戦が終結し、国防費の大幅な削減、エアバスとの競争激化により、ボーイング社は大規模なリストラクチャリングを実施し、航空宇宙産業都市としての存在感が薄まる。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年には本社をシカゴへ移転</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Windows95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の成功により、ソフトウェア産業が台頭。</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1994</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年、アマゾンの創設者であるジェフ・ベゾスが、優秀な人材が集まるシアトルに目をつけ本社を構える。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年代、製造業の後退やサービス業のウェイトの高まりにより産業構造が転換。</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テキスト ボックス 27"/>
          <p:cNvSpPr txBox="1"/>
          <p:nvPr/>
        </p:nvSpPr>
        <p:spPr>
          <a:xfrm>
            <a:off x="1678795" y="2339383"/>
            <a:ext cx="7272808" cy="954107"/>
          </a:xfrm>
          <a:prstGeom prst="rect">
            <a:avLst/>
          </a:prstGeom>
          <a:noFill/>
          <a:ln w="12700">
            <a:solidFill>
              <a:schemeClr val="tx1"/>
            </a:solidFill>
            <a:prstDash val="sys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マイクロソフト社の共同創業者であるビル・ゲイツ氏とポール・アレン氏の生まれ故郷がシアトルであり、</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1979</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本社を移転。シアトルを拠点として選択した理由としてほかに、エメラルド・シティとも呼ばれ、「生活の質」を誇り、技術者を呼び込む魅力があったこと、ボーイング社がソフトウェア技術者を確保するため、人材養成プログラムを提供しており、エンジニアの確保が可能であったことが言われている。</a:t>
            </a:r>
          </a:p>
        </p:txBody>
      </p:sp>
      <p:sp>
        <p:nvSpPr>
          <p:cNvPr id="47" name="テキスト ボックス 46"/>
          <p:cNvSpPr txBox="1"/>
          <p:nvPr/>
        </p:nvSpPr>
        <p:spPr>
          <a:xfrm>
            <a:off x="3333913" y="6475675"/>
            <a:ext cx="605157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出典：山縣　宏之著「ハイテク産業都市シアトルの軌跡　航空宇宙産業都市からソフトウェア産業へ」をもとに副首都推進局にて作成</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 name="正方形/長方形 11"/>
          <p:cNvSpPr/>
          <p:nvPr/>
        </p:nvSpPr>
        <p:spPr>
          <a:xfrm>
            <a:off x="356604" y="762255"/>
            <a:ext cx="871108"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重工業</a:t>
            </a:r>
          </a:p>
        </p:txBody>
      </p:sp>
      <p:sp>
        <p:nvSpPr>
          <p:cNvPr id="13" name="正方形/長方形 12"/>
          <p:cNvSpPr/>
          <p:nvPr/>
        </p:nvSpPr>
        <p:spPr>
          <a:xfrm>
            <a:off x="329978" y="2058051"/>
            <a:ext cx="923056"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ソフトウェア産業</a:t>
            </a:r>
          </a:p>
        </p:txBody>
      </p:sp>
      <p:sp>
        <p:nvSpPr>
          <p:cNvPr id="14" name="正方形/長方形 13"/>
          <p:cNvSpPr/>
          <p:nvPr/>
        </p:nvSpPr>
        <p:spPr>
          <a:xfrm>
            <a:off x="329978" y="5696912"/>
            <a:ext cx="858475"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成長産業</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下矢印 17"/>
          <p:cNvSpPr/>
          <p:nvPr/>
        </p:nvSpPr>
        <p:spPr>
          <a:xfrm>
            <a:off x="643944" y="1141446"/>
            <a:ext cx="213777" cy="9166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179631" y="413838"/>
            <a:ext cx="1567857"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民間の動き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a:extLst>
              <a:ext uri="{FF2B5EF4-FFF2-40B4-BE49-F238E27FC236}">
                <a16:creationId xmlns:a16="http://schemas.microsoft.com/office/drawing/2014/main" id="{FAF2E731-5E59-4818-905F-D7AC33BBA3D4}"/>
              </a:ext>
            </a:extLst>
          </p:cNvPr>
          <p:cNvSpPr txBox="1"/>
          <p:nvPr/>
        </p:nvSpPr>
        <p:spPr>
          <a:xfrm>
            <a:off x="1586503" y="4285447"/>
            <a:ext cx="1395993"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行政の取組み</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1"/>
          <p:cNvSpPr txBox="1"/>
          <p:nvPr/>
        </p:nvSpPr>
        <p:spPr>
          <a:xfrm>
            <a:off x="1205581" y="5668137"/>
            <a:ext cx="7786366" cy="784830"/>
          </a:xfrm>
          <a:prstGeom prst="rect">
            <a:avLst/>
          </a:prstGeom>
          <a:noFill/>
        </p:spPr>
        <p:txBody>
          <a:bodyPr wrap="square" rtlCol="0">
            <a:spAutoFit/>
          </a:bodyPr>
          <a:lstStyle/>
          <a:p>
            <a:pPr marL="285750" lvl="0" indent="-285750">
              <a:lnSpc>
                <a:spcPts val="1800"/>
              </a:lnSpc>
              <a:buFont typeface="Wingdings" panose="05000000000000000000" pitchFamily="2" charset="2"/>
              <a:buChar char="Ø"/>
              <a:defRPr/>
            </a:pPr>
            <a:r>
              <a:rPr lang="ja-JP" altLang="en-US" sz="1400" u="sng" dirty="0">
                <a:solidFill>
                  <a:prstClr val="black"/>
                </a:solidFill>
                <a:latin typeface="Meiryo UI" panose="020B0604030504040204" pitchFamily="50" charset="-128"/>
                <a:ea typeface="Meiryo UI" panose="020B0604030504040204" pitchFamily="50" charset="-128"/>
              </a:rPr>
              <a:t>マイクロソフト等の企業と人材供給源のワシントン大学が連動し、</a:t>
            </a:r>
            <a:r>
              <a:rPr kumimoji="0"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ベンチャーキャピタルやエンジェルからの資金供給もあり、多数のスタートアップが集積、経済が発展。民間のイノベーションを</a:t>
            </a:r>
            <a:r>
              <a:rPr lang="ja-JP" altLang="en-US" sz="1400" u="sng" dirty="0">
                <a:solidFill>
                  <a:prstClr val="black"/>
                </a:solidFill>
                <a:latin typeface="Meiryo UI" panose="020B0604030504040204" pitchFamily="50" charset="-128"/>
                <a:ea typeface="Meiryo UI" panose="020B0604030504040204" pitchFamily="50" charset="-128"/>
              </a:rPr>
              <a:t>行政（シアトル市、ワシントン州、ピュージェット湾地域評議会</a:t>
            </a:r>
            <a:r>
              <a:rPr lang="ja-JP" altLang="en-US" sz="1200" u="sng" dirty="0">
                <a:solidFill>
                  <a:prstClr val="black"/>
                </a:solidFill>
                <a:latin typeface="Meiryo UI" panose="020B0604030504040204" pitchFamily="50" charset="-128"/>
                <a:ea typeface="Meiryo UI" panose="020B0604030504040204" pitchFamily="50" charset="-128"/>
              </a:rPr>
              <a:t>（</a:t>
            </a:r>
            <a:r>
              <a:rPr lang="en-US" altLang="ja-JP" sz="1400" u="sng" dirty="0">
                <a:solidFill>
                  <a:prstClr val="black"/>
                </a:solidFill>
                <a:latin typeface="Meiryo UI" panose="020B0604030504040204" pitchFamily="50" charset="-128"/>
                <a:ea typeface="Meiryo UI" panose="020B0604030504040204" pitchFamily="50" charset="-128"/>
              </a:rPr>
              <a:t>PSRC</a:t>
            </a:r>
            <a:r>
              <a:rPr lang="ja-JP" altLang="en-US" sz="1400" u="sng" dirty="0">
                <a:solidFill>
                  <a:prstClr val="black"/>
                </a:solidFill>
                <a:latin typeface="Meiryo UI" panose="020B0604030504040204" pitchFamily="50" charset="-128"/>
                <a:ea typeface="Meiryo UI" panose="020B0604030504040204" pitchFamily="50" charset="-128"/>
              </a:rPr>
              <a:t>） ）</a:t>
            </a:r>
            <a:r>
              <a:rPr kumimoji="0"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が下支えすることで、更なる成長を続ける。</a:t>
            </a:r>
            <a:endPar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p:cNvSpPr txBox="1"/>
          <p:nvPr/>
        </p:nvSpPr>
        <p:spPr>
          <a:xfrm>
            <a:off x="1544562" y="4351494"/>
            <a:ext cx="7407041" cy="784830"/>
          </a:xfrm>
          <a:prstGeom prst="rect">
            <a:avLst/>
          </a:prstGeom>
          <a:noFill/>
        </p:spPr>
        <p:txBody>
          <a:bodyPr wrap="square" rtlCol="0">
            <a:spAutoFit/>
          </a:bodyPr>
          <a:lstStyle/>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8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シアトル市、ワシントン州、ピュージェット湾地域評議会による、交通</a:t>
            </a:r>
            <a:r>
              <a:rPr lang="ja-JP" altLang="en-US" sz="1400" dirty="0" err="1">
                <a:solidFill>
                  <a:prstClr val="black"/>
                </a:solidFill>
                <a:latin typeface="Meiryo UI" panose="020B0604030504040204" pitchFamily="50" charset="-128"/>
                <a:ea typeface="Meiryo UI" panose="020B0604030504040204" pitchFamily="50" charset="-128"/>
              </a:rPr>
              <a:t>、</a:t>
            </a:r>
            <a:r>
              <a:rPr lang="ja-JP" altLang="en-US" sz="1400" noProof="0" dirty="0">
                <a:solidFill>
                  <a:prstClr val="black"/>
                </a:solidFill>
                <a:latin typeface="Meiryo UI" panose="020B0604030504040204" pitchFamily="50" charset="-128"/>
                <a:ea typeface="Meiryo UI" panose="020B0604030504040204" pitchFamily="50" charset="-128"/>
              </a:rPr>
              <a:t>住宅、人材育成、大学整備等の取組みなど</a:t>
            </a:r>
            <a:endParaRPr lang="en-US" altLang="ja-JP" sz="1400" dirty="0">
              <a:solidFill>
                <a:prstClr val="black"/>
              </a:solidFill>
              <a:latin typeface="Meiryo UI" panose="020B0604030504040204" pitchFamily="50" charset="-128"/>
              <a:ea typeface="Meiryo UI" panose="020B0604030504040204" pitchFamily="50" charset="-128"/>
            </a:endParaRPr>
          </a:p>
        </p:txBody>
      </p:sp>
      <p:sp>
        <p:nvSpPr>
          <p:cNvPr id="3" name="大かっこ 2"/>
          <p:cNvSpPr/>
          <p:nvPr/>
        </p:nvSpPr>
        <p:spPr>
          <a:xfrm>
            <a:off x="1402672" y="4394150"/>
            <a:ext cx="7392184" cy="703564"/>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3" name="下矢印 22"/>
          <p:cNvSpPr/>
          <p:nvPr/>
        </p:nvSpPr>
        <p:spPr>
          <a:xfrm>
            <a:off x="636864" y="2443755"/>
            <a:ext cx="222772" cy="3240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583106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テキスト ボックス 79"/>
          <p:cNvSpPr txBox="1"/>
          <p:nvPr/>
        </p:nvSpPr>
        <p:spPr>
          <a:xfrm>
            <a:off x="6492677" y="4997619"/>
            <a:ext cx="2667313"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成長産業の発展</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産業の順調な成長。</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→アマゾンの躍進。</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→バイオテクノロジー産業の存在感拡大</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（ワシントン大学、ゲイツ財団等の存</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在）。</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→スターバックス、コストコ等飲食・流通</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産業の躍進。</a:t>
            </a:r>
          </a:p>
        </p:txBody>
      </p:sp>
      <p:sp>
        <p:nvSpPr>
          <p:cNvPr id="5" name="角丸四角形 4"/>
          <p:cNvSpPr/>
          <p:nvPr/>
        </p:nvSpPr>
        <p:spPr>
          <a:xfrm>
            <a:off x="179512" y="112477"/>
            <a:ext cx="2537930" cy="32004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政策展開・都市発展</a:t>
            </a: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の流れ</a:t>
            </a:r>
          </a:p>
        </p:txBody>
      </p:sp>
      <p:sp>
        <p:nvSpPr>
          <p:cNvPr id="13" name="角丸四角形 12"/>
          <p:cNvSpPr/>
          <p:nvPr/>
        </p:nvSpPr>
        <p:spPr>
          <a:xfrm>
            <a:off x="133382" y="2359512"/>
            <a:ext cx="834633"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政　策</a:t>
            </a:r>
          </a:p>
        </p:txBody>
      </p:sp>
      <p:sp>
        <p:nvSpPr>
          <p:cNvPr id="14" name="角丸四角形 13"/>
          <p:cNvSpPr/>
          <p:nvPr/>
        </p:nvSpPr>
        <p:spPr>
          <a:xfrm>
            <a:off x="146567" y="4666816"/>
            <a:ext cx="82343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効　果</a:t>
            </a:r>
            <a:endPar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 name="角丸四角形 14"/>
          <p:cNvSpPr/>
          <p:nvPr/>
        </p:nvSpPr>
        <p:spPr>
          <a:xfrm>
            <a:off x="1157226" y="513509"/>
            <a:ext cx="1655847" cy="23922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①航空宇宙産業</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 name="角丸四角形 15"/>
          <p:cNvSpPr/>
          <p:nvPr/>
        </p:nvSpPr>
        <p:spPr>
          <a:xfrm>
            <a:off x="4286342" y="508027"/>
            <a:ext cx="1668724" cy="23518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②ソフトウェア産業</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7" name="角丸四角形 16"/>
          <p:cNvSpPr/>
          <p:nvPr/>
        </p:nvSpPr>
        <p:spPr>
          <a:xfrm>
            <a:off x="6693663" y="508027"/>
            <a:ext cx="1671871" cy="23674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③成長産業</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3" name="直線コネクタ 2"/>
          <p:cNvCxnSpPr/>
          <p:nvPr/>
        </p:nvCxnSpPr>
        <p:spPr>
          <a:xfrm flipV="1">
            <a:off x="152400" y="1128658"/>
            <a:ext cx="2998800" cy="1352"/>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a:off x="130254" y="3553976"/>
            <a:ext cx="2943193" cy="11715"/>
          </a:xfrm>
          <a:prstGeom prst="line">
            <a:avLst/>
          </a:prstGeom>
          <a:ln w="19050"/>
        </p:spPr>
        <p:style>
          <a:lnRef idx="1">
            <a:schemeClr val="dk1"/>
          </a:lnRef>
          <a:fillRef idx="0">
            <a:schemeClr val="dk1"/>
          </a:fillRef>
          <a:effectRef idx="0">
            <a:schemeClr val="dk1"/>
          </a:effectRef>
          <a:fontRef idx="minor">
            <a:schemeClr val="tx1"/>
          </a:fontRef>
        </p:style>
      </p:cxnSp>
      <p:sp>
        <p:nvSpPr>
          <p:cNvPr id="40" name="角丸四角形 39"/>
          <p:cNvSpPr/>
          <p:nvPr/>
        </p:nvSpPr>
        <p:spPr>
          <a:xfrm>
            <a:off x="48350" y="425997"/>
            <a:ext cx="8982157" cy="6222360"/>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41" name="テキスト ボックス 40"/>
          <p:cNvSpPr txBox="1"/>
          <p:nvPr/>
        </p:nvSpPr>
        <p:spPr>
          <a:xfrm>
            <a:off x="1265615" y="716360"/>
            <a:ext cx="171018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ボーイング社を中心に</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航空宇宙産業の発展</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テキスト ボックス 41"/>
          <p:cNvSpPr txBox="1"/>
          <p:nvPr/>
        </p:nvSpPr>
        <p:spPr>
          <a:xfrm>
            <a:off x="4322485" y="684174"/>
            <a:ext cx="167983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マイクロソフト社</a:t>
            </a:r>
            <a:r>
              <a:rPr lang="ja-JP" altLang="en-US" sz="1200" dirty="0">
                <a:solidFill>
                  <a:prstClr val="black"/>
                </a:solidFill>
                <a:latin typeface="Meiryo UI" panose="020B0604030504040204" pitchFamily="50" charset="-128"/>
                <a:ea typeface="Meiryo UI" panose="020B0604030504040204" pitchFamily="50" charset="-128"/>
              </a:rPr>
              <a:t>を中心に</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ソフトウェア産業の発展</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テキスト ボックス 42"/>
          <p:cNvSpPr txBox="1"/>
          <p:nvPr/>
        </p:nvSpPr>
        <p:spPr>
          <a:xfrm>
            <a:off x="6693663" y="716359"/>
            <a:ext cx="20972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製造業からサービス業への</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産業構造転換の一層の進展</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p:cNvSpPr txBox="1"/>
          <p:nvPr/>
        </p:nvSpPr>
        <p:spPr>
          <a:xfrm>
            <a:off x="939440" y="1131284"/>
            <a:ext cx="232040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アメリカ連邦政府の支援</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年代まで、国防予算のうち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航空宇宙装備購入費を投入。</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→戦時生産局が膨大な数の航空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機をボーイングへ発注。</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6" name="テキスト ボックス 45"/>
          <p:cNvSpPr txBox="1"/>
          <p:nvPr/>
        </p:nvSpPr>
        <p:spPr>
          <a:xfrm>
            <a:off x="949582" y="2037451"/>
            <a:ext cx="225897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地方政府の支援</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→労働者の増加に対応するため、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シアトル市を中心に高架道路な</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ど</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インフラ整備（一方で、ボー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イング社のシアトル市への関与は</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限定的）。</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テキスト ボックス 46"/>
          <p:cNvSpPr txBox="1"/>
          <p:nvPr/>
        </p:nvSpPr>
        <p:spPr>
          <a:xfrm>
            <a:off x="4117330" y="1137138"/>
            <a:ext cx="2136611"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地域競争力向上の取組み</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panose="020B0604030504040204" pitchFamily="50" charset="-128"/>
                <a:ea typeface="Meiryo UI" panose="020B0604030504040204" pitchFamily="50" charset="-128"/>
              </a:rPr>
              <a:t>　　</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により民間を下支え</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→シアトル市による交通改善を</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図る政策や、ワシントン州の</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高度コンピューティング分野等</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への</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税制優遇等。</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→ワシントン大学によるスタート</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アップ企業を支援するイノベー</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ションハブ等。</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8" name="角丸四角形 47"/>
          <p:cNvSpPr/>
          <p:nvPr/>
        </p:nvSpPr>
        <p:spPr>
          <a:xfrm>
            <a:off x="149658" y="601036"/>
            <a:ext cx="828193"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民　間</a:t>
            </a:r>
          </a:p>
        </p:txBody>
      </p:sp>
      <p:sp>
        <p:nvSpPr>
          <p:cNvPr id="50" name="テキスト ボックス 49"/>
          <p:cNvSpPr txBox="1"/>
          <p:nvPr/>
        </p:nvSpPr>
        <p:spPr>
          <a:xfrm>
            <a:off x="6344740" y="1169498"/>
            <a:ext cx="2556311"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ピュージェット湾地域評議会による　</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panose="020B0604030504040204" pitchFamily="50" charset="-128"/>
                <a:ea typeface="Meiryo UI" panose="020B0604030504040204" pitchFamily="50" charset="-128"/>
              </a:rPr>
              <a:t>　　</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都市圏計画の作成、地域調整</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→都市計画的視点から、優秀な人材</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を引き付けるため、居住地としての魅</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力を高める交通政策や住宅政策、</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教育システムや人材育成の拠点の</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強化などが必要と考え、計画を策定</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し、地域競争力の向上を図る。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1" name="テキスト ボックス 50"/>
          <p:cNvSpPr txBox="1"/>
          <p:nvPr/>
        </p:nvSpPr>
        <p:spPr>
          <a:xfrm>
            <a:off x="928089" y="3119758"/>
            <a:ext cx="24952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大学との関係</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→エンジニアの供給源として重視。</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2" name="テキスト ボックス 51"/>
          <p:cNvSpPr txBox="1"/>
          <p:nvPr/>
        </p:nvSpPr>
        <p:spPr>
          <a:xfrm>
            <a:off x="902170" y="5739951"/>
            <a:ext cx="225897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専門的職種の労働市場形成</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→ボーイング社が科学技術者やエ</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ンジニアをシアトルへ集中し、専</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門的職種の労働市場を形成。</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5" name="テキスト ボックス 54"/>
          <p:cNvSpPr txBox="1"/>
          <p:nvPr/>
        </p:nvSpPr>
        <p:spPr>
          <a:xfrm>
            <a:off x="4027952" y="3515744"/>
            <a:ext cx="243509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ソフト産業企業集積、</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「シリコンフォレスト」として発展</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→マイクロソフトがソフトウェア産業</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の成長に大きなインパクト（スピン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オフ元、エンジニアの供給源、取引</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関係の形成）。</a:t>
            </a:r>
          </a:p>
        </p:txBody>
      </p:sp>
      <p:sp>
        <p:nvSpPr>
          <p:cNvPr id="75" name="テキスト ボックス 74"/>
          <p:cNvSpPr txBox="1"/>
          <p:nvPr/>
        </p:nvSpPr>
        <p:spPr>
          <a:xfrm>
            <a:off x="915153" y="3595526"/>
            <a:ext cx="2280233"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消費関連産業の成長</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年代には雇用者が</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人を超える。巨大な購買力を通</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じ、消費関連産業の成長をも</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た</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らす（サービス購入は一定率も、</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資材の地元購入は低く、関連</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産業の育成傾向も低い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6" name="テキスト ボックス 75"/>
          <p:cNvSpPr txBox="1"/>
          <p:nvPr/>
        </p:nvSpPr>
        <p:spPr>
          <a:xfrm>
            <a:off x="909936" y="4938582"/>
            <a:ext cx="225653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並行してサービス経済化</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→ボーイングの影響は限定的で、</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むしろ独立した移出産業として</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成長をけん引した面。</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テキスト ボックス 76"/>
          <p:cNvSpPr txBox="1"/>
          <p:nvPr/>
        </p:nvSpPr>
        <p:spPr>
          <a:xfrm>
            <a:off x="4027952" y="4666063"/>
            <a:ext cx="250053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消費関連産業の成長</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→マイクロソフト従業員の巨額の域内</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購買力が商業、不動産業、対人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サービス業といった消費関連産業に</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波及（資材・サービスの購入は域</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外からが主</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8" name="テキスト ボックス 77"/>
          <p:cNvSpPr txBox="1"/>
          <p:nvPr/>
        </p:nvSpPr>
        <p:spPr>
          <a:xfrm>
            <a:off x="4039272" y="5791678"/>
            <a:ext cx="27070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専門技術者の労働市場を拡大</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→ソフトウェア技術者の地域労働市場</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を拡大。シアトルに新しい専門・技術</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職の労働市場を形成。</a:t>
            </a:r>
          </a:p>
        </p:txBody>
      </p:sp>
      <p:sp>
        <p:nvSpPr>
          <p:cNvPr id="79" name="テキスト ボックス 78"/>
          <p:cNvSpPr txBox="1"/>
          <p:nvPr/>
        </p:nvSpPr>
        <p:spPr>
          <a:xfrm>
            <a:off x="6482604" y="3515744"/>
            <a:ext cx="250630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エコシステムの構築</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→マイクロソフト社やアマゾンなどの大</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企業の支援を受け、ワシントン大</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学が人材を育成し、ベンチャーキャ</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ピタルやエンジェルからの資金供給</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を受けることで、優秀な人材が流</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動し</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活用企業やスタートアップ</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企業が集積するエコシステムを構築。</a:t>
            </a:r>
          </a:p>
        </p:txBody>
      </p:sp>
      <p:sp>
        <p:nvSpPr>
          <p:cNvPr id="2" name="角丸四角形 1"/>
          <p:cNvSpPr/>
          <p:nvPr/>
        </p:nvSpPr>
        <p:spPr>
          <a:xfrm>
            <a:off x="3263560" y="850246"/>
            <a:ext cx="728739" cy="25934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white"/>
                </a:solidFill>
                <a:latin typeface="BIZ UDゴシック" panose="020B0400000000000000" pitchFamily="49" charset="-128"/>
                <a:ea typeface="BIZ UDゴシック" panose="020B0400000000000000" pitchFamily="49" charset="-128"/>
              </a:rPr>
              <a:t>ボーイング</a:t>
            </a:r>
            <a:r>
              <a:rPr kumimoji="1" lang="ja-JP" altLang="en-US"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社の</a:t>
            </a:r>
            <a:endParaRPr kumimoji="1" lang="en-US" altLang="ja-JP"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リストラクチャリング</a:t>
            </a:r>
          </a:p>
        </p:txBody>
      </p:sp>
      <p:sp>
        <p:nvSpPr>
          <p:cNvPr id="7" name="角丸四角形 6"/>
          <p:cNvSpPr/>
          <p:nvPr/>
        </p:nvSpPr>
        <p:spPr>
          <a:xfrm>
            <a:off x="3244468" y="3585246"/>
            <a:ext cx="756954" cy="2954955"/>
          </a:xfrm>
          <a:prstGeom prst="roundRect">
            <a:avLst/>
          </a:prstGeom>
          <a:ln w="28575">
            <a:prstDash val="sysDash"/>
          </a:ln>
        </p:spPr>
        <p:style>
          <a:lnRef idx="2">
            <a:schemeClr val="accent1"/>
          </a:lnRef>
          <a:fillRef idx="1">
            <a:schemeClr val="lt1"/>
          </a:fillRef>
          <a:effectRef idx="0">
            <a:schemeClr val="accent1"/>
          </a:effectRef>
          <a:fontRef idx="minor">
            <a:schemeClr val="dk1"/>
          </a:fontRef>
        </p:style>
        <p:txBody>
          <a:bodyPr vert="eaVert"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雇用減に留まらず、工場用地拡張余地、</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80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年代からのソフトウェア産業の急激な伸びと人材吸収等により、ボーイング社にとってのシアトルの地位は低下</a:t>
            </a:r>
          </a:p>
        </p:txBody>
      </p:sp>
      <p:sp>
        <p:nvSpPr>
          <p:cNvPr id="35" name="テキスト ボックス 34"/>
          <p:cNvSpPr txBox="1"/>
          <p:nvPr/>
        </p:nvSpPr>
        <p:spPr>
          <a:xfrm>
            <a:off x="3161150" y="6638020"/>
            <a:ext cx="5739902" cy="215444"/>
          </a:xfrm>
          <a:prstGeom prst="rect">
            <a:avLst/>
          </a:prstGeom>
          <a:noFill/>
        </p:spPr>
        <p:txBody>
          <a:bodyPr wrap="square" rtlCol="0">
            <a:spAutoFit/>
          </a:bodyPr>
          <a:lstStyle/>
          <a:p>
            <a:pPr>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出典：山縣　宏之著「ハイテク産業都市シアトルの軌跡　航空宇宙産業都市からソフトウェア産業へ</a:t>
            </a:r>
            <a:r>
              <a:rPr lang="ja-JP" altLang="en-US" sz="800" dirty="0">
                <a:solidFill>
                  <a:prstClr val="black"/>
                </a:solidFill>
              </a:rPr>
              <a:t>」をもとに副首都推進局にて作成</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　　　　　　　　　　　　　　　　　　　　　　　　　　　　　　　　　　　　　</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38" name="直線コネクタ 37"/>
          <p:cNvCxnSpPr>
            <a:endCxn id="40" idx="3"/>
          </p:cNvCxnSpPr>
          <p:nvPr/>
        </p:nvCxnSpPr>
        <p:spPr>
          <a:xfrm flipV="1">
            <a:off x="4105146" y="3537177"/>
            <a:ext cx="4925361" cy="12652"/>
          </a:xfrm>
          <a:prstGeom prst="line">
            <a:avLst/>
          </a:prstGeom>
          <a:ln w="19050"/>
        </p:spPr>
        <p:style>
          <a:lnRef idx="1">
            <a:schemeClr val="dk1"/>
          </a:lnRef>
          <a:fillRef idx="0">
            <a:schemeClr val="dk1"/>
          </a:fillRef>
          <a:effectRef idx="0">
            <a:schemeClr val="dk1"/>
          </a:effectRef>
          <a:fontRef idx="minor">
            <a:schemeClr val="tx1"/>
          </a:fontRef>
        </p:style>
      </p:cxnSp>
      <p:sp>
        <p:nvSpPr>
          <p:cNvPr id="6" name="正方形/長方形 5"/>
          <p:cNvSpPr/>
          <p:nvPr/>
        </p:nvSpPr>
        <p:spPr>
          <a:xfrm>
            <a:off x="3171099" y="601036"/>
            <a:ext cx="898974" cy="600597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36" name="直線コネクタ 35"/>
          <p:cNvCxnSpPr/>
          <p:nvPr/>
        </p:nvCxnSpPr>
        <p:spPr>
          <a:xfrm>
            <a:off x="4088669" y="1128680"/>
            <a:ext cx="4925361" cy="8458"/>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08894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22992" y="1114274"/>
          <a:ext cx="4527468" cy="4434609"/>
        </p:xfrm>
        <a:graphic>
          <a:graphicData uri="http://schemas.openxmlformats.org/drawingml/2006/table">
            <a:tbl>
              <a:tblPr firstRow="1" bandRow="1">
                <a:tableStyleId>{5940675A-B579-460E-94D1-54222C63F5DA}</a:tableStyleId>
              </a:tblPr>
              <a:tblGrid>
                <a:gridCol w="1302068">
                  <a:extLst>
                    <a:ext uri="{9D8B030D-6E8A-4147-A177-3AD203B41FA5}">
                      <a16:colId xmlns:a16="http://schemas.microsoft.com/office/drawing/2014/main" val="20000"/>
                    </a:ext>
                  </a:extLst>
                </a:gridCol>
                <a:gridCol w="616268">
                  <a:extLst>
                    <a:ext uri="{9D8B030D-6E8A-4147-A177-3AD203B41FA5}">
                      <a16:colId xmlns:a16="http://schemas.microsoft.com/office/drawing/2014/main" val="20001"/>
                    </a:ext>
                  </a:extLst>
                </a:gridCol>
                <a:gridCol w="604754">
                  <a:extLst>
                    <a:ext uri="{9D8B030D-6E8A-4147-A177-3AD203B41FA5}">
                      <a16:colId xmlns:a16="http://schemas.microsoft.com/office/drawing/2014/main" val="20002"/>
                    </a:ext>
                  </a:extLst>
                </a:gridCol>
                <a:gridCol w="732155">
                  <a:extLst>
                    <a:ext uri="{9D8B030D-6E8A-4147-A177-3AD203B41FA5}">
                      <a16:colId xmlns:a16="http://schemas.microsoft.com/office/drawing/2014/main" val="20003"/>
                    </a:ext>
                  </a:extLst>
                </a:gridCol>
                <a:gridCol w="540068">
                  <a:extLst>
                    <a:ext uri="{9D8B030D-6E8A-4147-A177-3AD203B41FA5}">
                      <a16:colId xmlns:a16="http://schemas.microsoft.com/office/drawing/2014/main" val="20004"/>
                    </a:ext>
                  </a:extLst>
                </a:gridCol>
                <a:gridCol w="732155">
                  <a:extLst>
                    <a:ext uri="{9D8B030D-6E8A-4147-A177-3AD203B41FA5}">
                      <a16:colId xmlns:a16="http://schemas.microsoft.com/office/drawing/2014/main" val="20005"/>
                    </a:ext>
                  </a:extLst>
                </a:gridCol>
              </a:tblGrid>
              <a:tr h="320019">
                <a:tc gridSpan="2">
                  <a:txBody>
                    <a:bodyPr/>
                    <a:lstStyle/>
                    <a:p>
                      <a:endParaRPr kumimoji="1" lang="ja-JP" altLang="en-US" sz="1200" b="1" dirty="0">
                        <a:solidFill>
                          <a:schemeClr val="tx1"/>
                        </a:solidFill>
                        <a:latin typeface="Meiryo UI" pitchFamily="50" charset="-128"/>
                        <a:ea typeface="Meiryo UI" pitchFamily="50" charset="-128"/>
                        <a:cs typeface="Meiryo UI" pitchFamily="50" charset="-128"/>
                      </a:endParaRPr>
                    </a:p>
                  </a:txBody>
                  <a:tcPr>
                    <a:lnB w="12700" cap="flat" cmpd="sng" algn="ctr">
                      <a:solidFill>
                        <a:schemeClr val="tx1"/>
                      </a:solidFill>
                      <a:prstDash val="solid"/>
                      <a:round/>
                      <a:headEnd type="none" w="med" len="med"/>
                      <a:tailEnd type="none" w="med" len="med"/>
                    </a:lnB>
                    <a:noFill/>
                  </a:tcPr>
                </a:tc>
                <a:tc hMerge="1">
                  <a:txBody>
                    <a:bodyPr/>
                    <a:lstStyle/>
                    <a:p>
                      <a:endParaRPr kumimoji="1" lang="ja-JP" altLang="en-US" sz="1200" b="1" dirty="0">
                        <a:latin typeface="Meiryo UI" pitchFamily="50" charset="-128"/>
                        <a:ea typeface="Meiryo UI" pitchFamily="50" charset="-128"/>
                        <a:cs typeface="Meiryo UI" pitchFamily="50" charset="-128"/>
                      </a:endParaRPr>
                    </a:p>
                  </a:txBody>
                  <a:tcPr>
                    <a:noFill/>
                  </a:tcPr>
                </a:tc>
                <a:tc gridSpan="2">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大阪／西日本</a:t>
                      </a:r>
                    </a:p>
                  </a:txBody>
                  <a:tcPr>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400" dirty="0"/>
                    </a:p>
                  </a:txBody>
                  <a:tcPr/>
                </a:tc>
                <a:tc gridSpan="2">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大阪／全国</a:t>
                      </a:r>
                    </a:p>
                  </a:txBody>
                  <a:tcPr>
                    <a:lnB w="12700" cap="flat" cmpd="sng" algn="ctr">
                      <a:solidFill>
                        <a:schemeClr val="tx1"/>
                      </a:solidFill>
                      <a:prstDash val="solid"/>
                      <a:round/>
                      <a:headEnd type="none" w="med" len="med"/>
                      <a:tailEnd type="none" w="med" len="med"/>
                    </a:lnB>
                    <a:noFill/>
                  </a:tcPr>
                </a:tc>
                <a:tc hMerge="1">
                  <a:txBody>
                    <a:bodyPr/>
                    <a:lstStyle/>
                    <a:p>
                      <a:endParaRPr kumimoji="1" lang="ja-JP" altLang="en-US" sz="1400" dirty="0"/>
                    </a:p>
                  </a:txBody>
                  <a:tcPr/>
                </a:tc>
                <a:extLst>
                  <a:ext uri="{0D108BD9-81ED-4DB2-BD59-A6C34878D82A}">
                    <a16:rowId xmlns:a16="http://schemas.microsoft.com/office/drawing/2014/main" val="10000"/>
                  </a:ext>
                </a:extLst>
              </a:tr>
              <a:tr h="320019">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項目</a:t>
                      </a: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年度</a:t>
                      </a: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順位</a:t>
                      </a: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シェア</a:t>
                      </a: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順位</a:t>
                      </a: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シェア</a:t>
                      </a: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人口</a:t>
                      </a: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2020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19.3%</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7.0</a:t>
                      </a:r>
                      <a:r>
                        <a:rPr kumimoji="1" lang="ja-JP" altLang="en-US" sz="1200" dirty="0">
                          <a:solidFill>
                            <a:schemeClr val="tx1"/>
                          </a:solidFill>
                          <a:latin typeface="Meiryo UI" pitchFamily="50" charset="-128"/>
                          <a:ea typeface="Meiryo UI" pitchFamily="50" charset="-128"/>
                          <a:cs typeface="Meiryo UI" pitchFamily="50" charset="-128"/>
                        </a:rPr>
                        <a:t>％</a:t>
                      </a: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2"/>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人口密度</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2020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ctr"/>
                      <a:r>
                        <a:rPr kumimoji="1" lang="en-US" altLang="ja-JP" sz="1200" dirty="0">
                          <a:solidFill>
                            <a:schemeClr val="tx1"/>
                          </a:solidFill>
                          <a:latin typeface="Meiryo UI" pitchFamily="50" charset="-128"/>
                          <a:ea typeface="Meiryo UI" pitchFamily="50" charset="-128"/>
                          <a:cs typeface="Meiryo UI" pitchFamily="50" charset="-128"/>
                        </a:rPr>
                        <a:t>―</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ctr"/>
                      <a:r>
                        <a:rPr kumimoji="1" lang="en-US" altLang="ja-JP" sz="1200" dirty="0">
                          <a:solidFill>
                            <a:schemeClr val="tx1"/>
                          </a:solidFill>
                          <a:latin typeface="Meiryo UI" pitchFamily="50" charset="-128"/>
                          <a:ea typeface="Meiryo UI" pitchFamily="50" charset="-128"/>
                          <a:cs typeface="Meiryo UI" pitchFamily="50" charset="-128"/>
                        </a:rPr>
                        <a:t>―</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3"/>
                  </a:ext>
                </a:extLst>
              </a:tr>
              <a:tr h="3200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itchFamily="50" charset="-128"/>
                          <a:ea typeface="Meiryo UI" pitchFamily="50" charset="-128"/>
                          <a:cs typeface="Meiryo UI" pitchFamily="50" charset="-128"/>
                        </a:rPr>
                        <a:t>県内総生産</a:t>
                      </a:r>
                    </a:p>
                  </a:txBody>
                  <a:tcPr>
                    <a:lnR w="12700" cap="flat" cmpd="sng" algn="ctr">
                      <a:solidFill>
                        <a:schemeClr val="tx1"/>
                      </a:solidFill>
                      <a:prstDash val="dash"/>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Meiryo UI" pitchFamily="50" charset="-128"/>
                          <a:ea typeface="Meiryo UI" pitchFamily="50" charset="-128"/>
                          <a:cs typeface="Meiryo UI" pitchFamily="50" charset="-128"/>
                        </a:rPr>
                        <a:t>2018</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22.0%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7.1%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4"/>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事業所数</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2019</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21.5%</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8.0%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5"/>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就業者数</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2015</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18.0%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6.4%</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6"/>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小売業事業所</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2016</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15.4%</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6.0%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7"/>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製造業事業所</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2018</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23.1%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8.4%</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8"/>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金融機関預金額</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2021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29.7%</a:t>
                      </a: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8.5%</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9"/>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インターネット附随サービス業事業所</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2016</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32.5%</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9.2%</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10"/>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学術・研究開発機関</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2016</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21.3%</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6.4%</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11"/>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民鉄営業距離</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2015</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17.3%</a:t>
                      </a: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5.7%</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12"/>
                  </a:ext>
                </a:extLst>
              </a:tr>
            </a:tbl>
          </a:graphicData>
        </a:graphic>
      </p:graphicFrame>
      <p:sp>
        <p:nvSpPr>
          <p:cNvPr id="6" name="テキスト ボックス 5"/>
          <p:cNvSpPr txBox="1"/>
          <p:nvPr/>
        </p:nvSpPr>
        <p:spPr>
          <a:xfrm>
            <a:off x="1578840" y="719485"/>
            <a:ext cx="1415772" cy="338554"/>
          </a:xfrm>
          <a:prstGeom prst="rect">
            <a:avLst/>
          </a:prstGeom>
          <a:noFill/>
        </p:spPr>
        <p:txBody>
          <a:bodyPr wrap="none" rtlCol="0">
            <a:spAutoFit/>
          </a:bodyPr>
          <a:lstStyle/>
          <a:p>
            <a:r>
              <a:rPr kumimoji="1" lang="ja-JP" altLang="en-US" sz="1600" b="1" dirty="0">
                <a:latin typeface="Meiryo UI" pitchFamily="50" charset="-128"/>
                <a:ea typeface="Meiryo UI" pitchFamily="50" charset="-128"/>
                <a:cs typeface="Meiryo UI" pitchFamily="50" charset="-128"/>
              </a:rPr>
              <a:t>都市基盤関連</a:t>
            </a:r>
          </a:p>
        </p:txBody>
      </p:sp>
      <p:sp>
        <p:nvSpPr>
          <p:cNvPr id="7" name="テキスト ボックス 6"/>
          <p:cNvSpPr txBox="1"/>
          <p:nvPr/>
        </p:nvSpPr>
        <p:spPr>
          <a:xfrm>
            <a:off x="6085259" y="697999"/>
            <a:ext cx="1415772" cy="338554"/>
          </a:xfrm>
          <a:prstGeom prst="rect">
            <a:avLst/>
          </a:prstGeom>
          <a:noFill/>
        </p:spPr>
        <p:txBody>
          <a:bodyPr wrap="none" rtlCol="0">
            <a:spAutoFit/>
          </a:bodyPr>
          <a:lstStyle/>
          <a:p>
            <a:r>
              <a:rPr lang="ja-JP" altLang="en-US" sz="1600" b="1" dirty="0">
                <a:latin typeface="Meiryo UI" pitchFamily="50" charset="-128"/>
                <a:ea typeface="Meiryo UI" pitchFamily="50" charset="-128"/>
                <a:cs typeface="Meiryo UI" pitchFamily="50" charset="-128"/>
              </a:rPr>
              <a:t>生活文化</a:t>
            </a:r>
            <a:r>
              <a:rPr kumimoji="1" lang="ja-JP" altLang="en-US" sz="1600" b="1" dirty="0">
                <a:latin typeface="Meiryo UI" pitchFamily="50" charset="-128"/>
                <a:ea typeface="Meiryo UI" pitchFamily="50" charset="-128"/>
                <a:cs typeface="Meiryo UI" pitchFamily="50" charset="-128"/>
              </a:rPr>
              <a:t>関連</a:t>
            </a:r>
          </a:p>
        </p:txBody>
      </p:sp>
      <p:graphicFrame>
        <p:nvGraphicFramePr>
          <p:cNvPr id="8" name="表 7"/>
          <p:cNvGraphicFramePr>
            <a:graphicFrameLocks noGrp="1"/>
          </p:cNvGraphicFramePr>
          <p:nvPr/>
        </p:nvGraphicFramePr>
        <p:xfrm>
          <a:off x="4625838" y="1116192"/>
          <a:ext cx="4427456" cy="4160247"/>
        </p:xfrm>
        <a:graphic>
          <a:graphicData uri="http://schemas.openxmlformats.org/drawingml/2006/table">
            <a:tbl>
              <a:tblPr firstRow="1" bandRow="1">
                <a:tableStyleId>{5940675A-B579-460E-94D1-54222C63F5DA}</a:tableStyleId>
              </a:tblPr>
              <a:tblGrid>
                <a:gridCol w="1302068">
                  <a:extLst>
                    <a:ext uri="{9D8B030D-6E8A-4147-A177-3AD203B41FA5}">
                      <a16:colId xmlns:a16="http://schemas.microsoft.com/office/drawing/2014/main" val="20000"/>
                    </a:ext>
                  </a:extLst>
                </a:gridCol>
                <a:gridCol w="616268">
                  <a:extLst>
                    <a:ext uri="{9D8B030D-6E8A-4147-A177-3AD203B41FA5}">
                      <a16:colId xmlns:a16="http://schemas.microsoft.com/office/drawing/2014/main" val="20001"/>
                    </a:ext>
                  </a:extLst>
                </a:gridCol>
                <a:gridCol w="604754">
                  <a:extLst>
                    <a:ext uri="{9D8B030D-6E8A-4147-A177-3AD203B41FA5}">
                      <a16:colId xmlns:a16="http://schemas.microsoft.com/office/drawing/2014/main" val="20002"/>
                    </a:ext>
                  </a:extLst>
                </a:gridCol>
                <a:gridCol w="732155">
                  <a:extLst>
                    <a:ext uri="{9D8B030D-6E8A-4147-A177-3AD203B41FA5}">
                      <a16:colId xmlns:a16="http://schemas.microsoft.com/office/drawing/2014/main" val="20003"/>
                    </a:ext>
                  </a:extLst>
                </a:gridCol>
                <a:gridCol w="540068">
                  <a:extLst>
                    <a:ext uri="{9D8B030D-6E8A-4147-A177-3AD203B41FA5}">
                      <a16:colId xmlns:a16="http://schemas.microsoft.com/office/drawing/2014/main" val="20004"/>
                    </a:ext>
                  </a:extLst>
                </a:gridCol>
                <a:gridCol w="632143">
                  <a:extLst>
                    <a:ext uri="{9D8B030D-6E8A-4147-A177-3AD203B41FA5}">
                      <a16:colId xmlns:a16="http://schemas.microsoft.com/office/drawing/2014/main" val="20005"/>
                    </a:ext>
                  </a:extLst>
                </a:gridCol>
              </a:tblGrid>
              <a:tr h="320019">
                <a:tc gridSpan="2">
                  <a:txBody>
                    <a:bodyPr/>
                    <a:lstStyle/>
                    <a:p>
                      <a:endParaRPr kumimoji="1" lang="ja-JP" altLang="en-US" sz="1200" b="1" dirty="0">
                        <a:solidFill>
                          <a:schemeClr val="tx1"/>
                        </a:solidFill>
                        <a:latin typeface="Meiryo UI" pitchFamily="50" charset="-128"/>
                        <a:ea typeface="Meiryo UI" pitchFamily="50" charset="-128"/>
                        <a:cs typeface="Meiryo UI" pitchFamily="50" charset="-128"/>
                      </a:endParaRPr>
                    </a:p>
                  </a:txBody>
                  <a:tcPr>
                    <a:lnB w="12700" cap="flat" cmpd="sng" algn="ctr">
                      <a:solidFill>
                        <a:schemeClr val="tx1"/>
                      </a:solidFill>
                      <a:prstDash val="solid"/>
                      <a:round/>
                      <a:headEnd type="none" w="med" len="med"/>
                      <a:tailEnd type="none" w="med" len="med"/>
                    </a:lnB>
                    <a:noFill/>
                  </a:tcPr>
                </a:tc>
                <a:tc hMerge="1">
                  <a:txBody>
                    <a:bodyPr/>
                    <a:lstStyle/>
                    <a:p>
                      <a:endParaRPr kumimoji="1" lang="ja-JP" altLang="en-US" sz="1200" b="1" dirty="0">
                        <a:latin typeface="Meiryo UI" pitchFamily="50" charset="-128"/>
                        <a:ea typeface="Meiryo UI" pitchFamily="50" charset="-128"/>
                        <a:cs typeface="Meiryo UI" pitchFamily="50" charset="-128"/>
                      </a:endParaRPr>
                    </a:p>
                  </a:txBody>
                  <a:tcPr>
                    <a:noFill/>
                  </a:tcPr>
                </a:tc>
                <a:tc gridSpan="2">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大阪／西日本</a:t>
                      </a:r>
                    </a:p>
                  </a:txBody>
                  <a:tcPr>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400" dirty="0"/>
                    </a:p>
                  </a:txBody>
                  <a:tcPr/>
                </a:tc>
                <a:tc gridSpan="2">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大阪／全国</a:t>
                      </a:r>
                    </a:p>
                  </a:txBody>
                  <a:tcPr>
                    <a:lnB w="12700" cap="flat" cmpd="sng" algn="ctr">
                      <a:solidFill>
                        <a:schemeClr val="tx1"/>
                      </a:solidFill>
                      <a:prstDash val="solid"/>
                      <a:round/>
                      <a:headEnd type="none" w="med" len="med"/>
                      <a:tailEnd type="none" w="med" len="med"/>
                    </a:lnB>
                    <a:noFill/>
                  </a:tcPr>
                </a:tc>
                <a:tc hMerge="1">
                  <a:txBody>
                    <a:bodyPr/>
                    <a:lstStyle/>
                    <a:p>
                      <a:endParaRPr kumimoji="1" lang="ja-JP" altLang="en-US" sz="1400" dirty="0"/>
                    </a:p>
                  </a:txBody>
                  <a:tcPr/>
                </a:tc>
                <a:extLst>
                  <a:ext uri="{0D108BD9-81ED-4DB2-BD59-A6C34878D82A}">
                    <a16:rowId xmlns:a16="http://schemas.microsoft.com/office/drawing/2014/main" val="10000"/>
                  </a:ext>
                </a:extLst>
              </a:tr>
              <a:tr h="320019">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項目</a:t>
                      </a: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年度</a:t>
                      </a: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順位</a:t>
                      </a: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シェア</a:t>
                      </a: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順位</a:t>
                      </a:r>
                    </a:p>
                  </a:txBody>
                  <a:tcP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1200" b="1" dirty="0">
                          <a:solidFill>
                            <a:schemeClr val="tx1"/>
                          </a:solidFill>
                          <a:latin typeface="Meiryo UI" pitchFamily="50" charset="-128"/>
                          <a:ea typeface="Meiryo UI" pitchFamily="50" charset="-128"/>
                          <a:cs typeface="Meiryo UI" pitchFamily="50" charset="-128"/>
                        </a:rPr>
                        <a:t>シェア</a:t>
                      </a:r>
                    </a:p>
                  </a:txBody>
                  <a:tcP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医療機関</a:t>
                      </a: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2019</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20.7%</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8.1</a:t>
                      </a:r>
                      <a:r>
                        <a:rPr kumimoji="1" lang="ja-JP" altLang="en-US" sz="1200" dirty="0">
                          <a:solidFill>
                            <a:schemeClr val="tx1"/>
                          </a:solidFill>
                          <a:latin typeface="Meiryo UI" pitchFamily="50" charset="-128"/>
                          <a:ea typeface="Meiryo UI" pitchFamily="50" charset="-128"/>
                          <a:cs typeface="Meiryo UI" pitchFamily="50" charset="-128"/>
                        </a:rPr>
                        <a:t>％</a:t>
                      </a:r>
                    </a:p>
                  </a:txBody>
                  <a:tcP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2"/>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介護保険施設</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2019</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12.1%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5.0%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3"/>
                  </a:ext>
                </a:extLst>
              </a:tr>
              <a:tr h="3200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itchFamily="50" charset="-128"/>
                          <a:ea typeface="Meiryo UI" pitchFamily="50" charset="-128"/>
                          <a:cs typeface="Meiryo UI" pitchFamily="50" charset="-128"/>
                        </a:rPr>
                        <a:t>児童福祉施設</a:t>
                      </a:r>
                    </a:p>
                  </a:txBody>
                  <a:tcPr>
                    <a:lnR w="12700" cap="flat" cmpd="sng" algn="ctr">
                      <a:solidFill>
                        <a:schemeClr val="tx1"/>
                      </a:solidFill>
                      <a:prstDash val="dash"/>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Meiryo UI" pitchFamily="50" charset="-128"/>
                          <a:ea typeface="Meiryo UI" pitchFamily="50" charset="-128"/>
                          <a:cs typeface="Meiryo UI" pitchFamily="50" charset="-128"/>
                        </a:rPr>
                        <a:t>2019</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13.8%</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4</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5.1%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4"/>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保育所数</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2019</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11.9%</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4.3%</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5"/>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幼稚園数</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2021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14.2%</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5.8%</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6"/>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小中学校数</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2021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12.7%</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5.2%</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7"/>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高等学校数</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2021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13.3%</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3</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5.2%</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8"/>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大学数</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2021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18.5%</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7.0%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9"/>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専修学校数</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2021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18.1%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2</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7.2%</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10"/>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図書館</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2018</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11.7%</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4</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4.4%</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11"/>
                  </a:ext>
                </a:extLst>
              </a:tr>
              <a:tr h="320019">
                <a:tc>
                  <a:txBody>
                    <a:bodyPr/>
                    <a:lstStyle/>
                    <a:p>
                      <a:r>
                        <a:rPr kumimoji="1" lang="ja-JP" altLang="en-US" sz="1200" dirty="0">
                          <a:solidFill>
                            <a:schemeClr val="tx1"/>
                          </a:solidFill>
                          <a:latin typeface="Meiryo UI" pitchFamily="50" charset="-128"/>
                          <a:ea typeface="Meiryo UI" pitchFamily="50" charset="-128"/>
                          <a:cs typeface="Meiryo UI" pitchFamily="50" charset="-128"/>
                        </a:rPr>
                        <a:t>体育施設</a:t>
                      </a:r>
                    </a:p>
                  </a:txBody>
                  <a:tcPr>
                    <a:lnR w="12700" cap="flat" cmpd="sng" algn="ctr">
                      <a:solidFill>
                        <a:schemeClr val="tx1"/>
                      </a:solidFill>
                      <a:prstDash val="dash"/>
                      <a:round/>
                      <a:headEnd type="none" w="med" len="med"/>
                      <a:tailEnd type="none" w="med" len="med"/>
                    </a:lnR>
                  </a:tcPr>
                </a:tc>
                <a:tc>
                  <a:txBody>
                    <a:bodyPr/>
                    <a:lstStyle/>
                    <a:p>
                      <a:r>
                        <a:rPr kumimoji="1" lang="en-US" altLang="ja-JP" sz="1200" dirty="0">
                          <a:solidFill>
                            <a:schemeClr val="tx1"/>
                          </a:solidFill>
                          <a:latin typeface="Meiryo UI" pitchFamily="50" charset="-128"/>
                          <a:ea typeface="Meiryo UI" pitchFamily="50" charset="-128"/>
                          <a:cs typeface="Meiryo UI" pitchFamily="50" charset="-128"/>
                        </a:rPr>
                        <a:t>2018</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11.0%</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6</a:t>
                      </a:r>
                      <a:r>
                        <a:rPr kumimoji="1" lang="ja-JP" altLang="en-US" sz="1200" dirty="0">
                          <a:solidFill>
                            <a:schemeClr val="tx1"/>
                          </a:solidFill>
                          <a:latin typeface="Meiryo UI" pitchFamily="50" charset="-128"/>
                          <a:ea typeface="Meiryo UI" pitchFamily="50" charset="-128"/>
                          <a:cs typeface="Meiryo UI" pitchFamily="50" charset="-128"/>
                        </a:rPr>
                        <a:t>位</a:t>
                      </a:r>
                    </a:p>
                  </a:txBody>
                  <a:tcPr>
                    <a:lnR w="12700" cap="flat" cmpd="sng" algn="ctr">
                      <a:solidFill>
                        <a:schemeClr val="tx1"/>
                      </a:solidFill>
                      <a:prstDash val="dash"/>
                      <a:round/>
                      <a:headEnd type="none" w="med" len="med"/>
                      <a:tailEnd type="none" w="med" len="med"/>
                    </a:lnR>
                    <a:noFill/>
                  </a:tcPr>
                </a:tc>
                <a:tc>
                  <a:txBody>
                    <a:bodyPr/>
                    <a:lstStyle/>
                    <a:p>
                      <a:pPr algn="r"/>
                      <a:r>
                        <a:rPr kumimoji="1" lang="en-US" altLang="ja-JP" sz="1200" dirty="0">
                          <a:solidFill>
                            <a:schemeClr val="tx1"/>
                          </a:solidFill>
                          <a:latin typeface="Meiryo UI" pitchFamily="50" charset="-128"/>
                          <a:ea typeface="Meiryo UI" pitchFamily="50" charset="-128"/>
                          <a:cs typeface="Meiryo UI" pitchFamily="50" charset="-128"/>
                        </a:rPr>
                        <a:t>4.1%</a:t>
                      </a:r>
                      <a:endParaRPr kumimoji="1" lang="ja-JP" altLang="en-US" sz="1200" dirty="0">
                        <a:solidFill>
                          <a:schemeClr val="tx1"/>
                        </a:solidFill>
                        <a:latin typeface="Meiryo UI" pitchFamily="50" charset="-128"/>
                        <a:ea typeface="Meiryo UI" pitchFamily="50" charset="-128"/>
                        <a:cs typeface="Meiryo UI" pitchFamily="50" charset="-128"/>
                      </a:endParaRPr>
                    </a:p>
                  </a:txBody>
                  <a:tcP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12"/>
                  </a:ext>
                </a:extLst>
              </a:tr>
            </a:tbl>
          </a:graphicData>
        </a:graphic>
      </p:graphicFrame>
      <p:sp>
        <p:nvSpPr>
          <p:cNvPr id="5" name="テキスト ボックス 4">
            <a:extLst>
              <a:ext uri="{FF2B5EF4-FFF2-40B4-BE49-F238E27FC236}">
                <a16:creationId xmlns:a16="http://schemas.microsoft.com/office/drawing/2014/main" id="{15DCE4AF-3714-4267-8E53-04BA14CB5627}"/>
              </a:ext>
            </a:extLst>
          </p:cNvPr>
          <p:cNvSpPr txBox="1"/>
          <p:nvPr/>
        </p:nvSpPr>
        <p:spPr>
          <a:xfrm>
            <a:off x="3203848" y="5805264"/>
            <a:ext cx="4903907" cy="769441"/>
          </a:xfrm>
          <a:prstGeom prst="rect">
            <a:avLst/>
          </a:prstGeom>
          <a:noFill/>
        </p:spPr>
        <p:txBody>
          <a:bodyPr wrap="none" rtlCol="0">
            <a:spAutoFit/>
          </a:bodyPr>
          <a:lstStyle/>
          <a:p>
            <a:r>
              <a:rPr lang="en-US" altLang="ja-JP" sz="1100" dirty="0"/>
              <a:t>※</a:t>
            </a:r>
            <a:r>
              <a:rPr lang="ja-JP" altLang="en-US" sz="1100" dirty="0"/>
              <a:t>「保育所数」「幼稚園数」には「幼保連携型認定こども園」を含まない。</a:t>
            </a:r>
            <a:endParaRPr lang="en-US" altLang="ja-JP" sz="1100" dirty="0"/>
          </a:p>
          <a:p>
            <a:r>
              <a:rPr kumimoji="1" lang="en-US" altLang="ja-JP" sz="1100" dirty="0"/>
              <a:t>※</a:t>
            </a:r>
            <a:r>
              <a:rPr kumimoji="1" lang="ja-JP" altLang="en-US" sz="1100" dirty="0"/>
              <a:t>「幼稚園数」には「本園」のみを計上し、「分園」を含まない。</a:t>
            </a:r>
            <a:endParaRPr kumimoji="1" lang="en-US" altLang="ja-JP" sz="1100" dirty="0"/>
          </a:p>
          <a:p>
            <a:r>
              <a:rPr lang="en-US" altLang="ja-JP" sz="1100" dirty="0"/>
              <a:t>※</a:t>
            </a:r>
            <a:r>
              <a:rPr lang="ja-JP" altLang="en-US" sz="1100" dirty="0"/>
              <a:t>「小中学校数」には「本校」のみを計上し、「分校」を含まない。</a:t>
            </a:r>
            <a:endParaRPr lang="en-US" altLang="ja-JP" sz="1100" dirty="0"/>
          </a:p>
          <a:p>
            <a:r>
              <a:rPr lang="en-US" altLang="ja-JP" sz="1100" dirty="0"/>
              <a:t>※</a:t>
            </a:r>
            <a:r>
              <a:rPr lang="ja-JP" altLang="en-US" sz="1100" dirty="0"/>
              <a:t>「高等学校数」には「全日制」「定時制」「併置」を計上し、「通信制」を含まない。</a:t>
            </a:r>
            <a:endParaRPr lang="en-US" altLang="ja-JP" sz="1100" dirty="0"/>
          </a:p>
        </p:txBody>
      </p:sp>
      <p:sp>
        <p:nvSpPr>
          <p:cNvPr id="4" name="正方形/長方形 3">
            <a:extLst>
              <a:ext uri="{FF2B5EF4-FFF2-40B4-BE49-F238E27FC236}">
                <a16:creationId xmlns:a16="http://schemas.microsoft.com/office/drawing/2014/main" id="{38509B4A-2C34-87C9-64AC-A566DA237ECD}"/>
              </a:ext>
            </a:extLst>
          </p:cNvPr>
          <p:cNvSpPr/>
          <p:nvPr/>
        </p:nvSpPr>
        <p:spPr>
          <a:xfrm>
            <a:off x="-3212" y="-1486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ea typeface="Meiryo UI" pitchFamily="50" charset="-128"/>
                <a:cs typeface="Meiryo UI" pitchFamily="50" charset="-128"/>
              </a:rPr>
              <a:t>５ー３</a:t>
            </a:r>
            <a:r>
              <a:rPr lang="en-US" altLang="ja-JP" kern="0" dirty="0">
                <a:solidFill>
                  <a:srgbClr val="000000"/>
                </a:solidFill>
                <a:ea typeface="Meiryo UI" pitchFamily="50" charset="-128"/>
                <a:cs typeface="Meiryo UI" pitchFamily="50" charset="-128"/>
              </a:rPr>
              <a:t>.</a:t>
            </a:r>
            <a:r>
              <a:rPr lang="ja-JP" altLang="en-US" kern="0" dirty="0">
                <a:solidFill>
                  <a:srgbClr val="000000"/>
                </a:solidFill>
                <a:ea typeface="Meiryo UI" pitchFamily="50" charset="-128"/>
                <a:cs typeface="Meiryo UI" pitchFamily="50" charset="-128"/>
              </a:rPr>
              <a:t>西日本及び全国における大阪のシェア</a:t>
            </a:r>
          </a:p>
        </p:txBody>
      </p:sp>
      <p:sp>
        <p:nvSpPr>
          <p:cNvPr id="12" name="正方形/長方形 11">
            <a:extLst>
              <a:ext uri="{FF2B5EF4-FFF2-40B4-BE49-F238E27FC236}">
                <a16:creationId xmlns:a16="http://schemas.microsoft.com/office/drawing/2014/main" id="{B66A813E-4E9E-BD44-530F-B5D556C5BB06}"/>
              </a:ext>
            </a:extLst>
          </p:cNvPr>
          <p:cNvSpPr/>
          <p:nvPr/>
        </p:nvSpPr>
        <p:spPr>
          <a:xfrm>
            <a:off x="6947206" y="79275"/>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第１回意見交換会　参考資料</a:t>
            </a:r>
            <a:r>
              <a:rPr lang="ja-JP" altLang="en-US" sz="900" dirty="0">
                <a:solidFill>
                  <a:schemeClr val="tx1"/>
                </a:solidFill>
              </a:rPr>
              <a:t>３</a:t>
            </a:r>
            <a:endParaRPr kumimoji="1" lang="ja-JP" altLang="en-US" sz="900" dirty="0">
              <a:solidFill>
                <a:schemeClr val="tx1"/>
              </a:solidFill>
            </a:endParaRPr>
          </a:p>
        </p:txBody>
      </p:sp>
    </p:spTree>
    <p:extLst>
      <p:ext uri="{BB962C8B-B14F-4D97-AF65-F5344CB8AC3E}">
        <p14:creationId xmlns:p14="http://schemas.microsoft.com/office/powerpoint/2010/main" val="3900983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64113" y="38890"/>
            <a:ext cx="1771584"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推進体制（州・市）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5" name="角丸四角形 14"/>
          <p:cNvSpPr/>
          <p:nvPr/>
        </p:nvSpPr>
        <p:spPr>
          <a:xfrm>
            <a:off x="3996121" y="5687057"/>
            <a:ext cx="4921085" cy="917060"/>
          </a:xfrm>
          <a:prstGeom prst="roundRect">
            <a:avLst>
              <a:gd name="adj" fmla="val 834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角丸四角形 15"/>
          <p:cNvSpPr/>
          <p:nvPr/>
        </p:nvSpPr>
        <p:spPr>
          <a:xfrm>
            <a:off x="4572159" y="5731138"/>
            <a:ext cx="1246095" cy="329052"/>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シアトル市</a:t>
            </a:r>
          </a:p>
        </p:txBody>
      </p:sp>
      <p:sp>
        <p:nvSpPr>
          <p:cNvPr id="17" name="角丸四角形 16"/>
          <p:cNvSpPr/>
          <p:nvPr/>
        </p:nvSpPr>
        <p:spPr>
          <a:xfrm>
            <a:off x="6982048" y="5731138"/>
            <a:ext cx="1935158" cy="329052"/>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ワシントン州</a:t>
            </a:r>
            <a:r>
              <a:rPr kumimoji="1" lang="en-US" altLang="ja-JP" sz="1200" b="1" dirty="0">
                <a:solidFill>
                  <a:prstClr val="white"/>
                </a:solidFill>
                <a:latin typeface="Meiryo UI" panose="020B0604030504040204" pitchFamily="50" charset="-128"/>
                <a:ea typeface="Meiryo UI" panose="020B0604030504040204" pitchFamily="50" charset="-128"/>
              </a:rPr>
              <a:t>  </a:t>
            </a:r>
            <a:r>
              <a:rPr kumimoji="1"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ワシントン大学</a:t>
            </a:r>
          </a:p>
        </p:txBody>
      </p:sp>
      <p:sp>
        <p:nvSpPr>
          <p:cNvPr id="18" name="角丸四角形 17"/>
          <p:cNvSpPr/>
          <p:nvPr/>
        </p:nvSpPr>
        <p:spPr>
          <a:xfrm>
            <a:off x="5177307" y="6104271"/>
            <a:ext cx="2606003" cy="278414"/>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広域連携（</a:t>
            </a:r>
            <a:r>
              <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PSRC,CIC</a:t>
            </a: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p>
        </p:txBody>
      </p:sp>
      <p:sp>
        <p:nvSpPr>
          <p:cNvPr id="20" name="正方形/長方形 19"/>
          <p:cNvSpPr/>
          <p:nvPr/>
        </p:nvSpPr>
        <p:spPr>
          <a:xfrm>
            <a:off x="4489619" y="6352144"/>
            <a:ext cx="406400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各行政体において交通、人材育成、企業誘致等の政策を実施</a:t>
            </a:r>
          </a:p>
        </p:txBody>
      </p:sp>
      <p:sp>
        <p:nvSpPr>
          <p:cNvPr id="22" name="角丸四角形 21"/>
          <p:cNvSpPr/>
          <p:nvPr/>
        </p:nvSpPr>
        <p:spPr>
          <a:xfrm>
            <a:off x="4219304" y="3682569"/>
            <a:ext cx="4558936" cy="1376627"/>
          </a:xfrm>
          <a:prstGeom prst="roundRect">
            <a:avLst>
              <a:gd name="adj" fmla="val 834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角丸四角形 22"/>
          <p:cNvSpPr/>
          <p:nvPr/>
        </p:nvSpPr>
        <p:spPr>
          <a:xfrm>
            <a:off x="4542838" y="3827604"/>
            <a:ext cx="1246095" cy="333148"/>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マイクロソフト</a:t>
            </a:r>
          </a:p>
        </p:txBody>
      </p:sp>
      <p:sp>
        <p:nvSpPr>
          <p:cNvPr id="24" name="角丸四角形 23"/>
          <p:cNvSpPr/>
          <p:nvPr/>
        </p:nvSpPr>
        <p:spPr>
          <a:xfrm>
            <a:off x="7343294" y="3805967"/>
            <a:ext cx="1246095" cy="347132"/>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ワシントン大学</a:t>
            </a:r>
          </a:p>
        </p:txBody>
      </p:sp>
      <p:sp>
        <p:nvSpPr>
          <p:cNvPr id="25" name="正方形/長方形 24"/>
          <p:cNvSpPr/>
          <p:nvPr/>
        </p:nvSpPr>
        <p:spPr>
          <a:xfrm>
            <a:off x="4353863" y="4414603"/>
            <a:ext cx="4316464"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マイクロソフトをはじめとする企業と人材の供給源である大学が連携し、ベンチャーキャピタルやエンジェルからの資金供給もあり、人材が流動するエコシステムを構築</a:t>
            </a:r>
          </a:p>
        </p:txBody>
      </p:sp>
      <p:sp>
        <p:nvSpPr>
          <p:cNvPr id="26" name="上矢印 25"/>
          <p:cNvSpPr/>
          <p:nvPr/>
        </p:nvSpPr>
        <p:spPr>
          <a:xfrm>
            <a:off x="5632449" y="5096759"/>
            <a:ext cx="1555750" cy="435001"/>
          </a:xfrm>
          <a:prstGeom prst="upArrow">
            <a:avLst>
              <a:gd name="adj1" fmla="val 50000"/>
              <a:gd name="adj2" fmla="val 37335"/>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7" name="角丸四角形 26"/>
          <p:cNvSpPr/>
          <p:nvPr/>
        </p:nvSpPr>
        <p:spPr>
          <a:xfrm>
            <a:off x="5037340" y="5311447"/>
            <a:ext cx="2745970" cy="271445"/>
          </a:xfrm>
          <a:prstGeom prst="roundRect">
            <a:avLst>
              <a:gd name="adj" fmla="val 50000"/>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民間のイノベーションを行政が下支え</a:t>
            </a:r>
            <a:endParaRPr kumimoji="1"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p:cNvSpPr/>
          <p:nvPr/>
        </p:nvSpPr>
        <p:spPr>
          <a:xfrm>
            <a:off x="64113" y="434302"/>
            <a:ext cx="9016092" cy="112278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「ワシントン州」</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「クリーンエナジーファンド」を創設。クリーンエネルギー技術の開発などのための資金提供を行う。</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高度コンピューティングや環境テクノロジーなどの分野において研究開発や製造を行うビジネスに対し税制優遇。</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「アプレンティ」プログラムを実施。テクノロジー業界に特化した人材と企業のマッチングを支援。</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開発の中心地としてのシアトル」を打ち出し、国内外へアピール。更なる産官学の連携を促進。</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正方形/長方形 30"/>
          <p:cNvSpPr/>
          <p:nvPr/>
        </p:nvSpPr>
        <p:spPr>
          <a:xfrm>
            <a:off x="59661" y="3298311"/>
            <a:ext cx="3697630" cy="274084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「シアトル市」</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独立非営利機関である「シアトル・キング郡経済開発委員会」が、市内での事業拡大や、シアトル市へ移転を考える企業に対し支援。シアトル市と周辺地域の商業関連の統計データや資金調達の方法など幅広い情報やアドバイスを提供。</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シアトル市民の交通改善を図るため、</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割以上の世帯が公共交通に徒歩</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分以内でアクセスできる「交通利便地区」を位置づけ、通勤トリップ削減プログラムなどを実施。</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正方形/長方形 31"/>
          <p:cNvSpPr/>
          <p:nvPr/>
        </p:nvSpPr>
        <p:spPr>
          <a:xfrm>
            <a:off x="59660" y="1614103"/>
            <a:ext cx="9036000" cy="1565741"/>
          </a:xfrm>
          <a:prstGeom prst="rect">
            <a:avLst/>
          </a:prstGeom>
          <a:noFill/>
        </p:spPr>
        <p:style>
          <a:lnRef idx="2">
            <a:schemeClr val="accent6"/>
          </a:lnRef>
          <a:fillRef idx="1">
            <a:schemeClr val="lt1"/>
          </a:fillRef>
          <a:effectRef idx="0">
            <a:schemeClr val="accent6"/>
          </a:effectRef>
          <a:fontRef idx="minor">
            <a:schemeClr val="dk1"/>
          </a:fontRef>
        </p:style>
        <p:txBody>
          <a:bodyPr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「ワシントン大学」</a:t>
            </a:r>
            <a:endPar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州立の大学で、年間予算が約</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9,000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億円で東京大学の約</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倍。研究開発などで人材を雇用し、シアトルの競争力向上に寄　</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Meiryo UI" panose="020B0604030504040204" pitchFamily="50" charset="-128"/>
                <a:ea typeface="Meiryo UI" panose="020B0604030504040204" pitchFamily="50" charset="-128"/>
              </a:rPr>
              <a:t>　</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与。人材の供給源としてエコシステムの一角を担う。</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（マイクロソフト、アマゾン、ボーイングに次ぐワシントン州内で第</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位の雇用主）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「コモーション」を創設。大学と専門家、企業との協業やシード段階の投資を通じてスタートアップ企業を支援するイノベーションハブ。大学で開発された技術の製品化を目的とし、</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社を超える大学発のスタートアップを送り出す。</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「グローバル・イノベーション・エクスチェンジ」を実施。ワシントン大学、マイクロソフト、中国の清華大学共同の教育プログラム。マイクロソフト社及び関連財団が</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万ドルを投じ、全面的に支援。起業家や大企業の研究開発責任者をめざす若者を教育。</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4" name="正方形/長方形 33"/>
          <p:cNvSpPr/>
          <p:nvPr/>
        </p:nvSpPr>
        <p:spPr>
          <a:xfrm>
            <a:off x="3838575" y="3389582"/>
            <a:ext cx="5143500" cy="329926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996121" y="3231393"/>
            <a:ext cx="3158322" cy="338554"/>
          </a:xfrm>
          <a:prstGeom prst="rect">
            <a:avLst/>
          </a:prstGeom>
          <a:solidFill>
            <a:schemeClr val="bg1"/>
          </a:solidFill>
        </p:spPr>
        <p:txBody>
          <a:bodyPr wrap="square">
            <a:spAutoFit/>
          </a:bodyPr>
          <a:lstStyle/>
          <a:p>
            <a:pPr lvl="0" algn="ctr">
              <a:defRPr/>
            </a:pPr>
            <a:r>
              <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推進体制（全体のイメージ</a:t>
            </a:r>
            <a:r>
              <a:rPr lang="ja-JP" altLang="en-US" sz="1600" b="1" dirty="0">
                <a:latin typeface="Meiryo UI" panose="020B0604030504040204" pitchFamily="50" charset="-128"/>
                <a:ea typeface="Meiryo UI" panose="020B0604030504040204" pitchFamily="50" charset="-128"/>
              </a:rPr>
              <a:t>） </a:t>
            </a:r>
            <a:r>
              <a:rPr kumimoji="0"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8" name="正方形/長方形 27"/>
          <p:cNvSpPr/>
          <p:nvPr/>
        </p:nvSpPr>
        <p:spPr>
          <a:xfrm>
            <a:off x="6649413" y="6660572"/>
            <a:ext cx="226779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角丸四角形 29"/>
          <p:cNvSpPr/>
          <p:nvPr/>
        </p:nvSpPr>
        <p:spPr>
          <a:xfrm>
            <a:off x="5908348" y="4036815"/>
            <a:ext cx="1246095" cy="380188"/>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ベンチャーキャピタル</a:t>
            </a:r>
            <a:endPar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dirty="0">
                <a:solidFill>
                  <a:prstClr val="white"/>
                </a:solidFill>
                <a:latin typeface="Meiryo UI" panose="020B0604030504040204" pitchFamily="50" charset="-128"/>
                <a:ea typeface="Meiryo UI" panose="020B0604030504040204" pitchFamily="50" charset="-128"/>
              </a:rPr>
              <a:t>エンジェル</a:t>
            </a:r>
            <a:endPar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 name="角丸四角形 2"/>
          <p:cNvSpPr/>
          <p:nvPr/>
        </p:nvSpPr>
        <p:spPr>
          <a:xfrm>
            <a:off x="5967510" y="3508014"/>
            <a:ext cx="885629" cy="287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民間</a:t>
            </a:r>
          </a:p>
        </p:txBody>
      </p:sp>
      <p:sp>
        <p:nvSpPr>
          <p:cNvPr id="35" name="角丸四角形 34"/>
          <p:cNvSpPr/>
          <p:nvPr/>
        </p:nvSpPr>
        <p:spPr>
          <a:xfrm>
            <a:off x="6069280" y="5633343"/>
            <a:ext cx="885629" cy="287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行政</a:t>
            </a:r>
          </a:p>
        </p:txBody>
      </p:sp>
      <p:sp>
        <p:nvSpPr>
          <p:cNvPr id="7" name="正方形/長方形 6"/>
          <p:cNvSpPr/>
          <p:nvPr/>
        </p:nvSpPr>
        <p:spPr>
          <a:xfrm>
            <a:off x="7833998" y="5990017"/>
            <a:ext cx="1213119" cy="384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chemeClr val="tx1"/>
                </a:solidFill>
              </a:rPr>
              <a:t>※</a:t>
            </a:r>
            <a:r>
              <a:rPr kumimoji="1" lang="ja-JP" altLang="en-US" sz="800" dirty="0">
                <a:solidFill>
                  <a:schemeClr val="tx1"/>
                </a:solidFill>
              </a:rPr>
              <a:t>大学は上と重複記載</a:t>
            </a:r>
          </a:p>
        </p:txBody>
      </p:sp>
    </p:spTree>
    <p:extLst>
      <p:ext uri="{BB962C8B-B14F-4D97-AF65-F5344CB8AC3E}">
        <p14:creationId xmlns:p14="http://schemas.microsoft.com/office/powerpoint/2010/main" val="1970203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3709" y="434300"/>
            <a:ext cx="9036496" cy="189247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「ピュージェット湾地域評議会</a:t>
            </a:r>
            <a:r>
              <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(PSRC)</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ピュージェット湾に面する４つの郡と郡下の</a:t>
            </a:r>
            <a:r>
              <a:rPr kumimoji="0"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82</a:t>
            </a:r>
            <a:r>
              <a:rPr kumimoji="0"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の市町によって構成される都市圏計画機構。将来ビジョンの作成や交通に関わる地域調整、土地利用のコントロール、経済開発、地域の様々なデータベースを作成。</a:t>
            </a:r>
            <a:endParaRPr kumimoji="0" lang="en-US" altLang="ja-JP"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都市圏計画機構</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Metropolitan Planning </a:t>
            </a:r>
            <a:r>
              <a:rPr kumimoji="0" lang="en-US" altLang="ja-JP"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Organization;MPO</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米国の都市圏における交通課題を背景に広域</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Meiryo UI" panose="020B0604030504040204" pitchFamily="50" charset="-128"/>
                <a:ea typeface="Meiryo UI" panose="020B0604030504040204" pitchFamily="50" charset="-128"/>
              </a:rPr>
              <a:t>　　</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的な交通行政の実現を</a:t>
            </a:r>
            <a:r>
              <a:rPr lang="ja-JP" altLang="en-US" sz="1400" noProof="0" dirty="0">
                <a:solidFill>
                  <a:prstClr val="black"/>
                </a:solidFill>
                <a:latin typeface="Meiryo UI" panose="020B0604030504040204" pitchFamily="50" charset="-128"/>
                <a:ea typeface="Meiryo UI" panose="020B0604030504040204" pitchFamily="50" charset="-128"/>
              </a:rPr>
              <a:t>めざ</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し、人口が</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万人を超える都市域と呼ばれる各都市圏への設置が連邦法により規定された行</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Meiryo UI" panose="020B0604030504040204" pitchFamily="50" charset="-128"/>
                <a:ea typeface="Meiryo UI" panose="020B0604030504040204" pitchFamily="50" charset="-128"/>
              </a:rPr>
              <a:t>　　</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政体。</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2050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年までに圏域人口が</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580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万人を超える予測に備え、成長・経済・交通に関する長期戦略である「</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VISION 2050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」を策定。理事会及び各政策委員会により活動を主導。</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角丸四角形 9"/>
          <p:cNvSpPr/>
          <p:nvPr/>
        </p:nvSpPr>
        <p:spPr>
          <a:xfrm>
            <a:off x="417344" y="4160437"/>
            <a:ext cx="3153548" cy="766571"/>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　成長管理政策</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州法により大規模郡の隣接する地域における広域郡計画方針の策定義務有。「</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VISION2050</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」を策定し、維持や改定作業を実施。</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角丸四角形 11"/>
          <p:cNvSpPr/>
          <p:nvPr/>
        </p:nvSpPr>
        <p:spPr>
          <a:xfrm>
            <a:off x="417345" y="2766906"/>
            <a:ext cx="3160140" cy="1184686"/>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　交通政策</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連邦法及び連邦行政規則、各地方の総合計画に基づき、主要高速道路や公共交通機関、空港など地域交通資本を対象とし、交通需要管理や資本整備管理、資本投資に関する「地域交通計画」を策定。</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各地域の交通にかかる総合計画と、「地域交通計画」の整合性を確認し、保証又は改善。　</a:t>
            </a:r>
          </a:p>
        </p:txBody>
      </p:sp>
      <p:sp>
        <p:nvSpPr>
          <p:cNvPr id="2" name="正方形/長方形 1"/>
          <p:cNvSpPr/>
          <p:nvPr/>
        </p:nvSpPr>
        <p:spPr>
          <a:xfrm>
            <a:off x="251520" y="2443100"/>
            <a:ext cx="3414717"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ピュージェット湾地域評議会の主な取組み</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角丸四角形 28"/>
          <p:cNvSpPr/>
          <p:nvPr/>
        </p:nvSpPr>
        <p:spPr>
          <a:xfrm>
            <a:off x="64112" y="38890"/>
            <a:ext cx="2859391"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推進体制（広域連携</a:t>
            </a:r>
            <a:r>
              <a:rPr kumimoji="0" lang="en-US" altLang="ja-JP"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州内</a:t>
            </a:r>
            <a:r>
              <a:rPr kumimoji="0" lang="en-US" altLang="ja-JP"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1" name="角丸四角形 30"/>
          <p:cNvSpPr/>
          <p:nvPr/>
        </p:nvSpPr>
        <p:spPr>
          <a:xfrm>
            <a:off x="417345" y="5135854"/>
            <a:ext cx="3153547" cy="1173465"/>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　技術協力</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PSRC</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の目的に合致する範囲において、地方政府、連邦政府、州政府の地域内における統計情報の収集や、予測情報に関し、要求があった場合は必要な技術協力を提供。</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地域内における経済動向、人口統計、交通状況に関する情報を整備。州関連行政機関と連携し、データベースを確立。</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3" name="図 32"/>
          <p:cNvPicPr/>
          <p:nvPr/>
        </p:nvPicPr>
        <p:blipFill rotWithShape="1">
          <a:blip r:embed="rId3"/>
          <a:srcRect l="14142" t="13187" r="13891" b="14796"/>
          <a:stretch/>
        </p:blipFill>
        <p:spPr bwMode="auto">
          <a:xfrm>
            <a:off x="3923928" y="2771182"/>
            <a:ext cx="5169205" cy="3286718"/>
          </a:xfrm>
          <a:prstGeom prst="rect">
            <a:avLst/>
          </a:prstGeom>
          <a:ln>
            <a:noFill/>
          </a:ln>
          <a:extLst>
            <a:ext uri="{53640926-AAD7-44D8-BBD7-CCE9431645EC}">
              <a14:shadowObscured xmlns:a14="http://schemas.microsoft.com/office/drawing/2010/main"/>
            </a:ext>
          </a:extLst>
        </p:spPr>
      </p:pic>
      <p:sp>
        <p:nvSpPr>
          <p:cNvPr id="34" name="正方形/長方形 33"/>
          <p:cNvSpPr/>
          <p:nvPr/>
        </p:nvSpPr>
        <p:spPr>
          <a:xfrm>
            <a:off x="3923928" y="2440750"/>
            <a:ext cx="1261884"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組織構成図</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テキスト ボックス 34"/>
          <p:cNvSpPr txBox="1"/>
          <p:nvPr/>
        </p:nvSpPr>
        <p:spPr>
          <a:xfrm>
            <a:off x="4917603" y="6140042"/>
            <a:ext cx="423626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出典：柴田 裕希「プランニングプロセスと統合された</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SEA</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の参加</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ピュージェット湾地域成長管理政策の策定を事例に </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」をもとに副首都推進局にて作成</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4139422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3709" y="434300"/>
            <a:ext cx="9036496" cy="174379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「カスケーディア・イノベーション・コリドー（</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Cascadia Innovation </a:t>
            </a:r>
            <a:r>
              <a:rPr kumimoji="0" lang="en-US" altLang="ja-JP" sz="14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Corridor;CIC</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北米西岸のバンクーバー、シアトル、ポートランドに渡り発展をめざす地域連携。カナダのブリティッシュ・コロンビア州とワシントン州</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が覚書を締結。</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マイクロソフトが国境を越えた両州の連携を強く後押しし、実現。本社のあるシアトル近郊からバンクーバーへプレゼンスを拡大。</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各都市の潜在的な強みを生かして周辺地域をイノベーションハブとして発展させることを目的とする。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構成）ブリティッシュ・コロンビア州及びワシントン州</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組織）運営委員会が活動を主導。各企業の</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CEO</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や元ワシントン州知事など多様なメンバーで構成。</a:t>
            </a:r>
          </a:p>
        </p:txBody>
      </p:sp>
      <p:sp>
        <p:nvSpPr>
          <p:cNvPr id="10" name="角丸四角形 9"/>
          <p:cNvSpPr/>
          <p:nvPr/>
        </p:nvSpPr>
        <p:spPr>
          <a:xfrm>
            <a:off x="204698" y="2457961"/>
            <a:ext cx="2999150" cy="1030610"/>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　共同研究</a:t>
            </a:r>
            <a:r>
              <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教育活動</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・癌研究におけるパートナーシップの結成</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・地域社会の向上に資するデータサイエンス分野の共</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同研究イニシアティブ</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・次世代のイノベーションリーダーの育成を目指す協働</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教育プログラム</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角丸四角形 11"/>
          <p:cNvSpPr/>
          <p:nvPr/>
        </p:nvSpPr>
        <p:spPr>
          <a:xfrm>
            <a:off x="204698" y="3522480"/>
            <a:ext cx="2999150" cy="1440159"/>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　交通インフラの整備</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・地域における経済統合を実現するためには、バンクー</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バー、シアトル、ポートランドの各主要都市間の交通ア</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クセスを高めることが不可欠であるとの認識の下、各都</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市間を</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時間以内で結ぶ高速鉄道の建設について審</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議を進める。</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・ワシントン州、</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BC</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州、オレゴン州運輸省、マイクロソフトが</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資金を拠出し、高速鉄道の効果について調査を</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実施。</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角丸四角形 12"/>
          <p:cNvSpPr/>
          <p:nvPr/>
        </p:nvSpPr>
        <p:spPr>
          <a:xfrm>
            <a:off x="204698" y="5007982"/>
            <a:ext cx="2999150" cy="1732824"/>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Ins="72000" bIns="3600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　国境・州を超えたビジネス活性化　</a:t>
            </a:r>
            <a:endParaRPr kumimoji="0" lang="en-US" altLang="ja-JP"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000" dirty="0">
                <a:solidFill>
                  <a:prstClr val="black"/>
                </a:solidFill>
                <a:latin typeface="Meiryo UI" panose="020B0604030504040204" pitchFamily="50" charset="-128"/>
                <a:ea typeface="Meiryo UI" panose="020B0604030504040204" pitchFamily="50" charset="-128"/>
              </a:rPr>
              <a:t>ブリティッシュ・コロンビア州、</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ワシントン州、オレゴン州に</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defTabSz="463550">
              <a:defRPr/>
            </a:pPr>
            <a:r>
              <a:rPr lang="ja-JP" altLang="en-US" sz="1000" dirty="0">
                <a:solidFill>
                  <a:prstClr val="black"/>
                </a:solidFill>
                <a:latin typeface="Meiryo UI" panose="020B0604030504040204" pitchFamily="50" charset="-128"/>
                <a:ea typeface="Meiryo UI" panose="020B0604030504040204" pitchFamily="50" charset="-128"/>
              </a:rPr>
              <a:t>　</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おいて、アクセラレーター、大学、投資家などが「カスケー</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defTabSz="463550">
              <a:defRPr/>
            </a:pPr>
            <a:r>
              <a:rPr lang="ja-JP" altLang="en-US" sz="1000" dirty="0">
                <a:solidFill>
                  <a:prstClr val="black"/>
                </a:solidFill>
                <a:latin typeface="Meiryo UI" panose="020B0604030504040204" pitchFamily="50" charset="-128"/>
                <a:ea typeface="Meiryo UI" panose="020B0604030504040204" pitchFamily="50" charset="-128"/>
              </a:rPr>
              <a:t>　</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ディア・ベンチャー・アクセラレーション・ネットワーク</a:t>
            </a:r>
            <a:r>
              <a:rPr lang="ja-JP" altLang="en-US" sz="1000" dirty="0">
                <a:solidFill>
                  <a:prstClr val="black"/>
                </a:solidFill>
                <a:latin typeface="Meiryo UI" panose="020B0604030504040204" pitchFamily="50" charset="-128"/>
                <a:ea typeface="Meiryo UI" panose="020B0604030504040204" pitchFamily="50" charset="-128"/>
              </a:rPr>
              <a:t>（</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CVAN</a:t>
            </a:r>
            <a:r>
              <a:rPr lang="ja-JP" altLang="en-US" sz="1000" noProof="0" dirty="0">
                <a:solidFill>
                  <a:prstClr val="black"/>
                </a:solidFill>
                <a:latin typeface="Meiryo UI" panose="020B0604030504040204" pitchFamily="50" charset="-128"/>
                <a:ea typeface="Meiryo UI" panose="020B0604030504040204" pitchFamily="50" charset="-128"/>
              </a:rPr>
              <a:t>）</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」と呼ばれるパートナーシップを結成する覚書</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defTabSz="463550">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を締結。</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CIC</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イニシアティブにおける科学者や起業家、投資家</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を国・州を越えて相互に結びつけることで、スタート</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アップの資金調達や、研究機関との連携を支援し、</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地域におけるスタートアップへの投資機会及びイノ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ベーションを促進。</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p:cNvSpPr/>
          <p:nvPr/>
        </p:nvSpPr>
        <p:spPr>
          <a:xfrm>
            <a:off x="116316" y="2184557"/>
            <a:ext cx="1719381"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〔CIC</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の主な取組み</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1" name="図 30"/>
          <p:cNvPicPr/>
          <p:nvPr/>
        </p:nvPicPr>
        <p:blipFill rotWithShape="1">
          <a:blip r:embed="rId3"/>
          <a:srcRect l="62644" t="21440" r="18295" b="13155"/>
          <a:stretch/>
        </p:blipFill>
        <p:spPr bwMode="auto">
          <a:xfrm>
            <a:off x="6660232" y="2516831"/>
            <a:ext cx="2267868" cy="3461469"/>
          </a:xfrm>
          <a:prstGeom prst="rect">
            <a:avLst/>
          </a:prstGeom>
          <a:ln>
            <a:noFill/>
          </a:ln>
          <a:extLst>
            <a:ext uri="{53640926-AAD7-44D8-BBD7-CCE9431645EC}">
              <a14:shadowObscured xmlns:a14="http://schemas.microsoft.com/office/drawing/2010/main"/>
            </a:ext>
          </a:extLst>
        </p:spPr>
      </p:pic>
      <p:sp>
        <p:nvSpPr>
          <p:cNvPr id="9" name="テキスト ボックス 8"/>
          <p:cNvSpPr txBox="1"/>
          <p:nvPr/>
        </p:nvSpPr>
        <p:spPr>
          <a:xfrm>
            <a:off x="6686103" y="2929344"/>
            <a:ext cx="857698"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1100" b="0" i="0" u="none" strike="noStrike" kern="1200" cap="none" spc="0" normalizeH="0" baseline="0" noProof="0" dirty="0">
                <a:ln>
                  <a:noFill/>
                </a:ln>
                <a:solidFill>
                  <a:srgbClr val="44546A">
                    <a:lumMod val="60000"/>
                    <a:lumOff val="40000"/>
                  </a:srgbClr>
                </a:solidFill>
                <a:effectLst/>
                <a:uLnTx/>
                <a:uFillTx/>
                <a:latin typeface="BIZ UDゴシック" panose="020B0400000000000000" pitchFamily="49" charset="-128"/>
                <a:ea typeface="BIZ UDゴシック" panose="020B0400000000000000" pitchFamily="49" charset="-128"/>
                <a:cs typeface="+mn-cs"/>
              </a:rPr>
              <a:t>位置図</a:t>
            </a:r>
            <a:endParaRPr kumimoji="1" lang="ja-JP" altLang="en-US" sz="1100" b="0" i="0" u="none" strike="noStrike" kern="1200" cap="none" spc="0" normalizeH="0" baseline="0" noProof="0" dirty="0">
              <a:ln>
                <a:noFill/>
              </a:ln>
              <a:solidFill>
                <a:srgbClr val="44546A">
                  <a:lumMod val="60000"/>
                  <a:lumOff val="40000"/>
                </a:srgbClr>
              </a:solidFill>
              <a:effectLst/>
              <a:uLnTx/>
              <a:uFillTx/>
              <a:latin typeface="BIZ UDゴシック" panose="020B0400000000000000" pitchFamily="49" charset="-128"/>
              <a:ea typeface="BIZ UDゴシック" panose="020B0400000000000000" pitchFamily="49" charset="-128"/>
              <a:cs typeface="+mn-cs"/>
            </a:endParaRPr>
          </a:p>
        </p:txBody>
      </p:sp>
      <p:sp>
        <p:nvSpPr>
          <p:cNvPr id="34" name="正方形/長方形 33"/>
          <p:cNvSpPr/>
          <p:nvPr/>
        </p:nvSpPr>
        <p:spPr>
          <a:xfrm>
            <a:off x="3419872" y="2184557"/>
            <a:ext cx="2038975"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各都市のテックシーン</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角丸四角形 34"/>
          <p:cNvSpPr/>
          <p:nvPr/>
        </p:nvSpPr>
        <p:spPr>
          <a:xfrm>
            <a:off x="3419872" y="2473328"/>
            <a:ext cx="3024336" cy="1128193"/>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バンクーバー</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・カナダ西部の</a:t>
            </a:r>
            <a:r>
              <a:rPr lang="ja-JP" altLang="en-US" sz="1000" dirty="0">
                <a:solidFill>
                  <a:prstClr val="black"/>
                </a:solidFill>
                <a:latin typeface="Meiryo UI" panose="020B0604030504040204" pitchFamily="50" charset="-128"/>
                <a:ea typeface="Meiryo UI" panose="020B0604030504040204" pitchFamily="50" charset="-128"/>
              </a:rPr>
              <a:t>ブリティッシュ・コロンビア</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州南西部に位置</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Meiryo UI" panose="020B0604030504040204" pitchFamily="50" charset="-128"/>
                <a:ea typeface="Meiryo UI" panose="020B0604030504040204" pitchFamily="50" charset="-128"/>
              </a:rPr>
              <a:t>　</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する同州最大及びカナダ第</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の都市。</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・バンクーバー周辺地域にはテック企業が集積。世界</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有数のスタートアップハブとして急速に発展。</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・サイモン・フレイザー大学などテック関連分野で世界的に</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評価の高いプログラムを提供し、起業家育成に寄与。</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角丸四角形 37"/>
          <p:cNvSpPr/>
          <p:nvPr/>
        </p:nvSpPr>
        <p:spPr>
          <a:xfrm>
            <a:off x="3419872" y="3680550"/>
            <a:ext cx="3024336" cy="1332064"/>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・マイクロソフトや</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Amazon</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社が拠点を置き、スタートアッ</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プが多数誕生。</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・シリコンバレーに本社を置く大手テクノロジー企業も研</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究拠点を設置。</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・ワシントン大学は、地域におけるテック人材プール拡大に</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取り組み、シアトル近郊にはシリコンバレーより多くのソフ</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トウェア開発者が集まる。</a:t>
            </a:r>
          </a:p>
        </p:txBody>
      </p:sp>
      <p:sp>
        <p:nvSpPr>
          <p:cNvPr id="40" name="角丸四角形 39"/>
          <p:cNvSpPr/>
          <p:nvPr/>
        </p:nvSpPr>
        <p:spPr>
          <a:xfrm>
            <a:off x="3419872" y="5070657"/>
            <a:ext cx="3024336" cy="1670149"/>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ポートランド</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・オレゴン州最大の都市で、</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NIKE</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社や</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Keen</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社などが</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本社を構え、米スポーツウェアブランドのメッカとしても</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知られる。</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Intel</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社や</a:t>
            </a:r>
            <a:r>
              <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Xerox</a:t>
            </a: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など複数の主要テック企業が拠点</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を設置。</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・ポートランド都市圏の大学はテック人材需要の高まり</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を受け、企業と連携し多数のインターンシッププログラ</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ムを提供するなどし、同地域の主要産業が求める人材　</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を多数輩出。</a:t>
            </a:r>
          </a:p>
        </p:txBody>
      </p:sp>
      <p:sp>
        <p:nvSpPr>
          <p:cNvPr id="15" name="テキスト ボックス 14"/>
          <p:cNvSpPr txBox="1"/>
          <p:nvPr/>
        </p:nvSpPr>
        <p:spPr>
          <a:xfrm>
            <a:off x="6686102" y="5978301"/>
            <a:ext cx="2118135"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出典：カスケーディアイノベーションコリドー</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HP</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楕円 1"/>
          <p:cNvSpPr/>
          <p:nvPr/>
        </p:nvSpPr>
        <p:spPr>
          <a:xfrm>
            <a:off x="7895024" y="3451864"/>
            <a:ext cx="281588" cy="673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 name="テキスト ボックス 2"/>
          <p:cNvSpPr txBox="1"/>
          <p:nvPr/>
        </p:nvSpPr>
        <p:spPr>
          <a:xfrm>
            <a:off x="8257065" y="3465606"/>
            <a:ext cx="533400" cy="230832"/>
          </a:xfrm>
          <a:prstGeom prst="rect">
            <a:avLst/>
          </a:prstGeom>
          <a:noFill/>
          <a:ln w="19050">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white"/>
                </a:solidFill>
                <a:effectLst/>
                <a:uLnTx/>
                <a:uFillTx/>
                <a:latin typeface="Meiryo UI"/>
                <a:ea typeface="Meiryo UI"/>
                <a:cs typeface="+mn-cs"/>
              </a:rPr>
              <a:t>PSRC</a:t>
            </a:r>
            <a:endParaRPr kumimoji="1" lang="ja-JP" altLang="en-US" sz="900" b="1" i="0" u="none" strike="noStrike" kern="1200" cap="none" spc="0" normalizeH="0" baseline="0" noProof="0" dirty="0">
              <a:ln>
                <a:noFill/>
              </a:ln>
              <a:solidFill>
                <a:prstClr val="white"/>
              </a:solidFill>
              <a:effectLst/>
              <a:uLnTx/>
              <a:uFillTx/>
              <a:latin typeface="Meiryo UI"/>
              <a:ea typeface="Meiryo UI"/>
              <a:cs typeface="+mn-cs"/>
            </a:endParaRPr>
          </a:p>
        </p:txBody>
      </p:sp>
      <p:cxnSp>
        <p:nvCxnSpPr>
          <p:cNvPr id="6" name="直線コネクタ 5"/>
          <p:cNvCxnSpPr>
            <a:stCxn id="2" idx="6"/>
          </p:cNvCxnSpPr>
          <p:nvPr/>
        </p:nvCxnSpPr>
        <p:spPr>
          <a:xfrm flipV="1">
            <a:off x="8176612" y="3710180"/>
            <a:ext cx="254476" cy="784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角丸四角形 18"/>
          <p:cNvSpPr/>
          <p:nvPr/>
        </p:nvSpPr>
        <p:spPr>
          <a:xfrm>
            <a:off x="64112" y="37866"/>
            <a:ext cx="2588935"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推進体制（広域連携（州外））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096567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4113" y="37866"/>
            <a:ext cx="1066187"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参考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正方形/長方形 4"/>
          <p:cNvSpPr/>
          <p:nvPr/>
        </p:nvSpPr>
        <p:spPr>
          <a:xfrm>
            <a:off x="64113" y="362106"/>
            <a:ext cx="2874505"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シアトルの産業の雇用構成の変遷</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6" name="表 5"/>
          <p:cNvGraphicFramePr>
            <a:graphicFrameLocks noGrp="1"/>
          </p:cNvGraphicFramePr>
          <p:nvPr/>
        </p:nvGraphicFramePr>
        <p:xfrm>
          <a:off x="242194" y="667937"/>
          <a:ext cx="8623298" cy="971600"/>
        </p:xfrm>
        <a:graphic>
          <a:graphicData uri="http://schemas.openxmlformats.org/drawingml/2006/table">
            <a:tbl>
              <a:tblPr firstRow="1" bandRow="1">
                <a:tableStyleId>{5940675A-B579-460E-94D1-54222C63F5DA}</a:tableStyleId>
              </a:tblPr>
              <a:tblGrid>
                <a:gridCol w="1427166">
                  <a:extLst>
                    <a:ext uri="{9D8B030D-6E8A-4147-A177-3AD203B41FA5}">
                      <a16:colId xmlns:a16="http://schemas.microsoft.com/office/drawing/2014/main" val="66846124"/>
                    </a:ext>
                  </a:extLst>
                </a:gridCol>
                <a:gridCol w="1799033">
                  <a:extLst>
                    <a:ext uri="{9D8B030D-6E8A-4147-A177-3AD203B41FA5}">
                      <a16:colId xmlns:a16="http://schemas.microsoft.com/office/drawing/2014/main" val="1687892962"/>
                    </a:ext>
                  </a:extLst>
                </a:gridCol>
                <a:gridCol w="1799033">
                  <a:extLst>
                    <a:ext uri="{9D8B030D-6E8A-4147-A177-3AD203B41FA5}">
                      <a16:colId xmlns:a16="http://schemas.microsoft.com/office/drawing/2014/main" val="2939861094"/>
                    </a:ext>
                  </a:extLst>
                </a:gridCol>
                <a:gridCol w="1799033">
                  <a:extLst>
                    <a:ext uri="{9D8B030D-6E8A-4147-A177-3AD203B41FA5}">
                      <a16:colId xmlns:a16="http://schemas.microsoft.com/office/drawing/2014/main" val="3335073312"/>
                    </a:ext>
                  </a:extLst>
                </a:gridCol>
                <a:gridCol w="1799033">
                  <a:extLst>
                    <a:ext uri="{9D8B030D-6E8A-4147-A177-3AD203B41FA5}">
                      <a16:colId xmlns:a16="http://schemas.microsoft.com/office/drawing/2014/main" val="126284820"/>
                    </a:ext>
                  </a:extLst>
                </a:gridCol>
              </a:tblGrid>
              <a:tr h="222277">
                <a:tc>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1960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2000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2006</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extLst>
                  <a:ext uri="{0D108BD9-81ED-4DB2-BD59-A6C34878D82A}">
                    <a16:rowId xmlns:a16="http://schemas.microsoft.com/office/drawing/2014/main" val="3910158776"/>
                  </a:ext>
                </a:extLst>
              </a:tr>
              <a:tr h="333400">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製造業</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31.9%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23.1%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15.5%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10.7%</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3370772685"/>
                  </a:ext>
                </a:extLst>
              </a:tr>
              <a:tr h="333400">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サービス業</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18.2%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27.3%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46.2%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52.9%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1362031862"/>
                  </a:ext>
                </a:extLst>
              </a:tr>
            </a:tbl>
          </a:graphicData>
        </a:graphic>
      </p:graphicFrame>
      <p:sp>
        <p:nvSpPr>
          <p:cNvPr id="7" name="正方形/長方形 6"/>
          <p:cNvSpPr/>
          <p:nvPr/>
        </p:nvSpPr>
        <p:spPr>
          <a:xfrm>
            <a:off x="8219163" y="392884"/>
            <a:ext cx="646331"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構成比</a:t>
            </a:r>
          </a:p>
        </p:txBody>
      </p:sp>
      <p:sp>
        <p:nvSpPr>
          <p:cNvPr id="9" name="正方形/長方形 8"/>
          <p:cNvSpPr/>
          <p:nvPr/>
        </p:nvSpPr>
        <p:spPr>
          <a:xfrm>
            <a:off x="64113" y="1678399"/>
            <a:ext cx="2935419"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シアトルの事業所サービス業の動態</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0" name="表 9"/>
          <p:cNvGraphicFramePr>
            <a:graphicFrameLocks noGrp="1"/>
          </p:cNvGraphicFramePr>
          <p:nvPr/>
        </p:nvGraphicFramePr>
        <p:xfrm>
          <a:off x="242194" y="1945368"/>
          <a:ext cx="8623301" cy="4646560"/>
        </p:xfrm>
        <a:graphic>
          <a:graphicData uri="http://schemas.openxmlformats.org/drawingml/2006/table">
            <a:tbl>
              <a:tblPr firstRow="1" bandRow="1">
                <a:tableStyleId>{5940675A-B579-460E-94D1-54222C63F5DA}</a:tableStyleId>
              </a:tblPr>
              <a:tblGrid>
                <a:gridCol w="1695788">
                  <a:extLst>
                    <a:ext uri="{9D8B030D-6E8A-4147-A177-3AD203B41FA5}">
                      <a16:colId xmlns:a16="http://schemas.microsoft.com/office/drawing/2014/main" val="66846124"/>
                    </a:ext>
                  </a:extLst>
                </a:gridCol>
                <a:gridCol w="1095798">
                  <a:extLst>
                    <a:ext uri="{9D8B030D-6E8A-4147-A177-3AD203B41FA5}">
                      <a16:colId xmlns:a16="http://schemas.microsoft.com/office/drawing/2014/main" val="1687892962"/>
                    </a:ext>
                  </a:extLst>
                </a:gridCol>
                <a:gridCol w="1166343">
                  <a:extLst>
                    <a:ext uri="{9D8B030D-6E8A-4147-A177-3AD203B41FA5}">
                      <a16:colId xmlns:a16="http://schemas.microsoft.com/office/drawing/2014/main" val="1771679163"/>
                    </a:ext>
                  </a:extLst>
                </a:gridCol>
                <a:gridCol w="1166343">
                  <a:extLst>
                    <a:ext uri="{9D8B030D-6E8A-4147-A177-3AD203B41FA5}">
                      <a16:colId xmlns:a16="http://schemas.microsoft.com/office/drawing/2014/main" val="2869691526"/>
                    </a:ext>
                  </a:extLst>
                </a:gridCol>
                <a:gridCol w="1166343">
                  <a:extLst>
                    <a:ext uri="{9D8B030D-6E8A-4147-A177-3AD203B41FA5}">
                      <a16:colId xmlns:a16="http://schemas.microsoft.com/office/drawing/2014/main" val="2939861094"/>
                    </a:ext>
                  </a:extLst>
                </a:gridCol>
                <a:gridCol w="1166343">
                  <a:extLst>
                    <a:ext uri="{9D8B030D-6E8A-4147-A177-3AD203B41FA5}">
                      <a16:colId xmlns:a16="http://schemas.microsoft.com/office/drawing/2014/main" val="3391375051"/>
                    </a:ext>
                  </a:extLst>
                </a:gridCol>
                <a:gridCol w="1166343">
                  <a:extLst>
                    <a:ext uri="{9D8B030D-6E8A-4147-A177-3AD203B41FA5}">
                      <a16:colId xmlns:a16="http://schemas.microsoft.com/office/drawing/2014/main" val="1689122030"/>
                    </a:ext>
                  </a:extLst>
                </a:gridCol>
              </a:tblGrid>
              <a:tr h="296051">
                <a:tc rowSpan="2">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gridSpan="3">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事業所数</a:t>
                      </a: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gridSpan="3">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雇用数（人）</a:t>
                      </a: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extLst>
                  <a:ext uri="{0D108BD9-81ED-4DB2-BD59-A6C34878D82A}">
                    <a16:rowId xmlns:a16="http://schemas.microsoft.com/office/drawing/2014/main" val="3910158776"/>
                  </a:ext>
                </a:extLst>
              </a:tr>
              <a:tr h="653680">
                <a:tc vMerge="1">
                  <a:txBody>
                    <a:bodyPr/>
                    <a:lstStyle/>
                    <a:p>
                      <a:endParaRPr kumimoji="1" lang="ja-JP" altLang="en-US"/>
                    </a:p>
                  </a:txBody>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1995</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‘90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年を</a:t>
                      </a:r>
                      <a:r>
                        <a:rPr lang="en-US" altLang="ja-JP" sz="1400" b="1" kern="1200" dirty="0">
                          <a:solidFill>
                            <a:schemeClr val="tx1"/>
                          </a:solidFill>
                          <a:latin typeface="Meiryo UI" panose="020B0604030504040204" pitchFamily="50" charset="-128"/>
                          <a:ea typeface="Meiryo UI" panose="020B0604030504040204" pitchFamily="50" charset="-128"/>
                          <a:cs typeface="+mn-cs"/>
                        </a:rPr>
                        <a:t>100</a:t>
                      </a:r>
                      <a:r>
                        <a:rPr lang="ja-JP" altLang="en-US" sz="1400" b="1" kern="1200" dirty="0">
                          <a:solidFill>
                            <a:schemeClr val="tx1"/>
                          </a:solidFill>
                          <a:latin typeface="Meiryo UI" panose="020B0604030504040204" pitchFamily="50" charset="-128"/>
                          <a:ea typeface="Meiryo UI" panose="020B0604030504040204" pitchFamily="50" charset="-128"/>
                          <a:cs typeface="+mn-cs"/>
                        </a:rPr>
                        <a:t>とする指数</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1995</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‘90</a:t>
                      </a:r>
                      <a:r>
                        <a:rPr lang="ja-JP" altLang="en-US" sz="1400" b="1" kern="1200" dirty="0">
                          <a:solidFill>
                            <a:schemeClr val="tx1"/>
                          </a:solidFill>
                          <a:latin typeface="Meiryo UI" panose="020B0604030504040204" pitchFamily="50" charset="-128"/>
                          <a:ea typeface="Meiryo UI" panose="020B0604030504040204" pitchFamily="50" charset="-128"/>
                          <a:cs typeface="+mn-cs"/>
                        </a:rPr>
                        <a:t>年を</a:t>
                      </a:r>
                      <a:r>
                        <a:rPr lang="en-US" altLang="ja-JP" sz="1400" b="1" kern="1200" dirty="0">
                          <a:solidFill>
                            <a:schemeClr val="tx1"/>
                          </a:solidFill>
                          <a:latin typeface="Meiryo UI" panose="020B0604030504040204" pitchFamily="50" charset="-128"/>
                          <a:ea typeface="Meiryo UI" panose="020B0604030504040204" pitchFamily="50" charset="-128"/>
                          <a:cs typeface="+mn-cs"/>
                        </a:rPr>
                        <a:t>100</a:t>
                      </a:r>
                      <a:r>
                        <a:rPr lang="ja-JP" altLang="en-US" sz="1400" b="1" kern="1200" dirty="0">
                          <a:solidFill>
                            <a:schemeClr val="tx1"/>
                          </a:solidFill>
                          <a:latin typeface="Meiryo UI" panose="020B0604030504040204" pitchFamily="50" charset="-128"/>
                          <a:ea typeface="Meiryo UI" panose="020B0604030504040204" pitchFamily="50" charset="-128"/>
                          <a:cs typeface="+mn-cs"/>
                        </a:rPr>
                        <a:t>とする指数</a:t>
                      </a:r>
                    </a:p>
                  </a:txBody>
                  <a:tcPr anchor="ctr">
                    <a:solidFill>
                      <a:schemeClr val="accent1">
                        <a:lumMod val="40000"/>
                        <a:lumOff val="60000"/>
                      </a:schemeClr>
                    </a:solidFill>
                  </a:tcPr>
                </a:tc>
                <a:extLst>
                  <a:ext uri="{0D108BD9-81ED-4DB2-BD59-A6C34878D82A}">
                    <a16:rowId xmlns:a16="http://schemas.microsoft.com/office/drawing/2014/main" val="3984420883"/>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広告</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185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267</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1" i="0" u="sng" kern="1200" dirty="0">
                          <a:solidFill>
                            <a:schemeClr val="tx1"/>
                          </a:solidFill>
                          <a:latin typeface="Meiryo UI" panose="020B0604030504040204" pitchFamily="50" charset="-128"/>
                          <a:ea typeface="Meiryo UI" panose="020B0604030504040204" pitchFamily="50" charset="-128"/>
                          <a:cs typeface="+mn-cs"/>
                        </a:rPr>
                        <a:t>144.3</a:t>
                      </a:r>
                      <a:endParaRPr lang="ja-JP" altLang="en-US" sz="1400" b="1" i="0" u="sng"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2,174</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4,999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1" u="sng" kern="1200" dirty="0">
                          <a:solidFill>
                            <a:schemeClr val="tx1"/>
                          </a:solidFill>
                          <a:latin typeface="Meiryo UI" panose="020B0604030504040204" pitchFamily="50" charset="-128"/>
                          <a:ea typeface="Meiryo UI" panose="020B0604030504040204" pitchFamily="50" charset="-128"/>
                          <a:cs typeface="+mn-cs"/>
                        </a:rPr>
                        <a:t>229.9</a:t>
                      </a:r>
                      <a:endParaRPr lang="ja-JP" altLang="en-US" sz="1400" b="1" u="sng"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3370772685"/>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信用調査</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64</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81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126.6</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1,310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1,310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100.0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1362031862"/>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郵送・複製・速記</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373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508</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1" u="sng" kern="1200" dirty="0">
                          <a:solidFill>
                            <a:schemeClr val="tx1"/>
                          </a:solidFill>
                          <a:latin typeface="Meiryo UI" panose="020B0604030504040204" pitchFamily="50" charset="-128"/>
                          <a:ea typeface="Meiryo UI" panose="020B0604030504040204" pitchFamily="50" charset="-128"/>
                          <a:cs typeface="+mn-cs"/>
                        </a:rPr>
                        <a:t>136.2</a:t>
                      </a:r>
                      <a:endParaRPr lang="ja-JP" altLang="en-US" sz="1400" b="1" u="sng"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2,812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3,730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132.6</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2102900014"/>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ビルディングサービス</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545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699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128.3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5,521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6,917</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125.3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2846473110"/>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種々の機器レンタル</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229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232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101.3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1,914</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2,403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125.5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2626688071"/>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人材派遣</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317</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358</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112.9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15,841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21,399</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tc>
                <a:tc>
                  <a:txBody>
                    <a:bodyPr/>
                    <a:lstStyle/>
                    <a:p>
                      <a:pPr algn="ctr"/>
                      <a:r>
                        <a:rPr lang="en-US" altLang="ja-JP" sz="1400" b="1" u="sng" kern="1200" dirty="0">
                          <a:solidFill>
                            <a:schemeClr val="tx1"/>
                          </a:solidFill>
                          <a:latin typeface="Meiryo UI" panose="020B0604030504040204" pitchFamily="50" charset="-128"/>
                          <a:ea typeface="Meiryo UI" panose="020B0604030504040204" pitchFamily="50" charset="-128"/>
                          <a:cs typeface="+mn-cs"/>
                        </a:rPr>
                        <a:t>135.1</a:t>
                      </a:r>
                      <a:endParaRPr lang="ja-JP" altLang="en-US" sz="1400" b="1" u="sng" kern="1200" dirty="0">
                        <a:solidFill>
                          <a:schemeClr val="tx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1779007437"/>
                  </a:ext>
                </a:extLst>
              </a:tr>
              <a:tr h="503286">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コンピュータ・</a:t>
                      </a:r>
                      <a:endParaRPr lang="en-US" altLang="ja-JP" sz="1400" b="1"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データ加工サービス</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572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1,173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1" u="sng" kern="1200" dirty="0">
                          <a:solidFill>
                            <a:schemeClr val="tx1"/>
                          </a:solidFill>
                          <a:latin typeface="Meiryo UI" panose="020B0604030504040204" pitchFamily="50" charset="-128"/>
                          <a:ea typeface="Meiryo UI" panose="020B0604030504040204" pitchFamily="50" charset="-128"/>
                          <a:cs typeface="+mn-cs"/>
                        </a:rPr>
                        <a:t>205.1</a:t>
                      </a:r>
                      <a:endParaRPr lang="ja-JP" altLang="en-US" sz="1400" b="1" u="sng"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9,793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16,781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1" u="sng" kern="1200" dirty="0">
                          <a:solidFill>
                            <a:schemeClr val="tx1"/>
                          </a:solidFill>
                          <a:latin typeface="Meiryo UI" panose="020B0604030504040204" pitchFamily="50" charset="-128"/>
                          <a:ea typeface="Meiryo UI" panose="020B0604030504040204" pitchFamily="50" charset="-128"/>
                          <a:cs typeface="+mn-cs"/>
                        </a:rPr>
                        <a:t>171.4</a:t>
                      </a:r>
                      <a:endParaRPr lang="ja-JP" altLang="en-US" sz="1400" b="1" u="sng"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522389053"/>
                  </a:ext>
                </a:extLst>
              </a:tr>
              <a:tr h="503286">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種々の</a:t>
                      </a:r>
                      <a:endParaRPr lang="en-US" altLang="ja-JP" sz="1400" b="1"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事業所サービス</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660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825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125.0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9,595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10,856</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113.1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586502828"/>
                  </a:ext>
                </a:extLst>
              </a:tr>
              <a:tr h="503286">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その他の</a:t>
                      </a:r>
                      <a:endParaRPr lang="en-US" altLang="ja-JP" sz="1400" b="1"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事業所サービス</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421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232</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55.1</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1,558</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300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19.3</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89925943"/>
                  </a:ext>
                </a:extLst>
              </a:tr>
              <a:tr h="296051">
                <a:tc>
                  <a:txBody>
                    <a:bodyPr/>
                    <a:lstStyle/>
                    <a:p>
                      <a:pPr algn="ctr"/>
                      <a:r>
                        <a:rPr lang="ja-JP" altLang="en-US" sz="1400" b="1" kern="1200" dirty="0">
                          <a:solidFill>
                            <a:schemeClr val="tx1"/>
                          </a:solidFill>
                          <a:latin typeface="Meiryo UI" panose="020B0604030504040204" pitchFamily="50" charset="-128"/>
                          <a:ea typeface="Meiryo UI" panose="020B0604030504040204" pitchFamily="50" charset="-128"/>
                          <a:cs typeface="+mn-cs"/>
                        </a:rPr>
                        <a:t>計</a:t>
                      </a:r>
                    </a:p>
                  </a:txBody>
                  <a:tcPr anchor="ctr">
                    <a:solidFill>
                      <a:schemeClr val="accent1">
                        <a:lumMod val="40000"/>
                        <a:lumOff val="60000"/>
                      </a:schemeClr>
                    </a:solidFill>
                  </a:tcP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3,366</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4,375</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130.0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50,518</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68,694</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en-US" altLang="ja-JP" sz="1400" b="0" kern="1200" dirty="0">
                          <a:solidFill>
                            <a:schemeClr val="tx1"/>
                          </a:solidFill>
                          <a:latin typeface="Meiryo UI" panose="020B0604030504040204" pitchFamily="50" charset="-128"/>
                          <a:ea typeface="Meiryo UI" panose="020B0604030504040204" pitchFamily="50" charset="-128"/>
                          <a:cs typeface="+mn-cs"/>
                        </a:rPr>
                        <a:t>136.0</a:t>
                      </a:r>
                      <a:endParaRPr lang="ja-JP" altLang="en-US" sz="14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630216065"/>
                  </a:ext>
                </a:extLst>
              </a:tr>
            </a:tbl>
          </a:graphicData>
        </a:graphic>
      </p:graphicFrame>
      <p:sp>
        <p:nvSpPr>
          <p:cNvPr id="11" name="テキスト ボックス 10"/>
          <p:cNvSpPr txBox="1"/>
          <p:nvPr/>
        </p:nvSpPr>
        <p:spPr>
          <a:xfrm>
            <a:off x="3092424" y="6605256"/>
            <a:ext cx="605157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出典：山縣　宏之著「ハイテク産業都市シアトルの軌跡　航空宇宙産業都市からソフトウェア産業へ」をもとに副首都推進局にて作成</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252882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64113" y="32769"/>
            <a:ext cx="1066187"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参考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 name="正方形/長方形 2"/>
          <p:cNvSpPr/>
          <p:nvPr/>
        </p:nvSpPr>
        <p:spPr>
          <a:xfrm>
            <a:off x="64113" y="448104"/>
            <a:ext cx="2185214"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シアトルの主要企業一覧</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4" name="表 3"/>
          <p:cNvGraphicFramePr>
            <a:graphicFrameLocks noGrp="1"/>
          </p:cNvGraphicFramePr>
          <p:nvPr/>
        </p:nvGraphicFramePr>
        <p:xfrm>
          <a:off x="340338" y="788801"/>
          <a:ext cx="4182898" cy="5688198"/>
        </p:xfrm>
        <a:graphic>
          <a:graphicData uri="http://schemas.openxmlformats.org/drawingml/2006/table">
            <a:tbl>
              <a:tblPr firstRow="1" bandRow="1">
                <a:tableStyleId>{5940675A-B579-460E-94D1-54222C63F5DA}</a:tableStyleId>
              </a:tblPr>
              <a:tblGrid>
                <a:gridCol w="545487">
                  <a:extLst>
                    <a:ext uri="{9D8B030D-6E8A-4147-A177-3AD203B41FA5}">
                      <a16:colId xmlns:a16="http://schemas.microsoft.com/office/drawing/2014/main" val="66846124"/>
                    </a:ext>
                  </a:extLst>
                </a:gridCol>
                <a:gridCol w="1323975">
                  <a:extLst>
                    <a:ext uri="{9D8B030D-6E8A-4147-A177-3AD203B41FA5}">
                      <a16:colId xmlns:a16="http://schemas.microsoft.com/office/drawing/2014/main" val="1687892962"/>
                    </a:ext>
                  </a:extLst>
                </a:gridCol>
                <a:gridCol w="1116000">
                  <a:extLst>
                    <a:ext uri="{9D8B030D-6E8A-4147-A177-3AD203B41FA5}">
                      <a16:colId xmlns:a16="http://schemas.microsoft.com/office/drawing/2014/main" val="1771679163"/>
                    </a:ext>
                  </a:extLst>
                </a:gridCol>
                <a:gridCol w="1197436">
                  <a:extLst>
                    <a:ext uri="{9D8B030D-6E8A-4147-A177-3AD203B41FA5}">
                      <a16:colId xmlns:a16="http://schemas.microsoft.com/office/drawing/2014/main" val="2869691526"/>
                    </a:ext>
                  </a:extLst>
                </a:gridCol>
              </a:tblGrid>
              <a:tr h="346743">
                <a:tc rowSpan="2">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順位</a:t>
                      </a:r>
                    </a:p>
                  </a:txBody>
                  <a:tcPr anchor="ctr">
                    <a:solidFill>
                      <a:schemeClr val="accent1">
                        <a:lumMod val="40000"/>
                        <a:lumOff val="60000"/>
                      </a:schemeClr>
                    </a:solidFill>
                  </a:tcPr>
                </a:tc>
                <a:tc gridSpan="3">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1989</a:t>
                      </a:r>
                      <a:r>
                        <a:rPr lang="ja-JP" altLang="en-US" sz="12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extLst>
                  <a:ext uri="{0D108BD9-81ED-4DB2-BD59-A6C34878D82A}">
                    <a16:rowId xmlns:a16="http://schemas.microsoft.com/office/drawing/2014/main" val="3910158776"/>
                  </a:ext>
                </a:extLst>
              </a:tr>
              <a:tr h="589455">
                <a:tc vMerge="1">
                  <a:txBody>
                    <a:bodyPr/>
                    <a:lstStyle/>
                    <a:p>
                      <a:endParaRPr kumimoji="1" lang="ja-JP" altLang="en-US"/>
                    </a:p>
                  </a:txBody>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企業名</a:t>
                      </a:r>
                    </a:p>
                  </a:txBody>
                  <a:tcPr anchor="ctr">
                    <a:solidFill>
                      <a:schemeClr val="accent1">
                        <a:lumMod val="40000"/>
                        <a:lumOff val="60000"/>
                      </a:schemeClr>
                    </a:solidFill>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業種</a:t>
                      </a:r>
                    </a:p>
                  </a:txBody>
                  <a:tcPr anchor="ctr">
                    <a:solidFill>
                      <a:schemeClr val="accent1">
                        <a:lumMod val="40000"/>
                        <a:lumOff val="60000"/>
                      </a:schemeClr>
                    </a:solidFill>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年間平均</a:t>
                      </a:r>
                      <a:endParaRPr lang="en-US" altLang="ja-JP" sz="1200" b="1"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雇用数</a:t>
                      </a:r>
                      <a:r>
                        <a:rPr lang="en-US" altLang="ja-JP" sz="1200" b="1" kern="1200" dirty="0">
                          <a:solidFill>
                            <a:schemeClr val="tx1"/>
                          </a:solidFill>
                          <a:latin typeface="Meiryo UI" panose="020B0604030504040204" pitchFamily="50" charset="-128"/>
                          <a:ea typeface="Meiryo UI" panose="020B0604030504040204" pitchFamily="50" charset="-128"/>
                          <a:cs typeface="+mn-cs"/>
                        </a:rPr>
                        <a:t>(</a:t>
                      </a:r>
                      <a:r>
                        <a:rPr lang="ja-JP" altLang="en-US" sz="1200" b="1" kern="1200" dirty="0">
                          <a:solidFill>
                            <a:schemeClr val="tx1"/>
                          </a:solidFill>
                          <a:latin typeface="Meiryo UI" panose="020B0604030504040204" pitchFamily="50" charset="-128"/>
                          <a:ea typeface="Meiryo UI" panose="020B0604030504040204" pitchFamily="50" charset="-128"/>
                          <a:cs typeface="+mn-cs"/>
                        </a:rPr>
                        <a:t>人</a:t>
                      </a:r>
                      <a:r>
                        <a:rPr lang="en-US" altLang="ja-JP" sz="1200" b="1" kern="1200" dirty="0">
                          <a:solidFill>
                            <a:schemeClr val="tx1"/>
                          </a:solidFill>
                          <a:latin typeface="Meiryo UI" panose="020B0604030504040204" pitchFamily="50" charset="-128"/>
                          <a:ea typeface="Meiryo UI" panose="020B0604030504040204" pitchFamily="50" charset="-128"/>
                          <a:cs typeface="+mn-cs"/>
                        </a:rPr>
                        <a:t>)</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extLst>
                  <a:ext uri="{0D108BD9-81ED-4DB2-BD59-A6C34878D82A}">
                    <a16:rowId xmlns:a16="http://schemas.microsoft.com/office/drawing/2014/main" val="3984420883"/>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1</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ボーイング</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製造業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102,000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3370772685"/>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2</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セイフウェイ</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10.200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362031862"/>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3</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シアーズ</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8,500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102900014"/>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4</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U.S.</a:t>
                      </a:r>
                      <a:r>
                        <a:rPr lang="en-US" altLang="ja-JP" sz="1200" b="0" kern="1200" baseline="0" dirty="0">
                          <a:solidFill>
                            <a:schemeClr val="tx1"/>
                          </a:solidFill>
                          <a:latin typeface="Meiryo UI" panose="020B0604030504040204" pitchFamily="50" charset="-128"/>
                          <a:ea typeface="Meiryo UI" panose="020B0604030504040204" pitchFamily="50" charset="-128"/>
                          <a:cs typeface="+mn-cs"/>
                        </a:rPr>
                        <a:t> </a:t>
                      </a:r>
                      <a:r>
                        <a:rPr lang="ja-JP" altLang="en-US" sz="1200" b="0" kern="1200" baseline="0" dirty="0">
                          <a:solidFill>
                            <a:schemeClr val="tx1"/>
                          </a:solidFill>
                          <a:latin typeface="Meiryo UI" panose="020B0604030504040204" pitchFamily="50" charset="-128"/>
                          <a:ea typeface="Meiryo UI" panose="020B0604030504040204" pitchFamily="50" charset="-128"/>
                          <a:cs typeface="+mn-cs"/>
                        </a:rPr>
                        <a:t>ウェスト</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通信</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8,400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846473110"/>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5</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グループヘルス</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医療</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6,500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626688071"/>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6</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シーファースト</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5,393</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779007437"/>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7</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メトロ</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運輸</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4,235</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522389053"/>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8</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セキュリティ</a:t>
                      </a:r>
                      <a:endParaRPr lang="en-US" altLang="ja-JP" sz="1200" b="0"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パシフィック</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金融</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3,900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586502828"/>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9</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ノードストローム</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3,600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89925943"/>
                  </a:ext>
                </a:extLst>
              </a:tr>
              <a:tr h="47520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10</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マイクロソフト</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ソフトウェア</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2,900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630216065"/>
                  </a:ext>
                </a:extLst>
              </a:tr>
            </a:tbl>
          </a:graphicData>
        </a:graphic>
      </p:graphicFrame>
      <p:sp>
        <p:nvSpPr>
          <p:cNvPr id="5" name="テキスト ボックス 4"/>
          <p:cNvSpPr txBox="1"/>
          <p:nvPr/>
        </p:nvSpPr>
        <p:spPr>
          <a:xfrm>
            <a:off x="3575213" y="6593841"/>
            <a:ext cx="605157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出典：山縣　宏之著「ハイテク産業都市シアトルの軌跡　航空宇宙産業都市からソフトウェア産業へ」をもとに副首都推進局にて作成</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graphicFrame>
        <p:nvGraphicFramePr>
          <p:cNvPr id="7" name="表 6"/>
          <p:cNvGraphicFramePr>
            <a:graphicFrameLocks noGrp="1"/>
          </p:cNvGraphicFramePr>
          <p:nvPr/>
        </p:nvGraphicFramePr>
        <p:xfrm>
          <a:off x="4689247" y="785201"/>
          <a:ext cx="4194868" cy="5691798"/>
        </p:xfrm>
        <a:graphic>
          <a:graphicData uri="http://schemas.openxmlformats.org/drawingml/2006/table">
            <a:tbl>
              <a:tblPr firstRow="1" bandRow="1">
                <a:tableStyleId>{5940675A-B579-460E-94D1-54222C63F5DA}</a:tableStyleId>
              </a:tblPr>
              <a:tblGrid>
                <a:gridCol w="566068">
                  <a:extLst>
                    <a:ext uri="{9D8B030D-6E8A-4147-A177-3AD203B41FA5}">
                      <a16:colId xmlns:a16="http://schemas.microsoft.com/office/drawing/2014/main" val="4222435186"/>
                    </a:ext>
                  </a:extLst>
                </a:gridCol>
                <a:gridCol w="1592842">
                  <a:extLst>
                    <a:ext uri="{9D8B030D-6E8A-4147-A177-3AD203B41FA5}">
                      <a16:colId xmlns:a16="http://schemas.microsoft.com/office/drawing/2014/main" val="4124441742"/>
                    </a:ext>
                  </a:extLst>
                </a:gridCol>
                <a:gridCol w="847958">
                  <a:extLst>
                    <a:ext uri="{9D8B030D-6E8A-4147-A177-3AD203B41FA5}">
                      <a16:colId xmlns:a16="http://schemas.microsoft.com/office/drawing/2014/main" val="82928389"/>
                    </a:ext>
                  </a:extLst>
                </a:gridCol>
                <a:gridCol w="1188000">
                  <a:extLst>
                    <a:ext uri="{9D8B030D-6E8A-4147-A177-3AD203B41FA5}">
                      <a16:colId xmlns:a16="http://schemas.microsoft.com/office/drawing/2014/main" val="3665200603"/>
                    </a:ext>
                  </a:extLst>
                </a:gridCol>
              </a:tblGrid>
              <a:tr h="346743">
                <a:tc rowSpan="2">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順位</a:t>
                      </a:r>
                    </a:p>
                  </a:txBody>
                  <a:tcPr anchor="ctr">
                    <a:solidFill>
                      <a:schemeClr val="accent1">
                        <a:lumMod val="40000"/>
                        <a:lumOff val="60000"/>
                      </a:schemeClr>
                    </a:solidFill>
                  </a:tcPr>
                </a:tc>
                <a:tc gridSpan="3">
                  <a:txBody>
                    <a:bodyPr/>
                    <a:lstStyle/>
                    <a:p>
                      <a:pPr algn="ctr"/>
                      <a:r>
                        <a:rPr lang="en-US" altLang="ja-JP" sz="1400" b="1" kern="1200" dirty="0">
                          <a:solidFill>
                            <a:schemeClr val="tx1"/>
                          </a:solidFill>
                          <a:latin typeface="Meiryo UI" panose="020B0604030504040204" pitchFamily="50" charset="-128"/>
                          <a:ea typeface="Meiryo UI" panose="020B0604030504040204" pitchFamily="50" charset="-128"/>
                          <a:cs typeface="+mn-cs"/>
                        </a:rPr>
                        <a:t>1995</a:t>
                      </a:r>
                      <a:r>
                        <a:rPr lang="ja-JP" altLang="en-US" sz="1400" b="1" kern="1200" dirty="0">
                          <a:solidFill>
                            <a:schemeClr val="tx1"/>
                          </a:solidFill>
                          <a:latin typeface="Meiryo UI" panose="020B0604030504040204" pitchFamily="50" charset="-128"/>
                          <a:ea typeface="Meiryo UI" panose="020B0604030504040204" pitchFamily="50" charset="-128"/>
                          <a:cs typeface="+mn-cs"/>
                        </a:rPr>
                        <a:t>年</a:t>
                      </a: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hMerge="1">
                  <a:txBody>
                    <a:bodyPr/>
                    <a:lstStyle/>
                    <a:p>
                      <a:pPr algn="ctr"/>
                      <a:endParaRPr lang="ja-JP" altLang="en-US" sz="14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extLst>
                  <a:ext uri="{0D108BD9-81ED-4DB2-BD59-A6C34878D82A}">
                    <a16:rowId xmlns:a16="http://schemas.microsoft.com/office/drawing/2014/main" val="3609122079"/>
                  </a:ext>
                </a:extLst>
              </a:tr>
              <a:tr h="589455">
                <a:tc vMerge="1">
                  <a:txBody>
                    <a:bodyPr/>
                    <a:lstStyle/>
                    <a:p>
                      <a:endParaRPr kumimoji="1" lang="ja-JP" altLang="en-US" dirty="0"/>
                    </a:p>
                  </a:txBody>
                  <a:tcPr>
                    <a:solidFill>
                      <a:schemeClr val="accent1">
                        <a:lumMod val="40000"/>
                        <a:lumOff val="60000"/>
                      </a:schemeClr>
                    </a:solidFill>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企業名</a:t>
                      </a:r>
                    </a:p>
                  </a:txBody>
                  <a:tcPr anchor="ctr">
                    <a:solidFill>
                      <a:schemeClr val="accent1">
                        <a:lumMod val="40000"/>
                        <a:lumOff val="60000"/>
                      </a:schemeClr>
                    </a:solidFill>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業種</a:t>
                      </a:r>
                    </a:p>
                  </a:txBody>
                  <a:tcPr anchor="ctr">
                    <a:solidFill>
                      <a:schemeClr val="accent1">
                        <a:lumMod val="40000"/>
                        <a:lumOff val="60000"/>
                      </a:schemeClr>
                    </a:solidFill>
                  </a:tcPr>
                </a:tc>
                <a:tc>
                  <a:txBody>
                    <a:bodyPr/>
                    <a:lstStyle/>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年間平均</a:t>
                      </a:r>
                      <a:endParaRPr lang="en-US" altLang="ja-JP" sz="1200" b="1"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1" kern="1200" dirty="0">
                          <a:solidFill>
                            <a:schemeClr val="tx1"/>
                          </a:solidFill>
                          <a:latin typeface="Meiryo UI" panose="020B0604030504040204" pitchFamily="50" charset="-128"/>
                          <a:ea typeface="Meiryo UI" panose="020B0604030504040204" pitchFamily="50" charset="-128"/>
                          <a:cs typeface="+mn-cs"/>
                        </a:rPr>
                        <a:t>雇用数</a:t>
                      </a:r>
                      <a:r>
                        <a:rPr lang="en-US" altLang="ja-JP" sz="1200" b="1" kern="1200" dirty="0">
                          <a:solidFill>
                            <a:schemeClr val="tx1"/>
                          </a:solidFill>
                          <a:latin typeface="Meiryo UI" panose="020B0604030504040204" pitchFamily="50" charset="-128"/>
                          <a:ea typeface="Meiryo UI" panose="020B0604030504040204" pitchFamily="50" charset="-128"/>
                          <a:cs typeface="+mn-cs"/>
                        </a:rPr>
                        <a:t>(</a:t>
                      </a:r>
                      <a:r>
                        <a:rPr lang="ja-JP" altLang="en-US" sz="1200" b="1" kern="1200" dirty="0">
                          <a:solidFill>
                            <a:schemeClr val="tx1"/>
                          </a:solidFill>
                          <a:latin typeface="Meiryo UI" panose="020B0604030504040204" pitchFamily="50" charset="-128"/>
                          <a:ea typeface="Meiryo UI" panose="020B0604030504040204" pitchFamily="50" charset="-128"/>
                          <a:cs typeface="+mn-cs"/>
                        </a:rPr>
                        <a:t>人</a:t>
                      </a:r>
                      <a:r>
                        <a:rPr lang="en-US" altLang="ja-JP" sz="1200" b="1" kern="1200" dirty="0">
                          <a:solidFill>
                            <a:schemeClr val="tx1"/>
                          </a:solidFill>
                          <a:latin typeface="Meiryo UI" panose="020B0604030504040204" pitchFamily="50" charset="-128"/>
                          <a:ea typeface="Meiryo UI" panose="020B0604030504040204" pitchFamily="50" charset="-128"/>
                          <a:cs typeface="+mn-cs"/>
                        </a:rPr>
                        <a:t>)</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extLst>
                  <a:ext uri="{0D108BD9-81ED-4DB2-BD59-A6C34878D82A}">
                    <a16:rowId xmlns:a16="http://schemas.microsoft.com/office/drawing/2014/main" val="3930470244"/>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1</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ボーイング</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製造業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87,300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318818294"/>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2</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マイクロソフト</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ソフトウェア</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10,900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185001366"/>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3</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グループヘルス</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医療</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9,000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207902958"/>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4</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U.S.</a:t>
                      </a:r>
                      <a:r>
                        <a:rPr lang="ja-JP" altLang="en-US" sz="1200" b="0" kern="1200" dirty="0">
                          <a:solidFill>
                            <a:schemeClr val="tx1"/>
                          </a:solidFill>
                          <a:latin typeface="Meiryo UI" panose="020B0604030504040204" pitchFamily="50" charset="-128"/>
                          <a:ea typeface="Meiryo UI" panose="020B0604030504040204" pitchFamily="50" charset="-128"/>
                          <a:cs typeface="+mn-cs"/>
                        </a:rPr>
                        <a:t>ウェスト</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通信</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6,100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260436129"/>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5</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アラスカ・</a:t>
                      </a:r>
                      <a:endParaRPr lang="en-US" altLang="ja-JP" sz="1200" b="0"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エアー・グループ</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運輸</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5,700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397691409"/>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6</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ノードストローム</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5,500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748698768"/>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7</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QFC</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4,300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355479535"/>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8</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マルチケア</a:t>
                      </a:r>
                      <a:endParaRPr lang="en-US" altLang="ja-JP" sz="1200" b="0"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ヘルスシステム</a:t>
                      </a:r>
                      <a:endParaRPr lang="en-US" altLang="ja-JP" sz="1200" b="0" kern="1200" dirty="0">
                        <a:solidFill>
                          <a:schemeClr val="tx1"/>
                        </a:solidFill>
                        <a:latin typeface="Meiryo UI" panose="020B0604030504040204" pitchFamily="50" charset="-128"/>
                        <a:ea typeface="Meiryo UI" panose="020B0604030504040204" pitchFamily="50" charset="-128"/>
                        <a:cs typeface="+mn-cs"/>
                      </a:endParaRP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医療</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4,200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2127932464"/>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9</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バージニア</a:t>
                      </a:r>
                      <a:endParaRPr lang="en-US" altLang="ja-JP" sz="1200" b="0" kern="1200" dirty="0">
                        <a:solidFill>
                          <a:schemeClr val="tx1"/>
                        </a:solidFill>
                        <a:latin typeface="Meiryo UI" panose="020B0604030504040204" pitchFamily="50" charset="-128"/>
                        <a:ea typeface="Meiryo UI" panose="020B0604030504040204" pitchFamily="50" charset="-128"/>
                        <a:cs typeface="+mn-cs"/>
                      </a:endParaRPr>
                    </a:p>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メイソン病院</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医療</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4,000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4119581477"/>
                  </a:ext>
                </a:extLst>
              </a:tr>
              <a:tr h="475560">
                <a:tc>
                  <a:txBody>
                    <a:bodyPr/>
                    <a:lstStyle/>
                    <a:p>
                      <a:pPr algn="ctr"/>
                      <a:r>
                        <a:rPr lang="en-US" altLang="ja-JP" sz="1200" b="1" kern="1200" dirty="0">
                          <a:solidFill>
                            <a:schemeClr val="tx1"/>
                          </a:solidFill>
                          <a:latin typeface="Meiryo UI" panose="020B0604030504040204" pitchFamily="50" charset="-128"/>
                          <a:ea typeface="Meiryo UI" panose="020B0604030504040204" pitchFamily="50" charset="-128"/>
                          <a:cs typeface="+mn-cs"/>
                        </a:rPr>
                        <a:t>10</a:t>
                      </a:r>
                      <a:endParaRPr lang="ja-JP" altLang="en-US" sz="1200" b="1" kern="1200" dirty="0">
                        <a:solidFill>
                          <a:schemeClr val="tx1"/>
                        </a:solidFill>
                        <a:latin typeface="Meiryo UI" panose="020B0604030504040204" pitchFamily="50" charset="-128"/>
                        <a:ea typeface="Meiryo UI" panose="020B0604030504040204" pitchFamily="50" charset="-128"/>
                        <a:cs typeface="+mn-cs"/>
                      </a:endParaRPr>
                    </a:p>
                  </a:txBody>
                  <a:tcPr anchor="ctr">
                    <a:solidFill>
                      <a:schemeClr val="accent1">
                        <a:lumMod val="40000"/>
                        <a:lumOff val="60000"/>
                      </a:schemeClr>
                    </a:solidFill>
                  </a:tcP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セーフコ</a:t>
                      </a:r>
                    </a:p>
                  </a:txBody>
                  <a:tcPr anchor="ctr"/>
                </a:tc>
                <a:tc>
                  <a:txBody>
                    <a:bodyPr/>
                    <a:lstStyle/>
                    <a:p>
                      <a:pPr algn="ctr"/>
                      <a:r>
                        <a:rPr lang="ja-JP" altLang="en-US" sz="1200" b="0" kern="1200" dirty="0">
                          <a:solidFill>
                            <a:schemeClr val="tx1"/>
                          </a:solidFill>
                          <a:latin typeface="Meiryo UI" panose="020B0604030504040204" pitchFamily="50" charset="-128"/>
                          <a:ea typeface="Meiryo UI" panose="020B0604030504040204" pitchFamily="50" charset="-128"/>
                          <a:cs typeface="+mn-cs"/>
                        </a:rPr>
                        <a:t>小売業</a:t>
                      </a:r>
                    </a:p>
                  </a:txBody>
                  <a:tcPr anchor="ctr"/>
                </a:tc>
                <a:tc>
                  <a:txBody>
                    <a:bodyPr/>
                    <a:lstStyle/>
                    <a:p>
                      <a:pPr algn="ctr"/>
                      <a:r>
                        <a:rPr lang="en-US" altLang="ja-JP" sz="1200" b="0" kern="1200" dirty="0">
                          <a:solidFill>
                            <a:schemeClr val="tx1"/>
                          </a:solidFill>
                          <a:latin typeface="Meiryo UI" panose="020B0604030504040204" pitchFamily="50" charset="-128"/>
                          <a:ea typeface="Meiryo UI" panose="020B0604030504040204" pitchFamily="50" charset="-128"/>
                          <a:cs typeface="+mn-cs"/>
                        </a:rPr>
                        <a:t>3,900</a:t>
                      </a:r>
                      <a:endParaRPr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tc>
                <a:extLst>
                  <a:ext uri="{0D108BD9-81ED-4DB2-BD59-A6C34878D82A}">
                    <a16:rowId xmlns:a16="http://schemas.microsoft.com/office/drawing/2014/main" val="1599444597"/>
                  </a:ext>
                </a:extLst>
              </a:tr>
            </a:tbl>
          </a:graphicData>
        </a:graphic>
      </p:graphicFrame>
    </p:spTree>
    <p:extLst>
      <p:ext uri="{BB962C8B-B14F-4D97-AF65-F5344CB8AC3E}">
        <p14:creationId xmlns:p14="http://schemas.microsoft.com/office/powerpoint/2010/main" val="4012912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62909" y="774317"/>
            <a:ext cx="8511191" cy="5220083"/>
          </a:xfrm>
          <a:prstGeom prst="rect">
            <a:avLst/>
          </a:prstGeom>
        </p:spPr>
      </p:pic>
      <p:sp>
        <p:nvSpPr>
          <p:cNvPr id="6" name="正方形/長方形 5"/>
          <p:cNvSpPr/>
          <p:nvPr/>
        </p:nvSpPr>
        <p:spPr>
          <a:xfrm>
            <a:off x="64113" y="525049"/>
            <a:ext cx="442140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ソフトウェア企業を中心とした集積内リンケージの概念図</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角丸四角形 6"/>
          <p:cNvSpPr/>
          <p:nvPr/>
        </p:nvSpPr>
        <p:spPr>
          <a:xfrm>
            <a:off x="64113" y="37866"/>
            <a:ext cx="1066187"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参考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テキスト ボックス 8"/>
          <p:cNvSpPr txBox="1"/>
          <p:nvPr/>
        </p:nvSpPr>
        <p:spPr>
          <a:xfrm>
            <a:off x="3600613" y="6243668"/>
            <a:ext cx="605157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出典：山縣　宏之著「ハイテク産業都市シアトルの軌跡　航空宇宙産業都市からソフトウェア産業へ」をもとに副首都推進局にて作成</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271581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2400" b="1" dirty="0">
                <a:latin typeface="Meiryo UI" panose="020B0604030504040204" pitchFamily="50" charset="-128"/>
                <a:ea typeface="Meiryo UI" panose="020B0604030504040204" pitchFamily="50" charset="-128"/>
                <a:cs typeface="Meiryo UI" panose="020B0604030504040204" pitchFamily="50" charset="-128"/>
              </a:rPr>
              <a:t>マンチェスター</a:t>
            </a: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５ー</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10.</a:t>
            </a:r>
            <a:r>
              <a:rPr lang="zh-TW"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海外</a:t>
            </a:r>
            <a:r>
              <a:rPr lang="zh-TW" altLang="en-US" kern="0" dirty="0">
                <a:solidFill>
                  <a:srgbClr val="000000"/>
                </a:solidFill>
                <a:latin typeface="Meiryo UI" panose="020B0604030504040204" pitchFamily="50" charset="-128"/>
                <a:ea typeface="Meiryo UI" panose="020B0604030504040204" pitchFamily="50" charset="-128"/>
                <a:cs typeface="Meiryo UI" pitchFamily="50" charset="-128"/>
              </a:rPr>
              <a:t>都市</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個票</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（３</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マンチェスター</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a:t>
            </a:r>
            <a:endParaRPr lang="zh-TW"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9" name="正方形/長方形 8"/>
          <p:cNvSpPr/>
          <p:nvPr/>
        </p:nvSpPr>
        <p:spPr>
          <a:xfrm>
            <a:off x="7020272" y="98948"/>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第</a:t>
            </a:r>
            <a:r>
              <a:rPr kumimoji="1" lang="en-US" altLang="ja-JP" sz="900" b="0" i="0" u="none" strike="noStrike" kern="1200" cap="none" spc="0" normalizeH="0" baseline="0" noProof="0" dirty="0" smtClean="0">
                <a:ln>
                  <a:noFill/>
                </a:ln>
                <a:solidFill>
                  <a:prstClr val="black"/>
                </a:solidFill>
                <a:effectLst/>
                <a:uLnTx/>
                <a:uFillTx/>
                <a:latin typeface="Meiryo UI"/>
                <a:ea typeface="Meiryo UI"/>
                <a:cs typeface="+mn-cs"/>
              </a:rPr>
              <a:t>11</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回</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意見交換会　</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資料</a:t>
            </a:r>
            <a:r>
              <a:rPr kumimoji="1" lang="en-US" altLang="ja-JP" sz="900" b="0" i="0" u="none" strike="noStrike" kern="1200" cap="none" spc="0" normalizeH="0" baseline="0" noProof="0" dirty="0" smtClean="0">
                <a:ln>
                  <a:noFill/>
                </a:ln>
                <a:solidFill>
                  <a:prstClr val="black"/>
                </a:solidFill>
                <a:effectLst/>
                <a:uLnTx/>
                <a:uFillTx/>
                <a:latin typeface="Meiryo UI"/>
                <a:ea typeface="Meiryo UI"/>
                <a:cs typeface="+mn-cs"/>
              </a:rPr>
              <a:t>3</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2476536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7546906" y="4936415"/>
            <a:ext cx="1541005" cy="1480344"/>
          </a:xfrm>
          <a:prstGeom prst="rect">
            <a:avLst/>
          </a:prstGeom>
        </p:spPr>
      </p:pic>
      <p:sp>
        <p:nvSpPr>
          <p:cNvPr id="10" name="角丸四角形 16">
            <a:extLst>
              <a:ext uri="{FF2B5EF4-FFF2-40B4-BE49-F238E27FC236}">
                <a16:creationId xmlns:a16="http://schemas.microsoft.com/office/drawing/2014/main" id="{16568619-250D-41C0-92AE-64154C76CD33}"/>
              </a:ext>
            </a:extLst>
          </p:cNvPr>
          <p:cNvSpPr/>
          <p:nvPr/>
        </p:nvSpPr>
        <p:spPr>
          <a:xfrm>
            <a:off x="45559" y="205308"/>
            <a:ext cx="9042352" cy="6501204"/>
          </a:xfrm>
          <a:prstGeom prst="roundRect">
            <a:avLst>
              <a:gd name="adj" fmla="val 2580"/>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solidFill>
            </a:endParaRPr>
          </a:p>
        </p:txBody>
      </p:sp>
      <p:sp>
        <p:nvSpPr>
          <p:cNvPr id="7" name="角丸四角形 6"/>
          <p:cNvSpPr/>
          <p:nvPr/>
        </p:nvSpPr>
        <p:spPr>
          <a:xfrm>
            <a:off x="17015" y="22001"/>
            <a:ext cx="2106713"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a:solidFill>
                  <a:prstClr val="white"/>
                </a:solidFill>
                <a:latin typeface="Meiryo UI" panose="020B0604030504040204" pitchFamily="50" charset="-128"/>
                <a:ea typeface="Meiryo UI" panose="020B0604030504040204" pitchFamily="50" charset="-128"/>
              </a:rPr>
              <a:t>マンチェスターの概要</a:t>
            </a: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443602" y="449735"/>
            <a:ext cx="8125299" cy="1231106"/>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マンチェスター市</a:t>
            </a:r>
            <a:r>
              <a:rPr lang="en-US" altLang="ja-JP" sz="1200" b="1" dirty="0">
                <a:latin typeface="Meiryo UI" panose="020B0604030504040204" pitchFamily="50" charset="-128"/>
                <a:ea typeface="Meiryo UI" panose="020B0604030504040204" pitchFamily="50" charset="-128"/>
              </a:rPr>
              <a:t>(City of Manchester)</a:t>
            </a:r>
            <a:r>
              <a:rPr lang="ja-JP" altLang="en-US" sz="12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人口約</a:t>
            </a:r>
            <a:r>
              <a:rPr lang="en-US" altLang="ja-JP" sz="1400" b="1" dirty="0">
                <a:latin typeface="Meiryo UI" panose="020B0604030504040204" pitchFamily="50" charset="-128"/>
                <a:ea typeface="Meiryo UI" panose="020B0604030504040204" pitchFamily="50" charset="-128"/>
              </a:rPr>
              <a:t>55</a:t>
            </a:r>
            <a:r>
              <a:rPr lang="ja-JP" altLang="en-US" sz="1400" b="1" dirty="0">
                <a:latin typeface="Meiryo UI" panose="020B0604030504040204" pitchFamily="50" charset="-128"/>
                <a:ea typeface="Meiryo UI" panose="020B0604030504040204" pitchFamily="50" charset="-128"/>
              </a:rPr>
              <a:t>万人／面積</a:t>
            </a:r>
            <a:r>
              <a:rPr lang="en-US" altLang="ja-JP" sz="1400" b="1" dirty="0">
                <a:latin typeface="Meiryo UI" panose="020B0604030504040204" pitchFamily="50" charset="-128"/>
                <a:ea typeface="Meiryo UI" panose="020B0604030504040204" pitchFamily="50" charset="-128"/>
              </a:rPr>
              <a:t>116㎢〕</a:t>
            </a:r>
          </a:p>
          <a:p>
            <a:r>
              <a:rPr lang="ja-JP" altLang="en-US" sz="1200" dirty="0">
                <a:latin typeface="Meiryo UI" panose="020B0604030504040204" pitchFamily="50" charset="-128"/>
                <a:ea typeface="Meiryo UI" panose="020B0604030504040204" pitchFamily="50" charset="-128"/>
              </a:rPr>
              <a:t>　・イングランドの北西部、グレーター・マンチェスター（合同行政機構）に位置するシティ。</a:t>
            </a:r>
            <a:r>
              <a:rPr lang="en-US" altLang="ja-JP" sz="1200" dirty="0">
                <a:latin typeface="Meiryo UI" panose="020B0604030504040204" pitchFamily="50" charset="-128"/>
                <a:ea typeface="Meiryo UI" panose="020B0604030504040204" pitchFamily="50" charset="-128"/>
              </a:rPr>
              <a:t>18</a:t>
            </a:r>
            <a:r>
              <a:rPr lang="ja-JP" altLang="en-US" sz="1200" dirty="0">
                <a:latin typeface="Meiryo UI" panose="020B0604030504040204" pitchFamily="50" charset="-128"/>
                <a:ea typeface="Meiryo UI" panose="020B0604030504040204" pitchFamily="50" charset="-128"/>
              </a:rPr>
              <a:t>世紀後半からの</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産業革命で綿産業を中心に発展。マンチェスター・ユナイテッド</a:t>
            </a:r>
            <a:r>
              <a:rPr lang="en-US" altLang="ja-JP" sz="1200" dirty="0">
                <a:latin typeface="Meiryo UI" panose="020B0604030504040204" pitchFamily="50" charset="-128"/>
                <a:ea typeface="Meiryo UI" panose="020B0604030504040204" pitchFamily="50" charset="-128"/>
              </a:rPr>
              <a:t>FC</a:t>
            </a:r>
            <a:r>
              <a:rPr lang="ja-JP" altLang="en-US" sz="1200" dirty="0">
                <a:latin typeface="Meiryo UI" panose="020B0604030504040204" pitchFamily="50" charset="-128"/>
                <a:ea typeface="Meiryo UI" panose="020B0604030504040204" pitchFamily="50" charset="-128"/>
              </a:rPr>
              <a:t>の根拠地として有名。</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層制の「メトロポリタン・ディストリクト・カウンセル」。</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・議会の議員から任命されたリーダー（首長）と、リーダーによって議員の中から任命される内閣構成員が、</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政策の意思決定と執行機能を担う仕組み。</a:t>
            </a:r>
            <a:endParaRPr lang="en-US" altLang="ja-JP" sz="1200"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FAF2E731-5E59-4818-905F-D7AC33BBA3D4}"/>
              </a:ext>
            </a:extLst>
          </p:cNvPr>
          <p:cNvSpPr txBox="1"/>
          <p:nvPr/>
        </p:nvSpPr>
        <p:spPr>
          <a:xfrm>
            <a:off x="593485" y="1779787"/>
            <a:ext cx="5684974" cy="1461939"/>
          </a:xfrm>
          <a:prstGeom prst="rect">
            <a:avLst/>
          </a:prstGeom>
          <a:noFill/>
          <a:ln w="3175">
            <a:noFill/>
            <a:prstDash val="sysDot"/>
          </a:ln>
        </p:spPr>
        <p:txBody>
          <a:bodyPr wrap="square">
            <a:spAutoFit/>
          </a:bodyPr>
          <a:lstStyle/>
          <a:p>
            <a:r>
              <a:rPr lang="en-US" altLang="ja-JP" sz="1200" b="1" u="sng"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イングランドの地方制度</a:t>
            </a:r>
            <a:r>
              <a:rPr lang="en-US" altLang="ja-JP" sz="1200" b="1" u="sng" dirty="0">
                <a:latin typeface="Meiryo UI" panose="020B0604030504040204" pitchFamily="50" charset="-128"/>
                <a:ea typeface="Meiryo UI" panose="020B0604030504040204" pitchFamily="50" charset="-128"/>
              </a:rPr>
              <a:t>〉</a:t>
            </a:r>
          </a:p>
          <a:p>
            <a:endParaRPr lang="en-US" altLang="ja-JP" sz="500" b="1" u="sng"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・イングランドの自治体構成には、カウンティ（日本の県に相当）とディストリクト（同市町村に相当）の</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層制の地域と、</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層制の地域が混在。</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層制の自治体は、大都市圏に存在する「大都市圏ディストリクト・カウンシル」と非大都市圏の「ユニタリー・カウンシル」であり、これらは県及び市町村の機能を併せ持った地方自治体。</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・「リーダー（議会が選任する首長）と内閣制」と「メイヤー（直接公選首長）と内閣制」が併存、任期はともに</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年。</a:t>
            </a:r>
            <a:endParaRPr lang="en-US" altLang="ja-JP" sz="1200" dirty="0">
              <a:latin typeface="Meiryo UI" panose="020B0604030504040204" pitchFamily="50" charset="-128"/>
              <a:ea typeface="Meiryo UI" panose="020B0604030504040204" pitchFamily="50" charset="-128"/>
            </a:endParaRPr>
          </a:p>
        </p:txBody>
      </p:sp>
      <p:sp>
        <p:nvSpPr>
          <p:cNvPr id="31" name="正方形/長方形 30"/>
          <p:cNvSpPr/>
          <p:nvPr/>
        </p:nvSpPr>
        <p:spPr>
          <a:xfrm>
            <a:off x="7086511" y="489000"/>
            <a:ext cx="1764000" cy="104400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algn="ctr"/>
            <a:r>
              <a:rPr kumimoji="1" lang="ja-JP" altLang="en-US" sz="1100" dirty="0">
                <a:solidFill>
                  <a:schemeClr val="tx1"/>
                </a:solidFill>
                <a:latin typeface="Meiryo UI" panose="020B0604030504040204" pitchFamily="50" charset="-128"/>
                <a:ea typeface="Meiryo UI" panose="020B0604030504040204" pitchFamily="50" charset="-128"/>
              </a:rPr>
              <a:t> ＜参考＞</a:t>
            </a:r>
            <a:endParaRPr kumimoji="1" lang="en-US" altLang="ja-JP" sz="1100" dirty="0">
              <a:solidFill>
                <a:schemeClr val="tx1"/>
              </a:solidFill>
              <a:latin typeface="Meiryo UI" panose="020B0604030504040204" pitchFamily="50" charset="-128"/>
              <a:ea typeface="Meiryo UI" panose="020B0604030504040204" pitchFamily="50" charset="-128"/>
            </a:endParaRPr>
          </a:p>
          <a:p>
            <a:r>
              <a:rPr kumimoji="1" lang="ja-JP" altLang="en-US" sz="1100" b="1" dirty="0">
                <a:solidFill>
                  <a:schemeClr val="tx1"/>
                </a:solidFill>
                <a:latin typeface="Meiryo UI" panose="020B0604030504040204" pitchFamily="50" charset="-128"/>
                <a:ea typeface="Meiryo UI" panose="020B0604030504040204" pitchFamily="50" charset="-128"/>
              </a:rPr>
              <a:t>➣大阪市　</a:t>
            </a:r>
            <a:endParaRPr kumimoji="1" lang="en-US" altLang="ja-JP" sz="1100" b="1" dirty="0">
              <a:solidFill>
                <a:schemeClr val="tx1"/>
              </a:solidFill>
              <a:latin typeface="Meiryo UI" panose="020B0604030504040204" pitchFamily="50" charset="-128"/>
              <a:ea typeface="Meiryo UI" panose="020B0604030504040204" pitchFamily="50" charset="-128"/>
            </a:endParaRPr>
          </a:p>
          <a:p>
            <a:r>
              <a:rPr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約</a:t>
            </a:r>
            <a:r>
              <a:rPr kumimoji="1" lang="en-US" altLang="ja-JP" sz="1100" dirty="0">
                <a:solidFill>
                  <a:schemeClr val="tx1"/>
                </a:solidFill>
                <a:latin typeface="Meiryo UI" panose="020B0604030504040204" pitchFamily="50" charset="-128"/>
                <a:ea typeface="Meiryo UI" panose="020B0604030504040204" pitchFamily="50" charset="-128"/>
              </a:rPr>
              <a:t>275</a:t>
            </a:r>
            <a:r>
              <a:rPr kumimoji="1" lang="ja-JP" altLang="en-US" sz="1100" dirty="0">
                <a:solidFill>
                  <a:schemeClr val="tx1"/>
                </a:solidFill>
                <a:latin typeface="Meiryo UI" panose="020B0604030504040204" pitchFamily="50" charset="-128"/>
                <a:ea typeface="Meiryo UI" panose="020B0604030504040204" pitchFamily="50" charset="-128"/>
              </a:rPr>
              <a:t>万人／約</a:t>
            </a:r>
            <a:r>
              <a:rPr kumimoji="1" lang="en-US" altLang="ja-JP" sz="1100" dirty="0">
                <a:solidFill>
                  <a:schemeClr val="tx1"/>
                </a:solidFill>
                <a:latin typeface="Meiryo UI" panose="020B0604030504040204" pitchFamily="50" charset="-128"/>
                <a:ea typeface="Meiryo UI" panose="020B0604030504040204" pitchFamily="50" charset="-128"/>
              </a:rPr>
              <a:t>230</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a:t>
            </a:r>
          </a:p>
          <a:p>
            <a:r>
              <a:rPr kumimoji="1" lang="ja-JP" altLang="en-US" sz="1100" b="1" dirty="0">
                <a:solidFill>
                  <a:schemeClr val="tx1"/>
                </a:solidFill>
                <a:latin typeface="Meiryo UI" panose="020B0604030504040204" pitchFamily="50" charset="-128"/>
                <a:ea typeface="Meiryo UI" panose="020B0604030504040204" pitchFamily="50" charset="-128"/>
              </a:rPr>
              <a:t>➣大阪府　</a:t>
            </a:r>
            <a:endParaRPr kumimoji="1" lang="en-US" altLang="ja-JP" sz="1100" b="1" dirty="0">
              <a:solidFill>
                <a:schemeClr val="tx1"/>
              </a:solidFill>
              <a:latin typeface="Meiryo UI" panose="020B0604030504040204" pitchFamily="50" charset="-128"/>
              <a:ea typeface="Meiryo UI" panose="020B0604030504040204" pitchFamily="50" charset="-128"/>
            </a:endParaRPr>
          </a:p>
          <a:p>
            <a:r>
              <a:rPr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約</a:t>
            </a:r>
            <a:r>
              <a:rPr kumimoji="1" lang="en-US" altLang="ja-JP" sz="1100" dirty="0">
                <a:solidFill>
                  <a:schemeClr val="tx1"/>
                </a:solidFill>
                <a:latin typeface="Meiryo UI" panose="020B0604030504040204" pitchFamily="50" charset="-128"/>
                <a:ea typeface="Meiryo UI" panose="020B0604030504040204" pitchFamily="50" charset="-128"/>
              </a:rPr>
              <a:t>880</a:t>
            </a:r>
            <a:r>
              <a:rPr kumimoji="1" lang="ja-JP" altLang="en-US" sz="1100" dirty="0">
                <a:solidFill>
                  <a:schemeClr val="tx1"/>
                </a:solidFill>
                <a:latin typeface="Meiryo UI" panose="020B0604030504040204" pitchFamily="50" charset="-128"/>
                <a:ea typeface="Meiryo UI" panose="020B0604030504040204" pitchFamily="50" charset="-128"/>
              </a:rPr>
              <a:t>万人／約</a:t>
            </a:r>
            <a:r>
              <a:rPr kumimoji="1" lang="en-US" altLang="ja-JP" sz="1100" dirty="0">
                <a:solidFill>
                  <a:schemeClr val="tx1"/>
                </a:solidFill>
                <a:latin typeface="Meiryo UI" panose="020B0604030504040204" pitchFamily="50" charset="-128"/>
                <a:ea typeface="Meiryo UI" panose="020B0604030504040204" pitchFamily="50" charset="-128"/>
              </a:rPr>
              <a:t>1,900</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a:t>
            </a:r>
          </a:p>
          <a:p>
            <a:pPr algn="ctr"/>
            <a:r>
              <a:rPr lang="ja-JP" altLang="en-US" sz="800" dirty="0">
                <a:solidFill>
                  <a:srgbClr val="002060"/>
                </a:solidFill>
                <a:latin typeface="Meiryo UI"/>
                <a:ea typeface="Meiryo UI"/>
              </a:rPr>
              <a:t>（いずれも</a:t>
            </a:r>
            <a:r>
              <a:rPr lang="en-US" altLang="ja-JP" sz="800" dirty="0">
                <a:solidFill>
                  <a:srgbClr val="002060"/>
                </a:solidFill>
                <a:latin typeface="Meiryo UI"/>
                <a:ea typeface="Meiryo UI"/>
              </a:rPr>
              <a:t>2021</a:t>
            </a:r>
            <a:r>
              <a:rPr lang="ja-JP" altLang="en-US" sz="800" dirty="0">
                <a:solidFill>
                  <a:srgbClr val="002060"/>
                </a:solidFill>
                <a:latin typeface="Meiryo UI"/>
                <a:ea typeface="Meiryo UI"/>
              </a:rPr>
              <a:t>年</a:t>
            </a:r>
            <a:r>
              <a:rPr lang="en-US" altLang="ja-JP" sz="800" dirty="0">
                <a:solidFill>
                  <a:srgbClr val="002060"/>
                </a:solidFill>
                <a:latin typeface="Meiryo UI"/>
                <a:ea typeface="Meiryo UI"/>
              </a:rPr>
              <a:t>3</a:t>
            </a:r>
            <a:r>
              <a:rPr lang="ja-JP" altLang="en-US" sz="800" dirty="0">
                <a:solidFill>
                  <a:srgbClr val="002060"/>
                </a:solidFill>
                <a:latin typeface="Meiryo UI"/>
                <a:ea typeface="Meiryo UI"/>
              </a:rPr>
              <a:t>月</a:t>
            </a:r>
            <a:r>
              <a:rPr lang="en-US" altLang="ja-JP" sz="800" dirty="0">
                <a:solidFill>
                  <a:srgbClr val="002060"/>
                </a:solidFill>
                <a:latin typeface="Meiryo UI"/>
                <a:ea typeface="Meiryo UI"/>
              </a:rPr>
              <a:t>1</a:t>
            </a:r>
            <a:r>
              <a:rPr lang="ja-JP" altLang="en-US" sz="800" dirty="0">
                <a:solidFill>
                  <a:srgbClr val="002060"/>
                </a:solidFill>
                <a:latin typeface="Meiryo UI"/>
                <a:ea typeface="Meiryo UI"/>
              </a:rPr>
              <a:t>日現在）</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FAF2E731-5E59-4818-905F-D7AC33BBA3D4}"/>
              </a:ext>
            </a:extLst>
          </p:cNvPr>
          <p:cNvSpPr txBox="1"/>
          <p:nvPr/>
        </p:nvSpPr>
        <p:spPr>
          <a:xfrm>
            <a:off x="428041" y="3566406"/>
            <a:ext cx="8459278" cy="1585049"/>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グレーター・マンチェスター合同行政機構</a:t>
            </a:r>
            <a:r>
              <a:rPr lang="en-US" altLang="ja-JP" sz="1200" b="1" dirty="0">
                <a:latin typeface="Meiryo UI" panose="020B0604030504040204" pitchFamily="50" charset="-128"/>
                <a:ea typeface="Meiryo UI" panose="020B0604030504040204" pitchFamily="50" charset="-128"/>
              </a:rPr>
              <a:t>(Greater Manchester Combined Authority=GMCA)</a:t>
            </a:r>
          </a:p>
          <a:p>
            <a:r>
              <a:rPr lang="ja-JP" altLang="en-US" sz="1200" b="1" dirty="0">
                <a:latin typeface="Meiryo UI" panose="020B0604030504040204" pitchFamily="50" charset="-128"/>
                <a:ea typeface="Meiryo UI" panose="020B0604030504040204" pitchFamily="50" charset="-128"/>
              </a:rPr>
              <a:t>　                                                                      </a:t>
            </a:r>
            <a:r>
              <a:rPr lang="en-US" altLang="zh-TW"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圏域</a:t>
            </a:r>
            <a:r>
              <a:rPr lang="zh-TW" altLang="en-US" sz="1400" b="1" dirty="0">
                <a:latin typeface="Meiryo UI" panose="020B0604030504040204" pitchFamily="50" charset="-128"/>
                <a:ea typeface="Meiryo UI" panose="020B0604030504040204" pitchFamily="50" charset="-128"/>
              </a:rPr>
              <a:t>人口約</a:t>
            </a:r>
            <a:r>
              <a:rPr lang="en-US" altLang="ja-JP" sz="1400" b="1" dirty="0">
                <a:latin typeface="Meiryo UI" panose="020B0604030504040204" pitchFamily="50" charset="-128"/>
                <a:ea typeface="Meiryo UI" panose="020B0604030504040204" pitchFamily="50" charset="-128"/>
              </a:rPr>
              <a:t>282</a:t>
            </a:r>
            <a:r>
              <a:rPr lang="zh-TW" altLang="en-US" sz="1400" b="1" dirty="0">
                <a:latin typeface="Meiryo UI" panose="020B0604030504040204" pitchFamily="50" charset="-128"/>
                <a:ea typeface="Meiryo UI" panose="020B0604030504040204" pitchFamily="50" charset="-128"/>
              </a:rPr>
              <a:t>万人／面積</a:t>
            </a:r>
            <a:r>
              <a:rPr lang="en-US" altLang="ja-JP" sz="1400" b="1" dirty="0">
                <a:latin typeface="Meiryo UI" panose="020B0604030504040204" pitchFamily="50" charset="-128"/>
                <a:ea typeface="Meiryo UI" panose="020B0604030504040204" pitchFamily="50" charset="-128"/>
              </a:rPr>
              <a:t>1,276</a:t>
            </a:r>
            <a:r>
              <a:rPr lang="en-US" altLang="zh-TW" sz="1400" b="1" dirty="0">
                <a:latin typeface="Meiryo UI" panose="020B0604030504040204" pitchFamily="50" charset="-128"/>
                <a:ea typeface="Meiryo UI" panose="020B0604030504040204" pitchFamily="50" charset="-128"/>
              </a:rPr>
              <a:t>㎢〕</a:t>
            </a:r>
          </a:p>
          <a:p>
            <a:endParaRPr lang="en-US" altLang="ja-JP" sz="300" b="1"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2011</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月、中央政府による合同機構の設置命令の承認を受け、国内の都市圏で初の法人格を持つ広域機関として発足。</a:t>
            </a:r>
            <a:endParaRPr lang="en-US" altLang="ja-JP" sz="1200" dirty="0">
              <a:latin typeface="Meiryo UI" panose="020B0604030504040204" pitchFamily="50" charset="-128"/>
              <a:ea typeface="Meiryo UI" panose="020B0604030504040204" pitchFamily="50" charset="-128"/>
            </a:endParaRPr>
          </a:p>
          <a:p>
            <a:endParaRPr lang="en-US" altLang="ja-JP" sz="300" dirty="0">
              <a:latin typeface="Meiryo UI" panose="020B0604030504040204" pitchFamily="50" charset="-128"/>
              <a:ea typeface="Meiryo UI" panose="020B0604030504040204" pitchFamily="50" charset="-128"/>
            </a:endParaRPr>
          </a:p>
          <a:p>
            <a:endParaRPr lang="en-US" altLang="ja-JP" sz="3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目的</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地域間連携による政策推進と中央政府からの権限移譲の受け皿として役割を担う。</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組織）</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の自治体を構成団体とし、公選市長が議長（</a:t>
            </a:r>
            <a:r>
              <a:rPr lang="en-US" altLang="ja-JP" sz="1200" dirty="0">
                <a:latin typeface="Meiryo UI" panose="020B0604030504040204" pitchFamily="50" charset="-128"/>
                <a:ea typeface="Meiryo UI" panose="020B0604030504040204" pitchFamily="50" charset="-128"/>
              </a:rPr>
              <a:t>Chair</a:t>
            </a:r>
            <a:r>
              <a:rPr lang="ja-JP" altLang="en-US" sz="1200" dirty="0">
                <a:latin typeface="Meiryo UI" panose="020B0604030504040204" pitchFamily="50" charset="-128"/>
                <a:ea typeface="Meiryo UI" panose="020B0604030504040204" pitchFamily="50" charset="-128"/>
              </a:rPr>
              <a:t>）を務め、</a:t>
            </a:r>
            <a:r>
              <a:rPr lang="en-US" altLang="ja-JP" sz="1200" dirty="0">
                <a:latin typeface="Meiryo UI" panose="020B0604030504040204" pitchFamily="50" charset="-128"/>
                <a:ea typeface="Meiryo UI" panose="020B0604030504040204" pitchFamily="50" charset="-128"/>
              </a:rPr>
              <a:t>GMCA</a:t>
            </a:r>
            <a:r>
              <a:rPr lang="ja-JP" altLang="en-US" sz="1200" dirty="0">
                <a:latin typeface="Meiryo UI" panose="020B0604030504040204" pitchFamily="50" charset="-128"/>
                <a:ea typeface="Meiryo UI" panose="020B0604030504040204" pitchFamily="50" charset="-128"/>
              </a:rPr>
              <a:t>理事会メンバーである</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人の自治体の長（市長）</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に対して固有の役割を与え、「任命」する。意思決定の権限は理事会にある。</a:t>
            </a:r>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前身）グレーター・マンチェスター地方自治体協会（英国政府及び</a:t>
            </a:r>
            <a:r>
              <a:rPr lang="en-US" altLang="ja-JP" sz="1200" dirty="0">
                <a:latin typeface="Meiryo UI" panose="020B0604030504040204" pitchFamily="50" charset="-128"/>
                <a:ea typeface="Meiryo UI" panose="020B0604030504040204" pitchFamily="50" charset="-128"/>
              </a:rPr>
              <a:t>EU</a:t>
            </a:r>
            <a:r>
              <a:rPr lang="ja-JP" altLang="en-US" sz="1200" dirty="0">
                <a:latin typeface="Meiryo UI" panose="020B0604030504040204" pitchFamily="50" charset="-128"/>
                <a:ea typeface="Meiryo UI" panose="020B0604030504040204" pitchFamily="50" charset="-128"/>
              </a:rPr>
              <a:t>に対し、グレーターマンチェスター地域を代表）</a:t>
            </a:r>
            <a:endParaRPr lang="en-US" altLang="ja-JP" sz="1200" dirty="0">
              <a:latin typeface="Meiryo UI" panose="020B0604030504040204" pitchFamily="50" charset="-128"/>
              <a:ea typeface="Meiryo UI" panose="020B0604030504040204" pitchFamily="50" charset="-128"/>
            </a:endParaRPr>
          </a:p>
        </p:txBody>
      </p:sp>
      <p:cxnSp>
        <p:nvCxnSpPr>
          <p:cNvPr id="35" name="直線コネクタ 34"/>
          <p:cNvCxnSpPr/>
          <p:nvPr/>
        </p:nvCxnSpPr>
        <p:spPr>
          <a:xfrm>
            <a:off x="282026" y="3565780"/>
            <a:ext cx="865981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220968" y="439437"/>
            <a:ext cx="229771" cy="29799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latin typeface="Meiryo UI" panose="020B0604030504040204" pitchFamily="50" charset="-128"/>
                <a:ea typeface="Meiryo UI" panose="020B0604030504040204" pitchFamily="50" charset="-128"/>
              </a:rPr>
              <a:t>自</a:t>
            </a:r>
            <a:endParaRPr kumimoji="1" lang="en-US" altLang="ja-JP" sz="1200" dirty="0">
              <a:latin typeface="Meiryo UI" panose="020B0604030504040204" pitchFamily="50" charset="-128"/>
              <a:ea typeface="Meiryo UI" panose="020B0604030504040204" pitchFamily="50" charset="-128"/>
            </a:endParaRPr>
          </a:p>
          <a:p>
            <a:pPr algn="ctr"/>
            <a:endParaRPr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治</a:t>
            </a:r>
            <a:endParaRPr kumimoji="1" lang="en-US" altLang="ja-JP" sz="1200" dirty="0">
              <a:latin typeface="Meiryo UI" panose="020B0604030504040204" pitchFamily="50" charset="-128"/>
              <a:ea typeface="Meiryo UI" panose="020B0604030504040204" pitchFamily="50" charset="-128"/>
            </a:endParaRPr>
          </a:p>
          <a:p>
            <a:pPr algn="ctr"/>
            <a:endParaRPr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体</a:t>
            </a:r>
          </a:p>
        </p:txBody>
      </p:sp>
      <p:sp>
        <p:nvSpPr>
          <p:cNvPr id="20" name="正方形/長方形 19"/>
          <p:cNvSpPr/>
          <p:nvPr/>
        </p:nvSpPr>
        <p:spPr>
          <a:xfrm>
            <a:off x="221213" y="3724316"/>
            <a:ext cx="229526" cy="1406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latin typeface="Meiryo UI" panose="020B0604030504040204" pitchFamily="50" charset="-128"/>
                <a:ea typeface="Meiryo UI" panose="020B0604030504040204" pitchFamily="50" charset="-128"/>
              </a:rPr>
              <a:t>広</a:t>
            </a:r>
            <a:endParaRPr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域</a:t>
            </a: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連</a:t>
            </a:r>
            <a:endParaRPr kumimoji="1" lang="en-US" altLang="ja-JP" sz="1200" dirty="0">
              <a:latin typeface="Meiryo UI" panose="020B0604030504040204" pitchFamily="50" charset="-128"/>
              <a:ea typeface="Meiryo UI" panose="020B0604030504040204" pitchFamily="50" charset="-128"/>
            </a:endParaRPr>
          </a:p>
          <a:p>
            <a:pPr algn="ctr"/>
            <a:endParaRPr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携</a:t>
            </a:r>
          </a:p>
        </p:txBody>
      </p:sp>
      <p:sp>
        <p:nvSpPr>
          <p:cNvPr id="11" name="テキスト ボックス 10"/>
          <p:cNvSpPr txBox="1"/>
          <p:nvPr/>
        </p:nvSpPr>
        <p:spPr>
          <a:xfrm>
            <a:off x="7578410" y="6160707"/>
            <a:ext cx="1757083" cy="276999"/>
          </a:xfrm>
          <a:prstGeom prst="rect">
            <a:avLst/>
          </a:prstGeom>
          <a:noFill/>
        </p:spPr>
        <p:txBody>
          <a:bodyPr wrap="square" rtlCol="0">
            <a:spAutoFit/>
          </a:bodyPr>
          <a:lstStyle/>
          <a:p>
            <a:r>
              <a:rPr kumimoji="1" lang="ja-JP" altLang="en-US" sz="1200" dirty="0">
                <a:solidFill>
                  <a:srgbClr val="FF0000"/>
                </a:solidFill>
                <a:latin typeface="Meiryo UI" panose="020B0604030504040204" pitchFamily="50" charset="-128"/>
                <a:ea typeface="Meiryo UI" panose="020B0604030504040204" pitchFamily="50" charset="-128"/>
              </a:rPr>
              <a:t>マンチェスター</a:t>
            </a:r>
          </a:p>
        </p:txBody>
      </p:sp>
      <p:pic>
        <p:nvPicPr>
          <p:cNvPr id="26" name="図 25"/>
          <p:cNvPicPr>
            <a:picLocks noChangeAspect="1"/>
          </p:cNvPicPr>
          <p:nvPr/>
        </p:nvPicPr>
        <p:blipFill rotWithShape="1">
          <a:blip r:embed="rId4"/>
          <a:srcRect t="4196" b="4468"/>
          <a:stretch/>
        </p:blipFill>
        <p:spPr>
          <a:xfrm>
            <a:off x="6506143" y="1943308"/>
            <a:ext cx="2090927" cy="1380932"/>
          </a:xfrm>
          <a:prstGeom prst="rect">
            <a:avLst/>
          </a:prstGeom>
        </p:spPr>
      </p:pic>
      <p:sp>
        <p:nvSpPr>
          <p:cNvPr id="33" name="テキスト ボックス 32"/>
          <p:cNvSpPr txBox="1"/>
          <p:nvPr/>
        </p:nvSpPr>
        <p:spPr>
          <a:xfrm>
            <a:off x="5164849" y="3350336"/>
            <a:ext cx="4182508" cy="215444"/>
          </a:xfrm>
          <a:prstGeom prst="rect">
            <a:avLst/>
          </a:prstGeom>
          <a:noFill/>
        </p:spPr>
        <p:txBody>
          <a:bodyPr wrap="square" rtlCol="0">
            <a:spAutoFit/>
          </a:bodyPr>
          <a:lstStyle/>
          <a:p>
            <a:r>
              <a:rPr lang="ja-JP" altLang="en-US" sz="800" dirty="0"/>
              <a:t>出典：</a:t>
            </a:r>
            <a:r>
              <a:rPr kumimoji="1" lang="ja-JP" altLang="en-US" sz="800" dirty="0"/>
              <a:t>青木勝一「英国の地域政策の現状と課題：イングランドにおける権限移譲を中心に」</a:t>
            </a:r>
          </a:p>
        </p:txBody>
      </p:sp>
      <p:sp>
        <p:nvSpPr>
          <p:cNvPr id="34" name="正方形/長方形 33"/>
          <p:cNvSpPr/>
          <p:nvPr/>
        </p:nvSpPr>
        <p:spPr>
          <a:xfrm>
            <a:off x="6623782" y="1741313"/>
            <a:ext cx="2682683"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イングランドの地方自治体構成</a:t>
            </a:r>
            <a:r>
              <a:rPr lang="en-US" altLang="ja-JP" sz="1000" dirty="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28" name="正方形/長方形 27"/>
          <p:cNvSpPr/>
          <p:nvPr/>
        </p:nvSpPr>
        <p:spPr>
          <a:xfrm>
            <a:off x="6966613" y="6453294"/>
            <a:ext cx="2267794" cy="2308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各種資料をもとに副首都推進局にて作成</a:t>
            </a:r>
            <a:endParaRPr lang="en-US" altLang="ja-JP" sz="900" dirty="0">
              <a:latin typeface="Meiryo UI" panose="020B0604030504040204" pitchFamily="50" charset="-128"/>
              <a:ea typeface="Meiryo UI" panose="020B0604030504040204" pitchFamily="50" charset="-128"/>
            </a:endParaRPr>
          </a:p>
        </p:txBody>
      </p:sp>
      <p:sp>
        <p:nvSpPr>
          <p:cNvPr id="5" name="正方形/長方形 4"/>
          <p:cNvSpPr/>
          <p:nvPr/>
        </p:nvSpPr>
        <p:spPr>
          <a:xfrm>
            <a:off x="7499952" y="2457631"/>
            <a:ext cx="416139" cy="3396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570198" y="1762889"/>
            <a:ext cx="8317121" cy="1582019"/>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FAF2E731-5E59-4818-905F-D7AC33BBA3D4}"/>
              </a:ext>
            </a:extLst>
          </p:cNvPr>
          <p:cNvSpPr txBox="1"/>
          <p:nvPr/>
        </p:nvSpPr>
        <p:spPr>
          <a:xfrm>
            <a:off x="73164" y="5864846"/>
            <a:ext cx="6964197" cy="738664"/>
          </a:xfrm>
          <a:prstGeom prst="rect">
            <a:avLst/>
          </a:prstGeom>
          <a:noFill/>
          <a:ln w="9525">
            <a:solidFill>
              <a:schemeClr val="tx1"/>
            </a:solidFill>
            <a:prstDash val="dash"/>
          </a:ln>
        </p:spPr>
        <p:txBody>
          <a:bodyPr wrap="square">
            <a:spAutoFit/>
          </a:bodyPr>
          <a:lstStyle/>
          <a:p>
            <a:r>
              <a:rPr lang="ja-JP" altLang="en-US" sz="1050" dirty="0">
                <a:latin typeface="Meiryo UI" panose="020B0604030504040204" pitchFamily="50" charset="-128"/>
                <a:ea typeface="Meiryo UI" panose="020B0604030504040204" pitchFamily="50" charset="-128"/>
              </a:rPr>
              <a:t>〇主な指標等</a:t>
            </a:r>
            <a:endParaRPr lang="en-US" altLang="ja-JP" sz="30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・人口：</a:t>
            </a:r>
            <a:r>
              <a:rPr lang="en-US" altLang="ja-JP" sz="1050" dirty="0">
                <a:latin typeface="Meiryo UI" panose="020B0604030504040204" pitchFamily="50" charset="-128"/>
                <a:ea typeface="Meiryo UI" panose="020B0604030504040204" pitchFamily="50" charset="-128"/>
              </a:rPr>
              <a:t>1931</a:t>
            </a:r>
            <a:r>
              <a:rPr lang="ja-JP" altLang="en-US" sz="1050" dirty="0">
                <a:latin typeface="Meiryo UI" panose="020B0604030504040204" pitchFamily="50" charset="-128"/>
                <a:ea typeface="Meiryo UI" panose="020B0604030504040204" pitchFamily="50" charset="-128"/>
              </a:rPr>
              <a:t>年の約</a:t>
            </a:r>
            <a:r>
              <a:rPr lang="en-US" altLang="ja-JP" sz="1050" dirty="0">
                <a:latin typeface="Meiryo UI" panose="020B0604030504040204" pitchFamily="50" charset="-128"/>
                <a:ea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rPr>
              <a:t>万人をピークに、</a:t>
            </a:r>
            <a:r>
              <a:rPr lang="en-US" altLang="ja-JP" sz="1050" dirty="0">
                <a:latin typeface="Meiryo UI" panose="020B0604030504040204" pitchFamily="50" charset="-128"/>
                <a:ea typeface="Meiryo UI" panose="020B0604030504040204" pitchFamily="50" charset="-128"/>
              </a:rPr>
              <a:t>2001</a:t>
            </a:r>
            <a:r>
              <a:rPr lang="ja-JP" altLang="en-US" sz="1050" dirty="0">
                <a:latin typeface="Meiryo UI" panose="020B0604030504040204" pitchFamily="50" charset="-128"/>
                <a:ea typeface="Meiryo UI" panose="020B0604030504040204" pitchFamily="50" charset="-128"/>
              </a:rPr>
              <a:t>年約</a:t>
            </a:r>
            <a:r>
              <a:rPr lang="en-US" altLang="ja-JP" sz="1050" dirty="0">
                <a:latin typeface="Meiryo UI" panose="020B0604030504040204" pitchFamily="50" charset="-128"/>
                <a:ea typeface="Meiryo UI" panose="020B0604030504040204" pitchFamily="50" charset="-128"/>
              </a:rPr>
              <a:t>39</a:t>
            </a:r>
            <a:r>
              <a:rPr lang="ja-JP" altLang="en-US" sz="1050" dirty="0">
                <a:latin typeface="Meiryo UI" panose="020B0604030504040204" pitchFamily="50" charset="-128"/>
                <a:ea typeface="Meiryo UI" panose="020B0604030504040204" pitchFamily="50" charset="-128"/>
              </a:rPr>
              <a:t>万人まで減少、その後、</a:t>
            </a:r>
            <a:r>
              <a:rPr lang="en-US" altLang="ja-JP" sz="1050" dirty="0">
                <a:latin typeface="Meiryo UI" panose="020B0604030504040204" pitchFamily="50" charset="-128"/>
                <a:ea typeface="Meiryo UI" panose="020B0604030504040204" pitchFamily="50" charset="-128"/>
              </a:rPr>
              <a:t>2015</a:t>
            </a:r>
            <a:r>
              <a:rPr lang="ja-JP" altLang="en-US" sz="1050" dirty="0">
                <a:latin typeface="Meiryo UI" panose="020B0604030504040204" pitchFamily="50" charset="-128"/>
                <a:ea typeface="Meiryo UI" panose="020B0604030504040204" pitchFamily="50" charset="-128"/>
              </a:rPr>
              <a:t>年約</a:t>
            </a:r>
            <a:r>
              <a:rPr lang="en-US" altLang="ja-JP" sz="1050" dirty="0">
                <a:latin typeface="Meiryo UI" panose="020B0604030504040204" pitchFamily="50" charset="-128"/>
                <a:ea typeface="Meiryo UI" panose="020B0604030504040204" pitchFamily="50" charset="-128"/>
              </a:rPr>
              <a:t>53</a:t>
            </a:r>
            <a:r>
              <a:rPr lang="ja-JP" altLang="en-US" sz="1050" dirty="0">
                <a:latin typeface="Meiryo UI" panose="020B0604030504040204" pitchFamily="50" charset="-128"/>
                <a:ea typeface="Meiryo UI" panose="020B0604030504040204" pitchFamily="50" charset="-128"/>
              </a:rPr>
              <a:t>万人に回復</a:t>
            </a:r>
            <a:r>
              <a:rPr lang="ja-JP" altLang="en-US" sz="1050" b="1" dirty="0">
                <a:latin typeface="Meiryo UI" panose="020B0604030504040204" pitchFamily="50" charset="-128"/>
                <a:ea typeface="Meiryo UI" panose="020B0604030504040204" pitchFamily="50" charset="-128"/>
              </a:rPr>
              <a:t>（</a:t>
            </a:r>
            <a:r>
              <a:rPr lang="en-US" altLang="ja-JP" sz="1050" b="1" u="sng" dirty="0">
                <a:latin typeface="Meiryo UI" panose="020B0604030504040204" pitchFamily="50" charset="-128"/>
                <a:ea typeface="Meiryo UI" panose="020B0604030504040204" pitchFamily="50" charset="-128"/>
              </a:rPr>
              <a:t>36%</a:t>
            </a:r>
            <a:r>
              <a:rPr lang="ja-JP" altLang="en-US" sz="1050" b="1" u="sng" dirty="0">
                <a:latin typeface="Meiryo UI" panose="020B0604030504040204" pitchFamily="50" charset="-128"/>
                <a:ea typeface="Meiryo UI" panose="020B0604030504040204" pitchFamily="50" charset="-128"/>
              </a:rPr>
              <a:t>増加</a:t>
            </a:r>
            <a:r>
              <a:rPr lang="ja-JP" altLang="en-US" sz="1050" b="1"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（マン</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チェスター市）。</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GDP</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2012</a:t>
            </a:r>
            <a:r>
              <a:rPr lang="ja-JP" altLang="en-US" sz="1050" dirty="0">
                <a:latin typeface="Meiryo UI" panose="020B0604030504040204" pitchFamily="50" charset="-128"/>
                <a:ea typeface="Meiryo UI" panose="020B0604030504040204" pitchFamily="50" charset="-128"/>
              </a:rPr>
              <a:t>年、マンチェスター市とサルフォード市、その他</a:t>
            </a:r>
            <a:r>
              <a:rPr lang="en-US" altLang="ja-JP" sz="1050" dirty="0">
                <a:latin typeface="Meiryo UI" panose="020B0604030504040204" pitchFamily="50" charset="-128"/>
                <a:ea typeface="Meiryo UI" panose="020B0604030504040204" pitchFamily="50" charset="-128"/>
              </a:rPr>
              <a:t>3</a:t>
            </a:r>
            <a:r>
              <a:rPr lang="ja-JP" altLang="en-US" sz="1050" dirty="0" err="1">
                <a:latin typeface="Meiryo UI" panose="020B0604030504040204" pitchFamily="50" charset="-128"/>
                <a:ea typeface="Meiryo UI" panose="020B0604030504040204" pitchFamily="50" charset="-128"/>
              </a:rPr>
              <a:t>つの</a:t>
            </a:r>
            <a:r>
              <a:rPr lang="ja-JP" altLang="en-US" sz="1050" dirty="0">
                <a:latin typeface="Meiryo UI" panose="020B0604030504040204" pitchFamily="50" charset="-128"/>
                <a:ea typeface="Meiryo UI" panose="020B0604030504040204" pitchFamily="50" charset="-128"/>
              </a:rPr>
              <a:t>大都市圏を含むグレーター・マンチェスター・サウス地域で</a:t>
            </a:r>
            <a:r>
              <a:rPr lang="en-US" altLang="ja-JP" sz="1050" dirty="0">
                <a:latin typeface="Meiryo UI" panose="020B0604030504040204" pitchFamily="50" charset="-128"/>
                <a:ea typeface="Meiryo UI" panose="020B0604030504040204" pitchFamily="50" charset="-128"/>
              </a:rPr>
              <a:t>3.8%</a:t>
            </a:r>
            <a:r>
              <a:rPr lang="ja-JP" altLang="en-US" sz="1050" dirty="0">
                <a:latin typeface="Meiryo UI" panose="020B0604030504040204" pitchFamily="50" charset="-128"/>
                <a:ea typeface="Meiryo UI" panose="020B0604030504040204" pitchFamily="50" charset="-128"/>
              </a:rPr>
              <a:t>増。</a:t>
            </a:r>
            <a:endParaRPr lang="en-US" altLang="ja-JP" sz="1050" dirty="0">
              <a:latin typeface="Meiryo UI" panose="020B0604030504040204" pitchFamily="50" charset="-128"/>
              <a:ea typeface="Meiryo UI" panose="020B0604030504040204" pitchFamily="50" charset="-128"/>
            </a:endParaRPr>
          </a:p>
        </p:txBody>
      </p:sp>
      <p:cxnSp>
        <p:nvCxnSpPr>
          <p:cNvPr id="36" name="直線コネクタ 35"/>
          <p:cNvCxnSpPr/>
          <p:nvPr/>
        </p:nvCxnSpPr>
        <p:spPr>
          <a:xfrm>
            <a:off x="332401" y="5174557"/>
            <a:ext cx="697407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FAF2E731-5E59-4818-905F-D7AC33BBA3D4}"/>
              </a:ext>
            </a:extLst>
          </p:cNvPr>
          <p:cNvSpPr txBox="1"/>
          <p:nvPr/>
        </p:nvSpPr>
        <p:spPr>
          <a:xfrm>
            <a:off x="407614" y="5417855"/>
            <a:ext cx="6802811" cy="461665"/>
          </a:xfrm>
          <a:prstGeom prst="rect">
            <a:avLst/>
          </a:prstGeom>
          <a:noFill/>
        </p:spPr>
        <p:txBody>
          <a:bodyPr wrap="square">
            <a:spAutoFit/>
          </a:bodyPr>
          <a:lstStyle/>
          <a:p>
            <a:r>
              <a:rPr lang="ja-JP" altLang="en-US" sz="1200"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国による地方制度の仕組みを上手く活用し、マンチェスター市や、グレーター・マンチェスターが、</a:t>
            </a:r>
            <a:endParaRPr lang="en-US" altLang="ja-JP" sz="1200" b="1" u="sng"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rPr>
              <a:t>都市再生（雇用支援等を含む）や産業構造の転換を推進。　　　　　　　　</a:t>
            </a:r>
            <a:r>
              <a:rPr lang="ja-JP" altLang="en-US" sz="1200" b="1" dirty="0">
                <a:latin typeface="Meiryo UI" panose="020B0604030504040204" pitchFamily="50" charset="-128"/>
                <a:ea typeface="Meiryo UI" panose="020B0604030504040204" pitchFamily="50" charset="-128"/>
              </a:rPr>
              <a:t>　　　　　　　　</a:t>
            </a:r>
            <a:endParaRPr lang="en-US" altLang="ja-JP" sz="1200" b="1" dirty="0">
              <a:latin typeface="Meiryo UI" panose="020B0604030504040204" pitchFamily="50" charset="-128"/>
              <a:ea typeface="Meiryo UI" panose="020B0604030504040204" pitchFamily="50" charset="-128"/>
            </a:endParaRPr>
          </a:p>
        </p:txBody>
      </p:sp>
      <p:sp>
        <p:nvSpPr>
          <p:cNvPr id="24" name="下矢印 23"/>
          <p:cNvSpPr/>
          <p:nvPr/>
        </p:nvSpPr>
        <p:spPr>
          <a:xfrm>
            <a:off x="3041419" y="5231194"/>
            <a:ext cx="1296144" cy="167297"/>
          </a:xfrm>
          <a:prstGeom prst="down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71708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103638" y="4511351"/>
            <a:ext cx="8852651" cy="2111518"/>
          </a:xfrm>
          <a:prstGeom prst="rect">
            <a:avLst/>
          </a:prstGeom>
          <a:ln>
            <a:solidFill>
              <a:schemeClr val="accent1"/>
            </a:solidFill>
          </a:ln>
        </p:spPr>
        <p:txBody>
          <a:bodyPr wrap="square">
            <a:noAutofit/>
          </a:bodyPr>
          <a:lstStyle/>
          <a:p>
            <a:pPr marL="285750" indent="-2857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rPr>
              <a:t>マンチェスター大学と市とのパートナーシップにて、ハイテク企業の育成等を目指し、</a:t>
            </a:r>
            <a:r>
              <a:rPr lang="ja-JP" altLang="en-US" sz="1200" b="1" u="sng" dirty="0">
                <a:latin typeface="Meiryo UI" panose="020B0604030504040204" pitchFamily="50" charset="-128"/>
                <a:ea typeface="Meiryo UI" panose="020B0604030504040204" pitchFamily="50" charset="-128"/>
              </a:rPr>
              <a:t>「マンチェスター・サイエンスパーク（</a:t>
            </a:r>
            <a:r>
              <a:rPr lang="en-US" altLang="ja-JP" sz="1200" b="1" u="sng" dirty="0">
                <a:latin typeface="Meiryo UI" panose="020B0604030504040204" pitchFamily="50" charset="-128"/>
                <a:ea typeface="Meiryo UI" panose="020B0604030504040204" pitchFamily="50" charset="-128"/>
              </a:rPr>
              <a:t>MSP</a:t>
            </a:r>
            <a:r>
              <a:rPr lang="ja-JP" altLang="en-US" sz="1200" b="1" u="sng"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（次頁参照）</a:t>
            </a:r>
            <a:r>
              <a:rPr lang="ja-JP" altLang="en-US" sz="1200" dirty="0">
                <a:latin typeface="Meiryo UI" panose="020B0604030504040204" pitchFamily="50" charset="-128"/>
                <a:ea typeface="Meiryo UI" panose="020B0604030504040204" pitchFamily="50" charset="-128"/>
              </a:rPr>
              <a:t>を開始</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1984</a:t>
            </a:r>
            <a:r>
              <a:rPr lang="ja-JP" altLang="en-US" sz="1200" b="1" u="sng" dirty="0">
                <a:latin typeface="Meiryo UI" panose="020B0604030504040204" pitchFamily="50" charset="-128"/>
                <a:ea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en-US" altLang="ja-JP" sz="1200" b="1" u="sng" dirty="0">
                <a:latin typeface="Meiryo UI" panose="020B0604030504040204" pitchFamily="50" charset="-128"/>
                <a:ea typeface="Meiryo UI" panose="020B0604030504040204" pitchFamily="50" charset="-128"/>
              </a:rPr>
              <a:t>2010</a:t>
            </a:r>
            <a:r>
              <a:rPr lang="ja-JP" altLang="en-US" sz="1200" b="1" u="sng" dirty="0">
                <a:latin typeface="Meiryo UI" panose="020B0604030504040204" pitchFamily="50" charset="-128"/>
                <a:ea typeface="Meiryo UI" panose="020B0604030504040204" pitchFamily="50" charset="-128"/>
              </a:rPr>
              <a:t>年以降、</a:t>
            </a:r>
            <a:r>
              <a:rPr lang="ja-JP" altLang="en-US" sz="1200" b="1" dirty="0">
                <a:latin typeface="Meiryo UI" panose="020B0604030504040204" pitchFamily="50" charset="-128"/>
                <a:ea typeface="Meiryo UI" panose="020B0604030504040204" pitchFamily="50" charset="-128"/>
              </a:rPr>
              <a:t>「グレートマンチェスター</a:t>
            </a:r>
            <a:r>
              <a:rPr lang="en-US" altLang="ja-JP" sz="1200" b="1" dirty="0">
                <a:latin typeface="Meiryo UI" panose="020B0604030504040204" pitchFamily="50" charset="-128"/>
                <a:ea typeface="Meiryo UI" panose="020B0604030504040204" pitchFamily="50" charset="-128"/>
              </a:rPr>
              <a:t>LEP</a:t>
            </a:r>
            <a:r>
              <a:rPr lang="ja-JP" altLang="en-US" sz="1200" b="1"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による</a:t>
            </a:r>
            <a:r>
              <a:rPr lang="ja-JP" altLang="en-US" sz="1200" b="1" dirty="0">
                <a:latin typeface="Meiryo UI" panose="020B0604030504040204" pitchFamily="50" charset="-128"/>
                <a:ea typeface="Meiryo UI" panose="020B0604030504040204" pitchFamily="50" charset="-128"/>
              </a:rPr>
              <a:t>社会基盤整備、就業支援、成長産業の育成等</a:t>
            </a:r>
            <a:r>
              <a:rPr lang="ja-JP" altLang="en-US" sz="1200" dirty="0">
                <a:latin typeface="Meiryo UI" panose="020B0604030504040204" pitchFamily="50" charset="-128"/>
                <a:ea typeface="Meiryo UI" panose="020B0604030504040204" pitchFamily="50" charset="-128"/>
              </a:rPr>
              <a:t>、民間中心の稼げる地域に向けた事業を推進。</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rPr>
              <a:t>周辺の</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の自治体とともに</a:t>
            </a:r>
            <a:r>
              <a:rPr lang="ja-JP" altLang="en-US" sz="1200" b="1" u="sng" dirty="0">
                <a:latin typeface="Meiryo UI" panose="020B0604030504040204" pitchFamily="50" charset="-128"/>
                <a:ea typeface="Meiryo UI" panose="020B0604030504040204" pitchFamily="50" charset="-128"/>
              </a:rPr>
              <a:t>「グレーター・マンチェスター合同行政機構（</a:t>
            </a:r>
            <a:r>
              <a:rPr lang="en-US" altLang="ja-JP" sz="1200" b="1" u="sng" dirty="0">
                <a:latin typeface="Meiryo UI" panose="020B0604030504040204" pitchFamily="50" charset="-128"/>
                <a:ea typeface="Meiryo UI" panose="020B0604030504040204" pitchFamily="50" charset="-128"/>
              </a:rPr>
              <a:t>GMCA</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2011</a:t>
            </a:r>
            <a:r>
              <a:rPr lang="ja-JP" altLang="en-US" sz="1200" b="1" u="sng" dirty="0">
                <a:latin typeface="Meiryo UI" panose="020B0604030504040204" pitchFamily="50" charset="-128"/>
                <a:ea typeface="Meiryo UI" panose="020B0604030504040204" pitchFamily="50" charset="-128"/>
              </a:rPr>
              <a:t>年</a:t>
            </a:r>
            <a:r>
              <a:rPr lang="en-US" altLang="ja-JP" sz="1200" b="1" u="sng" dirty="0">
                <a:latin typeface="Meiryo UI" panose="020B0604030504040204" pitchFamily="50" charset="-128"/>
                <a:ea typeface="Meiryo UI" panose="020B0604030504040204" pitchFamily="50" charset="-128"/>
              </a:rPr>
              <a:t>4</a:t>
            </a:r>
            <a:r>
              <a:rPr lang="ja-JP" altLang="en-US" sz="1200" b="1" u="sng" dirty="0">
                <a:latin typeface="Meiryo UI" panose="020B0604030504040204" pitchFamily="50" charset="-128"/>
                <a:ea typeface="Meiryo UI" panose="020B0604030504040204" pitchFamily="50" charset="-128"/>
              </a:rPr>
              <a:t>月）</a:t>
            </a:r>
            <a:r>
              <a:rPr lang="ja-JP" altLang="en-US" sz="1200" dirty="0">
                <a:latin typeface="Meiryo UI" panose="020B0604030504040204" pitchFamily="50" charset="-128"/>
                <a:ea typeface="Meiryo UI" panose="020B0604030504040204" pitchFamily="50" charset="-128"/>
              </a:rPr>
              <a:t>を設立し、警察や消防・救急のほか、交通や地域振興策を共同で実施。</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en-US" altLang="ja-JP" sz="1200" b="1" u="sng" dirty="0">
                <a:latin typeface="Meiryo UI" panose="020B0604030504040204" pitchFamily="50" charset="-128"/>
                <a:ea typeface="Meiryo UI" panose="020B0604030504040204" pitchFamily="50" charset="-128"/>
              </a:rPr>
              <a:t>GMCA</a:t>
            </a:r>
            <a:r>
              <a:rPr lang="ja-JP" altLang="en-US" sz="1200" b="1" u="sng" dirty="0">
                <a:latin typeface="Meiryo UI" panose="020B0604030504040204" pitchFamily="50" charset="-128"/>
                <a:ea typeface="Meiryo UI" panose="020B0604030504040204" pitchFamily="50" charset="-128"/>
              </a:rPr>
              <a:t>では「シティディール」（</a:t>
            </a:r>
            <a:r>
              <a:rPr lang="en-US" altLang="ja-JP" sz="1200" b="1" u="sng" dirty="0">
                <a:latin typeface="Meiryo UI" panose="020B0604030504040204" pitchFamily="50" charset="-128"/>
                <a:ea typeface="Meiryo UI" panose="020B0604030504040204" pitchFamily="50" charset="-128"/>
              </a:rPr>
              <a:t>2012</a:t>
            </a:r>
            <a:r>
              <a:rPr lang="ja-JP" altLang="en-US" sz="1200" b="1" u="sng" dirty="0">
                <a:latin typeface="Meiryo UI" panose="020B0604030504040204" pitchFamily="50" charset="-128"/>
                <a:ea typeface="Meiryo UI" panose="020B0604030504040204" pitchFamily="50" charset="-128"/>
              </a:rPr>
              <a:t>年</a:t>
            </a:r>
            <a:r>
              <a:rPr lang="en-US" altLang="ja-JP" sz="1200" b="1" u="sng" dirty="0">
                <a:latin typeface="Meiryo UI" panose="020B0604030504040204" pitchFamily="50" charset="-128"/>
                <a:ea typeface="Meiryo UI" panose="020B0604030504040204" pitchFamily="50" charset="-128"/>
              </a:rPr>
              <a:t>7</a:t>
            </a:r>
            <a:r>
              <a:rPr lang="ja-JP" altLang="en-US" sz="1200" b="1" u="sng" dirty="0">
                <a:latin typeface="Meiryo UI" panose="020B0604030504040204" pitchFamily="50" charset="-128"/>
                <a:ea typeface="Meiryo UI" panose="020B0604030504040204" pitchFamily="50" charset="-128"/>
              </a:rPr>
              <a:t>月）</a:t>
            </a:r>
            <a:r>
              <a:rPr lang="ja-JP" altLang="en-US" sz="1200" dirty="0">
                <a:latin typeface="Meiryo UI" panose="020B0604030504040204" pitchFamily="50" charset="-128"/>
                <a:ea typeface="Meiryo UI" panose="020B0604030504040204" pitchFamily="50" charset="-128"/>
              </a:rPr>
              <a:t>にいち早く名乗りを上げ、</a:t>
            </a:r>
            <a:r>
              <a:rPr lang="ja-JP" altLang="en-US" sz="1200" b="1" u="sng" dirty="0">
                <a:latin typeface="Meiryo UI" panose="020B0604030504040204" pitchFamily="50" charset="-128"/>
                <a:ea typeface="Meiryo UI" panose="020B0604030504040204" pitchFamily="50" charset="-128"/>
              </a:rPr>
              <a:t>都市側が具体的な実施案を作り、自治体のリーダーらが中央政府と直接交渉し、必要な権限・財源を確保</a:t>
            </a:r>
            <a:r>
              <a:rPr lang="ja-JP" altLang="en-US" sz="1200" dirty="0">
                <a:latin typeface="Meiryo UI" panose="020B0604030504040204" pitchFamily="50" charset="-128"/>
                <a:ea typeface="Meiryo UI" panose="020B0604030504040204" pitchFamily="50" charset="-128"/>
              </a:rPr>
              <a:t>。また、地元資金による交通インフラ投資で雇用の増加と生産性向上を目指すが、</a:t>
            </a:r>
            <a:r>
              <a:rPr lang="ja-JP" altLang="en-US" sz="1200" b="1" u="sng" dirty="0">
                <a:latin typeface="Meiryo UI" panose="020B0604030504040204" pitchFamily="50" charset="-128"/>
                <a:ea typeface="Meiryo UI" panose="020B0604030504040204" pitchFamily="50" charset="-128"/>
              </a:rPr>
              <a:t>投資に伴う税収増加分の一部を地元に還元する「アーンバック」の導入など先進的な取組み</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200" b="1" u="sng" dirty="0">
                <a:latin typeface="Meiryo UI" panose="020B0604030504040204" pitchFamily="50" charset="-128"/>
                <a:ea typeface="Meiryo UI" panose="020B0604030504040204" pitchFamily="50" charset="-128"/>
              </a:rPr>
              <a:t>マンチェスター市を事業主体</a:t>
            </a:r>
            <a:r>
              <a:rPr lang="ja-JP" altLang="en-US" sz="1200" dirty="0">
                <a:latin typeface="Meiryo UI" panose="020B0604030504040204" pitchFamily="50" charset="-128"/>
                <a:ea typeface="Meiryo UI" panose="020B0604030504040204" pitchFamily="50" charset="-128"/>
              </a:rPr>
              <a:t>として、</a:t>
            </a:r>
            <a:r>
              <a:rPr lang="en-US" altLang="ja-JP" sz="1200" dirty="0">
                <a:latin typeface="Meiryo UI" panose="020B0604030504040204" pitchFamily="50" charset="-128"/>
                <a:ea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rPr>
              <a:t>による街の活性化を目指す、</a:t>
            </a:r>
            <a:r>
              <a:rPr lang="ja-JP" altLang="en-US" sz="1200" b="1" u="sng" dirty="0">
                <a:latin typeface="Meiryo UI" panose="020B0604030504040204" pitchFamily="50" charset="-128"/>
                <a:ea typeface="Meiryo UI" panose="020B0604030504040204" pitchFamily="50" charset="-128"/>
              </a:rPr>
              <a:t>スマートシティ・プロジェクト、「</a:t>
            </a:r>
            <a:r>
              <a:rPr lang="en-US" altLang="ja-JP" sz="1200" b="1" u="sng" dirty="0">
                <a:latin typeface="Meiryo UI" panose="020B0604030504040204" pitchFamily="50" charset="-128"/>
                <a:ea typeface="Meiryo UI" panose="020B0604030504040204" pitchFamily="50" charset="-128"/>
              </a:rPr>
              <a:t>City Verve</a:t>
            </a:r>
            <a:r>
              <a:rPr lang="ja-JP" altLang="en-US" sz="1200" b="1" u="sng"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の展開</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2015</a:t>
            </a:r>
            <a:r>
              <a:rPr lang="ja-JP" altLang="en-US" sz="1200" b="1" u="sng" dirty="0">
                <a:latin typeface="Meiryo UI" panose="020B0604030504040204" pitchFamily="50" charset="-128"/>
                <a:ea typeface="Meiryo UI" panose="020B0604030504040204" pitchFamily="50" charset="-128"/>
              </a:rPr>
              <a:t>年～</a:t>
            </a:r>
            <a:r>
              <a:rPr lang="en-US" altLang="ja-JP" sz="1200" b="1" u="sng" dirty="0">
                <a:latin typeface="Meiryo UI" panose="020B0604030504040204" pitchFamily="50" charset="-128"/>
                <a:ea typeface="Meiryo UI" panose="020B0604030504040204" pitchFamily="50" charset="-128"/>
              </a:rPr>
              <a:t>2017</a:t>
            </a:r>
            <a:r>
              <a:rPr lang="ja-JP" altLang="en-US" sz="1200" b="1" u="sng" dirty="0">
                <a:latin typeface="Meiryo UI" panose="020B0604030504040204" pitchFamily="50" charset="-128"/>
                <a:ea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endParaRPr lang="en-US" altLang="ja-JP" sz="1200" dirty="0">
              <a:latin typeface="Meiryo UI" panose="020B0604030504040204" pitchFamily="50" charset="-128"/>
              <a:ea typeface="Meiryo UI" panose="020B0604030504040204" pitchFamily="50" charset="-128"/>
            </a:endParaRPr>
          </a:p>
        </p:txBody>
      </p:sp>
      <p:sp>
        <p:nvSpPr>
          <p:cNvPr id="6" name="角丸四角形 16">
            <a:extLst>
              <a:ext uri="{FF2B5EF4-FFF2-40B4-BE49-F238E27FC236}">
                <a16:creationId xmlns:a16="http://schemas.microsoft.com/office/drawing/2014/main" id="{B3ED810B-417C-45F8-8DD1-1EA07FF87E73}"/>
              </a:ext>
            </a:extLst>
          </p:cNvPr>
          <p:cNvSpPr/>
          <p:nvPr/>
        </p:nvSpPr>
        <p:spPr>
          <a:xfrm>
            <a:off x="57675" y="411797"/>
            <a:ext cx="9022277" cy="6258284"/>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104612" y="2438462"/>
            <a:ext cx="8852651" cy="1831271"/>
          </a:xfrm>
          <a:prstGeom prst="rect">
            <a:avLst/>
          </a:prstGeom>
          <a:ln>
            <a:solidFill>
              <a:schemeClr val="accent1"/>
            </a:solidFill>
          </a:ln>
        </p:spPr>
        <p:txBody>
          <a:bodyPr wrap="square">
            <a:spAutoFit/>
          </a:bodyPr>
          <a:lstStyle/>
          <a:p>
            <a:pPr lvl="0"/>
            <a:r>
              <a:rPr lang="ja-JP" altLang="en-US" sz="1200" dirty="0">
                <a:latin typeface="Meiryo UI" panose="020B0604030504040204" pitchFamily="50" charset="-128"/>
                <a:ea typeface="Meiryo UI" panose="020B0604030504040204" pitchFamily="50" charset="-128"/>
              </a:rPr>
              <a:t>〇</a:t>
            </a:r>
            <a:r>
              <a:rPr lang="ja-JP" altLang="en-US" sz="1200" dirty="0">
                <a:solidFill>
                  <a:prstClr val="black"/>
                </a:solidFill>
                <a:latin typeface="Meiryo UI" panose="020B0604030504040204" pitchFamily="50" charset="-128"/>
                <a:ea typeface="Meiryo UI" panose="020B0604030504040204" pitchFamily="50" charset="-128"/>
              </a:rPr>
              <a:t>英国ではこれまで</a:t>
            </a:r>
            <a:r>
              <a:rPr lang="ja-JP" altLang="en-US" sz="1200" b="1" u="sng" dirty="0">
                <a:solidFill>
                  <a:prstClr val="black"/>
                </a:solidFill>
                <a:latin typeface="Meiryo UI" panose="020B0604030504040204" pitchFamily="50" charset="-128"/>
                <a:ea typeface="Meiryo UI" panose="020B0604030504040204" pitchFamily="50" charset="-128"/>
              </a:rPr>
              <a:t>地方制度や地方分権の改革はもっぱら全国一律の制度</a:t>
            </a:r>
            <a:r>
              <a:rPr lang="ja-JP" altLang="en-US" sz="1200" dirty="0">
                <a:solidFill>
                  <a:prstClr val="black"/>
                </a:solidFill>
                <a:latin typeface="Meiryo UI" panose="020B0604030504040204" pitchFamily="50" charset="-128"/>
                <a:ea typeface="Meiryo UI" panose="020B0604030504040204" pitchFamily="50" charset="-128"/>
              </a:rPr>
              <a:t>として実施されてきた。</a:t>
            </a:r>
            <a:endParaRPr lang="en-US" altLang="ja-JP" sz="1200" dirty="0">
              <a:solidFill>
                <a:prstClr val="black"/>
              </a:solidFill>
              <a:latin typeface="Meiryo UI" panose="020B0604030504040204" pitchFamily="50" charset="-128"/>
              <a:ea typeface="Meiryo UI" panose="020B0604030504040204" pitchFamily="50" charset="-128"/>
            </a:endParaRPr>
          </a:p>
          <a:p>
            <a:pPr lvl="0"/>
            <a:r>
              <a:rPr lang="ja-JP" altLang="en-US" sz="1200" dirty="0">
                <a:solidFill>
                  <a:prstClr val="black"/>
                </a:solidFill>
                <a:latin typeface="Meiryo UI" panose="020B0604030504040204" pitchFamily="50" charset="-128"/>
                <a:ea typeface="Meiryo UI" panose="020B0604030504040204" pitchFamily="50" charset="-128"/>
              </a:rPr>
              <a:t>〇しかし、厳しい国家財政の中で、自治体を巻き込むことでの成長戦略にかかる財政支出の抑制、また</a:t>
            </a:r>
            <a:r>
              <a:rPr lang="ja-JP" altLang="en-US" sz="1200" b="1" u="sng" dirty="0">
                <a:solidFill>
                  <a:prstClr val="black"/>
                </a:solidFill>
                <a:latin typeface="Meiryo UI" panose="020B0604030504040204" pitchFamily="50" charset="-128"/>
                <a:ea typeface="Meiryo UI" panose="020B0604030504040204" pitchFamily="50" charset="-128"/>
              </a:rPr>
              <a:t>国内の各都市に海外の都市に対する</a:t>
            </a:r>
            <a:endParaRPr lang="en-US" altLang="ja-JP" sz="1200" b="1" u="sng" dirty="0">
              <a:solidFill>
                <a:prstClr val="black"/>
              </a:solidFill>
              <a:latin typeface="Meiryo UI" panose="020B0604030504040204" pitchFamily="50" charset="-128"/>
              <a:ea typeface="Meiryo UI" panose="020B0604030504040204" pitchFamily="50" charset="-128"/>
            </a:endParaRPr>
          </a:p>
          <a:p>
            <a:pPr lvl="0"/>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b="1" u="sng" dirty="0">
                <a:solidFill>
                  <a:prstClr val="black"/>
                </a:solidFill>
                <a:latin typeface="Meiryo UI" panose="020B0604030504040204" pitchFamily="50" charset="-128"/>
                <a:ea typeface="Meiryo UI" panose="020B0604030504040204" pitchFamily="50" charset="-128"/>
              </a:rPr>
              <a:t>競争力をつけさせる</a:t>
            </a:r>
            <a:r>
              <a:rPr lang="ja-JP" altLang="en-US" sz="1200" dirty="0">
                <a:solidFill>
                  <a:prstClr val="black"/>
                </a:solidFill>
                <a:latin typeface="Meiryo UI" panose="020B0604030504040204" pitchFamily="50" charset="-128"/>
                <a:ea typeface="Meiryo UI" panose="020B0604030504040204" pitchFamily="50" charset="-128"/>
              </a:rPr>
              <a:t>との狙いもあり、権限移譲に係る取組みを推進。</a:t>
            </a:r>
            <a:endParaRPr lang="en-US" altLang="ja-JP" sz="1200" dirty="0">
              <a:solidFill>
                <a:prstClr val="black"/>
              </a:solidFill>
              <a:latin typeface="Meiryo UI" panose="020B0604030504040204" pitchFamily="50" charset="-128"/>
              <a:ea typeface="Meiryo UI" panose="020B0604030504040204" pitchFamily="50" charset="-128"/>
            </a:endParaRPr>
          </a:p>
          <a:p>
            <a:pPr lvl="0"/>
            <a:endParaRPr lang="en-US" altLang="ja-JP" sz="500" dirty="0">
              <a:solidFill>
                <a:prstClr val="black"/>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en-US" altLang="ja-JP" sz="1200" dirty="0">
                <a:latin typeface="Meiryo UI" panose="020B0604030504040204" pitchFamily="50" charset="-128"/>
                <a:ea typeface="Meiryo UI" panose="020B0604030504040204" pitchFamily="50" charset="-128"/>
              </a:rPr>
              <a:t>1990</a:t>
            </a:r>
            <a:r>
              <a:rPr lang="ja-JP" altLang="en-US" sz="1200" dirty="0">
                <a:latin typeface="Meiryo UI" panose="020B0604030504040204" pitchFamily="50" charset="-128"/>
                <a:ea typeface="Meiryo UI" panose="020B0604030504040204" pitchFamily="50" charset="-128"/>
              </a:rPr>
              <a:t>年代、自治体連携が本格化、特に</a:t>
            </a:r>
            <a:r>
              <a:rPr lang="ja-JP" altLang="en-US" sz="1200" b="1" u="sng" dirty="0">
                <a:latin typeface="Meiryo UI" panose="020B0604030504040204" pitchFamily="50" charset="-128"/>
                <a:ea typeface="Meiryo UI" panose="020B0604030504040204" pitchFamily="50" charset="-128"/>
              </a:rPr>
              <a:t>ブレア政権（労働党）</a:t>
            </a:r>
            <a:r>
              <a:rPr lang="ja-JP" altLang="en-US" sz="1200" dirty="0">
                <a:latin typeface="Meiryo UI" panose="020B0604030504040204" pitchFamily="50" charset="-128"/>
                <a:ea typeface="Meiryo UI" panose="020B0604030504040204" pitchFamily="50" charset="-128"/>
              </a:rPr>
              <a:t>は全国の</a:t>
            </a:r>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地域（リージョン）に</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RDA</a:t>
            </a:r>
            <a:r>
              <a:rPr lang="ja-JP" altLang="en-US" sz="1200" b="1" u="sng" dirty="0">
                <a:latin typeface="Meiryo UI" panose="020B0604030504040204" pitchFamily="50" charset="-128"/>
                <a:ea typeface="Meiryo UI" panose="020B0604030504040204" pitchFamily="50" charset="-128"/>
              </a:rPr>
              <a:t>（地域開発公社）</a:t>
            </a:r>
            <a:r>
              <a:rPr lang="ja-JP" altLang="en-US" sz="1200" dirty="0">
                <a:latin typeface="Meiryo UI" panose="020B0604030504040204" pitchFamily="50" charset="-128"/>
                <a:ea typeface="Meiryo UI" panose="020B0604030504040204" pitchFamily="50" charset="-128"/>
              </a:rPr>
              <a:t>」を設置。</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en-US" altLang="ja-JP" sz="1200" dirty="0">
                <a:latin typeface="Meiryo UI" panose="020B0604030504040204" pitchFamily="50" charset="-128"/>
                <a:ea typeface="Meiryo UI" panose="020B0604030504040204" pitchFamily="50" charset="-128"/>
              </a:rPr>
              <a:t>2010</a:t>
            </a:r>
            <a:r>
              <a:rPr lang="ja-JP" altLang="en-US" sz="1200" dirty="0">
                <a:latin typeface="Meiryo UI" panose="020B0604030504040204" pitchFamily="50" charset="-128"/>
                <a:ea typeface="Meiryo UI" panose="020B0604030504040204" pitchFamily="50" charset="-128"/>
              </a:rPr>
              <a:t>年、政権を獲得した</a:t>
            </a:r>
            <a:r>
              <a:rPr lang="ja-JP" altLang="en-US" sz="1200" b="1" u="sng" dirty="0">
                <a:latin typeface="Meiryo UI" panose="020B0604030504040204" pitchFamily="50" charset="-128"/>
                <a:ea typeface="Meiryo UI" panose="020B0604030504040204" pitchFamily="50" charset="-128"/>
              </a:rPr>
              <a:t>保守党（キャメロン政権）</a:t>
            </a:r>
            <a:r>
              <a:rPr lang="ja-JP" altLang="en-US" sz="1200" dirty="0">
                <a:latin typeface="Meiryo UI" panose="020B0604030504040204" pitchFamily="50" charset="-128"/>
                <a:ea typeface="Meiryo UI" panose="020B0604030504040204" pitchFamily="50" charset="-128"/>
              </a:rPr>
              <a:t>は、地域政策に関して、中央政府の政策を部分的に地方へ移譲していくという</a:t>
            </a:r>
            <a:r>
              <a:rPr lang="ja-JP" altLang="en-US" sz="1200" b="1" u="sng" dirty="0">
                <a:latin typeface="Meiryo UI" panose="020B0604030504040204" pitchFamily="50" charset="-128"/>
                <a:ea typeface="Meiryo UI" panose="020B0604030504040204" pitchFamily="50" charset="-128"/>
              </a:rPr>
              <a:t>「地方主義（ローカリズム）」</a:t>
            </a:r>
            <a:r>
              <a:rPr lang="ja-JP" altLang="en-US" sz="1200" dirty="0">
                <a:latin typeface="Meiryo UI" panose="020B0604030504040204" pitchFamily="50" charset="-128"/>
                <a:ea typeface="Meiryo UI" panose="020B0604030504040204" pitchFamily="50" charset="-128"/>
              </a:rPr>
              <a:t>を採用し、</a:t>
            </a:r>
            <a:r>
              <a:rPr lang="en-US" altLang="ja-JP" sz="1200" dirty="0">
                <a:latin typeface="Meiryo UI" panose="020B0604030504040204" pitchFamily="50" charset="-128"/>
                <a:ea typeface="Meiryo UI" panose="020B0604030504040204" pitchFamily="50" charset="-128"/>
              </a:rPr>
              <a:t>RDA</a:t>
            </a:r>
            <a:r>
              <a:rPr lang="ja-JP" altLang="en-US" sz="1200" dirty="0">
                <a:latin typeface="Meiryo UI" panose="020B0604030504040204" pitchFamily="50" charset="-128"/>
                <a:ea typeface="Meiryo UI" panose="020B0604030504040204" pitchFamily="50" charset="-128"/>
              </a:rPr>
              <a:t>を廃止。</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rPr>
              <a:t>その後、新たな地域政策の実施主体として、地理的区割りではなく、実質的な経済圏としての結びつきをもとに</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LEP</a:t>
            </a:r>
            <a:r>
              <a:rPr lang="ja-JP" altLang="en-US" sz="1200" b="1" u="sng" dirty="0">
                <a:latin typeface="Meiryo UI" panose="020B0604030504040204" pitchFamily="50" charset="-128"/>
                <a:ea typeface="Meiryo UI" panose="020B0604030504040204" pitchFamily="50" charset="-128"/>
              </a:rPr>
              <a:t>（地域産業パートナーシップ）」</a:t>
            </a:r>
            <a:r>
              <a:rPr lang="ja-JP" altLang="en-US" sz="1200" dirty="0">
                <a:latin typeface="Meiryo UI" panose="020B0604030504040204" pitchFamily="50" charset="-128"/>
                <a:ea typeface="Meiryo UI" panose="020B0604030504040204" pitchFamily="50" charset="-128"/>
              </a:rPr>
              <a:t>及び法的地位を有する共同体、</a:t>
            </a:r>
            <a:r>
              <a:rPr lang="ja-JP" altLang="en-US" sz="1200" b="1" u="sng" dirty="0">
                <a:latin typeface="Meiryo UI" panose="020B0604030504040204" pitchFamily="50" charset="-128"/>
                <a:ea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rPr>
              <a:t>CA</a:t>
            </a:r>
            <a:r>
              <a:rPr lang="ja-JP" altLang="en-US" sz="1200" b="1" u="sng" dirty="0">
                <a:latin typeface="Meiryo UI" panose="020B0604030504040204" pitchFamily="50" charset="-128"/>
                <a:ea typeface="Meiryo UI" panose="020B0604030504040204" pitchFamily="50" charset="-128"/>
              </a:rPr>
              <a:t>（合同行政機構）」</a:t>
            </a:r>
            <a:r>
              <a:rPr lang="ja-JP" altLang="en-US" sz="1200" dirty="0">
                <a:latin typeface="Meiryo UI" panose="020B0604030504040204" pitchFamily="50" charset="-128"/>
                <a:ea typeface="Meiryo UI" panose="020B0604030504040204" pitchFamily="50" charset="-128"/>
              </a:rPr>
              <a:t>を設立。</a:t>
            </a:r>
            <a:endParaRPr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u"/>
            </a:pPr>
            <a:r>
              <a:rPr lang="ja-JP" altLang="en-US" sz="1200" dirty="0">
                <a:latin typeface="Meiryo UI" panose="020B0604030504040204" pitchFamily="50" charset="-128"/>
                <a:ea typeface="Meiryo UI" panose="020B0604030504040204" pitchFamily="50" charset="-128"/>
              </a:rPr>
              <a:t>さらに、</a:t>
            </a:r>
            <a:r>
              <a:rPr lang="ja-JP" altLang="en-US" sz="1200" b="1" u="sng" dirty="0">
                <a:latin typeface="Meiryo UI" panose="020B0604030504040204" pitchFamily="50" charset="-128"/>
                <a:ea typeface="Meiryo UI" panose="020B0604030504040204" pitchFamily="50" charset="-128"/>
              </a:rPr>
              <a:t> 都市を英国の経済成長の「主要なエンジン」と位置づけ</a:t>
            </a:r>
            <a:r>
              <a:rPr lang="ja-JP" altLang="en-US" sz="1200"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 「シティ・ディール」</a:t>
            </a:r>
            <a:r>
              <a:rPr lang="ja-JP" altLang="en-US" sz="1200" dirty="0">
                <a:latin typeface="Meiryo UI" panose="020B0604030504040204" pitchFamily="50" charset="-128"/>
                <a:ea typeface="Meiryo UI" panose="020B0604030504040204" pitchFamily="50" charset="-128"/>
              </a:rPr>
              <a:t>等に代表される地域政策を推進。</a:t>
            </a:r>
            <a:endParaRPr lang="en-US" altLang="ja-JP" sz="1200" dirty="0">
              <a:latin typeface="Meiryo UI" panose="020B0604030504040204" pitchFamily="50" charset="-128"/>
              <a:ea typeface="Meiryo UI" panose="020B0604030504040204" pitchFamily="50" charset="-128"/>
            </a:endParaRPr>
          </a:p>
        </p:txBody>
      </p:sp>
      <p:sp>
        <p:nvSpPr>
          <p:cNvPr id="7" name="角丸四角形 6">
            <a:extLst>
              <a:ext uri="{FF2B5EF4-FFF2-40B4-BE49-F238E27FC236}">
                <a16:creationId xmlns:a16="http://schemas.microsoft.com/office/drawing/2014/main" id="{23183222-BFA7-44F2-A443-22925186339D}"/>
              </a:ext>
            </a:extLst>
          </p:cNvPr>
          <p:cNvSpPr/>
          <p:nvPr/>
        </p:nvSpPr>
        <p:spPr>
          <a:xfrm>
            <a:off x="78164" y="194311"/>
            <a:ext cx="2688571"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a:solidFill>
                  <a:prstClr val="white"/>
                </a:solidFill>
                <a:latin typeface="Meiryo UI" panose="020B0604030504040204" pitchFamily="50" charset="-128"/>
                <a:ea typeface="Meiryo UI" panose="020B0604030504040204" pitchFamily="50" charset="-128"/>
              </a:rPr>
              <a:t>背景・経過</a:t>
            </a:r>
          </a:p>
        </p:txBody>
      </p:sp>
      <p:sp>
        <p:nvSpPr>
          <p:cNvPr id="3" name="正方形/長方形 2"/>
          <p:cNvSpPr/>
          <p:nvPr/>
        </p:nvSpPr>
        <p:spPr>
          <a:xfrm>
            <a:off x="12981" y="2180562"/>
            <a:ext cx="1904689" cy="307777"/>
          </a:xfrm>
          <a:prstGeom prst="rect">
            <a:avLst/>
          </a:prstGeom>
        </p:spPr>
        <p:txBody>
          <a:bodyPr wrap="none">
            <a:spAutoFit/>
          </a:bodyPr>
          <a:lstStyle/>
          <a:p>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中央政府の主な動き</a:t>
            </a:r>
            <a:r>
              <a:rPr lang="en-US" altLang="ja-JP" sz="1400" b="1" dirty="0">
                <a:latin typeface="Meiryo UI" panose="020B0604030504040204" pitchFamily="50" charset="-128"/>
                <a:ea typeface="Meiryo UI" panose="020B0604030504040204" pitchFamily="50" charset="-128"/>
              </a:rPr>
              <a:t>〉</a:t>
            </a:r>
          </a:p>
        </p:txBody>
      </p:sp>
      <p:sp>
        <p:nvSpPr>
          <p:cNvPr id="20" name="正方形/長方形 19"/>
          <p:cNvSpPr/>
          <p:nvPr/>
        </p:nvSpPr>
        <p:spPr>
          <a:xfrm>
            <a:off x="6837" y="4242916"/>
            <a:ext cx="2831224" cy="307777"/>
          </a:xfrm>
          <a:prstGeom prst="rect">
            <a:avLst/>
          </a:prstGeom>
        </p:spPr>
        <p:txBody>
          <a:bodyPr wrap="none">
            <a:spAutoFit/>
          </a:bodyPr>
          <a:lstStyle/>
          <a:p>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マンチェスターにおける主な取組み</a:t>
            </a:r>
            <a:r>
              <a:rPr lang="en-US" altLang="ja-JP" sz="1400" b="1" dirty="0">
                <a:latin typeface="Meiryo UI" panose="020B0604030504040204" pitchFamily="50" charset="-128"/>
                <a:ea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endParaRPr>
          </a:p>
        </p:txBody>
      </p:sp>
      <p:sp>
        <p:nvSpPr>
          <p:cNvPr id="21" name="正方形/長方形 20"/>
          <p:cNvSpPr/>
          <p:nvPr/>
        </p:nvSpPr>
        <p:spPr>
          <a:xfrm>
            <a:off x="25992" y="6631883"/>
            <a:ext cx="3047557"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各種資料をもとに副首都推進局にて作成</a:t>
            </a:r>
            <a:endParaRPr lang="en-US" altLang="ja-JP" sz="1000" dirty="0">
              <a:latin typeface="Meiryo UI" panose="020B0604030504040204" pitchFamily="50" charset="-128"/>
              <a:ea typeface="Meiryo UI" panose="020B0604030504040204" pitchFamily="50" charset="-128"/>
            </a:endParaRPr>
          </a:p>
        </p:txBody>
      </p:sp>
      <p:sp>
        <p:nvSpPr>
          <p:cNvPr id="4" name="下矢印 3"/>
          <p:cNvSpPr/>
          <p:nvPr/>
        </p:nvSpPr>
        <p:spPr>
          <a:xfrm>
            <a:off x="3923928" y="4321703"/>
            <a:ext cx="936104" cy="1542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70852" y="827851"/>
            <a:ext cx="8885437" cy="1384995"/>
          </a:xfrm>
          <a:prstGeom prst="rect">
            <a:avLst/>
          </a:prstGeom>
        </p:spPr>
        <p:txBody>
          <a:bodyPr wrap="square">
            <a:spAutoFit/>
          </a:bodyPr>
          <a:lstStyle/>
          <a:p>
            <a:pPr marL="171450" lvl="0" indent="-171450">
              <a:buFont typeface="Wingdings" panose="05000000000000000000" pitchFamily="2" charset="2"/>
              <a:buChar char="l"/>
            </a:pPr>
            <a:r>
              <a:rPr lang="en-US" altLang="ja-JP" sz="1200" dirty="0">
                <a:solidFill>
                  <a:prstClr val="black"/>
                </a:solidFill>
                <a:latin typeface="Meiryo UI" panose="020B0604030504040204" pitchFamily="50" charset="-128"/>
                <a:ea typeface="Meiryo UI" panose="020B0604030504040204" pitchFamily="50" charset="-128"/>
              </a:rPr>
              <a:t>18</a:t>
            </a:r>
            <a:r>
              <a:rPr lang="ja-JP" altLang="en-US" sz="1200" dirty="0">
                <a:solidFill>
                  <a:prstClr val="black"/>
                </a:solidFill>
                <a:latin typeface="Meiryo UI" panose="020B0604030504040204" pitchFamily="50" charset="-128"/>
                <a:ea typeface="Meiryo UI" panose="020B0604030504040204" pitchFamily="50" charset="-128"/>
              </a:rPr>
              <a:t>世紀後半以降、イギリス</a:t>
            </a:r>
            <a:r>
              <a:rPr lang="ja-JP" altLang="en-US" sz="1200" b="1" u="sng" dirty="0">
                <a:solidFill>
                  <a:prstClr val="black"/>
                </a:solidFill>
                <a:latin typeface="Meiryo UI" panose="020B0604030504040204" pitchFamily="50" charset="-128"/>
                <a:ea typeface="Meiryo UI" panose="020B0604030504040204" pitchFamily="50" charset="-128"/>
              </a:rPr>
              <a:t>産業革命期の代表的都市</a:t>
            </a:r>
            <a:r>
              <a:rPr lang="ja-JP" altLang="en-US" sz="1200" dirty="0">
                <a:solidFill>
                  <a:prstClr val="black"/>
                </a:solidFill>
                <a:latin typeface="Meiryo UI" panose="020B0604030504040204" pitchFamily="50" charset="-128"/>
                <a:ea typeface="Meiryo UI" panose="020B0604030504040204" pitchFamily="50" charset="-128"/>
              </a:rPr>
              <a:t>として、</a:t>
            </a:r>
            <a:r>
              <a:rPr lang="ja-JP" altLang="en-US" sz="1200" b="1" u="sng" dirty="0">
                <a:solidFill>
                  <a:prstClr val="black"/>
                </a:solidFill>
                <a:latin typeface="Meiryo UI" panose="020B0604030504040204" pitchFamily="50" charset="-128"/>
                <a:ea typeface="Meiryo UI" panose="020B0604030504040204" pitchFamily="50" charset="-128"/>
              </a:rPr>
              <a:t>綿工業及びそれに関わる貿易・倉庫業及び金融・保険業の集積地</a:t>
            </a:r>
            <a:r>
              <a:rPr lang="ja-JP" altLang="en-US" sz="1200" dirty="0">
                <a:solidFill>
                  <a:prstClr val="black"/>
                </a:solidFill>
                <a:latin typeface="Meiryo UI" panose="020B0604030504040204" pitchFamily="50" charset="-128"/>
                <a:ea typeface="Meiryo UI" panose="020B0604030504040204" pitchFamily="50" charset="-128"/>
              </a:rPr>
              <a:t>として発展。</a:t>
            </a:r>
            <a:endParaRPr lang="en-US" altLang="ja-JP" sz="1200" dirty="0">
              <a:solidFill>
                <a:prstClr val="black"/>
              </a:solidFill>
              <a:latin typeface="Meiryo UI" panose="020B0604030504040204" pitchFamily="50" charset="-128"/>
              <a:ea typeface="Meiryo UI" panose="020B0604030504040204" pitchFamily="50" charset="-128"/>
            </a:endParaRPr>
          </a:p>
          <a:p>
            <a:pPr marL="171450" lvl="0" indent="-171450">
              <a:buFont typeface="Wingdings" panose="05000000000000000000" pitchFamily="2" charset="2"/>
              <a:buChar char="l"/>
            </a:pPr>
            <a:r>
              <a:rPr lang="en-US" altLang="ja-JP" sz="1200" dirty="0">
                <a:solidFill>
                  <a:prstClr val="black"/>
                </a:solidFill>
                <a:latin typeface="Meiryo UI" panose="020B0604030504040204" pitchFamily="50" charset="-128"/>
                <a:ea typeface="Meiryo UI" panose="020B0604030504040204" pitchFamily="50" charset="-128"/>
              </a:rPr>
              <a:t>1910</a:t>
            </a:r>
            <a:r>
              <a:rPr lang="ja-JP" altLang="en-US" sz="1200" dirty="0">
                <a:solidFill>
                  <a:prstClr val="black"/>
                </a:solidFill>
                <a:latin typeface="Meiryo UI" panose="020B0604030504040204" pitchFamily="50" charset="-128"/>
                <a:ea typeface="Meiryo UI" panose="020B0604030504040204" pitchFamily="50" charset="-128"/>
              </a:rPr>
              <a:t>年代、第一次大戦を契機に日本及びインド国内の紡績業が発展したことに伴い、国際競争力が急速に低下。</a:t>
            </a:r>
            <a:endParaRPr lang="en-US" altLang="ja-JP" sz="1200" dirty="0">
              <a:solidFill>
                <a:prstClr val="black"/>
              </a:solidFill>
              <a:latin typeface="Meiryo UI" panose="020B0604030504040204" pitchFamily="50" charset="-128"/>
              <a:ea typeface="Meiryo UI" panose="020B0604030504040204" pitchFamily="50" charset="-128"/>
            </a:endParaRPr>
          </a:p>
          <a:p>
            <a:pPr marL="171450" lvl="0" indent="-171450">
              <a:buFont typeface="Wingdings" panose="05000000000000000000" pitchFamily="2" charset="2"/>
              <a:buChar char="l"/>
            </a:pPr>
            <a:r>
              <a:rPr lang="en-US" altLang="ja-JP" sz="1200" dirty="0">
                <a:solidFill>
                  <a:prstClr val="black"/>
                </a:solidFill>
                <a:latin typeface="Meiryo UI" panose="020B0604030504040204" pitchFamily="50" charset="-128"/>
                <a:ea typeface="Meiryo UI" panose="020B0604030504040204" pitchFamily="50" charset="-128"/>
              </a:rPr>
              <a:t>1930</a:t>
            </a:r>
            <a:r>
              <a:rPr lang="ja-JP" altLang="en-US" sz="1200" dirty="0">
                <a:solidFill>
                  <a:prstClr val="black"/>
                </a:solidFill>
                <a:latin typeface="Meiryo UI" panose="020B0604030504040204" pitchFamily="50" charset="-128"/>
                <a:ea typeface="Meiryo UI" panose="020B0604030504040204" pitchFamily="50" charset="-128"/>
              </a:rPr>
              <a:t>年代以降、第二次世界大戦時の空爆による破壊、戦後の</a:t>
            </a:r>
            <a:r>
              <a:rPr lang="ja-JP" altLang="en-US" sz="1200" b="1" u="sng" dirty="0">
                <a:solidFill>
                  <a:prstClr val="black"/>
                </a:solidFill>
                <a:latin typeface="Meiryo UI" panose="020B0604030504040204" pitchFamily="50" charset="-128"/>
                <a:ea typeface="Meiryo UI" panose="020B0604030504040204" pitchFamily="50" charset="-128"/>
              </a:rPr>
              <a:t>産業構造転換への立後れ等による工場閉鎖や企業の撤退等により衰退</a:t>
            </a:r>
            <a:r>
              <a:rPr lang="ja-JP" altLang="en-US" sz="1200" dirty="0">
                <a:solidFill>
                  <a:prstClr val="black"/>
                </a:solidFill>
                <a:latin typeface="Meiryo UI" panose="020B0604030504040204" pitchFamily="50" charset="-128"/>
                <a:ea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endParaRPr>
          </a:p>
          <a:p>
            <a:pPr marL="171450" lvl="0" indent="-171450">
              <a:buFont typeface="Wingdings" panose="05000000000000000000" pitchFamily="2" charset="2"/>
              <a:buChar char="l"/>
            </a:pPr>
            <a:r>
              <a:rPr lang="ja-JP" altLang="en-US" sz="1200" dirty="0">
                <a:solidFill>
                  <a:prstClr val="black"/>
                </a:solidFill>
                <a:latin typeface="Meiryo UI" panose="020B0604030504040204" pitchFamily="50" charset="-128"/>
                <a:ea typeface="Meiryo UI" panose="020B0604030504040204" pitchFamily="50" charset="-128"/>
              </a:rPr>
              <a:t>オイルショックを契機に</a:t>
            </a:r>
            <a:r>
              <a:rPr lang="en-US" altLang="ja-JP" sz="1200" dirty="0">
                <a:solidFill>
                  <a:prstClr val="black"/>
                </a:solidFill>
                <a:latin typeface="Meiryo UI" panose="020B0604030504040204" pitchFamily="50" charset="-128"/>
                <a:ea typeface="Meiryo UI" panose="020B0604030504040204" pitchFamily="50" charset="-128"/>
              </a:rPr>
              <a:t>1970</a:t>
            </a:r>
            <a:r>
              <a:rPr lang="ja-JP" altLang="en-US" sz="1200" dirty="0">
                <a:solidFill>
                  <a:prstClr val="black"/>
                </a:solidFill>
                <a:latin typeface="Meiryo UI" panose="020B0604030504040204" pitchFamily="50" charset="-128"/>
                <a:ea typeface="Meiryo UI" panose="020B0604030504040204" pitchFamily="50" charset="-128"/>
              </a:rPr>
              <a:t>年代後半から</a:t>
            </a:r>
            <a:r>
              <a:rPr lang="en-US" altLang="ja-JP" sz="1200" dirty="0">
                <a:solidFill>
                  <a:prstClr val="black"/>
                </a:solidFill>
                <a:latin typeface="Meiryo UI" panose="020B0604030504040204" pitchFamily="50" charset="-128"/>
                <a:ea typeface="Meiryo UI" panose="020B0604030504040204" pitchFamily="50" charset="-128"/>
              </a:rPr>
              <a:t>80</a:t>
            </a:r>
            <a:r>
              <a:rPr lang="ja-JP" altLang="en-US" sz="1200" dirty="0">
                <a:solidFill>
                  <a:prstClr val="black"/>
                </a:solidFill>
                <a:latin typeface="Meiryo UI" panose="020B0604030504040204" pitchFamily="50" charset="-128"/>
                <a:ea typeface="Meiryo UI" panose="020B0604030504040204" pitchFamily="50" charset="-128"/>
              </a:rPr>
              <a:t>年代初めにかけて深刻な不況に直面し、</a:t>
            </a:r>
            <a:r>
              <a:rPr lang="ja-JP" altLang="en-US" sz="1200" b="1" u="sng" dirty="0">
                <a:solidFill>
                  <a:prstClr val="black"/>
                </a:solidFill>
                <a:latin typeface="Meiryo UI" panose="020B0604030504040204" pitchFamily="50" charset="-128"/>
                <a:ea typeface="Meiryo UI" panose="020B0604030504040204" pitchFamily="50" charset="-128"/>
              </a:rPr>
              <a:t>産業競争力が減退、都市が衰退し、人口は</a:t>
            </a:r>
            <a:r>
              <a:rPr lang="en-US" altLang="ja-JP" sz="1200" b="1" u="sng" dirty="0">
                <a:solidFill>
                  <a:prstClr val="black"/>
                </a:solidFill>
                <a:latin typeface="Meiryo UI" panose="020B0604030504040204" pitchFamily="50" charset="-128"/>
                <a:ea typeface="Meiryo UI" panose="020B0604030504040204" pitchFamily="50" charset="-128"/>
              </a:rPr>
              <a:t>1931</a:t>
            </a:r>
            <a:r>
              <a:rPr lang="ja-JP" altLang="en-US" sz="1200" b="1" u="sng" dirty="0">
                <a:solidFill>
                  <a:prstClr val="black"/>
                </a:solidFill>
                <a:latin typeface="Meiryo UI" panose="020B0604030504040204" pitchFamily="50" charset="-128"/>
                <a:ea typeface="Meiryo UI" panose="020B0604030504040204" pitchFamily="50" charset="-128"/>
              </a:rPr>
              <a:t>年の</a:t>
            </a:r>
            <a:r>
              <a:rPr lang="en-US" altLang="ja-JP" sz="1200" b="1" u="sng" dirty="0">
                <a:solidFill>
                  <a:prstClr val="black"/>
                </a:solidFill>
                <a:latin typeface="Meiryo UI" panose="020B0604030504040204" pitchFamily="50" charset="-128"/>
                <a:ea typeface="Meiryo UI" panose="020B0604030504040204" pitchFamily="50" charset="-128"/>
              </a:rPr>
              <a:t>76</a:t>
            </a:r>
            <a:r>
              <a:rPr lang="ja-JP" altLang="en-US" sz="1200" b="1" u="sng" dirty="0">
                <a:solidFill>
                  <a:prstClr val="black"/>
                </a:solidFill>
                <a:latin typeface="Meiryo UI" panose="020B0604030504040204" pitchFamily="50" charset="-128"/>
                <a:ea typeface="Meiryo UI" panose="020B0604030504040204" pitchFamily="50" charset="-128"/>
              </a:rPr>
              <a:t>万人から</a:t>
            </a:r>
            <a:r>
              <a:rPr lang="en-US" altLang="ja-JP" sz="1200" b="1" u="sng" dirty="0">
                <a:solidFill>
                  <a:prstClr val="black"/>
                </a:solidFill>
                <a:latin typeface="Meiryo UI" panose="020B0604030504040204" pitchFamily="50" charset="-128"/>
                <a:ea typeface="Meiryo UI" panose="020B0604030504040204" pitchFamily="50" charset="-128"/>
              </a:rPr>
              <a:t>2001</a:t>
            </a:r>
            <a:r>
              <a:rPr lang="ja-JP" altLang="en-US" sz="1200" b="1" u="sng" dirty="0">
                <a:solidFill>
                  <a:prstClr val="black"/>
                </a:solidFill>
                <a:latin typeface="Meiryo UI" panose="020B0604030504040204" pitchFamily="50" charset="-128"/>
                <a:ea typeface="Meiryo UI" panose="020B0604030504040204" pitchFamily="50" charset="-128"/>
              </a:rPr>
              <a:t>年には</a:t>
            </a:r>
            <a:r>
              <a:rPr lang="en-US" altLang="ja-JP" sz="1200" b="1" u="sng" dirty="0">
                <a:solidFill>
                  <a:prstClr val="black"/>
                </a:solidFill>
                <a:latin typeface="Meiryo UI" panose="020B0604030504040204" pitchFamily="50" charset="-128"/>
                <a:ea typeface="Meiryo UI" panose="020B0604030504040204" pitchFamily="50" charset="-128"/>
              </a:rPr>
              <a:t>39</a:t>
            </a:r>
            <a:r>
              <a:rPr lang="ja-JP" altLang="en-US" sz="1200" b="1" u="sng" dirty="0">
                <a:solidFill>
                  <a:prstClr val="black"/>
                </a:solidFill>
                <a:latin typeface="Meiryo UI" panose="020B0604030504040204" pitchFamily="50" charset="-128"/>
                <a:ea typeface="Meiryo UI" panose="020B0604030504040204" pitchFamily="50" charset="-128"/>
              </a:rPr>
              <a:t>万人まで減少</a:t>
            </a:r>
            <a:r>
              <a:rPr lang="ja-JP" altLang="en-US" sz="1200" dirty="0">
                <a:solidFill>
                  <a:prstClr val="black"/>
                </a:solidFill>
                <a:latin typeface="Meiryo UI" panose="020B0604030504040204" pitchFamily="50" charset="-128"/>
                <a:ea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endParaRPr>
          </a:p>
          <a:p>
            <a:pPr marL="171450" lvl="0" indent="-171450">
              <a:buFont typeface="Wingdings" panose="05000000000000000000" pitchFamily="2" charset="2"/>
              <a:buChar char="l"/>
            </a:pPr>
            <a:r>
              <a:rPr lang="en-US" altLang="ja-JP" sz="1200" dirty="0">
                <a:solidFill>
                  <a:prstClr val="black"/>
                </a:solidFill>
                <a:latin typeface="Meiryo UI" panose="020B0604030504040204" pitchFamily="50" charset="-128"/>
                <a:ea typeface="Meiryo UI" panose="020B0604030504040204" pitchFamily="50" charset="-128"/>
              </a:rPr>
              <a:t>1990</a:t>
            </a:r>
            <a:r>
              <a:rPr lang="ja-JP" altLang="en-US" sz="1200" dirty="0">
                <a:solidFill>
                  <a:prstClr val="black"/>
                </a:solidFill>
                <a:latin typeface="Meiryo UI" panose="020B0604030504040204" pitchFamily="50" charset="-128"/>
                <a:ea typeface="Meiryo UI" panose="020B0604030504040204" pitchFamily="50" charset="-128"/>
              </a:rPr>
              <a:t>年代に入り、</a:t>
            </a:r>
            <a:r>
              <a:rPr lang="ja-JP" altLang="en-US" sz="1200" b="1" u="sng" dirty="0">
                <a:solidFill>
                  <a:prstClr val="black"/>
                </a:solidFill>
                <a:latin typeface="Meiryo UI" panose="020B0604030504040204" pitchFamily="50" charset="-128"/>
                <a:ea typeface="Meiryo UI" panose="020B0604030504040204" pitchFamily="50" charset="-128"/>
              </a:rPr>
              <a:t>都市再生や産業再生政策により、人口が回復、雇用状況も改善</a:t>
            </a:r>
            <a:r>
              <a:rPr lang="ja-JP" altLang="en-US" sz="1200" dirty="0">
                <a:solidFill>
                  <a:prstClr val="black"/>
                </a:solidFill>
                <a:latin typeface="Meiryo UI" panose="020B0604030504040204" pitchFamily="50" charset="-128"/>
                <a:ea typeface="Meiryo UI" panose="020B0604030504040204" pitchFamily="50" charset="-128"/>
              </a:rPr>
              <a:t>されつつあり、ヨーロッパにおける大手金融機関のバックオフィス機能の集積地ともなる。</a:t>
            </a:r>
          </a:p>
        </p:txBody>
      </p:sp>
      <p:sp>
        <p:nvSpPr>
          <p:cNvPr id="14" name="正方形/長方形 13"/>
          <p:cNvSpPr/>
          <p:nvPr/>
        </p:nvSpPr>
        <p:spPr>
          <a:xfrm>
            <a:off x="25842" y="546915"/>
            <a:ext cx="2428870" cy="307777"/>
          </a:xfrm>
          <a:prstGeom prst="rect">
            <a:avLst/>
          </a:prstGeom>
        </p:spPr>
        <p:txBody>
          <a:bodyPr wrap="none">
            <a:spAutoFit/>
          </a:bodyPr>
          <a:lstStyle/>
          <a:p>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マンチェスターの歴史的背景</a:t>
            </a:r>
            <a:r>
              <a:rPr lang="en-US" altLang="ja-JP" sz="1400" b="1" dirty="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4045537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916051209"/>
              </p:ext>
            </p:extLst>
          </p:nvPr>
        </p:nvGraphicFramePr>
        <p:xfrm>
          <a:off x="120663" y="898658"/>
          <a:ext cx="8775668" cy="6111240"/>
        </p:xfrm>
        <a:graphic>
          <a:graphicData uri="http://schemas.openxmlformats.org/drawingml/2006/table">
            <a:tbl>
              <a:tblPr firstRow="1" bandRow="1">
                <a:tableStyleId>{5C22544A-7EE6-4342-B048-85BDC9FD1C3A}</a:tableStyleId>
              </a:tblPr>
              <a:tblGrid>
                <a:gridCol w="999668">
                  <a:extLst>
                    <a:ext uri="{9D8B030D-6E8A-4147-A177-3AD203B41FA5}">
                      <a16:colId xmlns:a16="http://schemas.microsoft.com/office/drawing/2014/main" val="2262290781"/>
                    </a:ext>
                  </a:extLst>
                </a:gridCol>
                <a:gridCol w="1944000">
                  <a:extLst>
                    <a:ext uri="{9D8B030D-6E8A-4147-A177-3AD203B41FA5}">
                      <a16:colId xmlns:a16="http://schemas.microsoft.com/office/drawing/2014/main" val="1798411971"/>
                    </a:ext>
                  </a:extLst>
                </a:gridCol>
                <a:gridCol w="1944000">
                  <a:extLst>
                    <a:ext uri="{9D8B030D-6E8A-4147-A177-3AD203B41FA5}">
                      <a16:colId xmlns:a16="http://schemas.microsoft.com/office/drawing/2014/main" val="2053874256"/>
                    </a:ext>
                  </a:extLst>
                </a:gridCol>
                <a:gridCol w="1944000">
                  <a:extLst>
                    <a:ext uri="{9D8B030D-6E8A-4147-A177-3AD203B41FA5}">
                      <a16:colId xmlns:a16="http://schemas.microsoft.com/office/drawing/2014/main" val="851011130"/>
                    </a:ext>
                  </a:extLst>
                </a:gridCol>
                <a:gridCol w="1944000">
                  <a:extLst>
                    <a:ext uri="{9D8B030D-6E8A-4147-A177-3AD203B41FA5}">
                      <a16:colId xmlns:a16="http://schemas.microsoft.com/office/drawing/2014/main" val="1927545162"/>
                    </a:ext>
                  </a:extLst>
                </a:gridCol>
              </a:tblGrid>
              <a:tr h="3612968">
                <a:tc>
                  <a:txBody>
                    <a:bodyPr/>
                    <a:lstStyle/>
                    <a:p>
                      <a:endParaRPr kumimoji="1" lang="ja-JP" altLang="en-US" sz="1200" dirty="0">
                        <a:solidFill>
                          <a:srgbClr val="002060"/>
                        </a:solidFill>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産業遺産及び倉庫・工場</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跡地の再生</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年代、自動車の普及により放置され、荒廃していたキャナル（運河）及び倉庫・工場跡地を再利用、斬新なデザインのオフィスビルが建設され、都市型サービス産業の集積地として再生。</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MC</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ユナイテッドのスタジアムも立地。</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a:t>
                      </a:r>
                      <a:r>
                        <a:rPr kumimoji="1" lang="ja-JP" altLang="en-US" sz="1200" b="1" u="none" dirty="0">
                          <a:solidFill>
                            <a:schemeClr val="tx1"/>
                          </a:solidFill>
                          <a:latin typeface="Meiryo UI" panose="020B0604030504040204" pitchFamily="50" charset="-128"/>
                          <a:ea typeface="Meiryo UI" panose="020B0604030504040204" pitchFamily="50" charset="-128"/>
                        </a:rPr>
                        <a:t> 「シティセンター」再生</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dirty="0">
                          <a:solidFill>
                            <a:schemeClr val="tx1"/>
                          </a:solidFill>
                          <a:latin typeface="Meiryo UI" panose="020B0604030504040204" pitchFamily="50" charset="-128"/>
                          <a:ea typeface="Meiryo UI" panose="020B0604030504040204" pitchFamily="50" charset="-128"/>
                        </a:rPr>
                        <a:t>ピカデリー広場からニューカシードラル・ストリートに至る区間を歩行者優先道路として再生し、商業機能やレクリエーション・エンターテイメント機能が集積、市民回帰がみられる。</a:t>
                      </a:r>
                    </a:p>
                    <a:p>
                      <a:endParaRPr kumimoji="1" lang="en-US" altLang="ja-JP" sz="500" b="0" u="none"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マンチェスター・サイエンス</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パーク（マンチェスター・サ</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イエンス・パートナーシップ）</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既存重厚長大型産業から、知識に基礎を置いた多様な知識産業を創出することが求められ、マンチェスター大学等がもつシーズの活用が追及され開始。大学と市の連携から、民間企業、病院、さらに周辺自治体が加わり発展。バイオ、医薬、メディカル産業の一大集積拠点に。</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◆シティ・バーブ</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「医療・健康」、「輸送・交通」　「エネルギー・環境」、「文化・コ　ミュニティ」の４つの主要分野で　</a:t>
                      </a:r>
                      <a:r>
                        <a:rPr kumimoji="1" lang="en-US" altLang="ja-JP" sz="1100" b="0" dirty="0" err="1">
                          <a:solidFill>
                            <a:schemeClr val="tx1"/>
                          </a:solidFill>
                          <a:latin typeface="Meiryo UI" panose="020B0604030504040204" pitchFamily="50" charset="-128"/>
                          <a:ea typeface="Meiryo UI" panose="020B0604030504040204" pitchFamily="50" charset="-128"/>
                        </a:rPr>
                        <a:t>IoT</a:t>
                      </a:r>
                      <a:r>
                        <a:rPr kumimoji="1" lang="ja-JP" altLang="en-US" sz="1100" b="0" dirty="0">
                          <a:solidFill>
                            <a:schemeClr val="tx1"/>
                          </a:solidFill>
                          <a:latin typeface="Meiryo UI" panose="020B0604030504040204" pitchFamily="50" charset="-128"/>
                          <a:ea typeface="Meiryo UI" panose="020B0604030504040204" pitchFamily="50" charset="-128"/>
                        </a:rPr>
                        <a:t>技術活用の実証実験を開始（市を中心にコンソーシアムを結成、国の技術コンペティションで国から助成金）。</a:t>
                      </a:r>
                      <a:endParaRPr kumimoji="1" lang="en-US" altLang="ja-JP" sz="1100" b="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◆インフラ整備・産業振興</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鉄道関係の資本・権限移譲、産業成長センターの設置。</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Health and Social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Care</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（保険及び社会福祉</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分野の改革）</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Devolution Deals</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に基づき、</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GMCA</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は公衆衛生にかかる域内の機関及び予算のすべてを管理しており、「都市圏全域の幸福と健康を改善する」ことが目標。</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baseline="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a:t>
                      </a:r>
                      <a:r>
                        <a:rPr kumimoji="1" lang="en-US" altLang="ja-JP" sz="1200" b="1" dirty="0">
                          <a:solidFill>
                            <a:schemeClr val="tx1"/>
                          </a:solidFill>
                          <a:latin typeface="Meiryo UI" panose="020B0604030504040204" pitchFamily="50" charset="-128"/>
                          <a:ea typeface="Meiryo UI" panose="020B0604030504040204" pitchFamily="50" charset="-128"/>
                        </a:rPr>
                        <a:t>Working Well </a:t>
                      </a: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就職に関する課題を持つ失業者に支援を行うプログラム。基本スキームは、一定の要件を満たす民間事業者を「プロバイ　ダー」とし、支援の必要な「クライアント」に各種サービスの提供を行わせるもの。　</a:t>
                      </a: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Growth Deal</a:t>
                      </a: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Local Growth Fund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の設立による交通、職業能力、ビジネス支援、イノベーションの４分野への投資。インフラ整備、大学や技能訓練会社への資金支援、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GMCA</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立地への雇用増加支援等を実施。</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マンチェスターエンタープラ　</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イズゾーン（</a:t>
                      </a:r>
                      <a:r>
                        <a:rPr kumimoji="1" lang="en-US" altLang="ja-JP" sz="1200" b="1" dirty="0">
                          <a:solidFill>
                            <a:schemeClr val="tx1"/>
                          </a:solidFill>
                          <a:latin typeface="Meiryo UI" panose="020B0604030504040204" pitchFamily="50" charset="-128"/>
                          <a:ea typeface="Meiryo UI" panose="020B0604030504040204" pitchFamily="50" charset="-128"/>
                        </a:rPr>
                        <a:t>EZ</a:t>
                      </a:r>
                      <a:r>
                        <a:rPr kumimoji="1" lang="ja-JP" altLang="en-US" sz="1200" b="1" dirty="0">
                          <a:solidFill>
                            <a:schemeClr val="tx1"/>
                          </a:solidFill>
                          <a:latin typeface="Meiryo UI" panose="020B0604030504040204" pitchFamily="50" charset="-128"/>
                          <a:ea typeface="Meiryo UI" panose="020B0604030504040204" pitchFamily="50" charset="-128"/>
                        </a:rPr>
                        <a:t>）</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i="0" dirty="0">
                          <a:solidFill>
                            <a:schemeClr val="tx1"/>
                          </a:solidFill>
                          <a:latin typeface="Meiryo UI" panose="020B0604030504040204" pitchFamily="50" charset="-128"/>
                          <a:ea typeface="Meiryo UI" panose="020B0604030504040204" pitchFamily="50" charset="-128"/>
                        </a:rPr>
                        <a:t>GMCA</a:t>
                      </a:r>
                      <a:r>
                        <a:rPr kumimoji="1" lang="ja-JP" altLang="en-US" sz="1100" b="0" i="0" dirty="0">
                          <a:solidFill>
                            <a:schemeClr val="tx1"/>
                          </a:solidFill>
                          <a:latin typeface="Meiryo UI" panose="020B0604030504040204" pitchFamily="50" charset="-128"/>
                          <a:ea typeface="Meiryo UI" panose="020B0604030504040204" pitchFamily="50" charset="-128"/>
                        </a:rPr>
                        <a:t>（マンチェスター空港へ出資）の提案により、マンチェスター空港周辺を「エンタープライズ・ゾーン」として認定（</a:t>
                      </a:r>
                      <a:r>
                        <a:rPr kumimoji="1" lang="en-US" altLang="ja-JP" sz="1100" b="0" i="0" dirty="0">
                          <a:solidFill>
                            <a:schemeClr val="tx1"/>
                          </a:solidFill>
                          <a:latin typeface="Meiryo UI" panose="020B0604030504040204" pitchFamily="50" charset="-128"/>
                          <a:ea typeface="Meiryo UI" panose="020B0604030504040204" pitchFamily="50" charset="-128"/>
                        </a:rPr>
                        <a:t>2011</a:t>
                      </a:r>
                      <a:r>
                        <a:rPr kumimoji="1" lang="ja-JP" altLang="en-US" sz="1100" b="0" i="0" dirty="0">
                          <a:solidFill>
                            <a:schemeClr val="tx1"/>
                          </a:solidFill>
                          <a:latin typeface="Meiryo UI" panose="020B0604030504040204" pitchFamily="50" charset="-128"/>
                          <a:ea typeface="Meiryo UI" panose="020B0604030504040204" pitchFamily="50" charset="-128"/>
                        </a:rPr>
                        <a:t>年）。マンチェスター市と協働し、「エアポートシティ」を開発、</a:t>
                      </a:r>
                      <a:r>
                        <a:rPr kumimoji="1" lang="ja-JP" altLang="en-US" sz="1100" b="0" i="0" u="none" dirty="0">
                          <a:solidFill>
                            <a:schemeClr val="tx1"/>
                          </a:solidFill>
                          <a:latin typeface="Meiryo UI" panose="020B0604030504040204" pitchFamily="50" charset="-128"/>
                          <a:ea typeface="Meiryo UI" panose="020B0604030504040204" pitchFamily="50" charset="-128"/>
                        </a:rPr>
                        <a:t>進出する企業に税制の優遇措置、グローバル企業の誘致を推進。</a:t>
                      </a:r>
                      <a:endParaRPr kumimoji="1" lang="en-US" altLang="ja-JP" sz="1100" b="0" i="0" u="none"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7775008"/>
                  </a:ext>
                </a:extLst>
              </a:tr>
              <a:tr h="23257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002060"/>
                        </a:solidFill>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サービス産業の雇用増大</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baseline="0" dirty="0">
                          <a:solidFill>
                            <a:schemeClr val="tx1"/>
                          </a:solidFill>
                          <a:latin typeface="Meiryo UI" panose="020B0604030504040204" pitchFamily="50" charset="-128"/>
                          <a:ea typeface="Meiryo UI" panose="020B0604030504040204" pitchFamily="50" charset="-128"/>
                        </a:rPr>
                        <a:t>　 （製造業ではなく）</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dirty="0">
                          <a:solidFill>
                            <a:schemeClr val="tx1"/>
                          </a:solidFill>
                          <a:latin typeface="Meiryo UI" panose="020B0604030504040204" pitchFamily="50" charset="-128"/>
                          <a:ea typeface="Meiryo UI" panose="020B0604030504040204" pitchFamily="50" charset="-128"/>
                        </a:rPr>
                        <a:t>90</a:t>
                      </a:r>
                      <a:r>
                        <a:rPr kumimoji="1" lang="ja-JP" altLang="en-US" sz="1100" dirty="0">
                          <a:solidFill>
                            <a:schemeClr val="tx1"/>
                          </a:solidFill>
                          <a:latin typeface="Meiryo UI" panose="020B0604030504040204" pitchFamily="50" charset="-128"/>
                          <a:ea typeface="Meiryo UI" panose="020B0604030504040204" pitchFamily="50" charset="-128"/>
                        </a:rPr>
                        <a:t>年代初頭に</a:t>
                      </a:r>
                      <a:r>
                        <a:rPr kumimoji="1" lang="en-US" altLang="ja-JP" sz="1100" dirty="0">
                          <a:solidFill>
                            <a:schemeClr val="tx1"/>
                          </a:solidFill>
                          <a:latin typeface="Meiryo UI" panose="020B0604030504040204" pitchFamily="50" charset="-128"/>
                          <a:ea typeface="Meiryo UI" panose="020B0604030504040204" pitchFamily="50" charset="-128"/>
                        </a:rPr>
                        <a:t>20%</a:t>
                      </a:r>
                      <a:r>
                        <a:rPr kumimoji="1" lang="ja-JP" altLang="en-US" sz="1100" dirty="0">
                          <a:solidFill>
                            <a:schemeClr val="tx1"/>
                          </a:solidFill>
                          <a:latin typeface="Meiryo UI" panose="020B0604030504040204" pitchFamily="50" charset="-128"/>
                          <a:ea typeface="Meiryo UI" panose="020B0604030504040204" pitchFamily="50" charset="-128"/>
                        </a:rPr>
                        <a:t>に達した失業率が改善し、</a:t>
                      </a:r>
                      <a:r>
                        <a:rPr kumimoji="1" lang="en-US" altLang="ja-JP" sz="1100" dirty="0">
                          <a:solidFill>
                            <a:schemeClr val="tx1"/>
                          </a:solidFill>
                          <a:latin typeface="Meiryo UI" panose="020B0604030504040204" pitchFamily="50" charset="-128"/>
                          <a:ea typeface="Meiryo UI" panose="020B0604030504040204" pitchFamily="50" charset="-128"/>
                        </a:rPr>
                        <a:t>2000</a:t>
                      </a:r>
                      <a:r>
                        <a:rPr kumimoji="1" lang="ja-JP" altLang="en-US" sz="1100" dirty="0">
                          <a:solidFill>
                            <a:schemeClr val="tx1"/>
                          </a:solidFill>
                          <a:latin typeface="Meiryo UI" panose="020B0604030504040204" pitchFamily="50" charset="-128"/>
                          <a:ea typeface="Meiryo UI" panose="020B0604030504040204" pitchFamily="50" charset="-128"/>
                        </a:rPr>
                        <a:t>年には</a:t>
                      </a:r>
                      <a:r>
                        <a:rPr kumimoji="1" lang="en-US" altLang="ja-JP" sz="1100" dirty="0">
                          <a:solidFill>
                            <a:schemeClr val="tx1"/>
                          </a:solidFill>
                          <a:latin typeface="Meiryo UI" panose="020B0604030504040204" pitchFamily="50" charset="-128"/>
                          <a:ea typeface="Meiryo UI" panose="020B0604030504040204" pitchFamily="50" charset="-128"/>
                        </a:rPr>
                        <a:t>8%</a:t>
                      </a:r>
                      <a:r>
                        <a:rPr kumimoji="1" lang="ja-JP" altLang="en-US" sz="1100" dirty="0">
                          <a:solidFill>
                            <a:schemeClr val="tx1"/>
                          </a:solidFill>
                          <a:latin typeface="Meiryo UI" panose="020B0604030504040204" pitchFamily="50" charset="-128"/>
                          <a:ea typeface="Meiryo UI" panose="020B0604030504040204" pitchFamily="50" charset="-128"/>
                        </a:rPr>
                        <a:t>を下回る。</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◆人口の回復</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イギリスの地方都市の中ではシティセンターの人口回復率が最も高く、</a:t>
                      </a:r>
                      <a:r>
                        <a:rPr kumimoji="1" lang="en-US" altLang="ja-JP" sz="1100" b="0" dirty="0">
                          <a:solidFill>
                            <a:schemeClr val="tx1"/>
                          </a:solidFill>
                          <a:latin typeface="Meiryo UI" panose="020B0604030504040204" pitchFamily="50" charset="-128"/>
                          <a:ea typeface="Meiryo UI" panose="020B0604030504040204" pitchFamily="50" charset="-128"/>
                        </a:rPr>
                        <a:t>1991</a:t>
                      </a:r>
                      <a:r>
                        <a:rPr kumimoji="1" lang="ja-JP" altLang="en-US" sz="1100" b="0" dirty="0">
                          <a:solidFill>
                            <a:schemeClr val="tx1"/>
                          </a:solidFill>
                          <a:latin typeface="Meiryo UI" panose="020B0604030504040204" pitchFamily="50" charset="-128"/>
                          <a:ea typeface="Meiryo UI" panose="020B0604030504040204" pitchFamily="50" charset="-128"/>
                        </a:rPr>
                        <a:t>年から</a:t>
                      </a:r>
                      <a:r>
                        <a:rPr kumimoji="1" lang="en-US" altLang="ja-JP" sz="1100" b="0" dirty="0">
                          <a:solidFill>
                            <a:schemeClr val="tx1"/>
                          </a:solidFill>
                          <a:latin typeface="Meiryo UI" panose="020B0604030504040204" pitchFamily="50" charset="-128"/>
                          <a:ea typeface="Meiryo UI" panose="020B0604030504040204" pitchFamily="50" charset="-128"/>
                        </a:rPr>
                        <a:t>2000</a:t>
                      </a:r>
                      <a:r>
                        <a:rPr kumimoji="1" lang="ja-JP" altLang="en-US" sz="1100" b="0" dirty="0">
                          <a:solidFill>
                            <a:schemeClr val="tx1"/>
                          </a:solidFill>
                          <a:latin typeface="Meiryo UI" panose="020B0604030504040204" pitchFamily="50" charset="-128"/>
                          <a:ea typeface="Meiryo UI" panose="020B0604030504040204" pitchFamily="50" charset="-128"/>
                        </a:rPr>
                        <a:t>年までに</a:t>
                      </a:r>
                      <a:r>
                        <a:rPr kumimoji="1" lang="en-US" altLang="ja-JP" sz="1100" b="0" dirty="0">
                          <a:solidFill>
                            <a:schemeClr val="tx1"/>
                          </a:solidFill>
                          <a:latin typeface="Meiryo UI" panose="020B0604030504040204" pitchFamily="50" charset="-128"/>
                          <a:ea typeface="Meiryo UI" panose="020B0604030504040204" pitchFamily="50" charset="-128"/>
                        </a:rPr>
                        <a:t>6</a:t>
                      </a:r>
                      <a:r>
                        <a:rPr kumimoji="1" lang="ja-JP" altLang="en-US" sz="1100" b="0" dirty="0">
                          <a:solidFill>
                            <a:schemeClr val="tx1"/>
                          </a:solidFill>
                          <a:latin typeface="Meiryo UI" panose="020B0604030504040204" pitchFamily="50" charset="-128"/>
                          <a:ea typeface="Meiryo UI" panose="020B0604030504040204" pitchFamily="50" charset="-128"/>
                        </a:rPr>
                        <a:t>倍近く増加</a:t>
                      </a:r>
                      <a:endParaRPr kumimoji="1" lang="en-US" altLang="ja-JP" sz="800" b="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◆英国で最も確立されたライ</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フサイエンス及びテクノロジー</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コミュニティ</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健康革新と精密医療の世界クラスのハブであり、ヨーロッパ最大の臨床学術キャンパスとして発展。</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◆予算確保→</a:t>
                      </a:r>
                      <a:r>
                        <a:rPr kumimoji="1" lang="en-US" altLang="ja-JP"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dirty="0">
                          <a:solidFill>
                            <a:schemeClr val="tx1"/>
                          </a:solidFill>
                          <a:latin typeface="Meiryo UI" panose="020B0604030504040204" pitchFamily="50" charset="-128"/>
                          <a:ea typeface="Meiryo UI" panose="020B0604030504040204" pitchFamily="50" charset="-128"/>
                        </a:rPr>
                        <a:t>2</a:t>
                      </a:r>
                      <a:r>
                        <a:rPr kumimoji="1" lang="ja-JP" altLang="en-US" sz="1100" dirty="0">
                          <a:solidFill>
                            <a:schemeClr val="tx1"/>
                          </a:solidFill>
                          <a:latin typeface="Meiryo UI" panose="020B0604030504040204" pitchFamily="50" charset="-128"/>
                          <a:ea typeface="Meiryo UI" panose="020B0604030504040204" pitchFamily="50" charset="-128"/>
                        </a:rPr>
                        <a:t>年間の実証に対し、文化・メ　</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　　ディア・スポーツ省から助成金。</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◆戦略的な都市再生</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戦略的な交通への投資、地元企業の成長支援。</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専門家による治療体制の強化</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脳卒中関連の医療センターを整備し</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名の命が救われる。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Working</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Well</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の効果</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プログラムに参加し、かつ就職活動を行ったクライアントのうち</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44%</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が長期間の雇用を実現。</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◆雇用の創出</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ファンドによる追加投資、支援の効果として、</a:t>
                      </a:r>
                      <a:r>
                        <a:rPr kumimoji="1" lang="en-US" altLang="ja-JP" sz="1100" b="0" dirty="0">
                          <a:solidFill>
                            <a:schemeClr val="tx1"/>
                          </a:solidFill>
                          <a:latin typeface="Meiryo UI" panose="020B0604030504040204" pitchFamily="50" charset="-128"/>
                          <a:ea typeface="Meiryo UI" panose="020B0604030504040204" pitchFamily="50" charset="-128"/>
                        </a:rPr>
                        <a:t>GM</a:t>
                      </a:r>
                      <a:r>
                        <a:rPr kumimoji="1" lang="ja-JP" altLang="en-US" sz="1100" b="0" dirty="0">
                          <a:solidFill>
                            <a:schemeClr val="tx1"/>
                          </a:solidFill>
                          <a:latin typeface="Meiryo UI" panose="020B0604030504040204" pitchFamily="50" charset="-128"/>
                          <a:ea typeface="Meiryo UI" panose="020B0604030504040204" pitchFamily="50" charset="-128"/>
                        </a:rPr>
                        <a:t>全体でも</a:t>
                      </a:r>
                      <a:r>
                        <a:rPr kumimoji="1" lang="en-US" altLang="ja-JP" sz="1100" b="0" dirty="0">
                          <a:solidFill>
                            <a:schemeClr val="tx1"/>
                          </a:solidFill>
                          <a:latin typeface="Meiryo UI" panose="020B0604030504040204" pitchFamily="50" charset="-128"/>
                          <a:ea typeface="Meiryo UI" panose="020B0604030504040204" pitchFamily="50" charset="-128"/>
                        </a:rPr>
                        <a:t>6,250</a:t>
                      </a:r>
                      <a:r>
                        <a:rPr kumimoji="1" lang="ja-JP" altLang="en-US" sz="1100" b="0" dirty="0">
                          <a:solidFill>
                            <a:schemeClr val="tx1"/>
                          </a:solidFill>
                          <a:latin typeface="Meiryo UI" panose="020B0604030504040204" pitchFamily="50" charset="-128"/>
                          <a:ea typeface="Meiryo UI" panose="020B0604030504040204" pitchFamily="50" charset="-128"/>
                        </a:rPr>
                        <a:t>人の雇用創出に寄与。</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◆グローバル企業の誘致</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「エアポートシティ」では、国際宅配便大手</a:t>
                      </a:r>
                      <a:r>
                        <a:rPr kumimoji="1" lang="en-US" altLang="ja-JP" sz="1100" b="0" dirty="0">
                          <a:solidFill>
                            <a:schemeClr val="tx1"/>
                          </a:solidFill>
                          <a:latin typeface="Meiryo UI" panose="020B0604030504040204" pitchFamily="50" charset="-128"/>
                          <a:ea typeface="Meiryo UI" panose="020B0604030504040204" pitchFamily="50" charset="-128"/>
                        </a:rPr>
                        <a:t>DHL</a:t>
                      </a:r>
                      <a:r>
                        <a:rPr kumimoji="1" lang="ja-JP" altLang="en-US" sz="1100" b="0" dirty="0">
                          <a:solidFill>
                            <a:schemeClr val="tx1"/>
                          </a:solidFill>
                          <a:latin typeface="Meiryo UI" panose="020B0604030504040204" pitchFamily="50" charset="-128"/>
                          <a:ea typeface="Meiryo UI" panose="020B0604030504040204" pitchFamily="50" charset="-128"/>
                        </a:rPr>
                        <a:t>が</a:t>
                      </a:r>
                      <a:r>
                        <a:rPr kumimoji="1" lang="en-US" altLang="ja-JP" sz="1100" b="0" dirty="0">
                          <a:solidFill>
                            <a:schemeClr val="tx1"/>
                          </a:solidFill>
                          <a:latin typeface="Meiryo UI" panose="020B0604030504040204" pitchFamily="50" charset="-128"/>
                          <a:ea typeface="Meiryo UI" panose="020B0604030504040204" pitchFamily="50" charset="-128"/>
                        </a:rPr>
                        <a:t>37,308</a:t>
                      </a:r>
                      <a:r>
                        <a:rPr kumimoji="1" lang="ja-JP" altLang="en-US" sz="1100" b="0" dirty="0">
                          <a:solidFill>
                            <a:schemeClr val="tx1"/>
                          </a:solidFill>
                          <a:latin typeface="Meiryo UI" panose="020B0604030504040204" pitchFamily="50" charset="-128"/>
                          <a:ea typeface="Meiryo UI" panose="020B0604030504040204" pitchFamily="50" charset="-128"/>
                        </a:rPr>
                        <a:t>平方フィートを占める最初のテナントとして参入、さらにオンライン大手</a:t>
                      </a:r>
                      <a:r>
                        <a:rPr kumimoji="1" lang="en-US" altLang="ja-JP" sz="1100" b="0" dirty="0">
                          <a:solidFill>
                            <a:schemeClr val="tx1"/>
                          </a:solidFill>
                          <a:latin typeface="Meiryo UI" panose="020B0604030504040204" pitchFamily="50" charset="-128"/>
                          <a:ea typeface="Meiryo UI" panose="020B0604030504040204" pitchFamily="50" charset="-128"/>
                        </a:rPr>
                        <a:t>Amazon</a:t>
                      </a:r>
                      <a:r>
                        <a:rPr kumimoji="1" lang="ja-JP" altLang="en-US" sz="1100" b="0" dirty="0" err="1">
                          <a:solidFill>
                            <a:schemeClr val="tx1"/>
                          </a:solidFill>
                          <a:latin typeface="Meiryo UI" panose="020B0604030504040204" pitchFamily="50" charset="-128"/>
                          <a:ea typeface="Meiryo UI" panose="020B0604030504040204" pitchFamily="50" charset="-128"/>
                        </a:rPr>
                        <a:t>を誘</a:t>
                      </a:r>
                      <a:r>
                        <a:rPr kumimoji="1" lang="ja-JP" altLang="en-US" sz="1100" b="0" dirty="0">
                          <a:solidFill>
                            <a:schemeClr val="tx1"/>
                          </a:solidFill>
                          <a:latin typeface="Meiryo UI" panose="020B0604030504040204" pitchFamily="50" charset="-128"/>
                          <a:ea typeface="Meiryo UI" panose="020B0604030504040204" pitchFamily="50" charset="-128"/>
                        </a:rPr>
                        <a:t>致し、</a:t>
                      </a:r>
                      <a:r>
                        <a:rPr kumimoji="1" lang="en-US" altLang="ja-JP" sz="1100" b="0" dirty="0">
                          <a:solidFill>
                            <a:schemeClr val="tx1"/>
                          </a:solidFill>
                          <a:latin typeface="Meiryo UI" panose="020B0604030504040204" pitchFamily="50" charset="-128"/>
                          <a:ea typeface="Meiryo UI" panose="020B0604030504040204" pitchFamily="50" charset="-128"/>
                        </a:rPr>
                        <a:t>1,900</a:t>
                      </a:r>
                      <a:r>
                        <a:rPr kumimoji="1" lang="ja-JP" altLang="en-US" sz="1100" b="0" dirty="0">
                          <a:solidFill>
                            <a:schemeClr val="tx1"/>
                          </a:solidFill>
                          <a:latin typeface="Meiryo UI" panose="020B0604030504040204" pitchFamily="50" charset="-128"/>
                          <a:ea typeface="Meiryo UI" panose="020B0604030504040204" pitchFamily="50" charset="-128"/>
                        </a:rPr>
                        <a:t>人の雇用を創出。</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L="36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1725988"/>
                  </a:ext>
                </a:extLst>
              </a:tr>
            </a:tbl>
          </a:graphicData>
        </a:graphic>
      </p:graphicFrame>
      <p:sp>
        <p:nvSpPr>
          <p:cNvPr id="22" name="角丸四角形 21"/>
          <p:cNvSpPr/>
          <p:nvPr/>
        </p:nvSpPr>
        <p:spPr>
          <a:xfrm>
            <a:off x="991358" y="404102"/>
            <a:ext cx="3914556" cy="450791"/>
          </a:xfrm>
          <a:prstGeom prst="roundRect">
            <a:avLst>
              <a:gd name="adj" fmla="val 14540"/>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r>
              <a:rPr lang="ja-JP" altLang="en-US" sz="1100" b="1" dirty="0">
                <a:solidFill>
                  <a:schemeClr val="tx1"/>
                </a:solidFill>
                <a:latin typeface="Meiryo UI" panose="020B0604030504040204" pitchFamily="50" charset="-128"/>
                <a:ea typeface="Meiryo UI" panose="020B0604030504040204" pitchFamily="50" charset="-128"/>
              </a:rPr>
              <a:t>マンチェスター市での展開</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14" name="角丸四角形 13"/>
          <p:cNvSpPr/>
          <p:nvPr/>
        </p:nvSpPr>
        <p:spPr>
          <a:xfrm>
            <a:off x="-1292313" y="3908698"/>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sp>
        <p:nvSpPr>
          <p:cNvPr id="17" name="角丸四角形 16"/>
          <p:cNvSpPr/>
          <p:nvPr/>
        </p:nvSpPr>
        <p:spPr>
          <a:xfrm>
            <a:off x="19509" y="351254"/>
            <a:ext cx="8982157" cy="6310803"/>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72" name="正方形/長方形 71"/>
          <p:cNvSpPr/>
          <p:nvPr/>
        </p:nvSpPr>
        <p:spPr>
          <a:xfrm>
            <a:off x="8737886" y="3852090"/>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rgbClr val="002060"/>
              </a:solidFill>
              <a:latin typeface="+mn-ea"/>
            </a:endParaRPr>
          </a:p>
        </p:txBody>
      </p:sp>
      <p:sp>
        <p:nvSpPr>
          <p:cNvPr id="24" name="角丸四角形 23"/>
          <p:cNvSpPr/>
          <p:nvPr/>
        </p:nvSpPr>
        <p:spPr>
          <a:xfrm>
            <a:off x="3168158" y="596606"/>
            <a:ext cx="1599587" cy="21959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400" b="1" dirty="0">
                <a:latin typeface="Meiryo UI" panose="020B0604030504040204" pitchFamily="50" charset="-128"/>
                <a:ea typeface="Meiryo UI" panose="020B0604030504040204" pitchFamily="50" charset="-128"/>
              </a:rPr>
              <a:t>②産業再生</a:t>
            </a:r>
            <a:endParaRPr kumimoji="1" lang="ja-JP" altLang="en-US" sz="800" b="1" dirty="0">
              <a:latin typeface="Meiryo UI" panose="020B0604030504040204" pitchFamily="50" charset="-128"/>
              <a:ea typeface="Meiryo UI" panose="020B0604030504040204" pitchFamily="50" charset="-128"/>
            </a:endParaRPr>
          </a:p>
        </p:txBody>
      </p:sp>
      <p:sp>
        <p:nvSpPr>
          <p:cNvPr id="18" name="角丸四角形 17"/>
          <p:cNvSpPr/>
          <p:nvPr/>
        </p:nvSpPr>
        <p:spPr>
          <a:xfrm>
            <a:off x="120663" y="1607043"/>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政　策</a:t>
            </a:r>
          </a:p>
        </p:txBody>
      </p:sp>
      <p:sp>
        <p:nvSpPr>
          <p:cNvPr id="19" name="角丸四角形 18"/>
          <p:cNvSpPr/>
          <p:nvPr/>
        </p:nvSpPr>
        <p:spPr>
          <a:xfrm>
            <a:off x="120663" y="5433642"/>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効　果</a:t>
            </a:r>
          </a:p>
        </p:txBody>
      </p:sp>
      <p:sp>
        <p:nvSpPr>
          <p:cNvPr id="23" name="角丸四角形 22"/>
          <p:cNvSpPr/>
          <p:nvPr/>
        </p:nvSpPr>
        <p:spPr>
          <a:xfrm>
            <a:off x="0" y="23702"/>
            <a:ext cx="2562895"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b="1" dirty="0">
                <a:solidFill>
                  <a:schemeClr val="bg1"/>
                </a:solidFill>
                <a:latin typeface="BIZ UDPゴシック" panose="020B0400000000000000" pitchFamily="50" charset="-128"/>
                <a:ea typeface="BIZ UDPゴシック" panose="020B0400000000000000" pitchFamily="50" charset="-128"/>
              </a:rPr>
              <a:t>政策展開・都市発展の流れ</a:t>
            </a:r>
            <a:endParaRPr kumimoji="1" lang="ja-JP" altLang="en-US" sz="1500" b="1" dirty="0">
              <a:solidFill>
                <a:schemeClr val="bg1"/>
              </a:solidFill>
              <a:latin typeface="BIZ UDPゴシック" panose="020B0400000000000000" pitchFamily="50" charset="-128"/>
              <a:ea typeface="BIZ UDPゴシック" panose="020B0400000000000000" pitchFamily="50" charset="-128"/>
            </a:endParaRPr>
          </a:p>
        </p:txBody>
      </p:sp>
      <p:sp>
        <p:nvSpPr>
          <p:cNvPr id="21" name="正方形/長方形 20"/>
          <p:cNvSpPr/>
          <p:nvPr/>
        </p:nvSpPr>
        <p:spPr>
          <a:xfrm>
            <a:off x="531707" y="6644141"/>
            <a:ext cx="7811589"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出典：</a:t>
            </a:r>
            <a:r>
              <a:rPr lang="ja-JP" altLang="en-US" sz="800" dirty="0">
                <a:solidFill>
                  <a:schemeClr val="tx1"/>
                </a:solidFill>
                <a:latin typeface="Meiryo UI" panose="020B0604030504040204" pitchFamily="50" charset="-128"/>
                <a:ea typeface="Meiryo UI" panose="020B0604030504040204" pitchFamily="50" charset="-128"/>
              </a:rPr>
              <a:t>「イギリスの都市再生とサイエンスパーク」鈴木茂、「英国の地域政策の現状と課題：イングランドにおける権限移譲を中心に」青木勝一をもとに副首都推進局にて作成</a:t>
            </a:r>
            <a:r>
              <a:rPr lang="ja-JP" altLang="en-US" sz="800" dirty="0">
                <a:solidFill>
                  <a:schemeClr val="tx1"/>
                </a:solidFill>
              </a:rPr>
              <a:t>　</a:t>
            </a:r>
          </a:p>
        </p:txBody>
      </p:sp>
      <p:sp>
        <p:nvSpPr>
          <p:cNvPr id="27" name="角丸四角形 26"/>
          <p:cNvSpPr/>
          <p:nvPr/>
        </p:nvSpPr>
        <p:spPr>
          <a:xfrm>
            <a:off x="1202080" y="596606"/>
            <a:ext cx="1671871" cy="21959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①</a:t>
            </a:r>
            <a:r>
              <a:rPr kumimoji="1" lang="ja-JP" altLang="en-US" sz="1400" b="1" dirty="0">
                <a:latin typeface="Meiryo UI" panose="020B0604030504040204" pitchFamily="50" charset="-128"/>
                <a:ea typeface="Meiryo UI" panose="020B0604030504040204" pitchFamily="50" charset="-128"/>
              </a:rPr>
              <a:t>都市再生</a:t>
            </a:r>
            <a:endParaRPr kumimoji="1" lang="ja-JP" altLang="en-US" sz="800" b="1" dirty="0">
              <a:latin typeface="Meiryo UI" panose="020B0604030504040204" pitchFamily="50" charset="-128"/>
              <a:ea typeface="Meiryo UI" panose="020B0604030504040204" pitchFamily="50" charset="-128"/>
            </a:endParaRPr>
          </a:p>
        </p:txBody>
      </p:sp>
      <p:sp>
        <p:nvSpPr>
          <p:cNvPr id="28" name="角丸四角形 27"/>
          <p:cNvSpPr/>
          <p:nvPr/>
        </p:nvSpPr>
        <p:spPr>
          <a:xfrm>
            <a:off x="4983866" y="404102"/>
            <a:ext cx="3914556" cy="450791"/>
          </a:xfrm>
          <a:prstGeom prst="roundRect">
            <a:avLst>
              <a:gd name="adj" fmla="val 14540"/>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r>
              <a:rPr lang="ja-JP" altLang="en-US" sz="1100" b="1" dirty="0">
                <a:solidFill>
                  <a:schemeClr val="tx1"/>
                </a:solidFill>
                <a:latin typeface="Meiryo UI" panose="020B0604030504040204" pitchFamily="50" charset="-128"/>
                <a:ea typeface="Meiryo UI" panose="020B0604030504040204" pitchFamily="50" charset="-128"/>
              </a:rPr>
              <a:t>グレーター・マンチェスターでの展開</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16" name="角丸四角形 15"/>
          <p:cNvSpPr/>
          <p:nvPr/>
        </p:nvSpPr>
        <p:spPr>
          <a:xfrm>
            <a:off x="5101874" y="605816"/>
            <a:ext cx="1858672" cy="21038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③シティ・ディール</a:t>
            </a:r>
            <a:endParaRPr kumimoji="1" lang="ja-JP" altLang="en-US" sz="800" b="1" dirty="0">
              <a:latin typeface="Meiryo UI" panose="020B0604030504040204" pitchFamily="50" charset="-128"/>
              <a:ea typeface="Meiryo UI" panose="020B0604030504040204" pitchFamily="50" charset="-128"/>
            </a:endParaRPr>
          </a:p>
        </p:txBody>
      </p:sp>
      <p:sp>
        <p:nvSpPr>
          <p:cNvPr id="25" name="角丸四角形 24"/>
          <p:cNvSpPr/>
          <p:nvPr/>
        </p:nvSpPr>
        <p:spPr>
          <a:xfrm>
            <a:off x="7078553" y="605815"/>
            <a:ext cx="1599587" cy="21959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④</a:t>
            </a:r>
            <a:r>
              <a:rPr lang="en-US" altLang="ja-JP" sz="1400" b="1" dirty="0">
                <a:latin typeface="Meiryo UI" panose="020B0604030504040204" pitchFamily="50" charset="-128"/>
                <a:ea typeface="Meiryo UI" panose="020B0604030504040204" pitchFamily="50" charset="-128"/>
              </a:rPr>
              <a:t>LEP</a:t>
            </a:r>
            <a:endParaRPr kumimoji="1" lang="ja-JP" altLang="en-US" sz="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97595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CCEEAF7-1AE6-457F-B198-80AAC69528E8}"/>
              </a:ext>
            </a:extLst>
          </p:cNvPr>
          <p:cNvPicPr>
            <a:picLocks noChangeAspect="1"/>
          </p:cNvPicPr>
          <p:nvPr/>
        </p:nvPicPr>
        <p:blipFill>
          <a:blip r:embed="rId2"/>
          <a:stretch>
            <a:fillRect/>
          </a:stretch>
        </p:blipFill>
        <p:spPr>
          <a:xfrm>
            <a:off x="682971" y="731744"/>
            <a:ext cx="8443692" cy="5657578"/>
          </a:xfrm>
          <a:prstGeom prst="rect">
            <a:avLst/>
          </a:prstGeom>
        </p:spPr>
      </p:pic>
      <p:sp>
        <p:nvSpPr>
          <p:cNvPr id="2" name="テキスト ボックス 1"/>
          <p:cNvSpPr txBox="1"/>
          <p:nvPr/>
        </p:nvSpPr>
        <p:spPr>
          <a:xfrm>
            <a:off x="4008771" y="3660875"/>
            <a:ext cx="1951175"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地方税収</a:t>
            </a:r>
            <a:r>
              <a:rPr lang="ja-JP" altLang="en-US" sz="1100" dirty="0">
                <a:latin typeface="Meiryo UI" pitchFamily="50" charset="-128"/>
                <a:ea typeface="Meiryo UI" pitchFamily="50" charset="-128"/>
                <a:cs typeface="Meiryo UI" pitchFamily="50" charset="-128"/>
              </a:rPr>
              <a:t>（単位</a:t>
            </a:r>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十億円）</a:t>
            </a:r>
            <a:endParaRPr kumimoji="1" lang="en-US" altLang="ja-JP" sz="1400" dirty="0">
              <a:latin typeface="Meiryo UI" pitchFamily="50" charset="-128"/>
              <a:ea typeface="Meiryo UI" pitchFamily="50" charset="-128"/>
              <a:cs typeface="Meiryo UI" pitchFamily="50" charset="-128"/>
            </a:endParaRPr>
          </a:p>
        </p:txBody>
      </p:sp>
      <p:sp>
        <p:nvSpPr>
          <p:cNvPr id="13" name="テキスト ボックス 12"/>
          <p:cNvSpPr txBox="1"/>
          <p:nvPr/>
        </p:nvSpPr>
        <p:spPr>
          <a:xfrm>
            <a:off x="1403648" y="487561"/>
            <a:ext cx="1592103"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人口</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百万人</a:t>
            </a:r>
            <a:r>
              <a:rPr kumimoji="1" lang="ja-JP" altLang="en-US" sz="1100" dirty="0">
                <a:latin typeface="Meiryo UI" pitchFamily="50" charset="-128"/>
                <a:ea typeface="Meiryo UI" pitchFamily="50" charset="-128"/>
                <a:cs typeface="Meiryo UI" pitchFamily="50" charset="-128"/>
              </a:rPr>
              <a:t>）</a:t>
            </a:r>
            <a:endParaRPr kumimoji="1" lang="ja-JP" altLang="en-US" sz="1400" dirty="0">
              <a:latin typeface="Meiryo UI" pitchFamily="50" charset="-128"/>
              <a:ea typeface="Meiryo UI" pitchFamily="50" charset="-128"/>
              <a:cs typeface="Meiryo UI" pitchFamily="50" charset="-128"/>
            </a:endParaRPr>
          </a:p>
        </p:txBody>
      </p:sp>
      <p:sp>
        <p:nvSpPr>
          <p:cNvPr id="14" name="テキスト ボックス 13"/>
          <p:cNvSpPr txBox="1"/>
          <p:nvPr/>
        </p:nvSpPr>
        <p:spPr>
          <a:xfrm>
            <a:off x="6876256" y="3660875"/>
            <a:ext cx="1630575"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職員数</a:t>
            </a:r>
            <a:r>
              <a:rPr lang="ja-JP" altLang="en-US" sz="1100" dirty="0">
                <a:latin typeface="Meiryo UI" pitchFamily="50" charset="-128"/>
                <a:ea typeface="Meiryo UI" pitchFamily="50" charset="-128"/>
                <a:cs typeface="Meiryo UI" pitchFamily="50" charset="-128"/>
              </a:rPr>
              <a:t>（単位</a:t>
            </a:r>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千人）</a:t>
            </a:r>
            <a:endParaRPr kumimoji="1" lang="ja-JP" altLang="en-US" sz="14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4004220" y="487561"/>
            <a:ext cx="1989647"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全事業所数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千件</a:t>
            </a:r>
            <a:r>
              <a:rPr kumimoji="1" lang="ja-JP" altLang="en-US" sz="1100" dirty="0">
                <a:latin typeface="Meiryo UI" pitchFamily="50" charset="-128"/>
                <a:ea typeface="Meiryo UI" pitchFamily="50" charset="-128"/>
                <a:cs typeface="Meiryo UI" pitchFamily="50" charset="-128"/>
              </a:rPr>
              <a:t>）</a:t>
            </a:r>
            <a:endParaRPr kumimoji="1" lang="ja-JP" altLang="en-US" sz="140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6549321" y="487561"/>
            <a:ext cx="2489784"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名目県内総生産</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千億</a:t>
            </a:r>
            <a:r>
              <a:rPr kumimoji="1" lang="ja-JP" altLang="en-US" sz="1100" dirty="0">
                <a:latin typeface="Meiryo UI" pitchFamily="50" charset="-128"/>
                <a:ea typeface="Meiryo UI" pitchFamily="50" charset="-128"/>
                <a:cs typeface="Meiryo UI" pitchFamily="50" charset="-128"/>
              </a:rPr>
              <a:t>円）</a:t>
            </a:r>
            <a:endParaRPr kumimoji="1" lang="ja-JP" altLang="en-US" sz="14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1115616" y="3660875"/>
            <a:ext cx="2310248"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普通会計歳出</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十</a:t>
            </a:r>
            <a:r>
              <a:rPr kumimoji="1" lang="ja-JP" altLang="en-US" sz="1100" dirty="0">
                <a:latin typeface="Meiryo UI" pitchFamily="50" charset="-128"/>
                <a:ea typeface="Meiryo UI" pitchFamily="50" charset="-128"/>
                <a:cs typeface="Meiryo UI" pitchFamily="50" charset="-128"/>
              </a:rPr>
              <a:t>億円）</a:t>
            </a:r>
            <a:endParaRPr kumimoji="1" lang="ja-JP" altLang="en-US" sz="1200" dirty="0">
              <a:latin typeface="Meiryo UI" pitchFamily="50" charset="-128"/>
              <a:ea typeface="Meiryo UI" pitchFamily="50" charset="-128"/>
              <a:cs typeface="Meiryo UI" pitchFamily="50" charset="-128"/>
            </a:endParaRPr>
          </a:p>
        </p:txBody>
      </p:sp>
      <p:sp>
        <p:nvSpPr>
          <p:cNvPr id="8" name="ホームベース 7"/>
          <p:cNvSpPr/>
          <p:nvPr/>
        </p:nvSpPr>
        <p:spPr>
          <a:xfrm>
            <a:off x="187796" y="3717032"/>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latin typeface="HG丸ｺﾞｼｯｸM-PRO" pitchFamily="50" charset="-128"/>
                <a:ea typeface="HG丸ｺﾞｼｯｸM-PRO" pitchFamily="50" charset="-128"/>
              </a:rPr>
              <a:t>自治体</a:t>
            </a:r>
            <a:r>
              <a:rPr kumimoji="1" lang="ja-JP" altLang="en-US" sz="1600" b="1" dirty="0">
                <a:latin typeface="HG丸ｺﾞｼｯｸM-PRO" pitchFamily="50" charset="-128"/>
                <a:ea typeface="HG丸ｺﾞｼｯｸM-PRO" pitchFamily="50" charset="-128"/>
              </a:rPr>
              <a:t>指標</a:t>
            </a:r>
          </a:p>
        </p:txBody>
      </p:sp>
      <p:sp>
        <p:nvSpPr>
          <p:cNvPr id="24" name="ホームベース 23"/>
          <p:cNvSpPr/>
          <p:nvPr/>
        </p:nvSpPr>
        <p:spPr>
          <a:xfrm>
            <a:off x="187796" y="590305"/>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latin typeface="HG丸ｺﾞｼｯｸM-PRO" pitchFamily="50" charset="-128"/>
                <a:ea typeface="HG丸ｺﾞｼｯｸM-PRO" pitchFamily="50" charset="-128"/>
              </a:rPr>
              <a:t>都市基盤指標</a:t>
            </a:r>
            <a:endParaRPr kumimoji="1" lang="ja-JP" altLang="en-US" sz="1600" b="1" dirty="0">
              <a:latin typeface="HG丸ｺﾞｼｯｸM-PRO" pitchFamily="50" charset="-128"/>
              <a:ea typeface="HG丸ｺﾞｼｯｸM-PRO" pitchFamily="50" charset="-128"/>
            </a:endParaRPr>
          </a:p>
        </p:txBody>
      </p:sp>
      <p:sp>
        <p:nvSpPr>
          <p:cNvPr id="33" name="テキスト ボックス 32"/>
          <p:cNvSpPr txBox="1"/>
          <p:nvPr/>
        </p:nvSpPr>
        <p:spPr>
          <a:xfrm>
            <a:off x="6300192" y="3176732"/>
            <a:ext cx="2531462" cy="230832"/>
          </a:xfrm>
          <a:prstGeom prst="rect">
            <a:avLst/>
          </a:prstGeom>
          <a:noFill/>
        </p:spPr>
        <p:txBody>
          <a:bodyPr wrap="none" rtlCol="0">
            <a:spAutoFit/>
          </a:bodyPr>
          <a:lstStyle/>
          <a:p>
            <a:r>
              <a:rPr lang="ja-JP" altLang="en-US" sz="900" dirty="0"/>
              <a:t>出典：（左右とも）県民経済計算（内閣府）　</a:t>
            </a:r>
            <a:r>
              <a:rPr lang="en-US" altLang="ja-JP" sz="900" dirty="0"/>
              <a:t>2018</a:t>
            </a:r>
            <a:endParaRPr kumimoji="1" lang="ja-JP" altLang="en-US" sz="900" dirty="0"/>
          </a:p>
        </p:txBody>
      </p:sp>
      <p:sp>
        <p:nvSpPr>
          <p:cNvPr id="26" name="テキスト ボックス 25"/>
          <p:cNvSpPr txBox="1"/>
          <p:nvPr/>
        </p:nvSpPr>
        <p:spPr>
          <a:xfrm>
            <a:off x="979884" y="3176732"/>
            <a:ext cx="1685077"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）国勢調査　</a:t>
            </a:r>
            <a:r>
              <a:rPr lang="en-US" altLang="ja-JP" sz="900" dirty="0"/>
              <a:t>2010</a:t>
            </a:r>
          </a:p>
          <a:p>
            <a:r>
              <a:rPr kumimoji="1" lang="ja-JP" altLang="en-US" sz="900" dirty="0"/>
              <a:t>　　　</a:t>
            </a:r>
            <a:r>
              <a:rPr kumimoji="1" lang="ja-JP" altLang="en-US" sz="900" dirty="0" smtClean="0"/>
              <a:t>（</a:t>
            </a:r>
            <a:r>
              <a:rPr kumimoji="1" lang="ja-JP" altLang="en-US" sz="900" dirty="0"/>
              <a:t>右）国勢調査　</a:t>
            </a:r>
            <a:r>
              <a:rPr kumimoji="1" lang="en-US" altLang="ja-JP" sz="900" dirty="0"/>
              <a:t>2020</a:t>
            </a:r>
            <a:endParaRPr kumimoji="1" lang="ja-JP" altLang="en-US" sz="900" dirty="0"/>
          </a:p>
        </p:txBody>
      </p:sp>
      <p:sp>
        <p:nvSpPr>
          <p:cNvPr id="35" name="テキスト ボックス 34"/>
          <p:cNvSpPr txBox="1"/>
          <p:nvPr/>
        </p:nvSpPr>
        <p:spPr>
          <a:xfrm>
            <a:off x="3836042" y="3176732"/>
            <a:ext cx="1915909"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経済センサス　</a:t>
            </a:r>
            <a:r>
              <a:rPr lang="en-US" altLang="ja-JP" sz="900" dirty="0"/>
              <a:t>2012</a:t>
            </a:r>
          </a:p>
          <a:p>
            <a:r>
              <a:rPr kumimoji="1" lang="ja-JP" altLang="en-US" sz="900" dirty="0"/>
              <a:t>　　　</a:t>
            </a:r>
            <a:r>
              <a:rPr kumimoji="1" lang="ja-JP" altLang="en-US" sz="900" dirty="0" smtClean="0"/>
              <a:t>（</a:t>
            </a:r>
            <a:r>
              <a:rPr kumimoji="1" lang="ja-JP" altLang="en-US" sz="900" dirty="0"/>
              <a:t>右）経済センサス　</a:t>
            </a:r>
            <a:r>
              <a:rPr kumimoji="1" lang="en-US" altLang="ja-JP" sz="900" dirty="0"/>
              <a:t>2019</a:t>
            </a:r>
            <a:endParaRPr kumimoji="1" lang="ja-JP" altLang="en-US" sz="900" dirty="0"/>
          </a:p>
        </p:txBody>
      </p:sp>
      <p:sp>
        <p:nvSpPr>
          <p:cNvPr id="37" name="テキスト ボックス 36"/>
          <p:cNvSpPr txBox="1"/>
          <p:nvPr/>
        </p:nvSpPr>
        <p:spPr>
          <a:xfrm>
            <a:off x="1037931" y="6317314"/>
            <a:ext cx="2146742"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地方財政統計年報　</a:t>
            </a:r>
            <a:r>
              <a:rPr lang="en-US" altLang="ja-JP" sz="900" dirty="0"/>
              <a:t>2013</a:t>
            </a:r>
          </a:p>
          <a:p>
            <a:r>
              <a:rPr kumimoji="1" lang="ja-JP" altLang="en-US" sz="900" dirty="0"/>
              <a:t>　　　</a:t>
            </a:r>
            <a:r>
              <a:rPr kumimoji="1" lang="ja-JP" altLang="en-US" sz="900" dirty="0" smtClean="0"/>
              <a:t>（</a:t>
            </a:r>
            <a:r>
              <a:rPr kumimoji="1" lang="ja-JP" altLang="en-US" sz="900" dirty="0"/>
              <a:t>右）地方財政統計年報　</a:t>
            </a:r>
            <a:r>
              <a:rPr kumimoji="1" lang="en-US" altLang="ja-JP" sz="900" dirty="0"/>
              <a:t>2019</a:t>
            </a:r>
            <a:endParaRPr kumimoji="1" lang="ja-JP" altLang="en-US" sz="900" dirty="0"/>
          </a:p>
        </p:txBody>
      </p:sp>
      <p:sp>
        <p:nvSpPr>
          <p:cNvPr id="38" name="テキスト ボックス 37"/>
          <p:cNvSpPr txBox="1"/>
          <p:nvPr/>
        </p:nvSpPr>
        <p:spPr>
          <a:xfrm>
            <a:off x="3851920" y="6317314"/>
            <a:ext cx="2146742"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地方財政統計年報　</a:t>
            </a:r>
            <a:r>
              <a:rPr lang="en-US" altLang="ja-JP" sz="900" dirty="0"/>
              <a:t>2013</a:t>
            </a:r>
          </a:p>
          <a:p>
            <a:r>
              <a:rPr lang="ja-JP" altLang="en-US" sz="900" dirty="0"/>
              <a:t>　　　（右）地方財政統計年報　</a:t>
            </a:r>
            <a:r>
              <a:rPr lang="en-US" altLang="ja-JP" sz="900" dirty="0"/>
              <a:t>2019</a:t>
            </a:r>
            <a:endParaRPr lang="ja-JP" altLang="en-US" sz="900" dirty="0"/>
          </a:p>
        </p:txBody>
      </p:sp>
      <p:sp>
        <p:nvSpPr>
          <p:cNvPr id="39" name="テキスト ボックス 38"/>
          <p:cNvSpPr txBox="1"/>
          <p:nvPr/>
        </p:nvSpPr>
        <p:spPr>
          <a:xfrm>
            <a:off x="6404426" y="6317314"/>
            <a:ext cx="2608406"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地方公共団体定員管理調査　</a:t>
            </a:r>
            <a:r>
              <a:rPr lang="en-US" altLang="ja-JP" sz="900" dirty="0"/>
              <a:t>2013</a:t>
            </a:r>
          </a:p>
          <a:p>
            <a:r>
              <a:rPr kumimoji="1" lang="ja-JP" altLang="en-US" sz="900" dirty="0"/>
              <a:t>　　　</a:t>
            </a:r>
            <a:r>
              <a:rPr lang="ja-JP" altLang="en-US" sz="900" dirty="0">
                <a:sym typeface="Wingdings" panose="05000000000000000000" pitchFamily="2" charset="2"/>
              </a:rPr>
              <a:t>（右）</a:t>
            </a:r>
            <a:r>
              <a:rPr lang="ja-JP" altLang="en-US" sz="900" dirty="0"/>
              <a:t>地方公共団体定員管理調査　</a:t>
            </a:r>
            <a:r>
              <a:rPr lang="en-US" altLang="ja-JP" sz="900" dirty="0"/>
              <a:t>2020</a:t>
            </a:r>
            <a:endParaRPr lang="ja-JP" altLang="en-US" sz="900" dirty="0"/>
          </a:p>
        </p:txBody>
      </p:sp>
      <p:sp>
        <p:nvSpPr>
          <p:cNvPr id="4" name="正方形/長方形 3">
            <a:extLst>
              <a:ext uri="{FF2B5EF4-FFF2-40B4-BE49-F238E27FC236}">
                <a16:creationId xmlns:a16="http://schemas.microsoft.com/office/drawing/2014/main" id="{4D908128-9791-B1D7-962E-F4808C03E6AF}"/>
              </a:ext>
            </a:extLst>
          </p:cNvPr>
          <p:cNvSpPr/>
          <p:nvPr/>
        </p:nvSpPr>
        <p:spPr>
          <a:xfrm>
            <a:off x="-3212" y="-1486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a:solidFill>
                  <a:srgbClr val="000000"/>
                </a:solidFill>
                <a:ea typeface="Meiryo UI" pitchFamily="50" charset="-128"/>
                <a:cs typeface="Meiryo UI" pitchFamily="50" charset="-128"/>
              </a:rPr>
              <a:t>５ー４</a:t>
            </a:r>
            <a:r>
              <a:rPr lang="en-US" altLang="ja-JP" kern="0" dirty="0">
                <a:solidFill>
                  <a:srgbClr val="000000"/>
                </a:solidFill>
                <a:ea typeface="Meiryo UI" pitchFamily="50" charset="-128"/>
                <a:cs typeface="Meiryo UI" pitchFamily="50" charset="-128"/>
              </a:rPr>
              <a:t>.</a:t>
            </a:r>
            <a:r>
              <a:rPr lang="ja-JP" altLang="en-US" kern="0" dirty="0">
                <a:solidFill>
                  <a:srgbClr val="000000"/>
                </a:solidFill>
                <a:ea typeface="Meiryo UI" pitchFamily="50" charset="-128"/>
                <a:cs typeface="Meiryo UI" pitchFamily="50" charset="-128"/>
              </a:rPr>
              <a:t>西日本と東日本の上位</a:t>
            </a:r>
            <a:r>
              <a:rPr lang="ja-JP" altLang="en-US" kern="0" dirty="0" smtClean="0">
                <a:solidFill>
                  <a:srgbClr val="000000"/>
                </a:solidFill>
                <a:ea typeface="Meiryo UI" pitchFamily="50" charset="-128"/>
                <a:cs typeface="Meiryo UI" pitchFamily="50" charset="-128"/>
              </a:rPr>
              <a:t>５</a:t>
            </a:r>
            <a:endParaRPr lang="ja-JP" altLang="en-US" kern="0" dirty="0">
              <a:solidFill>
                <a:srgbClr val="000000"/>
              </a:solidFill>
              <a:ea typeface="Meiryo UI" pitchFamily="50" charset="-128"/>
              <a:cs typeface="Meiryo UI" pitchFamily="50" charset="-128"/>
            </a:endParaRPr>
          </a:p>
        </p:txBody>
      </p:sp>
      <p:sp>
        <p:nvSpPr>
          <p:cNvPr id="19" name="正方形/長方形 18">
            <a:extLst>
              <a:ext uri="{FF2B5EF4-FFF2-40B4-BE49-F238E27FC236}">
                <a16:creationId xmlns:a16="http://schemas.microsoft.com/office/drawing/2014/main" id="{E0CA8CAA-C7BD-5F7C-2B89-D20516B4C9E9}"/>
              </a:ext>
            </a:extLst>
          </p:cNvPr>
          <p:cNvSpPr/>
          <p:nvPr/>
        </p:nvSpPr>
        <p:spPr>
          <a:xfrm>
            <a:off x="6953556" y="66930"/>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rPr>
              <a:t>第１回意見交換会　参考資料</a:t>
            </a:r>
            <a:r>
              <a:rPr lang="ja-JP" altLang="en-US" sz="900" dirty="0">
                <a:solidFill>
                  <a:schemeClr val="tx1"/>
                </a:solidFill>
              </a:rPr>
              <a:t>３</a:t>
            </a:r>
            <a:endParaRPr kumimoji="1" lang="ja-JP" altLang="en-US" sz="900" dirty="0">
              <a:solidFill>
                <a:schemeClr val="tx1"/>
              </a:solidFill>
            </a:endParaRPr>
          </a:p>
        </p:txBody>
      </p:sp>
    </p:spTree>
    <p:extLst>
      <p:ext uri="{BB962C8B-B14F-4D97-AF65-F5344CB8AC3E}">
        <p14:creationId xmlns:p14="http://schemas.microsoft.com/office/powerpoint/2010/main" val="3529645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p:cNvPicPr>
            <a:picLocks noChangeAspect="1"/>
          </p:cNvPicPr>
          <p:nvPr/>
        </p:nvPicPr>
        <p:blipFill>
          <a:blip r:embed="rId3"/>
          <a:stretch>
            <a:fillRect/>
          </a:stretch>
        </p:blipFill>
        <p:spPr>
          <a:xfrm>
            <a:off x="6514307" y="1172627"/>
            <a:ext cx="2152053" cy="1946597"/>
          </a:xfrm>
          <a:prstGeom prst="rect">
            <a:avLst/>
          </a:prstGeom>
        </p:spPr>
      </p:pic>
      <p:sp>
        <p:nvSpPr>
          <p:cNvPr id="6" name="テキスト ボックス 5"/>
          <p:cNvSpPr txBox="1"/>
          <p:nvPr/>
        </p:nvSpPr>
        <p:spPr>
          <a:xfrm>
            <a:off x="244696" y="3130506"/>
            <a:ext cx="8719792" cy="2569112"/>
          </a:xfrm>
          <a:prstGeom prst="rect">
            <a:avLst/>
          </a:prstGeom>
          <a:noFill/>
          <a:ln w="6350">
            <a:solidFill>
              <a:schemeClr val="tx1"/>
            </a:solidFill>
          </a:ln>
        </p:spPr>
        <p:txBody>
          <a:bodyPr wrap="square" lIns="144000" tIns="144000" rtlCol="0">
            <a:noAutofit/>
          </a:bodyPr>
          <a:lstStyle/>
          <a:p>
            <a:endParaRPr lang="en-US" altLang="ja-JP" sz="1600" u="sng" dirty="0">
              <a:latin typeface="游ゴシック Medium" panose="020B0500000000000000" pitchFamily="50" charset="-128"/>
              <a:ea typeface="游ゴシック Medium" panose="020B0500000000000000" pitchFamily="50" charset="-128"/>
            </a:endParaRPr>
          </a:p>
          <a:p>
            <a:endParaRPr kumimoji="1" lang="en-US" altLang="ja-JP" sz="2000" u="sng" dirty="0">
              <a:latin typeface="游ゴシック Medium" panose="020B0500000000000000" pitchFamily="50" charset="-128"/>
              <a:ea typeface="游ゴシック Medium" panose="020B0500000000000000" pitchFamily="50" charset="-128"/>
            </a:endParaRPr>
          </a:p>
        </p:txBody>
      </p:sp>
      <p:sp>
        <p:nvSpPr>
          <p:cNvPr id="16" name="テキスト ボックス 15"/>
          <p:cNvSpPr txBox="1"/>
          <p:nvPr/>
        </p:nvSpPr>
        <p:spPr>
          <a:xfrm>
            <a:off x="273494" y="5735841"/>
            <a:ext cx="8690994" cy="888326"/>
          </a:xfrm>
          <a:prstGeom prst="rect">
            <a:avLst/>
          </a:prstGeom>
          <a:noFill/>
          <a:ln w="6350">
            <a:solidFill>
              <a:schemeClr val="tx1"/>
            </a:solidFill>
          </a:ln>
        </p:spPr>
        <p:txBody>
          <a:bodyPr wrap="square" lIns="144000" tIns="108000" rtlCol="0">
            <a:noAutofit/>
          </a:bodyPr>
          <a:lstStyle/>
          <a:p>
            <a:r>
              <a:rPr lang="ja-JP" altLang="en-US" sz="1200" b="1" dirty="0">
                <a:latin typeface="Meiryo UI" panose="020B0604030504040204" pitchFamily="50" charset="-128"/>
                <a:ea typeface="Meiryo UI" panose="020B0604030504040204" pitchFamily="50" charset="-128"/>
              </a:rPr>
              <a:t>マンチェスター・サイエンスパーク</a:t>
            </a:r>
            <a:r>
              <a:rPr lang="ja-JP" altLang="en-US" sz="1200" dirty="0">
                <a:latin typeface="Meiryo UI" panose="020B0604030504040204" pitchFamily="50" charset="-128"/>
                <a:ea typeface="Meiryo UI" panose="020B0604030504040204" pitchFamily="50" charset="-128"/>
              </a:rPr>
              <a:t>から</a:t>
            </a:r>
            <a:r>
              <a:rPr lang="ja-JP" altLang="en-US" sz="1200" b="1" u="sng" dirty="0">
                <a:latin typeface="Meiryo UI" panose="020B0604030504040204" pitchFamily="50" charset="-128"/>
                <a:ea typeface="Meiryo UI" panose="020B0604030504040204" pitchFamily="50" charset="-128"/>
              </a:rPr>
              <a:t>マンチェスターサイエンスパートナーシップ</a:t>
            </a:r>
            <a:r>
              <a:rPr lang="ja-JP" altLang="en-US" sz="1200" dirty="0">
                <a:latin typeface="Meiryo UI" panose="020B0604030504040204" pitchFamily="50" charset="-128"/>
                <a:ea typeface="Meiryo UI" panose="020B0604030504040204" pitchFamily="50" charset="-128"/>
              </a:rPr>
              <a:t>へ</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マンチェスター大学、マンチェスターメトロポリタン大学（共に国立）、マンチェスター市に加えて、ブラントウッド不動産、マンチェスター大学中央病院、サルフォード市とチェシャー市の地方政府が加わり、改組。</a:t>
            </a:r>
            <a:r>
              <a:rPr lang="ja-JP" altLang="en-US" sz="1200" b="1" u="sng" dirty="0">
                <a:latin typeface="Meiryo UI" panose="020B0604030504040204" pitchFamily="50" charset="-128"/>
                <a:ea typeface="Meiryo UI" panose="020B0604030504040204" pitchFamily="50" charset="-128"/>
              </a:rPr>
              <a:t>戦略的産業を</a:t>
            </a:r>
            <a:r>
              <a:rPr lang="en-US" altLang="ja-JP" sz="1200" b="1" u="sng" dirty="0">
                <a:latin typeface="Meiryo UI" panose="020B0604030504040204" pitchFamily="50" charset="-128"/>
                <a:ea typeface="Meiryo UI" panose="020B0604030504040204" pitchFamily="50" charset="-128"/>
              </a:rPr>
              <a:t>IT</a:t>
            </a:r>
            <a:r>
              <a:rPr lang="ja-JP" altLang="en-US" sz="1200" b="1" u="sng" dirty="0" err="1">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情報産業からバイオ、医薬、医療分野へ</a:t>
            </a:r>
            <a:r>
              <a:rPr lang="ja-JP" altLang="en-US" sz="1200" dirty="0">
                <a:latin typeface="Meiryo UI" panose="020B0604030504040204" pitchFamily="50" charset="-128"/>
                <a:ea typeface="Meiryo UI" panose="020B0604030504040204" pitchFamily="50" charset="-128"/>
              </a:rPr>
              <a:t>と変えつつある。</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また、新たに加わったサイト、</a:t>
            </a:r>
            <a:r>
              <a:rPr lang="ja-JP" altLang="en-US" sz="1200" b="1" u="sng" dirty="0">
                <a:latin typeface="Meiryo UI" panose="020B0604030504040204" pitchFamily="50" charset="-128"/>
                <a:ea typeface="Meiryo UI" panose="020B0604030504040204" pitchFamily="50" charset="-128"/>
              </a:rPr>
              <a:t>アルダリーパーク</a:t>
            </a:r>
            <a:r>
              <a:rPr lang="ja-JP" altLang="en-US" sz="1200" dirty="0">
                <a:latin typeface="Meiryo UI" panose="020B0604030504040204" pitchFamily="50" charset="-128"/>
                <a:ea typeface="Meiryo UI" panose="020B0604030504040204" pitchFamily="50" charset="-128"/>
              </a:rPr>
              <a:t>はアストラゼネカ社が</a:t>
            </a:r>
            <a:r>
              <a:rPr lang="en-US" altLang="ja-JP" sz="1200" dirty="0">
                <a:latin typeface="Meiryo UI" panose="020B0604030504040204" pitchFamily="50" charset="-128"/>
                <a:ea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rPr>
              <a:t>億</a:t>
            </a:r>
            <a:r>
              <a:rPr lang="en-US" altLang="ja-JP" sz="1200" dirty="0">
                <a:latin typeface="Meiryo UI" panose="020B0604030504040204" pitchFamily="50" charset="-128"/>
                <a:ea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rPr>
              <a:t>千万ポンドを投資した世界で唯一のドラッグ開発キャンパス。</a:t>
            </a:r>
            <a:endParaRPr lang="en-US" altLang="ja-JP" sz="1200" dirty="0">
              <a:latin typeface="Meiryo UI" panose="020B0604030504040204" pitchFamily="50" charset="-128"/>
              <a:ea typeface="Meiryo UI" panose="020B0604030504040204" pitchFamily="50" charset="-128"/>
            </a:endParaRPr>
          </a:p>
        </p:txBody>
      </p:sp>
      <p:sp>
        <p:nvSpPr>
          <p:cNvPr id="2" name="角丸四角形 1"/>
          <p:cNvSpPr/>
          <p:nvPr/>
        </p:nvSpPr>
        <p:spPr>
          <a:xfrm>
            <a:off x="244697" y="445829"/>
            <a:ext cx="8568952" cy="718467"/>
          </a:xfrm>
          <a:prstGeom prst="roundRect">
            <a:avLst>
              <a:gd name="adj" fmla="val 9473"/>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solidFill>
                <a:latin typeface="Meiryo UI" panose="020B0604030504040204" pitchFamily="50" charset="-128"/>
                <a:ea typeface="Meiryo UI" panose="020B0604030504040204" pitchFamily="50" charset="-128"/>
              </a:rPr>
              <a:t>　　　　　　　　　　　　　　　　　　　　　　　　　　　　　　　　　</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3" name="正方形/長方形 2"/>
          <p:cNvSpPr/>
          <p:nvPr/>
        </p:nvSpPr>
        <p:spPr>
          <a:xfrm>
            <a:off x="190026" y="1433176"/>
            <a:ext cx="6252095" cy="1384995"/>
          </a:xfrm>
          <a:prstGeom prst="rect">
            <a:avLst/>
          </a:prstGeom>
        </p:spPr>
        <p:txBody>
          <a:bodyPr wrap="square">
            <a:spAutoFit/>
          </a:bodyPr>
          <a:lstStyle/>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推進体制</a:t>
            </a:r>
            <a:r>
              <a:rPr lang="en-US" altLang="ja-JP" sz="1200" b="1" dirty="0">
                <a:latin typeface="Meiryo UI" panose="020B0604030504040204" pitchFamily="50" charset="-128"/>
                <a:ea typeface="Meiryo UI" panose="020B0604030504040204" pitchFamily="50" charset="-128"/>
              </a:rPr>
              <a:t>〕</a:t>
            </a:r>
          </a:p>
          <a:p>
            <a:pPr marL="171450" indent="-171450">
              <a:buFont typeface="Arial" panose="020B0604020202020204" pitchFamily="34" charset="0"/>
              <a:buChar char="•"/>
            </a:pPr>
            <a:r>
              <a:rPr lang="en-US" altLang="ja-JP" sz="1200" dirty="0">
                <a:latin typeface="Meiryo UI" panose="020B0604030504040204" pitchFamily="50" charset="-128"/>
                <a:ea typeface="Meiryo UI" panose="020B0604030504040204" pitchFamily="50" charset="-128"/>
              </a:rPr>
              <a:t>MSP</a:t>
            </a:r>
            <a:r>
              <a:rPr lang="ja-JP" altLang="en-US" sz="1200" dirty="0">
                <a:latin typeface="Meiryo UI" panose="020B0604030504040204" pitchFamily="50" charset="-128"/>
                <a:ea typeface="Meiryo UI" panose="020B0604030504040204" pitchFamily="50" charset="-128"/>
              </a:rPr>
              <a:t>の運営管理は独立の</a:t>
            </a:r>
            <a:r>
              <a:rPr lang="ja-JP" altLang="en-US" sz="1200" b="1" u="sng" dirty="0">
                <a:latin typeface="Meiryo UI" panose="020B0604030504040204" pitchFamily="50" charset="-128"/>
                <a:ea typeface="Meiryo UI" panose="020B0604030504040204" pitchFamily="50" charset="-128"/>
              </a:rPr>
              <a:t>管理会社マンチェスター・サイエンスパーク株式会社（</a:t>
            </a:r>
            <a:r>
              <a:rPr lang="en-US" altLang="ja-JP" sz="1200" b="1" u="sng" dirty="0">
                <a:latin typeface="Meiryo UI" panose="020B0604030504040204" pitchFamily="50" charset="-128"/>
                <a:ea typeface="Meiryo UI" panose="020B0604030504040204" pitchFamily="50" charset="-128"/>
              </a:rPr>
              <a:t>MSPL</a:t>
            </a:r>
            <a:r>
              <a:rPr lang="ja-JP" altLang="en-US" sz="1200" b="1" u="sng"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が行う。</a:t>
            </a:r>
            <a:endParaRPr lang="en-US" altLang="ja-JP" sz="3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200" dirty="0">
                <a:latin typeface="Meiryo UI" panose="020B0604030504040204" pitchFamily="50" charset="-128"/>
                <a:ea typeface="Meiryo UI" panose="020B0604030504040204" pitchFamily="50" charset="-128"/>
              </a:rPr>
              <a:t>MSP</a:t>
            </a:r>
            <a:r>
              <a:rPr lang="ja-JP" altLang="en-US" sz="1200" dirty="0">
                <a:latin typeface="Meiryo UI" panose="020B0604030504040204" pitchFamily="50" charset="-128"/>
                <a:ea typeface="Meiryo UI" panose="020B0604030504040204" pitchFamily="50" charset="-128"/>
              </a:rPr>
              <a:t>の施設とサービスは、①成長企業に適した柔軟な貸与期間を持った高品質の施設の提供、②建物内ブロードバンドなどの通信設備の整備、③大学との連携、④コンサルタントや専門的なビジネスサービスを通じた支援、⑤テナント入居企業相互の連携の支援。</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200" dirty="0">
                <a:latin typeface="Meiryo UI" panose="020B0604030504040204" pitchFamily="50" charset="-128"/>
                <a:ea typeface="Meiryo UI" panose="020B0604030504040204" pitchFamily="50" charset="-128"/>
              </a:rPr>
              <a:t>MSPL</a:t>
            </a:r>
            <a:r>
              <a:rPr lang="ja-JP" altLang="en-US" sz="1200" dirty="0">
                <a:latin typeface="Meiryo UI" panose="020B0604030504040204" pitchFamily="50" charset="-128"/>
                <a:ea typeface="Meiryo UI" panose="020B0604030504040204" pitchFamily="50" charset="-128"/>
              </a:rPr>
              <a:t>のスタッフは</a:t>
            </a:r>
            <a:r>
              <a:rPr lang="en-US" altLang="ja-JP" sz="1200" dirty="0">
                <a:latin typeface="Meiryo UI" panose="020B0604030504040204" pitchFamily="50" charset="-128"/>
                <a:ea typeface="Meiryo UI" panose="020B0604030504040204" pitchFamily="50" charset="-128"/>
              </a:rPr>
              <a:t>27</a:t>
            </a:r>
            <a:r>
              <a:rPr lang="ja-JP" altLang="en-US" sz="1200" dirty="0">
                <a:latin typeface="Meiryo UI" panose="020B0604030504040204" pitchFamily="50" charset="-128"/>
                <a:ea typeface="Meiryo UI" panose="020B0604030504040204" pitchFamily="50" charset="-128"/>
              </a:rPr>
              <a:t>名、うち</a:t>
            </a:r>
            <a:r>
              <a:rPr lang="en-US" altLang="ja-JP" sz="1200" dirty="0">
                <a:latin typeface="Meiryo UI" panose="020B0604030504040204" pitchFamily="50" charset="-128"/>
                <a:ea typeface="Meiryo UI" panose="020B0604030504040204" pitchFamily="50" charset="-128"/>
              </a:rPr>
              <a:t>13</a:t>
            </a:r>
            <a:r>
              <a:rPr lang="ja-JP" altLang="en-US" sz="1200" dirty="0">
                <a:latin typeface="Meiryo UI" panose="020B0604030504040204" pitchFamily="50" charset="-128"/>
                <a:ea typeface="Meiryo UI" panose="020B0604030504040204" pitchFamily="50" charset="-128"/>
              </a:rPr>
              <a:t>名は金融、営業等の専門家。</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en-US" altLang="ja-JP" sz="1200" dirty="0">
                <a:latin typeface="Meiryo UI" panose="020B0604030504040204" pitchFamily="50" charset="-128"/>
                <a:ea typeface="Meiryo UI" panose="020B0604030504040204" pitchFamily="50" charset="-128"/>
              </a:rPr>
              <a:t>MSPL</a:t>
            </a:r>
            <a:r>
              <a:rPr lang="ja-JP" altLang="en-US" sz="1200" dirty="0">
                <a:latin typeface="Meiryo UI" panose="020B0604030504040204" pitchFamily="50" charset="-128"/>
                <a:ea typeface="Meiryo UI" panose="020B0604030504040204" pitchFamily="50" charset="-128"/>
              </a:rPr>
              <a:t>の</a:t>
            </a:r>
            <a:r>
              <a:rPr lang="en-US" altLang="ja-JP" sz="1200" dirty="0">
                <a:latin typeface="Meiryo UI" panose="020B0604030504040204" pitchFamily="50" charset="-128"/>
                <a:ea typeface="Meiryo UI" panose="020B0604030504040204" pitchFamily="50" charset="-128"/>
              </a:rPr>
              <a:t>2005</a:t>
            </a:r>
            <a:r>
              <a:rPr lang="ja-JP" altLang="en-US" sz="1200" dirty="0">
                <a:latin typeface="Meiryo UI" panose="020B0604030504040204" pitchFamily="50" charset="-128"/>
                <a:ea typeface="Meiryo UI" panose="020B0604030504040204" pitchFamily="50" charset="-128"/>
              </a:rPr>
              <a:t>年末資本金は</a:t>
            </a:r>
            <a:r>
              <a:rPr lang="en-US" altLang="ja-JP" sz="1200" dirty="0">
                <a:latin typeface="Meiryo UI" panose="020B0604030504040204" pitchFamily="50" charset="-128"/>
                <a:ea typeface="Meiryo UI" panose="020B0604030504040204" pitchFamily="50" charset="-128"/>
              </a:rPr>
              <a:t>25</a:t>
            </a:r>
            <a:r>
              <a:rPr lang="ja-JP" altLang="en-US" sz="1200" dirty="0">
                <a:latin typeface="Meiryo UI" panose="020B0604030504040204" pitchFamily="50" charset="-128"/>
                <a:ea typeface="Meiryo UI" panose="020B0604030504040204" pitchFamily="50" charset="-128"/>
              </a:rPr>
              <a:t>万ポンド、市、大学、ベンチャーキャピタルや民間企業が出資。</a:t>
            </a:r>
          </a:p>
        </p:txBody>
      </p:sp>
      <p:sp>
        <p:nvSpPr>
          <p:cNvPr id="41" name="角丸四角形 40"/>
          <p:cNvSpPr/>
          <p:nvPr/>
        </p:nvSpPr>
        <p:spPr>
          <a:xfrm>
            <a:off x="18718" y="44178"/>
            <a:ext cx="3176582" cy="30352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500" b="1" dirty="0">
                <a:solidFill>
                  <a:schemeClr val="bg1"/>
                </a:solidFill>
                <a:latin typeface="BIZ UDPゴシック" panose="020B0400000000000000" pitchFamily="50" charset="-128"/>
                <a:ea typeface="BIZ UDPゴシック" panose="020B0400000000000000" pitchFamily="50" charset="-128"/>
              </a:rPr>
              <a:t>マンチェスター市で</a:t>
            </a:r>
            <a:r>
              <a:rPr lang="ja-JP" altLang="en-US" sz="1500" b="1" dirty="0">
                <a:solidFill>
                  <a:schemeClr val="bg1"/>
                </a:solidFill>
                <a:latin typeface="BIZ UDPゴシック" panose="020B0400000000000000" pitchFamily="50" charset="-128"/>
                <a:ea typeface="BIZ UDPゴシック" panose="020B0400000000000000" pitchFamily="50" charset="-128"/>
              </a:rPr>
              <a:t>の推進体制　　</a:t>
            </a:r>
            <a:endParaRPr lang="ja-JP" altLang="en-US" sz="1200" b="1" dirty="0">
              <a:solidFill>
                <a:schemeClr val="bg1"/>
              </a:solidFill>
              <a:latin typeface="BIZ UDPゴシック" panose="020B0400000000000000" pitchFamily="50" charset="-128"/>
              <a:ea typeface="BIZ UDPゴシック" panose="020B0400000000000000" pitchFamily="50" charset="-128"/>
            </a:endParaRPr>
          </a:p>
        </p:txBody>
      </p:sp>
      <p:pic>
        <p:nvPicPr>
          <p:cNvPr id="5" name="図 4"/>
          <p:cNvPicPr>
            <a:picLocks noChangeAspect="1"/>
          </p:cNvPicPr>
          <p:nvPr/>
        </p:nvPicPr>
        <p:blipFill>
          <a:blip r:embed="rId4"/>
          <a:stretch>
            <a:fillRect/>
          </a:stretch>
        </p:blipFill>
        <p:spPr>
          <a:xfrm>
            <a:off x="285450" y="613144"/>
            <a:ext cx="864096" cy="374954"/>
          </a:xfrm>
          <a:prstGeom prst="rect">
            <a:avLst/>
          </a:prstGeom>
        </p:spPr>
      </p:pic>
      <p:sp>
        <p:nvSpPr>
          <p:cNvPr id="44" name="正方形/長方形 43"/>
          <p:cNvSpPr/>
          <p:nvPr/>
        </p:nvSpPr>
        <p:spPr>
          <a:xfrm>
            <a:off x="1081657" y="561380"/>
            <a:ext cx="3446028" cy="461665"/>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マンチェスター・サイエンス・パートナーシップ</a:t>
            </a:r>
            <a:r>
              <a:rPr lang="en-US" altLang="ja-JP" sz="1200" b="1" dirty="0">
                <a:latin typeface="Meiryo UI" panose="020B0604030504040204" pitchFamily="50" charset="-128"/>
                <a:ea typeface="Meiryo UI" panose="020B0604030504040204" pitchFamily="50" charset="-128"/>
              </a:rPr>
              <a:t>〈MSP〉</a:t>
            </a:r>
          </a:p>
          <a:p>
            <a:r>
              <a:rPr lang="ja-JP" altLang="en-US" sz="1200" b="1" dirty="0">
                <a:latin typeface="Meiryo UI" panose="020B0604030504040204" pitchFamily="50" charset="-128"/>
                <a:ea typeface="Meiryo UI" panose="020B0604030504040204" pitchFamily="50" charset="-128"/>
              </a:rPr>
              <a:t>　（旧マンチェスター・サイエンスパーク</a:t>
            </a:r>
            <a:r>
              <a:rPr lang="en-US" altLang="ja-JP" sz="1200" b="1" dirty="0">
                <a:latin typeface="Meiryo UI" panose="020B0604030504040204" pitchFamily="50" charset="-128"/>
                <a:ea typeface="Meiryo UI" panose="020B0604030504040204" pitchFamily="50" charset="-128"/>
              </a:rPr>
              <a:t>〈MSP〉</a:t>
            </a:r>
            <a:r>
              <a:rPr lang="ja-JP" altLang="en-US" sz="1200" b="1" dirty="0">
                <a:latin typeface="Meiryo UI" panose="020B0604030504040204" pitchFamily="50" charset="-128"/>
                <a:ea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endParaRPr>
          </a:p>
        </p:txBody>
      </p:sp>
      <p:sp>
        <p:nvSpPr>
          <p:cNvPr id="45" name="正方形/長方形 44"/>
          <p:cNvSpPr/>
          <p:nvPr/>
        </p:nvSpPr>
        <p:spPr>
          <a:xfrm>
            <a:off x="-24703" y="6385004"/>
            <a:ext cx="5832648" cy="690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800" dirty="0">
                <a:solidFill>
                  <a:schemeClr val="tx1"/>
                </a:solidFill>
                <a:latin typeface="Meiryo UI" panose="020B0604030504040204" pitchFamily="50" charset="-128"/>
                <a:ea typeface="Meiryo UI" panose="020B0604030504040204" pitchFamily="50" charset="-128"/>
              </a:rPr>
              <a:t>出典：鈴木 茂</a:t>
            </a:r>
            <a:r>
              <a:rPr lang="ja-JP" altLang="en-US" sz="800" dirty="0">
                <a:solidFill>
                  <a:schemeClr val="tx1"/>
                </a:solidFill>
                <a:latin typeface="Meiryo UI" panose="020B0604030504040204" pitchFamily="50" charset="-128"/>
                <a:ea typeface="Meiryo UI" panose="020B0604030504040204" pitchFamily="50" charset="-128"/>
              </a:rPr>
              <a:t>「イギリスの都市再生とサイエンスパーク」をもとに副首都推進局にて作成</a:t>
            </a:r>
            <a:r>
              <a:rPr lang="ja-JP" altLang="en-US" sz="800" dirty="0">
                <a:solidFill>
                  <a:schemeClr val="tx1"/>
                </a:solidFill>
              </a:rPr>
              <a:t>　</a:t>
            </a:r>
          </a:p>
        </p:txBody>
      </p:sp>
      <p:sp>
        <p:nvSpPr>
          <p:cNvPr id="46" name="テキスト ボックス 45"/>
          <p:cNvSpPr txBox="1"/>
          <p:nvPr/>
        </p:nvSpPr>
        <p:spPr>
          <a:xfrm>
            <a:off x="4242171" y="483984"/>
            <a:ext cx="4613699" cy="830997"/>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　ハイテク企業の育成と産業構造の多様化を通じて衰退したマンチェスター経済の活性化を目的とする。マンチェスター大学、マンチェスターコスモポリタン大学（共に国立）、マンチェスター市のパートナーシップにより開始。</a:t>
            </a:r>
            <a:endParaRPr lang="en-US" altLang="ja-JP" sz="1200" dirty="0">
              <a:latin typeface="Meiryo UI" panose="020B0604030504040204" pitchFamily="50" charset="-128"/>
              <a:ea typeface="Meiryo UI" panose="020B0604030504040204" pitchFamily="50" charset="-128"/>
            </a:endParaRPr>
          </a:p>
          <a:p>
            <a:endParaRPr kumimoji="1" lang="ja-JP" altLang="en-US" sz="1200" dirty="0">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4733531" y="3421453"/>
            <a:ext cx="3560315" cy="630164"/>
          </a:xfrm>
          <a:prstGeom prst="rect">
            <a:avLst/>
          </a:prstGeom>
          <a:noFill/>
          <a:ln>
            <a:solidFill>
              <a:schemeClr val="tx1"/>
            </a:solidFill>
            <a:prstDash val="sysDot"/>
          </a:ln>
        </p:spPr>
        <p:txBody>
          <a:bodyPr wrap="none" rtlCol="0" anchor="t" anchorCtr="0">
            <a:noAutofit/>
          </a:bodyPr>
          <a:lstStyle/>
          <a:p>
            <a:r>
              <a:rPr kumimoji="1" lang="ja-JP" altLang="en-US" sz="1200" dirty="0">
                <a:latin typeface="Meiryo UI" panose="020B0604030504040204" pitchFamily="50" charset="-128"/>
                <a:ea typeface="Meiryo UI" panose="020B0604030504040204" pitchFamily="50" charset="-128"/>
              </a:rPr>
              <a:t>②雇用の増加</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・テナント企業の雇用者数は</a:t>
            </a:r>
            <a:r>
              <a:rPr lang="en-US" altLang="ja-JP" sz="1200" dirty="0">
                <a:latin typeface="Meiryo UI" panose="020B0604030504040204" pitchFamily="50" charset="-128"/>
                <a:ea typeface="Meiryo UI" panose="020B0604030504040204" pitchFamily="50" charset="-128"/>
              </a:rPr>
              <a:t>1,000</a:t>
            </a:r>
            <a:r>
              <a:rPr lang="ja-JP" altLang="en-US" sz="1200" dirty="0">
                <a:latin typeface="Meiryo UI" panose="020B0604030504040204" pitchFamily="50" charset="-128"/>
                <a:ea typeface="Meiryo UI" panose="020B0604030504040204" pitchFamily="50" charset="-128"/>
              </a:rPr>
              <a:t>人を超える。</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・その内、マンチェスター大学の卒業生は概ね</a:t>
            </a:r>
            <a:r>
              <a:rPr kumimoji="1" lang="en-US" altLang="ja-JP" sz="1200" dirty="0">
                <a:latin typeface="Meiryo UI" panose="020B0604030504040204" pitchFamily="50" charset="-128"/>
                <a:ea typeface="Meiryo UI" panose="020B0604030504040204" pitchFamily="50" charset="-128"/>
              </a:rPr>
              <a:t>200</a:t>
            </a:r>
            <a:r>
              <a:rPr kumimoji="1" lang="ja-JP" altLang="en-US" sz="1200" dirty="0">
                <a:latin typeface="Meiryo UI" panose="020B0604030504040204" pitchFamily="50" charset="-128"/>
                <a:ea typeface="Meiryo UI" panose="020B0604030504040204" pitchFamily="50" charset="-128"/>
              </a:rPr>
              <a:t>人以上。</a:t>
            </a:r>
          </a:p>
        </p:txBody>
      </p:sp>
      <p:sp>
        <p:nvSpPr>
          <p:cNvPr id="48" name="テキスト ボックス 47"/>
          <p:cNvSpPr txBox="1"/>
          <p:nvPr/>
        </p:nvSpPr>
        <p:spPr>
          <a:xfrm>
            <a:off x="521628" y="4169080"/>
            <a:ext cx="3560315" cy="630164"/>
          </a:xfrm>
          <a:prstGeom prst="rect">
            <a:avLst/>
          </a:prstGeom>
          <a:noFill/>
          <a:ln>
            <a:solidFill>
              <a:schemeClr val="tx1"/>
            </a:solidFill>
            <a:prstDash val="sysDot"/>
          </a:ln>
        </p:spPr>
        <p:txBody>
          <a:bodyPr wrap="none" rtlCol="0" anchor="t" anchorCtr="0">
            <a:noAutofit/>
          </a:bodyPr>
          <a:lstStyle/>
          <a:p>
            <a:r>
              <a:rPr lang="ja-JP" altLang="en-US" sz="1200" dirty="0">
                <a:latin typeface="Meiryo UI" panose="020B0604030504040204" pitchFamily="50" charset="-128"/>
                <a:ea typeface="Meiryo UI" panose="020B0604030504040204" pitchFamily="50" charset="-128"/>
              </a:rPr>
              <a:t>③テナント企業の大半が零細企業</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・入居企業のうち、雇用数が</a:t>
            </a:r>
            <a:r>
              <a:rPr kumimoji="1" lang="en-US" altLang="ja-JP" sz="1200" dirty="0">
                <a:latin typeface="Meiryo UI" panose="020B0604030504040204" pitchFamily="50" charset="-128"/>
                <a:ea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rPr>
              <a:t>名以下が</a:t>
            </a:r>
            <a:r>
              <a:rPr kumimoji="1" lang="en-US" altLang="ja-JP" sz="1200" dirty="0">
                <a:latin typeface="Meiryo UI" panose="020B0604030504040204" pitchFamily="50" charset="-128"/>
                <a:ea typeface="Meiryo UI" panose="020B0604030504040204" pitchFamily="50" charset="-128"/>
              </a:rPr>
              <a:t>80%</a:t>
            </a:r>
            <a:r>
              <a:rPr kumimoji="1" lang="ja-JP" altLang="en-US" sz="1200" dirty="0">
                <a:latin typeface="Meiryo UI" panose="020B0604030504040204" pitchFamily="50" charset="-128"/>
                <a:ea typeface="Meiryo UI" panose="020B0604030504040204" pitchFamily="50" charset="-128"/>
              </a:rPr>
              <a:t>以上。</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a:t>
            </a:r>
            <a:r>
              <a:rPr kumimoji="1" lang="ja-JP" altLang="en-US" sz="1200" b="1" u="sng" dirty="0">
                <a:latin typeface="Meiryo UI" panose="020B0604030504040204" pitchFamily="50" charset="-128"/>
                <a:ea typeface="Meiryo UI" panose="020B0604030504040204" pitchFamily="50" charset="-128"/>
              </a:rPr>
              <a:t>創業間もないハイテクベンチャー企業が集積</a:t>
            </a:r>
            <a:r>
              <a:rPr kumimoji="1" lang="ja-JP" altLang="en-US" sz="1200" dirty="0">
                <a:latin typeface="Meiryo UI" panose="020B0604030504040204" pitchFamily="50" charset="-128"/>
                <a:ea typeface="Meiryo UI" panose="020B0604030504040204" pitchFamily="50" charset="-128"/>
              </a:rPr>
              <a:t>。</a:t>
            </a:r>
          </a:p>
        </p:txBody>
      </p:sp>
      <p:sp>
        <p:nvSpPr>
          <p:cNvPr id="49" name="テキスト ボックス 48"/>
          <p:cNvSpPr txBox="1"/>
          <p:nvPr/>
        </p:nvSpPr>
        <p:spPr>
          <a:xfrm>
            <a:off x="4733531" y="4158210"/>
            <a:ext cx="3560315" cy="630164"/>
          </a:xfrm>
          <a:prstGeom prst="rect">
            <a:avLst/>
          </a:prstGeom>
          <a:noFill/>
          <a:ln>
            <a:solidFill>
              <a:schemeClr val="tx1"/>
            </a:solidFill>
            <a:prstDash val="sysDot"/>
          </a:ln>
        </p:spPr>
        <p:txBody>
          <a:bodyPr wrap="none" rtlCol="0" anchor="t" anchorCtr="0">
            <a:noAutofit/>
          </a:bodyPr>
          <a:lstStyle/>
          <a:p>
            <a:r>
              <a:rPr kumimoji="1" lang="ja-JP" altLang="en-US" sz="1200" dirty="0">
                <a:latin typeface="Meiryo UI" panose="020B0604030504040204" pitchFamily="50" charset="-128"/>
                <a:ea typeface="Meiryo UI" panose="020B0604030504040204" pitchFamily="50" charset="-128"/>
              </a:rPr>
              <a:t>④大学との強いリンク</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rPr>
              <a:t>テナント企業のうち</a:t>
            </a:r>
            <a:r>
              <a:rPr lang="en-US" altLang="ja-JP" sz="1200" b="1" u="sng" dirty="0">
                <a:latin typeface="Meiryo UI" panose="020B0604030504040204" pitchFamily="50" charset="-128"/>
                <a:ea typeface="Meiryo UI" panose="020B0604030504040204" pitchFamily="50" charset="-128"/>
              </a:rPr>
              <a:t>24</a:t>
            </a:r>
            <a:r>
              <a:rPr lang="ja-JP" altLang="en-US" sz="1200" b="1" u="sng" dirty="0">
                <a:latin typeface="Meiryo UI" panose="020B0604030504040204" pitchFamily="50" charset="-128"/>
                <a:ea typeface="Meiryo UI" panose="020B0604030504040204" pitchFamily="50" charset="-128"/>
              </a:rPr>
              <a:t>％が大学との共同研究を実施</a:t>
            </a:r>
            <a:r>
              <a:rPr lang="ja-JP" altLang="en-US" sz="1200" b="1" dirty="0">
                <a:latin typeface="Meiryo UI" panose="020B0604030504040204" pitchFamily="50" charset="-128"/>
                <a:ea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・また大学発ベンチャー企業も多数入居。</a:t>
            </a:r>
          </a:p>
        </p:txBody>
      </p:sp>
      <p:sp>
        <p:nvSpPr>
          <p:cNvPr id="50" name="テキスト ボックス 49"/>
          <p:cNvSpPr txBox="1"/>
          <p:nvPr/>
        </p:nvSpPr>
        <p:spPr>
          <a:xfrm>
            <a:off x="521628" y="3410975"/>
            <a:ext cx="3560315" cy="640642"/>
          </a:xfrm>
          <a:prstGeom prst="rect">
            <a:avLst/>
          </a:prstGeom>
          <a:noFill/>
          <a:ln>
            <a:solidFill>
              <a:schemeClr val="tx1"/>
            </a:solidFill>
            <a:prstDash val="sysDot"/>
          </a:ln>
        </p:spPr>
        <p:txBody>
          <a:bodyPr wrap="none" rtlCol="0" anchor="t" anchorCtr="0">
            <a:noAutofit/>
          </a:bodyPr>
          <a:lstStyle/>
          <a:p>
            <a:r>
              <a:rPr kumimoji="1" lang="ja-JP" altLang="en-US" sz="1200" dirty="0">
                <a:latin typeface="Meiryo UI" panose="020B0604030504040204" pitchFamily="50" charset="-128"/>
                <a:ea typeface="Meiryo UI" panose="020B0604030504040204" pitchFamily="50" charset="-128"/>
              </a:rPr>
              <a:t>①テナント企業の順調な入居と成長</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1994</a:t>
            </a:r>
            <a:r>
              <a:rPr lang="ja-JP" altLang="en-US" sz="1200" dirty="0">
                <a:latin typeface="Meiryo UI" panose="020B0604030504040204" pitchFamily="50" charset="-128"/>
                <a:ea typeface="Meiryo UI" panose="020B0604030504040204" pitchFamily="50" charset="-128"/>
              </a:rPr>
              <a:t>年の</a:t>
            </a:r>
            <a:r>
              <a:rPr lang="en-US" altLang="ja-JP" sz="1200" dirty="0">
                <a:latin typeface="Meiryo UI" panose="020B0604030504040204" pitchFamily="50" charset="-128"/>
                <a:ea typeface="Meiryo UI" panose="020B0604030504040204" pitchFamily="50" charset="-128"/>
              </a:rPr>
              <a:t>20</a:t>
            </a:r>
            <a:r>
              <a:rPr lang="ja-JP" altLang="en-US" sz="1200" dirty="0">
                <a:latin typeface="Meiryo UI" panose="020B0604030504040204" pitchFamily="50" charset="-128"/>
                <a:ea typeface="Meiryo UI" panose="020B0604030504040204" pitchFamily="50" charset="-128"/>
              </a:rPr>
              <a:t>社から</a:t>
            </a:r>
            <a:r>
              <a:rPr lang="en-US" altLang="ja-JP" sz="1200" dirty="0">
                <a:latin typeface="Meiryo UI" panose="020B0604030504040204" pitchFamily="50" charset="-128"/>
                <a:ea typeface="Meiryo UI" panose="020B0604030504040204" pitchFamily="50" charset="-128"/>
              </a:rPr>
              <a:t>2005</a:t>
            </a:r>
            <a:r>
              <a:rPr lang="ja-JP" altLang="en-US" sz="1200" dirty="0">
                <a:latin typeface="Meiryo UI" panose="020B0604030504040204" pitchFamily="50" charset="-128"/>
                <a:ea typeface="Meiryo UI" panose="020B0604030504040204" pitchFamily="50" charset="-128"/>
              </a:rPr>
              <a:t>年末には</a:t>
            </a:r>
            <a:r>
              <a:rPr lang="en-US" altLang="ja-JP" sz="1200" dirty="0">
                <a:latin typeface="Meiryo UI" panose="020B0604030504040204" pitchFamily="50" charset="-128"/>
                <a:ea typeface="Meiryo UI" panose="020B0604030504040204" pitchFamily="50" charset="-128"/>
              </a:rPr>
              <a:t>91</a:t>
            </a:r>
            <a:r>
              <a:rPr lang="ja-JP" altLang="en-US" sz="1200" dirty="0">
                <a:latin typeface="Meiryo UI" panose="020B0604030504040204" pitchFamily="50" charset="-128"/>
                <a:ea typeface="Meiryo UI" panose="020B0604030504040204" pitchFamily="50" charset="-128"/>
              </a:rPr>
              <a:t>社。</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2005</a:t>
            </a:r>
            <a:r>
              <a:rPr kumimoji="1" lang="ja-JP" altLang="en-US" sz="1200" dirty="0">
                <a:latin typeface="Meiryo UI" panose="020B0604030504040204" pitchFamily="50" charset="-128"/>
                <a:ea typeface="Meiryo UI" panose="020B0604030504040204" pitchFamily="50" charset="-128"/>
              </a:rPr>
              <a:t>年のテナント企業の</a:t>
            </a:r>
            <a:r>
              <a:rPr kumimoji="1" lang="en-US" altLang="ja-JP" sz="1200" dirty="0">
                <a:latin typeface="Meiryo UI" panose="020B0604030504040204" pitchFamily="50" charset="-128"/>
                <a:ea typeface="Meiryo UI" panose="020B0604030504040204" pitchFamily="50" charset="-128"/>
              </a:rPr>
              <a:t>87%</a:t>
            </a:r>
            <a:r>
              <a:rPr kumimoji="1" lang="ja-JP" altLang="en-US" sz="1200" dirty="0">
                <a:latin typeface="Meiryo UI" panose="020B0604030504040204" pitchFamily="50" charset="-128"/>
                <a:ea typeface="Meiryo UI" panose="020B0604030504040204" pitchFamily="50" charset="-128"/>
              </a:rPr>
              <a:t>が前年以上の売り上げ。</a:t>
            </a:r>
          </a:p>
        </p:txBody>
      </p:sp>
      <p:sp>
        <p:nvSpPr>
          <p:cNvPr id="51" name="テキスト ボックス 50"/>
          <p:cNvSpPr txBox="1"/>
          <p:nvPr/>
        </p:nvSpPr>
        <p:spPr>
          <a:xfrm>
            <a:off x="521628" y="4933739"/>
            <a:ext cx="3560315" cy="630164"/>
          </a:xfrm>
          <a:prstGeom prst="rect">
            <a:avLst/>
          </a:prstGeom>
          <a:noFill/>
          <a:ln>
            <a:solidFill>
              <a:schemeClr val="tx1"/>
            </a:solidFill>
            <a:prstDash val="sysDot"/>
          </a:ln>
        </p:spPr>
        <p:txBody>
          <a:bodyPr wrap="none" rtlCol="0" anchor="t" anchorCtr="0">
            <a:noAutofit/>
          </a:bodyPr>
          <a:lstStyle/>
          <a:p>
            <a:r>
              <a:rPr kumimoji="1" lang="ja-JP" altLang="en-US" sz="1200" dirty="0">
                <a:latin typeface="Meiryo UI" panose="020B0604030504040204" pitchFamily="50" charset="-128"/>
                <a:ea typeface="Meiryo UI" panose="020B0604030504040204" pitchFamily="50" charset="-128"/>
              </a:rPr>
              <a:t>⑤地域外からの投資を誘引</a:t>
            </a:r>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・テナント企業の</a:t>
            </a:r>
            <a:r>
              <a:rPr lang="en-US" altLang="ja-JP" sz="1200" dirty="0">
                <a:latin typeface="Meiryo UI" panose="020B0604030504040204" pitchFamily="50" charset="-128"/>
                <a:ea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rPr>
              <a:t>％はノースウェスト外に起源。</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・域外からハイテク企業を吸引。</a:t>
            </a:r>
          </a:p>
        </p:txBody>
      </p:sp>
      <p:sp>
        <p:nvSpPr>
          <p:cNvPr id="18" name="右矢印 17"/>
          <p:cNvSpPr/>
          <p:nvPr/>
        </p:nvSpPr>
        <p:spPr>
          <a:xfrm>
            <a:off x="4200856" y="5019283"/>
            <a:ext cx="36334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4668803" y="4848458"/>
            <a:ext cx="4057760" cy="830997"/>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施設入居率が高いため、</a:t>
            </a:r>
            <a:r>
              <a:rPr lang="en-US" altLang="ja-JP" sz="1200" b="1" dirty="0">
                <a:latin typeface="Meiryo UI" panose="020B0604030504040204" pitchFamily="50" charset="-128"/>
                <a:ea typeface="Meiryo UI" panose="020B0604030504040204" pitchFamily="50" charset="-128"/>
              </a:rPr>
              <a:t>MSPL</a:t>
            </a:r>
            <a:r>
              <a:rPr lang="ja-JP" altLang="en-US" sz="1200" b="1" dirty="0">
                <a:latin typeface="Meiryo UI" panose="020B0604030504040204" pitchFamily="50" charset="-128"/>
                <a:ea typeface="Meiryo UI" panose="020B0604030504040204" pitchFamily="50" charset="-128"/>
              </a:rPr>
              <a:t>の売上高は順調に拡大（</a:t>
            </a:r>
            <a:r>
              <a:rPr lang="en-US" altLang="ja-JP" sz="1200" b="1" dirty="0">
                <a:latin typeface="Meiryo UI" panose="020B0604030504040204" pitchFamily="50" charset="-128"/>
                <a:ea typeface="Meiryo UI" panose="020B0604030504040204" pitchFamily="50" charset="-128"/>
              </a:rPr>
              <a:t>2000</a:t>
            </a:r>
            <a:r>
              <a:rPr lang="ja-JP" altLang="en-US" sz="1200" b="1" dirty="0">
                <a:latin typeface="Meiryo UI" panose="020B0604030504040204" pitchFamily="50" charset="-128"/>
                <a:ea typeface="Meiryo UI" panose="020B0604030504040204" pitchFamily="50" charset="-128"/>
              </a:rPr>
              <a:t>年の</a:t>
            </a:r>
            <a:r>
              <a:rPr lang="en-US" altLang="ja-JP" sz="1200" b="1" dirty="0">
                <a:latin typeface="Meiryo UI" panose="020B0604030504040204" pitchFamily="50" charset="-128"/>
                <a:ea typeface="Meiryo UI" panose="020B0604030504040204" pitchFamily="50" charset="-128"/>
              </a:rPr>
              <a:t>160</a:t>
            </a:r>
            <a:r>
              <a:rPr lang="ja-JP" altLang="en-US" sz="1200" b="1" dirty="0">
                <a:latin typeface="Meiryo UI" panose="020B0604030504040204" pitchFamily="50" charset="-128"/>
                <a:ea typeface="Meiryo UI" panose="020B0604030504040204" pitchFamily="50" charset="-128"/>
              </a:rPr>
              <a:t>万ポンドから</a:t>
            </a:r>
            <a:r>
              <a:rPr lang="en-US" altLang="ja-JP" sz="1200" b="1" dirty="0">
                <a:latin typeface="Meiryo UI" panose="020B0604030504040204" pitchFamily="50" charset="-128"/>
                <a:ea typeface="Meiryo UI" panose="020B0604030504040204" pitchFamily="50" charset="-128"/>
              </a:rPr>
              <a:t>2005</a:t>
            </a:r>
            <a:r>
              <a:rPr lang="ja-JP" altLang="en-US" sz="1200" b="1" dirty="0">
                <a:latin typeface="Meiryo UI" panose="020B0604030504040204" pitchFamily="50" charset="-128"/>
                <a:ea typeface="Meiryo UI" panose="020B0604030504040204" pitchFamily="50" charset="-128"/>
              </a:rPr>
              <a:t>年に</a:t>
            </a:r>
            <a:r>
              <a:rPr lang="en-US" altLang="ja-JP" sz="1200" b="1" dirty="0">
                <a:latin typeface="Meiryo UI" panose="020B0604030504040204" pitchFamily="50" charset="-128"/>
                <a:ea typeface="Meiryo UI" panose="020B0604030504040204" pitchFamily="50" charset="-128"/>
              </a:rPr>
              <a:t>270</a:t>
            </a:r>
            <a:r>
              <a:rPr lang="ja-JP" altLang="en-US" sz="1200" b="1" dirty="0">
                <a:latin typeface="Meiryo UI" panose="020B0604030504040204" pitchFamily="50" charset="-128"/>
                <a:ea typeface="Meiryo UI" panose="020B0604030504040204" pitchFamily="50" charset="-128"/>
              </a:rPr>
              <a:t>万ポンドに）</a:t>
            </a:r>
            <a:endParaRPr lang="en-US" altLang="ja-JP" sz="1200" b="1"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⇒パーク操業の利益によりテナント企業に対するより質の</a:t>
            </a:r>
            <a:endParaRPr lang="en-US" altLang="ja-JP" sz="1200" b="1"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高いサービスや新しい建設プロジェクトに再投資。</a:t>
            </a:r>
            <a:endParaRPr lang="en-US" altLang="ja-JP" sz="1200" b="1" dirty="0">
              <a:latin typeface="Meiryo UI" panose="020B0604030504040204" pitchFamily="50" charset="-128"/>
              <a:ea typeface="Meiryo UI" panose="020B0604030504040204" pitchFamily="50" charset="-128"/>
            </a:endParaRPr>
          </a:p>
        </p:txBody>
      </p:sp>
      <p:sp>
        <p:nvSpPr>
          <p:cNvPr id="53" name="正方形/長方形 52"/>
          <p:cNvSpPr/>
          <p:nvPr/>
        </p:nvSpPr>
        <p:spPr>
          <a:xfrm>
            <a:off x="6471235" y="2522364"/>
            <a:ext cx="1629158" cy="584775"/>
          </a:xfrm>
          <a:prstGeom prst="rect">
            <a:avLst/>
          </a:prstGeom>
          <a:solidFill>
            <a:schemeClr val="bg1">
              <a:alpha val="50000"/>
            </a:schemeClr>
          </a:solidFill>
        </p:spPr>
        <p:txBody>
          <a:bodyPr wrap="square">
            <a:spAutoFit/>
          </a:bodyPr>
          <a:lstStyle/>
          <a:p>
            <a:r>
              <a:rPr lang="ja-JP" altLang="en-US" sz="800" b="1" dirty="0">
                <a:latin typeface="Meiryo UI" panose="020B0604030504040204" pitchFamily="50" charset="-128"/>
                <a:ea typeface="Meiryo UI" panose="020B0604030504040204" pitchFamily="50" charset="-128"/>
              </a:rPr>
              <a:t>①マンチェスター・サイエンスパーク</a:t>
            </a:r>
            <a:endParaRPr lang="en-US" altLang="ja-JP" sz="800" b="1" dirty="0">
              <a:latin typeface="Meiryo UI" panose="020B0604030504040204" pitchFamily="50" charset="-128"/>
              <a:ea typeface="Meiryo UI" panose="020B0604030504040204" pitchFamily="50" charset="-128"/>
            </a:endParaRPr>
          </a:p>
          <a:p>
            <a:r>
              <a:rPr lang="ja-JP" altLang="en-US" sz="800" b="1" dirty="0">
                <a:latin typeface="Meiryo UI" panose="020B0604030504040204" pitchFamily="50" charset="-128"/>
                <a:ea typeface="Meiryo UI" panose="020B0604030504040204" pitchFamily="50" charset="-128"/>
              </a:rPr>
              <a:t>②テクノパーク</a:t>
            </a:r>
            <a:endParaRPr lang="en-US" altLang="ja-JP" sz="800" b="1" dirty="0">
              <a:latin typeface="Meiryo UI" panose="020B0604030504040204" pitchFamily="50" charset="-128"/>
              <a:ea typeface="Meiryo UI" panose="020B0604030504040204" pitchFamily="50" charset="-128"/>
            </a:endParaRPr>
          </a:p>
          <a:p>
            <a:r>
              <a:rPr lang="ja-JP" altLang="en-US" sz="800" b="1" dirty="0">
                <a:latin typeface="Meiryo UI" panose="020B0604030504040204" pitchFamily="50" charset="-128"/>
                <a:ea typeface="Meiryo UI" panose="020B0604030504040204" pitchFamily="50" charset="-128"/>
              </a:rPr>
              <a:t>③インキュベーター</a:t>
            </a:r>
            <a:endParaRPr lang="en-US" altLang="ja-JP" sz="800" b="1" dirty="0">
              <a:latin typeface="Meiryo UI" panose="020B0604030504040204" pitchFamily="50" charset="-128"/>
              <a:ea typeface="Meiryo UI" panose="020B0604030504040204" pitchFamily="50" charset="-128"/>
            </a:endParaRPr>
          </a:p>
          <a:p>
            <a:r>
              <a:rPr lang="ja-JP" altLang="en-US" sz="800" b="1" dirty="0">
                <a:latin typeface="Meiryo UI" panose="020B0604030504040204" pitchFamily="50" charset="-128"/>
                <a:ea typeface="Meiryo UI" panose="020B0604030504040204" pitchFamily="50" charset="-128"/>
              </a:rPr>
              <a:t>④ワンセントラルパーク</a:t>
            </a:r>
            <a:endParaRPr lang="en-US" altLang="ja-JP" sz="800" b="1" dirty="0">
              <a:latin typeface="Meiryo UI" panose="020B0604030504040204" pitchFamily="50" charset="-128"/>
              <a:ea typeface="Meiryo UI" panose="020B0604030504040204" pitchFamily="50" charset="-128"/>
            </a:endParaRPr>
          </a:p>
        </p:txBody>
      </p:sp>
      <p:sp>
        <p:nvSpPr>
          <p:cNvPr id="55" name="正方形/長方形 54"/>
          <p:cNvSpPr/>
          <p:nvPr/>
        </p:nvSpPr>
        <p:spPr>
          <a:xfrm>
            <a:off x="279727" y="3130506"/>
            <a:ext cx="1388522" cy="307777"/>
          </a:xfrm>
          <a:prstGeom prst="rect">
            <a:avLst/>
          </a:prstGeom>
        </p:spPr>
        <p:txBody>
          <a:bodyPr wrap="none">
            <a:spAutoFit/>
          </a:bodyPr>
          <a:lstStyle/>
          <a:p>
            <a:pPr lvl="0"/>
            <a:r>
              <a:rPr lang="ja-JP" altLang="en-US" sz="1400" b="1" u="sng" dirty="0">
                <a:solidFill>
                  <a:prstClr val="black"/>
                </a:solidFill>
                <a:latin typeface="Meiryo UI" panose="020B0604030504040204" pitchFamily="50" charset="-128"/>
                <a:ea typeface="Meiryo UI" panose="020B0604030504040204" pitchFamily="50" charset="-128"/>
              </a:rPr>
              <a:t>開発効果と特徴</a:t>
            </a:r>
            <a:endParaRPr lang="en-US" altLang="ja-JP" sz="1600" u="sng" dirty="0">
              <a:solidFill>
                <a:prstClr val="black"/>
              </a:solidFill>
              <a:latin typeface="游ゴシック Medium" panose="020B0500000000000000" pitchFamily="50" charset="-128"/>
              <a:ea typeface="游ゴシック Medium" panose="020B0500000000000000" pitchFamily="50" charset="-128"/>
            </a:endParaRPr>
          </a:p>
        </p:txBody>
      </p:sp>
      <p:sp>
        <p:nvSpPr>
          <p:cNvPr id="56" name="正方形/長方形 55"/>
          <p:cNvSpPr/>
          <p:nvPr/>
        </p:nvSpPr>
        <p:spPr>
          <a:xfrm>
            <a:off x="6456079" y="1172627"/>
            <a:ext cx="1629158" cy="230832"/>
          </a:xfrm>
          <a:prstGeom prst="rect">
            <a:avLst/>
          </a:prstGeom>
          <a:solidFill>
            <a:schemeClr val="bg1">
              <a:alpha val="50000"/>
            </a:schemeClr>
          </a:solidFill>
        </p:spPr>
        <p:txBody>
          <a:bodyPr wrap="square">
            <a:spAutoFit/>
          </a:bodyPr>
          <a:lstStyle/>
          <a:p>
            <a:r>
              <a:rPr lang="en-US" altLang="ja-JP" sz="900" b="1" dirty="0">
                <a:latin typeface="Meiryo UI" panose="020B0604030504040204" pitchFamily="50" charset="-128"/>
                <a:ea typeface="Meiryo UI" panose="020B0604030504040204" pitchFamily="50" charset="-128"/>
              </a:rPr>
              <a:t>MSP</a:t>
            </a:r>
            <a:r>
              <a:rPr lang="ja-JP" altLang="en-US" sz="900" b="1" dirty="0">
                <a:latin typeface="Meiryo UI" panose="020B0604030504040204" pitchFamily="50" charset="-128"/>
                <a:ea typeface="Meiryo UI" panose="020B0604030504040204" pitchFamily="50" charset="-128"/>
              </a:rPr>
              <a:t>の</a:t>
            </a:r>
            <a:r>
              <a:rPr lang="en-US" altLang="ja-JP" sz="900" b="1" dirty="0">
                <a:latin typeface="Meiryo UI" panose="020B0604030504040204" pitchFamily="50" charset="-128"/>
                <a:ea typeface="Meiryo UI" panose="020B0604030504040204" pitchFamily="50" charset="-128"/>
              </a:rPr>
              <a:t>4</a:t>
            </a:r>
            <a:r>
              <a:rPr lang="ja-JP" altLang="en-US" sz="900" b="1" dirty="0">
                <a:latin typeface="Meiryo UI" panose="020B0604030504040204" pitchFamily="50" charset="-128"/>
                <a:ea typeface="Meiryo UI" panose="020B0604030504040204" pitchFamily="50" charset="-128"/>
              </a:rPr>
              <a:t>サイト</a:t>
            </a:r>
            <a:endParaRPr lang="en-US" altLang="ja-JP" sz="9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358336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43708" y="4444334"/>
            <a:ext cx="9030717" cy="2159164"/>
          </a:xfrm>
          <a:prstGeom prst="roundRect">
            <a:avLst>
              <a:gd name="adj" fmla="val 10349"/>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41" name="角丸四角形 40"/>
          <p:cNvSpPr/>
          <p:nvPr/>
        </p:nvSpPr>
        <p:spPr>
          <a:xfrm>
            <a:off x="18717" y="44179"/>
            <a:ext cx="3833059" cy="333392"/>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500" b="1" dirty="0">
                <a:solidFill>
                  <a:schemeClr val="bg1"/>
                </a:solidFill>
                <a:latin typeface="Meiryo UI" panose="020B0604030504040204" pitchFamily="50" charset="-128"/>
                <a:ea typeface="Meiryo UI" panose="020B0604030504040204" pitchFamily="50" charset="-128"/>
              </a:rPr>
              <a:t>グレーターマンチェスターレベルでの推進体制</a:t>
            </a:r>
            <a:r>
              <a:rPr lang="ja-JP" altLang="en-US" sz="1500" b="1" dirty="0">
                <a:solidFill>
                  <a:schemeClr val="bg1"/>
                </a:solidFill>
                <a:latin typeface="Meiryo UI" panose="020B0604030504040204" pitchFamily="50" charset="-128"/>
                <a:ea typeface="Meiryo UI" panose="020B0604030504040204" pitchFamily="50" charset="-128"/>
              </a:rPr>
              <a:t>　</a:t>
            </a:r>
            <a:endParaRPr lang="ja-JP" altLang="en-US" sz="1200" b="1" dirty="0">
              <a:solidFill>
                <a:schemeClr val="bg1"/>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43709" y="434299"/>
            <a:ext cx="9036496" cy="213060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b="1" dirty="0">
                <a:solidFill>
                  <a:schemeClr val="tx1"/>
                </a:solidFill>
                <a:latin typeface="Meiryo UI" panose="020B0604030504040204" pitchFamily="50" charset="-128"/>
                <a:ea typeface="Meiryo UI" panose="020B0604030504040204" pitchFamily="50" charset="-128"/>
              </a:rPr>
              <a:t>「グレーターマンチェスター合同行政機構（</a:t>
            </a:r>
            <a:r>
              <a:rPr lang="en-US" altLang="ja-JP" sz="1400" b="1" dirty="0">
                <a:solidFill>
                  <a:schemeClr val="tx1"/>
                </a:solidFill>
                <a:latin typeface="Meiryo UI" panose="020B0604030504040204" pitchFamily="50" charset="-128"/>
                <a:ea typeface="Meiryo UI" panose="020B0604030504040204" pitchFamily="50" charset="-128"/>
              </a:rPr>
              <a:t>GMCA</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endParaRPr lang="en-US" altLang="ja-JP" sz="400" b="1" dirty="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en-US" altLang="ja-JP" sz="1400" dirty="0">
                <a:latin typeface="Meiryo UI" panose="020B0604030504040204" pitchFamily="50" charset="-128"/>
                <a:ea typeface="Meiryo UI" panose="020B0604030504040204" pitchFamily="50" charset="-128"/>
              </a:rPr>
              <a:t>2011</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月に設立され、</a:t>
            </a:r>
            <a:r>
              <a:rPr lang="en-US" altLang="ja-JP" sz="1400" dirty="0">
                <a:latin typeface="Meiryo UI" panose="020B0604030504040204" pitchFamily="50" charset="-128"/>
                <a:ea typeface="Meiryo UI" panose="020B0604030504040204" pitchFamily="50" charset="-128"/>
              </a:rPr>
              <a:t>GM</a:t>
            </a:r>
            <a:r>
              <a:rPr lang="ja-JP" altLang="en-US" sz="1400" dirty="0">
                <a:latin typeface="Meiryo UI" panose="020B0604030504040204" pitchFamily="50" charset="-128"/>
                <a:ea typeface="Meiryo UI" panose="020B0604030504040204" pitchFamily="50" charset="-128"/>
              </a:rPr>
              <a:t>の</a:t>
            </a:r>
            <a:r>
              <a:rPr lang="en-US" altLang="ja-JP" sz="1400" b="1" u="sng" dirty="0">
                <a:latin typeface="Meiryo UI" panose="020B0604030504040204" pitchFamily="50" charset="-128"/>
                <a:ea typeface="Meiryo UI" panose="020B0604030504040204" pitchFamily="50" charset="-128"/>
              </a:rPr>
              <a:t>10</a:t>
            </a:r>
            <a:r>
              <a:rPr lang="ja-JP" altLang="en-US" sz="1400" b="1" u="sng" dirty="0">
                <a:latin typeface="Meiryo UI" panose="020B0604030504040204" pitchFamily="50" charset="-128"/>
                <a:ea typeface="Meiryo UI" panose="020B0604030504040204" pitchFamily="50" charset="-128"/>
              </a:rPr>
              <a:t>の自治体を構成団体</a:t>
            </a:r>
            <a:r>
              <a:rPr lang="ja-JP" altLang="en-US" sz="1400" dirty="0">
                <a:latin typeface="Meiryo UI" panose="020B0604030504040204" pitchFamily="50" charset="-128"/>
                <a:ea typeface="Meiryo UI" panose="020B0604030504040204" pitchFamily="50" charset="-128"/>
              </a:rPr>
              <a:t>とする。</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b="1" u="sng" dirty="0">
                <a:latin typeface="Meiryo UI" panose="020B0604030504040204" pitchFamily="50" charset="-128"/>
                <a:ea typeface="Meiryo UI" panose="020B0604030504040204" pitchFamily="50" charset="-128"/>
              </a:rPr>
              <a:t>公選市長をトップ</a:t>
            </a:r>
            <a:r>
              <a:rPr lang="ja-JP" altLang="en-US" sz="1400" dirty="0">
                <a:latin typeface="Meiryo UI" panose="020B0604030504040204" pitchFamily="50" charset="-128"/>
                <a:ea typeface="Meiryo UI" panose="020B0604030504040204" pitchFamily="50" charset="-128"/>
              </a:rPr>
              <a:t>とし、事務スタッフとして事務局長及びその下に置かれた担当のチームが各政策を執行。</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業務内容は自治体と同じ性質のものであるが、</a:t>
            </a:r>
            <a:r>
              <a:rPr lang="ja-JP" altLang="en-US" sz="1400" b="1" u="sng" dirty="0">
                <a:latin typeface="Meiryo UI" panose="020B0604030504040204" pitchFamily="50" charset="-128"/>
                <a:ea typeface="Meiryo UI" panose="020B0604030504040204" pitchFamily="50" charset="-128"/>
              </a:rPr>
              <a:t>スタッフの身分は公務員ではなく、民間セクターからの転職者が中心</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dirty="0">
                <a:latin typeface="Meiryo UI" panose="020B0604030504040204" pitchFamily="50" charset="-128"/>
                <a:ea typeface="Meiryo UI" panose="020B0604030504040204" pitchFamily="50" charset="-128"/>
              </a:rPr>
              <a:t>自治体からの出向職員は少数。</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400" dirty="0">
                <a:solidFill>
                  <a:schemeClr val="tx1"/>
                </a:solidFill>
                <a:latin typeface="Meiryo UI" panose="020B0604030504040204" pitchFamily="50" charset="-128"/>
                <a:ea typeface="Meiryo UI" panose="020B0604030504040204" pitchFamily="50" charset="-128"/>
              </a:rPr>
              <a:t>主な政策領域は、就学前児童対策、</a:t>
            </a:r>
            <a:r>
              <a:rPr lang="ja-JP" altLang="en-US" sz="1400" b="1" u="sng" dirty="0">
                <a:solidFill>
                  <a:schemeClr val="tx1"/>
                </a:solidFill>
                <a:latin typeface="Meiryo UI" panose="020B0604030504040204" pitchFamily="50" charset="-128"/>
                <a:ea typeface="Meiryo UI" panose="020B0604030504040204" pitchFamily="50" charset="-128"/>
              </a:rPr>
              <a:t>若者に対する教育及び職業訓練</a:t>
            </a:r>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400" b="1" u="sng" dirty="0">
                <a:solidFill>
                  <a:schemeClr val="tx1"/>
                </a:solidFill>
                <a:latin typeface="Meiryo UI" panose="020B0604030504040204" pitchFamily="50" charset="-128"/>
                <a:ea typeface="Meiryo UI" panose="020B0604030504040204" pitchFamily="50" charset="-128"/>
              </a:rPr>
              <a:t>雇用対策</a:t>
            </a:r>
            <a:r>
              <a:rPr lang="ja-JP" altLang="en-US" sz="1400" dirty="0">
                <a:solidFill>
                  <a:schemeClr val="tx1"/>
                </a:solidFill>
                <a:latin typeface="Meiryo UI" panose="020B0604030504040204" pitchFamily="50" charset="-128"/>
                <a:ea typeface="Meiryo UI" panose="020B0604030504040204" pitchFamily="50" charset="-128"/>
              </a:rPr>
              <a:t>、産業振興、</a:t>
            </a:r>
            <a:r>
              <a:rPr lang="ja-JP" altLang="en-US" sz="1400" b="1" u="sng" dirty="0">
                <a:solidFill>
                  <a:schemeClr val="tx1"/>
                </a:solidFill>
                <a:latin typeface="Meiryo UI" panose="020B0604030504040204" pitchFamily="50" charset="-128"/>
                <a:ea typeface="Meiryo UI" panose="020B0604030504040204" pitchFamily="50" charset="-128"/>
              </a:rPr>
              <a:t>交通ネットワーク整備</a:t>
            </a:r>
            <a:r>
              <a:rPr lang="ja-JP" altLang="en-US" sz="1400" dirty="0">
                <a:solidFill>
                  <a:schemeClr val="tx1"/>
                </a:solidFill>
                <a:latin typeface="Meiryo UI" panose="020B0604030504040204" pitchFamily="50" charset="-128"/>
                <a:ea typeface="Meiryo UI" panose="020B0604030504040204" pitchFamily="50" charset="-128"/>
              </a:rPr>
              <a:t>、住宅確保対策（ホームレス対策を含む）、環境・文化対策、コミュニティの安全等の確保、</a:t>
            </a:r>
            <a:r>
              <a:rPr lang="ja-JP" altLang="en-US" sz="1400" b="1" u="sng" dirty="0">
                <a:solidFill>
                  <a:schemeClr val="tx1"/>
                </a:solidFill>
                <a:latin typeface="Meiryo UI" panose="020B0604030504040204" pitchFamily="50" charset="-128"/>
                <a:ea typeface="Meiryo UI" panose="020B0604030504040204" pitchFamily="50" charset="-128"/>
              </a:rPr>
              <a:t>医療保険</a:t>
            </a:r>
            <a:r>
              <a:rPr lang="ja-JP" altLang="en-US" sz="1400" dirty="0">
                <a:solidFill>
                  <a:schemeClr val="tx1"/>
                </a:solidFill>
                <a:latin typeface="Meiryo UI" panose="020B0604030504040204" pitchFamily="50" charset="-128"/>
                <a:ea typeface="Meiryo UI" panose="020B0604030504040204" pitchFamily="50" charset="-128"/>
              </a:rPr>
              <a:t>、高齢者福祉の</a:t>
            </a:r>
            <a:r>
              <a:rPr lang="en-US" altLang="ja-JP" sz="1400" dirty="0">
                <a:solidFill>
                  <a:schemeClr val="tx1"/>
                </a:solidFill>
                <a:latin typeface="Meiryo UI" panose="020B0604030504040204" pitchFamily="50" charset="-128"/>
                <a:ea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rPr>
              <a:t>の政策。</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5" name="角丸四角形 44"/>
          <p:cNvSpPr/>
          <p:nvPr/>
        </p:nvSpPr>
        <p:spPr>
          <a:xfrm>
            <a:off x="43709" y="2827936"/>
            <a:ext cx="9030716" cy="1503705"/>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r>
              <a:rPr lang="ja-JP" altLang="en-US" sz="1000" b="1" u="sng" dirty="0">
                <a:solidFill>
                  <a:schemeClr val="tx1"/>
                </a:solidFill>
                <a:latin typeface="Meiryo UI" panose="020B0604030504040204" pitchFamily="50" charset="-128"/>
                <a:ea typeface="Meiryo UI" panose="020B0604030504040204" pitchFamily="50" charset="-128"/>
              </a:rPr>
              <a:t>１　首長（市長）の役割</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（ア）政府との合意により事務の権限移譲を受け、独立した権限を有する。同時に、移譲事務に関する責任も引き継ぐ。</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（イ）</a:t>
            </a:r>
            <a:r>
              <a:rPr lang="en-US" altLang="ja-JP" sz="1000" dirty="0">
                <a:solidFill>
                  <a:schemeClr val="tx1"/>
                </a:solidFill>
                <a:latin typeface="Meiryo UI" panose="020B0604030504040204" pitchFamily="50" charset="-128"/>
                <a:ea typeface="Meiryo UI" panose="020B0604030504040204" pitchFamily="50" charset="-128"/>
              </a:rPr>
              <a:t>GMCA</a:t>
            </a:r>
            <a:r>
              <a:rPr lang="ja-JP" altLang="en-US" sz="1000" dirty="0">
                <a:solidFill>
                  <a:schemeClr val="tx1"/>
                </a:solidFill>
                <a:latin typeface="Meiryo UI" panose="020B0604030504040204" pitchFamily="50" charset="-128"/>
                <a:ea typeface="Meiryo UI" panose="020B0604030504040204" pitchFamily="50" charset="-128"/>
              </a:rPr>
              <a:t>の議長（</a:t>
            </a:r>
            <a:r>
              <a:rPr lang="en-US" altLang="ja-JP" sz="1000" dirty="0">
                <a:solidFill>
                  <a:schemeClr val="tx1"/>
                </a:solidFill>
                <a:latin typeface="Meiryo UI" panose="020B0604030504040204" pitchFamily="50" charset="-128"/>
                <a:ea typeface="Meiryo UI" panose="020B0604030504040204" pitchFamily="50" charset="-128"/>
              </a:rPr>
              <a:t>chair</a:t>
            </a:r>
            <a:r>
              <a:rPr lang="ja-JP" altLang="en-US" sz="1000" dirty="0">
                <a:solidFill>
                  <a:schemeClr val="tx1"/>
                </a:solidFill>
                <a:latin typeface="Meiryo UI" panose="020B0604030504040204" pitchFamily="50" charset="-128"/>
                <a:ea typeface="Meiryo UI" panose="020B0604030504040204" pitchFamily="50" charset="-128"/>
              </a:rPr>
              <a:t>）を務める</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（ウ）</a:t>
            </a:r>
            <a:r>
              <a:rPr lang="en-US" altLang="ja-JP" sz="1000" dirty="0">
                <a:solidFill>
                  <a:schemeClr val="tx1"/>
                </a:solidFill>
                <a:latin typeface="Meiryo UI" panose="020B0604030504040204" pitchFamily="50" charset="-128"/>
                <a:ea typeface="Meiryo UI" panose="020B0604030504040204" pitchFamily="50" charset="-128"/>
              </a:rPr>
              <a:t>GMCA</a:t>
            </a:r>
            <a:r>
              <a:rPr lang="ja-JP" altLang="en-US" sz="1000" dirty="0">
                <a:solidFill>
                  <a:schemeClr val="tx1"/>
                </a:solidFill>
                <a:latin typeface="Meiryo UI" panose="020B0604030504040204" pitchFamily="50" charset="-128"/>
                <a:ea typeface="Meiryo UI" panose="020B0604030504040204" pitchFamily="50" charset="-128"/>
              </a:rPr>
              <a:t>理事会メンバーである</a:t>
            </a:r>
            <a:r>
              <a:rPr lang="en-US" altLang="ja-JP" sz="1000" dirty="0">
                <a:solidFill>
                  <a:schemeClr val="tx1"/>
                </a:solidFill>
                <a:latin typeface="Meiryo UI" panose="020B0604030504040204" pitchFamily="50" charset="-128"/>
                <a:ea typeface="Meiryo UI" panose="020B0604030504040204" pitchFamily="50" charset="-128"/>
              </a:rPr>
              <a:t>10</a:t>
            </a:r>
            <a:r>
              <a:rPr lang="ja-JP" altLang="en-US" sz="1000" dirty="0">
                <a:solidFill>
                  <a:schemeClr val="tx1"/>
                </a:solidFill>
                <a:latin typeface="Meiryo UI" panose="020B0604030504040204" pitchFamily="50" charset="-128"/>
                <a:ea typeface="Meiryo UI" panose="020B0604030504040204" pitchFamily="50" charset="-128"/>
              </a:rPr>
              <a:t>人の自治体の長に対して固有の役割を与え、「任命」する。</a:t>
            </a:r>
            <a:endParaRPr lang="en-US" altLang="ja-JP" sz="1000" dirty="0">
              <a:solidFill>
                <a:schemeClr val="tx1"/>
              </a:solidFill>
              <a:latin typeface="Meiryo UI" panose="020B0604030504040204" pitchFamily="50" charset="-128"/>
              <a:ea typeface="Meiryo UI" panose="020B0604030504040204" pitchFamily="50" charset="-128"/>
            </a:endParaRPr>
          </a:p>
          <a:p>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（ウ）については、通常の自治体のリーダーにはない公選市長特有のもの。</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b="1" u="sng" dirty="0">
                <a:solidFill>
                  <a:schemeClr val="tx1"/>
                </a:solidFill>
                <a:latin typeface="Meiryo UI" panose="020B0604030504040204" pitchFamily="50" charset="-128"/>
                <a:ea typeface="Meiryo UI" panose="020B0604030504040204" pitchFamily="50" charset="-128"/>
              </a:rPr>
              <a:t>２．意思決定</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・合同行政機構の意思決定は市長ではなく理事会の権限であり、例えば市長は一般歳出予算の編成を行う権限を持つが、作成した予算案を理事会で協議し、</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その承認を受けなければならない。</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・理事会のメンバーの</a:t>
            </a:r>
            <a:r>
              <a:rPr lang="en-US" altLang="ja-JP" sz="1000" dirty="0">
                <a:solidFill>
                  <a:schemeClr val="tx1"/>
                </a:solidFill>
                <a:latin typeface="Meiryo UI" panose="020B0604030504040204" pitchFamily="50" charset="-128"/>
                <a:ea typeface="Meiryo UI" panose="020B0604030504040204" pitchFamily="50" charset="-128"/>
              </a:rPr>
              <a:t>3</a:t>
            </a:r>
            <a:r>
              <a:rPr lang="ja-JP" altLang="en-US" sz="1000" dirty="0">
                <a:solidFill>
                  <a:schemeClr val="tx1"/>
                </a:solidFill>
                <a:latin typeface="Meiryo UI" panose="020B0604030504040204" pitchFamily="50" charset="-128"/>
                <a:ea typeface="Meiryo UI" panose="020B0604030504040204" pitchFamily="50" charset="-128"/>
              </a:rPr>
              <a:t>分の</a:t>
            </a:r>
            <a:r>
              <a:rPr lang="en-US" altLang="ja-JP" sz="1000" dirty="0">
                <a:solidFill>
                  <a:schemeClr val="tx1"/>
                </a:solidFill>
                <a:latin typeface="Meiryo UI" panose="020B0604030504040204" pitchFamily="50" charset="-128"/>
                <a:ea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rPr>
              <a:t>が合意すれば、予算案の拒否または修正を行うことができる（理事は</a:t>
            </a:r>
            <a:r>
              <a:rPr lang="en-US" altLang="ja-JP" sz="1000" dirty="0">
                <a:solidFill>
                  <a:schemeClr val="tx1"/>
                </a:solidFill>
                <a:latin typeface="Meiryo UI" panose="020B0604030504040204" pitchFamily="50" charset="-128"/>
                <a:ea typeface="Meiryo UI" panose="020B0604030504040204" pitchFamily="50" charset="-128"/>
              </a:rPr>
              <a:t>1</a:t>
            </a:r>
            <a:r>
              <a:rPr lang="ja-JP" altLang="en-US" sz="1000" dirty="0">
                <a:solidFill>
                  <a:schemeClr val="tx1"/>
                </a:solidFill>
                <a:latin typeface="Meiryo UI" panose="020B0604030504040204" pitchFamily="50" charset="-128"/>
                <a:ea typeface="Meiryo UI" panose="020B0604030504040204" pitchFamily="50" charset="-128"/>
              </a:rPr>
              <a:t>人一票の議決権を有す）。</a:t>
            </a:r>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28195" y="2565072"/>
            <a:ext cx="2682683" cy="276999"/>
          </a:xfrm>
          <a:prstGeom prst="rect">
            <a:avLst/>
          </a:prstGeom>
        </p:spPr>
        <p:txBody>
          <a:bodyPr wrap="square">
            <a:spAutoFit/>
          </a:bodyPr>
          <a:lstStyle/>
          <a:p>
            <a:r>
              <a:rPr lang="en-US" altLang="ja-JP" sz="1200" b="1" dirty="0">
                <a:latin typeface="Meiryo UI" panose="020B0604030504040204" pitchFamily="50" charset="-128"/>
                <a:ea typeface="Meiryo UI" panose="020B0604030504040204" pitchFamily="50" charset="-128"/>
              </a:rPr>
              <a:t>〔Devolution Deal</a:t>
            </a:r>
            <a:r>
              <a:rPr lang="ja-JP" altLang="en-US" sz="1200" b="1" dirty="0">
                <a:latin typeface="Meiryo UI" panose="020B0604030504040204" pitchFamily="50" charset="-128"/>
                <a:ea typeface="Meiryo UI" panose="020B0604030504040204" pitchFamily="50" charset="-128"/>
              </a:rPr>
              <a:t>によるガバナンス</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rotWithShape="1">
          <a:blip r:embed="rId3"/>
          <a:srcRect t="5728" b="6157"/>
          <a:stretch/>
        </p:blipFill>
        <p:spPr>
          <a:xfrm>
            <a:off x="5106380" y="4515582"/>
            <a:ext cx="3635315" cy="2046762"/>
          </a:xfrm>
          <a:prstGeom prst="rect">
            <a:avLst/>
          </a:prstGeom>
          <a:solidFill>
            <a:schemeClr val="bg1"/>
          </a:solidFill>
          <a:ln>
            <a:noFill/>
          </a:ln>
        </p:spPr>
      </p:pic>
      <p:sp>
        <p:nvSpPr>
          <p:cNvPr id="55" name="テキスト ボックス 54"/>
          <p:cNvSpPr txBox="1"/>
          <p:nvPr/>
        </p:nvSpPr>
        <p:spPr>
          <a:xfrm>
            <a:off x="4745359" y="6642556"/>
            <a:ext cx="4147121" cy="215444"/>
          </a:xfrm>
          <a:prstGeom prst="rect">
            <a:avLst/>
          </a:prstGeom>
          <a:noFill/>
        </p:spPr>
        <p:txBody>
          <a:bodyPr wrap="square" rtlCol="0">
            <a:spAutoFit/>
          </a:bodyPr>
          <a:lstStyle/>
          <a:p>
            <a:r>
              <a:rPr lang="ja-JP" altLang="en-US" sz="800" dirty="0"/>
              <a:t>出典：</a:t>
            </a:r>
            <a:r>
              <a:rPr kumimoji="1" lang="ja-JP" altLang="en-US" sz="800" dirty="0"/>
              <a:t>青木勝一「英国の地域政策の現状と課題：イングランドにおける権限移譲を中心に」</a:t>
            </a:r>
          </a:p>
        </p:txBody>
      </p:sp>
      <p:pic>
        <p:nvPicPr>
          <p:cNvPr id="2" name="図 1"/>
          <p:cNvPicPr>
            <a:picLocks noChangeAspect="1"/>
          </p:cNvPicPr>
          <p:nvPr/>
        </p:nvPicPr>
        <p:blipFill rotWithShape="1">
          <a:blip r:embed="rId4" cstate="email">
            <a:extLst>
              <a:ext uri="{28A0092B-C50C-407E-A947-70E740481C1C}">
                <a14:useLocalDpi xmlns:a14="http://schemas.microsoft.com/office/drawing/2010/main"/>
              </a:ext>
            </a:extLst>
          </a:blip>
          <a:srcRect t="2757"/>
          <a:stretch/>
        </p:blipFill>
        <p:spPr>
          <a:xfrm>
            <a:off x="2566925" y="4902419"/>
            <a:ext cx="2409814" cy="1534448"/>
          </a:xfrm>
          <a:prstGeom prst="rect">
            <a:avLst/>
          </a:prstGeom>
          <a:ln>
            <a:noFill/>
            <a:prstDash val="solid"/>
          </a:ln>
        </p:spPr>
      </p:pic>
      <p:sp>
        <p:nvSpPr>
          <p:cNvPr id="14" name="正方形/長方形 13"/>
          <p:cNvSpPr/>
          <p:nvPr/>
        </p:nvSpPr>
        <p:spPr>
          <a:xfrm>
            <a:off x="2843808" y="4456740"/>
            <a:ext cx="1726178"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〔GMCA</a:t>
            </a:r>
            <a:r>
              <a:rPr lang="ja-JP" altLang="en-US" sz="1200" b="1" dirty="0">
                <a:latin typeface="Meiryo UI" panose="020B0604030504040204" pitchFamily="50" charset="-128"/>
                <a:ea typeface="Meiryo UI" panose="020B0604030504040204" pitchFamily="50" charset="-128"/>
              </a:rPr>
              <a:t>の構成自治体</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a:blip r:embed="rId5"/>
          <a:stretch>
            <a:fillRect/>
          </a:stretch>
        </p:blipFill>
        <p:spPr>
          <a:xfrm>
            <a:off x="214812" y="4733739"/>
            <a:ext cx="2196666" cy="1781516"/>
          </a:xfrm>
          <a:prstGeom prst="rect">
            <a:avLst/>
          </a:prstGeom>
          <a:ln>
            <a:noFill/>
            <a:prstDash val="solid"/>
          </a:ln>
        </p:spPr>
      </p:pic>
      <p:sp>
        <p:nvSpPr>
          <p:cNvPr id="13" name="正方形/長方形 12"/>
          <p:cNvSpPr/>
          <p:nvPr/>
        </p:nvSpPr>
        <p:spPr>
          <a:xfrm>
            <a:off x="219650" y="4456740"/>
            <a:ext cx="2321469"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イングランド内の合同行政機構</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sp>
        <p:nvSpPr>
          <p:cNvPr id="19" name="正方形/長方形 18"/>
          <p:cNvSpPr/>
          <p:nvPr/>
        </p:nvSpPr>
        <p:spPr>
          <a:xfrm>
            <a:off x="5152806" y="6324466"/>
            <a:ext cx="1264513"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〔GMCA</a:t>
            </a:r>
            <a:r>
              <a:rPr lang="ja-JP" altLang="en-US" sz="1200" b="1" dirty="0">
                <a:latin typeface="Meiryo UI" panose="020B0604030504040204" pitchFamily="50" charset="-128"/>
                <a:ea typeface="Meiryo UI" panose="020B0604030504040204" pitchFamily="50" charset="-128"/>
              </a:rPr>
              <a:t>の組織</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sp>
        <p:nvSpPr>
          <p:cNvPr id="51" name="正方形/長方形 50"/>
          <p:cNvSpPr/>
          <p:nvPr/>
        </p:nvSpPr>
        <p:spPr>
          <a:xfrm>
            <a:off x="971600" y="6278288"/>
            <a:ext cx="1486304" cy="246221"/>
          </a:xfrm>
          <a:prstGeom prst="rect">
            <a:avLst/>
          </a:prstGeom>
        </p:spPr>
        <p:txBody>
          <a:bodyPr wrap="non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現在、</a:t>
            </a:r>
            <a:r>
              <a:rPr lang="en-US" altLang="ja-JP" sz="1000" dirty="0">
                <a:latin typeface="Meiryo UI" panose="020B0604030504040204" pitchFamily="50" charset="-128"/>
                <a:ea typeface="Meiryo UI" panose="020B0604030504040204" pitchFamily="50" charset="-128"/>
              </a:rPr>
              <a:t>9</a:t>
            </a:r>
            <a:r>
              <a:rPr lang="ja-JP" altLang="en-US" sz="1000" dirty="0">
                <a:latin typeface="Meiryo UI" panose="020B0604030504040204" pitchFamily="50" charset="-128"/>
                <a:ea typeface="Meiryo UI" panose="020B0604030504040204" pitchFamily="50" charset="-128"/>
              </a:rPr>
              <a:t>の機構が設置</a:t>
            </a:r>
          </a:p>
        </p:txBody>
      </p:sp>
      <p:sp>
        <p:nvSpPr>
          <p:cNvPr id="20" name="正方形/長方形 19"/>
          <p:cNvSpPr/>
          <p:nvPr/>
        </p:nvSpPr>
        <p:spPr>
          <a:xfrm>
            <a:off x="2480092" y="6278288"/>
            <a:ext cx="1410964" cy="246221"/>
          </a:xfrm>
          <a:prstGeom prst="rect">
            <a:avLst/>
          </a:prstGeom>
        </p:spPr>
        <p:txBody>
          <a:bodyPr wrap="none">
            <a:spAutoFit/>
          </a:bodyPr>
          <a:lstStyle/>
          <a:p>
            <a:r>
              <a:rPr lang="en-US" altLang="ja-JP" sz="1000" dirty="0">
                <a:latin typeface="Meiryo UI" panose="020B0604030504040204" pitchFamily="50" charset="-128"/>
                <a:ea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rPr>
              <a:t>の自治体から構成</a:t>
            </a:r>
          </a:p>
        </p:txBody>
      </p:sp>
    </p:spTree>
    <p:extLst>
      <p:ext uri="{BB962C8B-B14F-4D97-AF65-F5344CB8AC3E}">
        <p14:creationId xmlns:p14="http://schemas.microsoft.com/office/powerpoint/2010/main" val="42089201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16">
            <a:extLst>
              <a:ext uri="{FF2B5EF4-FFF2-40B4-BE49-F238E27FC236}">
                <a16:creationId xmlns:a16="http://schemas.microsoft.com/office/drawing/2014/main" id="{B3ED810B-417C-45F8-8DD1-1EA07FF87E73}"/>
              </a:ext>
            </a:extLst>
          </p:cNvPr>
          <p:cNvSpPr/>
          <p:nvPr/>
        </p:nvSpPr>
        <p:spPr>
          <a:xfrm>
            <a:off x="57675" y="260647"/>
            <a:ext cx="9022277" cy="6409433"/>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91792" y="545719"/>
            <a:ext cx="4492286" cy="3844833"/>
          </a:xfrm>
          <a:prstGeom prst="rect">
            <a:avLst/>
          </a:prstGeom>
          <a:ln w="6350"/>
        </p:spPr>
        <p:style>
          <a:lnRef idx="2">
            <a:schemeClr val="accent6"/>
          </a:lnRef>
          <a:fillRef idx="1">
            <a:schemeClr val="lt1"/>
          </a:fillRef>
          <a:effectRef idx="0">
            <a:schemeClr val="accent6"/>
          </a:effectRef>
          <a:fontRef idx="minor">
            <a:schemeClr val="dk1"/>
          </a:fontRef>
        </p:style>
        <p:txBody>
          <a:bodyPr rtlCol="0" anchor="t"/>
          <a:lstStyle/>
          <a:p>
            <a:endParaRPr lang="en-US" altLang="ja-JP" sz="5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「地域産業パートナーシップ（</a:t>
            </a:r>
            <a:r>
              <a:rPr lang="en-US" altLang="ja-JP" sz="1400" b="1" dirty="0">
                <a:latin typeface="Meiryo UI" panose="020B0604030504040204" pitchFamily="50" charset="-128"/>
                <a:ea typeface="Meiryo UI" panose="020B0604030504040204" pitchFamily="50" charset="-128"/>
              </a:rPr>
              <a:t>LEP</a:t>
            </a:r>
            <a:r>
              <a:rPr lang="ja-JP" altLang="en-US" sz="1400" b="1" dirty="0">
                <a:latin typeface="Meiryo UI" panose="020B0604030504040204" pitchFamily="50" charset="-128"/>
                <a:ea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endParaRPr>
          </a:p>
          <a:p>
            <a:endParaRPr lang="en-US" altLang="ja-JP" sz="500" b="1"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dirty="0">
                <a:latin typeface="Meiryo UI" panose="020B0604030504040204" pitchFamily="50" charset="-128"/>
                <a:ea typeface="Meiryo UI" panose="020B0604030504040204" pitchFamily="50" charset="-128"/>
              </a:rPr>
              <a:t>地域の経済開発の促進を目的とした地方自治体と民間企業のパートナーシップであり、</a:t>
            </a:r>
            <a:r>
              <a:rPr lang="en-US" altLang="ja-JP" sz="1400" dirty="0">
                <a:latin typeface="Meiryo UI" panose="020B0604030504040204" pitchFamily="50" charset="-128"/>
                <a:ea typeface="Meiryo UI" panose="020B0604030504040204" pitchFamily="50" charset="-128"/>
              </a:rPr>
              <a:t>2012</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月に廃止された</a:t>
            </a:r>
            <a:r>
              <a:rPr lang="en-US" altLang="ja-JP" sz="1400" dirty="0">
                <a:latin typeface="Meiryo UI" panose="020B0604030504040204" pitchFamily="50" charset="-128"/>
                <a:ea typeface="Meiryo UI" panose="020B0604030504040204" pitchFamily="50" charset="-128"/>
              </a:rPr>
              <a:t>RDA</a:t>
            </a:r>
            <a:r>
              <a:rPr lang="ja-JP" altLang="en-US" sz="1400" dirty="0">
                <a:latin typeface="Meiryo UI" panose="020B0604030504040204" pitchFamily="50" charset="-128"/>
                <a:ea typeface="Meiryo UI" panose="020B0604030504040204" pitchFamily="50" charset="-128"/>
              </a:rPr>
              <a:t>（地域開発公社）に代わる組織としての位置づけ。</a:t>
            </a: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b="1" u="sng" dirty="0">
                <a:latin typeface="Meiryo UI" panose="020B0604030504040204" pitchFamily="50" charset="-128"/>
                <a:ea typeface="Meiryo UI" panose="020B0604030504040204" pitchFamily="50" charset="-128"/>
              </a:rPr>
              <a:t>業務は英国政府と協働して行う交通網等の社会基盤整備や就業支援、高成長産業の育成支援等を想定。</a:t>
            </a:r>
            <a:endParaRPr lang="en-US" altLang="ja-JP" sz="1400" b="1" u="sng"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b="1" u="sng" dirty="0">
                <a:latin typeface="Meiryo UI" panose="020B0604030504040204" pitchFamily="50" charset="-128"/>
                <a:ea typeface="Meiryo UI" panose="020B0604030504040204" pitchFamily="50" charset="-128"/>
              </a:rPr>
              <a:t>対象区域内の自治体と民間セクターの代表者で理事会（</a:t>
            </a:r>
            <a:r>
              <a:rPr lang="en-US" altLang="ja-JP" sz="1400" b="1" u="sng" dirty="0">
                <a:latin typeface="Meiryo UI" panose="020B0604030504040204" pitchFamily="50" charset="-128"/>
                <a:ea typeface="Meiryo UI" panose="020B0604030504040204" pitchFamily="50" charset="-128"/>
              </a:rPr>
              <a:t>board</a:t>
            </a:r>
            <a:r>
              <a:rPr lang="ja-JP" altLang="en-US" sz="1400" b="1" u="sng" dirty="0">
                <a:latin typeface="Meiryo UI" panose="020B0604030504040204" pitchFamily="50" charset="-128"/>
                <a:ea typeface="Meiryo UI" panose="020B0604030504040204" pitchFamily="50" charset="-128"/>
              </a:rPr>
              <a:t>）を構成</a:t>
            </a: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b="1" u="sng" dirty="0">
                <a:latin typeface="Meiryo UI" panose="020B0604030504040204" pitchFamily="50" charset="-128"/>
                <a:ea typeface="Meiryo UI" panose="020B0604030504040204" pitchFamily="50" charset="-128"/>
              </a:rPr>
              <a:t>任意団体であり、特別の法的地位は有しない。</a:t>
            </a:r>
            <a:endParaRPr lang="en-US" altLang="ja-JP" sz="1400" b="1" u="sng"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dirty="0">
                <a:latin typeface="Meiryo UI" panose="020B0604030504040204" pitchFamily="50" charset="-128"/>
                <a:ea typeface="Meiryo UI" panose="020B0604030504040204" pitchFamily="50" charset="-128"/>
              </a:rPr>
              <a:t>運営資金は原則、構成する地方自治体と企業が自ら手当する。</a:t>
            </a:r>
            <a:endParaRPr lang="en-US" altLang="ja-JP" sz="1400"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b="1" u="sng" dirty="0">
                <a:latin typeface="Meiryo UI" panose="020B0604030504040204" pitchFamily="50" charset="-128"/>
                <a:ea typeface="Meiryo UI" panose="020B0604030504040204" pitchFamily="50" charset="-128"/>
              </a:rPr>
              <a:t>地理的区割りを定めることなく、実質的な経済圏としての結びつきもとにして自主的に設立。</a:t>
            </a:r>
            <a:endParaRPr lang="en-US" altLang="ja-JP" sz="1400" b="1" u="sng" dirty="0">
              <a:latin typeface="Meiryo UI" panose="020B0604030504040204" pitchFamily="50" charset="-128"/>
              <a:ea typeface="Meiryo UI" panose="020B0604030504040204" pitchFamily="50" charset="-128"/>
            </a:endParaRPr>
          </a:p>
          <a:p>
            <a:pPr marL="342900" indent="-342900">
              <a:buFont typeface="+mj-ea"/>
              <a:buAutoNum type="circleNumDbPlain"/>
            </a:pPr>
            <a:r>
              <a:rPr lang="ja-JP" altLang="en-US" sz="1400" dirty="0">
                <a:latin typeface="Meiryo UI" panose="020B0604030504040204" pitchFamily="50" charset="-128"/>
                <a:ea typeface="Meiryo UI" panose="020B0604030504040204" pitchFamily="50" charset="-128"/>
              </a:rPr>
              <a:t>設立しようとする地域の地方自治体関係者と地元経済界の代表者からなる協議会が国への設立申請を行い、国が審査し、条件が整ったとみられるところから承認される。</a:t>
            </a:r>
            <a:endParaRPr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endParaRPr lang="en-US" altLang="ja-JP" sz="1400" dirty="0">
              <a:latin typeface="Meiryo UI" panose="020B0604030504040204" pitchFamily="50" charset="-128"/>
              <a:ea typeface="Meiryo UI" panose="020B0604030504040204" pitchFamily="50" charset="-128"/>
            </a:endParaRPr>
          </a:p>
        </p:txBody>
      </p:sp>
      <p:sp>
        <p:nvSpPr>
          <p:cNvPr id="21" name="正方形/長方形 20"/>
          <p:cNvSpPr/>
          <p:nvPr/>
        </p:nvSpPr>
        <p:spPr>
          <a:xfrm>
            <a:off x="25992" y="6631883"/>
            <a:ext cx="3047557" cy="246221"/>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各種資料をもとに副首都推進局にて作成</a:t>
            </a:r>
            <a:endParaRPr lang="en-US" altLang="ja-JP" sz="1000" dirty="0">
              <a:latin typeface="Meiryo UI" panose="020B0604030504040204" pitchFamily="50" charset="-128"/>
              <a:ea typeface="Meiryo UI" panose="020B0604030504040204" pitchFamily="50" charset="-128"/>
            </a:endParaRPr>
          </a:p>
        </p:txBody>
      </p:sp>
      <p:grpSp>
        <p:nvGrpSpPr>
          <p:cNvPr id="122" name="グループ化 121"/>
          <p:cNvGrpSpPr/>
          <p:nvPr/>
        </p:nvGrpSpPr>
        <p:grpSpPr>
          <a:xfrm>
            <a:off x="4691473" y="667082"/>
            <a:ext cx="4328386" cy="3791896"/>
            <a:chOff x="4743406" y="1417112"/>
            <a:chExt cx="4328386" cy="3791896"/>
          </a:xfrm>
        </p:grpSpPr>
        <p:grpSp>
          <p:nvGrpSpPr>
            <p:cNvPr id="121" name="グループ化 120"/>
            <p:cNvGrpSpPr/>
            <p:nvPr/>
          </p:nvGrpSpPr>
          <p:grpSpPr>
            <a:xfrm>
              <a:off x="4774012" y="1417112"/>
              <a:ext cx="4231928" cy="3791896"/>
              <a:chOff x="4756713" y="1417112"/>
              <a:chExt cx="4231928" cy="3791896"/>
            </a:xfrm>
          </p:grpSpPr>
          <p:sp>
            <p:nvSpPr>
              <p:cNvPr id="92" name="角丸四角形 91"/>
              <p:cNvSpPr/>
              <p:nvPr/>
            </p:nvSpPr>
            <p:spPr>
              <a:xfrm>
                <a:off x="6050798" y="1514144"/>
                <a:ext cx="2937843" cy="732963"/>
              </a:xfrm>
              <a:prstGeom prst="roundRect">
                <a:avLst>
                  <a:gd name="adj" fmla="val 8343"/>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3" name="角丸四角形 92"/>
              <p:cNvSpPr/>
              <p:nvPr/>
            </p:nvSpPr>
            <p:spPr>
              <a:xfrm>
                <a:off x="4830701" y="3905694"/>
                <a:ext cx="1273396" cy="1296498"/>
              </a:xfrm>
              <a:prstGeom prst="roundRect">
                <a:avLst>
                  <a:gd name="adj" fmla="val 8343"/>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4" name="角丸四角形 93"/>
              <p:cNvSpPr/>
              <p:nvPr/>
            </p:nvSpPr>
            <p:spPr>
              <a:xfrm>
                <a:off x="6774246" y="1417112"/>
                <a:ext cx="2043178" cy="27432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中央政府</a:t>
                </a:r>
                <a:endParaRPr kumimoji="1" lang="ja-JP" altLang="en-US" sz="1400" b="1" dirty="0">
                  <a:latin typeface="Meiryo UI" panose="020B0604030504040204" pitchFamily="50" charset="-128"/>
                  <a:ea typeface="Meiryo UI" panose="020B0604030504040204" pitchFamily="50" charset="-128"/>
                </a:endParaRPr>
              </a:p>
            </p:txBody>
          </p:sp>
          <p:sp>
            <p:nvSpPr>
              <p:cNvPr id="96" name="角丸四角形 95"/>
              <p:cNvSpPr/>
              <p:nvPr/>
            </p:nvSpPr>
            <p:spPr>
              <a:xfrm>
                <a:off x="4918440" y="3669054"/>
                <a:ext cx="1068918" cy="467093"/>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b="1" dirty="0">
                    <a:latin typeface="Meiryo UI" panose="020B0604030504040204" pitchFamily="50" charset="-128"/>
                    <a:ea typeface="Meiryo UI" panose="020B0604030504040204" pitchFamily="50" charset="-128"/>
                  </a:rPr>
                  <a:t>グレーター</a:t>
                </a:r>
                <a:endParaRPr kumimoji="1" lang="en-US" altLang="ja-JP" sz="1200" b="1" dirty="0">
                  <a:latin typeface="Meiryo UI" panose="020B0604030504040204" pitchFamily="50" charset="-128"/>
                  <a:ea typeface="Meiryo UI" panose="020B0604030504040204" pitchFamily="50" charset="-128"/>
                </a:endParaRPr>
              </a:p>
              <a:p>
                <a:pPr algn="ctr"/>
                <a:r>
                  <a:rPr kumimoji="1" lang="ja-JP" altLang="en-US" sz="1200" b="1" dirty="0">
                    <a:latin typeface="Meiryo UI" panose="020B0604030504040204" pitchFamily="50" charset="-128"/>
                    <a:ea typeface="Meiryo UI" panose="020B0604030504040204" pitchFamily="50" charset="-128"/>
                  </a:rPr>
                  <a:t>マンチェスター</a:t>
                </a:r>
              </a:p>
            </p:txBody>
          </p:sp>
          <p:sp>
            <p:nvSpPr>
              <p:cNvPr id="97" name="角丸四角形 96"/>
              <p:cNvSpPr/>
              <p:nvPr/>
            </p:nvSpPr>
            <p:spPr>
              <a:xfrm>
                <a:off x="7092421" y="3746461"/>
                <a:ext cx="1406829" cy="385378"/>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altLang="ja-JP" sz="1400" b="1" dirty="0">
                    <a:latin typeface="Meiryo UI" panose="020B0604030504040204" pitchFamily="50" charset="-128"/>
                    <a:ea typeface="Meiryo UI" panose="020B0604030504040204" pitchFamily="50" charset="-128"/>
                  </a:rPr>
                  <a:t>LEP</a:t>
                </a:r>
              </a:p>
            </p:txBody>
          </p:sp>
          <p:sp>
            <p:nvSpPr>
              <p:cNvPr id="98" name="角丸四角形 97"/>
              <p:cNvSpPr/>
              <p:nvPr/>
            </p:nvSpPr>
            <p:spPr>
              <a:xfrm>
                <a:off x="4880728" y="4200866"/>
                <a:ext cx="1144342" cy="541392"/>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100" dirty="0">
                    <a:latin typeface="Meiryo UI" panose="020B0604030504040204" pitchFamily="50" charset="-128"/>
                    <a:ea typeface="Meiryo UI" panose="020B0604030504040204" pitchFamily="50" charset="-128"/>
                  </a:rPr>
                  <a:t>マンチェスター市</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ほか</a:t>
                </a:r>
                <a:r>
                  <a:rPr kumimoji="1" lang="en-US" altLang="ja-JP" sz="1100" dirty="0">
                    <a:latin typeface="Meiryo UI" panose="020B0604030504040204" pitchFamily="50" charset="-128"/>
                    <a:ea typeface="Meiryo UI" panose="020B0604030504040204" pitchFamily="50" charset="-128"/>
                  </a:rPr>
                  <a:t>10</a:t>
                </a:r>
                <a:r>
                  <a:rPr kumimoji="1" lang="ja-JP" altLang="en-US" sz="1100" dirty="0">
                    <a:latin typeface="Meiryo UI" panose="020B0604030504040204" pitchFamily="50" charset="-128"/>
                    <a:ea typeface="Meiryo UI" panose="020B0604030504040204" pitchFamily="50" charset="-128"/>
                  </a:rPr>
                  <a:t>市</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（構成市間は対等）</a:t>
                </a:r>
              </a:p>
            </p:txBody>
          </p:sp>
          <p:grpSp>
            <p:nvGrpSpPr>
              <p:cNvPr id="99" name="グループ化 98"/>
              <p:cNvGrpSpPr/>
              <p:nvPr/>
            </p:nvGrpSpPr>
            <p:grpSpPr>
              <a:xfrm>
                <a:off x="5343240" y="1887229"/>
                <a:ext cx="707558" cy="1795490"/>
                <a:chOff x="660524" y="1162488"/>
                <a:chExt cx="866795" cy="1695256"/>
              </a:xfrm>
            </p:grpSpPr>
            <p:cxnSp>
              <p:nvCxnSpPr>
                <p:cNvPr id="100" name="直線矢印コネクタ 99"/>
                <p:cNvCxnSpPr/>
                <p:nvPr/>
              </p:nvCxnSpPr>
              <p:spPr>
                <a:xfrm>
                  <a:off x="666539" y="1170844"/>
                  <a:ext cx="86078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1" name="直線コネクタ 100"/>
                <p:cNvCxnSpPr/>
                <p:nvPr/>
              </p:nvCxnSpPr>
              <p:spPr>
                <a:xfrm>
                  <a:off x="660524" y="1162488"/>
                  <a:ext cx="890" cy="1695256"/>
                </a:xfrm>
                <a:prstGeom prst="line">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02" name="正方形/長方形 101"/>
              <p:cNvSpPr/>
              <p:nvPr/>
            </p:nvSpPr>
            <p:spPr>
              <a:xfrm>
                <a:off x="4897304" y="2834347"/>
                <a:ext cx="890941" cy="38640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en-US" altLang="ja-JP" sz="1100" dirty="0">
                    <a:solidFill>
                      <a:schemeClr val="tx1"/>
                    </a:solidFill>
                    <a:latin typeface="Meiryo UI" panose="020B0604030504040204" pitchFamily="50" charset="-128"/>
                    <a:ea typeface="Meiryo UI" panose="020B0604030504040204" pitchFamily="50" charset="-128"/>
                  </a:rPr>
                  <a:t>Devolution</a:t>
                </a:r>
              </a:p>
              <a:p>
                <a:pPr algn="ctr"/>
                <a:r>
                  <a:rPr kumimoji="1" lang="en-US" altLang="ja-JP" sz="1100" dirty="0">
                    <a:solidFill>
                      <a:schemeClr val="tx1"/>
                    </a:solidFill>
                    <a:latin typeface="Meiryo UI" panose="020B0604030504040204" pitchFamily="50" charset="-128"/>
                    <a:ea typeface="Meiryo UI" panose="020B0604030504040204" pitchFamily="50" charset="-128"/>
                  </a:rPr>
                  <a:t>Deal</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cxnSp>
            <p:nvCxnSpPr>
              <p:cNvPr id="103" name="直線矢印コネクタ 102"/>
              <p:cNvCxnSpPr/>
              <p:nvPr/>
            </p:nvCxnSpPr>
            <p:spPr>
              <a:xfrm flipH="1">
                <a:off x="7624937" y="2238744"/>
                <a:ext cx="6396" cy="1507717"/>
              </a:xfrm>
              <a:prstGeom prst="straightConnector1">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104" name="正方形/長方形 103"/>
              <p:cNvSpPr/>
              <p:nvPr/>
            </p:nvSpPr>
            <p:spPr>
              <a:xfrm>
                <a:off x="7318172" y="2832971"/>
                <a:ext cx="623032" cy="38640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en-US" altLang="ja-JP" sz="1100" dirty="0">
                    <a:solidFill>
                      <a:schemeClr val="tx1"/>
                    </a:solidFill>
                    <a:latin typeface="Meiryo UI" panose="020B0604030504040204" pitchFamily="50" charset="-128"/>
                    <a:ea typeface="Meiryo UI" panose="020B0604030504040204" pitchFamily="50" charset="-128"/>
                  </a:rPr>
                  <a:t>Growth</a:t>
                </a:r>
              </a:p>
              <a:p>
                <a:pPr algn="ctr"/>
                <a:r>
                  <a:rPr kumimoji="1" lang="en-US" altLang="ja-JP" sz="1100" dirty="0">
                    <a:solidFill>
                      <a:schemeClr val="tx1"/>
                    </a:solidFill>
                    <a:latin typeface="Meiryo UI" panose="020B0604030504040204" pitchFamily="50" charset="-128"/>
                    <a:ea typeface="Meiryo UI" panose="020B0604030504040204" pitchFamily="50" charset="-128"/>
                  </a:rPr>
                  <a:t>Deal</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cxnSp>
            <p:nvCxnSpPr>
              <p:cNvPr id="105" name="直線矢印コネクタ 104"/>
              <p:cNvCxnSpPr/>
              <p:nvPr/>
            </p:nvCxnSpPr>
            <p:spPr>
              <a:xfrm flipH="1">
                <a:off x="5975759" y="2240553"/>
                <a:ext cx="1016474" cy="1984686"/>
              </a:xfrm>
              <a:prstGeom prst="straightConnector1">
                <a:avLst/>
              </a:prstGeom>
              <a:ln w="381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106" name="正方形/長方形 105"/>
              <p:cNvSpPr/>
              <p:nvPr/>
            </p:nvSpPr>
            <p:spPr>
              <a:xfrm>
                <a:off x="6509467" y="2825713"/>
                <a:ext cx="477119" cy="38640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en-US" altLang="ja-JP" sz="1100" dirty="0">
                    <a:solidFill>
                      <a:schemeClr val="tx1"/>
                    </a:solidFill>
                    <a:latin typeface="Meiryo UI" panose="020B0604030504040204" pitchFamily="50" charset="-128"/>
                    <a:ea typeface="Meiryo UI" panose="020B0604030504040204" pitchFamily="50" charset="-128"/>
                  </a:rPr>
                  <a:t>City</a:t>
                </a:r>
              </a:p>
              <a:p>
                <a:pPr algn="ctr"/>
                <a:r>
                  <a:rPr kumimoji="1" lang="en-US" altLang="ja-JP" sz="1100" dirty="0">
                    <a:solidFill>
                      <a:schemeClr val="tx1"/>
                    </a:solidFill>
                    <a:latin typeface="Meiryo UI" panose="020B0604030504040204" pitchFamily="50" charset="-128"/>
                    <a:ea typeface="Meiryo UI" panose="020B0604030504040204" pitchFamily="50" charset="-128"/>
                  </a:rPr>
                  <a:t>Deal</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cxnSp>
            <p:nvCxnSpPr>
              <p:cNvPr id="107" name="直線矢印コネクタ 106"/>
              <p:cNvCxnSpPr/>
              <p:nvPr/>
            </p:nvCxnSpPr>
            <p:spPr>
              <a:xfrm flipV="1">
                <a:off x="5987358" y="3921038"/>
                <a:ext cx="1105063" cy="1"/>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108" name="正方形/長方形 107"/>
              <p:cNvSpPr/>
              <p:nvPr/>
            </p:nvSpPr>
            <p:spPr>
              <a:xfrm>
                <a:off x="6319133" y="3890287"/>
                <a:ext cx="625797" cy="386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職員派遣</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運営資金</a:t>
                </a:r>
              </a:p>
            </p:txBody>
          </p:sp>
          <p:cxnSp>
            <p:nvCxnSpPr>
              <p:cNvPr id="109" name="直線矢印コネクタ 108"/>
              <p:cNvCxnSpPr/>
              <p:nvPr/>
            </p:nvCxnSpPr>
            <p:spPr>
              <a:xfrm flipV="1">
                <a:off x="7579555" y="4146413"/>
                <a:ext cx="0" cy="867637"/>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110" name="角丸四角形 109"/>
              <p:cNvSpPr/>
              <p:nvPr/>
            </p:nvSpPr>
            <p:spPr>
              <a:xfrm>
                <a:off x="7170133" y="4874279"/>
                <a:ext cx="818845" cy="334729"/>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400" b="1" dirty="0">
                    <a:latin typeface="Meiryo UI" panose="020B0604030504040204" pitchFamily="50" charset="-128"/>
                    <a:ea typeface="Meiryo UI" panose="020B0604030504040204" pitchFamily="50" charset="-128"/>
                  </a:rPr>
                  <a:t>民間</a:t>
                </a:r>
              </a:p>
            </p:txBody>
          </p:sp>
          <p:sp>
            <p:nvSpPr>
              <p:cNvPr id="111" name="正方形/長方形 110"/>
              <p:cNvSpPr/>
              <p:nvPr/>
            </p:nvSpPr>
            <p:spPr>
              <a:xfrm>
                <a:off x="6703993" y="4387031"/>
                <a:ext cx="908573" cy="386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理事会メンバー（</a:t>
                </a:r>
                <a:r>
                  <a:rPr kumimoji="1" lang="en-US" altLang="ja-JP" sz="1000" dirty="0">
                    <a:solidFill>
                      <a:schemeClr val="tx1"/>
                    </a:solidFill>
                    <a:latin typeface="Meiryo UI" panose="020B0604030504040204" pitchFamily="50" charset="-128"/>
                    <a:ea typeface="Meiryo UI" panose="020B0604030504040204" pitchFamily="50" charset="-128"/>
                  </a:rPr>
                  <a:t>50%</a:t>
                </a:r>
                <a:r>
                  <a:rPr kumimoji="1" lang="ja-JP" altLang="en-US" sz="1000" dirty="0">
                    <a:solidFill>
                      <a:schemeClr val="tx1"/>
                    </a:solidFill>
                    <a:latin typeface="Meiryo UI" panose="020B0604030504040204" pitchFamily="50" charset="-128"/>
                    <a:ea typeface="Meiryo UI" panose="020B0604030504040204" pitchFamily="50" charset="-128"/>
                  </a:rPr>
                  <a:t>以上）</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運営資金</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sp>
            <p:nvSpPr>
              <p:cNvPr id="112" name="正方形/長方形 111"/>
              <p:cNvSpPr/>
              <p:nvPr/>
            </p:nvSpPr>
            <p:spPr>
              <a:xfrm>
                <a:off x="6208119" y="3629409"/>
                <a:ext cx="945688" cy="386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理事会メンバー</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cxnSp>
            <p:nvCxnSpPr>
              <p:cNvPr id="113" name="直線矢印コネクタ 112"/>
              <p:cNvCxnSpPr/>
              <p:nvPr/>
            </p:nvCxnSpPr>
            <p:spPr>
              <a:xfrm>
                <a:off x="8242759" y="2232887"/>
                <a:ext cx="0" cy="15194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4" name="テキスト ボックス 113"/>
              <p:cNvSpPr txBox="1"/>
              <p:nvPr/>
            </p:nvSpPr>
            <p:spPr>
              <a:xfrm>
                <a:off x="7988978" y="2291822"/>
                <a:ext cx="338554" cy="1610510"/>
              </a:xfrm>
              <a:prstGeom prst="rect">
                <a:avLst/>
              </a:prstGeom>
              <a:noFill/>
            </p:spPr>
            <p:txBody>
              <a:bodyPr vert="eaVert" wrap="square" rtlCol="0">
                <a:spAutoFit/>
              </a:bodyPr>
              <a:lstStyle/>
              <a:p>
                <a:r>
                  <a:rPr kumimoji="1" lang="ja-JP" altLang="en-US" sz="1000" dirty="0">
                    <a:latin typeface="Meiryo UI" panose="020B0604030504040204" pitchFamily="50" charset="-128"/>
                    <a:ea typeface="Meiryo UI" panose="020B0604030504040204" pitchFamily="50" charset="-128"/>
                  </a:rPr>
                  <a:t>地域成長基金（</a:t>
                </a:r>
                <a:r>
                  <a:rPr kumimoji="1" lang="en-US" altLang="ja-JP" sz="1000" dirty="0">
                    <a:latin typeface="Meiryo UI" panose="020B0604030504040204" pitchFamily="50" charset="-128"/>
                    <a:ea typeface="Meiryo UI" panose="020B0604030504040204" pitchFamily="50" charset="-128"/>
                  </a:rPr>
                  <a:t>LGF</a:t>
                </a:r>
                <a:r>
                  <a:rPr kumimoji="1" lang="ja-JP" altLang="en-US" sz="1000" dirty="0">
                    <a:latin typeface="Meiryo UI" panose="020B0604030504040204" pitchFamily="50" charset="-128"/>
                    <a:ea typeface="Meiryo UI" panose="020B0604030504040204" pitchFamily="50" charset="-128"/>
                  </a:rPr>
                  <a:t>）</a:t>
                </a:r>
              </a:p>
            </p:txBody>
          </p:sp>
          <p:cxnSp>
            <p:nvCxnSpPr>
              <p:cNvPr id="115" name="直線矢印コネクタ 114"/>
              <p:cNvCxnSpPr/>
              <p:nvPr/>
            </p:nvCxnSpPr>
            <p:spPr>
              <a:xfrm>
                <a:off x="8307554" y="2256780"/>
                <a:ext cx="0" cy="1489681"/>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sp>
            <p:nvSpPr>
              <p:cNvPr id="116" name="テキスト ボックス 115"/>
              <p:cNvSpPr txBox="1"/>
              <p:nvPr/>
            </p:nvSpPr>
            <p:spPr>
              <a:xfrm>
                <a:off x="8244114" y="2313454"/>
                <a:ext cx="338554" cy="1610510"/>
              </a:xfrm>
              <a:prstGeom prst="rect">
                <a:avLst/>
              </a:prstGeom>
              <a:noFill/>
            </p:spPr>
            <p:txBody>
              <a:bodyPr vert="eaVert" wrap="square" rtlCol="0">
                <a:spAutoFit/>
              </a:bodyPr>
              <a:lstStyle/>
              <a:p>
                <a:r>
                  <a:rPr kumimoji="1" lang="ja-JP" altLang="en-US" sz="1000" dirty="0">
                    <a:latin typeface="Meiryo UI" panose="020B0604030504040204" pitchFamily="50" charset="-128"/>
                    <a:ea typeface="Meiryo UI" panose="020B0604030504040204" pitchFamily="50" charset="-128"/>
                  </a:rPr>
                  <a:t>戦略的経済計画（</a:t>
                </a:r>
                <a:r>
                  <a:rPr kumimoji="1" lang="en-US" altLang="ja-JP" sz="1000" dirty="0">
                    <a:latin typeface="Meiryo UI" panose="020B0604030504040204" pitchFamily="50" charset="-128"/>
                    <a:ea typeface="Meiryo UI" panose="020B0604030504040204" pitchFamily="50" charset="-128"/>
                  </a:rPr>
                  <a:t>SEP</a:t>
                </a:r>
                <a:r>
                  <a:rPr kumimoji="1" lang="ja-JP" altLang="en-US" sz="1000" dirty="0">
                    <a:latin typeface="Meiryo UI" panose="020B0604030504040204" pitchFamily="50" charset="-128"/>
                    <a:ea typeface="Meiryo UI" panose="020B0604030504040204" pitchFamily="50" charset="-128"/>
                  </a:rPr>
                  <a:t>）</a:t>
                </a:r>
              </a:p>
            </p:txBody>
          </p:sp>
          <p:sp>
            <p:nvSpPr>
              <p:cNvPr id="117" name="正方形/長方形 116"/>
              <p:cNvSpPr/>
              <p:nvPr/>
            </p:nvSpPr>
            <p:spPr>
              <a:xfrm>
                <a:off x="5853962" y="2714091"/>
                <a:ext cx="577850" cy="76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000" dirty="0">
                    <a:solidFill>
                      <a:schemeClr val="tx1"/>
                    </a:solidFill>
                    <a:latin typeface="Meiryo UI" panose="020B0604030504040204" pitchFamily="50" charset="-128"/>
                    <a:ea typeface="Meiryo UI" panose="020B0604030504040204" pitchFamily="50" charset="-128"/>
                  </a:rPr>
                  <a:t>中央政府から地方へ</a:t>
                </a:r>
                <a:endParaRPr kumimoji="1" lang="en-US" altLang="ja-JP" sz="1000" dirty="0">
                  <a:solidFill>
                    <a:schemeClr val="tx1"/>
                  </a:solidFill>
                  <a:latin typeface="Meiryo UI" panose="020B0604030504040204" pitchFamily="50" charset="-128"/>
                  <a:ea typeface="Meiryo UI" panose="020B0604030504040204" pitchFamily="50" charset="-128"/>
                </a:endParaRPr>
              </a:p>
              <a:p>
                <a:r>
                  <a:rPr kumimoji="1" lang="ja-JP" altLang="en-US" sz="1000" dirty="0">
                    <a:solidFill>
                      <a:schemeClr val="tx1"/>
                    </a:solidFill>
                    <a:latin typeface="Meiryo UI" panose="020B0604030504040204" pitchFamily="50" charset="-128"/>
                    <a:ea typeface="Meiryo UI" panose="020B0604030504040204" pitchFamily="50" charset="-128"/>
                  </a:rPr>
                  <a:t>権限・予算の移譲</a:t>
                </a:r>
              </a:p>
            </p:txBody>
          </p:sp>
          <p:sp>
            <p:nvSpPr>
              <p:cNvPr id="118" name="楕円 117"/>
              <p:cNvSpPr/>
              <p:nvPr/>
            </p:nvSpPr>
            <p:spPr>
              <a:xfrm>
                <a:off x="7652464" y="4067454"/>
                <a:ext cx="949181" cy="952018"/>
              </a:xfrm>
              <a:prstGeom prst="ellipse">
                <a:avLst/>
              </a:prstGeom>
              <a:solidFill>
                <a:srgbClr val="FFC000"/>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900" dirty="0">
                    <a:solidFill>
                      <a:schemeClr val="tx1"/>
                    </a:solidFill>
                    <a:latin typeface="Meiryo UI" panose="020B0604030504040204" pitchFamily="50" charset="-128"/>
                    <a:ea typeface="Meiryo UI" panose="020B0604030504040204" pitchFamily="50" charset="-128"/>
                  </a:rPr>
                  <a:t>民間中心に「稼げる地域」に向けた事業を推進</a:t>
                </a:r>
              </a:p>
            </p:txBody>
          </p:sp>
          <p:sp>
            <p:nvSpPr>
              <p:cNvPr id="119" name="角丸四角形 118"/>
              <p:cNvSpPr/>
              <p:nvPr/>
            </p:nvSpPr>
            <p:spPr>
              <a:xfrm>
                <a:off x="4756713" y="2501211"/>
                <a:ext cx="3241082" cy="24923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Meiryo UI" panose="020B0604030504040204" pitchFamily="50" charset="-128"/>
                    <a:ea typeface="Meiryo UI" panose="020B0604030504040204" pitchFamily="50" charset="-128"/>
                  </a:rPr>
                  <a:t>伝統的なヒエラルキー構造からパートナーシップの関係に</a:t>
                </a:r>
              </a:p>
            </p:txBody>
          </p:sp>
        </p:grpSp>
        <p:sp>
          <p:nvSpPr>
            <p:cNvPr id="120" name="正方形/長方形 119"/>
            <p:cNvSpPr/>
            <p:nvPr/>
          </p:nvSpPr>
          <p:spPr>
            <a:xfrm>
              <a:off x="4743406" y="4808898"/>
              <a:ext cx="1348005" cy="400110"/>
            </a:xfrm>
            <a:prstGeom prst="rect">
              <a:avLst/>
            </a:prstGeom>
          </p:spPr>
          <p:txBody>
            <a:bodyPr wrap="square">
              <a:spAutoFit/>
            </a:bodyPr>
            <a:lstStyle/>
            <a:p>
              <a:pPr marL="171450" indent="-72000">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広域地域政策のメインプレーヤー</a:t>
              </a:r>
            </a:p>
          </p:txBody>
        </p:sp>
        <p:sp>
          <p:nvSpPr>
            <p:cNvPr id="95" name="正方形/長方形 94"/>
            <p:cNvSpPr/>
            <p:nvPr/>
          </p:nvSpPr>
          <p:spPr>
            <a:xfrm>
              <a:off x="5931136" y="1701106"/>
              <a:ext cx="3140656" cy="707886"/>
            </a:xfrm>
            <a:prstGeom prst="rect">
              <a:avLst/>
            </a:prstGeom>
          </p:spPr>
          <p:txBody>
            <a:bodyPr wrap="square">
              <a:spAutoFit/>
            </a:bodyPr>
            <a:lstStyle/>
            <a:p>
              <a:pPr marL="171450" indent="-72000">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都市を英国の経済成長の「主要なエンジン」に位置付け</a:t>
              </a:r>
              <a:endParaRPr lang="en-US" altLang="ja-JP" sz="1000" dirty="0">
                <a:latin typeface="Meiryo UI" panose="020B0604030504040204" pitchFamily="50" charset="-128"/>
                <a:ea typeface="Meiryo UI" panose="020B0604030504040204" pitchFamily="50" charset="-128"/>
              </a:endParaRPr>
            </a:p>
            <a:p>
              <a:pPr marL="171450" indent="-72000">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より規模の大きい「都市圏」を形成し、海外の都市と競える力をつけさせる</a:t>
              </a:r>
              <a:endParaRPr lang="en-US" altLang="ja-JP" sz="1000" dirty="0">
                <a:latin typeface="Meiryo UI" panose="020B0604030504040204" pitchFamily="50" charset="-128"/>
                <a:ea typeface="Meiryo UI" panose="020B0604030504040204" pitchFamily="50" charset="-128"/>
              </a:endParaRPr>
            </a:p>
            <a:p>
              <a:pPr marL="171450" indent="-72000">
                <a:buFont typeface="Arial" panose="020B0604020202020204" pitchFamily="34" charset="0"/>
                <a:buChar char="•"/>
              </a:pPr>
              <a:endParaRPr lang="ja-JP" altLang="en-US" sz="1000" dirty="0">
                <a:latin typeface="Meiryo UI" panose="020B0604030504040204" pitchFamily="50" charset="-128"/>
                <a:ea typeface="Meiryo UI" panose="020B0604030504040204" pitchFamily="50" charset="-128"/>
              </a:endParaRPr>
            </a:p>
          </p:txBody>
        </p:sp>
      </p:grpSp>
      <p:sp>
        <p:nvSpPr>
          <p:cNvPr id="41" name="角丸四角形 40"/>
          <p:cNvSpPr/>
          <p:nvPr/>
        </p:nvSpPr>
        <p:spPr>
          <a:xfrm>
            <a:off x="186012" y="4516881"/>
            <a:ext cx="8833847" cy="2041663"/>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lvl="0"/>
            <a:r>
              <a:rPr lang="ja-JP" altLang="en-US" sz="1200" b="1" dirty="0">
                <a:solidFill>
                  <a:prstClr val="black"/>
                </a:solidFill>
                <a:latin typeface="Meiryo UI" panose="020B0604030504040204" pitchFamily="50" charset="-128"/>
                <a:ea typeface="Meiryo UI" panose="020B0604030504040204" pitchFamily="50" charset="-128"/>
              </a:rPr>
              <a:t>「エンタープライズ・ゾーン（</a:t>
            </a:r>
            <a:r>
              <a:rPr lang="en-US" altLang="ja-JP" sz="1200" b="1" dirty="0">
                <a:solidFill>
                  <a:prstClr val="black"/>
                </a:solidFill>
                <a:latin typeface="Meiryo UI" panose="020B0604030504040204" pitchFamily="50" charset="-128"/>
                <a:ea typeface="Meiryo UI" panose="020B0604030504040204" pitchFamily="50" charset="-128"/>
              </a:rPr>
              <a:t>Enterprise Zone</a:t>
            </a:r>
            <a:r>
              <a:rPr lang="ja-JP" altLang="en-US" sz="1200" b="1" dirty="0">
                <a:solidFill>
                  <a:prstClr val="black"/>
                </a:solidFill>
                <a:latin typeface="Meiryo UI" panose="020B0604030504040204" pitchFamily="50" charset="-128"/>
                <a:ea typeface="Meiryo UI" panose="020B0604030504040204" pitchFamily="50" charset="-128"/>
              </a:rPr>
              <a:t>：</a:t>
            </a:r>
            <a:r>
              <a:rPr lang="en-US" altLang="ja-JP" sz="1200" b="1" dirty="0">
                <a:solidFill>
                  <a:prstClr val="black"/>
                </a:solidFill>
                <a:latin typeface="Meiryo UI" panose="020B0604030504040204" pitchFamily="50" charset="-128"/>
                <a:ea typeface="Meiryo UI" panose="020B0604030504040204" pitchFamily="50" charset="-128"/>
              </a:rPr>
              <a:t>EZ</a:t>
            </a:r>
            <a:r>
              <a:rPr lang="ja-JP" altLang="en-US" sz="1200" b="1" dirty="0">
                <a:solidFill>
                  <a:prstClr val="black"/>
                </a:solidFill>
                <a:latin typeface="Meiryo UI" panose="020B0604030504040204" pitchFamily="50" charset="-128"/>
                <a:ea typeface="Meiryo UI" panose="020B0604030504040204" pitchFamily="50" charset="-128"/>
              </a:rPr>
              <a:t>）」</a:t>
            </a:r>
            <a:endParaRPr lang="en-US" altLang="ja-JP" sz="1200" b="1" dirty="0">
              <a:solidFill>
                <a:prstClr val="black"/>
              </a:solidFill>
              <a:latin typeface="Meiryo UI" panose="020B0604030504040204" pitchFamily="50" charset="-128"/>
              <a:ea typeface="Meiryo UI" panose="020B0604030504040204" pitchFamily="50" charset="-128"/>
            </a:endParaRPr>
          </a:p>
          <a:p>
            <a:pPr lvl="0"/>
            <a:r>
              <a:rPr lang="ja-JP" altLang="en-US" sz="1100" b="1" dirty="0">
                <a:solidFill>
                  <a:prstClr val="black"/>
                </a:solidFill>
                <a:latin typeface="Meiryo UI" panose="020B0604030504040204" pitchFamily="50" charset="-128"/>
                <a:ea typeface="Meiryo UI" panose="020B0604030504040204" pitchFamily="50" charset="-128"/>
              </a:rPr>
              <a:t>　</a:t>
            </a:r>
            <a:r>
              <a:rPr lang="en-US" altLang="ja-JP" sz="1100" dirty="0">
                <a:solidFill>
                  <a:prstClr val="black"/>
                </a:solidFill>
                <a:latin typeface="Meiryo UI" panose="020B0604030504040204" pitchFamily="50" charset="-128"/>
                <a:ea typeface="Meiryo UI" panose="020B0604030504040204" pitchFamily="50" charset="-128"/>
              </a:rPr>
              <a:t>1980</a:t>
            </a:r>
            <a:r>
              <a:rPr lang="ja-JP" altLang="en-US" sz="1100" dirty="0">
                <a:solidFill>
                  <a:prstClr val="black"/>
                </a:solidFill>
                <a:latin typeface="Meiryo UI" panose="020B0604030504040204" pitchFamily="50" charset="-128"/>
                <a:ea typeface="Meiryo UI" panose="020B0604030504040204" pitchFamily="50" charset="-128"/>
              </a:rPr>
              <a:t>年代初頭、サッチャー政権下で導入され、主に失業率が高く、資本の流出が著しかった都市部を中心に、都市計画の規制緩和や、</a:t>
            </a:r>
            <a:r>
              <a:rPr lang="en-US" altLang="ja-JP" sz="1100" dirty="0">
                <a:solidFill>
                  <a:prstClr val="black"/>
                </a:solidFill>
                <a:latin typeface="Meiryo UI" panose="020B0604030504040204" pitchFamily="50" charset="-128"/>
                <a:ea typeface="Meiryo UI" panose="020B0604030504040204" pitchFamily="50" charset="-128"/>
              </a:rPr>
              <a:t>10</a:t>
            </a:r>
            <a:r>
              <a:rPr lang="ja-JP" altLang="en-US" sz="1100" dirty="0">
                <a:solidFill>
                  <a:prstClr val="black"/>
                </a:solidFill>
                <a:latin typeface="Meiryo UI" panose="020B0604030504040204" pitchFamily="50" charset="-128"/>
                <a:ea typeface="Meiryo UI" panose="020B0604030504040204" pitchFamily="50" charset="-128"/>
              </a:rPr>
              <a:t>年間の地方税の減免等による経済振興が行われた。</a:t>
            </a:r>
            <a:r>
              <a:rPr lang="en-US" altLang="ja-JP" sz="1100" b="1" u="sng" dirty="0">
                <a:solidFill>
                  <a:prstClr val="black"/>
                </a:solidFill>
                <a:latin typeface="Meiryo UI" panose="020B0604030504040204" pitchFamily="50" charset="-128"/>
                <a:ea typeface="Meiryo UI" panose="020B0604030504040204" pitchFamily="50" charset="-128"/>
              </a:rPr>
              <a:t>2011</a:t>
            </a:r>
            <a:r>
              <a:rPr lang="ja-JP" altLang="en-US" sz="1100" b="1" u="sng" dirty="0">
                <a:solidFill>
                  <a:prstClr val="black"/>
                </a:solidFill>
                <a:latin typeface="Meiryo UI" panose="020B0604030504040204" pitchFamily="50" charset="-128"/>
                <a:ea typeface="Meiryo UI" panose="020B0604030504040204" pitchFamily="50" charset="-128"/>
              </a:rPr>
              <a:t>年、政府は経済成長促進重点地域として新しい</a:t>
            </a:r>
            <a:r>
              <a:rPr lang="en-US" altLang="ja-JP" sz="1100" b="1" u="sng" dirty="0">
                <a:solidFill>
                  <a:prstClr val="black"/>
                </a:solidFill>
                <a:latin typeface="Meiryo UI" panose="020B0604030504040204" pitchFamily="50" charset="-128"/>
                <a:ea typeface="Meiryo UI" panose="020B0604030504040204" pitchFamily="50" charset="-128"/>
              </a:rPr>
              <a:t>EZ</a:t>
            </a:r>
            <a:r>
              <a:rPr lang="ja-JP" altLang="en-US" sz="1100" b="1" u="sng" dirty="0">
                <a:solidFill>
                  <a:prstClr val="black"/>
                </a:solidFill>
                <a:latin typeface="Meiryo UI" panose="020B0604030504040204" pitchFamily="50" charset="-128"/>
                <a:ea typeface="Meiryo UI" panose="020B0604030504040204" pitchFamily="50" charset="-128"/>
              </a:rPr>
              <a:t>を創出すると発表</a:t>
            </a:r>
            <a:r>
              <a:rPr lang="ja-JP" altLang="en-US" sz="1100" dirty="0">
                <a:solidFill>
                  <a:prstClr val="black"/>
                </a:solidFill>
                <a:latin typeface="Meiryo UI" panose="020B0604030504040204" pitchFamily="50" charset="-128"/>
                <a:ea typeface="Meiryo UI" panose="020B0604030504040204" pitchFamily="50" charset="-128"/>
              </a:rPr>
              <a:t>し、</a:t>
            </a:r>
            <a:r>
              <a:rPr lang="en-US" altLang="ja-JP" sz="1100" dirty="0">
                <a:solidFill>
                  <a:prstClr val="black"/>
                </a:solidFill>
                <a:latin typeface="Meiryo UI" panose="020B0604030504040204" pitchFamily="50" charset="-128"/>
                <a:ea typeface="Meiryo UI" panose="020B0604030504040204" pitchFamily="50" charset="-128"/>
              </a:rPr>
              <a:t>2013</a:t>
            </a:r>
            <a:r>
              <a:rPr lang="ja-JP" altLang="en-US" sz="1100" dirty="0">
                <a:solidFill>
                  <a:prstClr val="black"/>
                </a:solidFill>
                <a:latin typeface="Meiryo UI" panose="020B0604030504040204" pitchFamily="50" charset="-128"/>
                <a:ea typeface="Meiryo UI" panose="020B0604030504040204" pitchFamily="50" charset="-128"/>
              </a:rPr>
              <a:t>年</a:t>
            </a:r>
            <a:r>
              <a:rPr lang="en-US" altLang="ja-JP" sz="1100" dirty="0">
                <a:solidFill>
                  <a:prstClr val="black"/>
                </a:solidFill>
                <a:latin typeface="Meiryo UI" panose="020B0604030504040204" pitchFamily="50" charset="-128"/>
                <a:ea typeface="Meiryo UI" panose="020B0604030504040204" pitchFamily="50" charset="-128"/>
              </a:rPr>
              <a:t>5</a:t>
            </a:r>
            <a:r>
              <a:rPr lang="ja-JP" altLang="en-US" sz="1100" dirty="0">
                <a:solidFill>
                  <a:prstClr val="black"/>
                </a:solidFill>
                <a:latin typeface="Meiryo UI" panose="020B0604030504040204" pitchFamily="50" charset="-128"/>
                <a:ea typeface="Meiryo UI" panose="020B0604030504040204" pitchFamily="50" charset="-128"/>
              </a:rPr>
              <a:t>月までに</a:t>
            </a:r>
            <a:r>
              <a:rPr lang="en-US" altLang="ja-JP" sz="1100" dirty="0">
                <a:solidFill>
                  <a:prstClr val="black"/>
                </a:solidFill>
                <a:latin typeface="Meiryo UI" panose="020B0604030504040204" pitchFamily="50" charset="-128"/>
                <a:ea typeface="Meiryo UI" panose="020B0604030504040204" pitchFamily="50" charset="-128"/>
              </a:rPr>
              <a:t>24</a:t>
            </a:r>
            <a:r>
              <a:rPr lang="ja-JP" altLang="en-US" sz="1100" dirty="0">
                <a:solidFill>
                  <a:prstClr val="black"/>
                </a:solidFill>
                <a:latin typeface="Meiryo UI" panose="020B0604030504040204" pitchFamily="50" charset="-128"/>
                <a:ea typeface="Meiryo UI" panose="020B0604030504040204" pitchFamily="50" charset="-128"/>
              </a:rPr>
              <a:t>の</a:t>
            </a:r>
            <a:r>
              <a:rPr lang="en-US" altLang="ja-JP" sz="1100" dirty="0">
                <a:solidFill>
                  <a:prstClr val="black"/>
                </a:solidFill>
                <a:latin typeface="Meiryo UI" panose="020B0604030504040204" pitchFamily="50" charset="-128"/>
                <a:ea typeface="Meiryo UI" panose="020B0604030504040204" pitchFamily="50" charset="-128"/>
              </a:rPr>
              <a:t>EZ</a:t>
            </a:r>
            <a:r>
              <a:rPr lang="ja-JP" altLang="en-US" sz="1100" dirty="0">
                <a:solidFill>
                  <a:prstClr val="black"/>
                </a:solidFill>
                <a:latin typeface="Meiryo UI" panose="020B0604030504040204" pitchFamily="50" charset="-128"/>
                <a:ea typeface="Meiryo UI" panose="020B0604030504040204" pitchFamily="50" charset="-128"/>
              </a:rPr>
              <a:t>が設置されている。</a:t>
            </a:r>
            <a:r>
              <a:rPr lang="en-US" altLang="ja-JP" sz="1100" b="1" u="sng" dirty="0">
                <a:solidFill>
                  <a:prstClr val="black"/>
                </a:solidFill>
                <a:latin typeface="Meiryo UI" panose="020B0604030504040204" pitchFamily="50" charset="-128"/>
                <a:ea typeface="Meiryo UI" panose="020B0604030504040204" pitchFamily="50" charset="-128"/>
              </a:rPr>
              <a:t>EZ</a:t>
            </a:r>
            <a:r>
              <a:rPr lang="ja-JP" altLang="en-US" sz="1100" b="1" u="sng" dirty="0">
                <a:solidFill>
                  <a:prstClr val="black"/>
                </a:solidFill>
                <a:latin typeface="Meiryo UI" panose="020B0604030504040204" pitchFamily="50" charset="-128"/>
                <a:ea typeface="Meiryo UI" panose="020B0604030504040204" pitchFamily="50" charset="-128"/>
              </a:rPr>
              <a:t>は</a:t>
            </a:r>
            <a:r>
              <a:rPr lang="en-US" altLang="ja-JP" sz="1100" b="1" u="sng" dirty="0">
                <a:solidFill>
                  <a:prstClr val="black"/>
                </a:solidFill>
                <a:latin typeface="Meiryo UI" panose="020B0604030504040204" pitchFamily="50" charset="-128"/>
                <a:ea typeface="Meiryo UI" panose="020B0604030504040204" pitchFamily="50" charset="-128"/>
              </a:rPr>
              <a:t>LEP</a:t>
            </a:r>
            <a:r>
              <a:rPr lang="ja-JP" altLang="en-US" sz="1100" b="1" u="sng" dirty="0">
                <a:solidFill>
                  <a:prstClr val="black"/>
                </a:solidFill>
                <a:latin typeface="Meiryo UI" panose="020B0604030504040204" pitchFamily="50" charset="-128"/>
                <a:ea typeface="Meiryo UI" panose="020B0604030504040204" pitchFamily="50" charset="-128"/>
              </a:rPr>
              <a:t>の管内に設置すること</a:t>
            </a:r>
            <a:r>
              <a:rPr lang="ja-JP" altLang="en-US" sz="1100" dirty="0">
                <a:solidFill>
                  <a:prstClr val="black"/>
                </a:solidFill>
                <a:latin typeface="Meiryo UI" panose="020B0604030504040204" pitchFamily="50" charset="-128"/>
                <a:ea typeface="Meiryo UI" panose="020B0604030504040204" pitchFamily="50" charset="-128"/>
              </a:rPr>
              <a:t>とされており、</a:t>
            </a:r>
            <a:r>
              <a:rPr lang="en-US" altLang="ja-JP" sz="1100" dirty="0">
                <a:solidFill>
                  <a:prstClr val="black"/>
                </a:solidFill>
                <a:latin typeface="Meiryo UI" panose="020B0604030504040204" pitchFamily="50" charset="-128"/>
                <a:ea typeface="Meiryo UI" panose="020B0604030504040204" pitchFamily="50" charset="-128"/>
              </a:rPr>
              <a:t>LEP</a:t>
            </a:r>
            <a:r>
              <a:rPr lang="ja-JP" altLang="en-US" sz="1100" dirty="0">
                <a:solidFill>
                  <a:prstClr val="black"/>
                </a:solidFill>
                <a:latin typeface="Meiryo UI" panose="020B0604030504040204" pitchFamily="50" charset="-128"/>
                <a:ea typeface="Meiryo UI" panose="020B0604030504040204" pitchFamily="50" charset="-128"/>
              </a:rPr>
              <a:t>からの申請に応じて政府が審査の上、設置を承認する。</a:t>
            </a:r>
            <a:r>
              <a:rPr lang="ja-JP" altLang="en-US" sz="1100" b="1" u="sng" dirty="0">
                <a:solidFill>
                  <a:prstClr val="black"/>
                </a:solidFill>
                <a:latin typeface="Meiryo UI" panose="020B0604030504040204" pitchFamily="50" charset="-128"/>
                <a:ea typeface="Meiryo UI" panose="020B0604030504040204" pitchFamily="50" charset="-128"/>
              </a:rPr>
              <a:t>一つの</a:t>
            </a:r>
            <a:r>
              <a:rPr lang="en-US" altLang="ja-JP" sz="1100" b="1" u="sng" dirty="0">
                <a:solidFill>
                  <a:prstClr val="black"/>
                </a:solidFill>
                <a:latin typeface="Meiryo UI" panose="020B0604030504040204" pitchFamily="50" charset="-128"/>
                <a:ea typeface="Meiryo UI" panose="020B0604030504040204" pitchFamily="50" charset="-128"/>
              </a:rPr>
              <a:t>LEP</a:t>
            </a:r>
            <a:r>
              <a:rPr lang="ja-JP" altLang="en-US" sz="1100" b="1" u="sng" dirty="0">
                <a:solidFill>
                  <a:prstClr val="black"/>
                </a:solidFill>
                <a:latin typeface="Meiryo UI" panose="020B0604030504040204" pitchFamily="50" charset="-128"/>
                <a:ea typeface="Meiryo UI" panose="020B0604030504040204" pitchFamily="50" charset="-128"/>
              </a:rPr>
              <a:t>に対して１か所を上限</a:t>
            </a:r>
            <a:r>
              <a:rPr lang="ja-JP" altLang="en-US" sz="1100" dirty="0">
                <a:solidFill>
                  <a:prstClr val="black"/>
                </a:solidFill>
                <a:latin typeface="Meiryo UI" panose="020B0604030504040204" pitchFamily="50" charset="-128"/>
                <a:ea typeface="Meiryo UI" panose="020B0604030504040204" pitchFamily="50" charset="-128"/>
              </a:rPr>
              <a:t>とし、</a:t>
            </a:r>
            <a:r>
              <a:rPr lang="en-US" altLang="ja-JP" sz="1100" dirty="0">
                <a:solidFill>
                  <a:prstClr val="black"/>
                </a:solidFill>
                <a:latin typeface="Meiryo UI" panose="020B0604030504040204" pitchFamily="50" charset="-128"/>
                <a:ea typeface="Meiryo UI" panose="020B0604030504040204" pitchFamily="50" charset="-128"/>
              </a:rPr>
              <a:t>LEP</a:t>
            </a:r>
            <a:r>
              <a:rPr lang="ja-JP" altLang="en-US" sz="1100" dirty="0">
                <a:solidFill>
                  <a:prstClr val="black"/>
                </a:solidFill>
                <a:latin typeface="Meiryo UI" panose="020B0604030504040204" pitchFamily="50" charset="-128"/>
                <a:ea typeface="Meiryo UI" panose="020B0604030504040204" pitchFamily="50" charset="-128"/>
              </a:rPr>
              <a:t>のない地域は</a:t>
            </a:r>
            <a:r>
              <a:rPr lang="en-US" altLang="ja-JP" sz="1100" dirty="0">
                <a:solidFill>
                  <a:prstClr val="black"/>
                </a:solidFill>
                <a:latin typeface="Meiryo UI" panose="020B0604030504040204" pitchFamily="50" charset="-128"/>
                <a:ea typeface="Meiryo UI" panose="020B0604030504040204" pitchFamily="50" charset="-128"/>
              </a:rPr>
              <a:t>EZ</a:t>
            </a:r>
            <a:r>
              <a:rPr lang="ja-JP" altLang="en-US" sz="1100" dirty="0">
                <a:solidFill>
                  <a:prstClr val="black"/>
                </a:solidFill>
                <a:latin typeface="Meiryo UI" panose="020B0604030504040204" pitchFamily="50" charset="-128"/>
                <a:ea typeface="Meiryo UI" panose="020B0604030504040204" pitchFamily="50" charset="-128"/>
              </a:rPr>
              <a:t>の設置を申請することはできない。</a:t>
            </a:r>
            <a:endParaRPr lang="en-US" altLang="ja-JP" sz="1100" dirty="0">
              <a:solidFill>
                <a:prstClr val="black"/>
              </a:solidFill>
              <a:latin typeface="Meiryo UI" panose="020B0604030504040204" pitchFamily="50" charset="-128"/>
              <a:ea typeface="Meiryo UI" panose="020B0604030504040204" pitchFamily="50" charset="-128"/>
            </a:endParaRPr>
          </a:p>
          <a:p>
            <a:pPr lvl="0"/>
            <a:endParaRPr lang="en-US" altLang="ja-JP" sz="500" dirty="0">
              <a:solidFill>
                <a:prstClr val="black"/>
              </a:solidFill>
              <a:latin typeface="Meiryo UI" panose="020B0604030504040204" pitchFamily="50" charset="-128"/>
              <a:ea typeface="Meiryo UI" panose="020B0604030504040204" pitchFamily="50" charset="-128"/>
            </a:endParaRPr>
          </a:p>
          <a:p>
            <a:pPr marL="228600" lvl="0" indent="-228600">
              <a:buFont typeface="+mj-ea"/>
              <a:buAutoNum type="circleNumDbPlain"/>
            </a:pPr>
            <a:r>
              <a:rPr lang="en-US" altLang="ja-JP" sz="1100" dirty="0">
                <a:solidFill>
                  <a:prstClr val="black"/>
                </a:solidFill>
                <a:latin typeface="Meiryo UI" panose="020B0604030504040204" pitchFamily="50" charset="-128"/>
                <a:ea typeface="Meiryo UI" panose="020B0604030504040204" pitchFamily="50" charset="-128"/>
              </a:rPr>
              <a:t>5</a:t>
            </a:r>
            <a:r>
              <a:rPr lang="ja-JP" altLang="en-US" sz="1100" dirty="0">
                <a:solidFill>
                  <a:prstClr val="black"/>
                </a:solidFill>
                <a:latin typeface="Meiryo UI" panose="020B0604030504040204" pitchFamily="50" charset="-128"/>
                <a:ea typeface="Meiryo UI" panose="020B0604030504040204" pitchFamily="50" charset="-128"/>
              </a:rPr>
              <a:t>年間、</a:t>
            </a:r>
            <a:r>
              <a:rPr lang="en-US" altLang="ja-JP" sz="1100" b="1" u="sng" dirty="0">
                <a:solidFill>
                  <a:prstClr val="black"/>
                </a:solidFill>
                <a:latin typeface="Meiryo UI" panose="020B0604030504040204" pitchFamily="50" charset="-128"/>
                <a:ea typeface="Meiryo UI" panose="020B0604030504040204" pitchFamily="50" charset="-128"/>
              </a:rPr>
              <a:t>27</a:t>
            </a:r>
            <a:r>
              <a:rPr lang="ja-JP" altLang="en-US" sz="1100" b="1" u="sng" dirty="0">
                <a:solidFill>
                  <a:prstClr val="black"/>
                </a:solidFill>
                <a:latin typeface="Meiryo UI" panose="020B0604030504040204" pitchFamily="50" charset="-128"/>
                <a:ea typeface="Meiryo UI" panose="020B0604030504040204" pitchFamily="50" charset="-128"/>
              </a:rPr>
              <a:t>万</a:t>
            </a:r>
            <a:r>
              <a:rPr lang="en-US" altLang="ja-JP" sz="1100" b="1" u="sng" dirty="0">
                <a:solidFill>
                  <a:prstClr val="black"/>
                </a:solidFill>
                <a:latin typeface="Meiryo UI" panose="020B0604030504040204" pitchFamily="50" charset="-128"/>
                <a:ea typeface="Meiryo UI" panose="020B0604030504040204" pitchFamily="50" charset="-128"/>
              </a:rPr>
              <a:t>5,000</a:t>
            </a:r>
            <a:r>
              <a:rPr lang="ja-JP" altLang="en-US" sz="1100" b="1" u="sng" dirty="0">
                <a:solidFill>
                  <a:prstClr val="black"/>
                </a:solidFill>
                <a:latin typeface="Meiryo UI" panose="020B0604030504040204" pitchFamily="50" charset="-128"/>
                <a:ea typeface="Meiryo UI" panose="020B0604030504040204" pitchFamily="50" charset="-128"/>
              </a:rPr>
              <a:t>ポンドを上限として、ビジネスレイトを全額免除</a:t>
            </a:r>
            <a:r>
              <a:rPr lang="ja-JP" altLang="en-US" sz="1100" dirty="0">
                <a:solidFill>
                  <a:prstClr val="black"/>
                </a:solidFill>
                <a:latin typeface="Meiryo UI" panose="020B0604030504040204" pitchFamily="50" charset="-128"/>
                <a:ea typeface="Meiryo UI" panose="020B0604030504040204" pitchFamily="50" charset="-128"/>
              </a:rPr>
              <a:t>する。</a:t>
            </a:r>
            <a:endParaRPr lang="en-US" altLang="ja-JP" sz="1100" dirty="0">
              <a:solidFill>
                <a:prstClr val="black"/>
              </a:solidFill>
              <a:latin typeface="Meiryo UI" panose="020B0604030504040204" pitchFamily="50" charset="-128"/>
              <a:ea typeface="Meiryo UI" panose="020B0604030504040204" pitchFamily="50" charset="-128"/>
            </a:endParaRPr>
          </a:p>
          <a:p>
            <a:pPr marL="228600" lvl="0" indent="-228600">
              <a:buFont typeface="+mj-ea"/>
              <a:buAutoNum type="circleNumDbPlain"/>
            </a:pPr>
            <a:r>
              <a:rPr lang="ja-JP" altLang="en-US" sz="1100" dirty="0">
                <a:solidFill>
                  <a:prstClr val="black"/>
                </a:solidFill>
                <a:latin typeface="Meiryo UI" panose="020B0604030504040204" pitchFamily="50" charset="-128"/>
                <a:ea typeface="Meiryo UI" panose="020B0604030504040204" pitchFamily="50" charset="-128"/>
              </a:rPr>
              <a:t>少なくとも</a:t>
            </a:r>
            <a:r>
              <a:rPr lang="en-US" altLang="ja-JP" sz="1100" dirty="0">
                <a:solidFill>
                  <a:prstClr val="black"/>
                </a:solidFill>
                <a:latin typeface="Meiryo UI" panose="020B0604030504040204" pitchFamily="50" charset="-128"/>
                <a:ea typeface="Meiryo UI" panose="020B0604030504040204" pitchFamily="50" charset="-128"/>
              </a:rPr>
              <a:t>25</a:t>
            </a:r>
            <a:r>
              <a:rPr lang="ja-JP" altLang="en-US" sz="1100" dirty="0">
                <a:solidFill>
                  <a:prstClr val="black"/>
                </a:solidFill>
                <a:latin typeface="Meiryo UI" panose="020B0604030504040204" pitchFamily="50" charset="-128"/>
                <a:ea typeface="Meiryo UI" panose="020B0604030504040204" pitchFamily="50" charset="-128"/>
              </a:rPr>
              <a:t>年間、</a:t>
            </a:r>
            <a:r>
              <a:rPr lang="en-US" altLang="ja-JP" sz="1100" b="1" u="sng" dirty="0">
                <a:solidFill>
                  <a:prstClr val="black"/>
                </a:solidFill>
                <a:latin typeface="Meiryo UI" panose="020B0604030504040204" pitchFamily="50" charset="-128"/>
                <a:ea typeface="Meiryo UI" panose="020B0604030504040204" pitchFamily="50" charset="-128"/>
              </a:rPr>
              <a:t>EZ</a:t>
            </a:r>
            <a:r>
              <a:rPr lang="ja-JP" altLang="en-US" sz="1100" b="1" u="sng" dirty="0">
                <a:solidFill>
                  <a:prstClr val="black"/>
                </a:solidFill>
                <a:latin typeface="Meiryo UI" panose="020B0604030504040204" pitchFamily="50" charset="-128"/>
                <a:ea typeface="Meiryo UI" panose="020B0604030504040204" pitchFamily="50" charset="-128"/>
              </a:rPr>
              <a:t>内で徴収されたビジネスレイトの増収分を当該</a:t>
            </a:r>
            <a:r>
              <a:rPr lang="en-US" altLang="ja-JP" sz="1100" b="1" u="sng" dirty="0">
                <a:solidFill>
                  <a:prstClr val="black"/>
                </a:solidFill>
                <a:latin typeface="Meiryo UI" panose="020B0604030504040204" pitchFamily="50" charset="-128"/>
                <a:ea typeface="Meiryo UI" panose="020B0604030504040204" pitchFamily="50" charset="-128"/>
              </a:rPr>
              <a:t>EZ</a:t>
            </a:r>
            <a:r>
              <a:rPr lang="ja-JP" altLang="en-US" sz="1100" b="1" u="sng" dirty="0">
                <a:solidFill>
                  <a:prstClr val="black"/>
                </a:solidFill>
                <a:latin typeface="Meiryo UI" panose="020B0604030504040204" pitchFamily="50" charset="-128"/>
                <a:ea typeface="Meiryo UI" panose="020B0604030504040204" pitchFamily="50" charset="-128"/>
              </a:rPr>
              <a:t>が位置する</a:t>
            </a:r>
            <a:r>
              <a:rPr lang="en-US" altLang="ja-JP" sz="1100" b="1" u="sng" dirty="0">
                <a:solidFill>
                  <a:prstClr val="black"/>
                </a:solidFill>
                <a:latin typeface="Meiryo UI" panose="020B0604030504040204" pitchFamily="50" charset="-128"/>
                <a:ea typeface="Meiryo UI" panose="020B0604030504040204" pitchFamily="50" charset="-128"/>
              </a:rPr>
              <a:t>LEP</a:t>
            </a:r>
            <a:r>
              <a:rPr lang="ja-JP" altLang="en-US" sz="1100" b="1" u="sng" dirty="0">
                <a:solidFill>
                  <a:prstClr val="black"/>
                </a:solidFill>
                <a:latin typeface="Meiryo UI" panose="020B0604030504040204" pitchFamily="50" charset="-128"/>
                <a:ea typeface="Meiryo UI" panose="020B0604030504040204" pitchFamily="50" charset="-128"/>
              </a:rPr>
              <a:t>のエリア内の自治体が共同で保持</a:t>
            </a:r>
            <a:r>
              <a:rPr lang="ja-JP" altLang="en-US" sz="1100" dirty="0">
                <a:solidFill>
                  <a:prstClr val="black"/>
                </a:solidFill>
                <a:latin typeface="Meiryo UI" panose="020B0604030504040204" pitchFamily="50" charset="-128"/>
                <a:ea typeface="Meiryo UI" panose="020B0604030504040204" pitchFamily="50" charset="-128"/>
              </a:rPr>
              <a:t>し、</a:t>
            </a:r>
            <a:r>
              <a:rPr lang="ja-JP" altLang="en-US" sz="1100" b="1" u="sng" dirty="0">
                <a:solidFill>
                  <a:prstClr val="black"/>
                </a:solidFill>
                <a:latin typeface="Meiryo UI" panose="020B0604030504040204" pitchFamily="50" charset="-128"/>
                <a:ea typeface="Meiryo UI" panose="020B0604030504040204" pitchFamily="50" charset="-128"/>
              </a:rPr>
              <a:t>地域の経済成長支援に充てることができる</a:t>
            </a:r>
            <a:r>
              <a:rPr lang="ja-JP" altLang="en-US" sz="1100" dirty="0">
                <a:solidFill>
                  <a:prstClr val="black"/>
                </a:solidFill>
                <a:latin typeface="Meiryo UI" panose="020B0604030504040204" pitchFamily="50" charset="-128"/>
                <a:ea typeface="Meiryo UI" panose="020B0604030504040204" pitchFamily="50" charset="-128"/>
              </a:rPr>
              <a:t>。</a:t>
            </a:r>
            <a:endParaRPr lang="en-US" altLang="ja-JP" sz="1100" dirty="0">
              <a:solidFill>
                <a:prstClr val="black"/>
              </a:solidFill>
              <a:latin typeface="Meiryo UI" panose="020B0604030504040204" pitchFamily="50" charset="-128"/>
              <a:ea typeface="Meiryo UI" panose="020B0604030504040204" pitchFamily="50" charset="-128"/>
            </a:endParaRPr>
          </a:p>
          <a:p>
            <a:pPr marL="228600" lvl="0" indent="-228600">
              <a:buFont typeface="+mj-ea"/>
              <a:buAutoNum type="circleNumDbPlain"/>
            </a:pPr>
            <a:r>
              <a:rPr lang="ja-JP" altLang="en-US" sz="1100" dirty="0">
                <a:solidFill>
                  <a:prstClr val="black"/>
                </a:solidFill>
                <a:latin typeface="Meiryo UI" panose="020B0604030504040204" pitchFamily="50" charset="-128"/>
                <a:ea typeface="Meiryo UI" panose="020B0604030504040204" pitchFamily="50" charset="-128"/>
              </a:rPr>
              <a:t>中央政府及び自治体は</a:t>
            </a:r>
            <a:r>
              <a:rPr lang="en-US" altLang="ja-JP" sz="1100" dirty="0">
                <a:solidFill>
                  <a:prstClr val="black"/>
                </a:solidFill>
                <a:latin typeface="Meiryo UI" panose="020B0604030504040204" pitchFamily="50" charset="-128"/>
                <a:ea typeface="Meiryo UI" panose="020B0604030504040204" pitchFamily="50" charset="-128"/>
              </a:rPr>
              <a:t>EZ</a:t>
            </a:r>
            <a:r>
              <a:rPr lang="ja-JP" altLang="en-US" sz="1100" dirty="0">
                <a:solidFill>
                  <a:prstClr val="black"/>
                </a:solidFill>
                <a:latin typeface="Meiryo UI" panose="020B0604030504040204" pitchFamily="50" charset="-128"/>
                <a:ea typeface="Meiryo UI" panose="020B0604030504040204" pitchFamily="50" charset="-128"/>
              </a:rPr>
              <a:t>内における建築計画申請・承認制度の簡素化を図る。</a:t>
            </a:r>
            <a:endParaRPr lang="en-US" altLang="ja-JP" sz="1100" dirty="0">
              <a:solidFill>
                <a:prstClr val="black"/>
              </a:solidFill>
              <a:latin typeface="Meiryo UI" panose="020B0604030504040204" pitchFamily="50" charset="-128"/>
              <a:ea typeface="Meiryo UI" panose="020B0604030504040204" pitchFamily="50" charset="-128"/>
            </a:endParaRPr>
          </a:p>
          <a:p>
            <a:pPr marL="228600" lvl="0" indent="-228600">
              <a:buFont typeface="+mj-ea"/>
              <a:buAutoNum type="circleNumDbPlain"/>
            </a:pPr>
            <a:r>
              <a:rPr lang="ja-JP" altLang="en-US" sz="1100" b="1" u="sng" dirty="0">
                <a:solidFill>
                  <a:prstClr val="black"/>
                </a:solidFill>
                <a:latin typeface="Meiryo UI" panose="020B0604030504040204" pitchFamily="50" charset="-128"/>
                <a:ea typeface="Meiryo UI" panose="020B0604030504040204" pitchFamily="50" charset="-128"/>
              </a:rPr>
              <a:t>政府は</a:t>
            </a:r>
            <a:r>
              <a:rPr lang="en-US" altLang="ja-JP" sz="1100" b="1" u="sng" dirty="0">
                <a:solidFill>
                  <a:prstClr val="black"/>
                </a:solidFill>
                <a:latin typeface="Meiryo UI" panose="020B0604030504040204" pitchFamily="50" charset="-128"/>
                <a:ea typeface="Meiryo UI" panose="020B0604030504040204" pitchFamily="50" charset="-128"/>
              </a:rPr>
              <a:t>EZ</a:t>
            </a:r>
            <a:r>
              <a:rPr lang="ja-JP" altLang="en-US" sz="1100" b="1" u="sng" dirty="0">
                <a:solidFill>
                  <a:prstClr val="black"/>
                </a:solidFill>
                <a:latin typeface="Meiryo UI" panose="020B0604030504040204" pitchFamily="50" charset="-128"/>
                <a:ea typeface="Meiryo UI" panose="020B0604030504040204" pitchFamily="50" charset="-128"/>
              </a:rPr>
              <a:t>内でのインターネットの高速ブロードバンドの導入を支援</a:t>
            </a:r>
            <a:r>
              <a:rPr lang="ja-JP" altLang="en-US" sz="1100" dirty="0">
                <a:solidFill>
                  <a:prstClr val="black"/>
                </a:solidFill>
                <a:latin typeface="Meiryo UI" panose="020B0604030504040204" pitchFamily="50" charset="-128"/>
                <a:ea typeface="Meiryo UI" panose="020B0604030504040204" pitchFamily="50" charset="-128"/>
              </a:rPr>
              <a:t>する。これには、高速ブロードバンド設備工事の許可取得を容易にすることなどが含まれ、また必要であれば、</a:t>
            </a:r>
            <a:r>
              <a:rPr lang="ja-JP" altLang="en-US" sz="1100" b="1" u="sng" dirty="0">
                <a:solidFill>
                  <a:prstClr val="black"/>
                </a:solidFill>
                <a:latin typeface="Meiryo UI" panose="020B0604030504040204" pitchFamily="50" charset="-128"/>
                <a:ea typeface="Meiryo UI" panose="020B0604030504040204" pitchFamily="50" charset="-128"/>
              </a:rPr>
              <a:t>ブロードバンド整備への補助金の提供も行う</a:t>
            </a:r>
            <a:r>
              <a:rPr lang="ja-JP" altLang="en-US" sz="1100" dirty="0">
                <a:solidFill>
                  <a:prstClr val="black"/>
                </a:solidFill>
                <a:latin typeface="Meiryo UI" panose="020B0604030504040204" pitchFamily="50" charset="-128"/>
                <a:ea typeface="Meiryo UI" panose="020B0604030504040204" pitchFamily="50" charset="-128"/>
              </a:rPr>
              <a:t>。</a:t>
            </a:r>
            <a:endParaRPr lang="en-US" altLang="ja-JP" sz="1100" dirty="0">
              <a:solidFill>
                <a:prstClr val="black"/>
              </a:solidFill>
              <a:latin typeface="Meiryo UI" panose="020B0604030504040204" pitchFamily="50" charset="-128"/>
              <a:ea typeface="Meiryo UI" panose="020B0604030504040204" pitchFamily="50" charset="-128"/>
            </a:endParaRPr>
          </a:p>
        </p:txBody>
      </p:sp>
      <p:sp>
        <p:nvSpPr>
          <p:cNvPr id="2" name="正方形/長方形 1"/>
          <p:cNvSpPr/>
          <p:nvPr/>
        </p:nvSpPr>
        <p:spPr>
          <a:xfrm>
            <a:off x="4677410" y="464373"/>
            <a:ext cx="4309836" cy="40292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4735357" y="304210"/>
            <a:ext cx="2927299" cy="338554"/>
          </a:xfrm>
          <a:prstGeom prst="rect">
            <a:avLst/>
          </a:prstGeom>
          <a:solidFill>
            <a:schemeClr val="bg1"/>
          </a:solidFill>
        </p:spPr>
        <p:txBody>
          <a:bodyPr wrap="square">
            <a:spAutoFit/>
          </a:bodyPr>
          <a:lstStyle/>
          <a:p>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推進体制（全体のイメージ）</a:t>
            </a:r>
            <a:r>
              <a:rPr lang="en-US" altLang="ja-JP" sz="1600" b="1" dirty="0">
                <a:latin typeface="Meiryo UI" panose="020B0604030504040204" pitchFamily="50" charset="-128"/>
                <a:ea typeface="Meiryo UI" panose="020B0604030504040204" pitchFamily="50" charset="-128"/>
              </a:rPr>
              <a:t>〉</a:t>
            </a:r>
          </a:p>
        </p:txBody>
      </p:sp>
      <p:sp>
        <p:nvSpPr>
          <p:cNvPr id="43" name="角丸四角形 42"/>
          <p:cNvSpPr/>
          <p:nvPr/>
        </p:nvSpPr>
        <p:spPr>
          <a:xfrm>
            <a:off x="18717" y="44179"/>
            <a:ext cx="3833059" cy="333392"/>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500" b="1" dirty="0">
                <a:solidFill>
                  <a:schemeClr val="bg1"/>
                </a:solidFill>
                <a:latin typeface="Meiryo UI" panose="020B0604030504040204" pitchFamily="50" charset="-128"/>
                <a:ea typeface="Meiryo UI" panose="020B0604030504040204" pitchFamily="50" charset="-128"/>
              </a:rPr>
              <a:t>グレーターマンチェスターレベルでの推進体制</a:t>
            </a:r>
            <a:r>
              <a:rPr lang="ja-JP" altLang="en-US" sz="1500" b="1" dirty="0">
                <a:solidFill>
                  <a:schemeClr val="bg1"/>
                </a:solidFill>
                <a:latin typeface="Meiryo UI" panose="020B0604030504040204" pitchFamily="50" charset="-128"/>
                <a:ea typeface="Meiryo UI" panose="020B0604030504040204" pitchFamily="50" charset="-128"/>
              </a:rPr>
              <a:t>　</a:t>
            </a:r>
            <a:endParaRPr lang="ja-JP" altLang="en-US" sz="12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897389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57848" y="2376090"/>
            <a:ext cx="2893763" cy="4266466"/>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r>
              <a:rPr lang="ja-JP" altLang="en-US" sz="1000" b="1" u="sng" dirty="0">
                <a:solidFill>
                  <a:schemeClr val="tx1"/>
                </a:solidFill>
                <a:latin typeface="Meiryo UI" panose="020B0604030504040204" pitchFamily="50" charset="-128"/>
                <a:ea typeface="Meiryo UI" panose="020B0604030504040204" pitchFamily="50" charset="-128"/>
              </a:rPr>
              <a:t>　</a:t>
            </a:r>
            <a:r>
              <a:rPr lang="en-US" altLang="ja-JP" sz="1000" b="1" u="sng" dirty="0">
                <a:solidFill>
                  <a:schemeClr val="tx1"/>
                </a:solidFill>
                <a:latin typeface="Meiryo UI" panose="020B0604030504040204" pitchFamily="50" charset="-128"/>
                <a:ea typeface="Meiryo UI" panose="020B0604030504040204" pitchFamily="50" charset="-128"/>
              </a:rPr>
              <a:t>a.</a:t>
            </a:r>
            <a:r>
              <a:rPr lang="ja-JP" altLang="en-US" sz="1000" b="1" u="sng" dirty="0">
                <a:solidFill>
                  <a:schemeClr val="tx1"/>
                </a:solidFill>
                <a:latin typeface="Meiryo UI" panose="020B0604030504040204" pitchFamily="50" charset="-128"/>
                <a:ea typeface="Meiryo UI" panose="020B0604030504040204" pitchFamily="50" charset="-128"/>
              </a:rPr>
              <a:t>インフラ整備回転資金の創設。グレーター・マンチェスターへのインフラ投資の結果、増加した</a:t>
            </a:r>
            <a:r>
              <a:rPr lang="en-US" altLang="ja-JP" sz="1000" b="1" u="sng" dirty="0">
                <a:solidFill>
                  <a:schemeClr val="tx1"/>
                </a:solidFill>
                <a:latin typeface="Meiryo UI" panose="020B0604030504040204" pitchFamily="50" charset="-128"/>
                <a:ea typeface="Meiryo UI" panose="020B0604030504040204" pitchFamily="50" charset="-128"/>
              </a:rPr>
              <a:t>GVA</a:t>
            </a:r>
            <a:r>
              <a:rPr lang="ja-JP" altLang="en-US" sz="1000" b="1" u="sng" dirty="0">
                <a:solidFill>
                  <a:schemeClr val="tx1"/>
                </a:solidFill>
                <a:latin typeface="Meiryo UI" panose="020B0604030504040204" pitchFamily="50" charset="-128"/>
                <a:ea typeface="Meiryo UI" panose="020B0604030504040204" pitchFamily="50" charset="-128"/>
              </a:rPr>
              <a:t>（</a:t>
            </a:r>
            <a:r>
              <a:rPr lang="en-US" altLang="ja-JP" sz="1000" b="1" u="sng" dirty="0">
                <a:solidFill>
                  <a:schemeClr val="tx1"/>
                </a:solidFill>
                <a:latin typeface="Meiryo UI" panose="020B0604030504040204" pitchFamily="50" charset="-128"/>
                <a:ea typeface="Meiryo UI" panose="020B0604030504040204" pitchFamily="50" charset="-128"/>
              </a:rPr>
              <a:t>Gross Value Added</a:t>
            </a:r>
            <a:r>
              <a:rPr lang="ja-JP" altLang="en-US" sz="1000" b="1" u="sng" dirty="0" err="1">
                <a:solidFill>
                  <a:schemeClr val="tx1"/>
                </a:solidFill>
                <a:latin typeface="Meiryo UI" panose="020B0604030504040204" pitchFamily="50" charset="-128"/>
                <a:ea typeface="Meiryo UI" panose="020B0604030504040204" pitchFamily="50" charset="-128"/>
              </a:rPr>
              <a:t>、</a:t>
            </a:r>
            <a:r>
              <a:rPr lang="ja-JP" altLang="en-US" sz="1000" b="1" u="sng" dirty="0">
                <a:solidFill>
                  <a:schemeClr val="tx1"/>
                </a:solidFill>
                <a:latin typeface="Meiryo UI" panose="020B0604030504040204" pitchFamily="50" charset="-128"/>
                <a:ea typeface="Meiryo UI" panose="020B0604030504040204" pitchFamily="50" charset="-128"/>
              </a:rPr>
              <a:t>粗付加価値）からの税収増の一部の「回収（</a:t>
            </a:r>
            <a:r>
              <a:rPr lang="en-US" altLang="ja-JP" sz="1000" b="1" u="sng" dirty="0">
                <a:solidFill>
                  <a:schemeClr val="tx1"/>
                </a:solidFill>
                <a:latin typeface="Meiryo UI" panose="020B0604030504040204" pitchFamily="50" charset="-128"/>
                <a:ea typeface="Meiryo UI" panose="020B0604030504040204" pitchFamily="50" charset="-128"/>
              </a:rPr>
              <a:t>earn back</a:t>
            </a:r>
            <a:r>
              <a:rPr lang="ja-JP" altLang="en-US" sz="1000" b="1" u="sng" dirty="0">
                <a:solidFill>
                  <a:schemeClr val="tx1"/>
                </a:solidFill>
                <a:latin typeface="Meiryo UI" panose="020B0604030504040204" pitchFamily="50" charset="-128"/>
                <a:ea typeface="Meiryo UI" panose="020B0604030504040204" pitchFamily="50" charset="-128"/>
              </a:rPr>
              <a:t>）」を認めることにより創設する。</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b.</a:t>
            </a:r>
            <a:r>
              <a:rPr lang="ja-JP" altLang="en-US" sz="1000" dirty="0">
                <a:solidFill>
                  <a:schemeClr val="tx1"/>
                </a:solidFill>
                <a:latin typeface="Meiryo UI" panose="020B0604030504040204" pitchFamily="50" charset="-128"/>
                <a:ea typeface="Meiryo UI" panose="020B0604030504040204" pitchFamily="50" charset="-128"/>
              </a:rPr>
              <a:t>投資フレームワークの導入。中核的な経済開発基金を連携させるためのもの。</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b="1" u="sng" dirty="0">
                <a:solidFill>
                  <a:schemeClr val="tx1"/>
                </a:solidFill>
                <a:latin typeface="Meiryo UI" panose="020B0604030504040204" pitchFamily="50" charset="-128"/>
                <a:ea typeface="Meiryo UI" panose="020B0604030504040204" pitchFamily="50" charset="-128"/>
              </a:rPr>
              <a:t>c.</a:t>
            </a:r>
            <a:r>
              <a:rPr lang="ja-JP" altLang="en-US" sz="1000" b="1" u="sng" dirty="0">
                <a:solidFill>
                  <a:schemeClr val="tx1"/>
                </a:solidFill>
                <a:latin typeface="Meiryo UI" panose="020B0604030504040204" pitchFamily="50" charset="-128"/>
                <a:ea typeface="Meiryo UI" panose="020B0604030504040204" pitchFamily="50" charset="-128"/>
              </a:rPr>
              <a:t>職業訓練・技能センターの設置。技能向上（熟練）による税制上の優遇措置および地方で決定される成果への報酬を技能提供者に試験事業として行うことに加えて、中小企業と共に職業訓練を実施する。</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d.</a:t>
            </a:r>
            <a:r>
              <a:rPr lang="ja-JP" altLang="en-US" sz="1000" dirty="0">
                <a:solidFill>
                  <a:schemeClr val="tx1"/>
                </a:solidFill>
                <a:latin typeface="Meiryo UI" panose="020B0604030504040204" pitchFamily="50" charset="-128"/>
                <a:ea typeface="Meiryo UI" panose="020B0604030504040204" pitchFamily="50" charset="-128"/>
              </a:rPr>
              <a:t>ビジネス成長センター（</a:t>
            </a:r>
            <a:r>
              <a:rPr lang="en-US" altLang="ja-JP" sz="1000" dirty="0">
                <a:solidFill>
                  <a:schemeClr val="tx1"/>
                </a:solidFill>
                <a:latin typeface="Meiryo UI" panose="020B0604030504040204" pitchFamily="50" charset="-128"/>
                <a:ea typeface="Meiryo UI" panose="020B0604030504040204" pitchFamily="50" charset="-128"/>
              </a:rPr>
              <a:t>Business Growth Hub</a:t>
            </a:r>
            <a:r>
              <a:rPr lang="ja-JP" altLang="en-US" sz="1000" dirty="0">
                <a:solidFill>
                  <a:schemeClr val="tx1"/>
                </a:solidFill>
                <a:latin typeface="Meiryo UI" panose="020B0604030504040204" pitchFamily="50" charset="-128"/>
                <a:ea typeface="Meiryo UI" panose="020B0604030504040204" pitchFamily="50" charset="-128"/>
              </a:rPr>
              <a:t>）の強化。貿易、投資、ビジネス関係の助言機能を統合することにより、機能を強化させる。</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e.</a:t>
            </a:r>
            <a:r>
              <a:rPr lang="ja-JP" altLang="en-US" sz="1000" dirty="0">
                <a:solidFill>
                  <a:schemeClr val="tx1"/>
                </a:solidFill>
                <a:latin typeface="Meiryo UI" panose="020B0604030504040204" pitchFamily="50" charset="-128"/>
                <a:ea typeface="Meiryo UI" panose="020B0604030504040204" pitchFamily="50" charset="-128"/>
              </a:rPr>
              <a:t>高付加価値の対内投資の目印的役割の発展。</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b="1" u="sng" dirty="0">
                <a:solidFill>
                  <a:schemeClr val="tx1"/>
                </a:solidFill>
                <a:latin typeface="Meiryo UI" panose="020B0604030504040204" pitchFamily="50" charset="-128"/>
                <a:ea typeface="Meiryo UI" panose="020B0604030504040204" pitchFamily="50" charset="-128"/>
              </a:rPr>
              <a:t>　</a:t>
            </a:r>
            <a:r>
              <a:rPr lang="en-US" altLang="ja-JP" sz="1000" b="1" u="sng" dirty="0">
                <a:solidFill>
                  <a:schemeClr val="tx1"/>
                </a:solidFill>
                <a:latin typeface="Meiryo UI" panose="020B0604030504040204" pitchFamily="50" charset="-128"/>
                <a:ea typeface="Meiryo UI" panose="020B0604030504040204" pitchFamily="50" charset="-128"/>
              </a:rPr>
              <a:t>f.</a:t>
            </a:r>
            <a:r>
              <a:rPr lang="ja-JP" altLang="en-US" sz="1000" b="1" u="sng" dirty="0">
                <a:solidFill>
                  <a:schemeClr val="tx1"/>
                </a:solidFill>
                <a:latin typeface="Meiryo UI" panose="020B0604030504040204" pitchFamily="50" charset="-128"/>
                <a:ea typeface="Meiryo UI" panose="020B0604030504040204" pitchFamily="50" charset="-128"/>
              </a:rPr>
              <a:t>低炭素センターの設置。</a:t>
            </a:r>
            <a:r>
              <a:rPr lang="en-US" altLang="ja-JP" sz="1000" b="1" u="sng" dirty="0">
                <a:solidFill>
                  <a:schemeClr val="tx1"/>
                </a:solidFill>
                <a:latin typeface="Meiryo UI" panose="020B0604030504040204" pitchFamily="50" charset="-128"/>
                <a:ea typeface="Meiryo UI" panose="020B0604030504040204" pitchFamily="50" charset="-128"/>
              </a:rPr>
              <a:t>2020</a:t>
            </a:r>
            <a:r>
              <a:rPr lang="ja-JP" altLang="en-US" sz="1000" b="1" u="sng" dirty="0">
                <a:solidFill>
                  <a:schemeClr val="tx1"/>
                </a:solidFill>
                <a:latin typeface="Meiryo UI" panose="020B0604030504040204" pitchFamily="50" charset="-128"/>
                <a:ea typeface="Meiryo UI" panose="020B0604030504040204" pitchFamily="50" charset="-128"/>
              </a:rPr>
              <a:t>年までに二酸化炭素排出量を</a:t>
            </a:r>
            <a:r>
              <a:rPr lang="en-US" altLang="ja-JP" sz="1000" b="1" u="sng" dirty="0">
                <a:solidFill>
                  <a:schemeClr val="tx1"/>
                </a:solidFill>
                <a:latin typeface="Meiryo UI" panose="020B0604030504040204" pitchFamily="50" charset="-128"/>
                <a:ea typeface="Meiryo UI" panose="020B0604030504040204" pitchFamily="50" charset="-128"/>
              </a:rPr>
              <a:t>48</a:t>
            </a:r>
            <a:r>
              <a:rPr lang="ja-JP" altLang="en-US" sz="1000" b="1" u="sng" dirty="0">
                <a:solidFill>
                  <a:schemeClr val="tx1"/>
                </a:solidFill>
                <a:latin typeface="Meiryo UI" panose="020B0604030504040204" pitchFamily="50" charset="-128"/>
                <a:ea typeface="Meiryo UI" panose="020B0604030504040204" pitchFamily="50" charset="-128"/>
              </a:rPr>
              <a:t>％削減することを計画している。</a:t>
            </a: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g.</a:t>
            </a:r>
            <a:r>
              <a:rPr lang="ja-JP" altLang="en-US" sz="1000" dirty="0">
                <a:solidFill>
                  <a:schemeClr val="tx1"/>
                </a:solidFill>
                <a:latin typeface="Meiryo UI" panose="020B0604030504040204" pitchFamily="50" charset="-128"/>
                <a:ea typeface="Meiryo UI" panose="020B0604030504040204" pitchFamily="50" charset="-128"/>
              </a:rPr>
              <a:t>住宅投資基金の創設。地方および国の新規住宅開発投資に用いるため。</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h.</a:t>
            </a:r>
            <a:r>
              <a:rPr lang="ja-JP" altLang="en-US" sz="1000" dirty="0">
                <a:solidFill>
                  <a:schemeClr val="tx1"/>
                </a:solidFill>
                <a:latin typeface="Meiryo UI" panose="020B0604030504040204" pitchFamily="50" charset="-128"/>
                <a:ea typeface="Meiryo UI" panose="020B0604030504040204" pitchFamily="50" charset="-128"/>
              </a:rPr>
              <a:t>交通に関する包括的な提案。「ノーザン・レイル」の営業権やバス事業の改善方策、主要地方交通関係基金の委譲など広範な内容について交通省</a:t>
            </a:r>
          </a:p>
          <a:p>
            <a:r>
              <a:rPr lang="ja-JP" altLang="en-US" sz="1000" dirty="0">
                <a:solidFill>
                  <a:schemeClr val="tx1"/>
                </a:solidFill>
                <a:latin typeface="Meiryo UI" panose="020B0604030504040204" pitchFamily="50" charset="-128"/>
                <a:ea typeface="Meiryo UI" panose="020B0604030504040204" pitchFamily="50" charset="-128"/>
              </a:rPr>
              <a:t>と協働する。</a:t>
            </a:r>
          </a:p>
        </p:txBody>
      </p:sp>
      <p:sp>
        <p:nvSpPr>
          <p:cNvPr id="18" name="角丸四角形 17"/>
          <p:cNvSpPr/>
          <p:nvPr/>
        </p:nvSpPr>
        <p:spPr>
          <a:xfrm>
            <a:off x="64113" y="38890"/>
            <a:ext cx="3283751" cy="342092"/>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rPr>
              <a:t>（参考）各種「ディール」の主な内容</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sp>
        <p:nvSpPr>
          <p:cNvPr id="2" name="正方形/長方形 1"/>
          <p:cNvSpPr/>
          <p:nvPr/>
        </p:nvSpPr>
        <p:spPr>
          <a:xfrm>
            <a:off x="503159" y="2146408"/>
            <a:ext cx="2045175"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City Deal</a:t>
            </a:r>
            <a:r>
              <a:rPr lang="ja-JP" altLang="en-US" sz="1200" b="1" dirty="0">
                <a:latin typeface="Meiryo UI" panose="020B0604030504040204" pitchFamily="50" charset="-128"/>
                <a:ea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rPr>
              <a:t>2012</a:t>
            </a:r>
            <a:r>
              <a:rPr lang="ja-JP" altLang="en-US" sz="1200" b="1" dirty="0">
                <a:latin typeface="Meiryo UI" panose="020B0604030504040204" pitchFamily="50" charset="-128"/>
                <a:ea typeface="Meiryo UI" panose="020B0604030504040204" pitchFamily="50" charset="-128"/>
              </a:rPr>
              <a:t>年</a:t>
            </a:r>
            <a:r>
              <a:rPr lang="en-US" altLang="ja-JP" sz="1200" b="1" dirty="0">
                <a:latin typeface="Meiryo UI" panose="020B0604030504040204" pitchFamily="50" charset="-128"/>
                <a:ea typeface="Meiryo UI" panose="020B0604030504040204" pitchFamily="50" charset="-128"/>
              </a:rPr>
              <a:t>7</a:t>
            </a:r>
            <a:r>
              <a:rPr lang="ja-JP" altLang="en-US" sz="1200" b="1" dirty="0">
                <a:latin typeface="Meiryo UI" panose="020B0604030504040204" pitchFamily="50" charset="-128"/>
                <a:ea typeface="Meiryo UI" panose="020B0604030504040204" pitchFamily="50" charset="-128"/>
              </a:rPr>
              <a:t>月）</a:t>
            </a:r>
          </a:p>
        </p:txBody>
      </p:sp>
      <p:sp>
        <p:nvSpPr>
          <p:cNvPr id="29" name="角丸四角形 28"/>
          <p:cNvSpPr/>
          <p:nvPr/>
        </p:nvSpPr>
        <p:spPr>
          <a:xfrm>
            <a:off x="3024689" y="2376090"/>
            <a:ext cx="2995720" cy="4266466"/>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r>
              <a:rPr lang="ja-JP" altLang="en-US" sz="1000" b="1" dirty="0">
                <a:solidFill>
                  <a:schemeClr val="tx1"/>
                </a:solidFill>
                <a:latin typeface="Meiryo UI" panose="020B0604030504040204" pitchFamily="50" charset="-128"/>
                <a:ea typeface="Meiryo UI" panose="020B0604030504040204" pitchFamily="50" charset="-128"/>
              </a:rPr>
              <a:t>〇協定の要点</a:t>
            </a:r>
            <a:endParaRPr lang="en-US" altLang="ja-JP" sz="1000" b="1"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①グレーター・マンチェスターおよびノース・ウェスト地域を生命科学の主要センターにすること</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b="1" u="sng" dirty="0">
                <a:solidFill>
                  <a:schemeClr val="tx1"/>
                </a:solidFill>
                <a:latin typeface="Meiryo UI" panose="020B0604030504040204" pitchFamily="50" charset="-128"/>
                <a:ea typeface="Meiryo UI" panose="020B0604030504040204" pitchFamily="50" charset="-128"/>
              </a:rPr>
              <a:t>②継続教育施設を強化し職業訓練制度を創設し技能への投資を最大化すること</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b="1" u="sng" dirty="0">
                <a:solidFill>
                  <a:schemeClr val="tx1"/>
                </a:solidFill>
                <a:latin typeface="Meiryo UI" panose="020B0604030504040204" pitchFamily="50" charset="-128"/>
                <a:ea typeface="Meiryo UI" panose="020B0604030504040204" pitchFamily="50" charset="-128"/>
              </a:rPr>
              <a:t>③公共交通および道路への主要な投資</a:t>
            </a:r>
            <a:endParaRPr lang="en-US" altLang="ja-JP" sz="1000" b="1" u="sng"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④公共サービスを改革し二重行政を減らし住民の要望に基づいて設計すること</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⑤効果的なビジネス支援サービスの提供</a:t>
            </a:r>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b="1" dirty="0">
                <a:solidFill>
                  <a:schemeClr val="tx1"/>
                </a:solidFill>
                <a:latin typeface="Meiryo UI" panose="020B0604030504040204" pitchFamily="50" charset="-128"/>
                <a:ea typeface="Meiryo UI" panose="020B0604030504040204" pitchFamily="50" charset="-128"/>
              </a:rPr>
              <a:t>〇具体的な事業は下記の通り</a:t>
            </a:r>
            <a:endParaRPr lang="en-US" altLang="ja-JP" sz="1000" b="1"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Cheshire and Warrington LEP </a:t>
            </a:r>
            <a:r>
              <a:rPr lang="ja-JP" altLang="en-US" sz="1000" dirty="0">
                <a:solidFill>
                  <a:schemeClr val="tx1"/>
                </a:solidFill>
                <a:latin typeface="Meiryo UI" panose="020B0604030504040204" pitchFamily="50" charset="-128"/>
                <a:ea typeface="Meiryo UI" panose="020B0604030504040204" pitchFamily="50" charset="-128"/>
              </a:rPr>
              <a:t>との共同事業として、</a:t>
            </a:r>
            <a:r>
              <a:rPr lang="en-US" altLang="ja-JP" sz="1000" dirty="0">
                <a:solidFill>
                  <a:schemeClr val="tx1"/>
                </a:solidFill>
                <a:latin typeface="Meiryo UI" panose="020B0604030504040204" pitchFamily="50" charset="-128"/>
                <a:ea typeface="Meiryo UI" panose="020B0604030504040204" pitchFamily="50" charset="-128"/>
              </a:rPr>
              <a:t>4,000 </a:t>
            </a:r>
            <a:r>
              <a:rPr lang="ja-JP" altLang="en-US" sz="1000" dirty="0">
                <a:solidFill>
                  <a:schemeClr val="tx1"/>
                </a:solidFill>
                <a:latin typeface="Meiryo UI" panose="020B0604030504040204" pitchFamily="50" charset="-128"/>
                <a:ea typeface="Meiryo UI" panose="020B0604030504040204" pitchFamily="50" charset="-128"/>
              </a:rPr>
              <a:t>万ポンド規模の生命科学対内投資基金の立ち上げ。</a:t>
            </a:r>
          </a:p>
          <a:p>
            <a:r>
              <a:rPr lang="ja-JP" altLang="en-US" sz="1000" b="1" u="sng" dirty="0">
                <a:solidFill>
                  <a:schemeClr val="tx1"/>
                </a:solidFill>
                <a:latin typeface="Meiryo UI" panose="020B0604030504040204" pitchFamily="50" charset="-128"/>
                <a:ea typeface="Meiryo UI" panose="020B0604030504040204" pitchFamily="50" charset="-128"/>
              </a:rPr>
              <a:t>・ グレーター・マンチェスター内の継続教育機関および提供者対象の</a:t>
            </a:r>
            <a:r>
              <a:rPr lang="en-US" altLang="ja-JP" sz="1000" b="1" u="sng" dirty="0">
                <a:solidFill>
                  <a:schemeClr val="tx1"/>
                </a:solidFill>
                <a:latin typeface="Meiryo UI" panose="020B0604030504040204" pitchFamily="50" charset="-128"/>
                <a:ea typeface="Meiryo UI" panose="020B0604030504040204" pitchFamily="50" charset="-128"/>
              </a:rPr>
              <a:t>3,500</a:t>
            </a:r>
            <a:r>
              <a:rPr lang="ja-JP" altLang="en-US" sz="1000" b="1" u="sng" dirty="0">
                <a:solidFill>
                  <a:schemeClr val="tx1"/>
                </a:solidFill>
                <a:latin typeface="Meiryo UI" panose="020B0604030504040204" pitchFamily="50" charset="-128"/>
                <a:ea typeface="Meiryo UI" panose="020B0604030504040204" pitchFamily="50" charset="-128"/>
              </a:rPr>
              <a:t>万ポンド規模の投資プログラム。</a:t>
            </a:r>
          </a:p>
          <a:p>
            <a:r>
              <a:rPr lang="ja-JP" altLang="en-US" sz="1000" b="1" u="sng" dirty="0">
                <a:solidFill>
                  <a:schemeClr val="tx1"/>
                </a:solidFill>
                <a:latin typeface="Meiryo UI" panose="020B0604030504040204" pitchFamily="50" charset="-128"/>
                <a:ea typeface="Meiryo UI" panose="020B0604030504040204" pitchFamily="50" charset="-128"/>
              </a:rPr>
              <a:t>・ ボルトンからマンチェスター間の</a:t>
            </a:r>
            <a:r>
              <a:rPr lang="en-US" altLang="ja-JP" sz="1000" b="1" u="sng" dirty="0">
                <a:solidFill>
                  <a:schemeClr val="tx1"/>
                </a:solidFill>
                <a:latin typeface="Meiryo UI" panose="020B0604030504040204" pitchFamily="50" charset="-128"/>
                <a:ea typeface="Meiryo UI" panose="020B0604030504040204" pitchFamily="50" charset="-128"/>
              </a:rPr>
              <a:t>8</a:t>
            </a:r>
            <a:r>
              <a:rPr lang="ja-JP" altLang="en-US" sz="1000" b="1" u="sng" dirty="0">
                <a:solidFill>
                  <a:schemeClr val="tx1"/>
                </a:solidFill>
                <a:latin typeface="Meiryo UI" panose="020B0604030504040204" pitchFamily="50" charset="-128"/>
                <a:ea typeface="Meiryo UI" panose="020B0604030504040204" pitchFamily="50" charset="-128"/>
              </a:rPr>
              <a:t>号線のバス・サービスを主に改善する新しい高品質バス・ネットワークの設定。</a:t>
            </a:r>
          </a:p>
          <a:p>
            <a:r>
              <a:rPr lang="ja-JP" altLang="en-US" sz="1000" b="1" u="sng" dirty="0">
                <a:solidFill>
                  <a:schemeClr val="tx1"/>
                </a:solidFill>
                <a:latin typeface="Meiryo UI" panose="020B0604030504040204" pitchFamily="50" charset="-128"/>
                <a:ea typeface="Meiryo UI" panose="020B0604030504040204" pitchFamily="50" charset="-128"/>
              </a:rPr>
              <a:t>・ アシュトン・タウンセンター内の公共交通の交差を改善する新アシュトン・タウンセンター・インターチェンジ。</a:t>
            </a:r>
          </a:p>
          <a:p>
            <a:r>
              <a:rPr lang="ja-JP" altLang="en-US" sz="1000" b="1" u="sng" dirty="0">
                <a:solidFill>
                  <a:schemeClr val="tx1"/>
                </a:solidFill>
                <a:latin typeface="Meiryo UI" panose="020B0604030504040204" pitchFamily="50" charset="-128"/>
                <a:ea typeface="Meiryo UI" panose="020B0604030504040204" pitchFamily="50" charset="-128"/>
              </a:rPr>
              <a:t>・ バスと鉄道の乗り換えを容易にし、進行中のタウンセンターの再生を支援する新ストックポート・インターチェンジおよびタウンセンター接続事業。</a:t>
            </a:r>
          </a:p>
          <a:p>
            <a:r>
              <a:rPr lang="ja-JP" altLang="en-US" sz="1000" b="1" u="sng" dirty="0">
                <a:solidFill>
                  <a:schemeClr val="tx1"/>
                </a:solidFill>
                <a:latin typeface="Meiryo UI" panose="020B0604030504040204" pitchFamily="50" charset="-128"/>
                <a:ea typeface="Meiryo UI" panose="020B0604030504040204" pitchFamily="50" charset="-128"/>
              </a:rPr>
              <a:t>・ 交差点、自転車およびバス施設、歩道の改善など、タウンセンターにおける交通の改善事業。</a:t>
            </a:r>
          </a:p>
        </p:txBody>
      </p:sp>
      <p:sp>
        <p:nvSpPr>
          <p:cNvPr id="31" name="正方形/長方形 30"/>
          <p:cNvSpPr/>
          <p:nvPr/>
        </p:nvSpPr>
        <p:spPr>
          <a:xfrm>
            <a:off x="3732112" y="2146408"/>
            <a:ext cx="1194558"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Growth Deal</a:t>
            </a:r>
            <a:endParaRPr lang="ja-JP" altLang="en-US" sz="1200" b="1" dirty="0">
              <a:latin typeface="Meiryo UI" panose="020B0604030504040204" pitchFamily="50" charset="-128"/>
              <a:ea typeface="Meiryo UI" panose="020B0604030504040204" pitchFamily="50" charset="-128"/>
            </a:endParaRPr>
          </a:p>
        </p:txBody>
      </p:sp>
      <p:sp>
        <p:nvSpPr>
          <p:cNvPr id="33" name="正方形/長方形 32"/>
          <p:cNvSpPr/>
          <p:nvPr/>
        </p:nvSpPr>
        <p:spPr>
          <a:xfrm>
            <a:off x="6188995" y="2157711"/>
            <a:ext cx="2799549" cy="276999"/>
          </a:xfrm>
          <a:prstGeom prst="rect">
            <a:avLst/>
          </a:prstGeom>
        </p:spPr>
        <p:txBody>
          <a:bodyPr wrap="none">
            <a:spAutoFit/>
          </a:bodyPr>
          <a:lstStyle/>
          <a:p>
            <a:r>
              <a:rPr lang="en-US" altLang="ja-JP" sz="1200" b="1" dirty="0">
                <a:latin typeface="Meiryo UI" panose="020B0604030504040204" pitchFamily="50" charset="-128"/>
                <a:ea typeface="Meiryo UI" panose="020B0604030504040204" pitchFamily="50" charset="-128"/>
              </a:rPr>
              <a:t>Devolution Deal</a:t>
            </a:r>
            <a:r>
              <a:rPr lang="ja-JP" altLang="en-US" sz="1200" b="1" dirty="0">
                <a:latin typeface="Meiryo UI" panose="020B0604030504040204" pitchFamily="50" charset="-128"/>
                <a:ea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rPr>
              <a:t>2014</a:t>
            </a:r>
            <a:r>
              <a:rPr lang="ja-JP" altLang="en-US" sz="1200" b="1" dirty="0">
                <a:latin typeface="Meiryo UI" panose="020B0604030504040204" pitchFamily="50" charset="-128"/>
                <a:ea typeface="Meiryo UI" panose="020B0604030504040204" pitchFamily="50" charset="-128"/>
              </a:rPr>
              <a:t>年</a:t>
            </a:r>
            <a:r>
              <a:rPr lang="en-US" altLang="ja-JP" sz="1200" b="1" dirty="0">
                <a:latin typeface="Meiryo UI" panose="020B0604030504040204" pitchFamily="50" charset="-128"/>
                <a:ea typeface="Meiryo UI" panose="020B0604030504040204" pitchFamily="50" charset="-128"/>
              </a:rPr>
              <a:t>11</a:t>
            </a:r>
            <a:r>
              <a:rPr lang="ja-JP" altLang="en-US" sz="1200" b="1" dirty="0">
                <a:latin typeface="Meiryo UI" panose="020B0604030504040204" pitchFamily="50" charset="-128"/>
                <a:ea typeface="Meiryo UI" panose="020B0604030504040204" pitchFamily="50" charset="-128"/>
              </a:rPr>
              <a:t>月）</a:t>
            </a:r>
          </a:p>
        </p:txBody>
      </p:sp>
      <p:sp>
        <p:nvSpPr>
          <p:cNvPr id="34" name="角丸四角形 33"/>
          <p:cNvSpPr/>
          <p:nvPr/>
        </p:nvSpPr>
        <p:spPr>
          <a:xfrm>
            <a:off x="6060245" y="2376090"/>
            <a:ext cx="2995720" cy="4266466"/>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r>
              <a:rPr lang="ja-JP" altLang="en-US" sz="800" b="1" dirty="0">
                <a:solidFill>
                  <a:schemeClr val="tx1"/>
                </a:solidFill>
                <a:latin typeface="Meiryo UI" panose="020B0604030504040204" pitchFamily="50" charset="-128"/>
                <a:ea typeface="Meiryo UI" panose="020B0604030504040204" pitchFamily="50" charset="-128"/>
              </a:rPr>
              <a:t>〇第</a:t>
            </a:r>
            <a:r>
              <a:rPr lang="en-US" altLang="ja-JP" sz="800" b="1" dirty="0">
                <a:solidFill>
                  <a:schemeClr val="tx1"/>
                </a:solidFill>
                <a:latin typeface="Meiryo UI" panose="020B0604030504040204" pitchFamily="50" charset="-128"/>
                <a:ea typeface="Meiryo UI" panose="020B0604030504040204" pitchFamily="50" charset="-128"/>
              </a:rPr>
              <a:t>1</a:t>
            </a:r>
            <a:r>
              <a:rPr lang="ja-JP" altLang="en-US" sz="800" b="1" dirty="0">
                <a:solidFill>
                  <a:schemeClr val="tx1"/>
                </a:solidFill>
                <a:latin typeface="Meiryo UI" panose="020B0604030504040204" pitchFamily="50" charset="-128"/>
                <a:ea typeface="Meiryo UI" panose="020B0604030504040204" pitchFamily="50" charset="-128"/>
              </a:rPr>
              <a:t>回「グレーターマンチェスター合意」（</a:t>
            </a:r>
            <a:r>
              <a:rPr lang="en-US" altLang="ja-JP" sz="800" b="1" dirty="0">
                <a:solidFill>
                  <a:schemeClr val="tx1"/>
                </a:solidFill>
                <a:latin typeface="Meiryo UI" panose="020B0604030504040204" pitchFamily="50" charset="-128"/>
                <a:ea typeface="Meiryo UI" panose="020B0604030504040204" pitchFamily="50" charset="-128"/>
              </a:rPr>
              <a:t>2014</a:t>
            </a:r>
            <a:r>
              <a:rPr lang="ja-JP" altLang="en-US" sz="800" b="1" dirty="0">
                <a:solidFill>
                  <a:schemeClr val="tx1"/>
                </a:solidFill>
                <a:latin typeface="Meiryo UI" panose="020B0604030504040204" pitchFamily="50" charset="-128"/>
                <a:ea typeface="Meiryo UI" panose="020B0604030504040204" pitchFamily="50" charset="-128"/>
              </a:rPr>
              <a:t>年</a:t>
            </a:r>
            <a:r>
              <a:rPr lang="en-US" altLang="ja-JP" sz="800" b="1" dirty="0">
                <a:solidFill>
                  <a:schemeClr val="tx1"/>
                </a:solidFill>
                <a:latin typeface="Meiryo UI" panose="020B0604030504040204" pitchFamily="50" charset="-128"/>
                <a:ea typeface="Meiryo UI" panose="020B0604030504040204" pitchFamily="50" charset="-128"/>
              </a:rPr>
              <a:t>11</a:t>
            </a:r>
            <a:r>
              <a:rPr lang="ja-JP" altLang="en-US" sz="800" b="1" dirty="0">
                <a:solidFill>
                  <a:schemeClr val="tx1"/>
                </a:solidFill>
                <a:latin typeface="Meiryo UI" panose="020B0604030504040204" pitchFamily="50" charset="-128"/>
                <a:ea typeface="Meiryo UI" panose="020B0604030504040204" pitchFamily="50" charset="-128"/>
              </a:rPr>
              <a:t>月）：公選首長が担う権限について</a:t>
            </a:r>
            <a:endParaRPr lang="en-US" altLang="ja-JP" sz="800" b="1" dirty="0">
              <a:solidFill>
                <a:schemeClr val="tx1"/>
              </a:solidFill>
              <a:latin typeface="Meiryo UI" panose="020B0604030504040204" pitchFamily="50" charset="-128"/>
              <a:ea typeface="Meiryo UI" panose="020B0604030504040204" pitchFamily="50" charset="-128"/>
            </a:endParaRPr>
          </a:p>
          <a:p>
            <a:r>
              <a:rPr lang="ja-JP" altLang="en-US" sz="800" b="1" u="sng" dirty="0">
                <a:solidFill>
                  <a:schemeClr val="tx1"/>
                </a:solidFill>
                <a:latin typeface="Meiryo UI" panose="020B0604030504040204" pitchFamily="50" charset="-128"/>
                <a:ea typeface="Meiryo UI" panose="020B0604030504040204" pitchFamily="50" charset="-128"/>
              </a:rPr>
              <a:t>・統合された複数年にわたる交通関連予算。</a:t>
            </a:r>
          </a:p>
          <a:p>
            <a:r>
              <a:rPr lang="ja-JP" altLang="en-US" sz="800" dirty="0">
                <a:solidFill>
                  <a:schemeClr val="tx1"/>
                </a:solidFill>
                <a:latin typeface="Meiryo UI" panose="020B0604030504040204" pitchFamily="50" charset="-128"/>
                <a:ea typeface="Meiryo UI" panose="020B0604030504040204" pitchFamily="50" charset="-128"/>
              </a:rPr>
              <a:t>・ 事業権限が付与されたバス事業、鉄道の駅、「スマート・チケット」（ロンドンのオイスター・カードのようなもの）に関する責任。</a:t>
            </a:r>
          </a:p>
          <a:p>
            <a:r>
              <a:rPr lang="ja-JP" altLang="en-US" sz="800" dirty="0">
                <a:solidFill>
                  <a:schemeClr val="tx1"/>
                </a:solidFill>
                <a:latin typeface="Meiryo UI" panose="020B0604030504040204" pitchFamily="50" charset="-128"/>
                <a:ea typeface="Meiryo UI" panose="020B0604030504040204" pitchFamily="50" charset="-128"/>
              </a:rPr>
              <a:t>・ 住宅建設事業者に融資する</a:t>
            </a:r>
            <a:r>
              <a:rPr lang="en-US" altLang="ja-JP" sz="800" dirty="0">
                <a:solidFill>
                  <a:schemeClr val="tx1"/>
                </a:solidFill>
                <a:latin typeface="Meiryo UI" panose="020B0604030504040204" pitchFamily="50" charset="-128"/>
                <a:ea typeface="Meiryo UI" panose="020B0604030504040204" pitchFamily="50" charset="-128"/>
              </a:rPr>
              <a:t>10</a:t>
            </a:r>
            <a:r>
              <a:rPr lang="ja-JP" altLang="en-US" sz="800" dirty="0">
                <a:solidFill>
                  <a:schemeClr val="tx1"/>
                </a:solidFill>
                <a:latin typeface="Meiryo UI" panose="020B0604030504040204" pitchFamily="50" charset="-128"/>
                <a:ea typeface="Meiryo UI" panose="020B0604030504040204" pitchFamily="50" charset="-128"/>
              </a:rPr>
              <a:t>年間で</a:t>
            </a:r>
            <a:r>
              <a:rPr lang="en-US" altLang="ja-JP" sz="800" dirty="0">
                <a:solidFill>
                  <a:schemeClr val="tx1"/>
                </a:solidFill>
                <a:latin typeface="Meiryo UI" panose="020B0604030504040204" pitchFamily="50" charset="-128"/>
                <a:ea typeface="Meiryo UI" panose="020B0604030504040204" pitchFamily="50" charset="-128"/>
              </a:rPr>
              <a:t>3</a:t>
            </a:r>
            <a:r>
              <a:rPr lang="ja-JP" altLang="en-US" sz="800" dirty="0">
                <a:solidFill>
                  <a:schemeClr val="tx1"/>
                </a:solidFill>
                <a:latin typeface="Meiryo UI" panose="020B0604030504040204" pitchFamily="50" charset="-128"/>
                <a:ea typeface="Meiryo UI" panose="020B0604030504040204" pitchFamily="50" charset="-128"/>
              </a:rPr>
              <a:t>億ポンドの住宅投資基金（</a:t>
            </a:r>
            <a:r>
              <a:rPr lang="en-US" altLang="ja-JP" sz="800" dirty="0">
                <a:solidFill>
                  <a:schemeClr val="tx1"/>
                </a:solidFill>
                <a:latin typeface="Meiryo UI" panose="020B0604030504040204" pitchFamily="50" charset="-128"/>
                <a:ea typeface="Meiryo UI" panose="020B0604030504040204" pitchFamily="50" charset="-128"/>
              </a:rPr>
              <a:t>10</a:t>
            </a:r>
            <a:r>
              <a:rPr lang="ja-JP" altLang="en-US" sz="800" dirty="0">
                <a:solidFill>
                  <a:schemeClr val="tx1"/>
                </a:solidFill>
                <a:latin typeface="Meiryo UI" panose="020B0604030504040204" pitchFamily="50" charset="-128"/>
                <a:ea typeface="Meiryo UI" panose="020B0604030504040204" pitchFamily="50" charset="-128"/>
              </a:rPr>
              <a:t>年経過後は自立化する）。</a:t>
            </a:r>
          </a:p>
          <a:p>
            <a:r>
              <a:rPr lang="ja-JP" altLang="en-US" sz="800" b="1" u="sng" dirty="0">
                <a:solidFill>
                  <a:schemeClr val="tx1"/>
                </a:solidFill>
                <a:latin typeface="Meiryo UI" panose="020B0604030504040204" pitchFamily="50" charset="-128"/>
                <a:ea typeface="Meiryo UI" panose="020B0604030504040204" pitchFamily="50" charset="-128"/>
              </a:rPr>
              <a:t>・ ロンドン市長の権限に匹敵する法定の空間戦略を策定する権限。これは合同行政機構の内閣（</a:t>
            </a:r>
            <a:r>
              <a:rPr lang="en-US" altLang="ja-JP" sz="800" b="1" u="sng" dirty="0">
                <a:solidFill>
                  <a:schemeClr val="tx1"/>
                </a:solidFill>
                <a:latin typeface="Meiryo UI" panose="020B0604030504040204" pitchFamily="50" charset="-128"/>
                <a:ea typeface="Meiryo UI" panose="020B0604030504040204" pitchFamily="50" charset="-128"/>
              </a:rPr>
              <a:t>10</a:t>
            </a:r>
            <a:r>
              <a:rPr lang="ja-JP" altLang="en-US" sz="800" b="1" u="sng" dirty="0">
                <a:solidFill>
                  <a:schemeClr val="tx1"/>
                </a:solidFill>
                <a:latin typeface="Meiryo UI" panose="020B0604030504040204" pitchFamily="50" charset="-128"/>
                <a:ea typeface="Meiryo UI" panose="020B0604030504040204" pitchFamily="50" charset="-128"/>
              </a:rPr>
              <a:t>人の構成自治体の長で構成）による全会一致の承認に属する。</a:t>
            </a:r>
          </a:p>
          <a:p>
            <a:r>
              <a:rPr lang="ja-JP" altLang="en-US" sz="800" b="1" u="sng" dirty="0">
                <a:solidFill>
                  <a:schemeClr val="tx1"/>
                </a:solidFill>
                <a:latin typeface="Meiryo UI" panose="020B0604030504040204" pitchFamily="50" charset="-128"/>
                <a:ea typeface="Meiryo UI" panose="020B0604030504040204" pitchFamily="50" charset="-128"/>
              </a:rPr>
              <a:t>・ マンチェスター “</a:t>
            </a:r>
            <a:r>
              <a:rPr lang="en-US" altLang="ja-JP" sz="800" b="1" u="sng" dirty="0">
                <a:solidFill>
                  <a:schemeClr val="tx1"/>
                </a:solidFill>
                <a:latin typeface="Meiryo UI" panose="020B0604030504040204" pitchFamily="50" charset="-128"/>
                <a:ea typeface="Meiryo UI" panose="020B0604030504040204" pitchFamily="50" charset="-128"/>
              </a:rPr>
              <a:t>earn-back” </a:t>
            </a:r>
            <a:r>
              <a:rPr lang="ja-JP" altLang="en-US" sz="800" b="1" u="sng" dirty="0">
                <a:solidFill>
                  <a:schemeClr val="tx1"/>
                </a:solidFill>
                <a:latin typeface="Meiryo UI" panose="020B0604030504040204" pitchFamily="50" charset="-128"/>
                <a:ea typeface="Meiryo UI" panose="020B0604030504040204" pitchFamily="50" charset="-128"/>
              </a:rPr>
              <a:t>合意に関する改善された形態。</a:t>
            </a:r>
          </a:p>
          <a:p>
            <a:r>
              <a:rPr lang="ja-JP" altLang="en-US" sz="800" dirty="0">
                <a:solidFill>
                  <a:schemeClr val="tx1"/>
                </a:solidFill>
                <a:latin typeface="Meiryo UI" panose="020B0604030504040204" pitchFamily="50" charset="-128"/>
                <a:ea typeface="Meiryo UI" panose="020B0604030504040204" pitchFamily="50" charset="-128"/>
              </a:rPr>
              <a:t>・ また公選首長はグレーター・マンチェスター警察・犯罪コミッショナーにもなる。一方、</a:t>
            </a:r>
            <a:r>
              <a:rPr lang="en-US" altLang="ja-JP" sz="800" dirty="0">
                <a:solidFill>
                  <a:schemeClr val="tx1"/>
                </a:solidFill>
                <a:latin typeface="Meiryo UI" panose="020B0604030504040204" pitchFamily="50" charset="-128"/>
                <a:ea typeface="Meiryo UI" panose="020B0604030504040204" pitchFamily="50" charset="-128"/>
              </a:rPr>
              <a:t>GMCA </a:t>
            </a:r>
            <a:r>
              <a:rPr lang="ja-JP" altLang="en-US" sz="800" dirty="0">
                <a:solidFill>
                  <a:schemeClr val="tx1"/>
                </a:solidFill>
                <a:latin typeface="Meiryo UI" panose="020B0604030504040204" pitchFamily="50" charset="-128"/>
                <a:ea typeface="Meiryo UI" panose="020B0604030504040204" pitchFamily="50" charset="-128"/>
              </a:rPr>
              <a:t>は、次の追加的な権限や財源を引き受ける。</a:t>
            </a:r>
          </a:p>
          <a:p>
            <a:r>
              <a:rPr lang="ja-JP" altLang="en-US" sz="800" dirty="0">
                <a:solidFill>
                  <a:schemeClr val="tx1"/>
                </a:solidFill>
                <a:latin typeface="Meiryo UI" panose="020B0604030504040204" pitchFamily="50" charset="-128"/>
                <a:ea typeface="Meiryo UI" panose="020B0604030504040204" pitchFamily="50" charset="-128"/>
              </a:rPr>
              <a:t>・ </a:t>
            </a:r>
            <a:r>
              <a:rPr lang="en-US" altLang="ja-JP" sz="800" dirty="0">
                <a:solidFill>
                  <a:schemeClr val="tx1"/>
                </a:solidFill>
                <a:latin typeface="Meiryo UI" panose="020B0604030504040204" pitchFamily="50" charset="-128"/>
                <a:ea typeface="Meiryo UI" panose="020B0604030504040204" pitchFamily="50" charset="-128"/>
              </a:rPr>
              <a:t>the Growth Accelerator</a:t>
            </a:r>
            <a:r>
              <a:rPr lang="ja-JP" altLang="en-US" sz="800" dirty="0" err="1">
                <a:solidFill>
                  <a:schemeClr val="tx1"/>
                </a:solidFill>
                <a:latin typeface="Meiryo UI" panose="020B0604030504040204" pitchFamily="50" charset="-128"/>
                <a:ea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rPr>
              <a:t>Manufacturing Advice Service</a:t>
            </a:r>
            <a:r>
              <a:rPr lang="ja-JP" altLang="en-US" sz="800" dirty="0" err="1">
                <a:solidFill>
                  <a:schemeClr val="tx1"/>
                </a:solidFill>
                <a:latin typeface="Meiryo UI" panose="020B0604030504040204" pitchFamily="50" charset="-128"/>
                <a:ea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rPr>
              <a:t>UKTI Export Advice </a:t>
            </a:r>
            <a:r>
              <a:rPr lang="ja-JP" altLang="en-US" sz="800" dirty="0">
                <a:solidFill>
                  <a:schemeClr val="tx1"/>
                </a:solidFill>
                <a:latin typeface="Meiryo UI" panose="020B0604030504040204" pitchFamily="50" charset="-128"/>
                <a:ea typeface="Meiryo UI" panose="020B0604030504040204" pitchFamily="50" charset="-128"/>
              </a:rPr>
              <a:t>などのビジネス支援予算を委譲される。</a:t>
            </a:r>
          </a:p>
          <a:p>
            <a:r>
              <a:rPr lang="ja-JP" altLang="en-US" sz="800" b="1" u="sng" dirty="0">
                <a:solidFill>
                  <a:schemeClr val="tx1"/>
                </a:solidFill>
                <a:latin typeface="Meiryo UI" panose="020B0604030504040204" pitchFamily="50" charset="-128"/>
                <a:ea typeface="Meiryo UI" panose="020B0604030504040204" pitchFamily="50" charset="-128"/>
              </a:rPr>
              <a:t>・ グレーター・マンチェスターにおける継続教育を再編する権限に加えて雇用主向け職業訓練補助金を統制する権限。</a:t>
            </a:r>
          </a:p>
          <a:p>
            <a:r>
              <a:rPr lang="ja-JP" altLang="en-US" sz="800" b="1" u="sng" dirty="0">
                <a:solidFill>
                  <a:schemeClr val="tx1"/>
                </a:solidFill>
                <a:latin typeface="Meiryo UI" panose="020B0604030504040204" pitchFamily="50" charset="-128"/>
                <a:ea typeface="Meiryo UI" panose="020B0604030504040204" pitchFamily="50" charset="-128"/>
              </a:rPr>
              <a:t>・ 労働プログラム（</a:t>
            </a:r>
            <a:r>
              <a:rPr lang="en-US" altLang="ja-JP" sz="800" b="1" u="sng" dirty="0">
                <a:solidFill>
                  <a:schemeClr val="tx1"/>
                </a:solidFill>
                <a:latin typeface="Meiryo UI" panose="020B0604030504040204" pitchFamily="50" charset="-128"/>
                <a:ea typeface="Meiryo UI" panose="020B0604030504040204" pitchFamily="50" charset="-128"/>
              </a:rPr>
              <a:t>the Work </a:t>
            </a:r>
            <a:r>
              <a:rPr lang="en-US" altLang="ja-JP" sz="800" b="1" u="sng" dirty="0" err="1">
                <a:solidFill>
                  <a:schemeClr val="tx1"/>
                </a:solidFill>
                <a:latin typeface="Meiryo UI" panose="020B0604030504040204" pitchFamily="50" charset="-128"/>
                <a:ea typeface="Meiryo UI" panose="020B0604030504040204" pitchFamily="50" charset="-128"/>
              </a:rPr>
              <a:t>Programme</a:t>
            </a:r>
            <a:r>
              <a:rPr lang="ja-JP" altLang="en-US" sz="800" b="1" u="sng" dirty="0">
                <a:solidFill>
                  <a:schemeClr val="tx1"/>
                </a:solidFill>
                <a:latin typeface="Meiryo UI" panose="020B0604030504040204" pitchFamily="50" charset="-128"/>
                <a:ea typeface="Meiryo UI" panose="020B0604030504040204" pitchFamily="50" charset="-128"/>
              </a:rPr>
              <a:t>）の次の段階に向けて、労働・年金省と共に合同コミッショナーとなる機会。</a:t>
            </a:r>
          </a:p>
          <a:p>
            <a:r>
              <a:rPr lang="ja-JP" altLang="en-US" sz="800" dirty="0">
                <a:solidFill>
                  <a:schemeClr val="tx1"/>
                </a:solidFill>
                <a:latin typeface="Meiryo UI" panose="020B0604030504040204" pitchFamily="50" charset="-128"/>
                <a:ea typeface="Meiryo UI" panose="020B0604030504040204" pitchFamily="50" charset="-128"/>
              </a:rPr>
              <a:t>・ 合意で定められた要件に従い、住宅投資基金および“</a:t>
            </a:r>
            <a:r>
              <a:rPr lang="en-US" altLang="ja-JP" sz="800" dirty="0">
                <a:solidFill>
                  <a:schemeClr val="tx1"/>
                </a:solidFill>
                <a:latin typeface="Meiryo UI" panose="020B0604030504040204" pitchFamily="50" charset="-128"/>
                <a:ea typeface="Meiryo UI" panose="020B0604030504040204" pitchFamily="50" charset="-128"/>
              </a:rPr>
              <a:t>earn back deal” </a:t>
            </a:r>
            <a:r>
              <a:rPr lang="ja-JP" altLang="en-US" sz="800" dirty="0">
                <a:solidFill>
                  <a:schemeClr val="tx1"/>
                </a:solidFill>
                <a:latin typeface="Meiryo UI" panose="020B0604030504040204" pitchFamily="50" charset="-128"/>
                <a:ea typeface="Meiryo UI" panose="020B0604030504040204" pitchFamily="50" charset="-128"/>
              </a:rPr>
              <a:t>に関する統制権限。ただし、これは公選首長が選出後に公選首長に移管される。</a:t>
            </a:r>
          </a:p>
          <a:p>
            <a:r>
              <a:rPr lang="ja-JP" altLang="en-US" sz="800" dirty="0">
                <a:solidFill>
                  <a:schemeClr val="tx1"/>
                </a:solidFill>
                <a:latin typeface="Meiryo UI" panose="020B0604030504040204" pitchFamily="50" charset="-128"/>
                <a:ea typeface="Meiryo UI" panose="020B0604030504040204" pitchFamily="50" charset="-128"/>
              </a:rPr>
              <a:t>・ 保健および社会福祉の統合を計画する機会。</a:t>
            </a:r>
            <a:endParaRPr lang="en-US" altLang="ja-JP" sz="800" dirty="0">
              <a:solidFill>
                <a:schemeClr val="tx1"/>
              </a:solidFill>
              <a:latin typeface="Meiryo UI" panose="020B0604030504040204" pitchFamily="50" charset="-128"/>
              <a:ea typeface="Meiryo UI" panose="020B0604030504040204" pitchFamily="50" charset="-128"/>
            </a:endParaRPr>
          </a:p>
          <a:p>
            <a:endParaRPr lang="en-US" altLang="ja-JP" sz="800" dirty="0">
              <a:solidFill>
                <a:schemeClr val="tx1"/>
              </a:solidFill>
              <a:latin typeface="Meiryo UI" panose="020B0604030504040204" pitchFamily="50" charset="-128"/>
              <a:ea typeface="Meiryo UI" panose="020B0604030504040204" pitchFamily="50" charset="-128"/>
            </a:endParaRPr>
          </a:p>
          <a:p>
            <a:r>
              <a:rPr lang="ja-JP" altLang="en-US" sz="800" b="1" dirty="0">
                <a:solidFill>
                  <a:schemeClr val="tx1"/>
                </a:solidFill>
                <a:latin typeface="Meiryo UI" panose="020B0604030504040204" pitchFamily="50" charset="-128"/>
                <a:ea typeface="Meiryo UI" panose="020B0604030504040204" pitchFamily="50" charset="-128"/>
              </a:rPr>
              <a:t>〇第</a:t>
            </a:r>
            <a:r>
              <a:rPr lang="en-US" altLang="ja-JP" sz="800" b="1" dirty="0">
                <a:solidFill>
                  <a:schemeClr val="tx1"/>
                </a:solidFill>
                <a:latin typeface="Meiryo UI" panose="020B0604030504040204" pitchFamily="50" charset="-128"/>
                <a:ea typeface="Meiryo UI" panose="020B0604030504040204" pitchFamily="50" charset="-128"/>
              </a:rPr>
              <a:t>2</a:t>
            </a:r>
            <a:r>
              <a:rPr lang="ja-JP" altLang="en-US" sz="800" b="1" dirty="0">
                <a:solidFill>
                  <a:schemeClr val="tx1"/>
                </a:solidFill>
                <a:latin typeface="Meiryo UI" panose="020B0604030504040204" pitchFamily="50" charset="-128"/>
                <a:ea typeface="Meiryo UI" panose="020B0604030504040204" pitchFamily="50" charset="-128"/>
              </a:rPr>
              <a:t>回「グレーター・マンチェスター保険・社会福祉の権限移譲に関する理解の覚書」（</a:t>
            </a:r>
            <a:r>
              <a:rPr lang="en-US" altLang="ja-JP" sz="800" b="1" dirty="0">
                <a:solidFill>
                  <a:schemeClr val="tx1"/>
                </a:solidFill>
                <a:latin typeface="Meiryo UI" panose="020B0604030504040204" pitchFamily="50" charset="-128"/>
                <a:ea typeface="Meiryo UI" panose="020B0604030504040204" pitchFamily="50" charset="-128"/>
              </a:rPr>
              <a:t>2015</a:t>
            </a:r>
            <a:r>
              <a:rPr lang="ja-JP" altLang="en-US" sz="800" b="1" dirty="0">
                <a:solidFill>
                  <a:schemeClr val="tx1"/>
                </a:solidFill>
                <a:latin typeface="Meiryo UI" panose="020B0604030504040204" pitchFamily="50" charset="-128"/>
                <a:ea typeface="Meiryo UI" panose="020B0604030504040204" pitchFamily="50" charset="-128"/>
              </a:rPr>
              <a:t>年</a:t>
            </a:r>
            <a:r>
              <a:rPr lang="en-US" altLang="ja-JP" sz="800" b="1" dirty="0">
                <a:solidFill>
                  <a:schemeClr val="tx1"/>
                </a:solidFill>
                <a:latin typeface="Meiryo UI" panose="020B0604030504040204" pitchFamily="50" charset="-128"/>
                <a:ea typeface="Meiryo UI" panose="020B0604030504040204" pitchFamily="50" charset="-128"/>
              </a:rPr>
              <a:t>2</a:t>
            </a:r>
            <a:r>
              <a:rPr lang="ja-JP" altLang="en-US" sz="800" b="1" dirty="0">
                <a:solidFill>
                  <a:schemeClr val="tx1"/>
                </a:solidFill>
                <a:latin typeface="Meiryo UI" panose="020B0604030504040204" pitchFamily="50" charset="-128"/>
                <a:ea typeface="Meiryo UI" panose="020B0604030504040204"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endParaRPr>
          </a:p>
          <a:p>
            <a:r>
              <a:rPr lang="ja-JP" altLang="en-US" sz="800" b="1" dirty="0">
                <a:solidFill>
                  <a:schemeClr val="tx1"/>
                </a:solidFill>
                <a:latin typeface="Meiryo UI" panose="020B0604030504040204" pitchFamily="50" charset="-128"/>
                <a:ea typeface="Meiryo UI" panose="020B0604030504040204" pitchFamily="50" charset="-128"/>
              </a:rPr>
              <a:t>〇第</a:t>
            </a:r>
            <a:r>
              <a:rPr lang="en-US" altLang="ja-JP" sz="800" b="1" dirty="0">
                <a:solidFill>
                  <a:schemeClr val="tx1"/>
                </a:solidFill>
                <a:latin typeface="Meiryo UI" panose="020B0604030504040204" pitchFamily="50" charset="-128"/>
                <a:ea typeface="Meiryo UI" panose="020B0604030504040204" pitchFamily="50" charset="-128"/>
              </a:rPr>
              <a:t>3</a:t>
            </a:r>
            <a:r>
              <a:rPr lang="ja-JP" altLang="en-US" sz="800" b="1" dirty="0">
                <a:solidFill>
                  <a:schemeClr val="tx1"/>
                </a:solidFill>
                <a:latin typeface="Meiryo UI" panose="020B0604030504040204" pitchFamily="50" charset="-128"/>
                <a:ea typeface="Meiryo UI" panose="020B0604030504040204" pitchFamily="50" charset="-128"/>
              </a:rPr>
              <a:t>回、</a:t>
            </a:r>
            <a:r>
              <a:rPr lang="en-US" altLang="ja-JP" sz="800" b="1" dirty="0">
                <a:solidFill>
                  <a:schemeClr val="tx1"/>
                </a:solidFill>
                <a:latin typeface="Meiryo UI" panose="020B0604030504040204" pitchFamily="50" charset="-128"/>
                <a:ea typeface="Meiryo UI" panose="020B0604030504040204" pitchFamily="50" charset="-128"/>
              </a:rPr>
              <a:t>2015</a:t>
            </a:r>
            <a:r>
              <a:rPr lang="ja-JP" altLang="en-US" sz="800" b="1" dirty="0">
                <a:solidFill>
                  <a:schemeClr val="tx1"/>
                </a:solidFill>
                <a:latin typeface="Meiryo UI" panose="020B0604030504040204" pitchFamily="50" charset="-128"/>
                <a:ea typeface="Meiryo UI" panose="020B0604030504040204" pitchFamily="50" charset="-128"/>
              </a:rPr>
              <a:t>年夏季予算の一部として、「グレーター・マンチェスター合同行政機構および直接公選首長へのさらなる権限移譲」（</a:t>
            </a:r>
            <a:r>
              <a:rPr lang="en-US" altLang="ja-JP" sz="800" b="1" dirty="0">
                <a:solidFill>
                  <a:schemeClr val="tx1"/>
                </a:solidFill>
                <a:latin typeface="Meiryo UI" panose="020B0604030504040204" pitchFamily="50" charset="-128"/>
                <a:ea typeface="Meiryo UI" panose="020B0604030504040204" pitchFamily="50" charset="-128"/>
              </a:rPr>
              <a:t>2015</a:t>
            </a:r>
            <a:r>
              <a:rPr lang="ja-JP" altLang="en-US" sz="800" b="1" dirty="0">
                <a:solidFill>
                  <a:schemeClr val="tx1"/>
                </a:solidFill>
                <a:latin typeface="Meiryo UI" panose="020B0604030504040204" pitchFamily="50" charset="-128"/>
                <a:ea typeface="Meiryo UI" panose="020B0604030504040204" pitchFamily="50" charset="-128"/>
              </a:rPr>
              <a:t>年</a:t>
            </a:r>
            <a:r>
              <a:rPr lang="en-US" altLang="ja-JP" sz="800" b="1" dirty="0">
                <a:solidFill>
                  <a:schemeClr val="tx1"/>
                </a:solidFill>
                <a:latin typeface="Meiryo UI" panose="020B0604030504040204" pitchFamily="50" charset="-128"/>
                <a:ea typeface="Meiryo UI" panose="020B0604030504040204" pitchFamily="50" charset="-128"/>
              </a:rPr>
              <a:t>7</a:t>
            </a:r>
            <a:r>
              <a:rPr lang="ja-JP" altLang="en-US" sz="800" b="1" dirty="0">
                <a:solidFill>
                  <a:schemeClr val="tx1"/>
                </a:solidFill>
                <a:latin typeface="Meiryo UI" panose="020B0604030504040204" pitchFamily="50" charset="-128"/>
                <a:ea typeface="Meiryo UI" panose="020B0604030504040204"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endParaRPr>
          </a:p>
          <a:p>
            <a:r>
              <a:rPr lang="ja-JP" altLang="en-US" sz="800" b="1" dirty="0">
                <a:solidFill>
                  <a:schemeClr val="tx1"/>
                </a:solidFill>
                <a:latin typeface="Meiryo UI" panose="020B0604030504040204" pitchFamily="50" charset="-128"/>
                <a:ea typeface="Meiryo UI" panose="020B0604030504040204" pitchFamily="50" charset="-128"/>
              </a:rPr>
              <a:t>〇第</a:t>
            </a:r>
            <a:r>
              <a:rPr lang="en-US" altLang="ja-JP" sz="800" b="1" dirty="0">
                <a:solidFill>
                  <a:schemeClr val="tx1"/>
                </a:solidFill>
                <a:latin typeface="Meiryo UI" panose="020B0604030504040204" pitchFamily="50" charset="-128"/>
                <a:ea typeface="Meiryo UI" panose="020B0604030504040204" pitchFamily="50" charset="-128"/>
              </a:rPr>
              <a:t>4</a:t>
            </a:r>
            <a:r>
              <a:rPr lang="ja-JP" altLang="en-US" sz="800" b="1" dirty="0">
                <a:solidFill>
                  <a:schemeClr val="tx1"/>
                </a:solidFill>
                <a:latin typeface="Meiryo UI" panose="020B0604030504040204" pitchFamily="50" charset="-128"/>
                <a:ea typeface="Meiryo UI" panose="020B0604030504040204" pitchFamily="50" charset="-128"/>
              </a:rPr>
              <a:t>回、</a:t>
            </a:r>
            <a:r>
              <a:rPr lang="en-US" altLang="ja-JP" sz="800" b="1" dirty="0">
                <a:solidFill>
                  <a:schemeClr val="tx1"/>
                </a:solidFill>
                <a:latin typeface="Meiryo UI" panose="020B0604030504040204" pitchFamily="50" charset="-128"/>
                <a:ea typeface="Meiryo UI" panose="020B0604030504040204" pitchFamily="50" charset="-128"/>
              </a:rPr>
              <a:t>2015</a:t>
            </a:r>
            <a:r>
              <a:rPr lang="ja-JP" altLang="en-US" sz="800" b="1" dirty="0">
                <a:solidFill>
                  <a:schemeClr val="tx1"/>
                </a:solidFill>
                <a:latin typeface="Meiryo UI" panose="020B0604030504040204" pitchFamily="50" charset="-128"/>
                <a:ea typeface="Meiryo UI" panose="020B0604030504040204" pitchFamily="50" charset="-128"/>
              </a:rPr>
              <a:t>年支出見直し・秋季財政報告書の一部として第３回の協定を更新</a:t>
            </a:r>
            <a:endParaRPr lang="en-US" altLang="ja-JP" sz="800" b="1" dirty="0">
              <a:solidFill>
                <a:schemeClr val="tx1"/>
              </a:solidFill>
              <a:latin typeface="Meiryo UI" panose="020B0604030504040204" pitchFamily="50" charset="-128"/>
              <a:ea typeface="Meiryo UI" panose="020B0604030504040204" pitchFamily="50" charset="-128"/>
            </a:endParaRPr>
          </a:p>
          <a:p>
            <a:r>
              <a:rPr lang="ja-JP" altLang="en-US" sz="800" b="1" dirty="0">
                <a:solidFill>
                  <a:schemeClr val="tx1"/>
                </a:solidFill>
                <a:latin typeface="Meiryo UI" panose="020B0604030504040204" pitchFamily="50" charset="-128"/>
                <a:ea typeface="Meiryo UI" panose="020B0604030504040204" pitchFamily="50" charset="-128"/>
              </a:rPr>
              <a:t>〇第</a:t>
            </a:r>
            <a:r>
              <a:rPr lang="en-US" altLang="ja-JP" sz="800" b="1" dirty="0">
                <a:solidFill>
                  <a:schemeClr val="tx1"/>
                </a:solidFill>
                <a:latin typeface="Meiryo UI" panose="020B0604030504040204" pitchFamily="50" charset="-128"/>
                <a:ea typeface="Meiryo UI" panose="020B0604030504040204" pitchFamily="50" charset="-128"/>
              </a:rPr>
              <a:t>5</a:t>
            </a:r>
            <a:r>
              <a:rPr lang="ja-JP" altLang="en-US" sz="800" b="1" dirty="0">
                <a:solidFill>
                  <a:schemeClr val="tx1"/>
                </a:solidFill>
                <a:latin typeface="Meiryo UI" panose="020B0604030504040204" pitchFamily="50" charset="-128"/>
                <a:ea typeface="Meiryo UI" panose="020B0604030504040204" pitchFamily="50" charset="-128"/>
              </a:rPr>
              <a:t>回、</a:t>
            </a:r>
            <a:r>
              <a:rPr lang="en-US" altLang="ja-JP" sz="800" b="1" dirty="0">
                <a:solidFill>
                  <a:schemeClr val="tx1"/>
                </a:solidFill>
                <a:latin typeface="Meiryo UI" panose="020B0604030504040204" pitchFamily="50" charset="-128"/>
                <a:ea typeface="Meiryo UI" panose="020B0604030504040204" pitchFamily="50" charset="-128"/>
              </a:rPr>
              <a:t>2016</a:t>
            </a:r>
            <a:r>
              <a:rPr lang="ja-JP" altLang="en-US" sz="800" b="1" dirty="0">
                <a:solidFill>
                  <a:schemeClr val="tx1"/>
                </a:solidFill>
                <a:latin typeface="Meiryo UI" panose="020B0604030504040204" pitchFamily="50" charset="-128"/>
                <a:ea typeface="Meiryo UI" panose="020B0604030504040204" pitchFamily="50" charset="-128"/>
              </a:rPr>
              <a:t>年予算の一部としてさらなる権限移譲（</a:t>
            </a:r>
            <a:r>
              <a:rPr lang="en-US" altLang="ja-JP" sz="800" b="1" dirty="0">
                <a:solidFill>
                  <a:schemeClr val="tx1"/>
                </a:solidFill>
                <a:latin typeface="Meiryo UI" panose="020B0604030504040204" pitchFamily="50" charset="-128"/>
                <a:ea typeface="Meiryo UI" panose="020B0604030504040204" pitchFamily="50" charset="-128"/>
              </a:rPr>
              <a:t>2016</a:t>
            </a:r>
            <a:r>
              <a:rPr lang="ja-JP" altLang="en-US" sz="800" b="1" dirty="0">
                <a:solidFill>
                  <a:schemeClr val="tx1"/>
                </a:solidFill>
                <a:latin typeface="Meiryo UI" panose="020B0604030504040204" pitchFamily="50" charset="-128"/>
                <a:ea typeface="Meiryo UI" panose="020B0604030504040204" pitchFamily="50" charset="-128"/>
              </a:rPr>
              <a:t>年</a:t>
            </a:r>
            <a:r>
              <a:rPr lang="en-US" altLang="ja-JP" sz="800" b="1" dirty="0">
                <a:solidFill>
                  <a:schemeClr val="tx1"/>
                </a:solidFill>
                <a:latin typeface="Meiryo UI" panose="020B0604030504040204" pitchFamily="50" charset="-128"/>
                <a:ea typeface="Meiryo UI" panose="020B0604030504040204" pitchFamily="50" charset="-128"/>
              </a:rPr>
              <a:t>3</a:t>
            </a:r>
            <a:r>
              <a:rPr lang="ja-JP" altLang="en-US" sz="800" b="1" dirty="0">
                <a:solidFill>
                  <a:schemeClr val="tx1"/>
                </a:solidFill>
                <a:latin typeface="Meiryo UI" panose="020B0604030504040204" pitchFamily="50" charset="-128"/>
                <a:ea typeface="Meiryo UI" panose="020B0604030504040204"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endParaRPr>
          </a:p>
          <a:p>
            <a:endParaRPr lang="en-US" altLang="ja-JP" sz="900" b="1"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77783" y="459899"/>
            <a:ext cx="8996642" cy="1697812"/>
          </a:xfrm>
          <a:prstGeom prst="rect">
            <a:avLst/>
          </a:prstGeom>
          <a:ln w="6350"/>
        </p:spPr>
        <p:style>
          <a:lnRef idx="2">
            <a:schemeClr val="accent6"/>
          </a:lnRef>
          <a:fillRef idx="1">
            <a:schemeClr val="lt1"/>
          </a:fillRef>
          <a:effectRef idx="0">
            <a:schemeClr val="accent6"/>
          </a:effectRef>
          <a:fontRef idx="minor">
            <a:schemeClr val="dk1"/>
          </a:fontRef>
        </p:style>
        <p:txBody>
          <a:bodyPr rtlCol="0" anchor="t"/>
          <a:lstStyle/>
          <a:p>
            <a:pPr lvl="0"/>
            <a:r>
              <a:rPr lang="ja-JP" altLang="en-US" sz="1200" b="1" u="sng" dirty="0">
                <a:solidFill>
                  <a:prstClr val="black"/>
                </a:solidFill>
                <a:latin typeface="Meiryo UI" panose="020B0604030504040204" pitchFamily="50" charset="-128"/>
                <a:ea typeface="Meiryo UI" panose="020B0604030504040204" pitchFamily="50" charset="-128"/>
              </a:rPr>
              <a:t>「ディール（協定）」</a:t>
            </a:r>
            <a:r>
              <a:rPr lang="ja-JP" altLang="en-US" sz="1200" dirty="0">
                <a:solidFill>
                  <a:prstClr val="black"/>
                </a:solidFill>
                <a:latin typeface="Meiryo UI" panose="020B0604030504040204" pitchFamily="50" charset="-128"/>
                <a:ea typeface="Meiryo UI" panose="020B0604030504040204" pitchFamily="50" charset="-128"/>
              </a:rPr>
              <a:t>とは、</a:t>
            </a:r>
            <a:r>
              <a:rPr lang="ja-JP" altLang="en-US" sz="1200" b="1" u="sng" dirty="0">
                <a:solidFill>
                  <a:prstClr val="black"/>
                </a:solidFill>
                <a:latin typeface="Meiryo UI" panose="020B0604030504040204" pitchFamily="50" charset="-128"/>
                <a:ea typeface="Meiryo UI" panose="020B0604030504040204" pitchFamily="50" charset="-128"/>
              </a:rPr>
              <a:t>「互いに一定の課せられた責任を果たす」</a:t>
            </a:r>
            <a:r>
              <a:rPr lang="ja-JP" altLang="en-US" sz="1200" dirty="0">
                <a:solidFill>
                  <a:prstClr val="black"/>
                </a:solidFill>
                <a:latin typeface="Meiryo UI" panose="020B0604030504040204" pitchFamily="50" charset="-128"/>
                <a:ea typeface="Meiryo UI" panose="020B0604030504040204" pitchFamily="50" charset="-128"/>
              </a:rPr>
              <a:t>という概念。政府側からは権限が提供されるが、各地域にもその見返りとして、ガバナンスの向上、保有する有益な資源の提供、発生するリスクへの責任など、一定の責務が発生する。</a:t>
            </a:r>
            <a:endParaRPr lang="en-US" altLang="ja-JP" sz="1200" dirty="0">
              <a:solidFill>
                <a:prstClr val="black"/>
              </a:solidFill>
              <a:latin typeface="Meiryo UI" panose="020B0604030504040204" pitchFamily="50" charset="-128"/>
              <a:ea typeface="Meiryo UI" panose="020B0604030504040204" pitchFamily="50" charset="-128"/>
            </a:endParaRPr>
          </a:p>
          <a:p>
            <a:pPr lvl="0"/>
            <a:endParaRPr lang="en-US" altLang="ja-JP" sz="500" dirty="0">
              <a:solidFill>
                <a:prstClr val="black"/>
              </a:solidFill>
              <a:latin typeface="Meiryo UI" panose="020B0604030504040204" pitchFamily="50" charset="-128"/>
              <a:ea typeface="Meiryo UI" panose="020B0604030504040204" pitchFamily="50" charset="-128"/>
            </a:endParaRPr>
          </a:p>
          <a:p>
            <a:pPr lvl="0"/>
            <a:endParaRPr lang="en-US" altLang="ja-JP" sz="100" b="1" dirty="0">
              <a:solidFill>
                <a:prstClr val="black"/>
              </a:solidFill>
              <a:latin typeface="Meiryo UI" panose="020B0604030504040204" pitchFamily="50" charset="-128"/>
              <a:ea typeface="Meiryo UI" panose="020B0604030504040204" pitchFamily="50" charset="-128"/>
            </a:endParaRPr>
          </a:p>
          <a:p>
            <a:pPr lvl="0"/>
            <a:r>
              <a:rPr lang="ja-JP" altLang="en-US" sz="1100" b="1" dirty="0">
                <a:solidFill>
                  <a:prstClr val="black"/>
                </a:solidFill>
                <a:latin typeface="Meiryo UI" panose="020B0604030504040204" pitchFamily="50" charset="-128"/>
                <a:ea typeface="Meiryo UI" panose="020B0604030504040204" pitchFamily="50" charset="-128"/>
              </a:rPr>
              <a:t>◆</a:t>
            </a:r>
            <a:r>
              <a:rPr lang="en-US" altLang="ja-JP" sz="1100" b="1" dirty="0">
                <a:solidFill>
                  <a:prstClr val="black"/>
                </a:solidFill>
                <a:latin typeface="Meiryo UI" panose="020B0604030504040204" pitchFamily="50" charset="-128"/>
                <a:ea typeface="Meiryo UI" panose="020B0604030504040204" pitchFamily="50" charset="-128"/>
              </a:rPr>
              <a:t>City Deal</a:t>
            </a:r>
            <a:r>
              <a:rPr lang="ja-JP" altLang="en-US" sz="1100" b="1" dirty="0">
                <a:solidFill>
                  <a:prstClr val="black"/>
                </a:solidFill>
                <a:latin typeface="Meiryo UI" panose="020B0604030504040204" pitchFamily="50" charset="-128"/>
                <a:ea typeface="Meiryo UI" panose="020B0604030504040204" pitchFamily="50" charset="-128"/>
              </a:rPr>
              <a:t>（都市協定）</a:t>
            </a:r>
            <a:endParaRPr lang="en-US" altLang="ja-JP" sz="1100" b="1" dirty="0">
              <a:solidFill>
                <a:prstClr val="black"/>
              </a:solidFill>
              <a:latin typeface="Meiryo UI" panose="020B0604030504040204" pitchFamily="50" charset="-128"/>
              <a:ea typeface="Meiryo UI" panose="020B0604030504040204" pitchFamily="50" charset="-128"/>
            </a:endParaRPr>
          </a:p>
          <a:p>
            <a:pPr lvl="0"/>
            <a:r>
              <a:rPr lang="ja-JP" altLang="en-US" sz="1100" dirty="0">
                <a:solidFill>
                  <a:prstClr val="black"/>
                </a:solidFill>
                <a:latin typeface="Meiryo UI" panose="020B0604030504040204" pitchFamily="50" charset="-128"/>
                <a:ea typeface="Meiryo UI" panose="020B0604030504040204" pitchFamily="50" charset="-128"/>
              </a:rPr>
              <a:t>　・都市の経済成長促進を狙いとする</a:t>
            </a:r>
            <a:r>
              <a:rPr lang="ja-JP" altLang="en-US" sz="1100" b="1" u="sng" dirty="0">
                <a:solidFill>
                  <a:prstClr val="black"/>
                </a:solidFill>
                <a:latin typeface="Meiryo UI" panose="020B0604030504040204" pitchFamily="50" charset="-128"/>
                <a:ea typeface="Meiryo UI" panose="020B0604030504040204" pitchFamily="50" charset="-128"/>
              </a:rPr>
              <a:t>都市（自治体、</a:t>
            </a:r>
            <a:r>
              <a:rPr lang="en-US" altLang="ja-JP" sz="1100" b="1" u="sng" dirty="0">
                <a:solidFill>
                  <a:prstClr val="black"/>
                </a:solidFill>
                <a:latin typeface="Meiryo UI" panose="020B0604030504040204" pitchFamily="50" charset="-128"/>
                <a:ea typeface="Meiryo UI" panose="020B0604030504040204" pitchFamily="50" charset="-128"/>
              </a:rPr>
              <a:t>CA</a:t>
            </a:r>
            <a:r>
              <a:rPr lang="ja-JP" altLang="en-US" sz="1100" b="1" u="sng" dirty="0">
                <a:solidFill>
                  <a:prstClr val="black"/>
                </a:solidFill>
                <a:latin typeface="Meiryo UI" panose="020B0604030504040204" pitchFamily="50" charset="-128"/>
                <a:ea typeface="Meiryo UI" panose="020B0604030504040204" pitchFamily="50" charset="-128"/>
              </a:rPr>
              <a:t>（合同行政機構））と政府の協定</a:t>
            </a:r>
            <a:r>
              <a:rPr lang="ja-JP" altLang="en-US" sz="1100" b="1" dirty="0">
                <a:solidFill>
                  <a:prstClr val="black"/>
                </a:solidFill>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権限と資金の移譲、都市の経済成長支援を目的。</a:t>
            </a:r>
            <a:endParaRPr lang="en-US" altLang="ja-JP" sz="1100" dirty="0">
              <a:solidFill>
                <a:prstClr val="black"/>
              </a:solidFill>
              <a:latin typeface="Meiryo UI" panose="020B0604030504040204" pitchFamily="50" charset="-128"/>
              <a:ea typeface="Meiryo UI" panose="020B0604030504040204" pitchFamily="50" charset="-128"/>
            </a:endParaRPr>
          </a:p>
          <a:p>
            <a:pPr lvl="0"/>
            <a:r>
              <a:rPr lang="ja-JP" altLang="en-US" sz="1100" b="1" dirty="0">
                <a:solidFill>
                  <a:prstClr val="black"/>
                </a:solidFill>
                <a:latin typeface="Meiryo UI" panose="020B0604030504040204" pitchFamily="50" charset="-128"/>
                <a:ea typeface="Meiryo UI" panose="020B0604030504040204" pitchFamily="50" charset="-128"/>
              </a:rPr>
              <a:t>◆</a:t>
            </a:r>
            <a:r>
              <a:rPr lang="en-US" altLang="ja-JP" sz="1100" b="1" dirty="0">
                <a:solidFill>
                  <a:prstClr val="black"/>
                </a:solidFill>
                <a:latin typeface="Meiryo UI" panose="020B0604030504040204" pitchFamily="50" charset="-128"/>
                <a:ea typeface="Meiryo UI" panose="020B0604030504040204" pitchFamily="50" charset="-128"/>
              </a:rPr>
              <a:t>Growth Deal</a:t>
            </a:r>
            <a:r>
              <a:rPr lang="ja-JP" altLang="en-US" sz="1100" b="1" dirty="0">
                <a:solidFill>
                  <a:prstClr val="black"/>
                </a:solidFill>
                <a:latin typeface="Meiryo UI" panose="020B0604030504040204" pitchFamily="50" charset="-128"/>
                <a:ea typeface="Meiryo UI" panose="020B0604030504040204" pitchFamily="50" charset="-128"/>
              </a:rPr>
              <a:t>（成長協定）</a:t>
            </a:r>
            <a:endParaRPr lang="en-US" altLang="ja-JP" sz="1100" b="1" dirty="0">
              <a:solidFill>
                <a:prstClr val="black"/>
              </a:solidFill>
              <a:latin typeface="Meiryo UI" panose="020B0604030504040204" pitchFamily="50" charset="-128"/>
              <a:ea typeface="Meiryo UI" panose="020B0604030504040204" pitchFamily="50" charset="-128"/>
            </a:endParaRPr>
          </a:p>
          <a:p>
            <a:pPr lvl="0"/>
            <a:r>
              <a:rPr lang="ja-JP" altLang="en-US" sz="1100" dirty="0">
                <a:solidFill>
                  <a:prstClr val="black"/>
                </a:solidFill>
                <a:latin typeface="Meiryo UI" panose="020B0604030504040204" pitchFamily="50" charset="-128"/>
                <a:ea typeface="Meiryo UI" panose="020B0604030504040204" pitchFamily="50" charset="-128"/>
              </a:rPr>
              <a:t>　・地方経済活性化のための</a:t>
            </a:r>
            <a:r>
              <a:rPr lang="ja-JP" altLang="en-US" sz="1100" b="1" u="sng" dirty="0">
                <a:solidFill>
                  <a:prstClr val="black"/>
                </a:solidFill>
                <a:latin typeface="Meiryo UI" panose="020B0604030504040204" pitchFamily="50" charset="-128"/>
                <a:ea typeface="Meiryo UI" panose="020B0604030504040204" pitchFamily="50" charset="-128"/>
              </a:rPr>
              <a:t>政府と</a:t>
            </a:r>
            <a:r>
              <a:rPr lang="en-US" altLang="ja-JP" sz="1100" b="1" u="sng" dirty="0">
                <a:solidFill>
                  <a:prstClr val="black"/>
                </a:solidFill>
                <a:latin typeface="Meiryo UI" panose="020B0604030504040204" pitchFamily="50" charset="-128"/>
                <a:ea typeface="Meiryo UI" panose="020B0604030504040204" pitchFamily="50" charset="-128"/>
              </a:rPr>
              <a:t>LEP</a:t>
            </a:r>
            <a:r>
              <a:rPr lang="ja-JP" altLang="en-US" sz="1100" b="1" u="sng" dirty="0">
                <a:solidFill>
                  <a:prstClr val="black"/>
                </a:solidFill>
                <a:latin typeface="Meiryo UI" panose="020B0604030504040204" pitchFamily="50" charset="-128"/>
                <a:ea typeface="Meiryo UI" panose="020B0604030504040204" pitchFamily="50" charset="-128"/>
              </a:rPr>
              <a:t>との間の協定</a:t>
            </a:r>
            <a:r>
              <a:rPr lang="ja-JP" altLang="en-US" sz="1100" dirty="0">
                <a:solidFill>
                  <a:prstClr val="black"/>
                </a:solidFill>
                <a:latin typeface="Meiryo UI" panose="020B0604030504040204" pitchFamily="50" charset="-128"/>
                <a:ea typeface="Meiryo UI" panose="020B0604030504040204" pitchFamily="50" charset="-128"/>
              </a:rPr>
              <a:t>で、政府と</a:t>
            </a:r>
            <a:r>
              <a:rPr lang="en-US" altLang="ja-JP" sz="1100" dirty="0">
                <a:solidFill>
                  <a:prstClr val="black"/>
                </a:solidFill>
                <a:latin typeface="Meiryo UI" panose="020B0604030504040204" pitchFamily="50" charset="-128"/>
                <a:ea typeface="Meiryo UI" panose="020B0604030504040204" pitchFamily="50" charset="-128"/>
              </a:rPr>
              <a:t>LEP</a:t>
            </a:r>
            <a:r>
              <a:rPr lang="ja-JP" altLang="en-US" sz="1100" dirty="0">
                <a:solidFill>
                  <a:prstClr val="black"/>
                </a:solidFill>
                <a:latin typeface="Meiryo UI" panose="020B0604030504040204" pitchFamily="50" charset="-128"/>
                <a:ea typeface="Meiryo UI" panose="020B0604030504040204" pitchFamily="50" charset="-128"/>
              </a:rPr>
              <a:t>の連携を図ることを意図。</a:t>
            </a:r>
            <a:endParaRPr lang="en-US" altLang="ja-JP" sz="1100" dirty="0">
              <a:solidFill>
                <a:prstClr val="black"/>
              </a:solidFill>
              <a:latin typeface="Meiryo UI" panose="020B0604030504040204" pitchFamily="50" charset="-128"/>
              <a:ea typeface="Meiryo UI" panose="020B0604030504040204" pitchFamily="50" charset="-128"/>
            </a:endParaRPr>
          </a:p>
          <a:p>
            <a:pPr lvl="0"/>
            <a:r>
              <a:rPr lang="ja-JP" altLang="en-US" sz="1100" b="1" dirty="0">
                <a:solidFill>
                  <a:prstClr val="black"/>
                </a:solidFill>
                <a:latin typeface="Meiryo UI" panose="020B0604030504040204" pitchFamily="50" charset="-128"/>
                <a:ea typeface="Meiryo UI" panose="020B0604030504040204" pitchFamily="50" charset="-128"/>
              </a:rPr>
              <a:t>◆</a:t>
            </a:r>
            <a:r>
              <a:rPr lang="en-US" altLang="ja-JP" sz="1100" b="1" dirty="0">
                <a:solidFill>
                  <a:prstClr val="black"/>
                </a:solidFill>
                <a:latin typeface="Meiryo UI" panose="020B0604030504040204" pitchFamily="50" charset="-128"/>
                <a:ea typeface="Meiryo UI" panose="020B0604030504040204" pitchFamily="50" charset="-128"/>
              </a:rPr>
              <a:t>Devolution Deal</a:t>
            </a:r>
            <a:r>
              <a:rPr lang="ja-JP" altLang="en-US" sz="1100" b="1" dirty="0">
                <a:solidFill>
                  <a:prstClr val="black"/>
                </a:solidFill>
                <a:latin typeface="Meiryo UI" panose="020B0604030504040204" pitchFamily="50" charset="-128"/>
                <a:ea typeface="Meiryo UI" panose="020B0604030504040204" pitchFamily="50" charset="-128"/>
              </a:rPr>
              <a:t>（権限移譲協定）</a:t>
            </a:r>
          </a:p>
          <a:p>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b="1" u="sng" dirty="0">
                <a:solidFill>
                  <a:prstClr val="black"/>
                </a:solidFill>
                <a:latin typeface="Meiryo UI" panose="020B0604030504040204" pitchFamily="50" charset="-128"/>
                <a:ea typeface="Meiryo UI" panose="020B0604030504040204" pitchFamily="50" charset="-128"/>
              </a:rPr>
              <a:t>各地域（</a:t>
            </a:r>
            <a:r>
              <a:rPr lang="en-US" altLang="ja-JP" sz="1100" b="1" u="sng" dirty="0">
                <a:solidFill>
                  <a:prstClr val="black"/>
                </a:solidFill>
                <a:latin typeface="Meiryo UI" panose="020B0604030504040204" pitchFamily="50" charset="-128"/>
                <a:ea typeface="Meiryo UI" panose="020B0604030504040204" pitchFamily="50" charset="-128"/>
              </a:rPr>
              <a:t>CA</a:t>
            </a:r>
            <a:r>
              <a:rPr lang="ja-JP" altLang="en-US" sz="1100" b="1" u="sng" dirty="0">
                <a:solidFill>
                  <a:prstClr val="black"/>
                </a:solidFill>
                <a:latin typeface="Meiryo UI" panose="020B0604030504040204" pitchFamily="50" charset="-128"/>
                <a:ea typeface="Meiryo UI" panose="020B0604030504040204" pitchFamily="50" charset="-128"/>
              </a:rPr>
              <a:t>）と政府との間での個別交渉に基づく協定</a:t>
            </a:r>
            <a:r>
              <a:rPr lang="ja-JP" altLang="en-US" sz="1100" dirty="0">
                <a:solidFill>
                  <a:prstClr val="black"/>
                </a:solidFill>
                <a:latin typeface="Meiryo UI" panose="020B0604030504040204" pitchFamily="50" charset="-128"/>
                <a:ea typeface="Meiryo UI" panose="020B0604030504040204" pitchFamily="50" charset="-128"/>
              </a:rPr>
              <a:t>で、財源と権限を移譲するもの。都市協定に類似するが、法令に基づく仕組みであり、</a:t>
            </a:r>
            <a:endParaRPr lang="en-US" altLang="ja-JP" sz="1100" dirty="0">
              <a:solidFill>
                <a:prstClr val="black"/>
              </a:solidFill>
              <a:latin typeface="Meiryo UI" panose="020B0604030504040204" pitchFamily="50" charset="-128"/>
              <a:ea typeface="Meiryo UI"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rPr>
              <a:t>　　より広い権限移譲を想定。</a:t>
            </a:r>
            <a:endParaRPr lang="en-US" altLang="ja-JP" sz="1100" dirty="0">
              <a:solidFill>
                <a:prstClr val="black"/>
              </a:solidFill>
              <a:latin typeface="Meiryo UI" panose="020B0604030504040204" pitchFamily="50" charset="-128"/>
              <a:ea typeface="Meiryo UI" panose="020B0604030504040204" pitchFamily="50" charset="-128"/>
            </a:endParaRPr>
          </a:p>
          <a:p>
            <a:pPr lvl="0"/>
            <a:endParaRPr lang="en-US" altLang="ja-JP" sz="1100" dirty="0">
              <a:solidFill>
                <a:prstClr val="black"/>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745359" y="6642556"/>
            <a:ext cx="4147121" cy="215444"/>
          </a:xfrm>
          <a:prstGeom prst="rect">
            <a:avLst/>
          </a:prstGeom>
          <a:noFill/>
        </p:spPr>
        <p:txBody>
          <a:bodyPr wrap="square" rtlCol="0">
            <a:spAutoFit/>
          </a:bodyPr>
          <a:lstStyle/>
          <a:p>
            <a:r>
              <a:rPr lang="ja-JP" altLang="en-US" sz="800" dirty="0"/>
              <a:t>出典：</a:t>
            </a:r>
            <a:r>
              <a:rPr kumimoji="1" lang="ja-JP" altLang="en-US" sz="800" dirty="0"/>
              <a:t>石見 豊「イングランドにおける合同行政機構の設置と権限委譲の動き」</a:t>
            </a:r>
          </a:p>
        </p:txBody>
      </p:sp>
    </p:spTree>
    <p:extLst>
      <p:ext uri="{BB962C8B-B14F-4D97-AF65-F5344CB8AC3E}">
        <p14:creationId xmlns:p14="http://schemas.microsoft.com/office/powerpoint/2010/main" val="27408995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kumimoji="1"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2400" b="1" dirty="0">
                <a:latin typeface="Meiryo UI" panose="020B0604030504040204" pitchFamily="50" charset="-128"/>
                <a:ea typeface="Meiryo UI" panose="020B0604030504040204" pitchFamily="50" charset="-128"/>
                <a:cs typeface="Meiryo UI" panose="020B0604030504040204" pitchFamily="50" charset="-128"/>
              </a:rPr>
              <a:t>シンガポール</a:t>
            </a: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５ー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10</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zh-TW"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海外</a:t>
            </a:r>
            <a:r>
              <a:rPr lang="zh-TW" altLang="en-US" kern="0" dirty="0">
                <a:solidFill>
                  <a:srgbClr val="000000"/>
                </a:solidFill>
                <a:latin typeface="Meiryo UI" panose="020B0604030504040204" pitchFamily="50" charset="-128"/>
                <a:ea typeface="Meiryo UI" panose="020B0604030504040204" pitchFamily="50" charset="-128"/>
                <a:cs typeface="Meiryo UI" pitchFamily="50" charset="-128"/>
              </a:rPr>
              <a:t>都市</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個票</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（４</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シンガポール</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a:t>
            </a:r>
            <a:endParaRPr lang="zh-TW"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8" name="正方形/長方形 7"/>
          <p:cNvSpPr/>
          <p:nvPr/>
        </p:nvSpPr>
        <p:spPr>
          <a:xfrm>
            <a:off x="7011266" y="64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第</a:t>
            </a:r>
            <a:r>
              <a:rPr kumimoji="1" lang="en-US" altLang="ja-JP" sz="900" b="0" i="0" u="none" strike="noStrike" kern="1200" cap="none" spc="0" normalizeH="0" baseline="0" noProof="0" dirty="0" smtClean="0">
                <a:ln>
                  <a:noFill/>
                </a:ln>
                <a:solidFill>
                  <a:prstClr val="black"/>
                </a:solidFill>
                <a:effectLst/>
                <a:uLnTx/>
                <a:uFillTx/>
                <a:latin typeface="Meiryo UI"/>
                <a:ea typeface="Meiryo UI"/>
                <a:cs typeface="+mn-cs"/>
              </a:rPr>
              <a:t>11</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回</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意見交換会　</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資料</a:t>
            </a:r>
            <a:r>
              <a:rPr kumimoji="1" lang="en-US" altLang="ja-JP" sz="900" b="0" i="0" u="none" strike="noStrike" kern="1200" cap="none" spc="0" normalizeH="0" baseline="0" noProof="0" dirty="0" smtClean="0">
                <a:ln>
                  <a:noFill/>
                </a:ln>
                <a:solidFill>
                  <a:prstClr val="black"/>
                </a:solidFill>
                <a:effectLst/>
                <a:uLnTx/>
                <a:uFillTx/>
                <a:latin typeface="Meiryo UI"/>
                <a:ea typeface="Meiryo UI"/>
                <a:cs typeface="+mn-cs"/>
              </a:rPr>
              <a:t>3</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934320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画面の領域"/>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01149" y="1268760"/>
            <a:ext cx="3270291" cy="3309144"/>
          </a:xfrm>
          <a:prstGeom prst="rect">
            <a:avLst/>
          </a:prstGeom>
        </p:spPr>
      </p:pic>
      <p:sp>
        <p:nvSpPr>
          <p:cNvPr id="28" name="テキスト ボックス 27">
            <a:extLst>
              <a:ext uri="{FF2B5EF4-FFF2-40B4-BE49-F238E27FC236}">
                <a16:creationId xmlns:a16="http://schemas.microsoft.com/office/drawing/2014/main" id="{FAF2E731-5E59-4818-905F-D7AC33BBA3D4}"/>
              </a:ext>
            </a:extLst>
          </p:cNvPr>
          <p:cNvSpPr txBox="1"/>
          <p:nvPr/>
        </p:nvSpPr>
        <p:spPr>
          <a:xfrm>
            <a:off x="45559" y="1471461"/>
            <a:ext cx="6614673"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シンガポールの行政制度</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～自治体の無い都市国家（</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1965</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年にマレーシアから分離し、シンガポール共和国として独立）～</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2" y="466490"/>
            <a:ext cx="356388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569</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万人／面積約</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720㎢〕</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a:extLst>
              <a:ext uri="{FF2B5EF4-FFF2-40B4-BE49-F238E27FC236}">
                <a16:creationId xmlns:a16="http://schemas.microsoft.com/office/drawing/2014/main" id="{FAF2E731-5E59-4818-905F-D7AC33BBA3D4}"/>
              </a:ext>
            </a:extLst>
          </p:cNvPr>
          <p:cNvSpPr txBox="1"/>
          <p:nvPr/>
        </p:nvSpPr>
        <p:spPr>
          <a:xfrm>
            <a:off x="152880" y="4845956"/>
            <a:ext cx="8712968" cy="1569660"/>
          </a:xfrm>
          <a:prstGeom prst="rect">
            <a:avLst/>
          </a:prstGeom>
          <a:noFill/>
          <a:ln>
            <a:solidFill>
              <a:srgbClr val="2F528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関連指標など</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○名目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897.9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USD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3,400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USD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○１人あたり名目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USD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USD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○産業別</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構成比：製造業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％、卸売・小売業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％、ビジネスサービス業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％、金融サービス業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（大阪：製造業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％、卸売・小売業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％、不動産業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％、専門・科学技術・業務支援サービス業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％、金融・保険業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○ビジネス環境ランキング（世界銀行）：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○世界経済フォーラム「グローバル競争力」ランキング：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○世界都市ランキング（森記念財団）</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年以降は</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位を維持）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正方形/長方形 30"/>
          <p:cNvSpPr/>
          <p:nvPr/>
        </p:nvSpPr>
        <p:spPr>
          <a:xfrm>
            <a:off x="2987824" y="325854"/>
            <a:ext cx="4608512" cy="482159"/>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＜参考＞</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　</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880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（いずれも</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1"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1"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正方形/長方形 23"/>
          <p:cNvSpPr/>
          <p:nvPr/>
        </p:nvSpPr>
        <p:spPr>
          <a:xfrm>
            <a:off x="6545523" y="6627935"/>
            <a:ext cx="2267794"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1781942" y="733205"/>
            <a:ext cx="13078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2022</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1</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月現在）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下矢印 12"/>
          <p:cNvSpPr/>
          <p:nvPr/>
        </p:nvSpPr>
        <p:spPr>
          <a:xfrm>
            <a:off x="1144551" y="3317137"/>
            <a:ext cx="1505688" cy="223725"/>
          </a:xfrm>
          <a:prstGeom prst="downArrow">
            <a:avLst>
              <a:gd name="adj1" fmla="val 50000"/>
              <a:gd name="adj2" fmla="val 100000"/>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 name="角丸四角形 16">
            <a:extLst>
              <a:ext uri="{FF2B5EF4-FFF2-40B4-BE49-F238E27FC236}">
                <a16:creationId xmlns:a16="http://schemas.microsoft.com/office/drawing/2014/main" id="{16568619-250D-41C0-92AE-64154C76CD33}"/>
              </a:ext>
            </a:extLst>
          </p:cNvPr>
          <p:cNvSpPr/>
          <p:nvPr/>
        </p:nvSpPr>
        <p:spPr>
          <a:xfrm>
            <a:off x="45559" y="205307"/>
            <a:ext cx="9079164" cy="6422627"/>
          </a:xfrm>
          <a:prstGeom prst="roundRect">
            <a:avLst>
              <a:gd name="adj" fmla="val 2580"/>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 name="テキスト ボックス 1"/>
          <p:cNvSpPr txBox="1"/>
          <p:nvPr/>
        </p:nvSpPr>
        <p:spPr>
          <a:xfrm>
            <a:off x="73886" y="965894"/>
            <a:ext cx="59382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・マレー半島の南端に位置しており、交通や貿易の要衝として発展</a:t>
            </a:r>
            <a:endParaRPr kumimoji="1" lang="en-US" altLang="ja-JP" sz="1100" dirty="0">
              <a:solidFill>
                <a:prstClr val="black"/>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・中国の南に位置しており、植民地時代から多くの中国系住民が移民（国民の</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が中国系）</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テキスト ボックス 14">
            <a:extLst>
              <a:ext uri="{FF2B5EF4-FFF2-40B4-BE49-F238E27FC236}">
                <a16:creationId xmlns:a16="http://schemas.microsoft.com/office/drawing/2014/main" id="{FAF2E731-5E59-4818-905F-D7AC33BBA3D4}"/>
              </a:ext>
            </a:extLst>
          </p:cNvPr>
          <p:cNvSpPr txBox="1"/>
          <p:nvPr/>
        </p:nvSpPr>
        <p:spPr>
          <a:xfrm>
            <a:off x="158235" y="3734056"/>
            <a:ext cx="5420133"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政治基盤の安定性を背景とした強力な国家主導の経済政策による</a:t>
            </a: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産業構造の転換</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積極的な外資の導入</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・アジアの金融センター化など</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楕円 3"/>
          <p:cNvSpPr/>
          <p:nvPr/>
        </p:nvSpPr>
        <p:spPr>
          <a:xfrm>
            <a:off x="7236295" y="1556792"/>
            <a:ext cx="504057" cy="613318"/>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7" name="楕円 16"/>
          <p:cNvSpPr/>
          <p:nvPr/>
        </p:nvSpPr>
        <p:spPr>
          <a:xfrm>
            <a:off x="5568106" y="3429000"/>
            <a:ext cx="793891" cy="46800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0" name="楕円 19"/>
          <p:cNvSpPr/>
          <p:nvPr/>
        </p:nvSpPr>
        <p:spPr>
          <a:xfrm>
            <a:off x="5568106" y="4005064"/>
            <a:ext cx="958943" cy="432000"/>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1" name="楕円 20"/>
          <p:cNvSpPr/>
          <p:nvPr/>
        </p:nvSpPr>
        <p:spPr>
          <a:xfrm>
            <a:off x="8039217" y="3501008"/>
            <a:ext cx="738138" cy="453734"/>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5076056" y="4611902"/>
            <a:ext cx="3737261" cy="20005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出典：シンガポールの政策経済政策編（（一社）自治体国際化協会シンガポール事務所）</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角丸四角形 6"/>
          <p:cNvSpPr/>
          <p:nvPr/>
        </p:nvSpPr>
        <p:spPr>
          <a:xfrm>
            <a:off x="17015" y="22001"/>
            <a:ext cx="2106713"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シンガポールの概要</a:t>
            </a:r>
          </a:p>
        </p:txBody>
      </p:sp>
      <p:sp>
        <p:nvSpPr>
          <p:cNvPr id="5" name="テキスト ボックス 4"/>
          <p:cNvSpPr txBox="1"/>
          <p:nvPr/>
        </p:nvSpPr>
        <p:spPr>
          <a:xfrm>
            <a:off x="5868142" y="1072139"/>
            <a:ext cx="273630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産業別</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25" name="テキスト ボックス 24">
            <a:extLst>
              <a:ext uri="{FF2B5EF4-FFF2-40B4-BE49-F238E27FC236}">
                <a16:creationId xmlns:a16="http://schemas.microsoft.com/office/drawing/2014/main" id="{FAF2E731-5E59-4818-905F-D7AC33BBA3D4}"/>
              </a:ext>
            </a:extLst>
          </p:cNvPr>
          <p:cNvSpPr txBox="1"/>
          <p:nvPr/>
        </p:nvSpPr>
        <p:spPr>
          <a:xfrm>
            <a:off x="64544" y="2013974"/>
            <a:ext cx="5171391" cy="1169551"/>
          </a:xfrm>
          <a:prstGeom prst="rect">
            <a:avLst/>
          </a:prstGeom>
          <a:noFill/>
        </p:spPr>
        <p:txBody>
          <a:bodyPr wrap="square">
            <a:spAutoFit/>
          </a:bodyPr>
          <a:lstStyle/>
          <a:p>
            <a:pPr marL="216000" marR="0" lvl="0" indent="-7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国の各省庁や個別法により設立された「法定機関」が住民サービスを提供</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16000" marR="0" lvl="0" indent="-72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直接選挙で大統領と国会議員を選出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大統領が国会議員の中から首相を任命（議院内閣制）</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16000" marR="0" lvl="0" indent="-72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建国後、歴代首相が長期間在任</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国会では与党（人民行動党）が議席の大半</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1923565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16">
            <a:extLst>
              <a:ext uri="{FF2B5EF4-FFF2-40B4-BE49-F238E27FC236}">
                <a16:creationId xmlns:a16="http://schemas.microsoft.com/office/drawing/2014/main" id="{B3ED810B-417C-45F8-8DD1-1EA07FF87E73}"/>
              </a:ext>
            </a:extLst>
          </p:cNvPr>
          <p:cNvSpPr/>
          <p:nvPr/>
        </p:nvSpPr>
        <p:spPr>
          <a:xfrm>
            <a:off x="57675" y="411797"/>
            <a:ext cx="9022277" cy="6220086"/>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角丸四角形 6">
            <a:extLst>
              <a:ext uri="{FF2B5EF4-FFF2-40B4-BE49-F238E27FC236}">
                <a16:creationId xmlns:a16="http://schemas.microsoft.com/office/drawing/2014/main" id="{23183222-BFA7-44F2-A443-22925186339D}"/>
              </a:ext>
            </a:extLst>
          </p:cNvPr>
          <p:cNvSpPr/>
          <p:nvPr/>
        </p:nvSpPr>
        <p:spPr>
          <a:xfrm>
            <a:off x="78164" y="194311"/>
            <a:ext cx="2688571"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背景・経過</a:t>
            </a:r>
          </a:p>
        </p:txBody>
      </p:sp>
      <p:sp>
        <p:nvSpPr>
          <p:cNvPr id="21" name="正方形/長方形 20"/>
          <p:cNvSpPr/>
          <p:nvPr/>
        </p:nvSpPr>
        <p:spPr>
          <a:xfrm>
            <a:off x="5820096" y="6623630"/>
            <a:ext cx="304755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132878" y="642979"/>
            <a:ext cx="1189213"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産業政策</a:t>
            </a:r>
          </a:p>
        </p:txBody>
      </p:sp>
      <p:sp>
        <p:nvSpPr>
          <p:cNvPr id="19" name="正方形/長方形 18"/>
          <p:cNvSpPr/>
          <p:nvPr/>
        </p:nvSpPr>
        <p:spPr>
          <a:xfrm>
            <a:off x="1294839" y="1636937"/>
            <a:ext cx="7654612" cy="2623795"/>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独立直後は</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税制上の優遇措置</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を設けること等により、外国資本を誘致し、低賃金の労働力を活用して製品を輸出する</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「輸出志向型工業化」を推進。</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経済成長による労働力不足や</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ASEAN</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諸国の台頭が顕在化すると、低賃金政策から高賃金政策へのシフトなど、</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労働集約型から資本集約型への産業構造</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へ転換を図る。ハイテク産業の誘致やアジアの金融センターを目指す取り組みを進める。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政府系企業（</a:t>
            </a: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GLC</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が産業振興のけん引役として大きな役割を果たす。</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GLC</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Singtel</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（通信）、</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DBS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Capitaland</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（不動産）</a:t>
            </a:r>
            <a:r>
              <a:rPr kumimoji="1" lang="ja-JP" altLang="en-US" sz="1200" dirty="0">
                <a:solidFill>
                  <a:prstClr val="black"/>
                </a:solidFill>
                <a:latin typeface="Meiryo UI" panose="020B0604030504040204" pitchFamily="50" charset="-128"/>
                <a:ea typeface="Meiryo UI" panose="020B0604030504040204" pitchFamily="50" charset="-128"/>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Singapore Airlines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（航空））</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外国企業の進出に際しては、</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経済開発庁が一元的に対応。</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国主導で、集中的に産業インフラを整備</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（空港、港湾、工業団地・研究開発施設用地など）。</a:t>
            </a:r>
            <a:endPar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近年は、経済成長の鈍化や、世論を考慮し、地場中小企業やスタートアップ育成支援の取組みとともに、外国人労働力への依存を見直し。</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p:cNvSpPr/>
          <p:nvPr/>
        </p:nvSpPr>
        <p:spPr>
          <a:xfrm>
            <a:off x="1305630" y="4851157"/>
            <a:ext cx="7813293" cy="1246495"/>
          </a:xfrm>
          <a:prstGeom prst="rect">
            <a:avLst/>
          </a:prstGeom>
        </p:spPr>
        <p:txBody>
          <a:bodyPr wrap="square">
            <a:spAutoFit/>
          </a:bodyPr>
          <a:lstStyle/>
          <a:p>
            <a:pPr marL="182563" marR="0" lvl="0" indent="-182563"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各民族の言語と英語の二言語を学習させており、</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多くの国民が国際ビジネスの標準語の英語を習得。</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シンガポール大学など国内大学は、積極的に外国人教員・研究者・学生を招聘。</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直近の世界大学ランキング（</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QS</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シンガポール大学はアジア１位</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東京大学は世界</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91440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成長産業と位置付ける健康・バイオ医療科学、エレクトロニクス等の重要分野への</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破格の研究費・待遇により外国人材を誘致</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p:cNvSpPr/>
          <p:nvPr/>
        </p:nvSpPr>
        <p:spPr>
          <a:xfrm>
            <a:off x="155499" y="4257317"/>
            <a:ext cx="1160198" cy="621092"/>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教育制度</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人材確保</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正方形/長方形 22"/>
          <p:cNvSpPr/>
          <p:nvPr/>
        </p:nvSpPr>
        <p:spPr>
          <a:xfrm>
            <a:off x="132878" y="6101313"/>
            <a:ext cx="1160198" cy="33855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まちづくり</a:t>
            </a:r>
          </a:p>
        </p:txBody>
      </p:sp>
      <p:sp>
        <p:nvSpPr>
          <p:cNvPr id="24" name="正方形/長方形 23"/>
          <p:cNvSpPr/>
          <p:nvPr/>
        </p:nvSpPr>
        <p:spPr>
          <a:xfrm>
            <a:off x="1294839" y="6063176"/>
            <a:ext cx="7813293" cy="523220"/>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海外からの投資を呼び込むため、建国時から</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「クリーン＆グリーン運動」</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として、街の美化や緑化に取り組む。快適で清潔なイメージの都市として発信することで、経済発展と環境保全を両立。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p:cNvSpPr/>
          <p:nvPr/>
        </p:nvSpPr>
        <p:spPr>
          <a:xfrm>
            <a:off x="1396276" y="647306"/>
            <a:ext cx="7632000" cy="945664"/>
          </a:xfrm>
          <a:prstGeom prst="rect">
            <a:avLst/>
          </a:prstGeom>
          <a:ln/>
        </p:spPr>
        <p:style>
          <a:lnRef idx="1">
            <a:schemeClr val="accent2"/>
          </a:lnRef>
          <a:fillRef idx="2">
            <a:schemeClr val="accent2"/>
          </a:fillRef>
          <a:effectRef idx="1">
            <a:schemeClr val="accent2"/>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国土が狭く、人口も少ないため、国内市場が</a:t>
            </a:r>
            <a:r>
              <a:rPr kumimoji="1" lang="ja-JP" altLang="en-US" sz="1400" dirty="0">
                <a:solidFill>
                  <a:prstClr val="black"/>
                </a:solidFill>
                <a:latin typeface="Meiryo UI" panose="020B0604030504040204" pitchFamily="50" charset="-128"/>
                <a:ea typeface="Meiryo UI" panose="020B0604030504040204" pitchFamily="50" charset="-128"/>
              </a:rPr>
              <a:t>限定</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輸出志向型の成長</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国内企業育成の余裕がなく、外資系企業依存での成長</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近年では変化が見られているところ</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 name="正方形/長方形 14"/>
          <p:cNvSpPr/>
          <p:nvPr/>
        </p:nvSpPr>
        <p:spPr>
          <a:xfrm>
            <a:off x="1396276" y="4274871"/>
            <a:ext cx="7632000" cy="514151"/>
          </a:xfrm>
          <a:prstGeom prst="rect">
            <a:avLst/>
          </a:prstGeom>
          <a:ln/>
        </p:spPr>
        <p:style>
          <a:lnRef idx="1">
            <a:schemeClr val="accent2"/>
          </a:lnRef>
          <a:fillRef idx="2">
            <a:schemeClr val="accent2"/>
          </a:fillRef>
          <a:effectRef idx="1">
            <a:schemeClr val="accent2"/>
          </a:effectRef>
          <a:fontRef idx="minor">
            <a:schemeClr val="dk1"/>
          </a:fontRef>
        </p:style>
        <p:txBody>
          <a:bodyPr lIns="36000" tIns="36000" rIns="36000" b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天然資源を持たず、食料や水を外国に依存する中で、人材を最大の資源と位置づけ、その育成を重要視</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能力主義と実学重視の教育システムを導入、人材供給面でアドバンテージ</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21479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172388" y="869995"/>
          <a:ext cx="8743600" cy="5786326"/>
        </p:xfrm>
        <a:graphic>
          <a:graphicData uri="http://schemas.openxmlformats.org/drawingml/2006/table">
            <a:tbl>
              <a:tblPr firstRow="1" bandRow="1">
                <a:tableStyleId>{5C22544A-7EE6-4342-B048-85BDC9FD1C3A}</a:tableStyleId>
              </a:tblPr>
              <a:tblGrid>
                <a:gridCol w="1039540">
                  <a:extLst>
                    <a:ext uri="{9D8B030D-6E8A-4147-A177-3AD203B41FA5}">
                      <a16:colId xmlns:a16="http://schemas.microsoft.com/office/drawing/2014/main" val="2262290781"/>
                    </a:ext>
                  </a:extLst>
                </a:gridCol>
                <a:gridCol w="1926015">
                  <a:extLst>
                    <a:ext uri="{9D8B030D-6E8A-4147-A177-3AD203B41FA5}">
                      <a16:colId xmlns:a16="http://schemas.microsoft.com/office/drawing/2014/main" val="1798411971"/>
                    </a:ext>
                  </a:extLst>
                </a:gridCol>
                <a:gridCol w="1926015">
                  <a:extLst>
                    <a:ext uri="{9D8B030D-6E8A-4147-A177-3AD203B41FA5}">
                      <a16:colId xmlns:a16="http://schemas.microsoft.com/office/drawing/2014/main" val="2053874256"/>
                    </a:ext>
                  </a:extLst>
                </a:gridCol>
                <a:gridCol w="1926015">
                  <a:extLst>
                    <a:ext uri="{9D8B030D-6E8A-4147-A177-3AD203B41FA5}">
                      <a16:colId xmlns:a16="http://schemas.microsoft.com/office/drawing/2014/main" val="851011130"/>
                    </a:ext>
                  </a:extLst>
                </a:gridCol>
                <a:gridCol w="1926015">
                  <a:extLst>
                    <a:ext uri="{9D8B030D-6E8A-4147-A177-3AD203B41FA5}">
                      <a16:colId xmlns:a16="http://schemas.microsoft.com/office/drawing/2014/main" val="1927545162"/>
                    </a:ext>
                  </a:extLst>
                </a:gridCol>
              </a:tblGrid>
              <a:tr h="4346326">
                <a:tc>
                  <a:txBody>
                    <a:bodyPr/>
                    <a:lstStyle/>
                    <a:p>
                      <a:endParaRPr kumimoji="1" lang="ja-JP" altLang="en-US" sz="1200" dirty="0">
                        <a:solidFill>
                          <a:srgbClr val="002060"/>
                        </a:solidFill>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a:t>
                      </a:r>
                      <a:r>
                        <a:rPr kumimoji="1" lang="ja-JP" altLang="en-US" sz="1200" b="1" u="none" dirty="0">
                          <a:solidFill>
                            <a:schemeClr val="tx1"/>
                          </a:solidFill>
                          <a:latin typeface="Meiryo UI" panose="020B0604030504040204" pitchFamily="50" charset="-128"/>
                          <a:ea typeface="Meiryo UI" panose="020B0604030504040204" pitchFamily="50" charset="-128"/>
                        </a:rPr>
                        <a:t> 輸出志向型工業化</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関税等を設けず、低賃金を武器に、外国の製造業を誘致</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8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 税の優遇</a:t>
                      </a:r>
                      <a:endParaRPr kumimoji="1" lang="en-US" altLang="ja-JP" sz="1200" b="0" u="none" kern="1200" dirty="0">
                        <a:solidFill>
                          <a:schemeClr val="tx1"/>
                        </a:solidFill>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輸出利益への税の軽減</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Meiryo UI" panose="020B0604030504040204" pitchFamily="50" charset="-128"/>
                        <a:buNone/>
                        <a:tabLst/>
                        <a:defRPr/>
                      </a:pPr>
                      <a:endParaRPr kumimoji="1" lang="en-US" altLang="ja-JP" sz="800" b="0" u="none" kern="1200" dirty="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Meiryo UI" panose="020B0604030504040204" pitchFamily="50" charset="-128"/>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経済開発庁によるワン</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ストップサービス</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進出する外国企業向けのワンストップサービス提供を開始</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endParaRPr kumimoji="1" lang="en-US" altLang="ja-JP" sz="800" b="0" u="none"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Meiryo UI" panose="020B0604030504040204" pitchFamily="50" charset="-128"/>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en-US" altLang="ja-JP" sz="1200" b="1" dirty="0">
                          <a:solidFill>
                            <a:schemeClr val="tx1"/>
                          </a:solidFill>
                          <a:latin typeface="Meiryo UI" panose="020B0604030504040204" pitchFamily="50" charset="-128"/>
                          <a:ea typeface="Meiryo UI" panose="020B0604030504040204" pitchFamily="50" charset="-128"/>
                        </a:rPr>
                        <a:t>GardenCity</a:t>
                      </a:r>
                      <a:r>
                        <a:rPr kumimoji="1" lang="ja-JP" altLang="en-US" sz="1200" b="1" dirty="0">
                          <a:solidFill>
                            <a:schemeClr val="tx1"/>
                          </a:solidFill>
                          <a:latin typeface="Meiryo UI" panose="020B0604030504040204" pitchFamily="50" charset="-128"/>
                          <a:ea typeface="Meiryo UI" panose="020B0604030504040204" pitchFamily="50" charset="-128"/>
                        </a:rPr>
                        <a:t>政策</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緑の国を築き、外国人投資家や観光客に快適・安心・清潔のイメージ付与</a:t>
                      </a:r>
                      <a:endParaRPr kumimoji="1" lang="en-US" altLang="ja-JP" sz="1100" b="0" u="none" dirty="0">
                        <a:solidFill>
                          <a:schemeClr val="tx1"/>
                        </a:solidFill>
                        <a:latin typeface="Meiryo UI" panose="020B0604030504040204" pitchFamily="50" charset="-128"/>
                        <a:ea typeface="Meiryo UI" panose="020B0604030504040204" pitchFamily="50" charset="-128"/>
                      </a:endParaRPr>
                    </a:p>
                    <a:p>
                      <a:pPr>
                        <a:lnSpc>
                          <a:spcPct val="100000"/>
                        </a:lnSpc>
                      </a:pPr>
                      <a:endParaRPr kumimoji="1" lang="en-US" altLang="ja-JP" sz="500" b="0" u="none"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a:t>
                      </a:r>
                      <a:r>
                        <a:rPr kumimoji="1" lang="ja-JP" altLang="en-US" sz="1200" b="1" u="none" kern="1200" baseline="0" dirty="0">
                          <a:solidFill>
                            <a:schemeClr val="tx1"/>
                          </a:solidFill>
                          <a:latin typeface="Meiryo UI" panose="020B0604030504040204" pitchFamily="50" charset="-128"/>
                          <a:ea typeface="Meiryo UI" panose="020B0604030504040204" pitchFamily="50" charset="-128"/>
                          <a:cs typeface="+mn-cs"/>
                        </a:rPr>
                        <a:t> </a:t>
                      </a: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労働集約型から資本集　</a:t>
                      </a:r>
                      <a:endParaRPr kumimoji="1" lang="en-US" altLang="ja-JP" sz="1200" b="1"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　　約型への産業構造転換</a:t>
                      </a:r>
                      <a:endParaRPr kumimoji="1" lang="en-US" altLang="ja-JP" sz="1200" b="1" u="none" kern="1200" dirty="0">
                        <a:solidFill>
                          <a:schemeClr val="tx1"/>
                        </a:solidFill>
                        <a:latin typeface="Meiryo UI" panose="020B0604030504040204" pitchFamily="50" charset="-128"/>
                        <a:ea typeface="Meiryo UI" panose="020B0604030504040204" pitchFamily="50" charset="-128"/>
                        <a:cs typeface="+mn-cs"/>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労働集約型企業への優遇制度の見直しや、シンガポールに国際統括拠点を置く企業への優遇制度を創設</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21600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シンガポール大学隣接地にサイエンスパーク開業（</a:t>
                      </a:r>
                      <a:r>
                        <a:rPr kumimoji="1" lang="en-US" altLang="ja-JP" sz="1100" b="0" u="none" kern="1200" dirty="0">
                          <a:solidFill>
                            <a:schemeClr val="tx1"/>
                          </a:solidFill>
                          <a:latin typeface="Meiryo UI" panose="020B0604030504040204" pitchFamily="50" charset="-128"/>
                          <a:ea typeface="Meiryo UI" panose="020B0604030504040204" pitchFamily="50" charset="-128"/>
                          <a:cs typeface="+mn-cs"/>
                        </a:rPr>
                        <a:t>1983</a:t>
                      </a: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 金融・情報センターとし</a:t>
                      </a:r>
                      <a:endParaRPr kumimoji="1" lang="en-US" altLang="ja-JP" sz="1200" b="1"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　　</a:t>
                      </a:r>
                      <a:r>
                        <a:rPr kumimoji="1" lang="ja-JP" altLang="en-US" sz="1200" b="1" u="none" kern="1200" dirty="0" err="1">
                          <a:solidFill>
                            <a:schemeClr val="tx1"/>
                          </a:solidFill>
                          <a:latin typeface="Meiryo UI" panose="020B0604030504040204" pitchFamily="50" charset="-128"/>
                          <a:ea typeface="Meiryo UI" panose="020B0604030504040204" pitchFamily="50" charset="-128"/>
                          <a:cs typeface="+mn-cs"/>
                        </a:rPr>
                        <a:t>ての</a:t>
                      </a: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機能強化</a:t>
                      </a:r>
                      <a:endParaRPr kumimoji="1" lang="en-US" altLang="ja-JP" sz="1200" b="1" u="none" kern="1200" dirty="0">
                        <a:solidFill>
                          <a:schemeClr val="tx1"/>
                        </a:solidFill>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アジア初の金融先物取引所設立（</a:t>
                      </a:r>
                      <a:r>
                        <a:rPr kumimoji="1" lang="en-US" altLang="ja-JP" sz="1100" b="0" u="none" kern="1200" dirty="0">
                          <a:solidFill>
                            <a:schemeClr val="tx1"/>
                          </a:solidFill>
                          <a:latin typeface="Meiryo UI" panose="020B0604030504040204" pitchFamily="50" charset="-128"/>
                          <a:ea typeface="Meiryo UI" panose="020B0604030504040204" pitchFamily="50" charset="-128"/>
                          <a:cs typeface="+mn-cs"/>
                        </a:rPr>
                        <a:t>1984</a:t>
                      </a: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）など、金融市場を整備</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外資導入のための金融サービス機能の強化。</a:t>
                      </a:r>
                      <a:r>
                        <a:rPr kumimoji="1" lang="en-US" altLang="ja-JP" sz="1100" b="0" u="none" kern="1200" dirty="0">
                          <a:solidFill>
                            <a:schemeClr val="tx1"/>
                          </a:solidFill>
                          <a:latin typeface="Meiryo UI" panose="020B0604030504040204" pitchFamily="50" charset="-128"/>
                          <a:ea typeface="Meiryo UI" panose="020B0604030504040204" pitchFamily="50" charset="-128"/>
                          <a:cs typeface="+mn-cs"/>
                        </a:rPr>
                        <a:t>1998</a:t>
                      </a: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年には、金融自由化などの改革</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8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1200" b="1" u="none" kern="1200" dirty="0">
                          <a:solidFill>
                            <a:schemeClr val="tx1"/>
                          </a:solidFill>
                          <a:latin typeface="Meiryo UI" panose="020B0604030504040204" pitchFamily="50" charset="-128"/>
                          <a:ea typeface="Meiryo UI" panose="020B0604030504040204" pitchFamily="50" charset="-128"/>
                          <a:cs typeface="+mn-cs"/>
                        </a:rPr>
                        <a:t>◆ 人材の育成・受入</a:t>
                      </a:r>
                      <a:endParaRPr kumimoji="1" lang="en-US" altLang="ja-JP" sz="1200" b="1" u="none" kern="1200" dirty="0">
                        <a:solidFill>
                          <a:schemeClr val="tx1"/>
                        </a:solidFill>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u="none" kern="1200" dirty="0">
                          <a:solidFill>
                            <a:schemeClr val="tx1"/>
                          </a:solidFill>
                          <a:latin typeface="Meiryo UI" panose="020B0604030504040204" pitchFamily="50" charset="-128"/>
                          <a:ea typeface="Meiryo UI" panose="020B0604030504040204" pitchFamily="50" charset="-128"/>
                          <a:cs typeface="+mn-cs"/>
                        </a:rPr>
                        <a:t>高度な産業を担い優秀な人材育成のためのエリート教育制度開始。また、外国の高度人材の受入強化を開始</a:t>
                      </a: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100" b="0" u="none" kern="1200" dirty="0">
                        <a:solidFill>
                          <a:schemeClr val="tx1"/>
                        </a:solidFill>
                        <a:latin typeface="Meiryo UI" panose="020B0604030504040204" pitchFamily="50" charset="-128"/>
                        <a:ea typeface="Meiryo UI" panose="020B0604030504040204" pitchFamily="50" charset="-128"/>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経済戦略を抜本的に</a:t>
                      </a:r>
                      <a:r>
                        <a:rPr kumimoji="1" lang="en-US" altLang="ja-JP" sz="1200" dirty="0">
                          <a:solidFill>
                            <a:schemeClr val="tx1"/>
                          </a:solidFill>
                          <a:latin typeface="Meiryo UI" panose="020B0604030504040204" pitchFamily="50" charset="-128"/>
                          <a:ea typeface="Meiryo UI" panose="020B0604030504040204" pitchFamily="50" charset="-128"/>
                        </a:rPr>
                        <a:t/>
                      </a:r>
                      <a:br>
                        <a:rPr kumimoji="1" lang="en-US" altLang="ja-JP" sz="1200" dirty="0">
                          <a:solidFill>
                            <a:schemeClr val="tx1"/>
                          </a:solidFill>
                          <a:latin typeface="Meiryo UI" panose="020B0604030504040204" pitchFamily="50" charset="-128"/>
                          <a:ea typeface="Meiryo UI" panose="020B0604030504040204" pitchFamily="50" charset="-128"/>
                        </a:rPr>
                      </a:br>
                      <a:r>
                        <a:rPr kumimoji="1" lang="ja-JP" altLang="en-US" sz="1200" dirty="0">
                          <a:solidFill>
                            <a:schemeClr val="tx1"/>
                          </a:solidFill>
                          <a:latin typeface="Meiryo UI" panose="020B0604030504040204" pitchFamily="50" charset="-128"/>
                          <a:ea typeface="Meiryo UI" panose="020B0604030504040204" pitchFamily="50" charset="-128"/>
                        </a:rPr>
                        <a:t>　見直し</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dirty="0">
                          <a:solidFill>
                            <a:schemeClr val="tx1"/>
                          </a:solidFill>
                          <a:latin typeface="Meiryo UI" panose="020B0604030504040204" pitchFamily="50" charset="-128"/>
                          <a:ea typeface="Meiryo UI" panose="020B0604030504040204" pitchFamily="50" charset="-128"/>
                        </a:rPr>
                        <a:t>IT</a:t>
                      </a:r>
                      <a:r>
                        <a:rPr kumimoji="1" lang="ja-JP" altLang="en-US" sz="1100" b="0" dirty="0">
                          <a:solidFill>
                            <a:schemeClr val="tx1"/>
                          </a:solidFill>
                          <a:latin typeface="Meiryo UI" panose="020B0604030504040204" pitchFamily="50" charset="-128"/>
                          <a:ea typeface="Meiryo UI" panose="020B0604030504040204" pitchFamily="50" charset="-128"/>
                        </a:rPr>
                        <a:t>バブル崩壊、</a:t>
                      </a:r>
                      <a:r>
                        <a:rPr kumimoji="1" lang="en-US" altLang="ja-JP" sz="1100" b="0" dirty="0">
                          <a:solidFill>
                            <a:schemeClr val="tx1"/>
                          </a:solidFill>
                          <a:latin typeface="Meiryo UI" panose="020B0604030504040204" pitchFamily="50" charset="-128"/>
                          <a:ea typeface="Meiryo UI" panose="020B0604030504040204" pitchFamily="50" charset="-128"/>
                        </a:rPr>
                        <a:t>SARS</a:t>
                      </a:r>
                      <a:r>
                        <a:rPr kumimoji="1" lang="ja-JP" altLang="en-US" sz="1100" b="0" dirty="0">
                          <a:solidFill>
                            <a:schemeClr val="tx1"/>
                          </a:solidFill>
                          <a:latin typeface="Meiryo UI" panose="020B0604030504040204" pitchFamily="50" charset="-128"/>
                          <a:ea typeface="Meiryo UI" panose="020B0604030504040204" pitchFamily="50" charset="-128"/>
                        </a:rPr>
                        <a:t>流行による経済ショックを受け、主要貿易国との自由貿易協定締結、直接税の引き下げ、起業の奨励など、経済戦略を抜本的に見直し</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新たな産業分野への</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戦略転換</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バイオメディカル系の研究開発拠点である「バイオポリス」をシンガポール大学の隣接地で開設（</a:t>
                      </a:r>
                      <a:r>
                        <a:rPr kumimoji="1" lang="en-US" altLang="ja-JP" sz="1100" b="0" dirty="0">
                          <a:solidFill>
                            <a:schemeClr val="tx1"/>
                          </a:solidFill>
                          <a:latin typeface="Meiryo UI" panose="020B0604030504040204" pitchFamily="50" charset="-128"/>
                          <a:ea typeface="Meiryo UI" panose="020B0604030504040204" pitchFamily="50" charset="-128"/>
                        </a:rPr>
                        <a:t>2003</a:t>
                      </a:r>
                      <a:r>
                        <a:rPr kumimoji="1" lang="ja-JP" altLang="en-US" sz="1100" b="0" dirty="0">
                          <a:solidFill>
                            <a:schemeClr val="tx1"/>
                          </a:solidFill>
                          <a:latin typeface="Meiryo UI" panose="020B0604030504040204" pitchFamily="50" charset="-128"/>
                          <a:ea typeface="Meiryo UI" panose="020B0604030504040204" pitchFamily="50" charset="-128"/>
                        </a:rPr>
                        <a:t>）するなど、高付加価値・創発型産業モデルへの移行</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en-US" altLang="ja-JP" sz="1100" b="0" dirty="0">
                          <a:solidFill>
                            <a:schemeClr val="tx1"/>
                          </a:solidFill>
                          <a:latin typeface="Meiryo UI" panose="020B0604030504040204" pitchFamily="50" charset="-128"/>
                          <a:ea typeface="Meiryo UI" panose="020B0604030504040204" pitchFamily="50" charset="-128"/>
                        </a:rPr>
                        <a:t>2005</a:t>
                      </a:r>
                      <a:r>
                        <a:rPr kumimoji="1" lang="ja-JP" altLang="en-US" sz="1100" b="0" dirty="0">
                          <a:solidFill>
                            <a:schemeClr val="tx1"/>
                          </a:solidFill>
                          <a:latin typeface="Meiryo UI" panose="020B0604030504040204" pitchFamily="50" charset="-128"/>
                          <a:ea typeface="Meiryo UI" panose="020B0604030504040204" pitchFamily="50" charset="-128"/>
                        </a:rPr>
                        <a:t>年策定の観光振興計画「</a:t>
                      </a:r>
                      <a:r>
                        <a:rPr kumimoji="1" lang="en-US" altLang="ja-JP" sz="1100" b="0" dirty="0">
                          <a:solidFill>
                            <a:schemeClr val="tx1"/>
                          </a:solidFill>
                          <a:latin typeface="Meiryo UI" panose="020B0604030504040204" pitchFamily="50" charset="-128"/>
                          <a:ea typeface="Meiryo UI" panose="020B0604030504040204" pitchFamily="50" charset="-128"/>
                        </a:rPr>
                        <a:t>Tourism2015</a:t>
                      </a:r>
                      <a:r>
                        <a:rPr kumimoji="1" lang="ja-JP" altLang="en-US" sz="1100" b="0" dirty="0">
                          <a:solidFill>
                            <a:schemeClr val="tx1"/>
                          </a:solidFill>
                          <a:latin typeface="Meiryo UI" panose="020B0604030504040204" pitchFamily="50" charset="-128"/>
                          <a:ea typeface="Meiryo UI" panose="020B0604030504040204" pitchFamily="50" charset="-128"/>
                        </a:rPr>
                        <a:t>」で、</a:t>
                      </a:r>
                      <a:r>
                        <a:rPr kumimoji="1" lang="en-US" altLang="ja-JP" sz="1100" b="0" dirty="0">
                          <a:solidFill>
                            <a:schemeClr val="tx1"/>
                          </a:solidFill>
                          <a:latin typeface="Meiryo UI" panose="020B0604030504040204" pitchFamily="50" charset="-128"/>
                          <a:ea typeface="Meiryo UI" panose="020B0604030504040204" pitchFamily="50" charset="-128"/>
                        </a:rPr>
                        <a:t>MICE</a:t>
                      </a:r>
                      <a:r>
                        <a:rPr kumimoji="1" lang="ja-JP" altLang="en-US" sz="1100" b="0" dirty="0">
                          <a:solidFill>
                            <a:schemeClr val="tx1"/>
                          </a:solidFill>
                          <a:latin typeface="Meiryo UI" panose="020B0604030504040204" pitchFamily="50" charset="-128"/>
                          <a:ea typeface="Meiryo UI" panose="020B0604030504040204" pitchFamily="50" charset="-128"/>
                        </a:rPr>
                        <a:t>誘致、</a:t>
                      </a:r>
                      <a:r>
                        <a:rPr kumimoji="1" lang="en-US" altLang="ja-JP" sz="1100" b="0" dirty="0">
                          <a:solidFill>
                            <a:schemeClr val="tx1"/>
                          </a:solidFill>
                          <a:latin typeface="Meiryo UI" panose="020B0604030504040204" pitchFamily="50" charset="-128"/>
                          <a:ea typeface="Meiryo UI" panose="020B0604030504040204" pitchFamily="50" charset="-128"/>
                        </a:rPr>
                        <a:t>IR</a:t>
                      </a:r>
                      <a:r>
                        <a:rPr kumimoji="1" lang="ja-JP" altLang="en-US" sz="1100" b="0" dirty="0">
                          <a:solidFill>
                            <a:schemeClr val="tx1"/>
                          </a:solidFill>
                          <a:latin typeface="Meiryo UI" panose="020B0604030504040204" pitchFamily="50" charset="-128"/>
                          <a:ea typeface="Meiryo UI" panose="020B0604030504040204" pitchFamily="50" charset="-128"/>
                        </a:rPr>
                        <a:t>設置、</a:t>
                      </a:r>
                      <a:r>
                        <a:rPr kumimoji="1" lang="en-US" altLang="ja-JP" sz="1100" b="0" dirty="0">
                          <a:solidFill>
                            <a:schemeClr val="tx1"/>
                          </a:solidFill>
                          <a:latin typeface="Meiryo UI" panose="020B0604030504040204" pitchFamily="50" charset="-128"/>
                          <a:ea typeface="Meiryo UI" panose="020B0604030504040204" pitchFamily="50" charset="-128"/>
                        </a:rPr>
                        <a:t>F1</a:t>
                      </a:r>
                      <a:r>
                        <a:rPr kumimoji="1" lang="ja-JP" altLang="en-US" sz="1100" b="0" dirty="0">
                          <a:solidFill>
                            <a:schemeClr val="tx1"/>
                          </a:solidFill>
                          <a:latin typeface="Meiryo UI" panose="020B0604030504040204" pitchFamily="50" charset="-128"/>
                          <a:ea typeface="Meiryo UI" panose="020B0604030504040204" pitchFamily="50" charset="-128"/>
                        </a:rPr>
                        <a:t>誘致を重点分野に位置づけ</a:t>
                      </a: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中小企業育成やスタート</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アップ支援</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外資、多国籍企業偏重、誘致一辺倒から、内発的な経済構造にシフト</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多国籍企業と地場企業の連携促進、高付加価値化を図るとともに、スタートアップ支援など、地場企業の育成に着手</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8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イノベーションの促進</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外国人労働者の受入規制に転換。これを生産性向上で補うため、新成長戦略</a:t>
                      </a:r>
                      <a:r>
                        <a:rPr kumimoji="1" lang="ja-JP" altLang="en-US" sz="1000" b="0" dirty="0">
                          <a:solidFill>
                            <a:schemeClr val="tx1"/>
                          </a:solidFill>
                          <a:latin typeface="Meiryo UI" panose="020B0604030504040204" pitchFamily="50" charset="-128"/>
                          <a:ea typeface="Meiryo UI" panose="020B0604030504040204" pitchFamily="50" charset="-128"/>
                        </a:rPr>
                        <a:t>（</a:t>
                      </a:r>
                      <a:r>
                        <a:rPr kumimoji="1" lang="en-US" altLang="ja-JP" sz="1000" b="0" dirty="0">
                          <a:solidFill>
                            <a:schemeClr val="tx1"/>
                          </a:solidFill>
                          <a:latin typeface="Meiryo UI" panose="020B0604030504040204" pitchFamily="50" charset="-128"/>
                          <a:ea typeface="Meiryo UI" panose="020B0604030504040204" pitchFamily="50" charset="-128"/>
                        </a:rPr>
                        <a:t>2017</a:t>
                      </a:r>
                      <a:r>
                        <a:rPr kumimoji="1" lang="ja-JP" altLang="en-US" sz="1000" b="0" dirty="0">
                          <a:solidFill>
                            <a:schemeClr val="tx1"/>
                          </a:solidFill>
                          <a:latin typeface="Meiryo UI" panose="020B0604030504040204" pitchFamily="50" charset="-128"/>
                          <a:ea typeface="Meiryo UI" panose="020B0604030504040204" pitchFamily="50" charset="-128"/>
                        </a:rPr>
                        <a:t>）</a:t>
                      </a:r>
                      <a:r>
                        <a:rPr kumimoji="1" lang="ja-JP" altLang="en-US" sz="1100" b="0" dirty="0">
                          <a:solidFill>
                            <a:schemeClr val="tx1"/>
                          </a:solidFill>
                          <a:latin typeface="Meiryo UI" panose="020B0604030504040204" pitchFamily="50" charset="-128"/>
                          <a:ea typeface="Meiryo UI" panose="020B0604030504040204" pitchFamily="50" charset="-128"/>
                        </a:rPr>
                        <a:t>では、業界ごとに特化した労働生産性向上に取り組み、国を挙げてイノベーションを促進</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Meiryo UI" panose="020B0604030504040204" pitchFamily="50" charset="-128"/>
                        <a:buNone/>
                        <a:tabLst/>
                        <a:defRPr/>
                      </a:pPr>
                      <a:endParaRPr kumimoji="1" lang="en-US" altLang="ja-JP" sz="800" b="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Wingdings" panose="05000000000000000000" pitchFamily="2" charset="2"/>
                        <a:buChar char="u"/>
                        <a:tabLst/>
                        <a:defRPr/>
                      </a:pPr>
                      <a:r>
                        <a:rPr kumimoji="1" lang="ja-JP" altLang="en-US" sz="1200" b="1" dirty="0">
                          <a:solidFill>
                            <a:schemeClr val="tx1"/>
                          </a:solidFill>
                          <a:latin typeface="Meiryo UI" panose="020B0604030504040204" pitchFamily="50" charset="-128"/>
                          <a:ea typeface="Meiryo UI" panose="020B0604030504040204" pitchFamily="50" charset="-128"/>
                        </a:rPr>
                        <a:t> 高付加価値・創発型産業    </a:t>
                      </a:r>
                      <a:r>
                        <a:rPr kumimoji="1" lang="en-US" altLang="ja-JP" sz="1200" b="1" dirty="0">
                          <a:solidFill>
                            <a:schemeClr val="tx1"/>
                          </a:solidFill>
                          <a:latin typeface="Meiryo UI" panose="020B0604030504040204" pitchFamily="50" charset="-128"/>
                          <a:ea typeface="Meiryo UI" panose="020B0604030504040204" pitchFamily="50" charset="-128"/>
                        </a:rPr>
                        <a:t/>
                      </a:r>
                      <a:br>
                        <a:rPr kumimoji="1" lang="en-US" altLang="ja-JP" sz="1200" b="1" dirty="0">
                          <a:solidFill>
                            <a:schemeClr val="tx1"/>
                          </a:solidFill>
                          <a:latin typeface="Meiryo UI" panose="020B0604030504040204" pitchFamily="50" charset="-128"/>
                          <a:ea typeface="Meiryo UI" panose="020B0604030504040204" pitchFamily="50" charset="-128"/>
                        </a:rPr>
                      </a:br>
                      <a:r>
                        <a:rPr kumimoji="1" lang="en-US" altLang="ja-JP" sz="1200" b="1"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モデルへの移行</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研究革新起業計画</a:t>
                      </a:r>
                      <a:r>
                        <a:rPr kumimoji="1" lang="en-US" altLang="ja-JP" sz="1100" b="0" dirty="0">
                          <a:solidFill>
                            <a:schemeClr val="tx1"/>
                          </a:solidFill>
                          <a:latin typeface="Meiryo UI" panose="020B0604030504040204" pitchFamily="50" charset="-128"/>
                          <a:ea typeface="Meiryo UI" panose="020B0604030504040204" pitchFamily="50" charset="-128"/>
                        </a:rPr>
                        <a:t>2020</a:t>
                      </a:r>
                      <a:r>
                        <a:rPr kumimoji="1" lang="ja-JP" altLang="en-US" sz="1100" b="0" dirty="0">
                          <a:solidFill>
                            <a:schemeClr val="tx1"/>
                          </a:solidFill>
                          <a:latin typeface="Meiryo UI" panose="020B0604030504040204" pitchFamily="50" charset="-128"/>
                          <a:ea typeface="Meiryo UI" panose="020B0604030504040204" pitchFamily="50" charset="-128"/>
                        </a:rPr>
                        <a:t>により、研究開発、イノベーション、企業活動支援</a:t>
                      </a:r>
                      <a:endParaRPr kumimoji="1" lang="en-US" altLang="ja-JP" sz="1100" b="0"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775008"/>
                  </a:ext>
                </a:extLst>
              </a:tr>
              <a:tr h="14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rgbClr val="002060"/>
                        </a:solidFill>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1" lang="en-US" altLang="ja-JP" sz="5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国際加工センターとしての</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ja-JP" altLang="en-US" sz="1200" b="1" baseline="0" dirty="0">
                          <a:solidFill>
                            <a:schemeClr val="tx1"/>
                          </a:solidFill>
                          <a:latin typeface="Meiryo UI" panose="020B0604030504040204" pitchFamily="50" charset="-128"/>
                          <a:ea typeface="Meiryo UI" panose="020B0604030504040204" pitchFamily="50" charset="-128"/>
                        </a:rPr>
                        <a:t> </a:t>
                      </a:r>
                      <a:r>
                        <a:rPr kumimoji="1" lang="ja-JP" altLang="en-US" sz="1200" b="1" dirty="0">
                          <a:solidFill>
                            <a:schemeClr val="tx1"/>
                          </a:solidFill>
                          <a:latin typeface="Meiryo UI" panose="020B0604030504040204" pitchFamily="50" charset="-128"/>
                          <a:ea typeface="Meiryo UI" panose="020B0604030504040204" pitchFamily="50" charset="-128"/>
                        </a:rPr>
                        <a:t>地位を築く</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ja-JP" altLang="en-US" sz="1100" dirty="0">
                          <a:solidFill>
                            <a:schemeClr val="tx1"/>
                          </a:solidFill>
                          <a:latin typeface="Meiryo UI" panose="020B0604030504040204" pitchFamily="50" charset="-128"/>
                          <a:ea typeface="Meiryo UI" panose="020B0604030504040204" pitchFamily="50" charset="-128"/>
                        </a:rPr>
                        <a:t>日本やアメリカなどの外国資本の進出で国際加工としての地位を築き、独立当初に課題であった高失業率も解消</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Tx/>
                        <a:buNone/>
                        <a:tabLst/>
                        <a:defRPr/>
                      </a:pP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1" lang="en-US" altLang="ja-JP" sz="5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 産業構造の転換に成功。</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特に金融では、世界の金</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融センターとして認知</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ja-JP" altLang="en-US" sz="1100" kern="1200" dirty="0">
                          <a:solidFill>
                            <a:schemeClr val="tx1"/>
                          </a:solidFill>
                          <a:latin typeface="Meiryo UI" panose="020B0604030504040204" pitchFamily="50" charset="-128"/>
                          <a:ea typeface="Meiryo UI" panose="020B0604030504040204" pitchFamily="50" charset="-128"/>
                          <a:cs typeface="+mn-cs"/>
                        </a:rPr>
                        <a:t>コンピュータなどハイテク産業が集積。また金融についても、</a:t>
                      </a:r>
                      <a:r>
                        <a:rPr kumimoji="1" lang="en-US" altLang="ja-JP" sz="1100" kern="1200" dirty="0">
                          <a:solidFill>
                            <a:schemeClr val="tx1"/>
                          </a:solidFill>
                          <a:latin typeface="Meiryo UI" panose="020B0604030504040204" pitchFamily="50" charset="-128"/>
                          <a:ea typeface="Meiryo UI" panose="020B0604030504040204" pitchFamily="50" charset="-128"/>
                          <a:cs typeface="+mn-cs"/>
                        </a:rPr>
                        <a:t>1980</a:t>
                      </a:r>
                      <a:r>
                        <a:rPr kumimoji="1" lang="ja-JP" altLang="en-US" sz="1100" kern="1200" dirty="0">
                          <a:solidFill>
                            <a:schemeClr val="tx1"/>
                          </a:solidFill>
                          <a:latin typeface="Meiryo UI" panose="020B0604030504040204" pitchFamily="50" charset="-128"/>
                          <a:ea typeface="Meiryo UI" panose="020B0604030504040204" pitchFamily="50" charset="-128"/>
                          <a:cs typeface="+mn-cs"/>
                        </a:rPr>
                        <a:t>年代半ばには国際金融センターとして認知</a:t>
                      </a: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1" lang="en-US" altLang="ja-JP" sz="5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a:t>
                      </a:r>
                      <a:r>
                        <a:rPr kumimoji="1" lang="en-US" altLang="ja-JP" sz="1200" b="1" dirty="0">
                          <a:solidFill>
                            <a:schemeClr val="tx1"/>
                          </a:solidFill>
                          <a:latin typeface="Meiryo UI" panose="020B0604030504040204" pitchFamily="50" charset="-128"/>
                          <a:ea typeface="Meiryo UI" panose="020B0604030504040204" pitchFamily="50" charset="-128"/>
                        </a:rPr>
                        <a:t>IT</a:t>
                      </a:r>
                      <a:r>
                        <a:rPr kumimoji="1" lang="ja-JP" altLang="en-US" sz="1200" b="1" dirty="0">
                          <a:solidFill>
                            <a:schemeClr val="tx1"/>
                          </a:solidFill>
                          <a:latin typeface="Meiryo UI" panose="020B0604030504040204" pitchFamily="50" charset="-128"/>
                          <a:ea typeface="Meiryo UI" panose="020B0604030504040204" pitchFamily="50" charset="-128"/>
                        </a:rPr>
                        <a:t>バブル等の影響から</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　　経済が立ち直り</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バイオメディカルについてはアジアの一大集積地となり、マリーナベイサンズなどの</a:t>
                      </a:r>
                      <a:r>
                        <a:rPr kumimoji="1" lang="en-US" altLang="ja-JP" sz="1100" b="0" dirty="0">
                          <a:solidFill>
                            <a:schemeClr val="tx1"/>
                          </a:solidFill>
                          <a:latin typeface="Meiryo UI" panose="020B0604030504040204" pitchFamily="50" charset="-128"/>
                          <a:ea typeface="Meiryo UI" panose="020B0604030504040204" pitchFamily="50" charset="-128"/>
                        </a:rPr>
                        <a:t>IR</a:t>
                      </a:r>
                      <a:r>
                        <a:rPr kumimoji="1" lang="ja-JP" altLang="en-US" sz="1100" b="0" dirty="0">
                          <a:solidFill>
                            <a:schemeClr val="tx1"/>
                          </a:solidFill>
                          <a:latin typeface="Meiryo UI" panose="020B0604030504040204" pitchFamily="50" charset="-128"/>
                          <a:ea typeface="Meiryo UI" panose="020B0604030504040204" pitchFamily="50" charset="-128"/>
                        </a:rPr>
                        <a:t>も開業</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ja-JP" altLang="en-US" sz="1100" b="0" dirty="0">
                          <a:solidFill>
                            <a:schemeClr val="tx1"/>
                          </a:solidFill>
                          <a:latin typeface="Meiryo UI" panose="020B0604030504040204" pitchFamily="50" charset="-128"/>
                          <a:ea typeface="Meiryo UI" panose="020B0604030504040204" pitchFamily="50" charset="-128"/>
                        </a:rPr>
                        <a:t>国際会議開催件数（</a:t>
                      </a:r>
                      <a:r>
                        <a:rPr kumimoji="1" lang="en-US" altLang="ja-JP" sz="1100" b="0" dirty="0">
                          <a:solidFill>
                            <a:schemeClr val="tx1"/>
                          </a:solidFill>
                          <a:latin typeface="Meiryo UI" panose="020B0604030504040204" pitchFamily="50" charset="-128"/>
                          <a:ea typeface="Meiryo UI" panose="020B0604030504040204" pitchFamily="50" charset="-128"/>
                        </a:rPr>
                        <a:t>UIA</a:t>
                      </a:r>
                      <a:r>
                        <a:rPr kumimoji="1" lang="ja-JP" altLang="en-US" sz="1100" b="0" dirty="0">
                          <a:solidFill>
                            <a:schemeClr val="tx1"/>
                          </a:solidFill>
                          <a:latin typeface="Meiryo UI" panose="020B0604030504040204" pitchFamily="50" charset="-128"/>
                          <a:ea typeface="Meiryo UI" panose="020B0604030504040204" pitchFamily="50" charset="-128"/>
                        </a:rPr>
                        <a:t>）は、</a:t>
                      </a:r>
                      <a:r>
                        <a:rPr kumimoji="1" lang="en-US" altLang="ja-JP" sz="1100" b="0" dirty="0">
                          <a:solidFill>
                            <a:schemeClr val="tx1"/>
                          </a:solidFill>
                          <a:latin typeface="Meiryo UI" panose="020B0604030504040204" pitchFamily="50" charset="-128"/>
                          <a:ea typeface="Meiryo UI" panose="020B0604030504040204" pitchFamily="50" charset="-128"/>
                        </a:rPr>
                        <a:t>2019</a:t>
                      </a:r>
                      <a:r>
                        <a:rPr kumimoji="1" lang="ja-JP" altLang="en-US" sz="1100" b="0" dirty="0">
                          <a:solidFill>
                            <a:schemeClr val="tx1"/>
                          </a:solidFill>
                          <a:latin typeface="Meiryo UI" panose="020B0604030504040204" pitchFamily="50" charset="-128"/>
                          <a:ea typeface="Meiryo UI" panose="020B0604030504040204" pitchFamily="50" charset="-128"/>
                        </a:rPr>
                        <a:t>年に世界１位</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kumimoji="1" lang="en-US" altLang="ja-JP" sz="5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1200" b="1" dirty="0">
                          <a:solidFill>
                            <a:schemeClr val="tx1"/>
                          </a:solidFill>
                          <a:latin typeface="Meiryo UI" panose="020B0604030504040204" pitchFamily="50" charset="-128"/>
                          <a:ea typeface="Meiryo UI" panose="020B0604030504040204" pitchFamily="50" charset="-128"/>
                        </a:rPr>
                        <a:t>東南アジア最大のスタートアップ拠点へ</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ja-JP" altLang="en-US" sz="1100" dirty="0">
                          <a:solidFill>
                            <a:schemeClr val="tx1"/>
                          </a:solidFill>
                          <a:latin typeface="Meiryo UI" panose="020B0604030504040204" pitchFamily="50" charset="-128"/>
                          <a:ea typeface="Meiryo UI" panose="020B0604030504040204" pitchFamily="50" charset="-128"/>
                        </a:rPr>
                        <a:t>東南アジア最大の配車サービスアプリ「</a:t>
                      </a:r>
                      <a:r>
                        <a:rPr kumimoji="1" lang="en-US" altLang="ja-JP" sz="1100" dirty="0">
                          <a:solidFill>
                            <a:schemeClr val="tx1"/>
                          </a:solidFill>
                          <a:latin typeface="Meiryo UI" panose="020B0604030504040204" pitchFamily="50" charset="-128"/>
                          <a:ea typeface="Meiryo UI" panose="020B0604030504040204" pitchFamily="50" charset="-128"/>
                        </a:rPr>
                        <a:t>Grab</a:t>
                      </a:r>
                      <a:r>
                        <a:rPr kumimoji="1" lang="ja-JP" altLang="en-US" sz="1100" dirty="0">
                          <a:solidFill>
                            <a:schemeClr val="tx1"/>
                          </a:solidFill>
                          <a:latin typeface="Meiryo UI" panose="020B0604030504040204" pitchFamily="50" charset="-128"/>
                          <a:ea typeface="Meiryo UI" panose="020B0604030504040204" pitchFamily="50" charset="-128"/>
                        </a:rPr>
                        <a:t>」などが育成</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1725988"/>
                  </a:ext>
                </a:extLst>
              </a:tr>
            </a:tbl>
          </a:graphicData>
        </a:graphic>
      </p:graphicFrame>
      <p:sp>
        <p:nvSpPr>
          <p:cNvPr id="14" name="角丸四角形 13"/>
          <p:cNvSpPr/>
          <p:nvPr/>
        </p:nvSpPr>
        <p:spPr>
          <a:xfrm>
            <a:off x="-1292313" y="3981268"/>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角丸四角形 15"/>
          <p:cNvSpPr/>
          <p:nvPr/>
        </p:nvSpPr>
        <p:spPr>
          <a:xfrm>
            <a:off x="1169762" y="2202000"/>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8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角丸四角形 16"/>
          <p:cNvSpPr/>
          <p:nvPr/>
        </p:nvSpPr>
        <p:spPr>
          <a:xfrm>
            <a:off x="54339" y="217106"/>
            <a:ext cx="8982157" cy="6480000"/>
          </a:xfrm>
          <a:prstGeom prst="roundRect">
            <a:avLst>
              <a:gd name="adj" fmla="val 2058"/>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角丸四角形 2"/>
          <p:cNvSpPr/>
          <p:nvPr/>
        </p:nvSpPr>
        <p:spPr>
          <a:xfrm>
            <a:off x="1276788" y="432203"/>
            <a:ext cx="1818062" cy="38331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輸出志向期</a:t>
            </a:r>
            <a:endParaRPr kumimoji="1" lang="en-US" altLang="ja-JP"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1965</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年後半～</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1979</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p>
        </p:txBody>
      </p:sp>
      <p:sp>
        <p:nvSpPr>
          <p:cNvPr id="18" name="角丸四角形 17"/>
          <p:cNvSpPr/>
          <p:nvPr/>
        </p:nvSpPr>
        <p:spPr>
          <a:xfrm>
            <a:off x="146789" y="1771937"/>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政　策</a:t>
            </a:r>
          </a:p>
        </p:txBody>
      </p:sp>
      <p:sp>
        <p:nvSpPr>
          <p:cNvPr id="19" name="角丸四角形 18"/>
          <p:cNvSpPr/>
          <p:nvPr/>
        </p:nvSpPr>
        <p:spPr>
          <a:xfrm>
            <a:off x="146789" y="5598536"/>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効　果</a:t>
            </a:r>
          </a:p>
        </p:txBody>
      </p:sp>
      <p:sp>
        <p:nvSpPr>
          <p:cNvPr id="21" name="正方形/長方形 20"/>
          <p:cNvSpPr/>
          <p:nvPr/>
        </p:nvSpPr>
        <p:spPr>
          <a:xfrm>
            <a:off x="3355111" y="6435047"/>
            <a:ext cx="6085662" cy="690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CLAIR REPORT No495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シンガポールにおける経済振興政策の変遷」等をもとに副首都推進局にて作成</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p>
        </p:txBody>
      </p:sp>
      <p:sp>
        <p:nvSpPr>
          <p:cNvPr id="27" name="角丸四角形 26"/>
          <p:cNvSpPr/>
          <p:nvPr/>
        </p:nvSpPr>
        <p:spPr>
          <a:xfrm>
            <a:off x="3179878" y="440039"/>
            <a:ext cx="1818062" cy="38331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産業構造高度化期</a:t>
            </a:r>
            <a:endParaRPr kumimoji="1" lang="en-US" altLang="ja-JP"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1979</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2001</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p>
        </p:txBody>
      </p:sp>
      <p:sp>
        <p:nvSpPr>
          <p:cNvPr id="28" name="角丸四角形 27"/>
          <p:cNvSpPr/>
          <p:nvPr/>
        </p:nvSpPr>
        <p:spPr>
          <a:xfrm>
            <a:off x="5125065" y="433134"/>
            <a:ext cx="1818062" cy="38331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経済再生期</a:t>
            </a:r>
            <a:endParaRPr kumimoji="1" lang="en-US" altLang="ja-JP"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2001</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2010</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p>
        </p:txBody>
      </p:sp>
      <p:sp>
        <p:nvSpPr>
          <p:cNvPr id="29" name="角丸四角形 28"/>
          <p:cNvSpPr/>
          <p:nvPr/>
        </p:nvSpPr>
        <p:spPr>
          <a:xfrm>
            <a:off x="7052052" y="456382"/>
            <a:ext cx="1818062" cy="38331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新たな成長局面</a:t>
            </a:r>
            <a:endPar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2010</a:t>
            </a: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a:t>
            </a:r>
          </a:p>
        </p:txBody>
      </p:sp>
      <p:sp>
        <p:nvSpPr>
          <p:cNvPr id="23" name="角丸四角形 22"/>
          <p:cNvSpPr/>
          <p:nvPr/>
        </p:nvSpPr>
        <p:spPr>
          <a:xfrm>
            <a:off x="1" y="23702"/>
            <a:ext cx="2575774"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政策展開・都市発展の流れ</a:t>
            </a:r>
          </a:p>
        </p:txBody>
      </p:sp>
    </p:spTree>
    <p:extLst>
      <p:ext uri="{BB962C8B-B14F-4D97-AF65-F5344CB8AC3E}">
        <p14:creationId xmlns:p14="http://schemas.microsoft.com/office/powerpoint/2010/main" val="3229641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67237" y="520906"/>
            <a:ext cx="8653235" cy="791004"/>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「通商産業省」（</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シンガポール政府を構成する</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省の</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つ。大臣は首相が任命）</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役割としては、政策の立案・調整に特化。実際の政策実施は、経済開発庁などの法定機関が実施</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傘下の法定機関は「経済開発庁」「シンガポール企業庁」 「科学技術研究庁」 「シンガポール観光局」など</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510131" y="1412776"/>
            <a:ext cx="8310341" cy="3528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「経済開発庁」（法定機関）</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経済開発分野での中核的な法定機関</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1960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年以降、外国企業誘致が国策となる中で、その中心的な役割</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外国企業誘致におけるワンストップサービスの提供</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年に職業訓練組織である「技能教育学院」の設置にも関与するなど、人材育成にも注力</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主な政策</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Meiryo UI" panose="020B0604030504040204" pitchFamily="50" charset="-128"/>
                <a:ea typeface="Meiryo UI" panose="020B0604030504040204" pitchFamily="50" charset="-128"/>
              </a:rPr>
              <a:t>〇</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アジアで</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番目に低い法人税率（</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Meiryo UI" panose="020B0604030504040204" pitchFamily="50" charset="-128"/>
                <a:ea typeface="Meiryo UI" panose="020B0604030504040204" pitchFamily="50" charset="-128"/>
              </a:rPr>
              <a:t>〇</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企業支援優遇税制</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パイオニアインセンティブ</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先進的な研究や開発行い、シンガポールに経済的に貢献する企業を対象</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地域・国際統括本部優遇制度</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シンガポールに国際統括拠点を置く企業が対象</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認定ファイナンス＆トレジャリーセンターに対する税制優遇制度</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シンガポール国外の関連会社等へ金融・財務サービスを提供する</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企業が対象</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black"/>
                </a:solidFill>
                <a:latin typeface="Meiryo UI" panose="020B0604030504040204" pitchFamily="50" charset="-128"/>
                <a:ea typeface="Meiryo UI" panose="020B0604030504040204" pitchFamily="50" charset="-128"/>
              </a:rPr>
              <a:t>〇企業支援</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助成金制度</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企業向け研究開発支援制度</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シンガポール経済に貢献し、シンガポールの研究開発能力の向上に資する研究について助成</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企業向け研修助成金</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従業員の能力開発にかかる研修費用を助成</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510131" y="5013175"/>
            <a:ext cx="8310341" cy="1604164"/>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「シンガポール企業庁」（法定機関）</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法定機関であった「規格生産性革新庁」と「国際企業庁」が合併して</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年に設立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年以降に注力している</a:t>
            </a:r>
            <a:r>
              <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中小企業の育成やスタートアップ支援や海外進出を担当</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主な政策</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●ビジネスポータルサイト「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SME Portal.SG</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」の運営、●選ばれた地元企業への支援プログラム「</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Scale-up SG</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●中小企業支援窓口「</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SME Centers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」の運営、各種助成金、海外での職業訓練支援、専門家派遣によりイノベーション促進　など</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3" name="直線コネクタ 2"/>
          <p:cNvCxnSpPr/>
          <p:nvPr/>
        </p:nvCxnSpPr>
        <p:spPr>
          <a:xfrm flipH="1">
            <a:off x="323528" y="2996952"/>
            <a:ext cx="18660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0" name="直線コネクタ 9"/>
          <p:cNvCxnSpPr/>
          <p:nvPr/>
        </p:nvCxnSpPr>
        <p:spPr>
          <a:xfrm flipH="1">
            <a:off x="339765" y="6093296"/>
            <a:ext cx="18660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直線コネクタ 14"/>
          <p:cNvCxnSpPr/>
          <p:nvPr/>
        </p:nvCxnSpPr>
        <p:spPr>
          <a:xfrm flipH="1" flipV="1">
            <a:off x="323528" y="1320389"/>
            <a:ext cx="1" cy="4772907"/>
          </a:xfrm>
          <a:prstGeom prst="line">
            <a:avLst/>
          </a:prstGeom>
          <a:ln w="12700"/>
        </p:spPr>
        <p:style>
          <a:lnRef idx="1">
            <a:schemeClr val="dk1"/>
          </a:lnRef>
          <a:fillRef idx="0">
            <a:schemeClr val="dk1"/>
          </a:fillRef>
          <a:effectRef idx="0">
            <a:schemeClr val="dk1"/>
          </a:effectRef>
          <a:fontRef idx="minor">
            <a:schemeClr val="tx1"/>
          </a:fontRef>
        </p:style>
      </p:cxn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2439" y="1484784"/>
            <a:ext cx="1304017" cy="644843"/>
          </a:xfrm>
          <a:prstGeom prst="rect">
            <a:avLst/>
          </a:prstGeom>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348" y="5156800"/>
            <a:ext cx="1663452" cy="506597"/>
          </a:xfrm>
          <a:prstGeom prst="rect">
            <a:avLst/>
          </a:prstGeom>
        </p:spPr>
      </p:pic>
      <p:sp>
        <p:nvSpPr>
          <p:cNvPr id="16" name="正方形/長方形 15"/>
          <p:cNvSpPr/>
          <p:nvPr/>
        </p:nvSpPr>
        <p:spPr>
          <a:xfrm>
            <a:off x="-185445" y="6604170"/>
            <a:ext cx="8976763" cy="317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出典：シンガポールの政策経済政策編（一社）自治体国際化協会シンガポール事務所、「</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CLAIR REPORT No495</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シンガポールにおける経済振興政策の変遷」等</a:t>
            </a:r>
            <a:endPar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角丸四角形 12"/>
          <p:cNvSpPr/>
          <p:nvPr/>
        </p:nvSpPr>
        <p:spPr>
          <a:xfrm>
            <a:off x="54339" y="260648"/>
            <a:ext cx="8982157" cy="6408000"/>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角丸四角形 5"/>
          <p:cNvSpPr/>
          <p:nvPr/>
        </p:nvSpPr>
        <p:spPr>
          <a:xfrm>
            <a:off x="64112" y="38890"/>
            <a:ext cx="4343893"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シンガポール政府での推進体制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156067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81107" y="506857"/>
            <a:ext cx="8728620" cy="1706112"/>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「通貨金融庁」（中央銀行）</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シンガポールの中央銀行として、金融政策を担う</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金融制度改革や規制の緩和に取り組み、</a:t>
            </a:r>
            <a:r>
              <a:rPr kumimoji="1" lang="ja-JP" altLang="en-US" sz="1400" b="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シンガポールを国際金融センターに発展させた中心的な存在</a:t>
            </a:r>
            <a:endParaRPr kumimoji="1" lang="en-US" altLang="ja-JP" sz="1400" b="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国内外の大学と協力し、金融人材の育成にも取り組む</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中央銀行としての監督業務だけではなく、海外へのプロモーションなども取り組んでいる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近年はフィンテック導入支援も行っている</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角丸四角形 19"/>
          <p:cNvSpPr/>
          <p:nvPr/>
        </p:nvSpPr>
        <p:spPr>
          <a:xfrm>
            <a:off x="195949" y="2363824"/>
            <a:ext cx="4238031" cy="4122649"/>
          </a:xfrm>
          <a:prstGeom prst="roundRect">
            <a:avLst>
              <a:gd name="adj" fmla="val 5143"/>
            </a:avLst>
          </a:prstGeom>
          <a:ln w="12700">
            <a:prstDash val="dash"/>
          </a:ln>
        </p:spPr>
        <p:style>
          <a:lnRef idx="2">
            <a:schemeClr val="dk1"/>
          </a:lnRef>
          <a:fillRef idx="1">
            <a:schemeClr val="lt1"/>
          </a:fillRef>
          <a:effectRef idx="0">
            <a:schemeClr val="dk1"/>
          </a:effectRef>
          <a:fontRef idx="minor">
            <a:schemeClr val="dk1"/>
          </a:fontRef>
        </p:style>
        <p:txBody>
          <a:bodyPr lIns="36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国際金融センターとしてのシンガポール</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360000" marR="0" lvl="0" indent="-144000" algn="l" defTabSz="914400" rtl="0" eaLnBrk="1" fontAlgn="auto" latinLnBrk="0" hangingPunct="1">
              <a:lnSpc>
                <a:spcPct val="100000"/>
              </a:lnSpc>
              <a:spcBef>
                <a:spcPts val="60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イギリス植民地時代に自由貿易港として発展し、海外の金融機関が進出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世界を代表するニューヨーク、ロンドンの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大国際金融都市の取引時間外に位置し、両市場をつなぐ役割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政府主導の経済政策の中で、アジアの金融センターをめざしており、自国や東南アジアの経済成長も背景に成長</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年代半ばには、既にアジアの金融センターとして認知されている。直近の国際金融センターのランキング（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Z/Yen</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）では、世界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位（アジアでは、上海、香港に次ぐ</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位。日本では東京が世界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位、大阪が世界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600"/>
              </a:spcBef>
              <a:spcAft>
                <a:spcPts val="30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（シンガポールの強み）</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優遇税制（低い法人税、キャピタルゲイン・インカムゲイン・相続税などが非課税）</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ビジネス標準語が英語（加えて、医療で英語が使用可能など、英語での生活環境が整っている）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法体系や会計制度が国際標準に準拠</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144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国民の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が中国系であり、中国本土や東南アジア華僑からの情報入手が容易</a:t>
            </a:r>
          </a:p>
        </p:txBody>
      </p:sp>
      <p:sp>
        <p:nvSpPr>
          <p:cNvPr id="12" name="正方形/長方形 11"/>
          <p:cNvSpPr/>
          <p:nvPr/>
        </p:nvSpPr>
        <p:spPr>
          <a:xfrm>
            <a:off x="160437" y="6597352"/>
            <a:ext cx="8639886" cy="347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出典：第１回「東京国際金融センターの推進に関する懇談会」（</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H26.10.10</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）資料、シンガポールにおける金融ビズネスの立地競争力に関する調査報告書（（株）野村資本市場研究所）　ほか</a:t>
            </a:r>
            <a:r>
              <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p>
        </p:txBody>
      </p:sp>
      <p:sp>
        <p:nvSpPr>
          <p:cNvPr id="7" name="角丸四角形 6"/>
          <p:cNvSpPr/>
          <p:nvPr/>
        </p:nvSpPr>
        <p:spPr>
          <a:xfrm>
            <a:off x="54339" y="260648"/>
            <a:ext cx="8982157" cy="6408000"/>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角丸四角形 5"/>
          <p:cNvSpPr/>
          <p:nvPr/>
        </p:nvSpPr>
        <p:spPr>
          <a:xfrm>
            <a:off x="64112" y="38890"/>
            <a:ext cx="4343893"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シンガポール政府での推進体制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正方形/長方形 10"/>
          <p:cNvSpPr/>
          <p:nvPr/>
        </p:nvSpPr>
        <p:spPr>
          <a:xfrm>
            <a:off x="4575590" y="2363823"/>
            <a:ext cx="4334137" cy="412264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p:cNvSpPr/>
          <p:nvPr/>
        </p:nvSpPr>
        <p:spPr>
          <a:xfrm>
            <a:off x="4704378" y="2265450"/>
            <a:ext cx="3048703" cy="338554"/>
          </a:xfrm>
          <a:prstGeom prst="rect">
            <a:avLst/>
          </a:prstGeom>
          <a:solidFill>
            <a:schemeClr val="bg1"/>
          </a:solidFill>
        </p:spPr>
        <p:txBody>
          <a:bodyPr wrap="square">
            <a:spAutoFit/>
          </a:bodyPr>
          <a:lstStyle/>
          <a:p>
            <a:r>
              <a:rPr lang="en-US" altLang="ja-JP" sz="1600" b="1" dirty="0">
                <a:latin typeface="Meiryo UI" panose="020B0604030504040204" pitchFamily="50" charset="-128"/>
                <a:ea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rPr>
              <a:t>推進体制（全体のイメージ）</a:t>
            </a:r>
            <a:r>
              <a:rPr lang="en-US" altLang="ja-JP" sz="1600" b="1" dirty="0">
                <a:latin typeface="Meiryo UI" panose="020B0604030504040204" pitchFamily="50" charset="-128"/>
                <a:ea typeface="Meiryo UI" panose="020B0604030504040204" pitchFamily="50" charset="-128"/>
              </a:rPr>
              <a:t>〉</a:t>
            </a:r>
          </a:p>
        </p:txBody>
      </p:sp>
      <p:sp>
        <p:nvSpPr>
          <p:cNvPr id="16" name="角丸四角形 15"/>
          <p:cNvSpPr/>
          <p:nvPr/>
        </p:nvSpPr>
        <p:spPr>
          <a:xfrm>
            <a:off x="4663670" y="3340890"/>
            <a:ext cx="1573029" cy="1030079"/>
          </a:xfrm>
          <a:prstGeom prst="roundRect">
            <a:avLst>
              <a:gd name="adj" fmla="val 10639"/>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「経済開発庁」等強力な経済官庁</a:t>
            </a:r>
            <a:endParaRPr kumimoji="1" lang="ja-JP" altLang="en-US" sz="1400" b="1" dirty="0">
              <a:latin typeface="Meiryo UI" panose="020B0604030504040204" pitchFamily="50" charset="-128"/>
              <a:ea typeface="Meiryo UI" panose="020B0604030504040204" pitchFamily="50" charset="-128"/>
            </a:endParaRPr>
          </a:p>
        </p:txBody>
      </p:sp>
      <p:sp>
        <p:nvSpPr>
          <p:cNvPr id="17" name="角丸四角形 16"/>
          <p:cNvSpPr/>
          <p:nvPr/>
        </p:nvSpPr>
        <p:spPr>
          <a:xfrm>
            <a:off x="4947986" y="2694552"/>
            <a:ext cx="2354544" cy="5354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国家主導の経済体制</a:t>
            </a:r>
          </a:p>
        </p:txBody>
      </p:sp>
      <p:sp>
        <p:nvSpPr>
          <p:cNvPr id="18" name="角丸四角形 17"/>
          <p:cNvSpPr/>
          <p:nvPr/>
        </p:nvSpPr>
        <p:spPr>
          <a:xfrm>
            <a:off x="4663670" y="4493492"/>
            <a:ext cx="1573029" cy="1030079"/>
          </a:xfrm>
          <a:prstGeom prst="roundRect">
            <a:avLst>
              <a:gd name="adj" fmla="val 10639"/>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「通貨金融庁」</a:t>
            </a:r>
            <a:endParaRPr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（中央銀行）</a:t>
            </a:r>
          </a:p>
        </p:txBody>
      </p:sp>
      <p:sp>
        <p:nvSpPr>
          <p:cNvPr id="21" name="角丸四角形 20"/>
          <p:cNvSpPr/>
          <p:nvPr/>
        </p:nvSpPr>
        <p:spPr>
          <a:xfrm>
            <a:off x="6303532" y="3340889"/>
            <a:ext cx="1184532" cy="2197142"/>
          </a:xfrm>
          <a:prstGeom prst="roundRect">
            <a:avLst>
              <a:gd name="adj" fmla="val 106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シンガポール大学等の教育研究機関</a:t>
            </a:r>
            <a:endParaRPr kumimoji="1" lang="ja-JP" altLang="en-US" sz="1400" b="1" dirty="0">
              <a:latin typeface="Meiryo UI" panose="020B0604030504040204" pitchFamily="50" charset="-128"/>
              <a:ea typeface="Meiryo UI" panose="020B0604030504040204" pitchFamily="50" charset="-128"/>
            </a:endParaRPr>
          </a:p>
        </p:txBody>
      </p:sp>
      <p:sp>
        <p:nvSpPr>
          <p:cNvPr id="22" name="角丸四角形 21"/>
          <p:cNvSpPr/>
          <p:nvPr/>
        </p:nvSpPr>
        <p:spPr>
          <a:xfrm>
            <a:off x="4663671" y="5723030"/>
            <a:ext cx="2806134" cy="397311"/>
          </a:xfrm>
          <a:prstGeom prst="roundRect">
            <a:avLst>
              <a:gd name="adj" fmla="val 10639"/>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400" b="1" dirty="0">
                <a:latin typeface="Meiryo UI" panose="020B0604030504040204" pitchFamily="50" charset="-128"/>
                <a:ea typeface="Meiryo UI" panose="020B0604030504040204" pitchFamily="50" charset="-128"/>
              </a:rPr>
              <a:t>政府系企業</a:t>
            </a:r>
            <a:endParaRPr kumimoji="1" lang="ja-JP" altLang="en-US" sz="1400" b="1" dirty="0">
              <a:latin typeface="Meiryo UI" panose="020B0604030504040204" pitchFamily="50" charset="-128"/>
              <a:ea typeface="Meiryo UI" panose="020B0604030504040204" pitchFamily="50" charset="-128"/>
            </a:endParaRPr>
          </a:p>
        </p:txBody>
      </p:sp>
      <p:sp>
        <p:nvSpPr>
          <p:cNvPr id="23" name="角丸四角形 22"/>
          <p:cNvSpPr/>
          <p:nvPr/>
        </p:nvSpPr>
        <p:spPr>
          <a:xfrm>
            <a:off x="7611414" y="3340890"/>
            <a:ext cx="1257356" cy="2791096"/>
          </a:xfrm>
          <a:prstGeom prst="roundRect">
            <a:avLst>
              <a:gd name="adj" fmla="val 10639"/>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ja-JP" altLang="en-US" sz="1400" b="1" dirty="0">
                <a:solidFill>
                  <a:schemeClr val="tx1"/>
                </a:solidFill>
                <a:latin typeface="Meiryo UI" panose="020B0604030504040204" pitchFamily="50" charset="-128"/>
                <a:ea typeface="Meiryo UI" panose="020B0604030504040204" pitchFamily="50" charset="-128"/>
              </a:rPr>
              <a:t>・一貫戦略</a:t>
            </a:r>
            <a:endParaRPr lang="en-US" altLang="ja-JP" sz="1400" b="1" dirty="0">
              <a:solidFill>
                <a:schemeClr val="tx1"/>
              </a:solidFill>
              <a:latin typeface="Meiryo UI" panose="020B0604030504040204" pitchFamily="50" charset="-128"/>
              <a:ea typeface="Meiryo UI" panose="020B0604030504040204" pitchFamily="50" charset="-128"/>
            </a:endParaRPr>
          </a:p>
          <a:p>
            <a:pPr algn="ct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・時流捉えた　　</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　　柔軟な</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　政策転換</a:t>
            </a:r>
            <a:endParaRPr lang="en-US" altLang="ja-JP" sz="1400" b="1" dirty="0">
              <a:solidFill>
                <a:schemeClr val="tx1"/>
              </a:solidFill>
              <a:latin typeface="Meiryo UI" panose="020B0604030504040204" pitchFamily="50" charset="-128"/>
              <a:ea typeface="Meiryo UI" panose="020B0604030504040204" pitchFamily="50" charset="-128"/>
            </a:endParaRPr>
          </a:p>
          <a:p>
            <a:pPr algn="ct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・人材力強化</a:t>
            </a:r>
            <a:endParaRPr lang="en-US" altLang="ja-JP" sz="1400" b="1" dirty="0">
              <a:solidFill>
                <a:schemeClr val="tx1"/>
              </a:solidFill>
              <a:latin typeface="Meiryo UI" panose="020B0604030504040204" pitchFamily="50" charset="-128"/>
              <a:ea typeface="Meiryo UI" panose="020B0604030504040204" pitchFamily="50" charset="-128"/>
            </a:endParaRPr>
          </a:p>
          <a:p>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・海外から</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　ヒト・モノ　</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　カネの導入</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2" name="右矢印 1"/>
          <p:cNvSpPr/>
          <p:nvPr/>
        </p:nvSpPr>
        <p:spPr>
          <a:xfrm>
            <a:off x="7523434" y="3750784"/>
            <a:ext cx="206062" cy="1880316"/>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559473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140B052-0467-41A7-8C19-24963974F4BB}"/>
              </a:ext>
            </a:extLst>
          </p:cNvPr>
          <p:cNvPicPr>
            <a:picLocks noChangeAspect="1"/>
          </p:cNvPicPr>
          <p:nvPr/>
        </p:nvPicPr>
        <p:blipFill>
          <a:blip r:embed="rId2"/>
          <a:stretch>
            <a:fillRect/>
          </a:stretch>
        </p:blipFill>
        <p:spPr>
          <a:xfrm>
            <a:off x="543200" y="662440"/>
            <a:ext cx="8553429" cy="5358848"/>
          </a:xfrm>
          <a:prstGeom prst="rect">
            <a:avLst/>
          </a:prstGeom>
        </p:spPr>
      </p:pic>
      <p:sp>
        <p:nvSpPr>
          <p:cNvPr id="13" name="テキスト ボックス 12"/>
          <p:cNvSpPr txBox="1"/>
          <p:nvPr/>
        </p:nvSpPr>
        <p:spPr>
          <a:xfrm>
            <a:off x="3789263" y="482010"/>
            <a:ext cx="2169184" cy="307777"/>
          </a:xfrm>
          <a:prstGeom prst="rect">
            <a:avLst/>
          </a:prstGeom>
          <a:noFill/>
        </p:spPr>
        <p:txBody>
          <a:bodyPr wrap="none" rtlCol="0">
            <a:spAutoFit/>
          </a:bodyPr>
          <a:lstStyle/>
          <a:p>
            <a:r>
              <a:rPr kumimoji="1" lang="ja-JP" altLang="en-US" sz="1400" b="1" dirty="0">
                <a:latin typeface="Meiryo UI" pitchFamily="50" charset="-128"/>
                <a:ea typeface="Meiryo UI" pitchFamily="50" charset="-128"/>
                <a:cs typeface="Meiryo UI" pitchFamily="50" charset="-128"/>
              </a:rPr>
              <a:t>製造業売上高</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兆円）</a:t>
            </a:r>
            <a:endParaRPr kumimoji="1" lang="ja-JP" altLang="en-US" sz="1400" dirty="0">
              <a:latin typeface="Meiryo UI" pitchFamily="50" charset="-128"/>
              <a:ea typeface="Meiryo UI" pitchFamily="50" charset="-128"/>
              <a:cs typeface="Meiryo UI" pitchFamily="50" charset="-128"/>
            </a:endParaRPr>
          </a:p>
        </p:txBody>
      </p:sp>
      <p:sp>
        <p:nvSpPr>
          <p:cNvPr id="14" name="テキスト ボックス 13"/>
          <p:cNvSpPr txBox="1"/>
          <p:nvPr/>
        </p:nvSpPr>
        <p:spPr>
          <a:xfrm>
            <a:off x="6561531" y="3428730"/>
            <a:ext cx="1810111"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商店街数</a:t>
            </a:r>
            <a:r>
              <a:rPr lang="ja-JP" altLang="en-US" sz="1100" dirty="0">
                <a:latin typeface="Meiryo UI" pitchFamily="50" charset="-128"/>
                <a:ea typeface="Meiryo UI" pitchFamily="50" charset="-128"/>
                <a:cs typeface="Meiryo UI" pitchFamily="50" charset="-128"/>
              </a:rPr>
              <a:t>（単位</a:t>
            </a:r>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箇所）</a:t>
            </a:r>
            <a:endParaRPr kumimoji="1" lang="ja-JP" altLang="en-US" sz="14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6381551" y="482010"/>
            <a:ext cx="2669320"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建設業完成工事高</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百億円）</a:t>
            </a:r>
            <a:endParaRPr kumimoji="1" lang="ja-JP" altLang="en-US" sz="14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942295" y="3428730"/>
            <a:ext cx="2348720"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小売業売場面積</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兆</a:t>
            </a:r>
            <a:r>
              <a:rPr lang="ja-JP" altLang="en-US" sz="1100" dirty="0">
                <a:latin typeface="Meiryo UI" pitchFamily="50" charset="-128"/>
                <a:ea typeface="Meiryo UI" pitchFamily="50" charset="-128"/>
                <a:cs typeface="Meiryo UI" pitchFamily="50" charset="-128"/>
              </a:rPr>
              <a:t>円</a:t>
            </a:r>
            <a:r>
              <a:rPr kumimoji="1" lang="ja-JP" altLang="en-US" sz="1100" dirty="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sp>
        <p:nvSpPr>
          <p:cNvPr id="8" name="ホームベース 7"/>
          <p:cNvSpPr/>
          <p:nvPr/>
        </p:nvSpPr>
        <p:spPr>
          <a:xfrm>
            <a:off x="122663" y="3452197"/>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HG丸ｺﾞｼｯｸM-PRO" pitchFamily="50" charset="-128"/>
                <a:ea typeface="HG丸ｺﾞｼｯｸM-PRO" pitchFamily="50" charset="-128"/>
              </a:rPr>
              <a:t>商業指標</a:t>
            </a:r>
          </a:p>
        </p:txBody>
      </p:sp>
      <p:sp>
        <p:nvSpPr>
          <p:cNvPr id="24" name="ホームベース 23"/>
          <p:cNvSpPr/>
          <p:nvPr/>
        </p:nvSpPr>
        <p:spPr>
          <a:xfrm>
            <a:off x="122663" y="538793"/>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HG丸ｺﾞｼｯｸM-PRO" pitchFamily="50" charset="-128"/>
                <a:ea typeface="HG丸ｺﾞｼｯｸM-PRO" pitchFamily="50" charset="-128"/>
              </a:rPr>
              <a:t>産業指標</a:t>
            </a:r>
          </a:p>
        </p:txBody>
      </p:sp>
      <p:sp>
        <p:nvSpPr>
          <p:cNvPr id="29" name="テキスト ボックス 28"/>
          <p:cNvSpPr txBox="1"/>
          <p:nvPr/>
        </p:nvSpPr>
        <p:spPr>
          <a:xfrm>
            <a:off x="3563888" y="3021952"/>
            <a:ext cx="1915909" cy="369332"/>
          </a:xfrm>
          <a:prstGeom prst="rect">
            <a:avLst/>
          </a:prstGeom>
          <a:noFill/>
        </p:spPr>
        <p:txBody>
          <a:bodyPr wrap="none" rtlCol="0">
            <a:spAutoFit/>
          </a:bodyPr>
          <a:lstStyle/>
          <a:p>
            <a:r>
              <a:rPr lang="ja-JP" altLang="en-US" sz="900" dirty="0"/>
              <a:t>出典：（左）経済センサス　</a:t>
            </a:r>
            <a:r>
              <a:rPr lang="en-US" altLang="ja-JP" sz="900" dirty="0"/>
              <a:t>2012</a:t>
            </a:r>
          </a:p>
          <a:p>
            <a:r>
              <a:rPr kumimoji="1" lang="ja-JP" altLang="en-US" sz="900" dirty="0"/>
              <a:t>　　　</a:t>
            </a:r>
            <a:r>
              <a:rPr kumimoji="1" lang="ja-JP" altLang="en-US" sz="900" dirty="0" smtClean="0"/>
              <a:t>（</a:t>
            </a:r>
            <a:r>
              <a:rPr kumimoji="1" lang="ja-JP" altLang="en-US" sz="900" dirty="0"/>
              <a:t>右）経済センサス　</a:t>
            </a:r>
            <a:r>
              <a:rPr kumimoji="1" lang="en-US" altLang="ja-JP" sz="900" dirty="0"/>
              <a:t>2016</a:t>
            </a:r>
            <a:endParaRPr kumimoji="1" lang="ja-JP" altLang="en-US" sz="900" dirty="0"/>
          </a:p>
        </p:txBody>
      </p:sp>
      <p:sp>
        <p:nvSpPr>
          <p:cNvPr id="30" name="テキスト ボックス 29"/>
          <p:cNvSpPr txBox="1"/>
          <p:nvPr/>
        </p:nvSpPr>
        <p:spPr>
          <a:xfrm>
            <a:off x="3465187" y="3428730"/>
            <a:ext cx="2826415"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卸売、小売業従業員数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万人）</a:t>
            </a:r>
            <a:endParaRPr kumimoji="1" lang="ja-JP" altLang="en-US" sz="1200" dirty="0">
              <a:latin typeface="Meiryo UI" pitchFamily="50" charset="-128"/>
              <a:ea typeface="Meiryo UI" pitchFamily="50" charset="-128"/>
              <a:cs typeface="Meiryo UI" pitchFamily="50" charset="-128"/>
            </a:endParaRPr>
          </a:p>
        </p:txBody>
      </p:sp>
      <p:sp>
        <p:nvSpPr>
          <p:cNvPr id="36" name="テキスト ボックス 35"/>
          <p:cNvSpPr txBox="1"/>
          <p:nvPr/>
        </p:nvSpPr>
        <p:spPr>
          <a:xfrm>
            <a:off x="961435" y="5963010"/>
            <a:ext cx="2146742"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）商業統計　</a:t>
            </a:r>
            <a:r>
              <a:rPr lang="en-US" altLang="ja-JP" sz="900" dirty="0"/>
              <a:t>2014</a:t>
            </a:r>
          </a:p>
          <a:p>
            <a:r>
              <a:rPr kumimoji="1" lang="ja-JP" altLang="en-US" sz="900" dirty="0"/>
              <a:t>　　　（右）経済構造実態調査　</a:t>
            </a:r>
            <a:r>
              <a:rPr kumimoji="1" lang="en-US" altLang="ja-JP" sz="900" dirty="0"/>
              <a:t>2020</a:t>
            </a:r>
            <a:endParaRPr kumimoji="1" lang="ja-JP" altLang="en-US" sz="900" dirty="0"/>
          </a:p>
        </p:txBody>
      </p:sp>
      <p:sp>
        <p:nvSpPr>
          <p:cNvPr id="42" name="テキスト ボックス 41"/>
          <p:cNvSpPr txBox="1"/>
          <p:nvPr/>
        </p:nvSpPr>
        <p:spPr>
          <a:xfrm>
            <a:off x="3635896" y="5963010"/>
            <a:ext cx="1915909"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経済センサス　</a:t>
            </a:r>
            <a:r>
              <a:rPr lang="en-US" altLang="ja-JP" sz="900" dirty="0"/>
              <a:t>2012</a:t>
            </a:r>
          </a:p>
          <a:p>
            <a:r>
              <a:rPr kumimoji="1" lang="ja-JP" altLang="en-US" sz="900" dirty="0"/>
              <a:t>　　　（右）経済センサス　</a:t>
            </a:r>
            <a:r>
              <a:rPr kumimoji="1" lang="en-US" altLang="ja-JP" sz="900" dirty="0"/>
              <a:t>2016</a:t>
            </a:r>
            <a:endParaRPr kumimoji="1" lang="ja-JP" altLang="en-US" sz="900" dirty="0"/>
          </a:p>
        </p:txBody>
      </p:sp>
      <p:sp>
        <p:nvSpPr>
          <p:cNvPr id="43" name="テキスト ボックス 42"/>
          <p:cNvSpPr txBox="1"/>
          <p:nvPr/>
        </p:nvSpPr>
        <p:spPr>
          <a:xfrm>
            <a:off x="6506051" y="3021952"/>
            <a:ext cx="2146742"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）建設工事施行統計　</a:t>
            </a:r>
            <a:r>
              <a:rPr lang="en-US" altLang="ja-JP" sz="900" dirty="0"/>
              <a:t>2013</a:t>
            </a:r>
          </a:p>
          <a:p>
            <a:r>
              <a:rPr lang="ja-JP" altLang="en-US" sz="900" dirty="0">
                <a:sym typeface="Wingdings" panose="05000000000000000000" pitchFamily="2" charset="2"/>
              </a:rPr>
              <a:t>　　　（右</a:t>
            </a:r>
            <a:r>
              <a:rPr lang="ja-JP" altLang="en-US" sz="900" dirty="0"/>
              <a:t>）建設工事施行統計　</a:t>
            </a:r>
            <a:r>
              <a:rPr lang="en-US" altLang="ja-JP" sz="900" dirty="0"/>
              <a:t>2019</a:t>
            </a:r>
            <a:endParaRPr lang="ja-JP" altLang="en-US" sz="900" dirty="0"/>
          </a:p>
        </p:txBody>
      </p:sp>
      <p:sp>
        <p:nvSpPr>
          <p:cNvPr id="44" name="テキスト ボックス 43"/>
          <p:cNvSpPr txBox="1"/>
          <p:nvPr/>
        </p:nvSpPr>
        <p:spPr>
          <a:xfrm>
            <a:off x="6337760" y="5963010"/>
            <a:ext cx="2723823"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）商店街実態報告書（中企庁）　</a:t>
            </a:r>
            <a:r>
              <a:rPr lang="en-US" altLang="ja-JP" sz="900" dirty="0"/>
              <a:t>2012</a:t>
            </a:r>
          </a:p>
          <a:p>
            <a:r>
              <a:rPr kumimoji="1" lang="ja-JP" altLang="en-US" sz="900" dirty="0"/>
              <a:t>　　　（右）</a:t>
            </a:r>
            <a:r>
              <a:rPr lang="ja-JP" altLang="en-US" sz="900" dirty="0"/>
              <a:t>商店街実態報告書（中企庁）　</a:t>
            </a:r>
            <a:r>
              <a:rPr lang="en-US" altLang="ja-JP" sz="900" dirty="0"/>
              <a:t>2018</a:t>
            </a:r>
            <a:endParaRPr kumimoji="1" lang="ja-JP" altLang="en-US" sz="900" dirty="0"/>
          </a:p>
        </p:txBody>
      </p:sp>
      <p:sp>
        <p:nvSpPr>
          <p:cNvPr id="27" name="テキスト ボックス 26"/>
          <p:cNvSpPr txBox="1"/>
          <p:nvPr/>
        </p:nvSpPr>
        <p:spPr>
          <a:xfrm>
            <a:off x="890350" y="482010"/>
            <a:ext cx="2082621"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本社・本店</a:t>
            </a:r>
            <a:r>
              <a:rPr kumimoji="1" lang="ja-JP" altLang="en-US" sz="1400" b="1" dirty="0">
                <a:latin typeface="Meiryo UI" pitchFamily="50" charset="-128"/>
                <a:ea typeface="Meiryo UI" pitchFamily="50" charset="-128"/>
                <a:cs typeface="Meiryo UI" pitchFamily="50" charset="-128"/>
              </a:rPr>
              <a:t>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千社）</a:t>
            </a:r>
            <a:endParaRPr kumimoji="1" lang="ja-JP" altLang="en-US" sz="1400" dirty="0">
              <a:latin typeface="Meiryo UI" pitchFamily="50" charset="-128"/>
              <a:ea typeface="Meiryo UI" pitchFamily="50" charset="-128"/>
              <a:cs typeface="Meiryo UI" pitchFamily="50" charset="-128"/>
            </a:endParaRPr>
          </a:p>
        </p:txBody>
      </p:sp>
      <p:sp>
        <p:nvSpPr>
          <p:cNvPr id="38" name="テキスト ボックス 37"/>
          <p:cNvSpPr txBox="1"/>
          <p:nvPr/>
        </p:nvSpPr>
        <p:spPr>
          <a:xfrm>
            <a:off x="817980" y="3021952"/>
            <a:ext cx="2146742" cy="369332"/>
          </a:xfrm>
          <a:prstGeom prst="rect">
            <a:avLst/>
          </a:prstGeom>
          <a:noFill/>
        </p:spPr>
        <p:txBody>
          <a:bodyPr wrap="none" rtlCol="0">
            <a:spAutoFit/>
          </a:bodyPr>
          <a:lstStyle/>
          <a:p>
            <a:r>
              <a:rPr lang="ja-JP" altLang="en-US" sz="900" dirty="0">
                <a:latin typeface="ＭＳ Ｐゴシック 本文"/>
              </a:rPr>
              <a:t>出典：（左）企業活動基本調査　</a:t>
            </a:r>
            <a:r>
              <a:rPr lang="en-US" altLang="zh-TW" sz="900" dirty="0">
                <a:latin typeface="ＭＳ Ｐゴシック 本文"/>
              </a:rPr>
              <a:t>2013</a:t>
            </a:r>
          </a:p>
          <a:p>
            <a:r>
              <a:rPr kumimoji="1" lang="ja-JP" altLang="en-US" sz="900" dirty="0">
                <a:latin typeface="ＭＳ Ｐゴシック 本文"/>
              </a:rPr>
              <a:t>　　　（右）企業活動基本調査</a:t>
            </a:r>
            <a:r>
              <a:rPr lang="ja-JP" altLang="en-US" sz="900" dirty="0">
                <a:latin typeface="ＭＳ Ｐゴシック 本文"/>
              </a:rPr>
              <a:t>　</a:t>
            </a:r>
            <a:r>
              <a:rPr lang="en-US" altLang="ja-JP" sz="900" dirty="0">
                <a:latin typeface="ＭＳ Ｐゴシック 本文"/>
              </a:rPr>
              <a:t>2020</a:t>
            </a:r>
            <a:endParaRPr kumimoji="1" lang="ja-JP" altLang="en-US" sz="900" dirty="0">
              <a:latin typeface="ＭＳ Ｐゴシック 本文"/>
            </a:endParaRPr>
          </a:p>
        </p:txBody>
      </p:sp>
      <p:sp>
        <p:nvSpPr>
          <p:cNvPr id="2" name="テキスト ボックス 1"/>
          <p:cNvSpPr txBox="1"/>
          <p:nvPr/>
        </p:nvSpPr>
        <p:spPr>
          <a:xfrm>
            <a:off x="942294" y="6356594"/>
            <a:ext cx="7792276" cy="369332"/>
          </a:xfrm>
          <a:prstGeom prst="rect">
            <a:avLst/>
          </a:prstGeom>
          <a:noFill/>
          <a:ln w="9525">
            <a:solidFill>
              <a:schemeClr val="tx1"/>
            </a:solidFill>
            <a:prstDash val="dash"/>
          </a:ln>
        </p:spPr>
        <p:txBody>
          <a:bodyPr wrap="square" rtlCol="0">
            <a:spAutoFit/>
          </a:bodyPr>
          <a:lstStyle/>
          <a:p>
            <a:r>
              <a:rPr lang="en-US" altLang="ja-JP" sz="900" b="1"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「企業活動基本調査」</a:t>
            </a:r>
            <a:r>
              <a:rPr lang="ja-JP" altLang="en-US" sz="900">
                <a:latin typeface="Meiryo UI" panose="020B0604030504040204" pitchFamily="50" charset="-128"/>
                <a:ea typeface="Meiryo UI" panose="020B0604030504040204" pitchFamily="50" charset="-128"/>
              </a:rPr>
              <a:t>は、日本</a:t>
            </a:r>
            <a:r>
              <a:rPr lang="ja-JP" altLang="en-US" sz="900" dirty="0">
                <a:latin typeface="Meiryo UI" panose="020B0604030504040204" pitchFamily="50" charset="-128"/>
                <a:ea typeface="Meiryo UI" panose="020B0604030504040204" pitchFamily="50" charset="-128"/>
              </a:rPr>
              <a:t>標準産業分類に属する事業所を有する企業の</a:t>
            </a:r>
            <a:r>
              <a:rPr lang="ja-JP" altLang="en-US" sz="900">
                <a:latin typeface="Meiryo UI" panose="020B0604030504040204" pitchFamily="50" charset="-128"/>
                <a:ea typeface="Meiryo UI" panose="020B0604030504040204" pitchFamily="50" charset="-128"/>
              </a:rPr>
              <a:t>うち、一部を除き、従業者</a:t>
            </a:r>
            <a:r>
              <a:rPr lang="en-US" altLang="ja-JP" sz="900" dirty="0">
                <a:latin typeface="Meiryo UI" panose="020B0604030504040204" pitchFamily="50" charset="-128"/>
                <a:ea typeface="Meiryo UI" panose="020B0604030504040204" pitchFamily="50" charset="-128"/>
              </a:rPr>
              <a:t>50</a:t>
            </a:r>
            <a:r>
              <a:rPr lang="ja-JP" altLang="en-US" sz="900" dirty="0">
                <a:latin typeface="Meiryo UI" panose="020B0604030504040204" pitchFamily="50" charset="-128"/>
                <a:ea typeface="Meiryo UI" panose="020B0604030504040204" pitchFamily="50" charset="-128"/>
              </a:rPr>
              <a:t>人以上かつ資本金額又は出資金額</a:t>
            </a:r>
            <a:r>
              <a:rPr lang="en-US" altLang="ja-JP" sz="900" dirty="0">
                <a:latin typeface="Meiryo UI" panose="020B0604030504040204" pitchFamily="50" charset="-128"/>
                <a:ea typeface="Meiryo UI" panose="020B0604030504040204" pitchFamily="50" charset="-128"/>
              </a:rPr>
              <a:t>3,000</a:t>
            </a:r>
            <a:r>
              <a:rPr lang="ja-JP" altLang="en-US" sz="900" dirty="0">
                <a:latin typeface="Meiryo UI" panose="020B0604030504040204" pitchFamily="50" charset="-128"/>
                <a:ea typeface="Meiryo UI" panose="020B0604030504040204" pitchFamily="50" charset="-128"/>
              </a:rPr>
              <a:t>万円以上の企業を対象としている。一方「経済センサス」は、一部を除き、全国すべての事業所及び企業を対象としているため、指標間の比較には注意を要する。</a:t>
            </a:r>
          </a:p>
        </p:txBody>
      </p:sp>
      <p:sp>
        <p:nvSpPr>
          <p:cNvPr id="3" name="テキスト ボックス 2"/>
          <p:cNvSpPr txBox="1"/>
          <p:nvPr/>
        </p:nvSpPr>
        <p:spPr>
          <a:xfrm>
            <a:off x="2728245" y="3064889"/>
            <a:ext cx="665501" cy="246221"/>
          </a:xfrm>
          <a:prstGeom prst="rect">
            <a:avLst/>
          </a:prstGeom>
          <a:noFill/>
        </p:spPr>
        <p:txBody>
          <a:bodyPr wrap="square" rtlCol="0">
            <a:spAutoFit/>
          </a:bodyPr>
          <a:lstStyle/>
          <a:p>
            <a:r>
              <a:rPr lang="en-US" altLang="ja-JP" sz="1000" b="1" dirty="0"/>
              <a:t>【</a:t>
            </a:r>
            <a:r>
              <a:rPr kumimoji="1" lang="en-US" altLang="ja-JP" sz="1000" b="1" dirty="0"/>
              <a:t>※</a:t>
            </a:r>
            <a:r>
              <a:rPr lang="en-US" altLang="ja-JP" sz="1000" b="1" dirty="0"/>
              <a:t>】</a:t>
            </a:r>
            <a:endParaRPr kumimoji="1" lang="ja-JP" altLang="en-US" sz="1000" b="1" dirty="0"/>
          </a:p>
        </p:txBody>
      </p:sp>
      <p:sp>
        <p:nvSpPr>
          <p:cNvPr id="40" name="テキスト ボックス 39"/>
          <p:cNvSpPr txBox="1"/>
          <p:nvPr/>
        </p:nvSpPr>
        <p:spPr>
          <a:xfrm>
            <a:off x="5325879" y="6024565"/>
            <a:ext cx="737072" cy="246221"/>
          </a:xfrm>
          <a:prstGeom prst="rect">
            <a:avLst/>
          </a:prstGeom>
          <a:noFill/>
        </p:spPr>
        <p:txBody>
          <a:bodyPr wrap="square" rtlCol="0">
            <a:spAutoFit/>
          </a:bodyPr>
          <a:lstStyle/>
          <a:p>
            <a:r>
              <a:rPr lang="en-US" altLang="ja-JP" sz="1000" b="1" dirty="0"/>
              <a:t>【</a:t>
            </a:r>
            <a:r>
              <a:rPr kumimoji="1" lang="en-US" altLang="ja-JP" sz="1000" b="1" dirty="0"/>
              <a:t>※</a:t>
            </a:r>
            <a:r>
              <a:rPr lang="en-US" altLang="ja-JP" sz="1000" b="1" dirty="0"/>
              <a:t>】</a:t>
            </a:r>
            <a:endParaRPr kumimoji="1" lang="ja-JP" altLang="en-US" sz="1000" b="1" dirty="0"/>
          </a:p>
        </p:txBody>
      </p:sp>
      <p:sp>
        <p:nvSpPr>
          <p:cNvPr id="45" name="テキスト ボックス 44"/>
          <p:cNvSpPr txBox="1"/>
          <p:nvPr/>
        </p:nvSpPr>
        <p:spPr>
          <a:xfrm>
            <a:off x="5251343" y="3079180"/>
            <a:ext cx="800006" cy="246221"/>
          </a:xfrm>
          <a:prstGeom prst="rect">
            <a:avLst/>
          </a:prstGeom>
          <a:noFill/>
        </p:spPr>
        <p:txBody>
          <a:bodyPr wrap="square" rtlCol="0">
            <a:spAutoFit/>
          </a:bodyPr>
          <a:lstStyle/>
          <a:p>
            <a:r>
              <a:rPr lang="en-US" altLang="ja-JP" sz="1000" b="1" dirty="0"/>
              <a:t>【</a:t>
            </a:r>
            <a:r>
              <a:rPr kumimoji="1" lang="en-US" altLang="ja-JP" sz="1000" b="1" dirty="0"/>
              <a:t>※</a:t>
            </a:r>
            <a:r>
              <a:rPr lang="en-US" altLang="ja-JP" sz="1000" b="1" dirty="0"/>
              <a:t>】</a:t>
            </a:r>
            <a:endParaRPr kumimoji="1" lang="ja-JP" altLang="en-US" sz="1000" b="1" dirty="0"/>
          </a:p>
        </p:txBody>
      </p:sp>
    </p:spTree>
    <p:extLst>
      <p:ext uri="{BB962C8B-B14F-4D97-AF65-F5344CB8AC3E}">
        <p14:creationId xmlns:p14="http://schemas.microsoft.com/office/powerpoint/2010/main" val="5958092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64113" y="37866"/>
            <a:ext cx="1066187"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参考　</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 name="テキスト ボックス 2"/>
          <p:cNvSpPr txBox="1"/>
          <p:nvPr/>
        </p:nvSpPr>
        <p:spPr>
          <a:xfrm>
            <a:off x="-404285" y="757788"/>
            <a:ext cx="335618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と１人当たり</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の推移</a:t>
            </a:r>
          </a:p>
        </p:txBody>
      </p:sp>
      <p:pic>
        <p:nvPicPr>
          <p:cNvPr id="4" name="図 3"/>
          <p:cNvPicPr>
            <a:picLocks noChangeAspect="1"/>
          </p:cNvPicPr>
          <p:nvPr/>
        </p:nvPicPr>
        <p:blipFill rotWithShape="1">
          <a:blip r:embed="rId2" cstate="hqprint">
            <a:extLst>
              <a:ext uri="{28A0092B-C50C-407E-A947-70E740481C1C}">
                <a14:useLocalDpi xmlns:a14="http://schemas.microsoft.com/office/drawing/2010/main" val="0"/>
              </a:ext>
            </a:extLst>
          </a:blip>
          <a:srcRect l="4801" t="5466" r="2479"/>
          <a:stretch/>
        </p:blipFill>
        <p:spPr>
          <a:xfrm>
            <a:off x="180304" y="1331187"/>
            <a:ext cx="4262908" cy="3678694"/>
          </a:xfrm>
          <a:prstGeom prst="rect">
            <a:avLst/>
          </a:prstGeom>
        </p:spPr>
      </p:pic>
      <p:sp>
        <p:nvSpPr>
          <p:cNvPr id="5" name="正方形/長方形 4"/>
          <p:cNvSpPr/>
          <p:nvPr/>
        </p:nvSpPr>
        <p:spPr>
          <a:xfrm>
            <a:off x="5138916" y="5510198"/>
            <a:ext cx="3737261"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出典：転換期のシンガポール（</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IDE-JETRO</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）より</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6" name="図 5"/>
          <p:cNvPicPr>
            <a:picLocks noChangeAspect="1"/>
          </p:cNvPicPr>
          <p:nvPr/>
        </p:nvPicPr>
        <p:blipFill rotWithShape="1">
          <a:blip r:embed="rId3"/>
          <a:srcRect t="5940"/>
          <a:stretch/>
        </p:blipFill>
        <p:spPr>
          <a:xfrm>
            <a:off x="4477272" y="1331187"/>
            <a:ext cx="4398905" cy="3354817"/>
          </a:xfrm>
          <a:prstGeom prst="rect">
            <a:avLst/>
          </a:prstGeom>
        </p:spPr>
      </p:pic>
      <p:sp>
        <p:nvSpPr>
          <p:cNvPr id="7" name="テキスト ボックス 6"/>
          <p:cNvSpPr txBox="1"/>
          <p:nvPr/>
        </p:nvSpPr>
        <p:spPr>
          <a:xfrm>
            <a:off x="4603451" y="711621"/>
            <a:ext cx="4656459" cy="30777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産業別</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1" lang="ja-JP" altLang="en-US" sz="1400" dirty="0">
                <a:solidFill>
                  <a:prstClr val="black"/>
                </a:solidFill>
                <a:latin typeface="Meiryo UI" panose="020B0604030504040204" pitchFamily="50" charset="-128"/>
                <a:ea typeface="Meiryo UI" panose="020B0604030504040204" pitchFamily="50" charset="-128"/>
              </a:rPr>
              <a:t>と構成比（</a:t>
            </a:r>
            <a:r>
              <a:rPr kumimoji="1" lang="en-US" altLang="ja-JP" sz="1400" dirty="0">
                <a:solidFill>
                  <a:prstClr val="black"/>
                </a:solidFill>
                <a:latin typeface="Meiryo UI" panose="020B0604030504040204" pitchFamily="50" charset="-128"/>
                <a:ea typeface="Meiryo UI" panose="020B0604030504040204" pitchFamily="50" charset="-128"/>
              </a:rPr>
              <a:t>2010</a:t>
            </a:r>
            <a:r>
              <a:rPr kumimoji="1" lang="ja-JP" altLang="en-US" sz="1400" dirty="0">
                <a:solidFill>
                  <a:prstClr val="black"/>
                </a:solidFill>
                <a:latin typeface="Meiryo UI" panose="020B0604030504040204" pitchFamily="50" charset="-128"/>
                <a:ea typeface="Meiryo UI" panose="020B0604030504040204" pitchFamily="50" charset="-128"/>
              </a:rPr>
              <a:t>年、</a:t>
            </a:r>
            <a:r>
              <a:rPr kumimoji="1" lang="en-US" altLang="ja-JP" sz="1400" dirty="0">
                <a:solidFill>
                  <a:prstClr val="black"/>
                </a:solidFill>
                <a:latin typeface="Meiryo UI" panose="020B0604030504040204" pitchFamily="50" charset="-128"/>
                <a:ea typeface="Meiryo UI" panose="020B0604030504040204" pitchFamily="50" charset="-128"/>
              </a:rPr>
              <a:t>2015</a:t>
            </a:r>
            <a:r>
              <a:rPr kumimoji="1" lang="ja-JP" altLang="en-US" sz="1400" dirty="0">
                <a:solidFill>
                  <a:prstClr val="black"/>
                </a:solidFill>
                <a:latin typeface="Meiryo UI" panose="020B0604030504040204" pitchFamily="50" charset="-128"/>
                <a:ea typeface="Meiryo UI" panose="020B0604030504040204" pitchFamily="50" charset="-128"/>
              </a:rPr>
              <a:t>年、</a:t>
            </a:r>
            <a:r>
              <a:rPr kumimoji="1" lang="en-US" altLang="ja-JP" sz="1400" dirty="0">
                <a:solidFill>
                  <a:prstClr val="black"/>
                </a:solidFill>
                <a:latin typeface="Meiryo UI" panose="020B0604030504040204" pitchFamily="50" charset="-128"/>
                <a:ea typeface="Meiryo UI" panose="020B0604030504040204" pitchFamily="50" charset="-128"/>
              </a:rPr>
              <a:t>2019</a:t>
            </a:r>
            <a:r>
              <a:rPr kumimoji="1" lang="ja-JP" altLang="en-US" sz="1400" dirty="0">
                <a:solidFill>
                  <a:prstClr val="black"/>
                </a:solidFill>
                <a:latin typeface="Meiryo UI" panose="020B0604030504040204" pitchFamily="50" charset="-128"/>
                <a:ea typeface="Meiryo UI" panose="020B0604030504040204" pitchFamily="50" charset="-128"/>
              </a:rPr>
              <a:t>年）</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6551865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6" y="2120647"/>
            <a:ext cx="8552329" cy="1304320"/>
          </a:xfrm>
        </p:spPr>
        <p:txBody>
          <a:bodyPr>
            <a:normAutofit/>
          </a:bodyPr>
          <a:lstStyle/>
          <a:p>
            <a:pPr>
              <a:lnSpc>
                <a:spcPts val="3500"/>
              </a:lnSpc>
              <a:spcBef>
                <a:spcPts val="1200"/>
              </a:spcBef>
            </a:pPr>
            <a:r>
              <a:rPr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トロント</a:t>
            </a: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５ー</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10.</a:t>
            </a:r>
            <a:r>
              <a:rPr lang="zh-TW"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海外</a:t>
            </a:r>
            <a:r>
              <a:rPr lang="zh-TW" altLang="en-US" kern="0" dirty="0">
                <a:solidFill>
                  <a:srgbClr val="000000"/>
                </a:solidFill>
                <a:latin typeface="Meiryo UI" panose="020B0604030504040204" pitchFamily="50" charset="-128"/>
                <a:ea typeface="Meiryo UI" panose="020B0604030504040204" pitchFamily="50" charset="-128"/>
                <a:cs typeface="Meiryo UI" pitchFamily="50" charset="-128"/>
              </a:rPr>
              <a:t>都市</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個票</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（５</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トロント</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a:t>
            </a:r>
            <a:endParaRPr lang="zh-TW"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8" name="正方形/長方形 7"/>
          <p:cNvSpPr/>
          <p:nvPr/>
        </p:nvSpPr>
        <p:spPr>
          <a:xfrm>
            <a:off x="7011266" y="64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第</a:t>
            </a:r>
            <a:r>
              <a:rPr kumimoji="1" lang="en-US" altLang="ja-JP" sz="900" b="0" i="0" u="none" strike="noStrike" kern="1200" cap="none" spc="0" normalizeH="0" baseline="0" noProof="0" dirty="0" smtClean="0">
                <a:ln>
                  <a:noFill/>
                </a:ln>
                <a:solidFill>
                  <a:prstClr val="black"/>
                </a:solidFill>
                <a:effectLst/>
                <a:uLnTx/>
                <a:uFillTx/>
                <a:latin typeface="Meiryo UI"/>
                <a:ea typeface="Meiryo UI"/>
                <a:cs typeface="+mn-cs"/>
              </a:rPr>
              <a:t>11</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回</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意見交換会　</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資料</a:t>
            </a:r>
            <a:r>
              <a:rPr kumimoji="1" lang="en-US" altLang="ja-JP" sz="900" b="0" i="0" u="none" strike="noStrike" kern="1200" cap="none" spc="0" normalizeH="0" baseline="0" noProof="0" dirty="0" smtClean="0">
                <a:ln>
                  <a:noFill/>
                </a:ln>
                <a:solidFill>
                  <a:prstClr val="black"/>
                </a:solidFill>
                <a:effectLst/>
                <a:uLnTx/>
                <a:uFillTx/>
                <a:latin typeface="Meiryo UI"/>
                <a:ea typeface="Meiryo UI"/>
                <a:cs typeface="+mn-cs"/>
              </a:rPr>
              <a:t>3</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4232337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16">
            <a:extLst>
              <a:ext uri="{FF2B5EF4-FFF2-40B4-BE49-F238E27FC236}">
                <a16:creationId xmlns:a16="http://schemas.microsoft.com/office/drawing/2014/main" id="{16568619-250D-41C0-92AE-64154C76CD33}"/>
              </a:ext>
            </a:extLst>
          </p:cNvPr>
          <p:cNvSpPr/>
          <p:nvPr/>
        </p:nvSpPr>
        <p:spPr>
          <a:xfrm>
            <a:off x="32859" y="149889"/>
            <a:ext cx="9079164" cy="6536060"/>
          </a:xfrm>
          <a:prstGeom prst="roundRect">
            <a:avLst>
              <a:gd name="adj" fmla="val 2580"/>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 name="角丸四角形 6"/>
          <p:cNvSpPr/>
          <p:nvPr/>
        </p:nvSpPr>
        <p:spPr>
          <a:xfrm>
            <a:off x="17018" y="22004"/>
            <a:ext cx="1962697"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トロントの概要</a:t>
            </a: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442365" y="394540"/>
            <a:ext cx="8125299" cy="1046440"/>
          </a:xfrm>
          <a:prstGeom prst="rect">
            <a:avLst/>
          </a:prstGeom>
          <a:noFill/>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トロント市</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Tronto</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City)</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620</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630㎢〕</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・オンタリオ湖岸の北西に位置するカナダ最大の都市で、オンタリオ州の州都。カナダの商業、金融の中心地。</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・市長は公選だが、市の権能は市議会により行使。</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年に広域自治体である「メトロ・トロント」とその区域内の６市が統合され、一層制自治体となった。</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・主に、福祉、教育、上下水道などの住民サービス提供を担う。</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FAF2E731-5E59-4818-905F-D7AC33BBA3D4}"/>
              </a:ext>
            </a:extLst>
          </p:cNvPr>
          <p:cNvSpPr txBox="1"/>
          <p:nvPr/>
        </p:nvSpPr>
        <p:spPr>
          <a:xfrm>
            <a:off x="412370" y="2300982"/>
            <a:ext cx="8534396" cy="2052000"/>
          </a:xfrm>
          <a:prstGeom prst="rect">
            <a:avLst/>
          </a:prstGeom>
          <a:noFill/>
          <a:ln w="3175">
            <a:solidFill>
              <a:schemeClr val="accent1"/>
            </a:solidFill>
            <a:prstDash val="sysDot"/>
          </a:ln>
        </p:spPr>
        <p:txBody>
          <a:bodyPr wrap="square">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カナダの地方制度</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・カナダは独立主権を有する州を構成単位とする連邦国家であり、立法権を中央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連邦</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政府と州政府との間で分割。</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・地方制度は州ごとに異なっている。また、地方団体の権限は基本的に州法により付与されたもののみ認められる。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・オンタリオ州では、地方団体の活動の責任は議会にあり、立法的権能と行政的権能を併せ持つ。</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・自治体の長は公選。主な役割としては、議会の会議の主宰や、自治体の職員</a:t>
            </a:r>
            <a:r>
              <a:rPr lang="ja-JP" altLang="en-US" sz="1200" dirty="0">
                <a:solidFill>
                  <a:prstClr val="black"/>
                </a:solidFill>
                <a:latin typeface="Meiryo UI" panose="020B0604030504040204" pitchFamily="50" charset="-128"/>
                <a:ea typeface="Meiryo UI" panose="020B0604030504040204" pitchFamily="50" charset="-128"/>
              </a:rPr>
              <a:t>の</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監督など（政治的リーダーとして自治体を代表）。</a:t>
            </a:r>
          </a:p>
        </p:txBody>
      </p:sp>
      <p:sp>
        <p:nvSpPr>
          <p:cNvPr id="31" name="正方形/長方形 30"/>
          <p:cNvSpPr/>
          <p:nvPr/>
        </p:nvSpPr>
        <p:spPr>
          <a:xfrm>
            <a:off x="7256103" y="292108"/>
            <a:ext cx="1764000" cy="104400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＜参考＞</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　</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275</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　</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880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1,900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（いずれも</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p:cNvSpPr/>
          <p:nvPr/>
        </p:nvSpPr>
        <p:spPr>
          <a:xfrm>
            <a:off x="133394" y="474763"/>
            <a:ext cx="217051" cy="9662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治</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体</a:t>
            </a:r>
          </a:p>
        </p:txBody>
      </p:sp>
      <p:sp>
        <p:nvSpPr>
          <p:cNvPr id="24" name="正方形/長方形 23"/>
          <p:cNvSpPr/>
          <p:nvPr/>
        </p:nvSpPr>
        <p:spPr>
          <a:xfrm>
            <a:off x="6355219" y="6651772"/>
            <a:ext cx="2267795" cy="230832"/>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4992362" y="477252"/>
            <a:ext cx="1307833" cy="21544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0"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2021</a:t>
            </a:r>
            <a:r>
              <a:rPr kumimoji="0"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年現在）</a:t>
            </a:r>
            <a:endPar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テキスト ボックス 3"/>
          <p:cNvSpPr txBox="1"/>
          <p:nvPr/>
        </p:nvSpPr>
        <p:spPr>
          <a:xfrm>
            <a:off x="399308" y="4880051"/>
            <a:ext cx="8607732" cy="1754326"/>
          </a:xfrm>
          <a:prstGeom prst="rect">
            <a:avLst/>
          </a:prstGeom>
          <a:noFill/>
          <a:ln w="6350">
            <a:solidFill>
              <a:schemeClr val="tx2">
                <a:lumMod val="60000"/>
                <a:lumOff val="40000"/>
              </a:schemeClr>
            </a:solidFill>
          </a:ln>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関連指標など</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・トロント市は、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成長率：</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森記念財団の世界都市総合力ランキング</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年版で</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位（最高位</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・トロント市は人口増加率が北米第</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・カナダはスタートアップ・エコシステムランキング（</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Startup Blink</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社）で世界第</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位にランクイン。</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Google</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IBM</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マイクロソフト、</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Uber</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などの大手企業が</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研究拠点をトロント市へ置く。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・ニューヨークに次ぎ、北米第二の規模の金融サービスハブで、</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千社の関連企業を有する。ロイヤルバンク、トロント・ドミニオン銀行等カナダ</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大銀行全てがトロントに本社を置く。ほか、フォーシーズンズホテル、カナダグースなども本社をトロントに置く。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・トロント大学（州立）は、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年の世界大学ランキング（</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Times Higher Education</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位。同大学には、「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のゴッドファー</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ザー」と呼ばれるジェフリー・ヒントン博士が所属。</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名のノーベル賞受賞者を輩出。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下矢印 41"/>
          <p:cNvSpPr/>
          <p:nvPr/>
        </p:nvSpPr>
        <p:spPr>
          <a:xfrm>
            <a:off x="4031496" y="4435046"/>
            <a:ext cx="1296144" cy="167297"/>
          </a:xfrm>
          <a:prstGeom prst="down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6" name="テキスト ボックス 15">
            <a:extLst>
              <a:ext uri="{FF2B5EF4-FFF2-40B4-BE49-F238E27FC236}">
                <a16:creationId xmlns:a16="http://schemas.microsoft.com/office/drawing/2014/main" id="{FAF2E731-5E59-4818-905F-D7AC33BBA3D4}"/>
              </a:ext>
            </a:extLst>
          </p:cNvPr>
          <p:cNvSpPr txBox="1"/>
          <p:nvPr/>
        </p:nvSpPr>
        <p:spPr>
          <a:xfrm>
            <a:off x="393221" y="1437870"/>
            <a:ext cx="8414253" cy="861774"/>
          </a:xfrm>
          <a:prstGeom prst="rect">
            <a:avLst/>
          </a:prstGeom>
          <a:noFill/>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オンタリオ州</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(Province of Ontario)</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1,398</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108</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・カナダ最大の都市トロントや首都オタワがあり、カナダの経済や政治の中心。五大湖に面し、世界有数の観光名所であるナイアガラの滝</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を有しており、自然あふれる州。</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・カナダ全体の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割、輸出生産の約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割をオンタリオ州が占める。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p:cNvSpPr txBox="1"/>
          <p:nvPr/>
        </p:nvSpPr>
        <p:spPr>
          <a:xfrm>
            <a:off x="6144652" y="1487975"/>
            <a:ext cx="1307833" cy="21544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0"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2016</a:t>
            </a:r>
            <a:r>
              <a:rPr kumimoji="0"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年現在）</a:t>
            </a:r>
            <a:endPar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5" name="グループ化 4"/>
          <p:cNvGrpSpPr/>
          <p:nvPr/>
        </p:nvGrpSpPr>
        <p:grpSpPr>
          <a:xfrm>
            <a:off x="998366" y="3325865"/>
            <a:ext cx="6044161" cy="889287"/>
            <a:chOff x="442364" y="2434938"/>
            <a:chExt cx="7216841" cy="1230227"/>
          </a:xfrm>
        </p:grpSpPr>
        <p:sp>
          <p:nvSpPr>
            <p:cNvPr id="20" name="テキスト ボックス 19"/>
            <p:cNvSpPr txBox="1"/>
            <p:nvPr/>
          </p:nvSpPr>
          <p:spPr>
            <a:xfrm>
              <a:off x="442364" y="2434938"/>
              <a:ext cx="1575819" cy="319330"/>
            </a:xfrm>
            <a:prstGeom prst="rect">
              <a:avLst/>
            </a:prstGeom>
            <a:noFill/>
            <a:ln w="635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オンタリオ州の自治制度</a:t>
              </a:r>
            </a:p>
          </p:txBody>
        </p:sp>
        <p:sp>
          <p:nvSpPr>
            <p:cNvPr id="21" name="角丸四角形 20"/>
            <p:cNvSpPr/>
            <p:nvPr/>
          </p:nvSpPr>
          <p:spPr>
            <a:xfrm>
              <a:off x="947960" y="2818126"/>
              <a:ext cx="1843636" cy="8443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一層制自治体</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（トロント、オタワ等）</a:t>
              </a:r>
            </a:p>
          </p:txBody>
        </p:sp>
        <p:sp>
          <p:nvSpPr>
            <p:cNvPr id="22" name="テキスト ボックス 21"/>
            <p:cNvSpPr txBox="1"/>
            <p:nvPr/>
          </p:nvSpPr>
          <p:spPr>
            <a:xfrm>
              <a:off x="2911741" y="2551755"/>
              <a:ext cx="4747464"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＜二層制自治体＞</a:t>
              </a:r>
            </a:p>
          </p:txBody>
        </p:sp>
        <p:sp>
          <p:nvSpPr>
            <p:cNvPr id="23" name="角丸四角形 22"/>
            <p:cNvSpPr/>
            <p:nvPr/>
          </p:nvSpPr>
          <p:spPr>
            <a:xfrm>
              <a:off x="3424484" y="2819361"/>
              <a:ext cx="974351" cy="358415"/>
            </a:xfrm>
            <a:prstGeom prst="round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リージョン</a:t>
              </a:r>
            </a:p>
          </p:txBody>
        </p:sp>
        <p:sp>
          <p:nvSpPr>
            <p:cNvPr id="29" name="角丸四角形 28"/>
            <p:cNvSpPr/>
            <p:nvPr/>
          </p:nvSpPr>
          <p:spPr>
            <a:xfrm>
              <a:off x="3037960" y="3222606"/>
              <a:ext cx="1721272" cy="439903"/>
            </a:xfrm>
            <a:prstGeom prst="round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シティ、タウン、</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ヴィレッジ、タウンシップ</a:t>
              </a:r>
            </a:p>
          </p:txBody>
        </p:sp>
        <p:sp>
          <p:nvSpPr>
            <p:cNvPr id="30" name="角丸四角形 29"/>
            <p:cNvSpPr/>
            <p:nvPr/>
          </p:nvSpPr>
          <p:spPr>
            <a:xfrm>
              <a:off x="6246079" y="2818126"/>
              <a:ext cx="974351" cy="358415"/>
            </a:xfrm>
            <a:prstGeom prst="round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カウンティ</a:t>
              </a:r>
            </a:p>
          </p:txBody>
        </p:sp>
        <p:sp>
          <p:nvSpPr>
            <p:cNvPr id="33" name="角丸四角形 32"/>
            <p:cNvSpPr/>
            <p:nvPr/>
          </p:nvSpPr>
          <p:spPr>
            <a:xfrm>
              <a:off x="5937933" y="3225262"/>
              <a:ext cx="1721272" cy="439903"/>
            </a:xfrm>
            <a:prstGeom prst="round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シティ、タウン、</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ヴィレッジ、タウンシップ</a:t>
              </a:r>
            </a:p>
          </p:txBody>
        </p:sp>
        <p:sp>
          <p:nvSpPr>
            <p:cNvPr id="34" name="テキスト ボックス 33"/>
            <p:cNvSpPr txBox="1"/>
            <p:nvPr/>
          </p:nvSpPr>
          <p:spPr>
            <a:xfrm>
              <a:off x="4732085" y="2876408"/>
              <a:ext cx="1149837"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広域自治体</a:t>
              </a:r>
            </a:p>
          </p:txBody>
        </p:sp>
        <p:sp>
          <p:nvSpPr>
            <p:cNvPr id="35" name="テキスト ボックス 34"/>
            <p:cNvSpPr txBox="1"/>
            <p:nvPr/>
          </p:nvSpPr>
          <p:spPr>
            <a:xfrm>
              <a:off x="4742449" y="3316477"/>
              <a:ext cx="1143371" cy="230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基礎自治体</a:t>
              </a:r>
            </a:p>
          </p:txBody>
        </p:sp>
      </p:grpSp>
      <p:sp>
        <p:nvSpPr>
          <p:cNvPr id="3" name="テキスト ボックス 2"/>
          <p:cNvSpPr txBox="1"/>
          <p:nvPr/>
        </p:nvSpPr>
        <p:spPr>
          <a:xfrm>
            <a:off x="1080206" y="4586481"/>
            <a:ext cx="748745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カナダ政府やオンタリオ州が中心となり、トロント周辺を北米を代表する経済拠点へ発展させるような取組みを推進。</a:t>
            </a:r>
            <a:endPar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563541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188960" y="91439"/>
            <a:ext cx="8820000" cy="6590619"/>
          </a:xfrm>
          <a:prstGeom prst="roundRect">
            <a:avLst>
              <a:gd name="adj" fmla="val 3402"/>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71" name="角丸四角形 70"/>
          <p:cNvSpPr/>
          <p:nvPr/>
        </p:nvSpPr>
        <p:spPr>
          <a:xfrm>
            <a:off x="162506" y="29241"/>
            <a:ext cx="1288707" cy="32004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背景・経過</a:t>
            </a:r>
          </a:p>
        </p:txBody>
      </p:sp>
      <p:sp>
        <p:nvSpPr>
          <p:cNvPr id="72" name="正方形/長方形 71"/>
          <p:cNvSpPr/>
          <p:nvPr/>
        </p:nvSpPr>
        <p:spPr>
          <a:xfrm>
            <a:off x="8776045" y="3321183"/>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US" sz="20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22" name="角丸四角形 21"/>
          <p:cNvSpPr/>
          <p:nvPr/>
        </p:nvSpPr>
        <p:spPr>
          <a:xfrm>
            <a:off x="3095656" y="2691424"/>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89"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正方形/長方形 26"/>
          <p:cNvSpPr/>
          <p:nvPr/>
        </p:nvSpPr>
        <p:spPr>
          <a:xfrm>
            <a:off x="1403783" y="504723"/>
            <a:ext cx="7627653" cy="1570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世紀初頭、アメリカの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大自動車メーカー（</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Big3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ゼネラルモーターズ、クライスラー、フォード）がデトロイトに近接しているオンタリオ州（トロント周辺）に進出。機械産業・金属加工業など関連産業の集積や、アメリカ主要都市へ近いことなど、優れた立地条件を有することが強みとなり発展。現在でも、カナダ最大の工業輸出品になってい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年のリーマンショックの影響で、</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Big</a:t>
            </a:r>
            <a:r>
              <a:rPr lang="en-US" altLang="ja-JP" sz="1200" dirty="0">
                <a:solidFill>
                  <a:prstClr val="black"/>
                </a:solidFill>
                <a:latin typeface="Meiryo UI" panose="020B0604030504040204" pitchFamily="50" charset="-128"/>
                <a:ea typeface="Meiryo UI" panose="020B0604030504040204" pitchFamily="50" charset="-128"/>
              </a:rPr>
              <a:t>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経営危機に陥った際は、カナダ連邦政府やオンタリオ州政府が多額の資金援助を行うが、低賃金労働力の豊富なメキシコへ徐々に拠点を移す動きもあり、現在でも生産台数はリーマンショック前までには回復していない。</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一方で、政府は世界の環境配慮の流れを受け、</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年までに販売される新車のゼロエミッション車（</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ZEV</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）化を義務付ける方針を発表。オンタリオ州においても、連邦政府とともに、トロント周辺の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関連投資への資金援助を行っている。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301875" y="575302"/>
            <a:ext cx="1091888" cy="40188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自動車産業の強化</a:t>
            </a:r>
          </a:p>
        </p:txBody>
      </p:sp>
      <p:sp>
        <p:nvSpPr>
          <p:cNvPr id="13" name="正方形/長方形 12"/>
          <p:cNvSpPr/>
          <p:nvPr/>
        </p:nvSpPr>
        <p:spPr>
          <a:xfrm>
            <a:off x="301875" y="2343564"/>
            <a:ext cx="1102698" cy="436099"/>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自国産業の</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育成</a:t>
            </a: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162506" y="316672"/>
            <a:ext cx="2189100" cy="307777"/>
          </a:xfrm>
          <a:prstGeom prst="rect">
            <a:avLst/>
          </a:prstGeom>
          <a:noFill/>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産業政策の動き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p:cNvSpPr/>
          <p:nvPr/>
        </p:nvSpPr>
        <p:spPr>
          <a:xfrm>
            <a:off x="1403782" y="2263202"/>
            <a:ext cx="7627653" cy="1620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は、テクノロジーの商用化において米国のような高い生産性を上げられず、投資の誘致や新規雇用の創出の遅延を招いていた。また、アメリカなどの外国企業が経済活動の中心で、民間による研究開発は低調という課題が存在。</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年代終わりから</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年代にかけては、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技術の進展がなく研究資金が滞る「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冬の時代」にもあり、</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年には、複数の研究グループから、基礎研究への資金不足が、イノベーション政策において、質・量の両面に打撃的影響を及ぼす、と提言が出されていた。</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年に、産業界と大学等との連携を強化するため、非営利組織「</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OCE</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（オンタリオ・センター・オブ・エクセレンス）」を設立し、産業界とアカデミアの共同研究開発や大学発の技術の産業化支援等を行う。</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年、カナダの大学・公的研究機関・非営利組織等を対象に、研究インフラ・機器に対する資金配分を行う、財団法人「カナダ・イノベーション基金」を設立。その後も、</a:t>
            </a:r>
            <a:r>
              <a:rPr lang="en-US" altLang="ja-JP" sz="1200" dirty="0">
                <a:solidFill>
                  <a:prstClr val="black"/>
                </a:solidFill>
                <a:latin typeface="Meiryo UI" panose="020B0604030504040204" pitchFamily="50" charset="-128"/>
                <a:ea typeface="Meiryo UI" panose="020B0604030504040204" pitchFamily="50" charset="-128"/>
              </a:rPr>
              <a:t>R&amp;D</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の増加や民間部門への投資を増やすべく減税を盛り込む。</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年にトロント市内に非営利イノベーション支援組織「</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」をオンタリオ州とカナダ企業が共同で創設。</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年から政権に復帰した自由党トルドー政権では、産業省をイノベーション・科学経済開発省に改編。同省の下に投資の一元窓口となる「イノベーションカナダ」を設置し、イノベーターを支援。</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年に「イノベーションスーパークラスター・イニシアチブ（</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ISI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）」を発表し、各産業拠点を世界最大級の産業集積地に発展させることを目指す。オンタリオ州は</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やサイバーセキュリティなどの次世代製造関連業界の地域として認定される。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p:cNvSpPr/>
          <p:nvPr/>
        </p:nvSpPr>
        <p:spPr>
          <a:xfrm>
            <a:off x="1375358" y="5802032"/>
            <a:ext cx="7627653" cy="876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カナダをグローバル</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イノベーションハブとして発展させるため、</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年、カナダ政府が「カナダ</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戦略」を発表。トロント市内の「</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研究施設ベクター研究所を設立（同研究所主任科学顧問にジェフリー・ヒントン教授が就任）。</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44" marR="0" lvl="0" indent="-285744" algn="l" defTabSz="457189"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数多くのテクノロジー企業が、トロントに</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研究開発拠点を設置するようになり、政府が大学・研究機関の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研究活動及び</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人材の強みを活かして事業開発を推進するため、国内資本を積極的に投入し、</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産業振興を後押し。</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正方形/長方形 2"/>
          <p:cNvSpPr/>
          <p:nvPr/>
        </p:nvSpPr>
        <p:spPr>
          <a:xfrm>
            <a:off x="1717912" y="5337149"/>
            <a:ext cx="7058133" cy="452062"/>
          </a:xfrm>
          <a:prstGeom prst="rect">
            <a:avLst/>
          </a:prstGeom>
          <a:ln>
            <a:prstDash val="sysDash"/>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ジェフリー・ヒントン教授は、</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年代からトロント大学で</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の研究を続け、</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年に開催された</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の画像認識の精度を競う国際コンテストにおいて、同教授が率いるチームが圧勝する等、カナダの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研究が世界から注目を集める。</a:t>
            </a:r>
          </a:p>
        </p:txBody>
      </p:sp>
      <p:sp>
        <p:nvSpPr>
          <p:cNvPr id="15" name="正方形/長方形 14">
            <a:extLst>
              <a:ext uri="{FF2B5EF4-FFF2-40B4-BE49-F238E27FC236}">
                <a16:creationId xmlns:a16="http://schemas.microsoft.com/office/drawing/2014/main" id="{4310BC54-760C-4A6D-A873-1ABF71F5061B}"/>
              </a:ext>
            </a:extLst>
          </p:cNvPr>
          <p:cNvSpPr/>
          <p:nvPr/>
        </p:nvSpPr>
        <p:spPr>
          <a:xfrm>
            <a:off x="6286575" y="6663952"/>
            <a:ext cx="2267795" cy="230832"/>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大かっこ 3"/>
          <p:cNvSpPr/>
          <p:nvPr/>
        </p:nvSpPr>
        <p:spPr>
          <a:xfrm>
            <a:off x="312477" y="3321183"/>
            <a:ext cx="1080704" cy="385777"/>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イノベーション政策の強化</a:t>
            </a:r>
          </a:p>
        </p:txBody>
      </p:sp>
      <p:sp>
        <p:nvSpPr>
          <p:cNvPr id="18" name="大かっこ 17"/>
          <p:cNvSpPr/>
          <p:nvPr/>
        </p:nvSpPr>
        <p:spPr>
          <a:xfrm>
            <a:off x="323079" y="5370977"/>
            <a:ext cx="1080704" cy="385777"/>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産業の</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a:t>
            </a:r>
          </a:p>
        </p:txBody>
      </p:sp>
    </p:spTree>
    <p:extLst>
      <p:ext uri="{BB962C8B-B14F-4D97-AF65-F5344CB8AC3E}">
        <p14:creationId xmlns:p14="http://schemas.microsoft.com/office/powerpoint/2010/main" val="9152804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79513" y="112478"/>
            <a:ext cx="2537931" cy="32004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政策展開・都市発展の流れ</a:t>
            </a:r>
          </a:p>
        </p:txBody>
      </p:sp>
      <p:sp>
        <p:nvSpPr>
          <p:cNvPr id="13" name="角丸四角形 12"/>
          <p:cNvSpPr/>
          <p:nvPr/>
        </p:nvSpPr>
        <p:spPr>
          <a:xfrm>
            <a:off x="133386" y="2359512"/>
            <a:ext cx="834633"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政　策</a:t>
            </a:r>
          </a:p>
        </p:txBody>
      </p:sp>
      <p:sp>
        <p:nvSpPr>
          <p:cNvPr id="14" name="角丸四角形 13"/>
          <p:cNvSpPr/>
          <p:nvPr/>
        </p:nvSpPr>
        <p:spPr>
          <a:xfrm>
            <a:off x="146568" y="4954201"/>
            <a:ext cx="823431"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効　果</a:t>
            </a:r>
          </a:p>
        </p:txBody>
      </p:sp>
      <p:sp>
        <p:nvSpPr>
          <p:cNvPr id="15" name="角丸四角形 14"/>
          <p:cNvSpPr/>
          <p:nvPr/>
        </p:nvSpPr>
        <p:spPr>
          <a:xfrm>
            <a:off x="1157230" y="513033"/>
            <a:ext cx="1560214" cy="23125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自動車産業振興</a:t>
            </a:r>
          </a:p>
        </p:txBody>
      </p:sp>
      <p:sp>
        <p:nvSpPr>
          <p:cNvPr id="16" name="角丸四角形 15"/>
          <p:cNvSpPr/>
          <p:nvPr/>
        </p:nvSpPr>
        <p:spPr>
          <a:xfrm>
            <a:off x="3730685" y="511680"/>
            <a:ext cx="2168079" cy="232611"/>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イノベーション政策の強化</a:t>
            </a:r>
          </a:p>
        </p:txBody>
      </p:sp>
      <p:sp>
        <p:nvSpPr>
          <p:cNvPr id="17" name="角丸四角形 16"/>
          <p:cNvSpPr/>
          <p:nvPr/>
        </p:nvSpPr>
        <p:spPr>
          <a:xfrm>
            <a:off x="6659833" y="515585"/>
            <a:ext cx="1429161" cy="23674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AI</a:t>
            </a: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産業の推進</a:t>
            </a:r>
          </a:p>
        </p:txBody>
      </p:sp>
      <p:sp>
        <p:nvSpPr>
          <p:cNvPr id="40" name="角丸四角形 39"/>
          <p:cNvSpPr/>
          <p:nvPr/>
        </p:nvSpPr>
        <p:spPr>
          <a:xfrm>
            <a:off x="48353" y="425997"/>
            <a:ext cx="8982157" cy="6271056"/>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46" name="テキスト ボックス 45"/>
          <p:cNvSpPr txBox="1"/>
          <p:nvPr/>
        </p:nvSpPr>
        <p:spPr>
          <a:xfrm>
            <a:off x="947935" y="2402305"/>
            <a:ext cx="2258979" cy="93871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ZEV</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化の促進</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→連邦政府や州政府による</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工</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場など投資への補助に加え、住</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民への</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購入支援策や充電ス</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テーション拡充。</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テキスト ボックス 46"/>
          <p:cNvSpPr txBox="1"/>
          <p:nvPr/>
        </p:nvSpPr>
        <p:spPr>
          <a:xfrm>
            <a:off x="3327349" y="1772275"/>
            <a:ext cx="3117082" cy="769441"/>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の設置</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2005</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年、カナダ発ベンチャー企業を目的に病 </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院の跡地に、インキュベート施設や支援施設が</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備わった施設を設置。</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0" name="テキスト ボックス 49"/>
          <p:cNvSpPr txBox="1"/>
          <p:nvPr/>
        </p:nvSpPr>
        <p:spPr>
          <a:xfrm>
            <a:off x="6367401" y="875904"/>
            <a:ext cx="2436360" cy="127727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カナダ</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→同戦略により、連邦政府が、</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円の予算を投じて</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の研究環境を整</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備する</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計画。</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→カナダの主要</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拠点であるトロント市、</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モントリオール市、エドモントン市に官民</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連携の</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研究所の設立を誓約。</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5" name="テキスト ボックス 74"/>
          <p:cNvSpPr txBox="1"/>
          <p:nvPr/>
        </p:nvSpPr>
        <p:spPr>
          <a:xfrm>
            <a:off x="949410" y="4058516"/>
            <a:ext cx="2246307" cy="1107996"/>
          </a:xfrm>
          <a:prstGeom prst="rect">
            <a:avLst/>
          </a:prstGeom>
          <a:noFill/>
        </p:spPr>
        <p:txBody>
          <a:bodyPr wrap="square" rtlCol="0">
            <a:spAutoFit/>
          </a:bodyPr>
          <a:lstStyle/>
          <a:p>
            <a:pPr marL="182563" marR="0" lvl="0" indent="-18256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カナダにおける主要産業としての地位を維持</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BIG3</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がメキシコへ生産拠点を移</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す</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動きを強める中で、　カナダの自</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動車関連産業の競争力強化や</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日系自動車メーカーの誘致に貢献。</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9" name="テキスト ボックス 78"/>
          <p:cNvSpPr txBox="1"/>
          <p:nvPr/>
        </p:nvSpPr>
        <p:spPr>
          <a:xfrm>
            <a:off x="6367917" y="4028399"/>
            <a:ext cx="2569087" cy="938719"/>
          </a:xfrm>
          <a:prstGeom prst="rect">
            <a:avLst/>
          </a:prstGeom>
          <a:noFill/>
        </p:spPr>
        <p:txBody>
          <a:bodyPr wrap="square" rtlCol="0">
            <a:spAutoFit/>
          </a:bodyPr>
          <a:lstStyle/>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人材の輩出</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人材を求めて、数多くの大手テクノロ</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ジー企業がトロントに</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拠点を設置。</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→カナダの</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分の</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強のテック人材がトロント</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に集中。</a:t>
            </a:r>
          </a:p>
        </p:txBody>
      </p:sp>
      <p:cxnSp>
        <p:nvCxnSpPr>
          <p:cNvPr id="38" name="直線コネクタ 37"/>
          <p:cNvCxnSpPr/>
          <p:nvPr/>
        </p:nvCxnSpPr>
        <p:spPr>
          <a:xfrm flipV="1">
            <a:off x="179513" y="3970047"/>
            <a:ext cx="8850997" cy="58352"/>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直線コネクタ 35"/>
          <p:cNvCxnSpPr/>
          <p:nvPr/>
        </p:nvCxnSpPr>
        <p:spPr>
          <a:xfrm>
            <a:off x="179513" y="813247"/>
            <a:ext cx="8834521" cy="5853"/>
          </a:xfrm>
          <a:prstGeom prst="line">
            <a:avLst/>
          </a:prstGeom>
          <a:ln w="19050"/>
        </p:spPr>
        <p:style>
          <a:lnRef idx="1">
            <a:schemeClr val="dk1"/>
          </a:lnRef>
          <a:fillRef idx="0">
            <a:schemeClr val="dk1"/>
          </a:fillRef>
          <a:effectRef idx="0">
            <a:schemeClr val="dk1"/>
          </a:effectRef>
          <a:fontRef idx="minor">
            <a:schemeClr val="tx1"/>
          </a:fontRef>
        </p:style>
      </p:cxnSp>
      <p:sp>
        <p:nvSpPr>
          <p:cNvPr id="29" name="テキスト ボックス 28"/>
          <p:cNvSpPr txBox="1"/>
          <p:nvPr/>
        </p:nvSpPr>
        <p:spPr>
          <a:xfrm>
            <a:off x="3322297" y="4955813"/>
            <a:ext cx="2982366" cy="91563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ISI</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の現時点の成果</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月時点</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265</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件以上のプログラムの承認・実行</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・民間部門で約</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630</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億円の投資が実施済</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870</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社以上のプロジェクトパートナー企業が参画</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6,100</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人以上の雇用を創出</a:t>
            </a:r>
          </a:p>
        </p:txBody>
      </p:sp>
      <p:sp>
        <p:nvSpPr>
          <p:cNvPr id="30" name="テキスト ボックス 29"/>
          <p:cNvSpPr txBox="1"/>
          <p:nvPr/>
        </p:nvSpPr>
        <p:spPr>
          <a:xfrm>
            <a:off x="6369221" y="2181142"/>
            <a:ext cx="2303529" cy="178510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ベクター研究所の設立 </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年、トロント大学メインキャン</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パスに隣接している</a:t>
            </a:r>
            <a:r>
              <a:rPr kumimoji="0" lang="en-US" altLang="ja-JP"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内にベク</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ター研究所を設立。ジェフリー・ヒント</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ン氏が主任科学顧問として就任。</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独自の</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応用研究に加え、学部卒</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業生向け</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教育の提供や、</a:t>
            </a:r>
            <a:r>
              <a:rPr kumimoji="0" lang="ja-JP" altLang="en-US"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提携す</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る</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他大学向け</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人材育成プログラ</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ムを立案。</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p:cNvSpPr txBox="1"/>
          <p:nvPr/>
        </p:nvSpPr>
        <p:spPr>
          <a:xfrm>
            <a:off x="947935" y="881904"/>
            <a:ext cx="2320400" cy="144655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連邦政府・州政府による支援</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→リーマンショック時には、経営危機</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に陥った</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BIG3</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に対して支援。</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年に、連邦政府、オンタリ</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オ州政府、業界団体による「自</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動車投資委員会」を設立し、連</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邦政府や州政府に対して振興</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策等を提言。</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p:cNvSpPr txBox="1"/>
          <p:nvPr/>
        </p:nvSpPr>
        <p:spPr>
          <a:xfrm>
            <a:off x="3327349" y="3208394"/>
            <a:ext cx="3315460" cy="769441"/>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「イノベーションスーパークラスター・イニシアチブ</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ISI</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）」を発表</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年から</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年までの間に約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855</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億円に及</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ぶ資金支援計画。　</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p:cNvSpPr txBox="1"/>
          <p:nvPr/>
        </p:nvSpPr>
        <p:spPr>
          <a:xfrm>
            <a:off x="3327349" y="2476139"/>
            <a:ext cx="3350544" cy="78483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イノベーション・科学経済開発省による</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支援策構築</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→イノベーターへの投資の一元化された受入窓口で</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ある　「イノベーションカナダ」の設立等。</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p:cNvSpPr txBox="1"/>
          <p:nvPr/>
        </p:nvSpPr>
        <p:spPr>
          <a:xfrm>
            <a:off x="3322297" y="4042288"/>
            <a:ext cx="2576467" cy="93871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がイノベーションハブとして</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世界的に認知</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→面積が約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万㎡あり、</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以上の</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テナントが在籍。ベクター研究所も </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内に設置。</a:t>
            </a:r>
          </a:p>
        </p:txBody>
      </p:sp>
      <p:sp>
        <p:nvSpPr>
          <p:cNvPr id="25" name="テキスト ボックス 24"/>
          <p:cNvSpPr txBox="1"/>
          <p:nvPr/>
        </p:nvSpPr>
        <p:spPr>
          <a:xfrm>
            <a:off x="947936" y="5165192"/>
            <a:ext cx="2258978" cy="1446550"/>
          </a:xfrm>
          <a:prstGeom prst="rect">
            <a:avLst/>
          </a:prstGeom>
          <a:noFill/>
        </p:spPr>
        <p:txBody>
          <a:bodyPr wrap="square" rtlCol="0">
            <a:spAutoFit/>
          </a:bodyPr>
          <a:lstStyle/>
          <a:p>
            <a:pPr marL="182563" marR="0" lvl="0" indent="-18256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生産拠点を</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へシフト</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→カナダ政府は自動車</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サプライチェーンに約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億円を投資。</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→カナダ政府とオンタリオ州政府とが</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フォード社の電気自動車組立工</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場の改装を支援。</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GM</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小型商用配達バンの工</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場投資。</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6367401" y="4882707"/>
            <a:ext cx="2569603" cy="769441"/>
          </a:xfrm>
          <a:prstGeom prst="rect">
            <a:avLst/>
          </a:prstGeom>
          <a:noFill/>
        </p:spPr>
        <p:txBody>
          <a:bodyPr wrap="square" rtlCol="0">
            <a:spAutoFit/>
          </a:bodyPr>
          <a:lstStyle/>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クラスター形成</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→ウーバーテクノロジーやグーグル、サムスン</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電子、富士通などの多くの企業がトロント</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7313" marR="0" lvl="0" indent="-87313"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に</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研究拠点を立ち上げた。</a:t>
            </a:r>
          </a:p>
        </p:txBody>
      </p:sp>
      <p:sp>
        <p:nvSpPr>
          <p:cNvPr id="28" name="テキスト ボックス 27"/>
          <p:cNvSpPr txBox="1"/>
          <p:nvPr/>
        </p:nvSpPr>
        <p:spPr>
          <a:xfrm>
            <a:off x="3322297" y="5871448"/>
            <a:ext cx="2576467" cy="769441"/>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VC</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の投資活動の活発化</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→カナダのベンチャーキャピタル市場が調達</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額で</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43~46</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億カナダドルを達成し、過去</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最高額を記録。（</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7" name="正方形/長方形 26">
            <a:extLst>
              <a:ext uri="{FF2B5EF4-FFF2-40B4-BE49-F238E27FC236}">
                <a16:creationId xmlns:a16="http://schemas.microsoft.com/office/drawing/2014/main" id="{131BA581-722E-40FE-8924-E7470529555A}"/>
              </a:ext>
            </a:extLst>
          </p:cNvPr>
          <p:cNvSpPr/>
          <p:nvPr/>
        </p:nvSpPr>
        <p:spPr>
          <a:xfrm>
            <a:off x="6443324" y="6640889"/>
            <a:ext cx="2267795" cy="230832"/>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テキスト ボックス 30">
            <a:extLst>
              <a:ext uri="{FF2B5EF4-FFF2-40B4-BE49-F238E27FC236}">
                <a16:creationId xmlns:a16="http://schemas.microsoft.com/office/drawing/2014/main" id="{103F9286-1293-405D-BF13-DFCD7FCA9D3E}"/>
              </a:ext>
            </a:extLst>
          </p:cNvPr>
          <p:cNvSpPr txBox="1"/>
          <p:nvPr/>
        </p:nvSpPr>
        <p:spPr>
          <a:xfrm>
            <a:off x="3327349" y="869298"/>
            <a:ext cx="3299281" cy="93871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OCE(</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オンタリオ・センター・オブ・エクセレンス</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→産業界と大学・研究病院との連携を強化するた</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め、</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1987</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年にオンタリオ州政府により設立された</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非営利組織。産業界と大学の共同研究やシード</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ファイナンスのプログラムなどを実施。</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テキスト ボックス 31"/>
          <p:cNvSpPr txBox="1"/>
          <p:nvPr/>
        </p:nvSpPr>
        <p:spPr>
          <a:xfrm>
            <a:off x="6367401" y="5677159"/>
            <a:ext cx="2646633" cy="938719"/>
          </a:xfrm>
          <a:prstGeom prst="rect">
            <a:avLst/>
          </a:prstGeom>
          <a:noFill/>
        </p:spPr>
        <p:txBody>
          <a:bodyPr wrap="square" rtlCol="0">
            <a:spAutoFit/>
          </a:bodyPr>
          <a:lstStyle/>
          <a:p>
            <a:pPr marL="87313" marR="0" lvl="0" indent="-14400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トロント・ウォータールーコリドーの形成</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4000" marR="0" lvl="0" indent="-252000" algn="l" defTabSz="457189"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→トロントと、トロントの西部にあるウォータールーを結ぶおよそ</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100km</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の地域は、「トロント・ウォータールーコリドー」と称されるテクノロジー産業の集積地となっている。</a:t>
            </a:r>
          </a:p>
        </p:txBody>
      </p:sp>
    </p:spTree>
    <p:extLst>
      <p:ext uri="{BB962C8B-B14F-4D97-AF65-F5344CB8AC3E}">
        <p14:creationId xmlns:p14="http://schemas.microsoft.com/office/powerpoint/2010/main" val="3569903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64112" y="38894"/>
            <a:ext cx="2176167" cy="338391"/>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推進体制（州・市）　</a:t>
            </a:r>
            <a:endParaRPr kumimoji="0"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正方形/長方形 28"/>
          <p:cNvSpPr/>
          <p:nvPr/>
        </p:nvSpPr>
        <p:spPr>
          <a:xfrm>
            <a:off x="64114" y="434302"/>
            <a:ext cx="9016092" cy="1185791"/>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「カナダ政府」</a:t>
            </a:r>
          </a:p>
          <a:p>
            <a:pPr marL="171446" marR="0" lvl="0" indent="-171446"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国経済が資源や食料品の輸出中心で、製造業は外資系企業に依存している状況にあったことから、自国企業の育成が求められていたほか、進出している外国企業もカナダでの研究開発投資に積極的ではない傾向が課題となっていた。</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46" marR="0" lvl="0" indent="-171446"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こうした課題を背景として、国による研究開発支援の取組みを</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1979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年代から進めている。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46" marR="0" lvl="0" indent="-171446"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現トルドー政権（</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年～）になってからは、成長し、競争力があり、知識に基づいたカナダ経済を育むことをミッションとして、産業省をイノベーション・科学経済開発省に改編。同省を中心に、</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分野でのイノベーションに重点投資。</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正方形/長方形 30"/>
          <p:cNvSpPr/>
          <p:nvPr/>
        </p:nvSpPr>
        <p:spPr>
          <a:xfrm>
            <a:off x="59663" y="2549440"/>
            <a:ext cx="9020542" cy="1023970"/>
          </a:xfrm>
          <a:prstGeom prst="rect">
            <a:avLst/>
          </a:prstGeom>
          <a:no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「トロント市」</a:t>
            </a: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2563" marR="0" lvl="0" indent="-182563"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トロント市周辺の人口増加による市内及び郊外の一体的開発の必要性に基づき、都市連携から合併により一層制自治体を形成。主に住民サービスの提供や公共交通の運営を広域自治体単位で行う。</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ウォーターフロントの開発のため、連邦政府や州政府とともに、「</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Water</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Front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Toronto</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」を設立。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近年は、グーグルが進めるスマートシティプロジェクトである「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Toronto</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」にも参画。</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46" marR="0" lvl="0" indent="-171446"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46" marR="0" lvl="0" indent="-171446"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正方形/長方形 31"/>
          <p:cNvSpPr/>
          <p:nvPr/>
        </p:nvSpPr>
        <p:spPr>
          <a:xfrm>
            <a:off x="59663" y="1673801"/>
            <a:ext cx="9036000" cy="826359"/>
          </a:xfrm>
          <a:prstGeom prst="rect">
            <a:avLst/>
          </a:prstGeom>
          <a:noFill/>
        </p:spPr>
        <p:style>
          <a:lnRef idx="2">
            <a:schemeClr val="accent6"/>
          </a:lnRef>
          <a:fillRef idx="1">
            <a:schemeClr val="lt1"/>
          </a:fillRef>
          <a:effectRef idx="0">
            <a:schemeClr val="accent6"/>
          </a:effectRef>
          <a:fontRef idx="minor">
            <a:schemeClr val="dk1"/>
          </a:fontRef>
        </p:style>
        <p:txBody>
          <a:bodyPr rIns="36000" rtlCol="0" anchor="t"/>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「オンタリオ州」</a:t>
            </a: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2563" marR="0" lvl="0" indent="-182563"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州自体がアメリカ合衆国に隣接しており、自動車製造に関するアメリカとの国際サプライチェーンにより経済が発展。</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イノベーション政策の取組みとして、インキュベーション支援組織である</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を設置。トロント大学の設置者でもある。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2563" marR="0" lvl="0" indent="-182563" algn="l" defTabSz="45718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カナダ経済の中心地域として、連邦政府とともに成長産業の育成・支援を担う。</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4" name="正方形/長方形 33"/>
          <p:cNvSpPr/>
          <p:nvPr/>
        </p:nvSpPr>
        <p:spPr>
          <a:xfrm>
            <a:off x="143012" y="3666817"/>
            <a:ext cx="8869302" cy="300662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p:cNvSpPr/>
          <p:nvPr/>
        </p:nvSpPr>
        <p:spPr>
          <a:xfrm>
            <a:off x="-69635" y="3651806"/>
            <a:ext cx="2730564" cy="307777"/>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推進体制</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全体のイメージ</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正方形/長方形 27"/>
          <p:cNvSpPr/>
          <p:nvPr/>
        </p:nvSpPr>
        <p:spPr>
          <a:xfrm>
            <a:off x="6154500" y="6673445"/>
            <a:ext cx="2267795" cy="230832"/>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角丸四角形 9"/>
          <p:cNvSpPr/>
          <p:nvPr/>
        </p:nvSpPr>
        <p:spPr>
          <a:xfrm>
            <a:off x="238097" y="5464065"/>
            <a:ext cx="6572086" cy="1136695"/>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23" name="正方形/長方形 22"/>
          <p:cNvSpPr/>
          <p:nvPr/>
        </p:nvSpPr>
        <p:spPr>
          <a:xfrm>
            <a:off x="6662822" y="3815308"/>
            <a:ext cx="2228397" cy="852251"/>
          </a:xfrm>
          <a:prstGeom prst="rect">
            <a:avLst/>
          </a:prstGeom>
          <a:ln w="12700">
            <a:prstDash val="solid"/>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【Water</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Front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Toronto】</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楕円 11"/>
          <p:cNvSpPr/>
          <p:nvPr/>
        </p:nvSpPr>
        <p:spPr>
          <a:xfrm>
            <a:off x="7248044" y="5936704"/>
            <a:ext cx="1093653" cy="310686"/>
          </a:xfrm>
          <a:prstGeom prst="ellipse">
            <a:avLst/>
          </a:prstGeom>
          <a:ln>
            <a:solidFill>
              <a:srgbClr val="002060"/>
            </a:solidFill>
            <a:prstDash val="lgDash"/>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Google</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楕円 7"/>
          <p:cNvSpPr/>
          <p:nvPr/>
        </p:nvSpPr>
        <p:spPr>
          <a:xfrm>
            <a:off x="6815911" y="4973470"/>
            <a:ext cx="1880332" cy="5406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7" name="グループ化 16"/>
          <p:cNvGrpSpPr/>
          <p:nvPr/>
        </p:nvGrpSpPr>
        <p:grpSpPr>
          <a:xfrm>
            <a:off x="6855812" y="5009177"/>
            <a:ext cx="1918125" cy="388532"/>
            <a:chOff x="6688147" y="5131479"/>
            <a:chExt cx="1958173" cy="481743"/>
          </a:xfrm>
        </p:grpSpPr>
        <p:sp>
          <p:nvSpPr>
            <p:cNvPr id="7" name="テキスト ボックス 6"/>
            <p:cNvSpPr txBox="1"/>
            <p:nvPr/>
          </p:nvSpPr>
          <p:spPr>
            <a:xfrm>
              <a:off x="6688147" y="5359307"/>
              <a:ext cx="1955917" cy="2539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 Walk </a:t>
              </a:r>
              <a:r>
                <a:rPr kumimoji="1" lang="en-US" altLang="ja-JP" sz="105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Tronto</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5" name="テキスト ボックス 24"/>
            <p:cNvSpPr txBox="1"/>
            <p:nvPr/>
          </p:nvSpPr>
          <p:spPr>
            <a:xfrm>
              <a:off x="6690403" y="5131479"/>
              <a:ext cx="195591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a:t>
              </a:r>
            </a:p>
          </p:txBody>
        </p:sp>
      </p:grpSp>
      <p:sp>
        <p:nvSpPr>
          <p:cNvPr id="11" name="上矢印 10"/>
          <p:cNvSpPr/>
          <p:nvPr/>
        </p:nvSpPr>
        <p:spPr>
          <a:xfrm>
            <a:off x="7680959" y="5555836"/>
            <a:ext cx="240185" cy="34761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p:cNvSpPr txBox="1"/>
          <p:nvPr/>
        </p:nvSpPr>
        <p:spPr>
          <a:xfrm>
            <a:off x="6836295" y="5657038"/>
            <a:ext cx="2020105" cy="261610"/>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主体的に関与　（その後撤退）</a:t>
            </a:r>
          </a:p>
        </p:txBody>
      </p:sp>
      <p:sp>
        <p:nvSpPr>
          <p:cNvPr id="30" name="楕円 29"/>
          <p:cNvSpPr/>
          <p:nvPr/>
        </p:nvSpPr>
        <p:spPr>
          <a:xfrm>
            <a:off x="5240484" y="5522015"/>
            <a:ext cx="1527920" cy="610447"/>
          </a:xfrm>
          <a:prstGeom prst="ellipse">
            <a:avLst/>
          </a:prstGeom>
        </p:spPr>
        <p:style>
          <a:lnRef idx="1">
            <a:schemeClr val="accent1"/>
          </a:lnRef>
          <a:fillRef idx="2">
            <a:schemeClr val="accent1"/>
          </a:fillRef>
          <a:effectRef idx="1">
            <a:schemeClr val="accent1"/>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Uber</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、サムスン</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富士通、</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LG</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大手企業の進出</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テキスト ボックス 18"/>
          <p:cNvSpPr txBox="1"/>
          <p:nvPr/>
        </p:nvSpPr>
        <p:spPr>
          <a:xfrm>
            <a:off x="5116343" y="6330730"/>
            <a:ext cx="2157536"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トロント・ウォータールーコリドー</a:t>
            </a:r>
          </a:p>
        </p:txBody>
      </p:sp>
      <p:sp>
        <p:nvSpPr>
          <p:cNvPr id="40" name="テキスト ボックス 39"/>
          <p:cNvSpPr txBox="1"/>
          <p:nvPr/>
        </p:nvSpPr>
        <p:spPr>
          <a:xfrm>
            <a:off x="6770980" y="4044687"/>
            <a:ext cx="230922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カナダ政府、オンタリオ州、トロント市が地区の再開発を目的として</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年に設立した公社</a:t>
            </a:r>
          </a:p>
        </p:txBody>
      </p:sp>
      <p:grpSp>
        <p:nvGrpSpPr>
          <p:cNvPr id="20" name="グループ化 19"/>
          <p:cNvGrpSpPr/>
          <p:nvPr/>
        </p:nvGrpSpPr>
        <p:grpSpPr>
          <a:xfrm>
            <a:off x="274734" y="3988771"/>
            <a:ext cx="5981700" cy="1223739"/>
            <a:chOff x="419100" y="4073237"/>
            <a:chExt cx="5981700" cy="1223739"/>
          </a:xfrm>
        </p:grpSpPr>
        <p:sp>
          <p:nvSpPr>
            <p:cNvPr id="2" name="正方形/長方形 1"/>
            <p:cNvSpPr/>
            <p:nvPr/>
          </p:nvSpPr>
          <p:spPr>
            <a:xfrm>
              <a:off x="499945" y="4144059"/>
              <a:ext cx="2095766" cy="1080096"/>
            </a:xfrm>
            <a:prstGeom prst="rect">
              <a:avLst/>
            </a:prstGeom>
          </p:spPr>
          <p:style>
            <a:lnRef idx="2">
              <a:schemeClr val="dk1"/>
            </a:lnRef>
            <a:fillRef idx="1">
              <a:schemeClr val="lt1"/>
            </a:fillRef>
            <a:effectRef idx="0">
              <a:schemeClr val="dk1"/>
            </a:effectRef>
            <a:fontRef idx="minor">
              <a:schemeClr val="dk1"/>
            </a:fontRef>
          </p:style>
          <p:txBody>
            <a:bodyPr lIns="36000" rIns="36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連邦政府</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イノベーション・科学経済開発省</a:t>
              </a:r>
            </a:p>
          </p:txBody>
        </p:sp>
        <p:sp>
          <p:nvSpPr>
            <p:cNvPr id="3" name="角丸四角形 2"/>
            <p:cNvSpPr/>
            <p:nvPr/>
          </p:nvSpPr>
          <p:spPr>
            <a:xfrm>
              <a:off x="581506" y="4643277"/>
              <a:ext cx="1942042" cy="44092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イノベーション・カナダ</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カナダ・イノベーション基金</a:t>
              </a:r>
            </a:p>
          </p:txBody>
        </p:sp>
        <p:sp>
          <p:nvSpPr>
            <p:cNvPr id="13" name="正方形/長方形 12"/>
            <p:cNvSpPr/>
            <p:nvPr/>
          </p:nvSpPr>
          <p:spPr>
            <a:xfrm>
              <a:off x="2703869" y="4147789"/>
              <a:ext cx="1789283" cy="1076366"/>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オンタリオ州政府</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角丸四角形 15"/>
            <p:cNvSpPr/>
            <p:nvPr/>
          </p:nvSpPr>
          <p:spPr>
            <a:xfrm>
              <a:off x="3157516" y="4449278"/>
              <a:ext cx="971788" cy="3071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トロント大学</a:t>
              </a:r>
            </a:p>
          </p:txBody>
        </p:sp>
        <p:sp>
          <p:nvSpPr>
            <p:cNvPr id="22" name="正方形/長方形 21"/>
            <p:cNvSpPr/>
            <p:nvPr/>
          </p:nvSpPr>
          <p:spPr>
            <a:xfrm>
              <a:off x="4614248" y="4138586"/>
              <a:ext cx="1715799" cy="1085569"/>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トロント市</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住民サービス、公共交通</a:t>
              </a:r>
            </a:p>
          </p:txBody>
        </p:sp>
        <p:sp>
          <p:nvSpPr>
            <p:cNvPr id="15" name="角丸四角形 14"/>
            <p:cNvSpPr/>
            <p:nvPr/>
          </p:nvSpPr>
          <p:spPr>
            <a:xfrm>
              <a:off x="419100" y="4073237"/>
              <a:ext cx="5981700" cy="1223739"/>
            </a:xfrm>
            <a:prstGeom prst="roundRect">
              <a:avLst>
                <a:gd name="adj" fmla="val 7935"/>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38" name="二等辺三角形 37"/>
          <p:cNvSpPr/>
          <p:nvPr/>
        </p:nvSpPr>
        <p:spPr>
          <a:xfrm rot="16200000" flipV="1">
            <a:off x="6110443" y="4216274"/>
            <a:ext cx="703385" cy="276106"/>
          </a:xfrm>
          <a:prstGeom prst="triangle">
            <a:avLst>
              <a:gd name="adj" fmla="val 50336"/>
            </a:avLst>
          </a:prstGeom>
          <a:ln/>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設立</a:t>
            </a:r>
          </a:p>
        </p:txBody>
      </p:sp>
      <p:sp>
        <p:nvSpPr>
          <p:cNvPr id="42" name="二等辺三角形 41">
            <a:extLst>
              <a:ext uri="{FF2B5EF4-FFF2-40B4-BE49-F238E27FC236}">
                <a16:creationId xmlns:a16="http://schemas.microsoft.com/office/drawing/2014/main" id="{2914116E-53F1-4855-A6AF-8BCADEA6551E}"/>
              </a:ext>
            </a:extLst>
          </p:cNvPr>
          <p:cNvSpPr/>
          <p:nvPr/>
        </p:nvSpPr>
        <p:spPr>
          <a:xfrm flipV="1">
            <a:off x="7444562" y="4721048"/>
            <a:ext cx="560735" cy="243453"/>
          </a:xfrm>
          <a:prstGeom prst="triangle">
            <a:avLst>
              <a:gd name="adj" fmla="val 50336"/>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4221CB06-7159-4E9F-AD25-A86CE08BCE0A}"/>
              </a:ext>
            </a:extLst>
          </p:cNvPr>
          <p:cNvSpPr txBox="1"/>
          <p:nvPr/>
        </p:nvSpPr>
        <p:spPr>
          <a:xfrm>
            <a:off x="7485491" y="4664613"/>
            <a:ext cx="4924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公募</a:t>
            </a:r>
          </a:p>
        </p:txBody>
      </p:sp>
      <p:sp>
        <p:nvSpPr>
          <p:cNvPr id="21" name="楕円 20">
            <a:extLst>
              <a:ext uri="{FF2B5EF4-FFF2-40B4-BE49-F238E27FC236}">
                <a16:creationId xmlns:a16="http://schemas.microsoft.com/office/drawing/2014/main" id="{CB7CC6E7-3B25-4006-A0AA-C5B2FB02D57C}"/>
              </a:ext>
            </a:extLst>
          </p:cNvPr>
          <p:cNvSpPr/>
          <p:nvPr/>
        </p:nvSpPr>
        <p:spPr>
          <a:xfrm>
            <a:off x="594276" y="5531357"/>
            <a:ext cx="1539831" cy="5018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BE1C0EB8-7CF2-4E99-B457-948F4D4566D7}"/>
              </a:ext>
            </a:extLst>
          </p:cNvPr>
          <p:cNvSpPr txBox="1"/>
          <p:nvPr/>
        </p:nvSpPr>
        <p:spPr>
          <a:xfrm>
            <a:off x="624408" y="5577688"/>
            <a:ext cx="1460656"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ベクター研究所などの</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研究機関</a:t>
            </a:r>
          </a:p>
        </p:txBody>
      </p:sp>
      <p:sp>
        <p:nvSpPr>
          <p:cNvPr id="44" name="テキスト ボックス 43">
            <a:extLst>
              <a:ext uri="{FF2B5EF4-FFF2-40B4-BE49-F238E27FC236}">
                <a16:creationId xmlns:a16="http://schemas.microsoft.com/office/drawing/2014/main" id="{E0D1225F-4880-4D9F-80BB-EBC52D933A32}"/>
              </a:ext>
            </a:extLst>
          </p:cNvPr>
          <p:cNvSpPr txBox="1"/>
          <p:nvPr/>
        </p:nvSpPr>
        <p:spPr>
          <a:xfrm>
            <a:off x="2498332" y="5653691"/>
            <a:ext cx="72457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楕円 44">
            <a:extLst>
              <a:ext uri="{FF2B5EF4-FFF2-40B4-BE49-F238E27FC236}">
                <a16:creationId xmlns:a16="http://schemas.microsoft.com/office/drawing/2014/main" id="{D6448C03-43D0-4175-8A7F-2B5A4AA1FE39}"/>
              </a:ext>
            </a:extLst>
          </p:cNvPr>
          <p:cNvSpPr/>
          <p:nvPr/>
        </p:nvSpPr>
        <p:spPr>
          <a:xfrm>
            <a:off x="2344342" y="5540904"/>
            <a:ext cx="1072206" cy="4757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02D050DD-BEEC-4B1B-B0FE-FC791014F2EE}"/>
              </a:ext>
            </a:extLst>
          </p:cNvPr>
          <p:cNvSpPr/>
          <p:nvPr/>
        </p:nvSpPr>
        <p:spPr>
          <a:xfrm>
            <a:off x="401788" y="5512686"/>
            <a:ext cx="4634483" cy="57512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角丸四角形 40"/>
          <p:cNvSpPr/>
          <p:nvPr/>
        </p:nvSpPr>
        <p:spPr>
          <a:xfrm>
            <a:off x="2729943" y="4765343"/>
            <a:ext cx="687558" cy="3062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MaRS</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0" name="角丸四角形 49"/>
          <p:cNvSpPr/>
          <p:nvPr/>
        </p:nvSpPr>
        <p:spPr>
          <a:xfrm>
            <a:off x="3608239" y="4767122"/>
            <a:ext cx="535158" cy="29369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OCE</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1" name="楕円 50">
            <a:extLst>
              <a:ext uri="{FF2B5EF4-FFF2-40B4-BE49-F238E27FC236}">
                <a16:creationId xmlns:a16="http://schemas.microsoft.com/office/drawing/2014/main" id="{CB7CC6E7-3B25-4006-A0AA-C5B2FB02D57C}"/>
              </a:ext>
            </a:extLst>
          </p:cNvPr>
          <p:cNvSpPr/>
          <p:nvPr/>
        </p:nvSpPr>
        <p:spPr>
          <a:xfrm>
            <a:off x="3524390" y="5547044"/>
            <a:ext cx="1397784" cy="4875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3" name="テキスト ボックス 52">
            <a:extLst>
              <a:ext uri="{FF2B5EF4-FFF2-40B4-BE49-F238E27FC236}">
                <a16:creationId xmlns:a16="http://schemas.microsoft.com/office/drawing/2014/main" id="{BE1C0EB8-7CF2-4E99-B457-948F4D4566D7}"/>
              </a:ext>
            </a:extLst>
          </p:cNvPr>
          <p:cNvSpPr txBox="1"/>
          <p:nvPr/>
        </p:nvSpPr>
        <p:spPr>
          <a:xfrm>
            <a:off x="3620481" y="5561141"/>
            <a:ext cx="112883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インキュベーター</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アクセラレーター</a:t>
            </a:r>
          </a:p>
        </p:txBody>
      </p:sp>
      <p:sp>
        <p:nvSpPr>
          <p:cNvPr id="54" name="楕円 53"/>
          <p:cNvSpPr/>
          <p:nvPr/>
        </p:nvSpPr>
        <p:spPr>
          <a:xfrm>
            <a:off x="1655581" y="6220179"/>
            <a:ext cx="1964900" cy="35103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スタートアップ企業</a:t>
            </a:r>
          </a:p>
        </p:txBody>
      </p:sp>
      <p:sp>
        <p:nvSpPr>
          <p:cNvPr id="56" name="二等辺三角形 55">
            <a:extLst>
              <a:ext uri="{FF2B5EF4-FFF2-40B4-BE49-F238E27FC236}">
                <a16:creationId xmlns:a16="http://schemas.microsoft.com/office/drawing/2014/main" id="{67FA0469-F63F-4330-9C1C-2EF743DE3841}"/>
              </a:ext>
            </a:extLst>
          </p:cNvPr>
          <p:cNvSpPr/>
          <p:nvPr/>
        </p:nvSpPr>
        <p:spPr>
          <a:xfrm flipV="1">
            <a:off x="2173360" y="6083288"/>
            <a:ext cx="959214" cy="210613"/>
          </a:xfrm>
          <a:prstGeom prst="triangle">
            <a:avLst>
              <a:gd name="adj" fmla="val 50336"/>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7" name="テキスト ボックス 56">
            <a:extLst>
              <a:ext uri="{FF2B5EF4-FFF2-40B4-BE49-F238E27FC236}">
                <a16:creationId xmlns:a16="http://schemas.microsoft.com/office/drawing/2014/main" id="{1F3326D0-716B-456B-B6BD-A6ACAA5FC232}"/>
              </a:ext>
            </a:extLst>
          </p:cNvPr>
          <p:cNvSpPr txBox="1"/>
          <p:nvPr/>
        </p:nvSpPr>
        <p:spPr>
          <a:xfrm>
            <a:off x="2414707" y="6029211"/>
            <a:ext cx="4924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支援</a:t>
            </a:r>
          </a:p>
        </p:txBody>
      </p:sp>
      <p:sp>
        <p:nvSpPr>
          <p:cNvPr id="46" name="角丸四角形 45"/>
          <p:cNvSpPr/>
          <p:nvPr/>
        </p:nvSpPr>
        <p:spPr>
          <a:xfrm>
            <a:off x="4637535" y="4527911"/>
            <a:ext cx="1350246" cy="5622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情報サイト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StartUp</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Here </a:t>
            </a: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Tronto</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」の運営</a:t>
            </a:r>
          </a:p>
        </p:txBody>
      </p:sp>
      <p:sp>
        <p:nvSpPr>
          <p:cNvPr id="9" name="右矢印 8"/>
          <p:cNvSpPr/>
          <p:nvPr/>
        </p:nvSpPr>
        <p:spPr>
          <a:xfrm rot="10800000">
            <a:off x="4948286" y="5653691"/>
            <a:ext cx="252873" cy="252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2" name="右矢印 51"/>
          <p:cNvSpPr/>
          <p:nvPr/>
        </p:nvSpPr>
        <p:spPr>
          <a:xfrm rot="5400000">
            <a:off x="2711281" y="5229056"/>
            <a:ext cx="442029" cy="157050"/>
          </a:xfrm>
          <a:prstGeom prst="rightArrow">
            <a:avLst/>
          </a:prstGeom>
          <a:ln>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5" name="右矢印 54"/>
          <p:cNvSpPr/>
          <p:nvPr/>
        </p:nvSpPr>
        <p:spPr>
          <a:xfrm rot="5400000">
            <a:off x="1112497" y="5229057"/>
            <a:ext cx="442029" cy="157050"/>
          </a:xfrm>
          <a:prstGeom prst="rightArrow">
            <a:avLst/>
          </a:prstGeom>
          <a:ln>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482937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6BF4DF86-68B6-435A-8364-539F4C6819B9}"/>
              </a:ext>
            </a:extLst>
          </p:cNvPr>
          <p:cNvGraphicFramePr>
            <a:graphicFrameLocks noGrp="1"/>
          </p:cNvGraphicFramePr>
          <p:nvPr/>
        </p:nvGraphicFramePr>
        <p:xfrm>
          <a:off x="1020778" y="235040"/>
          <a:ext cx="7102444" cy="6387920"/>
        </p:xfrm>
        <a:graphic>
          <a:graphicData uri="http://schemas.openxmlformats.org/drawingml/2006/table">
            <a:tbl>
              <a:tblPr firstRow="1" bandRow="1">
                <a:tableStyleId>{5940675A-B579-460E-94D1-54222C63F5DA}</a:tableStyleId>
              </a:tblPr>
              <a:tblGrid>
                <a:gridCol w="1080034">
                  <a:extLst>
                    <a:ext uri="{9D8B030D-6E8A-4147-A177-3AD203B41FA5}">
                      <a16:colId xmlns:a16="http://schemas.microsoft.com/office/drawing/2014/main" val="2394467991"/>
                    </a:ext>
                  </a:extLst>
                </a:gridCol>
                <a:gridCol w="2007470">
                  <a:extLst>
                    <a:ext uri="{9D8B030D-6E8A-4147-A177-3AD203B41FA5}">
                      <a16:colId xmlns:a16="http://schemas.microsoft.com/office/drawing/2014/main" val="519961053"/>
                    </a:ext>
                  </a:extLst>
                </a:gridCol>
                <a:gridCol w="2007470">
                  <a:extLst>
                    <a:ext uri="{9D8B030D-6E8A-4147-A177-3AD203B41FA5}">
                      <a16:colId xmlns:a16="http://schemas.microsoft.com/office/drawing/2014/main" val="3656132420"/>
                    </a:ext>
                  </a:extLst>
                </a:gridCol>
                <a:gridCol w="2007470">
                  <a:extLst>
                    <a:ext uri="{9D8B030D-6E8A-4147-A177-3AD203B41FA5}">
                      <a16:colId xmlns:a16="http://schemas.microsoft.com/office/drawing/2014/main" val="3197045976"/>
                    </a:ext>
                  </a:extLst>
                </a:gridCol>
              </a:tblGrid>
              <a:tr h="370840">
                <a:tc gridSpan="4">
                  <a:txBody>
                    <a:bodyPr/>
                    <a:lstStyle/>
                    <a:p>
                      <a:pPr algn="ctr"/>
                      <a:r>
                        <a:rPr lang="ja-JP" altLang="en-US" sz="1600" kern="1200" dirty="0">
                          <a:solidFill>
                            <a:prstClr val="black"/>
                          </a:solidFill>
                          <a:latin typeface="Meiryo UI" panose="020B0604030504040204" pitchFamily="50" charset="-128"/>
                          <a:ea typeface="Meiryo UI" panose="020B0604030504040204" pitchFamily="50" charset="-128"/>
                          <a:cs typeface="+mn-cs"/>
                        </a:rPr>
                        <a:t>メトロ地域（新トロント市域）における大都市制度の沿革</a:t>
                      </a:r>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2596129882"/>
                  </a:ext>
                </a:extLst>
              </a:tr>
              <a:tr h="370840">
                <a:tc>
                  <a:txBody>
                    <a:bodyPr/>
                    <a:lstStyle/>
                    <a:p>
                      <a:pPr marL="0" algn="ctr" defTabSz="914400" rtl="0" eaLnBrk="1" latinLnBrk="0" hangingPunct="1"/>
                      <a:endParaRPr kumimoji="1" lang="ja-JP" altLang="en-US" sz="1200" kern="1200" dirty="0">
                        <a:solidFill>
                          <a:prstClr val="black"/>
                        </a:solidFill>
                        <a:latin typeface="Meiryo UI" panose="020B0604030504040204" pitchFamily="50" charset="-128"/>
                        <a:ea typeface="Meiryo UI" panose="020B0604030504040204" pitchFamily="50" charset="-128"/>
                        <a:cs typeface="+mn-cs"/>
                      </a:endParaRPr>
                    </a:p>
                  </a:txBody>
                  <a:tcP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旧トロント市</a:t>
                      </a:r>
                    </a:p>
                  </a:txBody>
                  <a:tcPr anchor="ct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メトロ政府</a:t>
                      </a:r>
                    </a:p>
                  </a:txBody>
                  <a:tcPr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新トロント</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40518128"/>
                  </a:ext>
                </a:extLst>
              </a:tr>
              <a:tr h="28800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面積</a:t>
                      </a:r>
                    </a:p>
                  </a:txBody>
                  <a:tcPr anchor="ct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97</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a:t>
                      </a:r>
                    </a:p>
                  </a:txBody>
                  <a:tcPr anchor="ct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630</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a:t>
                      </a:r>
                    </a:p>
                  </a:txBody>
                  <a:tcPr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630</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42551411"/>
                  </a:ext>
                </a:extLst>
              </a:tr>
              <a:tr h="28800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人口</a:t>
                      </a:r>
                    </a:p>
                  </a:txBody>
                  <a:tcPr anchor="ct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66</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万人</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(1996</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a:t>
                      </a:r>
                      <a:endParaRPr kumimoji="1" lang="ja-JP" altLang="en-US" sz="1200" kern="1200" dirty="0">
                        <a:solidFill>
                          <a:prstClr val="black"/>
                        </a:solidFill>
                        <a:latin typeface="Meiryo UI" panose="020B0604030504040204" pitchFamily="50" charset="-128"/>
                        <a:ea typeface="Meiryo UI" panose="020B0604030504040204" pitchFamily="50" charset="-128"/>
                        <a:cs typeface="+mn-cs"/>
                      </a:endParaRPr>
                    </a:p>
                  </a:txBody>
                  <a:tcPr anchor="ct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239</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万人</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(1996</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a:t>
                      </a:r>
                      <a:endParaRPr kumimoji="1" lang="ja-JP" altLang="en-US" sz="1200" kern="1200" dirty="0">
                        <a:solidFill>
                          <a:prstClr val="black"/>
                        </a:solidFill>
                        <a:latin typeface="Meiryo UI" panose="020B0604030504040204" pitchFamily="50" charset="-128"/>
                        <a:ea typeface="Meiryo UI" panose="020B0604030504040204" pitchFamily="50" charset="-128"/>
                        <a:cs typeface="+mn-cs"/>
                      </a:endParaRPr>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prstClr val="black"/>
                          </a:solidFill>
                          <a:latin typeface="Meiryo UI" panose="020B0604030504040204" pitchFamily="50" charset="-128"/>
                          <a:ea typeface="Meiryo UI" panose="020B0604030504040204" pitchFamily="50" charset="-128"/>
                          <a:cs typeface="+mn-cs"/>
                        </a:rPr>
                        <a:t>239</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万人</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(1996</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a:t>
                      </a:r>
                      <a:endParaRPr kumimoji="1" lang="ja-JP" altLang="en-US" sz="1200" kern="1200" dirty="0">
                        <a:solidFill>
                          <a:prstClr val="black"/>
                        </a:solidFill>
                        <a:latin typeface="Meiryo UI" panose="020B0604030504040204" pitchFamily="50" charset="-128"/>
                        <a:ea typeface="Meiryo UI" panose="020B0604030504040204" pitchFamily="50" charset="-128"/>
                        <a:cs typeface="+mn-cs"/>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61926530"/>
                  </a:ext>
                </a:extLst>
              </a:tr>
              <a:tr h="28800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自治体の種別</a:t>
                      </a:r>
                    </a:p>
                  </a:txBody>
                  <a:tcPr anchor="ct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基礎的自治体</a:t>
                      </a:r>
                    </a:p>
                  </a:txBody>
                  <a:tcPr anchor="ct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6</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市による広域連合政府</a:t>
                      </a:r>
                    </a:p>
                  </a:txBody>
                  <a:tcPr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基礎的自治体</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98398870"/>
                  </a:ext>
                </a:extLst>
              </a:tr>
              <a:tr h="28800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階層</a:t>
                      </a:r>
                    </a:p>
                  </a:txBody>
                  <a:tcPr anchor="ctr"/>
                </a:tc>
                <a:tc gridSpan="2">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二層制（</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1954</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1997</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p>
                  </a:txBody>
                  <a:tcPr anchor="ctr">
                    <a:lnR w="12700" cap="flat" cmpd="sng" algn="ctr">
                      <a:solidFill>
                        <a:schemeClr val="tx1"/>
                      </a:solidFill>
                      <a:prstDash val="solid"/>
                      <a:round/>
                      <a:headEnd type="none" w="med" len="med"/>
                      <a:tailEnd type="none" w="med" len="med"/>
                    </a:lnR>
                  </a:tcPr>
                </a:tc>
                <a:tc hMerge="1">
                  <a:txBody>
                    <a:bodyPr/>
                    <a:lstStyle/>
                    <a:p>
                      <a:pPr marL="0" algn="ctr" defTabSz="914400" rtl="0" eaLnBrk="1" latinLnBrk="0" hangingPunct="1"/>
                      <a:endParaRPr kumimoji="1" lang="ja-JP" altLang="en-US" sz="1400" kern="1200" dirty="0">
                        <a:solidFill>
                          <a:prstClr val="black"/>
                        </a:solidFill>
                        <a:latin typeface="Meiryo UI" panose="020B0604030504040204" pitchFamily="50" charset="-128"/>
                        <a:ea typeface="Meiryo UI" panose="020B0604030504040204" pitchFamily="50" charset="-128"/>
                        <a:cs typeface="+mn-cs"/>
                      </a:endParaRPr>
                    </a:p>
                  </a:txBody>
                  <a:tcP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一層制</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95320628"/>
                  </a:ext>
                </a:extLst>
              </a:tr>
              <a:tr h="28800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設置期間</a:t>
                      </a:r>
                    </a:p>
                  </a:txBody>
                  <a:tcPr anchor="ct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1934</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1997</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p>
                  </a:txBody>
                  <a:tcPr anchor="ct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1954</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1997</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p>
                  </a:txBody>
                  <a:tcPr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1998</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328873270"/>
                  </a:ext>
                </a:extLst>
              </a:tr>
              <a:tr h="37084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根拠法令</a:t>
                      </a:r>
                    </a:p>
                  </a:txBody>
                  <a:tcPr anchor="ct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オンタリオ都市法</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（州法）</a:t>
                      </a:r>
                    </a:p>
                  </a:txBody>
                  <a:tcPr anchor="ct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メトロ・トロント都市法</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1953</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年、州法）</a:t>
                      </a:r>
                    </a:p>
                  </a:txBody>
                  <a:tcPr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トロント市法</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1997</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年、州法）</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27272201"/>
                  </a:ext>
                </a:extLst>
              </a:tr>
              <a:tr h="37084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構成団体等</a:t>
                      </a:r>
                    </a:p>
                  </a:txBody>
                  <a:tcPr anchor="ctr"/>
                </a:tc>
                <a:tc>
                  <a:txBody>
                    <a:bodyPr/>
                    <a:lstStyle/>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・単一の自治体</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1954</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年から</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1997</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年までメト</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ロ政府を構成する基礎自治</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体の一つ</a:t>
                      </a:r>
                    </a:p>
                  </a:txBody>
                  <a:tcPr/>
                </a:tc>
                <a:tc>
                  <a:txBody>
                    <a:bodyPr/>
                    <a:lstStyle/>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トロント市、ノース・ヨーク市、スカボロー市、エトビコーク市、ヨーク市、イーストヨーク市</a:t>
                      </a:r>
                    </a:p>
                  </a:txBody>
                  <a:tcP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・単一の自治体</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・旧</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6</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市は解消</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・旧市域ごとにコミュニティ議会</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を組織</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0155669"/>
                  </a:ext>
                </a:extLst>
              </a:tr>
              <a:tr h="37084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議会</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執行機関</a:t>
                      </a:r>
                    </a:p>
                  </a:txBody>
                  <a:tcPr anchor="ctr"/>
                </a:tc>
                <a:tc>
                  <a:txBody>
                    <a:bodyPr/>
                    <a:lstStyle/>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・市長と議員は公選</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・市長は議会でのほかの議員</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と同じく</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票の議決権を持つ</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・市役所の各部局は、市議会</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の下に組織</a:t>
                      </a:r>
                    </a:p>
                  </a:txBody>
                  <a:tcPr/>
                </a:tc>
                <a:tc>
                  <a:txBody>
                    <a:bodyPr/>
                    <a:lstStyle/>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・構成自治体の長及び公選　</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議員で議会を構成（</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1998</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　</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年以降）</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・議長は議員の互選</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・議長は行政の最高責任者を</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兼ねる</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txBody>
                  <a:tcPr>
                    <a:lnR w="12700" cap="flat" cmpd="sng" algn="ctr">
                      <a:solidFill>
                        <a:schemeClr val="tx1"/>
                      </a:solidFill>
                      <a:prstDash val="solid"/>
                      <a:round/>
                      <a:headEnd type="none" w="med" len="med"/>
                      <a:tailEnd type="none" w="med" len="med"/>
                    </a:lnR>
                  </a:tcPr>
                </a:tc>
                <a:tc>
                  <a:txBody>
                    <a:bodyPr/>
                    <a:lstStyle/>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・市長と議員は公選</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・市長は議会でのほかの議員</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と同じく</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1</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票の議決権を持つ</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・市役所の各部局は、市議会</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の下に組織</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・コミュニティ議会は、区域内の</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交通、治安等について住民</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の意向を聴取し市議会に提</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a:t>
                      </a:r>
                      <a:r>
                        <a:rPr kumimoji="1" lang="ja-JP" altLang="en-US" sz="1200" kern="1200" dirty="0" err="1">
                          <a:solidFill>
                            <a:prstClr val="black"/>
                          </a:solidFill>
                          <a:latin typeface="Meiryo UI" panose="020B0604030504040204" pitchFamily="50" charset="-128"/>
                          <a:ea typeface="Meiryo UI" panose="020B0604030504040204" pitchFamily="50" charset="-128"/>
                          <a:cs typeface="+mn-cs"/>
                        </a:rPr>
                        <a:t>案するなど</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、一定の役割を</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果たす。</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05347275"/>
                  </a:ext>
                </a:extLst>
              </a:tr>
              <a:tr h="370840">
                <a:tc>
                  <a:txBody>
                    <a:bodyPr/>
                    <a:lstStyle/>
                    <a:p>
                      <a:pPr marL="0" algn="ctr"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主な事務</a:t>
                      </a:r>
                    </a:p>
                  </a:txBody>
                  <a:tcPr anchor="ctr"/>
                </a:tc>
                <a:tc>
                  <a:txBody>
                    <a:bodyPr/>
                    <a:lstStyle/>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・廃棄物収集</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・上下水道</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・租税徴収</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・消防</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・公衆衛生　など</a:t>
                      </a:r>
                    </a:p>
                  </a:txBody>
                  <a:tcPr/>
                </a:tc>
                <a:tc>
                  <a:txBody>
                    <a:bodyPr/>
                    <a:lstStyle/>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・廃棄物収集</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・上下水道</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・基幹道路に関する業務</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・公共交通機関</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・警察　など</a:t>
                      </a:r>
                    </a:p>
                  </a:txBody>
                  <a:tcPr>
                    <a:lnR w="12700" cap="flat" cmpd="sng" algn="ctr">
                      <a:solidFill>
                        <a:schemeClr val="tx1"/>
                      </a:solidFill>
                      <a:prstDash val="solid"/>
                      <a:round/>
                      <a:headEnd type="none" w="med" len="med"/>
                      <a:tailEnd type="none" w="med" len="med"/>
                    </a:lnR>
                  </a:tcPr>
                </a:tc>
                <a:tc>
                  <a:txBody>
                    <a:bodyPr/>
                    <a:lstStyle/>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・旧</a:t>
                      </a:r>
                      <a:r>
                        <a:rPr kumimoji="1" lang="en-US" altLang="ja-JP" sz="1200" kern="1200" dirty="0">
                          <a:solidFill>
                            <a:prstClr val="black"/>
                          </a:solidFill>
                          <a:latin typeface="Meiryo UI" panose="020B0604030504040204" pitchFamily="50" charset="-128"/>
                          <a:ea typeface="Meiryo UI" panose="020B0604030504040204" pitchFamily="50" charset="-128"/>
                          <a:cs typeface="+mn-cs"/>
                        </a:rPr>
                        <a:t>6</a:t>
                      </a:r>
                      <a:r>
                        <a:rPr kumimoji="1" lang="ja-JP" altLang="en-US" sz="1200" kern="1200" dirty="0">
                          <a:solidFill>
                            <a:prstClr val="black"/>
                          </a:solidFill>
                          <a:latin typeface="Meiryo UI" panose="020B0604030504040204" pitchFamily="50" charset="-128"/>
                          <a:ea typeface="Meiryo UI" panose="020B0604030504040204" pitchFamily="50" charset="-128"/>
                          <a:cs typeface="+mn-cs"/>
                        </a:rPr>
                        <a:t>市と旧メトロ政府の業務</a:t>
                      </a:r>
                      <a:endParaRPr kumimoji="1" lang="en-US" altLang="ja-JP" sz="1200" kern="1200" dirty="0">
                        <a:solidFill>
                          <a:prstClr val="black"/>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200" kern="1200" dirty="0">
                          <a:solidFill>
                            <a:prstClr val="black"/>
                          </a:solidFill>
                          <a:latin typeface="Meiryo UI" panose="020B0604030504040204" pitchFamily="50" charset="-128"/>
                          <a:ea typeface="Meiryo UI" panose="020B0604030504040204" pitchFamily="50" charset="-128"/>
                          <a:cs typeface="+mn-cs"/>
                        </a:rPr>
                        <a:t>　を合わせて所管する。</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34710345"/>
                  </a:ext>
                </a:extLst>
              </a:tr>
            </a:tbl>
          </a:graphicData>
        </a:graphic>
      </p:graphicFrame>
      <p:sp>
        <p:nvSpPr>
          <p:cNvPr id="5" name="正方形/長方形 4">
            <a:extLst>
              <a:ext uri="{FF2B5EF4-FFF2-40B4-BE49-F238E27FC236}">
                <a16:creationId xmlns:a16="http://schemas.microsoft.com/office/drawing/2014/main" id="{1ADF79AE-34A3-4EB8-AE91-4F46C760A02A}"/>
              </a:ext>
            </a:extLst>
          </p:cNvPr>
          <p:cNvSpPr/>
          <p:nvPr/>
        </p:nvSpPr>
        <p:spPr>
          <a:xfrm>
            <a:off x="3320687" y="6622960"/>
            <a:ext cx="5559334" cy="235040"/>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指定都市市長会「諸外国の大都市制度に関する調査　報告書」をもとに副首都推進局にて作成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正方形/長方形 5"/>
          <p:cNvSpPr/>
          <p:nvPr/>
        </p:nvSpPr>
        <p:spPr>
          <a:xfrm>
            <a:off x="6100354" y="600891"/>
            <a:ext cx="2011680" cy="602206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408541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271402" y="2865119"/>
            <a:ext cx="8578732" cy="3662765"/>
          </a:xfrm>
          <a:prstGeom prst="roundRect">
            <a:avLst>
              <a:gd name="adj" fmla="val 3402"/>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テキスト ボックス 5"/>
          <p:cNvSpPr txBox="1"/>
          <p:nvPr/>
        </p:nvSpPr>
        <p:spPr>
          <a:xfrm>
            <a:off x="271402" y="2909112"/>
            <a:ext cx="6360683" cy="1105473"/>
          </a:xfrm>
          <a:prstGeom prst="rect">
            <a:avLst/>
          </a:prstGeom>
          <a:noFill/>
          <a:ln w="6350">
            <a:noFill/>
          </a:ln>
        </p:spPr>
        <p:txBody>
          <a:bodyPr wrap="square" lIns="144000" t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Google</a:t>
            </a:r>
            <a:r>
              <a:rPr kumimoji="0"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によるスマートシティプロジェクト（</a:t>
            </a:r>
            <a:r>
              <a:rPr kumimoji="0"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Toronto</a:t>
            </a:r>
            <a:r>
              <a:rPr kumimoji="0"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5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目的</a:t>
            </a:r>
            <a:r>
              <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9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都市空間にイノベーションを融合させる</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ことで、</a:t>
            </a: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市民の</a:t>
            </a:r>
            <a:r>
              <a:rPr kumimoji="1" lang="en-US" altLang="ja-JP" sz="900" b="1" i="0" u="sng"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Quality of Life</a:t>
            </a: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）を最大化</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すると同時に市の</a:t>
            </a: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社会課題解決</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を行う。</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具体的取組み</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・雇用創出・経済活性化、木材で作られた手ごろな価格の住宅提供、次世代型のモビリティの提供、</a:t>
            </a: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都市空間におけるデータを収集し、都市課題解決に利用</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する取組み。</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⇒都市課題の解決のため、</a:t>
            </a: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都市状況を正確に把握することが重要</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と考え、</a:t>
            </a: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人流データや環境データをリアルタイムで収集できる仕組みづくりに注力</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角丸四角形 1"/>
          <p:cNvSpPr/>
          <p:nvPr/>
        </p:nvSpPr>
        <p:spPr>
          <a:xfrm>
            <a:off x="244697" y="445829"/>
            <a:ext cx="8568952" cy="718467"/>
          </a:xfrm>
          <a:prstGeom prst="roundRect">
            <a:avLst>
              <a:gd name="adj" fmla="val 9473"/>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角丸四角形 40"/>
          <p:cNvSpPr/>
          <p:nvPr/>
        </p:nvSpPr>
        <p:spPr>
          <a:xfrm>
            <a:off x="18717" y="44178"/>
            <a:ext cx="3675459" cy="28688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ウォーターフロントトロントでの推進体制</a:t>
            </a:r>
          </a:p>
        </p:txBody>
      </p:sp>
      <p:sp>
        <p:nvSpPr>
          <p:cNvPr id="44" name="正方形/長方形 43"/>
          <p:cNvSpPr/>
          <p:nvPr/>
        </p:nvSpPr>
        <p:spPr>
          <a:xfrm>
            <a:off x="1270236" y="686356"/>
            <a:ext cx="2145317"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Water Front Toronto</a:t>
            </a:r>
            <a:r>
              <a:rPr kumimoji="0"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正方形/長方形 44"/>
          <p:cNvSpPr/>
          <p:nvPr/>
        </p:nvSpPr>
        <p:spPr>
          <a:xfrm>
            <a:off x="2019295" y="6295345"/>
            <a:ext cx="8142436" cy="690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NTT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データ経営研究所「再び歩み始めたトロント・キーサイドの再開発について」、「ウォーターフロントトロントホームページ」をもとに副首都推進局にて作成。</a:t>
            </a:r>
            <a:endParaRPr kumimoji="0"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3" name="正方形/長方形 22"/>
          <p:cNvSpPr/>
          <p:nvPr/>
        </p:nvSpPr>
        <p:spPr>
          <a:xfrm>
            <a:off x="7115433" y="4207036"/>
            <a:ext cx="981359"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キーサイド地区</a:t>
            </a:r>
            <a:endParaRPr kumimoji="0" lang="en-US" altLang="ja-JP" sz="900" b="1"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pic>
        <p:nvPicPr>
          <p:cNvPr id="5" name="図 4"/>
          <p:cNvPicPr>
            <a:picLocks noChangeAspect="1"/>
          </p:cNvPicPr>
          <p:nvPr/>
        </p:nvPicPr>
        <p:blipFill>
          <a:blip r:embed="rId3"/>
          <a:stretch>
            <a:fillRect/>
          </a:stretch>
        </p:blipFill>
        <p:spPr>
          <a:xfrm>
            <a:off x="377205" y="486830"/>
            <a:ext cx="879584" cy="643485"/>
          </a:xfrm>
          <a:prstGeom prst="rect">
            <a:avLst/>
          </a:prstGeom>
        </p:spPr>
      </p:pic>
      <p:sp>
        <p:nvSpPr>
          <p:cNvPr id="14" name="テキスト ボックス 13"/>
          <p:cNvSpPr txBox="1"/>
          <p:nvPr/>
        </p:nvSpPr>
        <p:spPr>
          <a:xfrm>
            <a:off x="3354122" y="483984"/>
            <a:ext cx="545952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トロント南東部のウォーターフロント地区は放置された共有地であったが、その土地の多くを所有していた</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カナダ政府、オンタリオ州、トロント市が地区の再開発を目的として</a:t>
            </a:r>
            <a:r>
              <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2001</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Water</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Front</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Toronto</a:t>
            </a:r>
            <a:r>
              <a:rPr kumimoji="0"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」公社を設立</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p:cNvSpPr txBox="1"/>
          <p:nvPr/>
        </p:nvSpPr>
        <p:spPr>
          <a:xfrm>
            <a:off x="244697" y="1283407"/>
            <a:ext cx="8568952" cy="1265131"/>
          </a:xfrm>
          <a:prstGeom prst="rect">
            <a:avLst/>
          </a:prstGeom>
          <a:noFill/>
          <a:ln w="6350">
            <a:solidFill>
              <a:schemeClr val="tx1"/>
            </a:solidFill>
          </a:ln>
        </p:spPr>
        <p:txBody>
          <a:bodyPr wrap="square" lIns="144000" tIns="468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目的</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ウォーターフロント地区を再開発することにより</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、都市のスプロール化の抑制、持続可能なコミュニティの創出、安価な住宅提供、公共交通機関の拡大整備等を行い、</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経済競争力の向上</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を図る。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主な取組み</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公園等の公共スペース整備によるコミュニティの創出、ジョージ・ブラウン大学による健康医療教育、河川整備等による治水対策、</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キーサイド地区におけるスマートシティ開発</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、ウォーターフロントイノベーションセンターによる企業誘致（雇用創出）等。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1" name="図 10"/>
          <p:cNvPicPr>
            <a:picLocks noChangeAspect="1"/>
          </p:cNvPicPr>
          <p:nvPr/>
        </p:nvPicPr>
        <p:blipFill>
          <a:blip r:embed="rId4"/>
          <a:stretch>
            <a:fillRect/>
          </a:stretch>
        </p:blipFill>
        <p:spPr>
          <a:xfrm>
            <a:off x="6694176" y="2893723"/>
            <a:ext cx="1823875" cy="1351687"/>
          </a:xfrm>
          <a:prstGeom prst="rect">
            <a:avLst/>
          </a:prstGeom>
        </p:spPr>
      </p:pic>
      <p:sp>
        <p:nvSpPr>
          <p:cNvPr id="21" name="テキスト ボックス 20"/>
          <p:cNvSpPr txBox="1"/>
          <p:nvPr/>
        </p:nvSpPr>
        <p:spPr>
          <a:xfrm>
            <a:off x="115825" y="2568329"/>
            <a:ext cx="316077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キーサイド地区におけるスマートシティ開発</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319753" y="4295756"/>
            <a:ext cx="6281993" cy="1061829"/>
          </a:xfrm>
          <a:prstGeom prst="rect">
            <a:avLst/>
          </a:prstGeom>
          <a:ln>
            <a:solidFill>
              <a:schemeClr val="tx1"/>
            </a:solidFill>
            <a:prstDash val="dash"/>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事業経過</a:t>
            </a:r>
            <a:r>
              <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年にプロジェクトが始動</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月に再開発を担うパートナーとして、</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Google</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を擁する米</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Alphabet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傘下の</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Labs</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が選定された（</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Google</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によるスマートシティプロジェクト）。</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月、再開発のマスタープラン</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となる「</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Master Innovation and Development Plan</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」を発表。</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一週間後、</a:t>
            </a:r>
            <a:r>
              <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Water font Toronto</a:t>
            </a: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より提案内容に懸念</a:t>
            </a:r>
            <a:r>
              <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の表明</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Labs</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は「経済の不安定さが増したことにより、不動産市場の先行きが不透明になり、プロジェクトの収益性を維持することが困難である」という理由で、</a:t>
            </a:r>
            <a:r>
              <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Toronto</a:t>
            </a:r>
            <a:r>
              <a:rPr kumimoji="0"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から撤退</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p:cNvSpPr txBox="1"/>
          <p:nvPr/>
        </p:nvSpPr>
        <p:spPr>
          <a:xfrm>
            <a:off x="377887" y="5957393"/>
            <a:ext cx="8288473" cy="479416"/>
          </a:xfrm>
          <a:prstGeom prst="rect">
            <a:avLst/>
          </a:prstGeom>
          <a:solidFill>
            <a:schemeClr val="bg1"/>
          </a:solidFill>
          <a:ln w="6350">
            <a:solidFill>
              <a:schemeClr val="tx1"/>
            </a:solidFill>
          </a:ln>
        </p:spPr>
        <p:txBody>
          <a:bodyPr wrap="square" lIns="144000" tIns="468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現在の動き</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Water Front Toronto</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は</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Labs </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撤退後、「データ利活用重視からの脱却」等の変更点を掲げて、計画を再始動。</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月、住民意見聴取等が行われ、</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年に新たな</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RFP</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こが公示された。</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Dream Unlimited and Great Gulf Group</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」が選定され、秋ごろの契約締結に向けて交渉中。</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二等辺三角形 6"/>
          <p:cNvSpPr/>
          <p:nvPr/>
        </p:nvSpPr>
        <p:spPr>
          <a:xfrm flipV="1">
            <a:off x="2932492" y="4073960"/>
            <a:ext cx="1060704" cy="1714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p:cNvSpPr/>
          <p:nvPr/>
        </p:nvSpPr>
        <p:spPr>
          <a:xfrm>
            <a:off x="6650096" y="4384644"/>
            <a:ext cx="2125604" cy="1061829"/>
          </a:xfrm>
          <a:prstGeom prst="rect">
            <a:avLst/>
          </a:prstGeom>
          <a:noFill/>
          <a:ln>
            <a:solidFill>
              <a:schemeClr val="tx1"/>
            </a:solidFill>
            <a:prstDash val="solid"/>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主な懸念点</a:t>
            </a:r>
            <a:endParaRPr kumimoji="0"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当初</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RFP</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で示された</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エーカーを大きく超える面積想定。</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当初の開発計画から外れ</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Labs</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がリードディベロッパーとなる計画。</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Labs</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が提案するデータ利用の現行法制度での対応可否。</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二等辺三角形 23"/>
          <p:cNvSpPr/>
          <p:nvPr/>
        </p:nvSpPr>
        <p:spPr>
          <a:xfrm flipV="1">
            <a:off x="2932492" y="5417278"/>
            <a:ext cx="1060704" cy="10189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テキスト ボックス 24"/>
          <p:cNvSpPr txBox="1"/>
          <p:nvPr/>
        </p:nvSpPr>
        <p:spPr>
          <a:xfrm>
            <a:off x="264452" y="5534759"/>
            <a:ext cx="8253599" cy="364300"/>
          </a:xfrm>
          <a:prstGeom prst="rect">
            <a:avLst/>
          </a:prstGeom>
          <a:noFill/>
          <a:ln w="6350">
            <a:noFill/>
          </a:ln>
        </p:spPr>
        <p:txBody>
          <a:bodyPr wrap="square" lIns="144000" t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〇ステークホルダーとして、「パートナー企業（</a:t>
            </a:r>
            <a:r>
              <a:rPr kumimoji="0"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Sidewalk Labs</a:t>
            </a:r>
            <a:r>
              <a:rPr kumimoji="0"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）」、「地域住民」、「行政（</a:t>
            </a:r>
            <a:r>
              <a:rPr kumimoji="0"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Water Front Toronto</a:t>
            </a:r>
            <a:r>
              <a:rPr kumimoji="0"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）」が挙げられるが、パートナー企業が選定される前に、地域住民と行政のデータ利用に関する合意形成がなされていなかったことが主な要因。</a:t>
            </a:r>
            <a:endParaRPr kumimoji="0"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9143558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lang="ja-JP" altLang="en-US"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深　圳</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５ー</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10.</a:t>
            </a:r>
            <a:r>
              <a:rPr lang="zh-TW"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海外</a:t>
            </a:r>
            <a:r>
              <a:rPr lang="zh-TW" altLang="en-US" kern="0" dirty="0">
                <a:solidFill>
                  <a:srgbClr val="000000"/>
                </a:solidFill>
                <a:latin typeface="Meiryo UI" panose="020B0604030504040204" pitchFamily="50" charset="-128"/>
                <a:ea typeface="Meiryo UI" panose="020B0604030504040204" pitchFamily="50" charset="-128"/>
                <a:cs typeface="Meiryo UI" pitchFamily="50" charset="-128"/>
              </a:rPr>
              <a:t>都市</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個票</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（６</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深圳</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a:t>
            </a:r>
            <a:endParaRPr lang="zh-TW"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8" name="正方形/長方形 7"/>
          <p:cNvSpPr/>
          <p:nvPr/>
        </p:nvSpPr>
        <p:spPr>
          <a:xfrm>
            <a:off x="7011266" y="64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第</a:t>
            </a:r>
            <a:r>
              <a:rPr kumimoji="1" lang="en-US" altLang="ja-JP" sz="900" b="0" i="0" u="none" strike="noStrike" kern="1200" cap="none" spc="0" normalizeH="0" baseline="0" noProof="0" dirty="0" smtClean="0">
                <a:ln>
                  <a:noFill/>
                </a:ln>
                <a:solidFill>
                  <a:prstClr val="black"/>
                </a:solidFill>
                <a:effectLst/>
                <a:uLnTx/>
                <a:uFillTx/>
                <a:latin typeface="Meiryo UI"/>
                <a:ea typeface="Meiryo UI"/>
                <a:cs typeface="+mn-cs"/>
              </a:rPr>
              <a:t>11</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回</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意見交換会　</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資料</a:t>
            </a:r>
            <a:r>
              <a:rPr kumimoji="1" lang="en-US" altLang="ja-JP" sz="900" b="0" i="0" u="none" strike="noStrike" kern="1200" cap="none" spc="0" normalizeH="0" baseline="0" noProof="0" dirty="0" smtClean="0">
                <a:ln>
                  <a:noFill/>
                </a:ln>
                <a:solidFill>
                  <a:prstClr val="black"/>
                </a:solidFill>
                <a:effectLst/>
                <a:uLnTx/>
                <a:uFillTx/>
                <a:latin typeface="Meiryo UI"/>
                <a:ea typeface="Meiryo UI"/>
                <a:cs typeface="+mn-cs"/>
              </a:rPr>
              <a:t>3</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2169583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16">
            <a:extLst>
              <a:ext uri="{FF2B5EF4-FFF2-40B4-BE49-F238E27FC236}">
                <a16:creationId xmlns:a16="http://schemas.microsoft.com/office/drawing/2014/main" id="{16568619-250D-41C0-92AE-64154C76CD33}"/>
              </a:ext>
            </a:extLst>
          </p:cNvPr>
          <p:cNvSpPr/>
          <p:nvPr/>
        </p:nvSpPr>
        <p:spPr>
          <a:xfrm>
            <a:off x="45559" y="205308"/>
            <a:ext cx="9079164" cy="6516446"/>
          </a:xfrm>
          <a:prstGeom prst="roundRect">
            <a:avLst>
              <a:gd name="adj" fmla="val 2580"/>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 name="角丸四角形 6"/>
          <p:cNvSpPr/>
          <p:nvPr/>
        </p:nvSpPr>
        <p:spPr>
          <a:xfrm>
            <a:off x="17015" y="22001"/>
            <a:ext cx="2106713" cy="386533"/>
          </a:xfrm>
          <a:prstGeom prst="roundRect">
            <a:avLst/>
          </a:prstGeom>
          <a:solidFill>
            <a:srgbClr val="00206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深圳の概要</a:t>
            </a: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442362" y="394539"/>
            <a:ext cx="8125299" cy="8617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深圳市</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1,768</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1,997.47㎢〕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・南シナ海に面し、香港・マカオに隣接し、グレーターベイエリアの中核</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1978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年に始まった中国の改革開放政策により、経済特区に指定され、経済特区デベロッパーが中国全土、</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ひいては全世界から集積された。</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FAF2E731-5E59-4818-905F-D7AC33BBA3D4}"/>
              </a:ext>
            </a:extLst>
          </p:cNvPr>
          <p:cNvSpPr txBox="1"/>
          <p:nvPr/>
        </p:nvSpPr>
        <p:spPr>
          <a:xfrm>
            <a:off x="396801" y="2106124"/>
            <a:ext cx="6504301" cy="615553"/>
          </a:xfrm>
          <a:prstGeom prst="rect">
            <a:avLst/>
          </a:prstGeom>
          <a:noFill/>
          <a:ln w="3175">
            <a:solidFill>
              <a:schemeClr val="accent1"/>
            </a:solidFill>
            <a:prstDash val="sys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中華人民共和国の地方政府区分</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・基本的には省級、地級、県級、郷級という</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層の地方政府のピラミッド構造から成る。</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・中華人民共和国は、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直轄市・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省・</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自治区・</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特別行政区に分けられ計</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の一級行政区が存在する。</a:t>
            </a:r>
          </a:p>
        </p:txBody>
      </p:sp>
      <p:sp>
        <p:nvSpPr>
          <p:cNvPr id="18" name="テキスト ボックス 17">
            <a:extLst>
              <a:ext uri="{FF2B5EF4-FFF2-40B4-BE49-F238E27FC236}">
                <a16:creationId xmlns:a16="http://schemas.microsoft.com/office/drawing/2014/main" id="{FAF2E731-5E59-4818-905F-D7AC33BBA3D4}"/>
              </a:ext>
            </a:extLst>
          </p:cNvPr>
          <p:cNvSpPr txBox="1"/>
          <p:nvPr/>
        </p:nvSpPr>
        <p:spPr>
          <a:xfrm>
            <a:off x="396802" y="2775052"/>
            <a:ext cx="6504301" cy="1461939"/>
          </a:xfrm>
          <a:prstGeom prst="rect">
            <a:avLst/>
          </a:prstGeom>
          <a:noFill/>
          <a:ln>
            <a:solidFill>
              <a:srgbClr val="2F528F"/>
            </a:solidFill>
          </a:ln>
        </p:spPr>
        <p:txBody>
          <a:bodyPr wrap="square"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関連指標など</a:t>
            </a:r>
            <a:r>
              <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○地域別</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億元　⇒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2.69</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兆元（年間の平均成長率は</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20.7</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中国内陸部都市で上海</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北京についで</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番目、アジア全体においてもトップ</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都市にランクインし、</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香港を上回る</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人あたり名目</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GDP</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835</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元　⇒　</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万元</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〇中国の多くのハイテク企業の本社所在地（華為</a:t>
            </a:r>
            <a:r>
              <a:rPr kumimoji="0" lang="en-US" altLang="ja-JP" sz="8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lang="en-US" altLang="ja-JP" sz="800" dirty="0">
                <a:solidFill>
                  <a:prstClr val="black"/>
                </a:solidFill>
                <a:latin typeface="Meiryo UI" panose="020B0604030504040204" pitchFamily="50" charset="-128"/>
                <a:ea typeface="Meiryo UI" panose="020B0604030504040204" pitchFamily="50" charset="-128"/>
              </a:rPr>
              <a:t>HUAWAY</a:t>
            </a:r>
            <a:r>
              <a:rPr kumimoji="0" lang="en-US" altLang="ja-JP" sz="8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1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ZTE</a:t>
            </a:r>
            <a:r>
              <a:rPr kumimoji="0" lang="ja-JP" altLang="en-US" sz="11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DJI</a:t>
            </a:r>
            <a:r>
              <a:rPr kumimoji="0" lang="ja-JP" altLang="en-US" sz="11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BYD</a:t>
            </a:r>
            <a:r>
              <a:rPr kumimoji="0" lang="ja-JP" altLang="en-US" sz="11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・騰訊</a:t>
            </a:r>
            <a:r>
              <a:rPr kumimoji="0" lang="en-US" altLang="ja-JP" sz="8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800" b="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Tencent</a:t>
            </a:r>
            <a:r>
              <a:rPr kumimoji="0" lang="en-US" altLang="ja-JP" sz="8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1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年ユニコーン企業輩出数ランキング世界第</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位（未上場で評価額が</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億米ドル以上の企業）</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2016</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年の新規登録企業数は約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38.7</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万社（</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年の東京で約</a:t>
            </a: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万社）</a:t>
            </a:r>
          </a:p>
        </p:txBody>
      </p:sp>
      <p:sp>
        <p:nvSpPr>
          <p:cNvPr id="31" name="正方形/長方形 30"/>
          <p:cNvSpPr/>
          <p:nvPr/>
        </p:nvSpPr>
        <p:spPr>
          <a:xfrm>
            <a:off x="7256103" y="292108"/>
            <a:ext cx="1764000" cy="104400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＜参考＞</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880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（いずれも</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2021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3</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月</a:t>
            </a:r>
            <a:r>
              <a:rPr kumimoji="0" lang="en-US" altLang="ja-JP" sz="800" b="0" i="0" u="none" strike="noStrike" kern="1200" cap="none" spc="0" normalizeH="0" baseline="0" noProof="0" dirty="0">
                <a:ln>
                  <a:noFill/>
                </a:ln>
                <a:solidFill>
                  <a:srgbClr val="002060"/>
                </a:solidFill>
                <a:effectLst/>
                <a:uLnTx/>
                <a:uFillTx/>
                <a:latin typeface="Meiryo UI"/>
                <a:ea typeface="Meiryo UI"/>
                <a:cs typeface="+mn-cs"/>
              </a:rPr>
              <a:t>1</a:t>
            </a:r>
            <a:r>
              <a:rPr kumimoji="0" lang="ja-JP" altLang="en-US" sz="8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テキスト ボックス 31">
            <a:extLst>
              <a:ext uri="{FF2B5EF4-FFF2-40B4-BE49-F238E27FC236}">
                <a16:creationId xmlns:a16="http://schemas.microsoft.com/office/drawing/2014/main" id="{FAF2E731-5E59-4818-905F-D7AC33BBA3D4}"/>
              </a:ext>
            </a:extLst>
          </p:cNvPr>
          <p:cNvSpPr txBox="1"/>
          <p:nvPr/>
        </p:nvSpPr>
        <p:spPr>
          <a:xfrm>
            <a:off x="375343" y="4498562"/>
            <a:ext cx="8837407"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グレーターベイエリア（粤港澳大湾区）</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圏域</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6,800</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56,000</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・香港、マカオ、広東省の省内</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（広州市、深圳市、佛山市、東莞市、恵州市、中山市、江門市、珠海市、肇慶市）</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の経済一体化を推進する構想。</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・世界</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大ベイエリア（サンフランシスコ、ニューヨーク、東京）に匹敵する規模で、中国経済成長の更なるけん引役として期待される。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構成）中国政府、香港、マカオ、広東省政府</a:t>
            </a:r>
            <a:endParaRPr kumimoji="0" lang="en-US" altLang="ja-JP"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主な取組分野）インフラによる相互連結の推進、市場一体化の推進、国際科技イノベーションセンターの構築、現代産業システムの</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構築、質の高い生活圏の建設、国際協力における新たな優位性の育成</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テキスト ボックス 32">
            <a:extLst>
              <a:ext uri="{FF2B5EF4-FFF2-40B4-BE49-F238E27FC236}">
                <a16:creationId xmlns:a16="http://schemas.microsoft.com/office/drawing/2014/main" id="{FAF2E731-5E59-4818-905F-D7AC33BBA3D4}"/>
              </a:ext>
            </a:extLst>
          </p:cNvPr>
          <p:cNvSpPr txBox="1"/>
          <p:nvPr/>
        </p:nvSpPr>
        <p:spPr>
          <a:xfrm>
            <a:off x="442362" y="1175924"/>
            <a:ext cx="7096526" cy="104644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広東省</a:t>
            </a:r>
            <a:r>
              <a:rPr kumimoji="0" lang="zh-TW"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2,684</a:t>
            </a:r>
            <a:r>
              <a:rPr kumimoji="0" lang="zh-TW"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万人／面積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179,800</a:t>
            </a:r>
            <a:r>
              <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・中国大陸の南に位置し、南シナ海に面している。省の南に香港・マカオの両特別行政区が存在している。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・香港との境界には深圳経済特区、マカオとの境界には珠海経済特区を有している。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・広東省は</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の地級市で構成、広州市と深圳市は副省級市に指定されている。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35" name="直線コネクタ 34"/>
          <p:cNvCxnSpPr/>
          <p:nvPr/>
        </p:nvCxnSpPr>
        <p:spPr>
          <a:xfrm>
            <a:off x="228931" y="4425882"/>
            <a:ext cx="865981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187715" y="477537"/>
            <a:ext cx="229139" cy="142857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p:cNvSpPr/>
          <p:nvPr/>
        </p:nvSpPr>
        <p:spPr>
          <a:xfrm>
            <a:off x="167276" y="4516433"/>
            <a:ext cx="229526" cy="1406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携</a:t>
            </a:r>
          </a:p>
        </p:txBody>
      </p:sp>
      <p:sp>
        <p:nvSpPr>
          <p:cNvPr id="23" name="テキスト ボックス 22">
            <a:extLst>
              <a:ext uri="{FF2B5EF4-FFF2-40B4-BE49-F238E27FC236}">
                <a16:creationId xmlns:a16="http://schemas.microsoft.com/office/drawing/2014/main" id="{FAF2E731-5E59-4818-905F-D7AC33BBA3D4}"/>
              </a:ext>
            </a:extLst>
          </p:cNvPr>
          <p:cNvSpPr txBox="1"/>
          <p:nvPr/>
        </p:nvSpPr>
        <p:spPr>
          <a:xfrm>
            <a:off x="282038" y="6013604"/>
            <a:ext cx="8606705" cy="6001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「一国二制度」体制を維持しつつ、域内における各要素の自由な移動等を進め、香港・マカオの二行政区の発展と広東省</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都市の発展、融合を　</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追求。同エリアには多くの港があり、一体化を進めることによって、それぞれの港の役割が細分化される。その港群は、中国政府が推進する巨大経　</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済圏構想、一帯一路の発展に伴い、南中国の海の玄関としての機能が期待されている。　</a:t>
            </a:r>
            <a:r>
              <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下矢印 3"/>
          <p:cNvSpPr/>
          <p:nvPr/>
        </p:nvSpPr>
        <p:spPr>
          <a:xfrm>
            <a:off x="3585439" y="5787102"/>
            <a:ext cx="1296144" cy="167297"/>
          </a:xfrm>
          <a:prstGeom prst="down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4" name="正方形/長方形 23"/>
          <p:cNvSpPr/>
          <p:nvPr/>
        </p:nvSpPr>
        <p:spPr>
          <a:xfrm>
            <a:off x="6673260" y="6490922"/>
            <a:ext cx="226779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4424850" y="477537"/>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2021</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a:t>
            </a:r>
            <a:r>
              <a:rPr kumimoji="0"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末</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4585141" y="1246410"/>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2021</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a:t>
            </a:r>
            <a:r>
              <a:rPr kumimoji="0"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末</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テキスト ボックス 26"/>
          <p:cNvSpPr txBox="1"/>
          <p:nvPr/>
        </p:nvSpPr>
        <p:spPr>
          <a:xfrm>
            <a:off x="6772822" y="4574235"/>
            <a:ext cx="130783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2017</a:t>
            </a:r>
            <a:r>
              <a:rPr kumimoji="1" lang="ja-JP" altLang="en-US" sz="8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年現在）</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5" name="図 4"/>
          <p:cNvPicPr>
            <a:picLocks noChangeAspect="1"/>
          </p:cNvPicPr>
          <p:nvPr/>
        </p:nvPicPr>
        <p:blipFill>
          <a:blip r:embed="rId3"/>
          <a:stretch>
            <a:fillRect/>
          </a:stretch>
        </p:blipFill>
        <p:spPr>
          <a:xfrm>
            <a:off x="7060679" y="2266397"/>
            <a:ext cx="2039952" cy="1213993"/>
          </a:xfrm>
          <a:prstGeom prst="rect">
            <a:avLst/>
          </a:prstGeom>
        </p:spPr>
      </p:pic>
      <p:sp>
        <p:nvSpPr>
          <p:cNvPr id="13" name="テキスト ボックス 12"/>
          <p:cNvSpPr txBox="1"/>
          <p:nvPr/>
        </p:nvSpPr>
        <p:spPr>
          <a:xfrm>
            <a:off x="7036587" y="2270405"/>
            <a:ext cx="640563" cy="276999"/>
          </a:xfrm>
          <a:prstGeom prst="rect">
            <a:avLst/>
          </a:prstGeom>
          <a:solidFill>
            <a:schemeClr val="bg1">
              <a:alpha val="8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広東省</a:t>
            </a:r>
          </a:p>
        </p:txBody>
      </p:sp>
    </p:spTree>
    <p:extLst>
      <p:ext uri="{BB962C8B-B14F-4D97-AF65-F5344CB8AC3E}">
        <p14:creationId xmlns:p14="http://schemas.microsoft.com/office/powerpoint/2010/main" val="2734866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5FD638E-F6CD-4C25-BE03-4B438DBC38B3}"/>
              </a:ext>
            </a:extLst>
          </p:cNvPr>
          <p:cNvPicPr>
            <a:picLocks noChangeAspect="1"/>
          </p:cNvPicPr>
          <p:nvPr/>
        </p:nvPicPr>
        <p:blipFill>
          <a:blip r:embed="rId2"/>
          <a:stretch>
            <a:fillRect/>
          </a:stretch>
        </p:blipFill>
        <p:spPr>
          <a:xfrm>
            <a:off x="585043" y="836712"/>
            <a:ext cx="8571719" cy="5608806"/>
          </a:xfrm>
          <a:prstGeom prst="rect">
            <a:avLst/>
          </a:prstGeom>
        </p:spPr>
      </p:pic>
      <p:sp>
        <p:nvSpPr>
          <p:cNvPr id="26" name="テキスト ボックス 25"/>
          <p:cNvSpPr txBox="1"/>
          <p:nvPr/>
        </p:nvSpPr>
        <p:spPr>
          <a:xfrm>
            <a:off x="755576" y="3669366"/>
            <a:ext cx="2659702"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学術・開発研究機関数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所</a:t>
            </a:r>
            <a:r>
              <a:rPr kumimoji="1" lang="ja-JP" altLang="en-US" sz="1100" dirty="0">
                <a:latin typeface="Meiryo UI" pitchFamily="50" charset="-128"/>
                <a:ea typeface="Meiryo UI" pitchFamily="50" charset="-128"/>
                <a:cs typeface="Meiryo UI" pitchFamily="50" charset="-128"/>
              </a:rPr>
              <a:t>）</a:t>
            </a:r>
            <a:endParaRPr kumimoji="1" lang="ja-JP" altLang="en-US" sz="14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6275497" y="3669366"/>
            <a:ext cx="2892138"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情報サービス業従業者数</a:t>
            </a:r>
            <a:r>
              <a:rPr kumimoji="1" lang="ja-JP" altLang="en-US" sz="1050" dirty="0">
                <a:latin typeface="Meiryo UI" pitchFamily="50" charset="-128"/>
                <a:ea typeface="Meiryo UI" pitchFamily="50" charset="-128"/>
                <a:cs typeface="Meiryo UI" pitchFamily="50" charset="-128"/>
              </a:rPr>
              <a:t>（単位</a:t>
            </a:r>
            <a:r>
              <a:rPr kumimoji="1" lang="en-US" altLang="ja-JP" sz="1050" dirty="0">
                <a:latin typeface="Meiryo UI" pitchFamily="50" charset="-128"/>
                <a:ea typeface="Meiryo UI" pitchFamily="50" charset="-128"/>
                <a:cs typeface="Meiryo UI" pitchFamily="50" charset="-128"/>
              </a:rPr>
              <a:t>:</a:t>
            </a:r>
            <a:r>
              <a:rPr kumimoji="1" lang="ja-JP" altLang="en-US" sz="1050" dirty="0">
                <a:latin typeface="Meiryo UI" pitchFamily="50" charset="-128"/>
                <a:ea typeface="Meiryo UI" pitchFamily="50" charset="-128"/>
                <a:cs typeface="Meiryo UI" pitchFamily="50" charset="-128"/>
              </a:rPr>
              <a:t>千人）</a:t>
            </a:r>
            <a:endParaRPr kumimoji="1" lang="ja-JP" altLang="en-US" sz="1200" dirty="0">
              <a:latin typeface="Meiryo UI" pitchFamily="50" charset="-128"/>
              <a:ea typeface="Meiryo UI" pitchFamily="50" charset="-128"/>
              <a:cs typeface="Meiryo UI" pitchFamily="50" charset="-128"/>
            </a:endParaRPr>
          </a:p>
        </p:txBody>
      </p:sp>
      <p:sp>
        <p:nvSpPr>
          <p:cNvPr id="8" name="ホームベース 7"/>
          <p:cNvSpPr/>
          <p:nvPr/>
        </p:nvSpPr>
        <p:spPr>
          <a:xfrm>
            <a:off x="181210" y="622496"/>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HG丸ｺﾞｼｯｸM-PRO" pitchFamily="50" charset="-128"/>
                <a:ea typeface="HG丸ｺﾞｼｯｸM-PRO" pitchFamily="50" charset="-128"/>
              </a:rPr>
              <a:t>交通物流</a:t>
            </a:r>
          </a:p>
        </p:txBody>
      </p:sp>
      <p:sp>
        <p:nvSpPr>
          <p:cNvPr id="24" name="ホームベース 23"/>
          <p:cNvSpPr/>
          <p:nvPr/>
        </p:nvSpPr>
        <p:spPr>
          <a:xfrm>
            <a:off x="179512" y="3645024"/>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HG丸ｺﾞｼｯｸM-PRO" pitchFamily="50" charset="-128"/>
                <a:ea typeface="HG丸ｺﾞｼｯｸM-PRO" pitchFamily="50" charset="-128"/>
              </a:rPr>
              <a:t>研究情報</a:t>
            </a:r>
          </a:p>
        </p:txBody>
      </p:sp>
      <p:sp>
        <p:nvSpPr>
          <p:cNvPr id="22" name="テキスト ボックス 21"/>
          <p:cNvSpPr txBox="1"/>
          <p:nvPr/>
        </p:nvSpPr>
        <p:spPr>
          <a:xfrm>
            <a:off x="3942214" y="546273"/>
            <a:ext cx="1962397"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民鉄営業キロ</a:t>
            </a:r>
            <a:r>
              <a:rPr lang="ja-JP" altLang="en-US" sz="1100" dirty="0">
                <a:latin typeface="Meiryo UI" pitchFamily="50" charset="-128"/>
                <a:ea typeface="Meiryo UI" pitchFamily="50" charset="-128"/>
                <a:cs typeface="Meiryo UI" pitchFamily="50" charset="-128"/>
              </a:rPr>
              <a:t>（単位</a:t>
            </a:r>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a:t>
            </a:r>
            <a:endParaRPr kumimoji="1" lang="en-US" altLang="ja-JP" sz="1400"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899592" y="546273"/>
            <a:ext cx="2412840"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空港貨物取扱量</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万トン</a:t>
            </a:r>
            <a:r>
              <a:rPr kumimoji="1" lang="ja-JP" altLang="en-US" sz="1100" dirty="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sp>
        <p:nvSpPr>
          <p:cNvPr id="36" name="テキスト ボックス 35"/>
          <p:cNvSpPr txBox="1"/>
          <p:nvPr/>
        </p:nvSpPr>
        <p:spPr>
          <a:xfrm>
            <a:off x="3780116" y="3669366"/>
            <a:ext cx="2169184"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特許登録件数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千件）</a:t>
            </a:r>
            <a:endParaRPr kumimoji="1" lang="ja-JP" altLang="en-US" sz="1200" dirty="0">
              <a:latin typeface="Meiryo UI" pitchFamily="50" charset="-128"/>
              <a:ea typeface="Meiryo UI" pitchFamily="50" charset="-128"/>
              <a:cs typeface="Meiryo UI" pitchFamily="50" charset="-128"/>
            </a:endParaRPr>
          </a:p>
        </p:txBody>
      </p:sp>
      <p:sp>
        <p:nvSpPr>
          <p:cNvPr id="39" name="テキスト ボックス 38"/>
          <p:cNvSpPr txBox="1"/>
          <p:nvPr/>
        </p:nvSpPr>
        <p:spPr>
          <a:xfrm>
            <a:off x="3708963" y="6440284"/>
            <a:ext cx="1731564" cy="307777"/>
          </a:xfrm>
          <a:prstGeom prst="rect">
            <a:avLst/>
          </a:prstGeom>
          <a:noFill/>
        </p:spPr>
        <p:txBody>
          <a:bodyPr wrap="none" rtlCol="0">
            <a:spAutoFit/>
          </a:bodyPr>
          <a:lstStyle/>
          <a:p>
            <a:r>
              <a:rPr lang="ja-JP" altLang="en-US" sz="700" dirty="0"/>
              <a:t>出典</a:t>
            </a:r>
            <a:r>
              <a:rPr lang="ja-JP" altLang="en-US" sz="700" dirty="0">
                <a:sym typeface="Wingdings" panose="05000000000000000000" pitchFamily="2" charset="2"/>
              </a:rPr>
              <a:t>：（左）</a:t>
            </a:r>
            <a:r>
              <a:rPr lang="ja-JP" altLang="en-US" sz="700" dirty="0"/>
              <a:t>特許行政年次報告書 </a:t>
            </a:r>
            <a:r>
              <a:rPr lang="en-US" altLang="ja-JP" sz="700" dirty="0"/>
              <a:t>2015</a:t>
            </a:r>
          </a:p>
          <a:p>
            <a:r>
              <a:rPr kumimoji="1" lang="ja-JP" altLang="en-US" sz="700" dirty="0"/>
              <a:t>　　　</a:t>
            </a:r>
            <a:r>
              <a:rPr kumimoji="1" lang="ja-JP" altLang="en-US" sz="700" dirty="0" smtClean="0"/>
              <a:t>（</a:t>
            </a:r>
            <a:r>
              <a:rPr kumimoji="1" lang="ja-JP" altLang="en-US" sz="700" dirty="0"/>
              <a:t>右）</a:t>
            </a:r>
            <a:r>
              <a:rPr lang="ja-JP" altLang="en-US" sz="700" dirty="0"/>
              <a:t>特許行政年次報告書 </a:t>
            </a:r>
            <a:r>
              <a:rPr lang="en-US" altLang="ja-JP" sz="700" dirty="0"/>
              <a:t>2020</a:t>
            </a:r>
            <a:endParaRPr kumimoji="1" lang="ja-JP" altLang="en-US" sz="700" dirty="0"/>
          </a:p>
        </p:txBody>
      </p:sp>
      <p:sp>
        <p:nvSpPr>
          <p:cNvPr id="42" name="テキスト ボックス 41"/>
          <p:cNvSpPr txBox="1"/>
          <p:nvPr/>
        </p:nvSpPr>
        <p:spPr>
          <a:xfrm>
            <a:off x="827584" y="3242692"/>
            <a:ext cx="2018501"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国交省空港管理状況 </a:t>
            </a:r>
            <a:r>
              <a:rPr lang="en-US" altLang="ja-JP" sz="900" dirty="0"/>
              <a:t>2014</a:t>
            </a:r>
          </a:p>
          <a:p>
            <a:r>
              <a:rPr kumimoji="1" lang="ja-JP" altLang="en-US" sz="900" dirty="0"/>
              <a:t>　　　　（右）</a:t>
            </a:r>
            <a:r>
              <a:rPr lang="ja-JP" altLang="en-US" sz="900" dirty="0"/>
              <a:t>国交省空港管理状況 </a:t>
            </a:r>
            <a:r>
              <a:rPr lang="en-US" altLang="ja-JP" sz="900" dirty="0"/>
              <a:t>2020</a:t>
            </a:r>
            <a:endParaRPr lang="ja-JP" altLang="en-US" sz="900" dirty="0"/>
          </a:p>
        </p:txBody>
      </p:sp>
      <p:sp>
        <p:nvSpPr>
          <p:cNvPr id="43" name="テキスト ボックス 42"/>
          <p:cNvSpPr txBox="1"/>
          <p:nvPr/>
        </p:nvSpPr>
        <p:spPr>
          <a:xfrm>
            <a:off x="3707904" y="3242692"/>
            <a:ext cx="2012089" cy="369332"/>
          </a:xfrm>
          <a:prstGeom prst="rect">
            <a:avLst/>
          </a:prstGeom>
          <a:noFill/>
        </p:spPr>
        <p:txBody>
          <a:bodyPr wrap="none" rtlCol="0">
            <a:spAutoFit/>
          </a:bodyPr>
          <a:lstStyle/>
          <a:p>
            <a:r>
              <a:rPr lang="ja-JP" altLang="en-US" sz="900" dirty="0"/>
              <a:t>出典：（左）地域交通年報　</a:t>
            </a:r>
            <a:r>
              <a:rPr lang="en-US" altLang="ja-JP" sz="900" dirty="0"/>
              <a:t>2010</a:t>
            </a:r>
          </a:p>
          <a:p>
            <a:r>
              <a:rPr lang="ja-JP" altLang="en-US" sz="900" dirty="0"/>
              <a:t>　　　　（右）地域交通年報　</a:t>
            </a:r>
            <a:r>
              <a:rPr lang="en-US" altLang="ja-JP" sz="900" dirty="0"/>
              <a:t>2014</a:t>
            </a:r>
            <a:r>
              <a:rPr lang="ja-JP" altLang="en-US" sz="900" dirty="0"/>
              <a:t>・</a:t>
            </a:r>
            <a:r>
              <a:rPr lang="en-US" altLang="ja-JP" sz="900" dirty="0"/>
              <a:t>2015</a:t>
            </a:r>
            <a:endParaRPr lang="ja-JP" altLang="en-US" sz="900" dirty="0"/>
          </a:p>
        </p:txBody>
      </p:sp>
      <p:sp>
        <p:nvSpPr>
          <p:cNvPr id="46" name="テキスト ボックス 45"/>
          <p:cNvSpPr txBox="1"/>
          <p:nvPr/>
        </p:nvSpPr>
        <p:spPr>
          <a:xfrm>
            <a:off x="5446386" y="6445878"/>
            <a:ext cx="3607078" cy="307777"/>
          </a:xfrm>
          <a:prstGeom prst="rect">
            <a:avLst/>
          </a:prstGeom>
          <a:noFill/>
        </p:spPr>
        <p:txBody>
          <a:bodyPr wrap="none" rtlCol="0">
            <a:spAutoFit/>
          </a:bodyPr>
          <a:lstStyle/>
          <a:p>
            <a:r>
              <a:rPr lang="ja-JP" altLang="en-US" sz="700" dirty="0"/>
              <a:t>出典</a:t>
            </a:r>
            <a:r>
              <a:rPr lang="ja-JP" altLang="en-US" sz="700" dirty="0">
                <a:sym typeface="Wingdings" panose="05000000000000000000" pitchFamily="2" charset="2"/>
              </a:rPr>
              <a:t>：（左</a:t>
            </a:r>
            <a:r>
              <a:rPr lang="ja-JP" altLang="en-US" sz="700" dirty="0"/>
              <a:t>）「</a:t>
            </a:r>
            <a:r>
              <a:rPr lang="en-US" altLang="ja-JP" sz="700" dirty="0"/>
              <a:t>RESAS</a:t>
            </a:r>
            <a:r>
              <a:rPr lang="ja-JP" altLang="en-US" sz="700" dirty="0"/>
              <a:t>（地域経済分析システム）</a:t>
            </a:r>
            <a:r>
              <a:rPr lang="en-US" altLang="ja-JP" sz="700" dirty="0"/>
              <a:t>-</a:t>
            </a:r>
            <a:r>
              <a:rPr lang="ja-JP" altLang="en-US" sz="700" dirty="0"/>
              <a:t>従業者数（事業所単位）</a:t>
            </a:r>
            <a:r>
              <a:rPr lang="en-US" altLang="ja-JP" sz="700" dirty="0"/>
              <a:t>-</a:t>
            </a:r>
            <a:r>
              <a:rPr lang="ja-JP" altLang="en-US" sz="700" dirty="0"/>
              <a:t>」</a:t>
            </a:r>
            <a:r>
              <a:rPr lang="en-US" altLang="ja-JP" sz="700" dirty="0"/>
              <a:t>2014</a:t>
            </a:r>
            <a:r>
              <a:rPr lang="ja-JP" altLang="en-US" sz="700" dirty="0"/>
              <a:t>年</a:t>
            </a:r>
            <a:endParaRPr lang="en-US" altLang="ja-JP" sz="700" dirty="0"/>
          </a:p>
          <a:p>
            <a:r>
              <a:rPr kumimoji="1" lang="ja-JP" altLang="en-US" sz="700" dirty="0"/>
              <a:t>　　　（右）</a:t>
            </a:r>
            <a:r>
              <a:rPr lang="ja-JP" altLang="en-US" sz="700" dirty="0"/>
              <a:t>「</a:t>
            </a:r>
            <a:r>
              <a:rPr lang="en-US" altLang="ja-JP" sz="700" dirty="0"/>
              <a:t>RESAS</a:t>
            </a:r>
            <a:r>
              <a:rPr lang="ja-JP" altLang="en-US" sz="700" dirty="0"/>
              <a:t>（地域経済分析システム）</a:t>
            </a:r>
            <a:r>
              <a:rPr lang="en-US" altLang="ja-JP" sz="700" dirty="0"/>
              <a:t>-</a:t>
            </a:r>
            <a:r>
              <a:rPr lang="ja-JP" altLang="en-US" sz="700" dirty="0"/>
              <a:t>従業者数（事業所単位）</a:t>
            </a:r>
            <a:r>
              <a:rPr lang="en-US" altLang="ja-JP" sz="700" dirty="0"/>
              <a:t>-</a:t>
            </a:r>
            <a:r>
              <a:rPr lang="ja-JP" altLang="en-US" sz="700" dirty="0"/>
              <a:t>」</a:t>
            </a:r>
            <a:r>
              <a:rPr lang="en-US" altLang="ja-JP" sz="700" dirty="0"/>
              <a:t>2016</a:t>
            </a:r>
            <a:r>
              <a:rPr lang="ja-JP" altLang="en-US" sz="700" dirty="0"/>
              <a:t>年</a:t>
            </a:r>
            <a:endParaRPr lang="en-US" altLang="ja-JP" sz="700" dirty="0"/>
          </a:p>
        </p:txBody>
      </p:sp>
      <p:sp>
        <p:nvSpPr>
          <p:cNvPr id="47" name="テキスト ボックス 46"/>
          <p:cNvSpPr txBox="1"/>
          <p:nvPr/>
        </p:nvSpPr>
        <p:spPr>
          <a:xfrm>
            <a:off x="6508226" y="546273"/>
            <a:ext cx="2404826"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タクシー車両台数</a:t>
            </a:r>
            <a:r>
              <a:rPr lang="ja-JP" altLang="en-US" sz="1100" dirty="0">
                <a:latin typeface="Meiryo UI" pitchFamily="50" charset="-128"/>
                <a:ea typeface="Meiryo UI" pitchFamily="50" charset="-128"/>
                <a:cs typeface="Meiryo UI" pitchFamily="50" charset="-128"/>
              </a:rPr>
              <a:t>（単位</a:t>
            </a:r>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千台）</a:t>
            </a:r>
            <a:endParaRPr kumimoji="1" lang="ja-JP" altLang="en-US" sz="1400" dirty="0">
              <a:latin typeface="Meiryo UI" pitchFamily="50" charset="-128"/>
              <a:ea typeface="Meiryo UI" pitchFamily="50" charset="-128"/>
              <a:cs typeface="Meiryo UI" pitchFamily="50" charset="-128"/>
            </a:endParaRPr>
          </a:p>
        </p:txBody>
      </p:sp>
      <p:sp>
        <p:nvSpPr>
          <p:cNvPr id="48" name="テキスト ボックス 47"/>
          <p:cNvSpPr txBox="1"/>
          <p:nvPr/>
        </p:nvSpPr>
        <p:spPr>
          <a:xfrm>
            <a:off x="6436218" y="3242692"/>
            <a:ext cx="2012089" cy="369332"/>
          </a:xfrm>
          <a:prstGeom prst="rect">
            <a:avLst/>
          </a:prstGeom>
          <a:noFill/>
        </p:spPr>
        <p:txBody>
          <a:bodyPr wrap="none" rtlCol="0">
            <a:spAutoFit/>
          </a:bodyPr>
          <a:lstStyle/>
          <a:p>
            <a:r>
              <a:rPr lang="ja-JP" altLang="en-US" sz="900" dirty="0"/>
              <a:t>出典：（左）地域交通年報　</a:t>
            </a:r>
            <a:r>
              <a:rPr lang="en-US" altLang="ja-JP" sz="900" dirty="0"/>
              <a:t>2010</a:t>
            </a:r>
          </a:p>
          <a:p>
            <a:r>
              <a:rPr kumimoji="1" lang="ja-JP" altLang="en-US" sz="900" dirty="0"/>
              <a:t>　　　　（右）</a:t>
            </a:r>
            <a:r>
              <a:rPr lang="ja-JP" altLang="en-US" sz="900" dirty="0"/>
              <a:t>地域交通年報　</a:t>
            </a:r>
            <a:r>
              <a:rPr lang="en-US" altLang="ja-JP" sz="900" dirty="0"/>
              <a:t>2014</a:t>
            </a:r>
            <a:r>
              <a:rPr lang="ja-JP" altLang="en-US" sz="900" dirty="0"/>
              <a:t>・</a:t>
            </a:r>
            <a:r>
              <a:rPr lang="en-US" altLang="ja-JP" sz="900" dirty="0"/>
              <a:t>2015</a:t>
            </a:r>
            <a:endParaRPr kumimoji="1" lang="ja-JP" altLang="en-US" sz="900" dirty="0"/>
          </a:p>
        </p:txBody>
      </p:sp>
      <p:sp>
        <p:nvSpPr>
          <p:cNvPr id="44" name="テキスト ボックス 43"/>
          <p:cNvSpPr txBox="1"/>
          <p:nvPr/>
        </p:nvSpPr>
        <p:spPr>
          <a:xfrm>
            <a:off x="212008" y="6445878"/>
            <a:ext cx="3517310" cy="307777"/>
          </a:xfrm>
          <a:prstGeom prst="rect">
            <a:avLst/>
          </a:prstGeom>
          <a:noFill/>
        </p:spPr>
        <p:txBody>
          <a:bodyPr wrap="none" rtlCol="0">
            <a:spAutoFit/>
          </a:bodyPr>
          <a:lstStyle/>
          <a:p>
            <a:r>
              <a:rPr lang="ja-JP" altLang="en-US" sz="700" dirty="0"/>
              <a:t>出典</a:t>
            </a:r>
            <a:r>
              <a:rPr lang="ja-JP" altLang="en-US" sz="700" dirty="0">
                <a:sym typeface="Wingdings" panose="05000000000000000000" pitchFamily="2" charset="2"/>
              </a:rPr>
              <a:t>：（左</a:t>
            </a:r>
            <a:r>
              <a:rPr lang="ja-JP" altLang="en-US" sz="700" dirty="0"/>
              <a:t>）「</a:t>
            </a:r>
            <a:r>
              <a:rPr lang="en-US" altLang="ja-JP" sz="700" dirty="0"/>
              <a:t>RESAS</a:t>
            </a:r>
            <a:r>
              <a:rPr lang="ja-JP" altLang="en-US" sz="700" dirty="0"/>
              <a:t>（地域経済分析システム）</a:t>
            </a:r>
            <a:r>
              <a:rPr lang="en-US" altLang="ja-JP" sz="700" dirty="0"/>
              <a:t>-</a:t>
            </a:r>
            <a:r>
              <a:rPr lang="ja-JP" altLang="en-US" sz="700" dirty="0"/>
              <a:t>事業所数（事業所単位）</a:t>
            </a:r>
            <a:r>
              <a:rPr lang="en-US" altLang="ja-JP" sz="700" dirty="0"/>
              <a:t>-</a:t>
            </a:r>
            <a:r>
              <a:rPr lang="ja-JP" altLang="en-US" sz="700" dirty="0"/>
              <a:t>」</a:t>
            </a:r>
            <a:r>
              <a:rPr lang="en-US" altLang="ja-JP" sz="700" dirty="0"/>
              <a:t>2012</a:t>
            </a:r>
            <a:r>
              <a:rPr lang="ja-JP" altLang="en-US" sz="700" dirty="0"/>
              <a:t>年</a:t>
            </a:r>
            <a:endParaRPr lang="en-US" altLang="ja-JP" sz="700" dirty="0"/>
          </a:p>
          <a:p>
            <a:r>
              <a:rPr kumimoji="1" lang="ja-JP" altLang="en-US" sz="700" dirty="0"/>
              <a:t>　　　</a:t>
            </a:r>
            <a:r>
              <a:rPr kumimoji="1" lang="ja-JP" altLang="en-US" sz="700" dirty="0" smtClean="0"/>
              <a:t>（</a:t>
            </a:r>
            <a:r>
              <a:rPr kumimoji="1" lang="ja-JP" altLang="en-US" sz="700" dirty="0"/>
              <a:t>右）</a:t>
            </a:r>
            <a:r>
              <a:rPr lang="ja-JP" altLang="en-US" sz="700" dirty="0"/>
              <a:t>「</a:t>
            </a:r>
            <a:r>
              <a:rPr lang="en-US" altLang="ja-JP" sz="700" dirty="0"/>
              <a:t>RESAS</a:t>
            </a:r>
            <a:r>
              <a:rPr lang="ja-JP" altLang="en-US" sz="700" dirty="0"/>
              <a:t>（地域経済分析システム）</a:t>
            </a:r>
            <a:r>
              <a:rPr lang="en-US" altLang="ja-JP" sz="700" dirty="0"/>
              <a:t>-</a:t>
            </a:r>
            <a:r>
              <a:rPr lang="ja-JP" altLang="en-US" sz="700" dirty="0"/>
              <a:t>事業所数（事業所単位）</a:t>
            </a:r>
            <a:r>
              <a:rPr lang="en-US" altLang="ja-JP" sz="700" dirty="0"/>
              <a:t>-</a:t>
            </a:r>
            <a:r>
              <a:rPr lang="ja-JP" altLang="en-US" sz="700" dirty="0"/>
              <a:t>」</a:t>
            </a:r>
            <a:r>
              <a:rPr lang="en-US" altLang="ja-JP" sz="700" dirty="0"/>
              <a:t>2016</a:t>
            </a:r>
            <a:r>
              <a:rPr lang="ja-JP" altLang="en-US" sz="700" dirty="0"/>
              <a:t>年</a:t>
            </a:r>
            <a:endParaRPr lang="en-US" altLang="ja-JP" sz="700" dirty="0"/>
          </a:p>
        </p:txBody>
      </p:sp>
    </p:spTree>
    <p:extLst>
      <p:ext uri="{BB962C8B-B14F-4D97-AF65-F5344CB8AC3E}">
        <p14:creationId xmlns:p14="http://schemas.microsoft.com/office/powerpoint/2010/main" val="28312669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179631" y="175940"/>
            <a:ext cx="8820000" cy="6515179"/>
          </a:xfrm>
          <a:prstGeom prst="roundRect">
            <a:avLst>
              <a:gd name="adj" fmla="val 3402"/>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71" name="角丸四角形 70"/>
          <p:cNvSpPr/>
          <p:nvPr/>
        </p:nvSpPr>
        <p:spPr>
          <a:xfrm>
            <a:off x="162503" y="84620"/>
            <a:ext cx="1288707" cy="32004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背景・経過</a:t>
            </a:r>
          </a:p>
        </p:txBody>
      </p:sp>
      <p:sp>
        <p:nvSpPr>
          <p:cNvPr id="72" name="正方形/長方形 71"/>
          <p:cNvSpPr/>
          <p:nvPr/>
        </p:nvSpPr>
        <p:spPr>
          <a:xfrm>
            <a:off x="8776044" y="3492632"/>
            <a:ext cx="479380" cy="471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002060"/>
              </a:solidFill>
              <a:effectLst/>
              <a:uLnTx/>
              <a:uFillTx/>
              <a:latin typeface="Meiryo UI"/>
              <a:ea typeface="Meiryo UI"/>
              <a:cs typeface="+mn-cs"/>
            </a:endParaRPr>
          </a:p>
        </p:txBody>
      </p:sp>
      <p:sp>
        <p:nvSpPr>
          <p:cNvPr id="22" name="角丸四角形 21"/>
          <p:cNvSpPr/>
          <p:nvPr/>
        </p:nvSpPr>
        <p:spPr>
          <a:xfrm>
            <a:off x="3095656" y="2862871"/>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正方形/長方形 26"/>
          <p:cNvSpPr/>
          <p:nvPr/>
        </p:nvSpPr>
        <p:spPr>
          <a:xfrm>
            <a:off x="1349076" y="625869"/>
            <a:ext cx="7626088" cy="5632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1978</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年、改革開放路線への転換。</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1979</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年深圳市誕生（宝安県から昇格）</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年、深圳市</a:t>
            </a:r>
            <a:r>
              <a:rPr kumimoji="0"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「経済特区」設置</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。外資からの先端技術の導入と輸出の拡大を目的。</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社会主義体制にある中国において、資本主義的な市場経済を導入する試み。</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香港に拠点を有する外資系企業が深圳に進出。委託加工を引き受ける本土企業が大量に生まれ、海外からの電子部品を取引する交易市場が</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1988</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年に生まれ、エレクトロニクス産業の成長とともに巨大な電子部品市場に成長、</a:t>
            </a:r>
            <a:r>
              <a:rPr kumimoji="0"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「世界の工場」として発展。</a:t>
            </a:r>
            <a:endParaRPr kumimoji="0"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深圳は海外からのハイテク技術のゲートウェイとして認識され、</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ZTE</a:t>
            </a:r>
            <a:r>
              <a:rPr kumimoji="0" lang="ja-JP" altLang="en-US" sz="14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1987</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年に華為（</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Huawei</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BYD</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といった中国を代表するハイテク民間企業が深圳を本拠地に創業。</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1992</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年、鄧小平南巡講話にて、改革開放政策の推進指示、「社会主義市場経済」の概念発表。</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1996</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「国家級ハイテクパーク」の認定</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（南山区）。科学技術部（国）が地域クラスター形成事業を進める。</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ハイテクパーク内に中国本土や香港などから有数な大学や研究所を誘致</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1998</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中国国際高新技術成果交易会（中国最大のハイテク製品見本市）を深圳で開催</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以降毎年深圳にて開催。</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0"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、中国政府は、企業による研究開発や高付加価値製品の開発・市場投入を促す政策や、イノベーション創出を重視する</a:t>
            </a:r>
            <a:r>
              <a:rPr kumimoji="0"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「大衆創業・万衆創新」という国家レベルでアントレプレナーシップ（起業家精神）を推進する政策を打ち出し</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月、深圳経済特区知的財産権保護条例施行。</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月、党・国務院「中国の特色ある社会主義先行モデル区の深圳への設立支援に関する意見」発表。</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0"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知財証券化商品を深圳証券取引所に上場。「深圳モデル」</a:t>
            </a:r>
            <a:endParaRPr kumimoji="0"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Wingdings" panose="05000000000000000000" pitchFamily="2" charset="2"/>
              <a:buChar char="Ø"/>
              <a:tabLst/>
              <a:defRPr/>
            </a:pP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年「中国国民経済・社会発展第</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カ年計画及び</a:t>
            </a:r>
            <a:r>
              <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2035</a:t>
            </a: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年までの長期目標要綱」</a:t>
            </a:r>
            <a:endParaRPr kumimoji="0"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214632" y="667434"/>
            <a:ext cx="1108475" cy="276999"/>
          </a:xfrm>
          <a:prstGeom prst="rect">
            <a:avLst/>
          </a:prstGeom>
          <a:ln w="6350"/>
        </p:spPr>
        <p:style>
          <a:lnRef idx="2">
            <a:schemeClr val="accent6"/>
          </a:lnRef>
          <a:fillRef idx="1">
            <a:schemeClr val="lt1"/>
          </a:fillRef>
          <a:effectRef idx="0">
            <a:schemeClr val="accent6"/>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経済特区設置</a:t>
            </a:r>
          </a:p>
        </p:txBody>
      </p:sp>
      <p:sp>
        <p:nvSpPr>
          <p:cNvPr id="13" name="正方形/長方形 12"/>
          <p:cNvSpPr/>
          <p:nvPr/>
        </p:nvSpPr>
        <p:spPr>
          <a:xfrm>
            <a:off x="260344" y="2949641"/>
            <a:ext cx="1093024" cy="276999"/>
          </a:xfrm>
          <a:prstGeom prst="rect">
            <a:avLst/>
          </a:prstGeom>
          <a:ln w="6350"/>
        </p:spPr>
        <p:style>
          <a:lnRef idx="2">
            <a:schemeClr val="accent6"/>
          </a:lnRef>
          <a:fillRef idx="1">
            <a:schemeClr val="lt1"/>
          </a:fillRef>
          <a:effectRef idx="0">
            <a:schemeClr val="accent6"/>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ハイテク都市</a:t>
            </a:r>
          </a:p>
        </p:txBody>
      </p:sp>
      <p:sp>
        <p:nvSpPr>
          <p:cNvPr id="18" name="下矢印 17"/>
          <p:cNvSpPr/>
          <p:nvPr/>
        </p:nvSpPr>
        <p:spPr>
          <a:xfrm>
            <a:off x="677689" y="1240024"/>
            <a:ext cx="175644" cy="16500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FAF2E731-5E59-4818-905F-D7AC33BBA3D4}"/>
              </a:ext>
            </a:extLst>
          </p:cNvPr>
          <p:cNvSpPr txBox="1"/>
          <p:nvPr/>
        </p:nvSpPr>
        <p:spPr>
          <a:xfrm>
            <a:off x="1489762" y="272432"/>
            <a:ext cx="4116598"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中央政府・深圳市の主な動き</a:t>
            </a:r>
            <a:r>
              <a:rPr kumimoji="0"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zh-TW"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下矢印 22"/>
          <p:cNvSpPr/>
          <p:nvPr/>
        </p:nvSpPr>
        <p:spPr>
          <a:xfrm>
            <a:off x="660876" y="3286200"/>
            <a:ext cx="192457" cy="8857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4" name="正方形/長方形 23"/>
          <p:cNvSpPr/>
          <p:nvPr/>
        </p:nvSpPr>
        <p:spPr>
          <a:xfrm>
            <a:off x="226725" y="4171979"/>
            <a:ext cx="1093024" cy="461665"/>
          </a:xfrm>
          <a:prstGeom prst="rect">
            <a:avLst/>
          </a:prstGeom>
          <a:ln w="6350"/>
        </p:spPr>
        <p:style>
          <a:lnRef idx="2">
            <a:schemeClr val="accent6"/>
          </a:lnRef>
          <a:fillRef idx="1">
            <a:schemeClr val="lt1"/>
          </a:fillRef>
          <a:effectRef idx="0">
            <a:schemeClr val="accent6"/>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イノベーション都市</a:t>
            </a:r>
          </a:p>
        </p:txBody>
      </p:sp>
      <p:sp>
        <p:nvSpPr>
          <p:cNvPr id="26" name="正方形/長方形 25"/>
          <p:cNvSpPr/>
          <p:nvPr/>
        </p:nvSpPr>
        <p:spPr>
          <a:xfrm>
            <a:off x="203615" y="948090"/>
            <a:ext cx="1122088" cy="276999"/>
          </a:xfrm>
          <a:prstGeom prst="rect">
            <a:avLst/>
          </a:prstGeom>
          <a:ln w="6350"/>
        </p:spPr>
        <p:style>
          <a:lnRef idx="2">
            <a:schemeClr val="accent6"/>
          </a:lnRef>
          <a:fillRef idx="1">
            <a:schemeClr val="lt1"/>
          </a:fillRef>
          <a:effectRef idx="0">
            <a:schemeClr val="accent6"/>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製造都市</a:t>
            </a:r>
          </a:p>
        </p:txBody>
      </p:sp>
      <p:sp>
        <p:nvSpPr>
          <p:cNvPr id="25" name="下矢印 24"/>
          <p:cNvSpPr/>
          <p:nvPr/>
        </p:nvSpPr>
        <p:spPr>
          <a:xfrm>
            <a:off x="333805" y="4633644"/>
            <a:ext cx="224394" cy="14969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9" name="下矢印 28"/>
          <p:cNvSpPr/>
          <p:nvPr/>
        </p:nvSpPr>
        <p:spPr>
          <a:xfrm>
            <a:off x="876811" y="5578983"/>
            <a:ext cx="216472" cy="5699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4" name="正方形/長方形 13"/>
          <p:cNvSpPr/>
          <p:nvPr/>
        </p:nvSpPr>
        <p:spPr>
          <a:xfrm>
            <a:off x="587526" y="5191249"/>
            <a:ext cx="847771" cy="400110"/>
          </a:xfrm>
          <a:prstGeom prst="rect">
            <a:avLst/>
          </a:prstGeom>
          <a:ln w="6350"/>
        </p:spPr>
        <p:style>
          <a:lnRef idx="2">
            <a:schemeClr val="accent6"/>
          </a:lnRef>
          <a:fillRef idx="1">
            <a:schemeClr val="lt1"/>
          </a:fillRef>
          <a:effectRef idx="0">
            <a:schemeClr val="accent6"/>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知的財産・金融</a:t>
            </a:r>
            <a:endPar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6747940" y="6409052"/>
            <a:ext cx="2267794"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5147211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312984" y="1560280"/>
            <a:ext cx="2110624" cy="841008"/>
          </a:xfrm>
        </p:spPr>
        <p:txBody>
          <a:bodyPr>
            <a:noAutofit/>
          </a:bodyPr>
          <a:lstStyle/>
          <a:p>
            <a:pPr marL="0" indent="0">
              <a:spcBef>
                <a:spcPts val="0"/>
              </a:spcBef>
              <a:buNone/>
            </a:pPr>
            <a:r>
              <a:rPr lang="ja-JP" altLang="en-US" sz="1200" dirty="0"/>
              <a:t>◆</a:t>
            </a:r>
            <a:r>
              <a:rPr lang="ja-JP" altLang="en-US" sz="1200" b="1" dirty="0"/>
              <a:t>経済特区に指定</a:t>
            </a:r>
            <a:endParaRPr lang="en-US" altLang="ja-JP" sz="1200" b="1" dirty="0"/>
          </a:p>
          <a:p>
            <a:pPr marL="0" indent="0">
              <a:spcBef>
                <a:spcPts val="0"/>
              </a:spcBef>
              <a:buNone/>
            </a:pPr>
            <a:r>
              <a:rPr lang="ja-JP" altLang="en-US" sz="1200" dirty="0"/>
              <a:t>→</a:t>
            </a:r>
            <a:r>
              <a:rPr kumimoji="1" lang="ja-JP" altLang="en-US" sz="1200" dirty="0"/>
              <a:t>税制優遇措置や、製品</a:t>
            </a:r>
            <a:r>
              <a:rPr lang="ja-JP" altLang="en-US" sz="1200" dirty="0"/>
              <a:t>に対</a:t>
            </a:r>
            <a:r>
              <a:rPr kumimoji="1" lang="ja-JP" altLang="en-US" sz="1200" dirty="0"/>
              <a:t>　　　</a:t>
            </a:r>
            <a:r>
              <a:rPr lang="ja-JP" altLang="en-US" sz="1200" dirty="0"/>
              <a:t>　 </a:t>
            </a:r>
            <a:endParaRPr lang="en-US" altLang="ja-JP" sz="1200" dirty="0"/>
          </a:p>
          <a:p>
            <a:pPr marL="0" indent="0">
              <a:spcBef>
                <a:spcPts val="0"/>
              </a:spcBef>
              <a:buNone/>
            </a:pPr>
            <a:r>
              <a:rPr kumimoji="1" lang="ja-JP" altLang="en-US" sz="1200" dirty="0"/>
              <a:t>   する価格統制や従業員に　 </a:t>
            </a:r>
            <a:endParaRPr kumimoji="1" lang="en-US" altLang="ja-JP" sz="1200" dirty="0"/>
          </a:p>
          <a:p>
            <a:pPr marL="0" indent="0">
              <a:spcBef>
                <a:spcPts val="0"/>
              </a:spcBef>
              <a:buNone/>
            </a:pPr>
            <a:r>
              <a:rPr lang="en-US" altLang="ja-JP" sz="1200" dirty="0"/>
              <a:t>   </a:t>
            </a:r>
            <a:r>
              <a:rPr kumimoji="1" lang="ja-JP" altLang="en-US" sz="1200" dirty="0"/>
              <a:t>対する能力給の一部</a:t>
            </a:r>
            <a:r>
              <a:rPr lang="ja-JP" altLang="en-US" sz="1200" dirty="0"/>
              <a:t>解禁</a:t>
            </a:r>
            <a:endParaRPr kumimoji="1" lang="ja-JP" altLang="en-US" sz="1200" dirty="0"/>
          </a:p>
        </p:txBody>
      </p:sp>
      <p:sp>
        <p:nvSpPr>
          <p:cNvPr id="4" name="コンテンツ プレースホルダー 2"/>
          <p:cNvSpPr txBox="1">
            <a:spLocks/>
          </p:cNvSpPr>
          <p:nvPr/>
        </p:nvSpPr>
        <p:spPr>
          <a:xfrm>
            <a:off x="1305149" y="1176853"/>
            <a:ext cx="2000250" cy="3387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改革開放路線への転換</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 name="角丸四角形 9"/>
          <p:cNvSpPr/>
          <p:nvPr/>
        </p:nvSpPr>
        <p:spPr>
          <a:xfrm>
            <a:off x="1379587" y="611360"/>
            <a:ext cx="1733992" cy="40839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労働集約的産業発展期</a:t>
            </a:r>
          </a:p>
        </p:txBody>
      </p:sp>
      <p:sp>
        <p:nvSpPr>
          <p:cNvPr id="11" name="角丸四角形 10"/>
          <p:cNvSpPr/>
          <p:nvPr/>
        </p:nvSpPr>
        <p:spPr>
          <a:xfrm>
            <a:off x="3696868" y="608280"/>
            <a:ext cx="1779419" cy="40839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IT</a:t>
            </a: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・ハイテク産業発展期</a:t>
            </a:r>
          </a:p>
        </p:txBody>
      </p:sp>
      <p:sp>
        <p:nvSpPr>
          <p:cNvPr id="12" name="角丸四角形 11"/>
          <p:cNvSpPr/>
          <p:nvPr/>
        </p:nvSpPr>
        <p:spPr>
          <a:xfrm>
            <a:off x="6276943" y="611359"/>
            <a:ext cx="2097927" cy="40942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イノベーション都市への転換期</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3" name="角丸四角形 12"/>
          <p:cNvSpPr/>
          <p:nvPr/>
        </p:nvSpPr>
        <p:spPr>
          <a:xfrm>
            <a:off x="117458" y="6482"/>
            <a:ext cx="2524258" cy="324000"/>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政策展開・都市発展の流れ</a:t>
            </a:r>
            <a:endParaRPr kumimoji="1"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4" name="角丸四角形 13"/>
          <p:cNvSpPr/>
          <p:nvPr/>
        </p:nvSpPr>
        <p:spPr>
          <a:xfrm>
            <a:off x="54339" y="400870"/>
            <a:ext cx="8911099" cy="6390294"/>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5" name="コンテンツ プレースホルダー 2"/>
          <p:cNvSpPr txBox="1">
            <a:spLocks/>
          </p:cNvSpPr>
          <p:nvPr/>
        </p:nvSpPr>
        <p:spPr>
          <a:xfrm>
            <a:off x="1312176" y="2495726"/>
            <a:ext cx="2000250" cy="869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民営の科学技術企業設立</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に関する規定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→民営企業の設立が可能に。</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コンテンツ プレースホルダー 2"/>
          <p:cNvSpPr txBox="1">
            <a:spLocks/>
          </p:cNvSpPr>
          <p:nvPr/>
        </p:nvSpPr>
        <p:spPr>
          <a:xfrm>
            <a:off x="1305149" y="3502358"/>
            <a:ext cx="2116708" cy="856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深圳証券取引所の設置</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→上海証券取引所とともに</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外国人が投資できる株式</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を扱う。</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24" name="直線コネクタ 23"/>
          <p:cNvCxnSpPr/>
          <p:nvPr/>
        </p:nvCxnSpPr>
        <p:spPr>
          <a:xfrm flipV="1">
            <a:off x="342948" y="4713153"/>
            <a:ext cx="8404938" cy="42394"/>
          </a:xfrm>
          <a:prstGeom prst="line">
            <a:avLst/>
          </a:prstGeom>
        </p:spPr>
        <p:style>
          <a:lnRef idx="1">
            <a:schemeClr val="accent1"/>
          </a:lnRef>
          <a:fillRef idx="0">
            <a:schemeClr val="accent1"/>
          </a:fillRef>
          <a:effectRef idx="0">
            <a:schemeClr val="accent1"/>
          </a:effectRef>
          <a:fontRef idx="minor">
            <a:schemeClr val="tx1"/>
          </a:fontRef>
        </p:style>
      </p:cxnSp>
      <p:sp>
        <p:nvSpPr>
          <p:cNvPr id="26" name="角丸四角形 25"/>
          <p:cNvSpPr/>
          <p:nvPr/>
        </p:nvSpPr>
        <p:spPr>
          <a:xfrm>
            <a:off x="336707" y="2170873"/>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政　策</a:t>
            </a:r>
          </a:p>
        </p:txBody>
      </p:sp>
      <p:sp>
        <p:nvSpPr>
          <p:cNvPr id="27" name="角丸四角形 26"/>
          <p:cNvSpPr/>
          <p:nvPr/>
        </p:nvSpPr>
        <p:spPr>
          <a:xfrm>
            <a:off x="336707" y="5479110"/>
            <a:ext cx="900000"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効　果</a:t>
            </a:r>
          </a:p>
        </p:txBody>
      </p:sp>
      <p:sp>
        <p:nvSpPr>
          <p:cNvPr id="29" name="コンテンツ プレースホルダー 2"/>
          <p:cNvSpPr txBox="1">
            <a:spLocks/>
          </p:cNvSpPr>
          <p:nvPr/>
        </p:nvSpPr>
        <p:spPr>
          <a:xfrm>
            <a:off x="1240222" y="4896324"/>
            <a:ext cx="2280379" cy="18840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◆「世界の工場」として発展</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80</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年代に多くの香港企業</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や海外の製造業が深圳に</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進出。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→労働需要が拡大し、人口</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が</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1979</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31</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万人から</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2021</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1768</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万人まで約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57</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倍の</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伸び。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→海外からの技術導入をしや</a:t>
            </a:r>
            <a:r>
              <a:rPr kumimoji="1" lang="ja-JP" altLang="en-US" sz="1200" b="0" i="0" u="none" strike="noStrike" kern="1200" cap="none" spc="0" normalizeH="0" baseline="0" noProof="0" dirty="0" err="1">
                <a:ln>
                  <a:noFill/>
                </a:ln>
                <a:solidFill>
                  <a:prstClr val="black"/>
                </a:solidFill>
                <a:effectLst/>
                <a:uLnTx/>
                <a:uFillTx/>
                <a:latin typeface="Meiryo UI"/>
                <a:ea typeface="Meiryo UI"/>
                <a:cs typeface="+mn-cs"/>
              </a:rPr>
              <a:t>す</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い環境から華為や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ZTE</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等が生</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まれた。</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コンテンツ プレースホルダー 2"/>
          <p:cNvSpPr txBox="1">
            <a:spLocks/>
          </p:cNvSpPr>
          <p:nvPr/>
        </p:nvSpPr>
        <p:spPr>
          <a:xfrm>
            <a:off x="3478792" y="4876444"/>
            <a:ext cx="2215573" cy="18840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◆イノベーションを担う核と、製</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造を担う外周部という二重構</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造のエコシステムが構築　　　　　　</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→エコシステムを活用し、短期でコ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ストパフォーマンスが高い製品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開発が可能に。</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→深圳市が大学と設置した研究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所を活用し多くの上場企業が</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生まれる。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 name="コンテンツ プレースホルダー 2"/>
          <p:cNvSpPr txBox="1">
            <a:spLocks/>
          </p:cNvSpPr>
          <p:nvPr/>
        </p:nvSpPr>
        <p:spPr>
          <a:xfrm>
            <a:off x="5854763" y="3130950"/>
            <a:ext cx="3137393" cy="839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官主導のリスクマネーの供給</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→「深圳市創新投資集団有限公司」が</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2021</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7</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月時点までで</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1,309</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件のプロジェクト、累</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計で約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714</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億元（約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1</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兆</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2,138</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億円）を</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投資</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コンテンツ プレースホルダー 2"/>
          <p:cNvSpPr txBox="1">
            <a:spLocks/>
          </p:cNvSpPr>
          <p:nvPr/>
        </p:nvSpPr>
        <p:spPr>
          <a:xfrm>
            <a:off x="5881482" y="1127734"/>
            <a:ext cx="3083956" cy="29025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大手企業とスタートアップの連携支援</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→大企業が設置するインキュベーション施設に</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深圳市が補助金を出すとともに、施設利用</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者に対して様々な支援策を提供</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深圳市「孔雀計画」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→海外のハイレベル人材</a:t>
            </a:r>
            <a:r>
              <a:rPr lang="ja-JP" altLang="en-US" sz="1200" dirty="0" err="1">
                <a:solidFill>
                  <a:prstClr val="black"/>
                </a:solidFill>
                <a:latin typeface="Meiryo UI"/>
                <a:ea typeface="Meiryo UI"/>
              </a:rPr>
              <a:t>招へい</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計画</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高等教育への支援</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→深圳市が大規模な財政支援（北京市、上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海市に次ぐ規模）</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5" name="コンテンツ プレースホルダー 2"/>
          <p:cNvSpPr txBox="1">
            <a:spLocks/>
          </p:cNvSpPr>
          <p:nvPr/>
        </p:nvSpPr>
        <p:spPr>
          <a:xfrm>
            <a:off x="5854763" y="4069836"/>
            <a:ext cx="3180211" cy="6352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深圳証券取引場で知財証券化商品が上場</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初回発行額</a:t>
            </a:r>
            <a:r>
              <a:rPr kumimoji="1" lang="en-US" altLang="zh-TW" sz="1200" b="0" i="0" u="none" strike="noStrike" kern="1200" cap="none" spc="0" normalizeH="0" baseline="0" noProof="0" dirty="0">
                <a:ln>
                  <a:noFill/>
                </a:ln>
                <a:solidFill>
                  <a:prstClr val="black"/>
                </a:solidFill>
                <a:effectLst/>
                <a:uLnTx/>
                <a:uFillTx/>
                <a:latin typeface="Meiryo UI"/>
                <a:ea typeface="Meiryo UI"/>
                <a:cs typeface="+mn-cs"/>
              </a:rPr>
              <a:t>1</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億</a:t>
            </a:r>
            <a:r>
              <a:rPr kumimoji="1" lang="en-US" altLang="zh-TW" sz="1200" b="0" i="0" u="none" strike="noStrike" kern="1200" cap="none" spc="0" normalizeH="0" baseline="0" noProof="0" dirty="0">
                <a:ln>
                  <a:noFill/>
                </a:ln>
                <a:solidFill>
                  <a:prstClr val="black"/>
                </a:solidFill>
                <a:effectLst/>
                <a:uLnTx/>
                <a:uFillTx/>
                <a:latin typeface="Meiryo UI"/>
                <a:ea typeface="Meiryo UI"/>
                <a:cs typeface="+mn-cs"/>
              </a:rPr>
              <a:t>2,400</a:t>
            </a:r>
            <a:r>
              <a:rPr kumimoji="1" lang="zh-TW" altLang="en-US" sz="1200" b="0" i="0" u="none" strike="noStrike" kern="1200" cap="none" spc="0" normalizeH="0" baseline="0" noProof="0" dirty="0">
                <a:ln>
                  <a:noFill/>
                </a:ln>
                <a:solidFill>
                  <a:prstClr val="black"/>
                </a:solidFill>
                <a:effectLst/>
                <a:uLnTx/>
                <a:uFillTx/>
                <a:latin typeface="Meiryo UI"/>
                <a:ea typeface="Meiryo UI"/>
                <a:cs typeface="+mn-cs"/>
              </a:rPr>
              <a:t>万元</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の調達。「深圳モ</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デル」として、複数の知財商品化のモデルに。</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8" name="コンテンツ プレースホルダー 2"/>
          <p:cNvSpPr txBox="1">
            <a:spLocks/>
          </p:cNvSpPr>
          <p:nvPr/>
        </p:nvSpPr>
        <p:spPr>
          <a:xfrm>
            <a:off x="3557288" y="1157454"/>
            <a:ext cx="2270757" cy="13374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国家級ハイテクパーク認定</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→香港や中国本土からの有数</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の大学誘致を実施（深圳市</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と清華大学の共同出資による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深圳清華研究所など）</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広東省「　　　　　　」政策</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→労働集約型産業を郊外に移</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転させると同時に珠江デルタ地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域に高度な産業や労働力を誘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致し、省全体の産業構造の転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換・高度化を加速</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0" name="コンテンツ プレースホルダー 2"/>
          <p:cNvSpPr txBox="1">
            <a:spLocks/>
          </p:cNvSpPr>
          <p:nvPr/>
        </p:nvSpPr>
        <p:spPr>
          <a:xfrm>
            <a:off x="5898897" y="4840095"/>
            <a:ext cx="2848989" cy="16940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◆イノベーションの都市の基礎確立と発展</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→深圳市の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PCT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国際特許出願件数は世</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界一位の中国全体の約３割を占める　　　→科学研究者数の伸び幅が世界一位に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2016-2020)</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2021</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年版「</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Fortune Global 500</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」に</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深圳市に本社を置く企業が</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8</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社ランクイン　→人口の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95</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％が外来移民で、在住市民の</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平均年齢は約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33</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歳</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graphicFrame>
        <p:nvGraphicFramePr>
          <p:cNvPr id="5" name="オブジェクト 4"/>
          <p:cNvGraphicFramePr>
            <a:graphicFrameLocks noChangeAspect="1"/>
          </p:cNvGraphicFramePr>
          <p:nvPr/>
        </p:nvGraphicFramePr>
        <p:xfrm>
          <a:off x="4335313" y="2356250"/>
          <a:ext cx="1231900" cy="558800"/>
        </p:xfrm>
        <a:graphic>
          <a:graphicData uri="http://schemas.openxmlformats.org/presentationml/2006/ole">
            <mc:AlternateContent xmlns:mc="http://schemas.openxmlformats.org/markup-compatibility/2006">
              <mc:Choice xmlns:v="urn:schemas-microsoft-com:vml" Requires="v">
                <p:oleObj spid="_x0000_s2072" name="文書" r:id="rId3" imgW="1216614" imgH="550415" progId="Word.Document.12">
                  <p:embed/>
                </p:oleObj>
              </mc:Choice>
              <mc:Fallback>
                <p:oleObj name="文書" r:id="rId3" imgW="1216614" imgH="550415" progId="Word.Document.12">
                  <p:embed/>
                  <p:pic>
                    <p:nvPicPr>
                      <p:cNvPr id="5" name="オブジェクト 4"/>
                      <p:cNvPicPr/>
                      <p:nvPr/>
                    </p:nvPicPr>
                    <p:blipFill>
                      <a:blip r:embed="rId4"/>
                      <a:stretch>
                        <a:fillRect/>
                      </a:stretch>
                    </p:blipFill>
                    <p:spPr>
                      <a:xfrm>
                        <a:off x="4335313" y="2356250"/>
                        <a:ext cx="1231900" cy="558800"/>
                      </a:xfrm>
                      <a:prstGeom prst="rect">
                        <a:avLst/>
                      </a:prstGeom>
                    </p:spPr>
                  </p:pic>
                </p:oleObj>
              </mc:Fallback>
            </mc:AlternateContent>
          </a:graphicData>
        </a:graphic>
      </p:graphicFrame>
      <p:sp>
        <p:nvSpPr>
          <p:cNvPr id="31" name="正方形/長方形 30"/>
          <p:cNvSpPr/>
          <p:nvPr/>
        </p:nvSpPr>
        <p:spPr>
          <a:xfrm>
            <a:off x="6400898" y="6547238"/>
            <a:ext cx="226779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5270519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323528" y="828675"/>
            <a:ext cx="8568952" cy="5699714"/>
          </a:xfrm>
          <a:prstGeom prst="rect">
            <a:avLst/>
          </a:prstGeom>
          <a:noFill/>
          <a:ln w="6350">
            <a:solidFill>
              <a:schemeClr val="tx1"/>
            </a:solidFill>
          </a:ln>
        </p:spPr>
        <p:txBody>
          <a:bodyPr wrap="square" lIns="144000" tIns="108000" rtlCol="0">
            <a:noAutofit/>
          </a:bodyPr>
          <a:lstStyle/>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改革開放路線</a:t>
            </a: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1978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年、鄧小平指導体制の下、中国共産党中央委員会全体会議で提出。社会主義経済の中に資本主義の考えを含める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鄧小平氏「中央政府は資金はないが、政策は与えることができる」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経済特区</a:t>
            </a: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1980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年、全人代において、広東省深圳、珠海</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シュカイ</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汕頭</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スワトウ</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福建省厦門</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アモイ</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都市を経済特区に指定</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特区を「技術、管理、知識、対外政策のそれぞれの窓口」と位置づけ、計画経済から市場経済へ移行するための実験場に</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1992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年、特区を視察した際に示した「南巡講話」で、改革開放の一層の拡大を強調</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広東・香港・マカオ協力深化によるグレーター・ベイエリア（大湾区）建設推進枠組み協定</a:t>
            </a:r>
            <a:endPar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年、中国政府、香港、マカオ、広東省による締結</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深圳の方向性→現代化・国際化都市の建設、世界的影響力のあるイノベーション・クリエーション都市を建設</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「深圳における中国の特色ある社会主義先行モデル区建設の総合改革試行方案（</a:t>
            </a:r>
            <a:r>
              <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2025</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endPar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457200" rtl="0" eaLnBrk="1" fontAlgn="auto" latinLnBrk="0" hangingPunct="1">
              <a:lnSpc>
                <a:spcPts val="14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年、中国共産党中央委員会・国務院が発表</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0" indent="-228600" algn="l" defTabSz="457200" rtl="0" eaLnBrk="1" fontAlgn="auto" latinLnBrk="0" hangingPunct="1">
              <a:lnSpc>
                <a:spcPts val="1400"/>
              </a:lnSpc>
              <a:spcBef>
                <a:spcPts val="0"/>
              </a:spcBef>
              <a:spcAft>
                <a:spcPts val="0"/>
              </a:spcAft>
              <a:buClrTx/>
              <a:buSzTx/>
              <a:buFontTx/>
              <a:buAutoNum type="arabicParenBoth"/>
              <a:tabLst/>
              <a:defRPr/>
            </a:pP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生産要素の市場化配置に資する体制・メカニズムの整備</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　　　　土地管理制度の継続的模索、超大都市に適した労働力移動制度の整備、資本市場での先行的試行の推進、技術成果の転化に関わる制度の整備加速、データ要素市場の</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        </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育成加速、生産要素市場における貢献度評価メカニズムの健全化</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(2) </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市場化・法治化・国際化されたビジネス環境の整備</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　　　　公平・開放な市場環境の更なる整備、知的財産権保護の手本となる都市の形成促進、経済特区に適した行政管理体制と法制度の整備</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(3) </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科学技術革新を促す環境・制度の整備</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　　　　革新資源の配置・管理メカニズムの最適化、高度人材の認定・入国・永住に関わる手続きの簡素化等を促進する国際競争力のある人材の誘致・活用制度の整備</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(4) </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高い水準の開放型経済体制の整備</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　　　　ビッグベイエリアの規則の統合と協力の促進等による制度面での開放拡大、関係企業の海外上場に対する支援の強化等による金融業・航運業の対外開放の拡大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(5) </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生活関連サービスの供給体制の整備</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　　　　医療サービス体系の革新、学校設立に対する規制緩和、供給側の多様化模索等による社会保障メカニズムの最適化、文化・スポーツの運営・管理体制の整備</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black"/>
                </a:solidFill>
                <a:effectLst/>
                <a:uLnTx/>
                <a:uFillTx/>
                <a:latin typeface="Meiryo UI"/>
                <a:ea typeface="Meiryo UI"/>
                <a:cs typeface="+mn-cs"/>
              </a:rPr>
              <a:t>(6) </a:t>
            </a:r>
            <a:r>
              <a:rPr kumimoji="0" lang="ja-JP" altLang="en-US" sz="1000" b="0" i="0" u="none" strike="noStrike" kern="1200" cap="none" spc="0" normalizeH="0" baseline="0" noProof="0" dirty="0">
                <a:ln>
                  <a:noFill/>
                </a:ln>
                <a:solidFill>
                  <a:prstClr val="black"/>
                </a:solidFill>
                <a:effectLst/>
                <a:uLnTx/>
                <a:uFillTx/>
                <a:latin typeface="Meiryo UI"/>
                <a:ea typeface="Meiryo UI"/>
                <a:cs typeface="+mn-cs"/>
              </a:rPr>
              <a:t>生態環境と都市空間のガバナンス体制の整備</a:t>
            </a:r>
            <a:endParaRPr kumimoji="0"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　　　　生態系保全と環境保護制度の健全化、開発用土地の地上・地表・地下使用権の分別設定の模索等を内容とした都市空間の全体計画と管理水準の引き上げ</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角丸四角形 1"/>
          <p:cNvSpPr/>
          <p:nvPr/>
        </p:nvSpPr>
        <p:spPr>
          <a:xfrm>
            <a:off x="323528" y="401008"/>
            <a:ext cx="8568952" cy="340263"/>
          </a:xfrm>
          <a:prstGeom prst="roundRect">
            <a:avLst>
              <a:gd name="adj" fmla="val 9473"/>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中国共産党が、政府（国務院）および国会（全国人民代表大会）を指導</a:t>
            </a:r>
          </a:p>
        </p:txBody>
      </p:sp>
      <p:sp>
        <p:nvSpPr>
          <p:cNvPr id="45" name="角丸四角形 44"/>
          <p:cNvSpPr/>
          <p:nvPr/>
        </p:nvSpPr>
        <p:spPr>
          <a:xfrm>
            <a:off x="54339" y="260648"/>
            <a:ext cx="8982157" cy="6376372"/>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6" name="角丸四角形 45"/>
          <p:cNvSpPr/>
          <p:nvPr/>
        </p:nvSpPr>
        <p:spPr>
          <a:xfrm>
            <a:off x="415481" y="947692"/>
            <a:ext cx="2489644"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国家主導で大方針を決定</a:t>
            </a:r>
          </a:p>
        </p:txBody>
      </p:sp>
      <p:sp>
        <p:nvSpPr>
          <p:cNvPr id="41" name="角丸四角形 40"/>
          <p:cNvSpPr/>
          <p:nvPr/>
        </p:nvSpPr>
        <p:spPr>
          <a:xfrm>
            <a:off x="18718" y="44178"/>
            <a:ext cx="3176582" cy="30352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中央での推進体制　　</a:t>
            </a:r>
            <a:endParaRPr kumimoji="0"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正方形/長方形 7"/>
          <p:cNvSpPr/>
          <p:nvPr/>
        </p:nvSpPr>
        <p:spPr>
          <a:xfrm>
            <a:off x="6149646" y="6637020"/>
            <a:ext cx="2267794"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8082081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260941" y="501415"/>
            <a:ext cx="8568952" cy="2915465"/>
          </a:xfrm>
          <a:prstGeom prst="rect">
            <a:avLst/>
          </a:prstGeom>
          <a:noFill/>
          <a:ln w="6350">
            <a:solidFill>
              <a:schemeClr val="tx1"/>
            </a:solidFill>
          </a:ln>
        </p:spPr>
        <p:txBody>
          <a:bodyPr wrap="square" lIns="144000" tIns="108000" rtlCol="0">
            <a:noAutofit/>
          </a:bodyPr>
          <a:lstStyle/>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「騰籠換鳥」政策</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騰籠換鳥</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とう</a:t>
            </a:r>
            <a:r>
              <a:rPr kumimoji="1" lang="ja-JP" altLang="en-US" sz="800" b="0" i="0" u="none" strike="noStrike" kern="1200" cap="none" spc="0" normalizeH="0" baseline="0" noProof="0" dirty="0" err="1">
                <a:ln>
                  <a:noFill/>
                </a:ln>
                <a:solidFill>
                  <a:prstClr val="black"/>
                </a:solidFill>
                <a:effectLst/>
                <a:uLnTx/>
                <a:uFillTx/>
                <a:latin typeface="Meiryo UI"/>
                <a:ea typeface="Meiryo UI"/>
                <a:cs typeface="+mn-cs"/>
              </a:rPr>
              <a:t>ろう</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かんちょう</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「鳥か</a:t>
            </a:r>
            <a:r>
              <a:rPr kumimoji="1" lang="ja-JP" altLang="en-US" sz="800" b="0" i="0" u="none" strike="noStrike" kern="1200" cap="none" spc="0" normalizeH="0" baseline="0" noProof="0" dirty="0" err="1">
                <a:ln>
                  <a:noFill/>
                </a:ln>
                <a:solidFill>
                  <a:prstClr val="black"/>
                </a:solidFill>
                <a:effectLst/>
                <a:uLnTx/>
                <a:uFillTx/>
                <a:latin typeface="Meiryo UI"/>
                <a:ea typeface="Meiryo UI"/>
                <a:cs typeface="+mn-cs"/>
              </a:rPr>
              <a:t>ご</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地域</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を空にして新しい鳥</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産業</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に入れ替える」という意味の造語。産業構造の新陳代謝）</a:t>
            </a:r>
            <a:endParaRPr kumimoji="1" lang="en-US" altLang="ja-JP"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2008</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年以降、労働集約型産業を郊外に移転させると同時に珠江デルタ地域に高度な産業や労働力を誘致し、省全体の産業構造の転換・高度化を加速</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東省は、産業移転を円滑に推進していくために、周辺地域への交通のアクセスを改善すべく、道路をはじめとするインフラ建設を急ぐ上、「産業移転工業団地」の建設を奨励。資金の拠出から開発、建設、企業誘致などに至るすべてのプロセスにおいて、転出側の市政府が主導的役割を果たし、その報酬として、一定の期間内に事前に定めた比率で進出企業から徴収された税金の一部をシェアでき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月末までに、東莞市をはじめとする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つの</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珠江デルタの都市と</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の東西両翼および北部山間地帯の都市との間に</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の「産業移転工業団地」の設立が省政府によって認可</a:t>
            </a:r>
          </a:p>
          <a:p>
            <a:pPr marL="0" marR="0" lvl="0" indent="0" algn="l" defTabSz="457200" rtl="0" eaLnBrk="1" fontAlgn="auto" latinLnBrk="0" hangingPunct="1">
              <a:lnSpc>
                <a:spcPts val="5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東省は、衰退産業の後発地域への移転と同時に、労働力の先発地域への移転（「双移転」）も奨励。労働力の質を高めるために、職業訓練制度を強化するとともに、技術者を対象に、一定の在職期間という条件を満たせば、出稼ぎ先の戸籍が簡単に取得できる制度を進めてい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角丸四角形 44"/>
          <p:cNvSpPr/>
          <p:nvPr/>
        </p:nvSpPr>
        <p:spPr>
          <a:xfrm>
            <a:off x="54339" y="260648"/>
            <a:ext cx="8982157" cy="3372165"/>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6" name="角丸四角形 45"/>
          <p:cNvSpPr/>
          <p:nvPr/>
        </p:nvSpPr>
        <p:spPr>
          <a:xfrm>
            <a:off x="335359" y="620889"/>
            <a:ext cx="4004119"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中央による方針を地方政府（広域）が具体化</a:t>
            </a:r>
          </a:p>
        </p:txBody>
      </p:sp>
      <p:sp>
        <p:nvSpPr>
          <p:cNvPr id="3" name="AutoShape 2" descr="図2　東莞市と移転先の地理的関係"/>
          <p:cNvSpPr>
            <a:spLocks noChangeAspect="1" noChangeArrowheads="1"/>
          </p:cNvSpPr>
          <p:nvPr/>
        </p:nvSpPr>
        <p:spPr bwMode="auto">
          <a:xfrm flipV="1">
            <a:off x="155574" y="160338"/>
            <a:ext cx="1063625" cy="10636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5" name="AutoShape 4" descr="図2　東莞市と移転先の地理的関係"/>
          <p:cNvSpPr>
            <a:spLocks noChangeAspect="1" noChangeArrowheads="1"/>
          </p:cNvSpPr>
          <p:nvPr/>
        </p:nvSpPr>
        <p:spPr bwMode="auto">
          <a:xfrm>
            <a:off x="2222500" y="270746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0" name="AutoShape 4" descr="図2　東莞市と移転先の地理的関係"/>
          <p:cNvSpPr>
            <a:spLocks noChangeAspect="1" noChangeArrowheads="1"/>
          </p:cNvSpPr>
          <p:nvPr/>
        </p:nvSpPr>
        <p:spPr bwMode="auto">
          <a:xfrm>
            <a:off x="2231207" y="662922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41" name="角丸四角形 40"/>
          <p:cNvSpPr/>
          <p:nvPr/>
        </p:nvSpPr>
        <p:spPr>
          <a:xfrm>
            <a:off x="18718" y="44178"/>
            <a:ext cx="3176582" cy="30352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広東省政府での推進体制　　</a:t>
            </a:r>
            <a:endParaRPr kumimoji="0"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p:cNvSpPr/>
          <p:nvPr/>
        </p:nvSpPr>
        <p:spPr>
          <a:xfrm>
            <a:off x="6349734" y="6274844"/>
            <a:ext cx="2267794"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 name="図 1"/>
          <p:cNvPicPr>
            <a:picLocks noChangeAspect="1"/>
          </p:cNvPicPr>
          <p:nvPr/>
        </p:nvPicPr>
        <p:blipFill>
          <a:blip r:embed="rId3"/>
          <a:stretch>
            <a:fillRect/>
          </a:stretch>
        </p:blipFill>
        <p:spPr>
          <a:xfrm>
            <a:off x="155574" y="3906000"/>
            <a:ext cx="4127195" cy="2307552"/>
          </a:xfrm>
          <a:prstGeom prst="rect">
            <a:avLst/>
          </a:prstGeom>
          <a:ln w="19050">
            <a:solidFill>
              <a:schemeClr val="accent1">
                <a:lumMod val="40000"/>
                <a:lumOff val="60000"/>
              </a:schemeClr>
            </a:solidFill>
          </a:ln>
        </p:spPr>
      </p:pic>
      <p:pic>
        <p:nvPicPr>
          <p:cNvPr id="7" name="図 6"/>
          <p:cNvPicPr>
            <a:picLocks noChangeAspect="1"/>
          </p:cNvPicPr>
          <p:nvPr/>
        </p:nvPicPr>
        <p:blipFill>
          <a:blip r:embed="rId4"/>
          <a:stretch>
            <a:fillRect/>
          </a:stretch>
        </p:blipFill>
        <p:spPr>
          <a:xfrm>
            <a:off x="4339478" y="3891545"/>
            <a:ext cx="4632749" cy="2340011"/>
          </a:xfrm>
          <a:prstGeom prst="rect">
            <a:avLst/>
          </a:prstGeom>
          <a:ln>
            <a:noFill/>
          </a:ln>
        </p:spPr>
      </p:pic>
    </p:spTree>
    <p:extLst>
      <p:ext uri="{BB962C8B-B14F-4D97-AF65-F5344CB8AC3E}">
        <p14:creationId xmlns:p14="http://schemas.microsoft.com/office/powerpoint/2010/main" val="8506405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219373" y="3283023"/>
            <a:ext cx="8568952" cy="3164488"/>
          </a:xfrm>
          <a:prstGeom prst="rect">
            <a:avLst/>
          </a:prstGeom>
          <a:noFill/>
          <a:ln w="3175" cap="sq">
            <a:solidFill>
              <a:schemeClr val="tx1"/>
            </a:solidFill>
            <a:miter lim="800000"/>
          </a:ln>
        </p:spPr>
        <p:txBody>
          <a:bodyPr wrap="square" lIns="144000" tIns="108000" rtlCol="0">
            <a:noAutofit/>
          </a:bodyPr>
          <a:lstStyle/>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深圳経済特区科学技術イノベーション条例</a:t>
            </a: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年、条例施行</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Leelawadee UI Semilight" panose="020B0402040204020203" pitchFamily="34" charset="-34"/>
              </a:rPr>
              <a:t>深圳市科学技術イノベーション第</a:t>
            </a:r>
            <a:r>
              <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Leelawadee UI Semilight" panose="020B0402040204020203" pitchFamily="34" charset="-34"/>
              </a:rPr>
              <a:t>14</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Leelawadee UI Semilight" panose="020B0402040204020203" pitchFamily="34" charset="-34"/>
              </a:rPr>
              <a:t>次</a:t>
            </a:r>
            <a:r>
              <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Leelawadee UI Semilight" panose="020B0402040204020203" pitchFamily="34" charset="-34"/>
              </a:rPr>
              <a:t>5</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Leelawadee UI Semilight" panose="020B0402040204020203" pitchFamily="34" charset="-34"/>
              </a:rPr>
              <a:t>カ年計画（</a:t>
            </a:r>
            <a:r>
              <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Leelawadee UI Semilight" panose="020B0402040204020203" pitchFamily="34" charset="-34"/>
              </a:rPr>
              <a:t>2021-2025</a:t>
            </a:r>
            <a:r>
              <a:rPr kumimoji="0"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Leelawadee UI Semilight" panose="020B0402040204020203" pitchFamily="34" charset="-34"/>
              </a:rPr>
              <a:t>年）</a:t>
            </a:r>
            <a:endParaRPr kumimoji="0"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Leelawadee UI Semilight" panose="020B0402040204020203" pitchFamily="34" charset="-34"/>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年までに、現代化・国際化イノベーション都市を建設し、広東・香港・マカオグレーター</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ベイエリア国際科学技術イノベーションセンターの重要な牽引役に</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科学技術と産業イノベーションに関して全世界に影響力を有する地位を築くための取組みを加速化</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年までの具体的な数値目標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・深セン市域内総生産（</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GRP</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）に占める研究開発投資額の割合を</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％とする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・研究開発経費に占める基礎研究経費の割合を</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％とする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・国家級ハイテク認定企業数を</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社超とする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・人口</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万人当たりの高付加価値特許保有件数を</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108</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件とする　など</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角丸四角形 44"/>
          <p:cNvSpPr/>
          <p:nvPr/>
        </p:nvSpPr>
        <p:spPr>
          <a:xfrm>
            <a:off x="54339" y="260647"/>
            <a:ext cx="8884197" cy="6376373"/>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角丸四角形 7"/>
          <p:cNvSpPr/>
          <p:nvPr/>
        </p:nvSpPr>
        <p:spPr>
          <a:xfrm>
            <a:off x="304991" y="3439848"/>
            <a:ext cx="3318319"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中央による方針を地方政府が具体化</a:t>
            </a:r>
          </a:p>
        </p:txBody>
      </p:sp>
      <p:sp>
        <p:nvSpPr>
          <p:cNvPr id="10" name="角丸四角形 9"/>
          <p:cNvSpPr/>
          <p:nvPr/>
        </p:nvSpPr>
        <p:spPr>
          <a:xfrm>
            <a:off x="339266" y="3872082"/>
            <a:ext cx="1851469" cy="26217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科学技術イノベーション</a:t>
            </a:r>
          </a:p>
        </p:txBody>
      </p:sp>
      <p:sp>
        <p:nvSpPr>
          <p:cNvPr id="41" name="角丸四角形 40"/>
          <p:cNvSpPr/>
          <p:nvPr/>
        </p:nvSpPr>
        <p:spPr>
          <a:xfrm>
            <a:off x="18718" y="44178"/>
            <a:ext cx="3176582" cy="30352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深圳市政府での推進体制　　</a:t>
            </a:r>
            <a:endParaRPr kumimoji="0"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p:cNvSpPr/>
          <p:nvPr/>
        </p:nvSpPr>
        <p:spPr>
          <a:xfrm>
            <a:off x="6287465" y="6637020"/>
            <a:ext cx="2267794"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p:cNvSpPr txBox="1"/>
          <p:nvPr/>
        </p:nvSpPr>
        <p:spPr>
          <a:xfrm>
            <a:off x="233082" y="471822"/>
            <a:ext cx="8568952" cy="2714431"/>
          </a:xfrm>
          <a:prstGeom prst="rect">
            <a:avLst/>
          </a:prstGeom>
          <a:noFill/>
          <a:ln w="6350">
            <a:solidFill>
              <a:schemeClr val="tx1"/>
            </a:solidFill>
          </a:ln>
        </p:spPr>
        <p:txBody>
          <a:bodyPr wrap="square" lIns="144000" tIns="108000" rtlCol="0">
            <a:noAutofit/>
          </a:bodyPr>
          <a:lstStyle/>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計画単列市</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1988</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年、深圳市を「計画単列市」に指定（現在、大連</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ダイレン</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・青島</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チンタオ</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・寧波</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ニンポー</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・厦門</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アモイ</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err="1">
                <a:ln>
                  <a:noFill/>
                </a:ln>
                <a:solidFill>
                  <a:prstClr val="black"/>
                </a:solidFill>
                <a:effectLst/>
                <a:uLnTx/>
                <a:uFillTx/>
                <a:latin typeface="Meiryo UI"/>
                <a:ea typeface="Meiryo UI"/>
                <a:cs typeface="+mn-cs"/>
              </a:rPr>
              <a:t>と深圳の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5</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都市）</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計画単列市の特徴</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・財政面で、省政府を経由せずに中央政府と直接つながる（中央政府からの移転支出を直接受ける別格扱い）</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・経済および社会発展の諸項目について省の計画から独立し、単独で全国計画に編入され、省に相当する権限を有する。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（例：中央と省に所属する国有企業を市の管理に移管）</a:t>
            </a:r>
            <a:endParaRPr kumimoji="1"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ts val="14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計画単列市の機能</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 name="角丸四角形 21"/>
          <p:cNvSpPr/>
          <p:nvPr/>
        </p:nvSpPr>
        <p:spPr>
          <a:xfrm>
            <a:off x="325036" y="555914"/>
            <a:ext cx="1925311"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深圳市の位置づけ</a:t>
            </a:r>
          </a:p>
        </p:txBody>
      </p:sp>
      <p:graphicFrame>
        <p:nvGraphicFramePr>
          <p:cNvPr id="23" name="表 22"/>
          <p:cNvGraphicFramePr>
            <a:graphicFrameLocks noGrp="1"/>
          </p:cNvGraphicFramePr>
          <p:nvPr/>
        </p:nvGraphicFramePr>
        <p:xfrm>
          <a:off x="497748" y="2266360"/>
          <a:ext cx="8191425" cy="852605"/>
        </p:xfrm>
        <a:graphic>
          <a:graphicData uri="http://schemas.openxmlformats.org/drawingml/2006/table">
            <a:tbl>
              <a:tblPr firstRow="1" bandRow="1">
                <a:tableStyleId>{5C22544A-7EE6-4342-B048-85BDC9FD1C3A}</a:tableStyleId>
              </a:tblPr>
              <a:tblGrid>
                <a:gridCol w="2089149">
                  <a:extLst>
                    <a:ext uri="{9D8B030D-6E8A-4147-A177-3AD203B41FA5}">
                      <a16:colId xmlns:a16="http://schemas.microsoft.com/office/drawing/2014/main" val="782412456"/>
                    </a:ext>
                  </a:extLst>
                </a:gridCol>
                <a:gridCol w="2619375">
                  <a:extLst>
                    <a:ext uri="{9D8B030D-6E8A-4147-A177-3AD203B41FA5}">
                      <a16:colId xmlns:a16="http://schemas.microsoft.com/office/drawing/2014/main" val="1280567898"/>
                    </a:ext>
                  </a:extLst>
                </a:gridCol>
                <a:gridCol w="3482901">
                  <a:extLst>
                    <a:ext uri="{9D8B030D-6E8A-4147-A177-3AD203B41FA5}">
                      <a16:colId xmlns:a16="http://schemas.microsoft.com/office/drawing/2014/main" val="3674968280"/>
                    </a:ext>
                  </a:extLst>
                </a:gridCol>
              </a:tblGrid>
              <a:tr h="852605">
                <a:tc>
                  <a:txBody>
                    <a:bodyPr/>
                    <a:lstStyle/>
                    <a:p>
                      <a:r>
                        <a:rPr kumimoji="1" lang="ja-JP" altLang="en-US" sz="900" b="0" dirty="0">
                          <a:solidFill>
                            <a:schemeClr val="tx1"/>
                          </a:solidFill>
                          <a:latin typeface="+mn-ea"/>
                          <a:ea typeface="+mn-ea"/>
                        </a:rPr>
                        <a:t>経済・財政面における高い自由度と自主性を活かし、各ブロックの中心となり、生産・流通を統括し、規模や類型の多様化する経済区を建設し、さらに周辺の農村地区をけん引する役割</a:t>
                      </a:r>
                    </a:p>
                  </a:txBody>
                  <a:tcPr anchor="ctr">
                    <a:solidFill>
                      <a:schemeClr val="accent1">
                        <a:lumMod val="20000"/>
                        <a:lumOff val="80000"/>
                      </a:schemeClr>
                    </a:solidFill>
                  </a:tcPr>
                </a:tc>
                <a:tc>
                  <a:txBody>
                    <a:bodyPr/>
                    <a:lstStyle/>
                    <a:p>
                      <a:r>
                        <a:rPr kumimoji="1" lang="ja-JP" altLang="en-US" sz="900" b="0" dirty="0">
                          <a:solidFill>
                            <a:schemeClr val="tx1"/>
                          </a:solidFill>
                          <a:latin typeface="+mn-ea"/>
                          <a:ea typeface="+mn-ea"/>
                        </a:rPr>
                        <a:t>地域の中心都市であり、人口の集中や産業・経済活動の集積に伴い、人・モノ・情報・資本が行き交う交流拠点として、道路、鉄道、空港、港といった基幹的交通インフラの整備を図り、国内各地域や国外との結節点としてのゲートウェイ機能</a:t>
                      </a:r>
                    </a:p>
                  </a:txBody>
                  <a:tcPr anchor="ctr">
                    <a:solidFill>
                      <a:schemeClr val="accent1">
                        <a:lumMod val="20000"/>
                        <a:lumOff val="80000"/>
                      </a:schemeClr>
                    </a:solidFill>
                  </a:tcPr>
                </a:tc>
                <a:tc>
                  <a:txBody>
                    <a:bodyPr/>
                    <a:lstStyle/>
                    <a:p>
                      <a:r>
                        <a:rPr kumimoji="1" lang="ja-JP" altLang="en-US" sz="900" b="0" dirty="0">
                          <a:solidFill>
                            <a:schemeClr val="tx1"/>
                          </a:solidFill>
                          <a:latin typeface="+mn-ea"/>
                          <a:ea typeface="+mn-ea"/>
                        </a:rPr>
                        <a:t>外資の誘致・活用、国際的なコンベンションやイベントの招致・開催などにより集客交流機能を高め、「吸収進来・拡散出去」（情報・技術などの吸収・発信）を行うなど、それぞれの圏域における中心都市として、経済、産業、金融、文化などの各分野において、都市圏全体の活性化、発展のための「けん引役」としての役割</a:t>
                      </a:r>
                    </a:p>
                  </a:txBody>
                  <a:tcPr anchor="ctr">
                    <a:solidFill>
                      <a:schemeClr val="accent1">
                        <a:lumMod val="20000"/>
                        <a:lumOff val="80000"/>
                      </a:schemeClr>
                    </a:solidFill>
                  </a:tcPr>
                </a:tc>
                <a:extLst>
                  <a:ext uri="{0D108BD9-81ED-4DB2-BD59-A6C34878D82A}">
                    <a16:rowId xmlns:a16="http://schemas.microsoft.com/office/drawing/2014/main" val="2373961606"/>
                  </a:ext>
                </a:extLst>
              </a:tr>
            </a:tbl>
          </a:graphicData>
        </a:graphic>
      </p:graphicFrame>
      <p:pic>
        <p:nvPicPr>
          <p:cNvPr id="2" name="図 1"/>
          <p:cNvPicPr>
            <a:picLocks noChangeAspect="1"/>
          </p:cNvPicPr>
          <p:nvPr/>
        </p:nvPicPr>
        <p:blipFill>
          <a:blip r:embed="rId3"/>
          <a:stretch>
            <a:fillRect/>
          </a:stretch>
        </p:blipFill>
        <p:spPr>
          <a:xfrm>
            <a:off x="6287465" y="3573131"/>
            <a:ext cx="2335723" cy="1555492"/>
          </a:xfrm>
          <a:prstGeom prst="rect">
            <a:avLst/>
          </a:prstGeom>
        </p:spPr>
      </p:pic>
      <p:sp>
        <p:nvSpPr>
          <p:cNvPr id="13" name="正方形/長方形 12"/>
          <p:cNvSpPr/>
          <p:nvPr/>
        </p:nvSpPr>
        <p:spPr>
          <a:xfrm>
            <a:off x="6089109" y="5193442"/>
            <a:ext cx="2849427" cy="2154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地下鉄自動運転</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8037691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226926" y="3292497"/>
            <a:ext cx="8568952" cy="3259783"/>
          </a:xfrm>
          <a:prstGeom prst="rect">
            <a:avLst/>
          </a:prstGeom>
          <a:noFill/>
          <a:ln w="6350">
            <a:solidFill>
              <a:schemeClr val="tx1"/>
            </a:solidFill>
          </a:ln>
        </p:spPr>
        <p:txBody>
          <a:bodyPr wrap="square" lIns="144000" tIns="108000" rtlCol="0">
            <a:noAutofit/>
          </a:bodyPr>
          <a:lstStyle/>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エコシステム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エコシステムとは、自然界で多様な生物がうまく共存しているように、業種や強みなどがそれぞれ異なる企業が連携することで共存共栄を目指す取り組み）</a:t>
            </a:r>
            <a:endParaRPr kumimoji="1" lang="en-US" altLang="ja-JP" sz="800" b="0" i="0" u="sng"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深圳市で新興企業の誕生を支えている一つの仕組み。民営企業が民営企業を産み出すエコシステム</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一定規模に成長した民営企業が新会社を設立したり、スタートアップに出資や支援したりするなど新興企業を創出するエコシステムが形成されている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（例）</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騰訊（</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Tencent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・当初、インスタントメッセンジャーサービスを主力にユーザーを集め、ユーザー基盤をベースにサービスを拡大・進化させるとともに、資金や関連技術を蓄積</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近年は</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 </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を駆使した小売や金融、ヘルスケアなど広範な分野に参入し、一つの「エコシステム」を構築</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・スタートアップの育成・支援を強化すべく、創業支援のオンラインプラットフォームやコワーキング・スペース、コーポレート・ベンチャー・キャピタルを設立</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中国平安保険</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・保険を中核に銀行業や資産運用業などにも業務を拡大し、総合金融サービスグループに脱皮。最近はイノベーション科学技術への投資を増やし、ここ</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年ほどで</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 </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億元以上をフィンテック、医療科技、</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 </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といった分野に投資</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・スタートアップ支援事業では、ベンチャーキャピタルである投資基金を創設しているほか、</a:t>
            </a:r>
            <a:r>
              <a:rPr kumimoji="0" lang="en-US" altLang="ja-JP" sz="105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SparkLabs</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（韓国のベンチャー投資会社）</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と共同でフィンテック・</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アクセラレーターである平安金融科技加速器を設立するなど、フィンテック分野を中心に創業支援を強化</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角丸四角形 44"/>
          <p:cNvSpPr/>
          <p:nvPr/>
        </p:nvSpPr>
        <p:spPr>
          <a:xfrm>
            <a:off x="54339" y="3070176"/>
            <a:ext cx="8982157" cy="3572379"/>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角丸四角形 7"/>
          <p:cNvSpPr/>
          <p:nvPr/>
        </p:nvSpPr>
        <p:spPr>
          <a:xfrm>
            <a:off x="403000" y="3385871"/>
            <a:ext cx="3327844" cy="324000"/>
          </a:xfrm>
          <a:prstGeom prst="roundRect">
            <a:avLst>
              <a:gd name="adj" fmla="val 50000"/>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中央による方針を民営企業が具体化</a:t>
            </a:r>
          </a:p>
        </p:txBody>
      </p:sp>
      <p:sp>
        <p:nvSpPr>
          <p:cNvPr id="41" name="角丸四角形 40"/>
          <p:cNvSpPr/>
          <p:nvPr/>
        </p:nvSpPr>
        <p:spPr>
          <a:xfrm>
            <a:off x="18718" y="2907734"/>
            <a:ext cx="3176582" cy="30352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民営企業での推進体制　　</a:t>
            </a:r>
            <a:endParaRPr kumimoji="0"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正方形/長方形 8"/>
          <p:cNvSpPr/>
          <p:nvPr/>
        </p:nvSpPr>
        <p:spPr>
          <a:xfrm>
            <a:off x="5923575" y="6642556"/>
            <a:ext cx="2267794"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各種資料をもとに副首都推進局にて作成</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角丸四角形 14"/>
          <p:cNvSpPr/>
          <p:nvPr/>
        </p:nvSpPr>
        <p:spPr>
          <a:xfrm>
            <a:off x="54339" y="260646"/>
            <a:ext cx="8982157" cy="2559529"/>
          </a:xfrm>
          <a:prstGeom prst="roundRect">
            <a:avLst>
              <a:gd name="adj" fmla="val 3402"/>
            </a:avLst>
          </a:prstGeom>
          <a:no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7" name="角丸四角形 16"/>
          <p:cNvSpPr/>
          <p:nvPr/>
        </p:nvSpPr>
        <p:spPr>
          <a:xfrm>
            <a:off x="18718" y="44178"/>
            <a:ext cx="3176582" cy="303524"/>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深圳市政府での推進体制　　</a:t>
            </a:r>
            <a:endParaRPr kumimoji="0"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8" name="テキスト ボックス 17"/>
          <p:cNvSpPr txBox="1"/>
          <p:nvPr/>
        </p:nvSpPr>
        <p:spPr>
          <a:xfrm>
            <a:off x="219373" y="381551"/>
            <a:ext cx="8568952" cy="2339615"/>
          </a:xfrm>
          <a:prstGeom prst="rect">
            <a:avLst/>
          </a:prstGeom>
          <a:noFill/>
          <a:ln w="3175" cap="sq">
            <a:solidFill>
              <a:schemeClr val="tx1"/>
            </a:solidFill>
            <a:miter lim="800000"/>
          </a:ln>
        </p:spPr>
        <p:txBody>
          <a:bodyPr wrap="square" lIns="144000" tIns="108000" rtlCol="0">
            <a:noAutofit/>
          </a:bodyPr>
          <a:lstStyle/>
          <a:p>
            <a:pPr marL="0" marR="0" lvl="0" indent="0" algn="l" defTabSz="457200" rtl="0" eaLnBrk="1" fontAlgn="auto" latinLnBrk="0" hangingPunct="1">
              <a:lnSpc>
                <a:spcPts val="12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深圳モデル</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2019</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年、知財証券化商品を深圳証券取引所に上場</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（深圳市設立の</a:t>
            </a:r>
            <a:r>
              <a:rPr kumimoji="1" lang="ja-JP" altLang="en-US" sz="1200" b="0" i="0" u="sng" strike="noStrike" kern="1200" cap="none" spc="0" normalizeH="0" baseline="0" noProof="0" dirty="0">
                <a:ln>
                  <a:noFill/>
                </a:ln>
                <a:solidFill>
                  <a:prstClr val="black"/>
                </a:solidFill>
                <a:effectLst/>
                <a:uLnTx/>
                <a:uFillTx/>
                <a:latin typeface="Meiryo UI"/>
                <a:ea typeface="Meiryo UI"/>
                <a:cs typeface="+mn-cs"/>
              </a:rPr>
              <a:t>深圳市高新投集団有限公司</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が担任）</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深圳市「孔雀計画」</a:t>
            </a: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年、海外のハイレベル</a:t>
            </a:r>
            <a:r>
              <a:rPr kumimoji="0"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人材招へい</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計画</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人材をレベル別にカテゴリー分けし、</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万元（約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2,700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万円～約</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5,100</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万円）を支給。起業、研究開発、生活の面で全面的な行政支援を提供</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テキスト ボックス 18"/>
          <p:cNvSpPr txBox="1"/>
          <p:nvPr/>
        </p:nvSpPr>
        <p:spPr>
          <a:xfrm>
            <a:off x="1835757" y="1540410"/>
            <a:ext cx="2075186" cy="506046"/>
          </a:xfrm>
          <a:prstGeom prst="rect">
            <a:avLst/>
          </a:prstGeom>
          <a:noFill/>
          <a:ln>
            <a:solidFill>
              <a:schemeClr val="tx1"/>
            </a:solidFill>
            <a:prstDash val="sysDot"/>
          </a:ln>
        </p:spPr>
        <p:txBody>
          <a:bodyPr wrap="none"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・担保融資や信用保証、ベンチャーキャピタルなど、起業初期から</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成熟期までの投融資サービスを提供</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・知財証券化モデルの構築にあたっては、深圳市の公的資金に</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基づく信用保証業務を行い、投資家や金融機関のリスク低減を</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図っている</a:t>
            </a:r>
          </a:p>
        </p:txBody>
      </p:sp>
      <p:cxnSp>
        <p:nvCxnSpPr>
          <p:cNvPr id="20" name="直線矢印コネクタ 19"/>
          <p:cNvCxnSpPr/>
          <p:nvPr/>
        </p:nvCxnSpPr>
        <p:spPr>
          <a:xfrm>
            <a:off x="2796097" y="1352780"/>
            <a:ext cx="0" cy="157113"/>
          </a:xfrm>
          <a:prstGeom prst="straightConnector1">
            <a:avLst/>
          </a:prstGeom>
          <a:ln w="3175" cap="rnd">
            <a:headEnd w="med" len="sm"/>
            <a:tailEnd type="triangle"/>
          </a:ln>
        </p:spPr>
        <p:style>
          <a:lnRef idx="1">
            <a:schemeClr val="dk1"/>
          </a:lnRef>
          <a:fillRef idx="0">
            <a:schemeClr val="dk1"/>
          </a:fillRef>
          <a:effectRef idx="0">
            <a:schemeClr val="dk1"/>
          </a:effectRef>
          <a:fontRef idx="minor">
            <a:schemeClr val="tx1"/>
          </a:fontRef>
        </p:style>
      </p:cxnSp>
      <p:sp>
        <p:nvSpPr>
          <p:cNvPr id="26" name="角丸四角形 25"/>
          <p:cNvSpPr/>
          <p:nvPr/>
        </p:nvSpPr>
        <p:spPr>
          <a:xfrm>
            <a:off x="323528" y="455937"/>
            <a:ext cx="2318194" cy="26217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知的財産権保護・知財証券化</a:t>
            </a:r>
          </a:p>
        </p:txBody>
      </p:sp>
      <p:sp>
        <p:nvSpPr>
          <p:cNvPr id="27" name="角丸四角形 26"/>
          <p:cNvSpPr/>
          <p:nvPr/>
        </p:nvSpPr>
        <p:spPr>
          <a:xfrm>
            <a:off x="323528" y="1551358"/>
            <a:ext cx="1156143" cy="26217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err="1">
                <a:ln>
                  <a:noFill/>
                </a:ln>
                <a:solidFill>
                  <a:prstClr val="white"/>
                </a:solidFill>
                <a:effectLst/>
                <a:uLnTx/>
                <a:uFillTx/>
                <a:latin typeface="Meiryo UI" panose="020B0604030504040204" pitchFamily="50" charset="-128"/>
                <a:ea typeface="Meiryo UI" panose="020B0604030504040204" pitchFamily="50" charset="-128"/>
                <a:cs typeface="+mn-cs"/>
              </a:rPr>
              <a:t>人材招へい</a:t>
            </a:r>
            <a:endPar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24" name="図 23"/>
          <p:cNvPicPr>
            <a:picLocks noChangeAspect="1"/>
          </p:cNvPicPr>
          <p:nvPr/>
        </p:nvPicPr>
        <p:blipFill>
          <a:blip r:embed="rId3"/>
          <a:stretch>
            <a:fillRect/>
          </a:stretch>
        </p:blipFill>
        <p:spPr>
          <a:xfrm>
            <a:off x="4393583" y="646789"/>
            <a:ext cx="1945513" cy="1297008"/>
          </a:xfrm>
          <a:prstGeom prst="rect">
            <a:avLst/>
          </a:prstGeom>
        </p:spPr>
      </p:pic>
      <p:sp>
        <p:nvSpPr>
          <p:cNvPr id="29" name="正方形/長方形 28"/>
          <p:cNvSpPr/>
          <p:nvPr/>
        </p:nvSpPr>
        <p:spPr>
          <a:xfrm>
            <a:off x="4307443" y="395189"/>
            <a:ext cx="980626" cy="2539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深圳市の様子</a:t>
            </a:r>
            <a:endPar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3992151" y="1928534"/>
            <a:ext cx="2854464" cy="2154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深圳市中心部エリア</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5" name="図 24"/>
          <p:cNvPicPr>
            <a:picLocks noChangeAspect="1"/>
          </p:cNvPicPr>
          <p:nvPr/>
        </p:nvPicPr>
        <p:blipFill>
          <a:blip r:embed="rId4"/>
          <a:stretch>
            <a:fillRect/>
          </a:stretch>
        </p:blipFill>
        <p:spPr>
          <a:xfrm>
            <a:off x="6695182" y="644412"/>
            <a:ext cx="1853710" cy="1286499"/>
          </a:xfrm>
          <a:prstGeom prst="rect">
            <a:avLst/>
          </a:prstGeom>
        </p:spPr>
      </p:pic>
      <p:sp>
        <p:nvSpPr>
          <p:cNvPr id="32" name="正方形/長方形 31"/>
          <p:cNvSpPr/>
          <p:nvPr/>
        </p:nvSpPr>
        <p:spPr>
          <a:xfrm>
            <a:off x="6248298" y="1923280"/>
            <a:ext cx="2747478" cy="2154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赤湾港区</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5335538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35529" y="147192"/>
            <a:ext cx="8887922" cy="6643810"/>
          </a:xfrm>
          <a:prstGeom prst="roundRect">
            <a:avLst>
              <a:gd name="adj" fmla="val 2220"/>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角丸四角形 7"/>
          <p:cNvSpPr/>
          <p:nvPr/>
        </p:nvSpPr>
        <p:spPr>
          <a:xfrm>
            <a:off x="88066" y="44607"/>
            <a:ext cx="3822197" cy="291508"/>
          </a:xfrm>
          <a:prstGeom prst="roundRect">
            <a:avLst>
              <a:gd name="adj" fmla="val 9055"/>
            </a:avLst>
          </a:prstGeom>
          <a:solidFill>
            <a:srgbClr val="00206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BIZ UDPゴシック" panose="020B0400000000000000" pitchFamily="50" charset="-128"/>
                <a:cs typeface="+mn-cs"/>
              </a:rPr>
              <a:t>国家戦略特区（主な規制改革事項と概要）</a:t>
            </a:r>
          </a:p>
        </p:txBody>
      </p:sp>
      <p:graphicFrame>
        <p:nvGraphicFramePr>
          <p:cNvPr id="10" name="表 9"/>
          <p:cNvGraphicFramePr>
            <a:graphicFrameLocks noGrp="1"/>
          </p:cNvGraphicFramePr>
          <p:nvPr>
            <p:extLst/>
          </p:nvPr>
        </p:nvGraphicFramePr>
        <p:xfrm>
          <a:off x="102944" y="361404"/>
          <a:ext cx="8777593" cy="6374375"/>
        </p:xfrm>
        <a:graphic>
          <a:graphicData uri="http://schemas.openxmlformats.org/drawingml/2006/table">
            <a:tbl>
              <a:tblPr firstRow="1" bandRow="1">
                <a:tableStyleId>{5C22544A-7EE6-4342-B048-85BDC9FD1C3A}</a:tableStyleId>
              </a:tblPr>
              <a:tblGrid>
                <a:gridCol w="1966355">
                  <a:extLst>
                    <a:ext uri="{9D8B030D-6E8A-4147-A177-3AD203B41FA5}">
                      <a16:colId xmlns:a16="http://schemas.microsoft.com/office/drawing/2014/main" val="4100045970"/>
                    </a:ext>
                  </a:extLst>
                </a:gridCol>
                <a:gridCol w="6811238">
                  <a:extLst>
                    <a:ext uri="{9D8B030D-6E8A-4147-A177-3AD203B41FA5}">
                      <a16:colId xmlns:a16="http://schemas.microsoft.com/office/drawing/2014/main" val="3921672340"/>
                    </a:ext>
                  </a:extLst>
                </a:gridCol>
              </a:tblGrid>
              <a:tr h="246742">
                <a:tc>
                  <a:txBody>
                    <a:bodyPr/>
                    <a:lstStyle/>
                    <a:p>
                      <a:pPr algn="ctr"/>
                      <a:r>
                        <a:rPr kumimoji="1" lang="zh-TW" altLang="en-US" sz="1100" dirty="0"/>
                        <a:t>規制改革事項</a:t>
                      </a:r>
                      <a:endParaRPr kumimoji="1" lang="ja-JP" altLang="en-US" sz="1100" dirty="0"/>
                    </a:p>
                  </a:txBody>
                  <a:tcPr/>
                </a:tc>
                <a:tc>
                  <a:txBody>
                    <a:bodyPr/>
                    <a:lstStyle/>
                    <a:p>
                      <a:pPr algn="ctr"/>
                      <a:r>
                        <a:rPr kumimoji="1" lang="ja-JP" altLang="en-US" sz="1100" dirty="0"/>
                        <a:t>概     要</a:t>
                      </a:r>
                    </a:p>
                  </a:txBody>
                  <a:tcPr/>
                </a:tc>
                <a:extLst>
                  <a:ext uri="{0D108BD9-81ED-4DB2-BD59-A6C34878D82A}">
                    <a16:rowId xmlns:a16="http://schemas.microsoft.com/office/drawing/2014/main" val="1878619953"/>
                  </a:ext>
                </a:extLst>
              </a:tr>
              <a:tr h="725711">
                <a:tc>
                  <a:txBody>
                    <a:bodyPr/>
                    <a:lstStyle/>
                    <a:p>
                      <a:r>
                        <a:rPr kumimoji="1" lang="ja-JP" altLang="en-US" sz="1100" dirty="0"/>
                        <a:t>外国人創業人材等の受入促進（</a:t>
                      </a:r>
                      <a:r>
                        <a:rPr kumimoji="1" lang="ja-JP" altLang="en-US" sz="1100" b="1" dirty="0"/>
                        <a:t>スタートアップビザ</a:t>
                      </a:r>
                      <a:r>
                        <a:rPr kumimoji="1" lang="ja-JP" altLang="en-US" sz="1100" dirty="0"/>
                        <a:t>）</a:t>
                      </a:r>
                    </a:p>
                  </a:txBody>
                  <a:tcPr/>
                </a:tc>
                <a:tc>
                  <a:txBody>
                    <a:bodyPr/>
                    <a:lstStyle/>
                    <a:p>
                      <a:r>
                        <a:rPr kumimoji="1" lang="ja-JP" altLang="en-US" sz="1100" b="1" dirty="0"/>
                        <a:t>創業人材等の多様な外国人の受入れ促進</a:t>
                      </a:r>
                    </a:p>
                    <a:p>
                      <a:r>
                        <a:rPr kumimoji="1" lang="ja-JP" altLang="en-US" sz="1100" dirty="0"/>
                        <a:t>　創業人材について、地方自治体による事業計画の審査等を要件に、「経営・管理」の在留資格の基準（当初から「２人以上の常勤職員の雇用」又は「最低限（</a:t>
                      </a:r>
                      <a:r>
                        <a:rPr kumimoji="1" lang="en-US" altLang="ja-JP" sz="1100" dirty="0"/>
                        <a:t>500</a:t>
                      </a:r>
                      <a:r>
                        <a:rPr kumimoji="1" lang="ja-JP" altLang="en-US" sz="1100" dirty="0"/>
                        <a:t>万円）の投資額」等）を緩和。</a:t>
                      </a:r>
                      <a:endParaRPr kumimoji="1" lang="en-US" altLang="ja-JP" sz="1100" dirty="0"/>
                    </a:p>
                    <a:p>
                      <a:endParaRPr kumimoji="1" lang="ja-JP" altLang="en-US" sz="1100" dirty="0"/>
                    </a:p>
                  </a:txBody>
                  <a:tcPr/>
                </a:tc>
                <a:extLst>
                  <a:ext uri="{0D108BD9-81ED-4DB2-BD59-A6C34878D82A}">
                    <a16:rowId xmlns:a16="http://schemas.microsoft.com/office/drawing/2014/main" val="626745550"/>
                  </a:ext>
                </a:extLst>
              </a:tr>
              <a:tr h="725711">
                <a:tc>
                  <a:txBody>
                    <a:bodyPr/>
                    <a:lstStyle/>
                    <a:p>
                      <a:r>
                        <a:rPr kumimoji="1" lang="ja-JP" altLang="en-US" sz="1100" dirty="0"/>
                        <a:t>特定営利活動促進法の特例</a:t>
                      </a:r>
                    </a:p>
                  </a:txBody>
                  <a:tcPr/>
                </a:tc>
                <a:tc>
                  <a:txBody>
                    <a:bodyPr/>
                    <a:lstStyle/>
                    <a:p>
                      <a:r>
                        <a:rPr kumimoji="1" lang="en-US" altLang="ja-JP" sz="1100" b="1" dirty="0"/>
                        <a:t>NPO</a:t>
                      </a:r>
                      <a:r>
                        <a:rPr kumimoji="1" lang="ja-JP" altLang="en-US" sz="1100" b="1" dirty="0"/>
                        <a:t>法人の設立手続きの迅速化</a:t>
                      </a:r>
                    </a:p>
                    <a:p>
                      <a:r>
                        <a:rPr kumimoji="1" lang="ja-JP" altLang="en-US" sz="1100" dirty="0"/>
                        <a:t>　ソーシャルビジネスの重要な担い手でもある特定非営利活動法人の設立を促進するため、その設立認証手続における申請書類の縦覧期間（現行</a:t>
                      </a:r>
                      <a:r>
                        <a:rPr kumimoji="1" lang="en-US" altLang="ja-JP" sz="1100" dirty="0"/>
                        <a:t>1</a:t>
                      </a:r>
                      <a:r>
                        <a:rPr kumimoji="1" lang="ja-JP" altLang="en-US" sz="1100" dirty="0"/>
                        <a:t>カ月）を大幅に短縮。</a:t>
                      </a:r>
                      <a:endParaRPr kumimoji="1" lang="en-US" altLang="ja-JP" sz="1100" dirty="0"/>
                    </a:p>
                    <a:p>
                      <a:endParaRPr kumimoji="1" lang="ja-JP" altLang="en-US" sz="1100" dirty="0"/>
                    </a:p>
                  </a:txBody>
                  <a:tcPr/>
                </a:tc>
                <a:extLst>
                  <a:ext uri="{0D108BD9-81ED-4DB2-BD59-A6C34878D82A}">
                    <a16:rowId xmlns:a16="http://schemas.microsoft.com/office/drawing/2014/main" val="4035519009"/>
                  </a:ext>
                </a:extLst>
              </a:tr>
              <a:tr h="725711">
                <a:tc>
                  <a:txBody>
                    <a:bodyPr/>
                    <a:lstStyle/>
                    <a:p>
                      <a:r>
                        <a:rPr kumimoji="1" lang="ja-JP" altLang="en-US" sz="1100" dirty="0"/>
                        <a:t>創業者の人材確保の支援に係る国家公務員退職手当法の特例</a:t>
                      </a:r>
                    </a:p>
                  </a:txBody>
                  <a:tcPr/>
                </a:tc>
                <a:tc>
                  <a:txBody>
                    <a:bodyPr/>
                    <a:lstStyle/>
                    <a:p>
                      <a:r>
                        <a:rPr kumimoji="1" lang="ja-JP" altLang="en-US" sz="1100" b="1" dirty="0"/>
                        <a:t>官民の垣根を越えた人材移動の柔軟化</a:t>
                      </a:r>
                    </a:p>
                    <a:p>
                      <a:r>
                        <a:rPr kumimoji="1" lang="ja-JP" altLang="en-US" sz="1100" dirty="0"/>
                        <a:t>　スタートアップ企業における優秀な人材確保のため、国の行政機関の職員がスタートアップ企業で働き、一定期間内に再び国の職員になった場合の退職手当の算定について前後の期間を通算。</a:t>
                      </a:r>
                      <a:endParaRPr kumimoji="1" lang="en-US" altLang="ja-JP" sz="1100" dirty="0"/>
                    </a:p>
                    <a:p>
                      <a:endParaRPr kumimoji="1" lang="ja-JP" altLang="en-US" sz="1100" dirty="0"/>
                    </a:p>
                  </a:txBody>
                  <a:tcPr/>
                </a:tc>
                <a:extLst>
                  <a:ext uri="{0D108BD9-81ED-4DB2-BD59-A6C34878D82A}">
                    <a16:rowId xmlns:a16="http://schemas.microsoft.com/office/drawing/2014/main" val="188024075"/>
                  </a:ext>
                </a:extLst>
              </a:tr>
              <a:tr h="725711">
                <a:tc>
                  <a:txBody>
                    <a:bodyPr/>
                    <a:lstStyle/>
                    <a:p>
                      <a:r>
                        <a:rPr kumimoji="1" lang="ja-JP" altLang="en-US" sz="1100" dirty="0"/>
                        <a:t>人材流動化支援施設の設置</a:t>
                      </a:r>
                    </a:p>
                  </a:txBody>
                  <a:tcPr/>
                </a:tc>
                <a:tc>
                  <a:txBody>
                    <a:bodyPr/>
                    <a:lstStyle/>
                    <a:p>
                      <a:r>
                        <a:rPr kumimoji="1" lang="ja-JP" altLang="en-US" sz="1100" b="1" dirty="0"/>
                        <a:t>スタートアップ人材マッチングセンターの設置</a:t>
                      </a:r>
                    </a:p>
                    <a:p>
                      <a:r>
                        <a:rPr kumimoji="1" lang="ja-JP" altLang="en-US" sz="1100" dirty="0"/>
                        <a:t>　国、自治体、大企業に勤務する人材をスタートアップ企業で働きやすくするため、「人材流動化センター（仮称）」を設置し、労働市場の流動性向上、スタートアップ企業における優秀な人材の確保に資する援助を行う。</a:t>
                      </a:r>
                      <a:endParaRPr kumimoji="1" lang="en-US" altLang="ja-JP" sz="1100" dirty="0"/>
                    </a:p>
                    <a:p>
                      <a:endParaRPr kumimoji="1" lang="ja-JP" altLang="en-US" sz="1100" dirty="0"/>
                    </a:p>
                  </a:txBody>
                  <a:tcPr/>
                </a:tc>
                <a:extLst>
                  <a:ext uri="{0D108BD9-81ED-4DB2-BD59-A6C34878D82A}">
                    <a16:rowId xmlns:a16="http://schemas.microsoft.com/office/drawing/2014/main" val="3967196263"/>
                  </a:ext>
                </a:extLst>
              </a:tr>
              <a:tr h="725711">
                <a:tc>
                  <a:txBody>
                    <a:bodyPr/>
                    <a:lstStyle/>
                    <a:p>
                      <a:r>
                        <a:rPr kumimoji="1" lang="ja-JP" altLang="en-US" sz="1100" dirty="0"/>
                        <a:t>航空法の高さ制限のエリア単位での特例承認</a:t>
                      </a:r>
                      <a:endParaRPr kumimoji="1" lang="en-US" altLang="ja-JP" sz="1100" dirty="0"/>
                    </a:p>
                    <a:p>
                      <a:endParaRPr kumimoji="1" lang="en-US" altLang="ja-JP" sz="1100" dirty="0"/>
                    </a:p>
                    <a:p>
                      <a:endParaRPr kumimoji="1" lang="ja-JP" altLang="en-US" sz="1100" b="1" dirty="0"/>
                    </a:p>
                  </a:txBody>
                  <a:tcPr/>
                </a:tc>
                <a:tc>
                  <a:txBody>
                    <a:bodyPr/>
                    <a:lstStyle/>
                    <a:p>
                      <a:r>
                        <a:rPr kumimoji="1" lang="ja-JP" altLang="en-US" sz="1100" b="1" dirty="0"/>
                        <a:t>航空法の高さ制限に係る特例</a:t>
                      </a:r>
                    </a:p>
                    <a:p>
                      <a:r>
                        <a:rPr kumimoji="1" lang="ja-JP" altLang="en-US" sz="1100" dirty="0"/>
                        <a:t>　建物ごとの個別審査となっている航空法に基づく高さ制限について、一定の高さをエリア一体の目安として提示した上で、具体的な地区計画の検討と並行して迅速に承認に向けた手続きを進める。</a:t>
                      </a:r>
                      <a:endParaRPr kumimoji="1" lang="en-US" altLang="ja-JP" sz="1100" dirty="0"/>
                    </a:p>
                    <a:p>
                      <a:endParaRPr kumimoji="1" lang="ja-JP" altLang="en-US" sz="1100" dirty="0"/>
                    </a:p>
                  </a:txBody>
                  <a:tcPr/>
                </a:tc>
                <a:extLst>
                  <a:ext uri="{0D108BD9-81ED-4DB2-BD59-A6C34878D82A}">
                    <a16:rowId xmlns:a16="http://schemas.microsoft.com/office/drawing/2014/main" val="870266999"/>
                  </a:ext>
                </a:extLst>
              </a:tr>
              <a:tr h="725711">
                <a:tc>
                  <a:txBody>
                    <a:bodyPr/>
                    <a:lstStyle/>
                    <a:p>
                      <a:r>
                        <a:rPr kumimoji="1" lang="ja-JP" altLang="en-US" sz="1100" dirty="0"/>
                        <a:t>特定事業実施法人の所得に係る課税の特例</a:t>
                      </a:r>
                      <a:endParaRPr kumimoji="1" lang="en-US" altLang="ja-JP" sz="1100" dirty="0"/>
                    </a:p>
                    <a:p>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dirty="0"/>
                    </a:p>
                  </a:txBody>
                  <a:tcPr/>
                </a:tc>
                <a:tc>
                  <a:txBody>
                    <a:bodyPr/>
                    <a:lstStyle/>
                    <a:p>
                      <a:r>
                        <a:rPr kumimoji="1" lang="ja-JP" altLang="en-US" sz="1100" b="1" dirty="0"/>
                        <a:t>スタートアップ法人減税</a:t>
                      </a:r>
                    </a:p>
                    <a:p>
                      <a:r>
                        <a:rPr kumimoji="1" lang="ja-JP" altLang="en-US" sz="1100" dirty="0"/>
                        <a:t>　区域計画に定められた事業を実施する一定の法人について、当該事業による所得金額の一定割合を課税所得から控除する。</a:t>
                      </a:r>
                      <a:endParaRPr kumimoji="1" lang="en-US" altLang="ja-JP" sz="1100" dirty="0"/>
                    </a:p>
                    <a:p>
                      <a:endParaRPr kumimoji="1" lang="ja-JP" altLang="en-US" sz="1100" dirty="0"/>
                    </a:p>
                  </a:txBody>
                  <a:tcPr/>
                </a:tc>
                <a:extLst>
                  <a:ext uri="{0D108BD9-81ED-4DB2-BD59-A6C34878D82A}">
                    <a16:rowId xmlns:a16="http://schemas.microsoft.com/office/drawing/2014/main" val="353283965"/>
                  </a:ext>
                </a:extLst>
              </a:tr>
              <a:tr h="725711">
                <a:tc>
                  <a:txBody>
                    <a:bodyPr/>
                    <a:lstStyle/>
                    <a:p>
                      <a:r>
                        <a:rPr kumimoji="1" lang="ja-JP" altLang="en-US" sz="1100" dirty="0"/>
                        <a:t>近未来技術実証ワンストップセンターの設置</a:t>
                      </a:r>
                    </a:p>
                  </a:txBody>
                  <a:tcPr/>
                </a:tc>
                <a:tc>
                  <a:txBody>
                    <a:bodyPr/>
                    <a:lstStyle/>
                    <a:p>
                      <a:r>
                        <a:rPr kumimoji="1" lang="ja-JP" altLang="en-US" sz="1100" b="1" dirty="0"/>
                        <a:t>自動走行や小型無人機等の実証実験を促進するための近未来技術実証に関するワンストップセンターの設置</a:t>
                      </a:r>
                    </a:p>
                    <a:p>
                      <a:r>
                        <a:rPr kumimoji="1" lang="ja-JP" altLang="en-US" sz="1100" dirty="0"/>
                        <a:t>　自動走行やドローン（小型無人機）等の「近未来技術」の実証実験等を行うものに対する、関係法令の規定に基づく手続きに関する情報の提供、相談、助言、その他の援助を行う。</a:t>
                      </a:r>
                      <a:endParaRPr kumimoji="1" lang="en-US" altLang="ja-JP" sz="1100" dirty="0"/>
                    </a:p>
                    <a:p>
                      <a:endParaRPr kumimoji="1" lang="ja-JP" altLang="en-US" sz="1100" dirty="0"/>
                    </a:p>
                  </a:txBody>
                  <a:tcPr/>
                </a:tc>
                <a:extLst>
                  <a:ext uri="{0D108BD9-81ED-4DB2-BD59-A6C34878D82A}">
                    <a16:rowId xmlns:a16="http://schemas.microsoft.com/office/drawing/2014/main" val="1626449524"/>
                  </a:ext>
                </a:extLst>
              </a:tr>
              <a:tr h="781295">
                <a:tc>
                  <a:txBody>
                    <a:bodyPr/>
                    <a:lstStyle/>
                    <a:p>
                      <a:r>
                        <a:rPr kumimoji="1" lang="ja-JP" altLang="en-US" sz="1100" dirty="0"/>
                        <a:t>開業ワンストップセンターの設置</a:t>
                      </a:r>
                    </a:p>
                  </a:txBody>
                  <a:tcPr/>
                </a:tc>
                <a:tc>
                  <a:txBody>
                    <a:bodyPr/>
                    <a:lstStyle/>
                    <a:p>
                      <a:r>
                        <a:rPr kumimoji="1" lang="ja-JP" altLang="en-US" sz="1100" b="1" dirty="0"/>
                        <a:t>法人設立及び事業開始時に必要な各種手続きをオンラインで実施可能とする福岡市開業ワンストップセンターの設置</a:t>
                      </a:r>
                    </a:p>
                    <a:p>
                      <a:r>
                        <a:rPr kumimoji="1" lang="ja-JP" altLang="en-US" sz="1100" dirty="0"/>
                        <a:t>　外国人を含めた開業の促進のため、登記、税務、年金・社会保険等の法人設立及び事業開始時に必要な各種申請等をオンラインで実施可能とし、関連する相談業務や各種手続きの支援を総合的に行う</a:t>
                      </a:r>
                      <a:r>
                        <a:rPr kumimoji="1" lang="ja-JP" altLang="en-US" sz="1100" dirty="0" smtClean="0"/>
                        <a:t>。</a:t>
                      </a:r>
                      <a:endParaRPr kumimoji="1" lang="en-US" altLang="ja-JP" sz="1100" dirty="0"/>
                    </a:p>
                  </a:txBody>
                  <a:tcPr/>
                </a:tc>
                <a:extLst>
                  <a:ext uri="{0D108BD9-81ED-4DB2-BD59-A6C34878D82A}">
                    <a16:rowId xmlns:a16="http://schemas.microsoft.com/office/drawing/2014/main" val="2744604991"/>
                  </a:ext>
                </a:extLst>
              </a:tr>
            </a:tbl>
          </a:graphicData>
        </a:graphic>
      </p:graphicFrame>
    </p:spTree>
    <p:extLst>
      <p:ext uri="{BB962C8B-B14F-4D97-AF65-F5344CB8AC3E}">
        <p14:creationId xmlns:p14="http://schemas.microsoft.com/office/powerpoint/2010/main" val="3093654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CAA41A3-BFDE-4435-924B-0B8FFB59A620}"/>
              </a:ext>
            </a:extLst>
          </p:cNvPr>
          <p:cNvPicPr>
            <a:picLocks noChangeAspect="1"/>
          </p:cNvPicPr>
          <p:nvPr/>
        </p:nvPicPr>
        <p:blipFill>
          <a:blip r:embed="rId2"/>
          <a:stretch>
            <a:fillRect/>
          </a:stretch>
        </p:blipFill>
        <p:spPr>
          <a:xfrm>
            <a:off x="671693" y="848587"/>
            <a:ext cx="8498561" cy="5651482"/>
          </a:xfrm>
          <a:prstGeom prst="rect">
            <a:avLst/>
          </a:prstGeom>
        </p:spPr>
      </p:pic>
      <p:sp>
        <p:nvSpPr>
          <p:cNvPr id="13" name="テキスト ボックス 12"/>
          <p:cNvSpPr txBox="1"/>
          <p:nvPr/>
        </p:nvSpPr>
        <p:spPr>
          <a:xfrm>
            <a:off x="4162610" y="3739276"/>
            <a:ext cx="1489510"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図書館</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館）</a:t>
            </a:r>
            <a:endParaRPr kumimoji="1" lang="ja-JP" altLang="en-US" sz="14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1429257" y="543848"/>
            <a:ext cx="1630575"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病床</a:t>
            </a:r>
            <a:r>
              <a:rPr kumimoji="1" lang="ja-JP" altLang="en-US" sz="1400" b="1" dirty="0">
                <a:latin typeface="Meiryo UI" pitchFamily="50" charset="-128"/>
                <a:ea typeface="Meiryo UI" pitchFamily="50" charset="-128"/>
                <a:cs typeface="Meiryo UI" pitchFamily="50" charset="-128"/>
              </a:rPr>
              <a:t>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千床）</a:t>
            </a:r>
            <a:endParaRPr kumimoji="1" lang="ja-JP" altLang="en-US" sz="1200" dirty="0">
              <a:latin typeface="Meiryo UI" pitchFamily="50" charset="-128"/>
              <a:ea typeface="Meiryo UI" pitchFamily="50" charset="-128"/>
              <a:cs typeface="Meiryo UI" pitchFamily="50" charset="-128"/>
            </a:endParaRPr>
          </a:p>
        </p:txBody>
      </p:sp>
      <p:sp>
        <p:nvSpPr>
          <p:cNvPr id="8" name="ホームベース 7"/>
          <p:cNvSpPr/>
          <p:nvPr/>
        </p:nvSpPr>
        <p:spPr>
          <a:xfrm>
            <a:off x="155902" y="615255"/>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HG丸ｺﾞｼｯｸM-PRO" pitchFamily="50" charset="-128"/>
                <a:ea typeface="HG丸ｺﾞｼｯｸM-PRO" pitchFamily="50" charset="-128"/>
              </a:rPr>
              <a:t>医療福祉</a:t>
            </a:r>
          </a:p>
        </p:txBody>
      </p:sp>
      <p:sp>
        <p:nvSpPr>
          <p:cNvPr id="24" name="ホームベース 23"/>
          <p:cNvSpPr/>
          <p:nvPr/>
        </p:nvSpPr>
        <p:spPr>
          <a:xfrm>
            <a:off x="155902" y="3818298"/>
            <a:ext cx="432048" cy="2700000"/>
          </a:xfrm>
          <a:prstGeom prst="homePlate">
            <a:avLst>
              <a:gd name="adj" fmla="val 339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HG丸ｺﾞｼｯｸM-PRO" pitchFamily="50" charset="-128"/>
                <a:ea typeface="HG丸ｺﾞｼｯｸM-PRO" pitchFamily="50" charset="-128"/>
              </a:rPr>
              <a:t>文化観光</a:t>
            </a:r>
          </a:p>
        </p:txBody>
      </p:sp>
      <p:sp>
        <p:nvSpPr>
          <p:cNvPr id="16" name="テキスト ボックス 15"/>
          <p:cNvSpPr txBox="1"/>
          <p:nvPr/>
        </p:nvSpPr>
        <p:spPr>
          <a:xfrm>
            <a:off x="1033853" y="3211090"/>
            <a:ext cx="1915909"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）医療施設調査　</a:t>
            </a:r>
            <a:r>
              <a:rPr lang="en-US" altLang="ja-JP" sz="900" dirty="0"/>
              <a:t>2013</a:t>
            </a:r>
          </a:p>
          <a:p>
            <a:r>
              <a:rPr kumimoji="1" lang="ja-JP" altLang="en-US" sz="900" dirty="0"/>
              <a:t>　　　（右）医療施設調査　</a:t>
            </a:r>
            <a:r>
              <a:rPr kumimoji="1" lang="en-US" altLang="ja-JP" sz="900" dirty="0"/>
              <a:t>2020</a:t>
            </a:r>
            <a:endParaRPr kumimoji="1" lang="ja-JP" altLang="en-US" sz="900" dirty="0"/>
          </a:p>
        </p:txBody>
      </p:sp>
      <p:sp>
        <p:nvSpPr>
          <p:cNvPr id="23" name="テキスト ボックス 22"/>
          <p:cNvSpPr txBox="1"/>
          <p:nvPr/>
        </p:nvSpPr>
        <p:spPr>
          <a:xfrm>
            <a:off x="6615768" y="543848"/>
            <a:ext cx="2348720"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児童福祉施設数</a:t>
            </a:r>
            <a:r>
              <a:rPr lang="ja-JP" altLang="en-US" sz="1100" dirty="0">
                <a:latin typeface="Meiryo UI" pitchFamily="50" charset="-128"/>
                <a:ea typeface="Meiryo UI" pitchFamily="50" charset="-128"/>
                <a:cs typeface="Meiryo UI" pitchFamily="50" charset="-128"/>
              </a:rPr>
              <a:t>（単位</a:t>
            </a:r>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箇所）</a:t>
            </a:r>
            <a:endParaRPr kumimoji="1" lang="ja-JP" altLang="en-US" sz="14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3779912" y="543848"/>
            <a:ext cx="2348720"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介護保険施設</a:t>
            </a:r>
            <a:r>
              <a:rPr kumimoji="1" lang="ja-JP" altLang="en-US" sz="1400" b="1" dirty="0">
                <a:latin typeface="Meiryo UI" pitchFamily="50" charset="-128"/>
                <a:ea typeface="Meiryo UI" pitchFamily="50" charset="-128"/>
                <a:cs typeface="Meiryo UI" pitchFamily="50" charset="-128"/>
              </a:rPr>
              <a:t>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箇所）</a:t>
            </a:r>
            <a:endParaRPr kumimoji="1" lang="ja-JP" altLang="en-US" sz="1400" dirty="0">
              <a:latin typeface="Meiryo UI" pitchFamily="50" charset="-128"/>
              <a:ea typeface="Meiryo UI" pitchFamily="50" charset="-128"/>
              <a:cs typeface="Meiryo UI" pitchFamily="50" charset="-128"/>
            </a:endParaRPr>
          </a:p>
        </p:txBody>
      </p:sp>
      <p:sp>
        <p:nvSpPr>
          <p:cNvPr id="27" name="テキスト ボックス 26"/>
          <p:cNvSpPr txBox="1"/>
          <p:nvPr/>
        </p:nvSpPr>
        <p:spPr>
          <a:xfrm>
            <a:off x="6516216" y="3739276"/>
            <a:ext cx="2675732"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外国人延べ宿泊者数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万人）</a:t>
            </a:r>
            <a:endParaRPr kumimoji="1" lang="ja-JP" altLang="en-US" sz="1400"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1467669" y="3739276"/>
            <a:ext cx="1489510" cy="307777"/>
          </a:xfrm>
          <a:prstGeom prst="rect">
            <a:avLst/>
          </a:prstGeom>
          <a:noFill/>
        </p:spPr>
        <p:txBody>
          <a:bodyPr wrap="none" rtlCol="0">
            <a:spAutoFit/>
          </a:bodyPr>
          <a:lstStyle/>
          <a:p>
            <a:r>
              <a:rPr lang="ja-JP" altLang="en-US" sz="1400" b="1" dirty="0">
                <a:latin typeface="Meiryo UI" pitchFamily="50" charset="-128"/>
                <a:ea typeface="Meiryo UI" pitchFamily="50" charset="-128"/>
                <a:cs typeface="Meiryo UI" pitchFamily="50" charset="-128"/>
              </a:rPr>
              <a:t>大学</a:t>
            </a:r>
            <a:r>
              <a:rPr kumimoji="1" lang="ja-JP" altLang="en-US" sz="1400" b="1" dirty="0">
                <a:latin typeface="Meiryo UI" pitchFamily="50" charset="-128"/>
                <a:ea typeface="Meiryo UI" pitchFamily="50" charset="-128"/>
                <a:cs typeface="Meiryo UI" pitchFamily="50" charset="-128"/>
              </a:rPr>
              <a:t>数</a:t>
            </a:r>
            <a:r>
              <a:rPr kumimoji="1" lang="ja-JP" altLang="en-US" sz="1100" dirty="0">
                <a:latin typeface="Meiryo UI" pitchFamily="50" charset="-128"/>
                <a:ea typeface="Meiryo UI" pitchFamily="50" charset="-128"/>
                <a:cs typeface="Meiryo UI" pitchFamily="50" charset="-128"/>
              </a:rPr>
              <a:t>（単位</a:t>
            </a:r>
            <a:r>
              <a:rPr kumimoji="1" lang="en-US" altLang="ja-JP" sz="1100" dirty="0">
                <a:latin typeface="Meiryo UI" pitchFamily="50" charset="-128"/>
                <a:ea typeface="Meiryo UI" pitchFamily="50" charset="-128"/>
                <a:cs typeface="Meiryo UI" pitchFamily="50" charset="-128"/>
              </a:rPr>
              <a:t>:</a:t>
            </a:r>
            <a:r>
              <a:rPr kumimoji="1" lang="ja-JP" altLang="en-US" sz="1100" dirty="0">
                <a:latin typeface="Meiryo UI" pitchFamily="50" charset="-128"/>
                <a:ea typeface="Meiryo UI" pitchFamily="50" charset="-128"/>
                <a:cs typeface="Meiryo UI" pitchFamily="50" charset="-128"/>
              </a:rPr>
              <a:t>校）</a:t>
            </a:r>
            <a:endParaRPr kumimoji="1" lang="ja-JP" altLang="en-US" sz="1400" dirty="0">
              <a:latin typeface="Meiryo UI" pitchFamily="50" charset="-128"/>
              <a:ea typeface="Meiryo UI" pitchFamily="50" charset="-128"/>
              <a:cs typeface="Meiryo UI" pitchFamily="50" charset="-128"/>
            </a:endParaRPr>
          </a:p>
        </p:txBody>
      </p:sp>
      <p:sp>
        <p:nvSpPr>
          <p:cNvPr id="37" name="テキスト ボックス 36"/>
          <p:cNvSpPr txBox="1"/>
          <p:nvPr/>
        </p:nvSpPr>
        <p:spPr>
          <a:xfrm>
            <a:off x="3828310" y="3211090"/>
            <a:ext cx="2839239" cy="369332"/>
          </a:xfrm>
          <a:prstGeom prst="rect">
            <a:avLst/>
          </a:prstGeom>
          <a:noFill/>
        </p:spPr>
        <p:txBody>
          <a:bodyPr wrap="none" rtlCol="0">
            <a:spAutoFit/>
          </a:bodyPr>
          <a:lstStyle/>
          <a:p>
            <a:r>
              <a:rPr lang="ja-JP" altLang="en-US" sz="900" dirty="0"/>
              <a:t>出典：（左）介護サービス施設・事業所調査　</a:t>
            </a:r>
            <a:r>
              <a:rPr lang="en-US" altLang="ja-JP" sz="900" dirty="0"/>
              <a:t>2014</a:t>
            </a:r>
          </a:p>
          <a:p>
            <a:r>
              <a:rPr kumimoji="1" lang="ja-JP" altLang="en-US" sz="900" dirty="0"/>
              <a:t>　　　（右）介護サービス施設・事業所調査　</a:t>
            </a:r>
            <a:r>
              <a:rPr kumimoji="1" lang="en-US" altLang="ja-JP" sz="900" dirty="0"/>
              <a:t>2019</a:t>
            </a:r>
            <a:endParaRPr kumimoji="1" lang="ja-JP" altLang="en-US" sz="900" dirty="0"/>
          </a:p>
        </p:txBody>
      </p:sp>
      <p:sp>
        <p:nvSpPr>
          <p:cNvPr id="38" name="テキスト ボックス 37"/>
          <p:cNvSpPr txBox="1"/>
          <p:nvPr/>
        </p:nvSpPr>
        <p:spPr>
          <a:xfrm>
            <a:off x="6749761" y="3211090"/>
            <a:ext cx="2146742" cy="369332"/>
          </a:xfrm>
          <a:prstGeom prst="rect">
            <a:avLst/>
          </a:prstGeom>
          <a:noFill/>
        </p:spPr>
        <p:txBody>
          <a:bodyPr wrap="none" rtlCol="0">
            <a:spAutoFit/>
          </a:bodyPr>
          <a:lstStyle/>
          <a:p>
            <a:r>
              <a:rPr lang="ja-JP" altLang="en-US" sz="900" dirty="0"/>
              <a:t>出典：（左）社会福祉施設調査　</a:t>
            </a:r>
            <a:r>
              <a:rPr lang="en-US" altLang="ja-JP" sz="900" dirty="0"/>
              <a:t>2014</a:t>
            </a:r>
          </a:p>
          <a:p>
            <a:r>
              <a:rPr kumimoji="1" lang="ja-JP" altLang="en-US" sz="900" dirty="0"/>
              <a:t>　　　（右）</a:t>
            </a:r>
            <a:r>
              <a:rPr lang="ja-JP" altLang="en-US" sz="900" dirty="0"/>
              <a:t>社会福祉施設調査　</a:t>
            </a:r>
            <a:r>
              <a:rPr lang="en-US" altLang="ja-JP" sz="900" dirty="0"/>
              <a:t>2019</a:t>
            </a:r>
            <a:endParaRPr kumimoji="1" lang="ja-JP" altLang="en-US" sz="900" dirty="0"/>
          </a:p>
        </p:txBody>
      </p:sp>
      <p:sp>
        <p:nvSpPr>
          <p:cNvPr id="39" name="テキスト ボックス 38"/>
          <p:cNvSpPr txBox="1"/>
          <p:nvPr/>
        </p:nvSpPr>
        <p:spPr>
          <a:xfrm>
            <a:off x="6710605" y="6444044"/>
            <a:ext cx="2146742" cy="369332"/>
          </a:xfrm>
          <a:prstGeom prst="rect">
            <a:avLst/>
          </a:prstGeom>
          <a:noFill/>
        </p:spPr>
        <p:txBody>
          <a:bodyPr wrap="none" rtlCol="0">
            <a:spAutoFit/>
          </a:bodyPr>
          <a:lstStyle/>
          <a:p>
            <a:r>
              <a:rPr lang="ja-JP" altLang="en-US" sz="900" dirty="0"/>
              <a:t>出典：（左）宿泊旅行統計調査　</a:t>
            </a:r>
            <a:r>
              <a:rPr lang="en-US" altLang="ja-JP" sz="900" dirty="0"/>
              <a:t>2014</a:t>
            </a:r>
          </a:p>
          <a:p>
            <a:r>
              <a:rPr kumimoji="1" lang="ja-JP" altLang="en-US" sz="900" dirty="0"/>
              <a:t>　　　</a:t>
            </a:r>
            <a:r>
              <a:rPr lang="ja-JP" altLang="en-US" sz="900" dirty="0"/>
              <a:t>（右）宿泊旅行統計調査　</a:t>
            </a:r>
            <a:r>
              <a:rPr lang="en-US" altLang="ja-JP" sz="900" dirty="0"/>
              <a:t>2020</a:t>
            </a:r>
            <a:endParaRPr lang="ja-JP" altLang="en-US" sz="900" dirty="0"/>
          </a:p>
        </p:txBody>
      </p:sp>
      <p:sp>
        <p:nvSpPr>
          <p:cNvPr id="40" name="テキスト ボックス 39"/>
          <p:cNvSpPr txBox="1"/>
          <p:nvPr/>
        </p:nvSpPr>
        <p:spPr>
          <a:xfrm>
            <a:off x="3795804" y="6444044"/>
            <a:ext cx="1915909" cy="369332"/>
          </a:xfrm>
          <a:prstGeom prst="rect">
            <a:avLst/>
          </a:prstGeom>
          <a:noFill/>
        </p:spPr>
        <p:txBody>
          <a:bodyPr wrap="none" rtlCol="0">
            <a:spAutoFit/>
          </a:bodyPr>
          <a:lstStyle/>
          <a:p>
            <a:r>
              <a:rPr lang="ja-JP" altLang="en-US" sz="900" dirty="0"/>
              <a:t>出典：（左）社会教育調査　</a:t>
            </a:r>
            <a:r>
              <a:rPr lang="en-US" altLang="ja-JP" sz="900" dirty="0"/>
              <a:t>2011</a:t>
            </a:r>
          </a:p>
          <a:p>
            <a:r>
              <a:rPr kumimoji="1" lang="ja-JP" altLang="en-US" sz="900" dirty="0"/>
              <a:t>　　　（右）社会教育調査　</a:t>
            </a:r>
            <a:r>
              <a:rPr kumimoji="1" lang="en-US" altLang="ja-JP" sz="900" dirty="0"/>
              <a:t>2018</a:t>
            </a:r>
            <a:endParaRPr kumimoji="1" lang="ja-JP" altLang="en-US" sz="900" dirty="0"/>
          </a:p>
        </p:txBody>
      </p:sp>
      <p:sp>
        <p:nvSpPr>
          <p:cNvPr id="41" name="テキスト ボックス 40"/>
          <p:cNvSpPr txBox="1"/>
          <p:nvPr/>
        </p:nvSpPr>
        <p:spPr>
          <a:xfrm>
            <a:off x="1002301" y="6444044"/>
            <a:ext cx="1915909" cy="369332"/>
          </a:xfrm>
          <a:prstGeom prst="rect">
            <a:avLst/>
          </a:prstGeom>
          <a:noFill/>
        </p:spPr>
        <p:txBody>
          <a:bodyPr wrap="none" rtlCol="0">
            <a:spAutoFit/>
          </a:bodyPr>
          <a:lstStyle/>
          <a:p>
            <a:r>
              <a:rPr lang="ja-JP" altLang="en-US" sz="900" dirty="0"/>
              <a:t>出典：</a:t>
            </a:r>
            <a:r>
              <a:rPr lang="ja-JP" altLang="en-US" sz="900" dirty="0">
                <a:sym typeface="Wingdings" panose="05000000000000000000" pitchFamily="2" charset="2"/>
              </a:rPr>
              <a:t>（左）</a:t>
            </a:r>
            <a:r>
              <a:rPr lang="ja-JP" altLang="en-US" sz="900" dirty="0"/>
              <a:t>学校基本調査　</a:t>
            </a:r>
            <a:r>
              <a:rPr lang="en-US" altLang="ja-JP" sz="900" dirty="0"/>
              <a:t>2015</a:t>
            </a:r>
          </a:p>
          <a:p>
            <a:r>
              <a:rPr kumimoji="1" lang="ja-JP" altLang="en-US" sz="900" dirty="0"/>
              <a:t>　　　（右）学校基本調査　</a:t>
            </a:r>
            <a:r>
              <a:rPr kumimoji="1" lang="en-US" altLang="ja-JP" sz="900" dirty="0"/>
              <a:t>2021</a:t>
            </a:r>
            <a:endParaRPr kumimoji="1" lang="ja-JP" altLang="en-US" sz="900" dirty="0"/>
          </a:p>
        </p:txBody>
      </p:sp>
    </p:spTree>
    <p:extLst>
      <p:ext uri="{BB962C8B-B14F-4D97-AF65-F5344CB8AC3E}">
        <p14:creationId xmlns:p14="http://schemas.microsoft.com/office/powerpoint/2010/main" val="195312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ea typeface="Meiryo UI" pitchFamily="50" charset="-128"/>
                <a:cs typeface="Meiryo UI" pitchFamily="50" charset="-128"/>
              </a:rPr>
              <a:t>５ー５</a:t>
            </a:r>
            <a:r>
              <a:rPr lang="en-US" altLang="ja-JP" kern="0" dirty="0" smtClean="0">
                <a:solidFill>
                  <a:srgbClr val="000000"/>
                </a:solidFill>
                <a:ea typeface="Meiryo UI" pitchFamily="50" charset="-128"/>
                <a:cs typeface="Meiryo UI" pitchFamily="50" charset="-128"/>
              </a:rPr>
              <a:t>.</a:t>
            </a:r>
            <a:r>
              <a:rPr lang="ja-JP" altLang="en-US" kern="0" dirty="0" smtClean="0">
                <a:solidFill>
                  <a:srgbClr val="000000"/>
                </a:solidFill>
                <a:ea typeface="Meiryo UI" pitchFamily="50" charset="-128"/>
                <a:cs typeface="Meiryo UI" pitchFamily="50" charset="-128"/>
              </a:rPr>
              <a:t>国内</a:t>
            </a:r>
            <a:r>
              <a:rPr lang="zh-TW" altLang="en-US" kern="0" dirty="0">
                <a:solidFill>
                  <a:srgbClr val="000000"/>
                </a:solidFill>
                <a:ea typeface="Meiryo UI" pitchFamily="50" charset="-128"/>
                <a:cs typeface="Meiryo UI" pitchFamily="50" charset="-128"/>
              </a:rPr>
              <a:t>都市比較表</a:t>
            </a:r>
            <a:r>
              <a:rPr lang="ja-JP" altLang="en-US" kern="0" dirty="0">
                <a:solidFill>
                  <a:srgbClr val="000000"/>
                </a:solidFill>
                <a:ea typeface="Meiryo UI" pitchFamily="50" charset="-128"/>
                <a:cs typeface="Meiryo UI" pitchFamily="50" charset="-128"/>
              </a:rPr>
              <a:t>（会津若松、福岡）</a:t>
            </a:r>
            <a:endParaRPr lang="zh-TW" altLang="en-US" kern="0" dirty="0">
              <a:solidFill>
                <a:srgbClr val="000000"/>
              </a:solidFill>
              <a:ea typeface="Meiryo UI" pitchFamily="50" charset="-128"/>
              <a:cs typeface="Meiryo UI" pitchFamily="50" charset="-128"/>
            </a:endParaRPr>
          </a:p>
        </p:txBody>
      </p:sp>
      <p:sp>
        <p:nvSpPr>
          <p:cNvPr id="8" name="正方形/長方形 7"/>
          <p:cNvSpPr/>
          <p:nvPr/>
        </p:nvSpPr>
        <p:spPr>
          <a:xfrm>
            <a:off x="7011266" y="64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第５回意見交換会　</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資料４</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3" name="図 2"/>
          <p:cNvPicPr>
            <a:picLocks noChangeAspect="1"/>
          </p:cNvPicPr>
          <p:nvPr/>
        </p:nvPicPr>
        <p:blipFill>
          <a:blip r:embed="rId2"/>
          <a:stretch>
            <a:fillRect/>
          </a:stretch>
        </p:blipFill>
        <p:spPr>
          <a:xfrm>
            <a:off x="35496" y="404663"/>
            <a:ext cx="8991078" cy="5976877"/>
          </a:xfrm>
          <a:prstGeom prst="rect">
            <a:avLst/>
          </a:prstGeom>
        </p:spPr>
      </p:pic>
    </p:spTree>
    <p:extLst>
      <p:ext uri="{BB962C8B-B14F-4D97-AF65-F5344CB8AC3E}">
        <p14:creationId xmlns:p14="http://schemas.microsoft.com/office/powerpoint/2010/main" val="207686042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29775</Words>
  <Application>Microsoft Office PowerPoint</Application>
  <PresentationFormat>画面に合わせる (4:3)</PresentationFormat>
  <Paragraphs>2912</Paragraphs>
  <Slides>76</Slides>
  <Notes>31</Notes>
  <HiddenSlides>0</HiddenSlides>
  <MMClips>0</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1</vt:i4>
      </vt:variant>
      <vt:variant>
        <vt:lpstr>スライド タイトル</vt:lpstr>
      </vt:variant>
      <vt:variant>
        <vt:i4>76</vt:i4>
      </vt:variant>
    </vt:vector>
  </HeadingPairs>
  <TitlesOfParts>
    <vt:vector size="91" baseType="lpstr">
      <vt:lpstr>BIZ UDPゴシック</vt:lpstr>
      <vt:lpstr>BIZ UDゴシック</vt:lpstr>
      <vt:lpstr>HG丸ｺﾞｼｯｸM-PRO</vt:lpstr>
      <vt:lpstr>Meiryo UI</vt:lpstr>
      <vt:lpstr>ＭＳ Ｐゴシック</vt:lpstr>
      <vt:lpstr>ＭＳ Ｐゴシック 本文</vt:lpstr>
      <vt:lpstr>UD デジタル 教科書体 NK-B</vt:lpstr>
      <vt:lpstr>游ゴシック</vt:lpstr>
      <vt:lpstr>游ゴシック Medium</vt:lpstr>
      <vt:lpstr>Arial</vt:lpstr>
      <vt:lpstr>Calibri</vt:lpstr>
      <vt:lpstr>Leelawadee UI Semilight</vt:lpstr>
      <vt:lpstr>Wingdings</vt:lpstr>
      <vt:lpstr>Office テーマ</vt:lpstr>
      <vt:lpstr>文書</vt:lpstr>
      <vt:lpstr>第５章関係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会　津　若　松</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福　　　　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コペンハーゲン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シアトル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マンチェスター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シンガポール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トロント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深　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2022-09-28T11:23:22Z</dcterms:modified>
</cp:coreProperties>
</file>