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388" r:id="rId2"/>
    <p:sldId id="323" r:id="rId3"/>
    <p:sldId id="378" r:id="rId4"/>
    <p:sldId id="351" r:id="rId5"/>
    <p:sldId id="352" r:id="rId6"/>
    <p:sldId id="354" r:id="rId7"/>
    <p:sldId id="353" r:id="rId8"/>
    <p:sldId id="355" r:id="rId9"/>
    <p:sldId id="356" r:id="rId10"/>
    <p:sldId id="386" r:id="rId11"/>
    <p:sldId id="387" r:id="rId12"/>
    <p:sldId id="379" r:id="rId13"/>
    <p:sldId id="380" r:id="rId14"/>
    <p:sldId id="366" r:id="rId15"/>
    <p:sldId id="367" r:id="rId16"/>
    <p:sldId id="370" r:id="rId17"/>
    <p:sldId id="381" r:id="rId18"/>
    <p:sldId id="372" r:id="rId19"/>
    <p:sldId id="368" r:id="rId20"/>
    <p:sldId id="369" r:id="rId21"/>
    <p:sldId id="375" r:id="rId22"/>
    <p:sldId id="362" r:id="rId23"/>
    <p:sldId id="363" r:id="rId24"/>
    <p:sldId id="364" r:id="rId25"/>
    <p:sldId id="383" r:id="rId26"/>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6600"/>
    <a:srgbClr val="66FFFF"/>
    <a:srgbClr val="FFFF47"/>
    <a:srgbClr val="FFFF5D"/>
    <a:srgbClr val="FFFF66"/>
    <a:srgbClr val="FFFF37"/>
    <a:srgbClr val="F8F200"/>
    <a:srgbClr val="FF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4333" autoAdjust="0"/>
  </p:normalViewPr>
  <p:slideViewPr>
    <p:cSldViewPr>
      <p:cViewPr varScale="1">
        <p:scale>
          <a:sx n="69" d="100"/>
          <a:sy n="69" d="100"/>
        </p:scale>
        <p:origin x="148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0" tIns="45708" rIns="91420"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3"/>
            <a:ext cx="2949575" cy="498475"/>
          </a:xfrm>
          <a:prstGeom prst="rect">
            <a:avLst/>
          </a:prstGeom>
        </p:spPr>
        <p:txBody>
          <a:bodyPr vert="horz" lIns="91420" tIns="45708" rIns="91420" bIns="45708" rtlCol="0"/>
          <a:lstStyle>
            <a:lvl1pPr algn="r">
              <a:defRPr sz="1200"/>
            </a:lvl1pPr>
          </a:lstStyle>
          <a:p>
            <a:fld id="{8D2DF6A4-E418-439A-894A-9A989E9F2F60}" type="datetimeFigureOut">
              <a:rPr kumimoji="1" lang="ja-JP" altLang="en-US" smtClean="0"/>
              <a:t>2022/9/28</a:t>
            </a:fld>
            <a:endParaRPr kumimoji="1" lang="ja-JP" altLang="en-US"/>
          </a:p>
        </p:txBody>
      </p:sp>
      <p:sp>
        <p:nvSpPr>
          <p:cNvPr id="4" name="フッター プレースホルダー 3"/>
          <p:cNvSpPr>
            <a:spLocks noGrp="1"/>
          </p:cNvSpPr>
          <p:nvPr>
            <p:ph type="ftr" sz="quarter" idx="2"/>
          </p:nvPr>
        </p:nvSpPr>
        <p:spPr>
          <a:xfrm>
            <a:off x="3" y="9440866"/>
            <a:ext cx="2949575" cy="498475"/>
          </a:xfrm>
          <a:prstGeom prst="rect">
            <a:avLst/>
          </a:prstGeom>
        </p:spPr>
        <p:txBody>
          <a:bodyPr vert="horz" lIns="91420" tIns="45708" rIns="9142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6"/>
            <a:ext cx="2949575" cy="498475"/>
          </a:xfrm>
          <a:prstGeom prst="rect">
            <a:avLst/>
          </a:prstGeom>
        </p:spPr>
        <p:txBody>
          <a:bodyPr vert="horz" lIns="91420" tIns="45708" rIns="91420" bIns="45708" rtlCol="0" anchor="b"/>
          <a:lstStyle>
            <a:lvl1pPr algn="r">
              <a:defRPr sz="1200"/>
            </a:lvl1pPr>
          </a:lstStyle>
          <a:p>
            <a:fld id="{68BBE00F-0D45-4131-83FF-BCA224DBD951}" type="slidenum">
              <a:rPr kumimoji="1" lang="ja-JP" altLang="en-US" smtClean="0"/>
              <a:t>‹#›</a:t>
            </a:fld>
            <a:endParaRPr kumimoji="1" lang="ja-JP" altLang="en-US"/>
          </a:p>
        </p:txBody>
      </p:sp>
    </p:spTree>
    <p:extLst>
      <p:ext uri="{BB962C8B-B14F-4D97-AF65-F5344CB8AC3E}">
        <p14:creationId xmlns:p14="http://schemas.microsoft.com/office/powerpoint/2010/main" val="2154866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191" cy="497048"/>
          </a:xfrm>
          <a:prstGeom prst="rect">
            <a:avLst/>
          </a:prstGeom>
        </p:spPr>
        <p:txBody>
          <a:bodyPr vert="horz" lIns="91387" tIns="45693" rIns="91387" bIns="45693"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386" y="0"/>
            <a:ext cx="2949191" cy="497048"/>
          </a:xfrm>
          <a:prstGeom prst="rect">
            <a:avLst/>
          </a:prstGeom>
        </p:spPr>
        <p:txBody>
          <a:bodyPr vert="horz" lIns="91387" tIns="45693" rIns="91387" bIns="45693" rtlCol="0"/>
          <a:lstStyle>
            <a:lvl1pPr algn="r" fontAlgn="auto">
              <a:spcBef>
                <a:spcPts val="0"/>
              </a:spcBef>
              <a:spcAft>
                <a:spcPts val="0"/>
              </a:spcAft>
              <a:defRPr sz="1200">
                <a:latin typeface="+mn-lt"/>
                <a:ea typeface="+mn-ea"/>
              </a:defRPr>
            </a:lvl1pPr>
          </a:lstStyle>
          <a:p>
            <a:pPr>
              <a:defRPr/>
            </a:pPr>
            <a:fld id="{63D5C319-FFEB-452B-A4F4-8CA46AFAB7BE}" type="datetimeFigureOut">
              <a:rPr lang="ja-JP" altLang="en-US"/>
              <a:pPr>
                <a:defRPr/>
              </a:pPr>
              <a:t>2022/9/28</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87" tIns="45693" rIns="91387" bIns="45693" rtlCol="0" anchor="ctr"/>
          <a:lstStyle/>
          <a:p>
            <a:pPr lvl="0"/>
            <a:endParaRPr lang="ja-JP" altLang="en-US" noProof="0"/>
          </a:p>
        </p:txBody>
      </p:sp>
      <p:sp>
        <p:nvSpPr>
          <p:cNvPr id="5" name="ノート プレースホルダー 4"/>
          <p:cNvSpPr>
            <a:spLocks noGrp="1"/>
          </p:cNvSpPr>
          <p:nvPr>
            <p:ph type="body" sz="quarter" idx="3"/>
          </p:nvPr>
        </p:nvSpPr>
        <p:spPr>
          <a:xfrm>
            <a:off x="681211" y="4721953"/>
            <a:ext cx="5444783" cy="4471815"/>
          </a:xfrm>
          <a:prstGeom prst="rect">
            <a:avLst/>
          </a:prstGeom>
        </p:spPr>
        <p:txBody>
          <a:bodyPr vert="horz" lIns="91387" tIns="45693" rIns="91387" bIns="4569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440676"/>
            <a:ext cx="2949191" cy="497048"/>
          </a:xfrm>
          <a:prstGeom prst="rect">
            <a:avLst/>
          </a:prstGeom>
        </p:spPr>
        <p:txBody>
          <a:bodyPr vert="horz" lIns="91387" tIns="45693" rIns="91387" bIns="45693"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386" y="9440676"/>
            <a:ext cx="2949191" cy="497048"/>
          </a:xfrm>
          <a:prstGeom prst="rect">
            <a:avLst/>
          </a:prstGeom>
        </p:spPr>
        <p:txBody>
          <a:bodyPr vert="horz" lIns="91387" tIns="45693" rIns="91387" bIns="45693" rtlCol="0" anchor="b"/>
          <a:lstStyle>
            <a:lvl1pPr algn="r" fontAlgn="auto">
              <a:spcBef>
                <a:spcPts val="0"/>
              </a:spcBef>
              <a:spcAft>
                <a:spcPts val="0"/>
              </a:spcAft>
              <a:defRPr sz="1200">
                <a:latin typeface="+mn-lt"/>
                <a:ea typeface="+mn-ea"/>
              </a:defRPr>
            </a:lvl1pPr>
          </a:lstStyle>
          <a:p>
            <a:pPr>
              <a:defRPr/>
            </a:pPr>
            <a:fld id="{FE8A61F0-8A86-426F-B92B-F4CFC2E407F0}" type="slidenum">
              <a:rPr lang="ja-JP" altLang="en-US"/>
              <a:pPr>
                <a:defRPr/>
              </a:pPr>
              <a:t>‹#›</a:t>
            </a:fld>
            <a:endParaRPr lang="ja-JP" altLang="en-US"/>
          </a:p>
        </p:txBody>
      </p:sp>
    </p:spTree>
    <p:extLst>
      <p:ext uri="{BB962C8B-B14F-4D97-AF65-F5344CB8AC3E}">
        <p14:creationId xmlns:p14="http://schemas.microsoft.com/office/powerpoint/2010/main" val="3303479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1</a:t>
            </a:fld>
            <a:endParaRPr kumimoji="1" lang="ja-JP" altLang="en-US" dirty="0"/>
          </a:p>
        </p:txBody>
      </p:sp>
    </p:spTree>
    <p:extLst>
      <p:ext uri="{BB962C8B-B14F-4D97-AF65-F5344CB8AC3E}">
        <p14:creationId xmlns:p14="http://schemas.microsoft.com/office/powerpoint/2010/main" val="64220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0801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9347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6237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98006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750888"/>
            <a:ext cx="5005388" cy="37544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145">
              <a:defRPr/>
            </a:pPr>
            <a:fld id="{FE8A61F0-8A86-426F-B92B-F4CFC2E407F0}" type="slidenum">
              <a:rPr lang="ja-JP" altLang="en-US">
                <a:solidFill>
                  <a:prstClr val="black"/>
                </a:solidFill>
                <a:latin typeface="Calibri"/>
                <a:ea typeface="ＭＳ Ｐゴシック" panose="020B0600070205080204" pitchFamily="50" charset="-128"/>
              </a:rPr>
              <a:pPr defTabSz="922145">
                <a:defRPr/>
              </a:pPr>
              <a:t>14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6871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170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750888"/>
            <a:ext cx="5005388" cy="37544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145">
              <a:defRPr/>
            </a:pPr>
            <a:fld id="{FE8A61F0-8A86-426F-B92B-F4CFC2E407F0}" type="slidenum">
              <a:rPr lang="ja-JP" altLang="en-US">
                <a:solidFill>
                  <a:prstClr val="black"/>
                </a:solidFill>
                <a:latin typeface="Calibri"/>
                <a:ea typeface="ＭＳ Ｐゴシック" panose="020B0600070205080204" pitchFamily="50" charset="-128"/>
              </a:rPr>
              <a:pPr defTabSz="922145">
                <a:defRPr/>
              </a:pPr>
              <a:t>19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59268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750888"/>
            <a:ext cx="5005388" cy="37544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145">
              <a:defRPr/>
            </a:pPr>
            <a:fld id="{FE8A61F0-8A86-426F-B92B-F4CFC2E407F0}" type="slidenum">
              <a:rPr lang="ja-JP" altLang="en-US">
                <a:solidFill>
                  <a:prstClr val="black"/>
                </a:solidFill>
                <a:latin typeface="Calibri"/>
                <a:ea typeface="ＭＳ Ｐゴシック" panose="020B0600070205080204" pitchFamily="50" charset="-128"/>
              </a:rPr>
              <a:pPr defTabSz="922145">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01646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750888"/>
            <a:ext cx="5005388" cy="37544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145">
              <a:defRPr/>
            </a:pPr>
            <a:fld id="{FE8A61F0-8A86-426F-B92B-F4CFC2E407F0}" type="slidenum">
              <a:rPr lang="ja-JP" altLang="en-US">
                <a:solidFill>
                  <a:prstClr val="black"/>
                </a:solidFill>
                <a:latin typeface="Calibri"/>
                <a:ea typeface="ＭＳ Ｐゴシック" panose="020B0600070205080204" pitchFamily="50" charset="-128"/>
              </a:rPr>
              <a:pPr defTabSz="922145">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69702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7450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0343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23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37519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24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0120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3</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6984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4</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0668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E8A61F0-8A86-426F-B92B-F4CFC2E407F0}" type="slidenum">
              <a:rPr lang="ja-JP" altLang="en-US" smtClean="0"/>
              <a:pPr>
                <a:defRPr/>
              </a:pPr>
              <a:t>5</a:t>
            </a:fld>
            <a:endParaRPr lang="ja-JP" altLang="en-US"/>
          </a:p>
        </p:txBody>
      </p:sp>
    </p:spTree>
    <p:extLst>
      <p:ext uri="{BB962C8B-B14F-4D97-AF65-F5344CB8AC3E}">
        <p14:creationId xmlns:p14="http://schemas.microsoft.com/office/powerpoint/2010/main" val="92693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7797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3731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4926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6988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0943B40-6E8E-4FD1-A48A-5AAB7BABA0A9}" type="datetime1">
              <a:rPr lang="ja-JP" altLang="en-US" smtClean="0"/>
              <a:t>2022/9/28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A79B0BF-C718-4A61-814E-02299B51BC80}" type="slidenum">
              <a:rPr lang="ja-JP" altLang="en-US"/>
              <a:pPr>
                <a:defRPr/>
              </a:pPr>
              <a:t>‹#›</a:t>
            </a:fld>
            <a:endParaRPr lang="ja-JP" altLang="en-US"/>
          </a:p>
        </p:txBody>
      </p:sp>
    </p:spTree>
    <p:extLst>
      <p:ext uri="{BB962C8B-B14F-4D97-AF65-F5344CB8AC3E}">
        <p14:creationId xmlns:p14="http://schemas.microsoft.com/office/powerpoint/2010/main" val="376904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F8A7695-79EF-4D17-85FE-64B513A3558F}" type="datetime1">
              <a:rPr lang="ja-JP" altLang="en-US" smtClean="0"/>
              <a:t>2022/9/28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E19A01C-3A22-401F-8B7E-76895FAA8B8F}" type="slidenum">
              <a:rPr lang="ja-JP" altLang="en-US"/>
              <a:pPr>
                <a:defRPr/>
              </a:pPr>
              <a:t>‹#›</a:t>
            </a:fld>
            <a:endParaRPr lang="ja-JP" altLang="en-US"/>
          </a:p>
        </p:txBody>
      </p:sp>
    </p:spTree>
    <p:extLst>
      <p:ext uri="{BB962C8B-B14F-4D97-AF65-F5344CB8AC3E}">
        <p14:creationId xmlns:p14="http://schemas.microsoft.com/office/powerpoint/2010/main" val="27810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DDA6321-5D0B-454A-AD1B-46D35831678E}" type="datetime1">
              <a:rPr lang="ja-JP" altLang="en-US" smtClean="0"/>
              <a:t>2022/9/28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A5BE0F6-52CA-474F-8AC1-937314298FEE}" type="slidenum">
              <a:rPr lang="ja-JP" altLang="en-US"/>
              <a:pPr>
                <a:defRPr/>
              </a:pPr>
              <a:t>‹#›</a:t>
            </a:fld>
            <a:endParaRPr lang="ja-JP" altLang="en-US"/>
          </a:p>
        </p:txBody>
      </p:sp>
    </p:spTree>
    <p:extLst>
      <p:ext uri="{BB962C8B-B14F-4D97-AF65-F5344CB8AC3E}">
        <p14:creationId xmlns:p14="http://schemas.microsoft.com/office/powerpoint/2010/main" val="72735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C68FECC-3506-447F-9240-53BFF3361E64}" type="datetime1">
              <a:rPr lang="ja-JP" altLang="en-US" smtClean="0"/>
              <a:t>2022/9/28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8DBF570-C79B-4131-A8B0-EBB66BEBC0D5}" type="slidenum">
              <a:rPr lang="ja-JP" altLang="en-US"/>
              <a:pPr>
                <a:defRPr/>
              </a:pPr>
              <a:t>‹#›</a:t>
            </a:fld>
            <a:endParaRPr lang="ja-JP" altLang="en-US"/>
          </a:p>
        </p:txBody>
      </p:sp>
    </p:spTree>
    <p:extLst>
      <p:ext uri="{BB962C8B-B14F-4D97-AF65-F5344CB8AC3E}">
        <p14:creationId xmlns:p14="http://schemas.microsoft.com/office/powerpoint/2010/main" val="347607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09EFB150-4693-41E3-9C87-90E4841F4CA3}" type="datetime1">
              <a:rPr lang="ja-JP" altLang="en-US" smtClean="0"/>
              <a:t>2022/9/28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FE5F68-CF52-4D1D-92BF-97D140F1C6F3}" type="slidenum">
              <a:rPr lang="ja-JP" altLang="en-US"/>
              <a:pPr>
                <a:defRPr/>
              </a:pPr>
              <a:t>‹#›</a:t>
            </a:fld>
            <a:endParaRPr lang="ja-JP" altLang="en-US"/>
          </a:p>
        </p:txBody>
      </p:sp>
    </p:spTree>
    <p:extLst>
      <p:ext uri="{BB962C8B-B14F-4D97-AF65-F5344CB8AC3E}">
        <p14:creationId xmlns:p14="http://schemas.microsoft.com/office/powerpoint/2010/main" val="263710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1E2F1639-B49E-41A0-80E6-4F15E3CAB9EC}" type="datetime1">
              <a:rPr lang="ja-JP" altLang="en-US" smtClean="0"/>
              <a:t>2022/9/28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709DF21-2CF8-4574-9FD4-953E12126B7F}" type="slidenum">
              <a:rPr lang="ja-JP" altLang="en-US"/>
              <a:pPr>
                <a:defRPr/>
              </a:pPr>
              <a:t>‹#›</a:t>
            </a:fld>
            <a:endParaRPr lang="ja-JP" altLang="en-US"/>
          </a:p>
        </p:txBody>
      </p:sp>
    </p:spTree>
    <p:extLst>
      <p:ext uri="{BB962C8B-B14F-4D97-AF65-F5344CB8AC3E}">
        <p14:creationId xmlns:p14="http://schemas.microsoft.com/office/powerpoint/2010/main" val="145323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880D506E-1A6F-47F3-87BF-7EDF9CB0D1B3}" type="datetime1">
              <a:rPr lang="ja-JP" altLang="en-US" smtClean="0"/>
              <a:t>2022/9/28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AF2E5FD8-0A62-4778-91E2-532EF40399E8}" type="slidenum">
              <a:rPr lang="ja-JP" altLang="en-US"/>
              <a:pPr>
                <a:defRPr/>
              </a:pPr>
              <a:t>‹#›</a:t>
            </a:fld>
            <a:endParaRPr lang="ja-JP" altLang="en-US"/>
          </a:p>
        </p:txBody>
      </p:sp>
    </p:spTree>
    <p:extLst>
      <p:ext uri="{BB962C8B-B14F-4D97-AF65-F5344CB8AC3E}">
        <p14:creationId xmlns:p14="http://schemas.microsoft.com/office/powerpoint/2010/main" val="153951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57B98DE7-6344-4D7A-9A64-0E014CB5D827}" type="datetime1">
              <a:rPr lang="ja-JP" altLang="en-US" smtClean="0"/>
              <a:t>2022/9/28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9D45C0AB-17F0-47E9-99C6-5ECC6F52745C}" type="slidenum">
              <a:rPr lang="ja-JP" altLang="en-US"/>
              <a:pPr>
                <a:defRPr/>
              </a:pPr>
              <a:t>‹#›</a:t>
            </a:fld>
            <a:endParaRPr lang="ja-JP" altLang="en-US"/>
          </a:p>
        </p:txBody>
      </p:sp>
    </p:spTree>
    <p:extLst>
      <p:ext uri="{BB962C8B-B14F-4D97-AF65-F5344CB8AC3E}">
        <p14:creationId xmlns:p14="http://schemas.microsoft.com/office/powerpoint/2010/main" val="17479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6B96E73-D883-4211-B683-995752AE5EE4}" type="datetime1">
              <a:rPr lang="ja-JP" altLang="en-US" smtClean="0"/>
              <a:t>2022/9/28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329BF17-CC15-42BB-B433-F12E8E7F6E2B}" type="slidenum">
              <a:rPr lang="ja-JP" altLang="en-US"/>
              <a:pPr>
                <a:defRPr/>
              </a:pPr>
              <a:t>‹#›</a:t>
            </a:fld>
            <a:endParaRPr lang="ja-JP" altLang="en-US"/>
          </a:p>
        </p:txBody>
      </p:sp>
    </p:spTree>
    <p:extLst>
      <p:ext uri="{BB962C8B-B14F-4D97-AF65-F5344CB8AC3E}">
        <p14:creationId xmlns:p14="http://schemas.microsoft.com/office/powerpoint/2010/main" val="63500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CDCB7ED-70D4-49FD-96DC-07F6C29BE4C9}" type="datetime1">
              <a:rPr lang="ja-JP" altLang="en-US" smtClean="0"/>
              <a:t>2022/9/28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4EBD524-E689-4960-9677-9D4709DF4B35}" type="slidenum">
              <a:rPr lang="ja-JP" altLang="en-US"/>
              <a:pPr>
                <a:defRPr/>
              </a:pPr>
              <a:t>‹#›</a:t>
            </a:fld>
            <a:endParaRPr lang="ja-JP" altLang="en-US"/>
          </a:p>
        </p:txBody>
      </p:sp>
    </p:spTree>
    <p:extLst>
      <p:ext uri="{BB962C8B-B14F-4D97-AF65-F5344CB8AC3E}">
        <p14:creationId xmlns:p14="http://schemas.microsoft.com/office/powerpoint/2010/main" val="317112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53EC24D-3751-443C-B23E-C023EC1E20B0}" type="datetime1">
              <a:rPr lang="ja-JP" altLang="en-US" smtClean="0"/>
              <a:t>2022/9/28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C427063-E549-4B94-BA2D-6D8968904206}" type="slidenum">
              <a:rPr lang="ja-JP" altLang="en-US"/>
              <a:pPr>
                <a:defRPr/>
              </a:pPr>
              <a:t>‹#›</a:t>
            </a:fld>
            <a:endParaRPr lang="ja-JP" altLang="en-US"/>
          </a:p>
        </p:txBody>
      </p:sp>
    </p:spTree>
    <p:extLst>
      <p:ext uri="{BB962C8B-B14F-4D97-AF65-F5344CB8AC3E}">
        <p14:creationId xmlns:p14="http://schemas.microsoft.com/office/powerpoint/2010/main" val="50054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3B2E9EA-4B7B-4225-8664-C9421A363712}" type="datetime1">
              <a:rPr lang="ja-JP" altLang="en-US" smtClean="0"/>
              <a:t>2022/9/28</a:t>
            </a:fld>
            <a:endParaRPr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677FD23-ACCC-4C45-8BB2-3557B2A5583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
            <a:ext cx="9144000" cy="5961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833539" y="3717032"/>
            <a:ext cx="74769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050247" y="1140127"/>
            <a:ext cx="1387685" cy="38112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6"/>
          <p:cNvSpPr txBox="1"/>
          <p:nvPr/>
        </p:nvSpPr>
        <p:spPr>
          <a:xfrm>
            <a:off x="5639288" y="608377"/>
            <a:ext cx="3153021" cy="49000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92" dirty="0">
                <a:latin typeface="Meiryo UI" panose="020B0604030504040204" pitchFamily="50" charset="-128"/>
                <a:ea typeface="Meiryo UI" panose="020B0604030504040204" pitchFamily="50" charset="-128"/>
                <a:cs typeface="Meiryo UI" panose="020B0604030504040204" pitchFamily="50" charset="-128"/>
              </a:rPr>
              <a:t>2022.9.29</a:t>
            </a: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回副首都推進本部（大阪府市）会議</a:t>
            </a:r>
          </a:p>
        </p:txBody>
      </p:sp>
      <p:sp>
        <p:nvSpPr>
          <p:cNvPr id="13" name="正方形/長方形 12"/>
          <p:cNvSpPr/>
          <p:nvPr/>
        </p:nvSpPr>
        <p:spPr>
          <a:xfrm>
            <a:off x="-71186" y="2425782"/>
            <a:ext cx="9187130" cy="1123384"/>
          </a:xfrm>
          <a:prstGeom prst="rect">
            <a:avLst/>
          </a:prstGeom>
        </p:spPr>
        <p:txBody>
          <a:bodyPr wrap="none">
            <a:spAutoFit/>
          </a:bodyPr>
          <a:lstStyle/>
          <a:p>
            <a:pPr algn="ctr"/>
            <a:r>
              <a:rPr lang="en-US" altLang="ja-JP" sz="2600" dirty="0">
                <a:latin typeface="BIZ UDゴシック" panose="020B0400000000000000" pitchFamily="49" charset="-128"/>
                <a:ea typeface="BIZ UDゴシック" panose="020B0400000000000000" pitchFamily="49" charset="-128"/>
              </a:rPr>
              <a:t>『</a:t>
            </a:r>
            <a:r>
              <a:rPr lang="ja-JP" altLang="en-US" sz="2600" dirty="0">
                <a:latin typeface="BIZ UDゴシック" panose="020B0400000000000000" pitchFamily="49" charset="-128"/>
                <a:ea typeface="BIZ UDゴシック" panose="020B0400000000000000" pitchFamily="49" charset="-128"/>
              </a:rPr>
              <a:t>副首都ビジョン</a:t>
            </a:r>
            <a:r>
              <a:rPr lang="en-US" altLang="ja-JP" sz="2600" dirty="0">
                <a:latin typeface="BIZ UDゴシック" panose="020B0400000000000000" pitchFamily="49" charset="-128"/>
                <a:ea typeface="BIZ UDゴシック" panose="020B0400000000000000" pitchFamily="49" charset="-128"/>
              </a:rPr>
              <a:t>』</a:t>
            </a:r>
            <a:r>
              <a:rPr lang="ja-JP" altLang="en-US" sz="2600" dirty="0">
                <a:latin typeface="BIZ UDゴシック" panose="020B0400000000000000" pitchFamily="49" charset="-128"/>
                <a:ea typeface="BIZ UDゴシック" panose="020B0400000000000000" pitchFamily="49" charset="-128"/>
              </a:rPr>
              <a:t>のバージョンアップに向けた意見交換会</a:t>
            </a:r>
            <a:endParaRPr lang="en-US" altLang="ja-JP" sz="2600" dirty="0">
              <a:latin typeface="BIZ UDゴシック" panose="020B0400000000000000" pitchFamily="49" charset="-128"/>
              <a:ea typeface="BIZ UDゴシック" panose="020B0400000000000000" pitchFamily="49" charset="-128"/>
            </a:endParaRPr>
          </a:p>
          <a:p>
            <a:pPr algn="ctr">
              <a:lnSpc>
                <a:spcPts val="1800"/>
              </a:lnSpc>
            </a:pPr>
            <a:endParaRPr lang="en-US" altLang="ja-JP" sz="2600" dirty="0">
              <a:latin typeface="BIZ UDゴシック" panose="020B0400000000000000" pitchFamily="49" charset="-128"/>
              <a:ea typeface="BIZ UDゴシック" panose="020B0400000000000000" pitchFamily="49" charset="-128"/>
            </a:endParaRPr>
          </a:p>
          <a:p>
            <a:pPr algn="ctr"/>
            <a:r>
              <a:rPr lang="ja-JP" altLang="en-US" sz="2600" dirty="0">
                <a:latin typeface="BIZ UDゴシック" panose="020B0400000000000000" pitchFamily="49" charset="-128"/>
                <a:ea typeface="BIZ UDゴシック" panose="020B0400000000000000" pitchFamily="49" charset="-128"/>
              </a:rPr>
              <a:t>中間論点整理について （概要）</a:t>
            </a:r>
          </a:p>
        </p:txBody>
      </p:sp>
      <p:sp>
        <p:nvSpPr>
          <p:cNvPr id="14" name="正方形/長方形 13"/>
          <p:cNvSpPr/>
          <p:nvPr/>
        </p:nvSpPr>
        <p:spPr>
          <a:xfrm>
            <a:off x="3080565" y="5229200"/>
            <a:ext cx="3416320" cy="1261884"/>
          </a:xfrm>
          <a:prstGeom prst="rect">
            <a:avLst/>
          </a:prstGeom>
        </p:spPr>
        <p:txBody>
          <a:bodyPr wrap="none">
            <a:spAutoFit/>
          </a:bodyPr>
          <a:lstStyle/>
          <a:p>
            <a:pPr algn="ctr"/>
            <a:r>
              <a:rPr lang="en-US" altLang="ja-JP" sz="2800" dirty="0" smtClean="0">
                <a:latin typeface="BIZ UDゴシック" panose="020B0400000000000000" pitchFamily="49" charset="-128"/>
                <a:ea typeface="BIZ UDゴシック" panose="020B0400000000000000" pitchFamily="49" charset="-128"/>
              </a:rPr>
              <a:t>2022</a:t>
            </a:r>
            <a:r>
              <a:rPr lang="ja-JP" altLang="en-US" sz="2800" dirty="0" smtClean="0">
                <a:latin typeface="BIZ UDゴシック" panose="020B0400000000000000" pitchFamily="49" charset="-128"/>
                <a:ea typeface="BIZ UDゴシック" panose="020B0400000000000000" pitchFamily="49" charset="-128"/>
              </a:rPr>
              <a:t>年９月</a:t>
            </a:r>
            <a:endParaRPr lang="en-US" altLang="ja-JP" sz="2800" dirty="0">
              <a:latin typeface="BIZ UDゴシック" panose="020B0400000000000000" pitchFamily="49" charset="-128"/>
              <a:ea typeface="BIZ UDゴシック" panose="020B0400000000000000" pitchFamily="49" charset="-128"/>
            </a:endParaRPr>
          </a:p>
          <a:p>
            <a:pPr algn="ctr"/>
            <a:endParaRPr lang="en-US" altLang="ja-JP" sz="2000" dirty="0">
              <a:latin typeface="BIZ UDゴシック" panose="020B0400000000000000" pitchFamily="49" charset="-128"/>
              <a:ea typeface="BIZ UDゴシック" panose="020B0400000000000000" pitchFamily="49" charset="-128"/>
            </a:endParaRPr>
          </a:p>
          <a:p>
            <a:pPr algn="ctr"/>
            <a:r>
              <a:rPr lang="ja-JP" altLang="en-US" sz="2800" dirty="0">
                <a:latin typeface="BIZ UDゴシック" panose="020B0400000000000000" pitchFamily="49" charset="-128"/>
                <a:ea typeface="BIZ UDゴシック" panose="020B0400000000000000" pitchFamily="49" charset="-128"/>
              </a:rPr>
              <a:t>座長　　</a:t>
            </a:r>
            <a:r>
              <a:rPr lang="ja-JP" altLang="en-US" sz="2800" dirty="0" smtClean="0">
                <a:latin typeface="BIZ UDゴシック" panose="020B0400000000000000" pitchFamily="49" charset="-128"/>
                <a:ea typeface="BIZ UDゴシック" panose="020B0400000000000000" pitchFamily="49" charset="-128"/>
              </a:rPr>
              <a:t>若林</a:t>
            </a:r>
            <a:r>
              <a:rPr lang="ja-JP" altLang="en-US" sz="2800" dirty="0">
                <a:latin typeface="BIZ UDゴシック" panose="020B0400000000000000" pitchFamily="49" charset="-128"/>
                <a:ea typeface="BIZ UDゴシック" panose="020B0400000000000000" pitchFamily="49" charset="-128"/>
              </a:rPr>
              <a:t>　</a:t>
            </a:r>
            <a:r>
              <a:rPr lang="ja-JP" altLang="en-US" sz="2800" dirty="0" smtClean="0">
                <a:latin typeface="BIZ UDゴシック" panose="020B0400000000000000" pitchFamily="49" charset="-128"/>
                <a:ea typeface="BIZ UDゴシック" panose="020B0400000000000000" pitchFamily="49" charset="-128"/>
              </a:rPr>
              <a:t>厚仁</a:t>
            </a:r>
            <a:endParaRPr lang="ja-JP" altLang="en-US" sz="2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033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eaLnBrk="1" hangingPunct="1">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５ 国内外の</a:t>
            </a:r>
            <a:r>
              <a:rPr lang="ja-JP" altLang="en-US"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都市分析</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他都市の戦略に学ぶ</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smtClean="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③</a:t>
            </a:r>
            <a:endParaRPr lang="en-US" altLang="ja-JP"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012338165"/>
              </p:ext>
            </p:extLst>
          </p:nvPr>
        </p:nvGraphicFramePr>
        <p:xfrm>
          <a:off x="32168" y="516989"/>
          <a:ext cx="9069299" cy="6298298"/>
        </p:xfrm>
        <a:graphic>
          <a:graphicData uri="http://schemas.openxmlformats.org/drawingml/2006/table">
            <a:tbl>
              <a:tblPr firstRow="1" firstCol="1" bandRow="1">
                <a:tableStyleId>{5940675A-B579-460E-94D1-54222C63F5DA}</a:tableStyleId>
              </a:tblPr>
              <a:tblGrid>
                <a:gridCol w="644963">
                  <a:extLst>
                    <a:ext uri="{9D8B030D-6E8A-4147-A177-3AD203B41FA5}">
                      <a16:colId xmlns:a16="http://schemas.microsoft.com/office/drawing/2014/main" val="260993797"/>
                    </a:ext>
                  </a:extLst>
                </a:gridCol>
                <a:gridCol w="2808112">
                  <a:extLst>
                    <a:ext uri="{9D8B030D-6E8A-4147-A177-3AD203B41FA5}">
                      <a16:colId xmlns:a16="http://schemas.microsoft.com/office/drawing/2014/main" val="2410949213"/>
                    </a:ext>
                  </a:extLst>
                </a:gridCol>
                <a:gridCol w="2808112">
                  <a:extLst>
                    <a:ext uri="{9D8B030D-6E8A-4147-A177-3AD203B41FA5}">
                      <a16:colId xmlns:a16="http://schemas.microsoft.com/office/drawing/2014/main" val="738729944"/>
                    </a:ext>
                  </a:extLst>
                </a:gridCol>
                <a:gridCol w="2808112">
                  <a:extLst>
                    <a:ext uri="{9D8B030D-6E8A-4147-A177-3AD203B41FA5}">
                      <a16:colId xmlns:a16="http://schemas.microsoft.com/office/drawing/2014/main" val="3641137445"/>
                    </a:ext>
                  </a:extLst>
                </a:gridCol>
              </a:tblGrid>
              <a:tr h="210130">
                <a:tc>
                  <a:txBody>
                    <a:bodyPr/>
                    <a:lstStyle/>
                    <a:p>
                      <a:pPr algn="just">
                        <a:lnSpc>
                          <a:spcPct val="1000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rPr>
                        <a:t> </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コペンハーゲン（デンマーク</a:t>
                      </a:r>
                      <a:r>
                        <a:rPr lang="ja-JP" altLang="en-US"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altLang="ja-JP"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ctr">
                        <a:lnSpc>
                          <a:spcPct val="100000"/>
                        </a:lnSpc>
                        <a:spcAft>
                          <a:spcPts val="0"/>
                        </a:spcAft>
                      </a:pPr>
                      <a:r>
                        <a:rPr kumimoji="1" lang="ja-JP"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マンチェスター（</a:t>
                      </a:r>
                      <a:r>
                        <a:rPr kumimoji="1"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イギリス）</a:t>
                      </a:r>
                    </a:p>
                  </a:txBody>
                  <a:tcPr marL="48301" marR="48301" marT="0" marB="0" anchor="ctr">
                    <a:solidFill>
                      <a:schemeClr val="bg1">
                        <a:lumMod val="75000"/>
                      </a:schemeClr>
                    </a:solidFill>
                  </a:tcPr>
                </a:tc>
                <a:tc>
                  <a:txBody>
                    <a:bodyPr/>
                    <a:lstStyle/>
                    <a:p>
                      <a:pPr marL="0" algn="ctr" defTabSz="914400" rtl="0" eaLnBrk="1" latinLnBrk="0" hangingPunct="1">
                        <a:lnSpc>
                          <a:spcPct val="100000"/>
                        </a:lnSpc>
                        <a:spcAft>
                          <a:spcPts val="0"/>
                        </a:spcAft>
                      </a:pPr>
                      <a:r>
                        <a:rPr kumimoji="1" lang="ja-JP"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トロント（</a:t>
                      </a:r>
                      <a:r>
                        <a:rPr kumimoji="1"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カナダ）</a:t>
                      </a:r>
                    </a:p>
                  </a:txBody>
                  <a:tcPr marL="68580" marR="68580" marT="0" marB="0" anchor="ctr">
                    <a:solidFill>
                      <a:schemeClr val="bg1">
                        <a:lumMod val="75000"/>
                      </a:schemeClr>
                    </a:solidFill>
                  </a:tcPr>
                </a:tc>
                <a:extLst>
                  <a:ext uri="{0D108BD9-81ED-4DB2-BD59-A6C34878D82A}">
                    <a16:rowId xmlns:a16="http://schemas.microsoft.com/office/drawing/2014/main" val="3347356299"/>
                  </a:ext>
                </a:extLst>
              </a:tr>
              <a:tr h="315194">
                <a:tc>
                  <a:txBody>
                    <a:bodyPr/>
                    <a:lstStyle/>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統治機構</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国：単一国家</a:t>
                      </a:r>
                    </a:p>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地方：二層制</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国：単一国家</a:t>
                      </a:r>
                    </a:p>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地方：二層制（大都市は一層制）</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国：連邦制国家</a:t>
                      </a:r>
                    </a:p>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地方：州により異なる</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876537412"/>
                  </a:ext>
                </a:extLst>
              </a:tr>
              <a:tr h="315194">
                <a:tc>
                  <a:txBody>
                    <a:bodyPr/>
                    <a:lstStyle/>
                    <a:p>
                      <a:pPr algn="ctr">
                        <a:lnSpc>
                          <a:spcPct val="1000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基礎自治体</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○コペンハーゲン</a:t>
                      </a:r>
                    </a:p>
                    <a:p>
                      <a:pPr indent="101600"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人口</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64</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90</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○マンチェスター</a:t>
                      </a:r>
                    </a:p>
                    <a:p>
                      <a:pPr indent="101600"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人口</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55</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116</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○トロント</a:t>
                      </a:r>
                    </a:p>
                    <a:p>
                      <a:pPr indent="101600"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人口</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620</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630</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839509965"/>
                  </a:ext>
                </a:extLst>
              </a:tr>
              <a:tr h="315194">
                <a:tc>
                  <a:txBody>
                    <a:bodyPr/>
                    <a:lstStyle/>
                    <a:p>
                      <a:pPr algn="ctr">
                        <a:lnSpc>
                          <a:spcPct val="1000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広域自治体</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○首都圏レギオン</a:t>
                      </a:r>
                    </a:p>
                    <a:p>
                      <a:pPr indent="101600"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人口</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187</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:2,563</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ctr">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○オンタリオ州</a:t>
                      </a:r>
                    </a:p>
                    <a:p>
                      <a:pPr indent="101600"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人口</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1,398</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:108</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266688453"/>
                  </a:ext>
                </a:extLst>
              </a:tr>
              <a:tr h="315194">
                <a:tc>
                  <a:txBody>
                    <a:bodyPr/>
                    <a:lstStyle/>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広域連携</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○グレーター・コペンハーゲン</a:t>
                      </a:r>
                    </a:p>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　人口：約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440</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　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26,181</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marL="125730" indent="-125730"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○グレーター・マンチェスター合同行政機構（</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GMCA</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p>
                    <a:p>
                      <a:pPr indent="101600"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人口</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:282</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:1,276</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ctr">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65900278"/>
                  </a:ext>
                </a:extLst>
              </a:tr>
              <a:tr h="2048768">
                <a:tc>
                  <a:txBody>
                    <a:bodyPr/>
                    <a:lstStyle/>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政策展開</a:t>
                      </a:r>
                    </a:p>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a:t>
                      </a:r>
                    </a:p>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都市発展</a:t>
                      </a:r>
                      <a:r>
                        <a:rPr lang="ja-JP" sz="900" kern="100" dirty="0" smtClean="0">
                          <a:effectLst/>
                          <a:latin typeface="UD デジタル 教科書体 NK-R" panose="02020400000000000000" pitchFamily="18" charset="-128"/>
                          <a:ea typeface="UD デジタル 教科書体 NK-R" panose="02020400000000000000" pitchFamily="18" charset="-128"/>
                        </a:rPr>
                        <a:t>の流れ</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indent="101600" algn="just">
                        <a:lnSpc>
                          <a:spcPct val="100000"/>
                        </a:lnSpc>
                        <a:spcAft>
                          <a:spcPts val="0"/>
                        </a:spcAft>
                      </a:pP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重工業</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の衰退に伴い、新産業育成による産業構造の転換や高失業率の克服が必要となる。このため、国において</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IT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ﾊﾞｲｵ</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等の新産業育成に着手するとともに積極的労働市場政策を導入。早期に整備された</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CPR</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（国民番号）といった社会基盤を生かして</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ﾃﾞｼﾞﾀﾙ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化を進め、また蓄積された医療情報を活用した薬品開発など、社会課題解決をめざした新産業を育成。</a:t>
                      </a:r>
                      <a:endParaRPr lang="en-US" alt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indent="101600"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中央政府が策定する明確な国家</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ﾋﾞｼﾞｮﾝ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を背景に、</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ｺﾍﾟﾝﾊｰｹﾞﾝ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市を核として、「</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ﾚｷﾞｵﾝ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」や「</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ｸﾞﾚｰﾀｰ･ｺﾍﾟﾝﾊｰｹﾞﾝ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ﾚﾍﾞﾙ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で産学官連携クラスターの形成や投資の促進等の取組を展開。</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ｶｰﾎﾞﾝﾆｭｰﾄﾗﾙ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をめざした</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ｽﾏｰﾄｼﾃｨ</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や人間中心のまちづくりを推進。</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indent="101600"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産業革命の代表的都市として、綿工業等で発展。</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1930</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年代以降、産業構造転換への立遅れ等により衰退。</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1990</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年代に入り、都市再生や産業再生政策により人口、雇用状況等も回復。保守党政権移行後の</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CA</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（合同行政機構）、</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LEP</a:t>
                      </a:r>
                      <a:r>
                        <a:rPr lang="ja-JP" sz="900" kern="100" dirty="0" err="1">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ｼﾃｨ･ﾃﾞｨｰﾙ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等の地域政策により、都市の成長・発展を通じた国の経済成長をめざす。</a:t>
                      </a:r>
                      <a:endParaRPr lang="en-US" alt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indent="101600"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国の政策を受け、</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ﾏﾝﾁｪｽﾀｰ</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市においては、産業遺産等を利用した都市再生や大学と市による</a:t>
                      </a:r>
                      <a:r>
                        <a:rPr lang="ja-JP" alt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ｻｲｴﾝｽﾊﾟｰｸを</a:t>
                      </a:r>
                      <a:r>
                        <a:rPr lang="en-US" alt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1984</a:t>
                      </a:r>
                      <a:r>
                        <a:rPr lang="ja-JP" alt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年に</a:t>
                      </a: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設置、</a:t>
                      </a:r>
                      <a:r>
                        <a:rPr lang="en-US" alt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2015</a:t>
                      </a:r>
                      <a:r>
                        <a:rPr lang="ja-JP" alt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年以降はｽﾏｰﾄｼﾃｨ</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などに取り組む</a:t>
                      </a: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２０１１年に設立された</a:t>
                      </a:r>
                      <a:r>
                        <a:rPr 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GMCA</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においても国の仕組みを活用し、交通</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ｲﾝﾌﾗ</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整備や、一定の要件を満たす民間事業者による失業者への就職支援等の公共</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ｻｰﾋﾞｽ</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改革や、</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ｴﾝﾀｰﾌﾟﾗｲｽﾞｿﾞｰﾝ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の設置など</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ｸﾞﾛｰﾊﾞﾙ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企業誘致等に取り組む。</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indent="101600" algn="just">
                        <a:lnSpc>
                          <a:spcPct val="100000"/>
                        </a:lnSpc>
                        <a:spcAft>
                          <a:spcPts val="0"/>
                        </a:spcAft>
                      </a:pPr>
                      <a:r>
                        <a:rPr 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20</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世紀初頭、</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ｱﾒﾘｶ</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の３大自動車</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ﾒｰｶｰ</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が</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ﾃﾞﾄﾛｲﾄ</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に近接している</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ｵﾝﾀﾘｵ</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州（</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ﾄﾛﾝﾄ</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周辺）に進出。機械産業・金属加工業など関連産業の集積や、</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ｱﾒﾘｶ</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主要都市へ近いことなど、優れた立地条件が強みとなり発展。</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ﾘｰﾏﾝｼｮｯｸ</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の影響で、</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ﾒｷｼｺ</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への生産拠点の移転が進むが、現在もなお、自動車が</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ｶﾅﾀﾞ</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最大の工業輸出品であり、近年は、</a:t>
                      </a:r>
                      <a:r>
                        <a:rPr 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EV</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生産へ</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ｼﾌﾄ</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indent="101600" algn="just">
                        <a:lnSpc>
                          <a:spcPct val="100000"/>
                        </a:lnSpc>
                        <a:spcAft>
                          <a:spcPts val="0"/>
                        </a:spcAft>
                      </a:pP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一方で、自国産業の育成にも取り組んでおり、</a:t>
                      </a:r>
                      <a:r>
                        <a:rPr 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2017</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年の「</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ｲﾉﾍﾞｰｼｮﾝｽｰﾊﾟｰｸﾗｽﾀｰ･ｲﾆｼｱﾁﾌﾞ</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」などの</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政策や、「</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ｶﾅﾀﾞ</a:t>
                      </a:r>
                      <a:r>
                        <a:rPr 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AI</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戦略」などで、政府やオンタリオ州が多額の資金を大学や研究機関へ投入し、</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ｲﾉﾍﾞｰｼｮﾝﾊﾌﾞ</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である</a:t>
                      </a:r>
                      <a:r>
                        <a:rPr lang="en-US" sz="800" kern="100" dirty="0" err="1">
                          <a:solidFill>
                            <a:schemeClr val="tx1"/>
                          </a:solidFill>
                          <a:effectLst/>
                          <a:latin typeface="UD デジタル 教科書体 NK-R" panose="02020400000000000000" pitchFamily="18" charset="-128"/>
                          <a:ea typeface="UD デジタル 教科書体 NK-R" panose="02020400000000000000" pitchFamily="18" charset="-128"/>
                        </a:rPr>
                        <a:t>MaRS</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を中心に、</a:t>
                      </a:r>
                      <a:r>
                        <a:rPr 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AI</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産業が急速に成長。</a:t>
                      </a:r>
                      <a:endParaRPr lang="en-US" alt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indent="101600" algn="just">
                        <a:lnSpc>
                          <a:spcPct val="100000"/>
                        </a:lnSpc>
                        <a:spcAft>
                          <a:spcPts val="0"/>
                        </a:spcAft>
                      </a:pPr>
                      <a:r>
                        <a:rPr lang="ja-JP" altLang="en-US" sz="8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これらの取組により、ｶﾅﾀﾞ</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政府や</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ｵﾝﾀﾘｵ</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州が中心となり、</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ﾄﾛﾝﾄ</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周辺を北米を代表する経済拠点へ発展</a:t>
                      </a:r>
                      <a:r>
                        <a:rPr lang="ja-JP" sz="8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させ</a:t>
                      </a:r>
                      <a:r>
                        <a:rPr lang="ja-JP" altLang="en-US" sz="8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てきた</a:t>
                      </a:r>
                      <a:r>
                        <a:rPr lang="ja-JP" sz="8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067727672"/>
                  </a:ext>
                </a:extLst>
              </a:tr>
              <a:tr h="2778624">
                <a:tc>
                  <a:txBody>
                    <a:bodyPr/>
                    <a:lstStyle/>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支える</a:t>
                      </a:r>
                    </a:p>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仕組み</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〇「</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ﾚｷﾞｵﾝ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ﾚﾍﾞﾙ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の取組</a:t>
                      </a: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GATE21</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2009</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年に首都圏ﾚｷﾞｵﾝ、ｺﾍﾟﾝﾊｰｹﾞﾝ市、</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企業、研究機関等による</a:t>
                      </a:r>
                      <a:r>
                        <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NPO</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ﾊﾟｰﾄﾅｰ組織を設け、産官　</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学連携の中心を担う独自のｸﾗｽﾀｰとして形成。ｸﾞﾘｰﾝｴｺﾉ</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ﾐｰへの移行を目的とし、そのための課題解決方法を</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開発、展開。</a:t>
                      </a: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・自転車交通にかかる環境整備を進め、環境ｴﾈﾙｷﾞｰ、都</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市交通の課題解決に加え、市民の健康増進、社会保障ｺ</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ｽﾄの削減等に寄与。</a:t>
                      </a:r>
                    </a:p>
                    <a:p>
                      <a:pPr marL="135255" indent="-135255" algn="just">
                        <a:lnSpc>
                          <a:spcPct val="100000"/>
                        </a:lnSpc>
                        <a:spcAft>
                          <a:spcPts val="0"/>
                        </a:spcAft>
                      </a:pP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ｸﾞﾚｰﾀｰ･ｺﾍﾟﾝﾊｰｹﾞﾝ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ﾚﾍﾞﾙ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ﾃﾞﾝﾏｰｸ</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東部と</a:t>
                      </a:r>
                      <a:r>
                        <a:rPr lang="ja-JP" alt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ｽｳｪｰﾃﾞﾝ</a:t>
                      </a:r>
                      <a:endParaRPr lang="en-US" alt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135255" indent="-135255" algn="just">
                        <a:lnSpc>
                          <a:spcPct val="100000"/>
                        </a:lnSpc>
                        <a:spcAft>
                          <a:spcPts val="0"/>
                        </a:spcAft>
                      </a:pPr>
                      <a:r>
                        <a:rPr lang="ja-JP" alt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南部</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の地域間）の取組</a:t>
                      </a: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2015</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年に創設されたｸﾞﾚｰﾀｰ</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･ｺﾍﾟﾝﾊｰｹﾞﾝ</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による</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ｸﾞﾘｰﾝ</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憲章</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、労働憲章の</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とりまとめ、普及</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ｸﾞﾘｰﾝ</a:t>
                      </a:r>
                      <a:r>
                        <a:rPr lang="en-US" alt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ﾃﾞｼﾞﾀﾙ</a:t>
                      </a:r>
                      <a:r>
                        <a:rPr lang="en-US" alt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ﾗｲﾌｻ</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ｲｴﾝｽ</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等の</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ｿﾘｭｰｼｮﾝ</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開発等</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を企業、</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公的</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機関と連携</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して</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推進</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・ｺﾍﾟﾝﾊｰｹﾞﾝ</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投資局が</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ｸﾞﾚｰﾀｰ･ｺﾍﾟﾝﾊｰｹﾞﾝ</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全域への</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投資</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促進と経済</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成長に向け、</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ｽﾀｰﾄｱｯﾌﾟ</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等を支援。</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〇</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ﾏﾝﾁｪｽﾀｰ</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市の取組</a:t>
                      </a: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ﾏﾝﾁｪｽﾀｰ･ｻｲｴﾝｽﾊﾟｰｸ</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」：大学、市の</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ﾊﾟｰﾄﾅｰｼｯﾌﾟ</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により、</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ﾊ</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ｲﾃｸ</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企業</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の育成と産業構造の多様化を通じた</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ﾏﾝﾁｪｽﾀｰ</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経</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済</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の</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活性化を</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目的。</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City Verve</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」：官民連携で進める、</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ﾍﾙｽｹｱ</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、交通・運輸</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ｴﾈﾙｷﾞｰ</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・環境、文化・</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ｺﾐｭﾆﾃｨ</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の分野での</a:t>
                      </a:r>
                      <a:r>
                        <a:rPr lang="en-US" sz="900" kern="0" dirty="0" err="1">
                          <a:solidFill>
                            <a:schemeClr val="tx1"/>
                          </a:solidFill>
                          <a:effectLst/>
                          <a:latin typeface="UD デジタル 教科書体 NK-R" panose="02020400000000000000" pitchFamily="18" charset="-128"/>
                          <a:ea typeface="UD デジタル 教科書体 NK-R" panose="02020400000000000000" pitchFamily="18" charset="-128"/>
                        </a:rPr>
                        <a:t>IoT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を活用した</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ｽ</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ﾏｰﾄｼﾃｨ</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構築</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実験</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ﾌﾟﾛｼﾞｪｸﾄ。</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〇「</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ｸﾞﾚｰﾀｰ･ﾏﾝﾁｪｽﾀｰ</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」の取組</a:t>
                      </a: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ｼﾃｨ･ﾃﾞｨｰﾙ</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」等により、国と協定を締結し、特定の</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権限</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と財源を</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地方に移譲。地元資金による投資による</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税収増</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加分</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の</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一部を</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地元に還元する「</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ｱｰﾝﾊﾞｯｸ</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」を導入。</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LEP</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」により、交通網等の社会基盤整備や就業支援</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生命科学</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分野の基金設立等を実施。</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ｴﾝﾀｰﾌﾟﾗｲｽﾞｿｰﾝ</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」制度を導入し、</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ﾏﾝﾁｪｽﾀｰ</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空港周辺</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に</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特</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区</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を設け</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、域外からの企業誘致を促進。</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l">
                        <a:lnSpc>
                          <a:spcPct val="100000"/>
                        </a:lnSpc>
                        <a:spcAft>
                          <a:spcPts val="0"/>
                        </a:spcAft>
                      </a:pP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〇国の取組</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・ﾘｰﾏﾝｼｮｯｸ時は、主要産業である自動車</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産業へ重点</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支援</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・１９９７年に、ｶﾅﾀﾞ</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の大学・公的研究機関・非営利組織等を</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対</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象</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に、研究</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ｲﾝﾌﾗ</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・機器に対する資金配分を行う、財団法人「</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ｶﾅ</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ﾀﾞ</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基金</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」を設立。</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・２０１５年に、ｲﾉﾍﾞｰｼｮﾝ</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・科学経済開発省の下に投資の一元</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窓</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口</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となる「</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ｲﾉﾍﾞｰｼｮﾝｶﾅﾀﾞ</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」を設置し、</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ｲﾉﾍﾞｰﾀｰ</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を支援。</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・２０１７年に、</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ｲﾉﾍﾞｰｼｮﾝｽｰﾊﾟｰｸﾗｽﾀｰ･ｲﾆｼｱﾁﾌﾞ</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」や「</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ｶﾅﾀﾞ</a:t>
                      </a:r>
                      <a:r>
                        <a:rPr 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AI</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戦</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略</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」を発表</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AI</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研究施設「</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ﾍﾞｸﾀｰ</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研究所」を開設。</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l">
                        <a:lnSpc>
                          <a:spcPct val="100000"/>
                        </a:lnSpc>
                        <a:spcAft>
                          <a:spcPts val="0"/>
                        </a:spcAft>
                      </a:pP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〇オンタリオ州の取組</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1987</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年に、</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産</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業界と大学等との連携を強化するため、</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非営利</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組織</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OCE</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ｵﾝﾀﾘｵ･ｾﾝﾀｰ･ｵﾌﾞ･ｴｸｾﾚﾝｽ</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）」を設立し、産業界</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と</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ｱｶﾃﾞﾐｱ</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の</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共同研究開発や、大学発の技術の産業化等を支援。</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・２００５年に、ｶﾅﾀﾞ</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企業</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と共同で創設した、非営利</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支</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援組織「</a:t>
                      </a:r>
                      <a:r>
                        <a:rPr lang="en-US" sz="800" kern="1200" dirty="0" err="1">
                          <a:solidFill>
                            <a:schemeClr val="tx1"/>
                          </a:solidFill>
                          <a:effectLst/>
                          <a:latin typeface="UD デジタル 教科書体 NK-R" panose="02020400000000000000" pitchFamily="18" charset="-128"/>
                          <a:ea typeface="UD デジタル 教科書体 NK-R" panose="02020400000000000000" pitchFamily="18" charset="-128"/>
                        </a:rPr>
                        <a:t>MaRS</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」が、</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ｲﾉﾍﾞｰｼｮﾝﾊﾌﾞ</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として、地域の</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ｽﾀｰﾄｱｯﾌﾟｺﾐｭ</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ﾆﾃｨ</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の中核的</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役割。</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l">
                        <a:lnSpc>
                          <a:spcPct val="100000"/>
                        </a:lnSpc>
                        <a:spcAft>
                          <a:spcPts val="0"/>
                        </a:spcAft>
                      </a:pP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〇</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ﾄﾛﾝﾄ</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市の</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取組</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・ﾄﾛﾝﾄ市へ一層制自治体として広範な権限を付与され、</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住民</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ｻｰ</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ﾋﾞｽ</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の</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提供や公共交通の運営を行うとともに、</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ｽﾏｰﾄｼﾃｨﾌﾟﾛｼﾞｪｸ</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ﾄ</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などを推進。</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75558084"/>
                  </a:ext>
                </a:extLst>
              </a:tr>
            </a:tbl>
          </a:graphicData>
        </a:graphic>
      </p:graphicFrame>
      <p:sp>
        <p:nvSpPr>
          <p:cNvPr id="8"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b="1" dirty="0">
                <a:solidFill>
                  <a:schemeClr val="bg1"/>
                </a:solidFill>
                <a:latin typeface="BIZ UDPゴシック" panose="020B0400000000000000" pitchFamily="50" charset="-128"/>
                <a:ea typeface="BIZ UDPゴシック" panose="020B0400000000000000" pitchFamily="50" charset="-128"/>
              </a:rPr>
              <a:t>９</a:t>
            </a:r>
          </a:p>
        </p:txBody>
      </p:sp>
    </p:spTree>
    <p:extLst>
      <p:ext uri="{BB962C8B-B14F-4D97-AF65-F5344CB8AC3E}">
        <p14:creationId xmlns:p14="http://schemas.microsoft.com/office/powerpoint/2010/main" val="718225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eaLnBrk="1" hangingPunct="1">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５ 国内外の</a:t>
            </a:r>
            <a:r>
              <a:rPr lang="ja-JP" altLang="en-US"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都市分析</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他都市の戦略に学ぶ</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　④</a:t>
            </a:r>
            <a:endParaRPr lang="en-US" altLang="ja-JP"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225339985"/>
              </p:ext>
            </p:extLst>
          </p:nvPr>
        </p:nvGraphicFramePr>
        <p:xfrm>
          <a:off x="34393" y="533067"/>
          <a:ext cx="9069851" cy="6268570"/>
        </p:xfrm>
        <a:graphic>
          <a:graphicData uri="http://schemas.openxmlformats.org/drawingml/2006/table">
            <a:tbl>
              <a:tblPr firstRow="1" firstCol="1" bandRow="1">
                <a:tableStyleId>{5940675A-B579-460E-94D1-54222C63F5DA}</a:tableStyleId>
              </a:tblPr>
              <a:tblGrid>
                <a:gridCol w="645002">
                  <a:extLst>
                    <a:ext uri="{9D8B030D-6E8A-4147-A177-3AD203B41FA5}">
                      <a16:colId xmlns:a16="http://schemas.microsoft.com/office/drawing/2014/main" val="260993797"/>
                    </a:ext>
                  </a:extLst>
                </a:gridCol>
                <a:gridCol w="2808283">
                  <a:extLst>
                    <a:ext uri="{9D8B030D-6E8A-4147-A177-3AD203B41FA5}">
                      <a16:colId xmlns:a16="http://schemas.microsoft.com/office/drawing/2014/main" val="2410949213"/>
                    </a:ext>
                  </a:extLst>
                </a:gridCol>
                <a:gridCol w="2808283">
                  <a:extLst>
                    <a:ext uri="{9D8B030D-6E8A-4147-A177-3AD203B41FA5}">
                      <a16:colId xmlns:a16="http://schemas.microsoft.com/office/drawing/2014/main" val="738729944"/>
                    </a:ext>
                  </a:extLst>
                </a:gridCol>
                <a:gridCol w="2808283">
                  <a:extLst>
                    <a:ext uri="{9D8B030D-6E8A-4147-A177-3AD203B41FA5}">
                      <a16:colId xmlns:a16="http://schemas.microsoft.com/office/drawing/2014/main" val="3641137445"/>
                    </a:ext>
                  </a:extLst>
                </a:gridCol>
              </a:tblGrid>
              <a:tr h="125728">
                <a:tc>
                  <a:txBody>
                    <a:bodyPr/>
                    <a:lstStyle/>
                    <a:p>
                      <a:pPr algn="just">
                        <a:lnSpc>
                          <a:spcPct val="1000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rPr>
                        <a:t> </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solidFill>
                      <a:schemeClr val="bg1">
                        <a:lumMod val="75000"/>
                      </a:schemeClr>
                    </a:solidFill>
                  </a:tcPr>
                </a:tc>
                <a:tc>
                  <a:txBody>
                    <a:bodyPr/>
                    <a:lstStyle/>
                    <a:p>
                      <a:pPr algn="ctr">
                        <a:lnSpc>
                          <a:spcPct val="100000"/>
                        </a:lnSpc>
                        <a:spcAft>
                          <a:spcPts val="0"/>
                        </a:spcAft>
                      </a:pPr>
                      <a:r>
                        <a:rPr lang="ja-JP" altLang="ja-JP"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シアトル（アメリカ）</a:t>
                      </a:r>
                      <a:endParaRPr lang="ja-JP" alt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0000"/>
                        </a:lnSpc>
                        <a:spcAft>
                          <a:spcPts val="0"/>
                        </a:spcAft>
                      </a:pPr>
                      <a:r>
                        <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シンガポール</a:t>
                      </a:r>
                      <a:endParaRPr 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solidFill>
                      <a:schemeClr val="bg1">
                        <a:lumMod val="75000"/>
                      </a:schemeClr>
                    </a:solidFill>
                  </a:tcPr>
                </a:tc>
                <a:tc>
                  <a:txBody>
                    <a:bodyPr/>
                    <a:lstStyle/>
                    <a:p>
                      <a:pPr algn="ctr">
                        <a:lnSpc>
                          <a:spcPct val="100000"/>
                        </a:lnSpc>
                        <a:spcAft>
                          <a:spcPts val="0"/>
                        </a:spcAft>
                      </a:pPr>
                      <a:r>
                        <a:rPr lang="ja-JP"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深圳（</a:t>
                      </a:r>
                      <a:r>
                        <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中国）</a:t>
                      </a:r>
                      <a:endParaRPr 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3347356299"/>
                  </a:ext>
                </a:extLst>
              </a:tr>
              <a:tr h="284330">
                <a:tc>
                  <a:txBody>
                    <a:bodyPr/>
                    <a:lstStyle/>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統治機構</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国：連邦制国家</a:t>
                      </a:r>
                    </a:p>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政府組織は三層制（連邦政府、州政府、地方政府）</a:t>
                      </a:r>
                    </a:p>
                  </a:txBody>
                  <a:tcPr marL="68580" marR="68580" marT="0" marB="0"/>
                </a:tc>
                <a:tc>
                  <a:txBody>
                    <a:bodyPr/>
                    <a:lstStyle/>
                    <a:p>
                      <a:pPr algn="just">
                        <a:lnSpc>
                          <a:spcPct val="100000"/>
                        </a:lnSpc>
                        <a:spcAft>
                          <a:spcPts val="0"/>
                        </a:spcAft>
                      </a:pP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国：自治体の無い都市国家</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国：社会主義体制</a:t>
                      </a:r>
                    </a:p>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地方：省級、地級、県級、</a:t>
                      </a: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郷級</a:t>
                      </a:r>
                      <a:r>
                        <a:rPr lang="ja-JP" altLang="en-US" sz="900" kern="100" baseline="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※直轄市、自治区等もあり</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876537412"/>
                  </a:ext>
                </a:extLst>
              </a:tr>
              <a:tr h="189553">
                <a:tc>
                  <a:txBody>
                    <a:bodyPr/>
                    <a:lstStyle/>
                    <a:p>
                      <a:pPr algn="ctr">
                        <a:lnSpc>
                          <a:spcPct val="100000"/>
                        </a:lnSpc>
                        <a:spcAft>
                          <a:spcPts val="0"/>
                        </a:spcAft>
                      </a:pPr>
                      <a:r>
                        <a:rPr lang="ja-JP" sz="800" b="0" kern="100" dirty="0">
                          <a:effectLst/>
                          <a:latin typeface="UD デジタル 教科書体 NK-R" panose="02020400000000000000" pitchFamily="18" charset="-128"/>
                          <a:ea typeface="UD デジタル 教科書体 NK-R" panose="02020400000000000000" pitchFamily="18" charset="-128"/>
                        </a:rPr>
                        <a:t>基礎自治体</a:t>
                      </a:r>
                      <a:endParaRPr lang="ja-JP" sz="8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○シアトル</a:t>
                      </a:r>
                    </a:p>
                    <a:p>
                      <a:pPr indent="101600" algn="l">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76</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万人、面積</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217</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○シンガポール</a:t>
                      </a:r>
                    </a:p>
                    <a:p>
                      <a:pPr indent="101600" algn="l">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550</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a:t>
                      </a:r>
                      <a:r>
                        <a:rPr lang="ja-JP" altLang="en-US"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面積</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726</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○深圳</a:t>
                      </a:r>
                    </a:p>
                    <a:p>
                      <a:pPr indent="101600" algn="l">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1,768</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a:t>
                      </a:r>
                      <a:r>
                        <a:rPr lang="ja-JP" altLang="en-US"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面積</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1,997</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extLst>
                  <a:ext uri="{0D108BD9-81ED-4DB2-BD59-A6C34878D82A}">
                    <a16:rowId xmlns:a16="http://schemas.microsoft.com/office/drawing/2014/main" val="3839509965"/>
                  </a:ext>
                </a:extLst>
              </a:tr>
              <a:tr h="189553">
                <a:tc>
                  <a:txBody>
                    <a:bodyPr/>
                    <a:lstStyle/>
                    <a:p>
                      <a:pPr algn="ctr">
                        <a:lnSpc>
                          <a:spcPct val="100000"/>
                        </a:lnSpc>
                        <a:spcAft>
                          <a:spcPts val="0"/>
                        </a:spcAft>
                      </a:pPr>
                      <a:r>
                        <a:rPr lang="ja-JP" sz="800" b="0" kern="100" dirty="0">
                          <a:effectLst/>
                          <a:latin typeface="UD デジタル 教科書体 NK-R" panose="02020400000000000000" pitchFamily="18" charset="-128"/>
                          <a:ea typeface="UD デジタル 教科書体 NK-R" panose="02020400000000000000" pitchFamily="18" charset="-128"/>
                        </a:rPr>
                        <a:t>広域自治体</a:t>
                      </a:r>
                      <a:endParaRPr lang="ja-JP" sz="8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○ワシントン州</a:t>
                      </a:r>
                    </a:p>
                    <a:p>
                      <a:pPr indent="101600"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780</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万人、面積</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:172,189</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tc>
                  <a:txBody>
                    <a:bodyPr/>
                    <a:lstStyle/>
                    <a:p>
                      <a:pPr algn="ctr">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nchor="ctr"/>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○広東省</a:t>
                      </a:r>
                    </a:p>
                    <a:p>
                      <a:pPr indent="101600"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2,684</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万人、面積</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:179,800</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extLst>
                  <a:ext uri="{0D108BD9-81ED-4DB2-BD59-A6C34878D82A}">
                    <a16:rowId xmlns:a16="http://schemas.microsoft.com/office/drawing/2014/main" val="3266688453"/>
                  </a:ext>
                </a:extLst>
              </a:tr>
              <a:tr h="189553">
                <a:tc>
                  <a:txBody>
                    <a:bodyPr/>
                    <a:lstStyle/>
                    <a:p>
                      <a:pPr algn="ctr">
                        <a:lnSpc>
                          <a:spcPct val="100000"/>
                        </a:lnSpc>
                        <a:spcAft>
                          <a:spcPts val="0"/>
                        </a:spcAft>
                      </a:pPr>
                      <a:r>
                        <a:rPr lang="ja-JP" sz="900" b="0" kern="100" dirty="0">
                          <a:effectLst/>
                          <a:latin typeface="UD デジタル 教科書体 NK-R" panose="02020400000000000000" pitchFamily="18" charset="-128"/>
                          <a:ea typeface="UD デジタル 教科書体 NK-R" panose="02020400000000000000" pitchFamily="18" charset="-128"/>
                        </a:rPr>
                        <a:t>広域連携</a:t>
                      </a:r>
                      <a:endParaRPr lang="ja-JP" sz="9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○ピュージェット湾地域評議会</a:t>
                      </a:r>
                    </a:p>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人口：約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407</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万人、面積：約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36,000</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tc>
                  <a:txBody>
                    <a:bodyPr/>
                    <a:lstStyle/>
                    <a:p>
                      <a:pPr algn="ctr">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nchor="ctr"/>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グレーターベイエリア</a:t>
                      </a:r>
                      <a:endParaRPr lang="en-US" alt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ct val="100000"/>
                        </a:lnSpc>
                        <a:spcAft>
                          <a:spcPts val="0"/>
                        </a:spcAft>
                      </a:pP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6,800</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万人、面積：</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56,000</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extLst>
                  <a:ext uri="{0D108BD9-81ED-4DB2-BD59-A6C34878D82A}">
                    <a16:rowId xmlns:a16="http://schemas.microsoft.com/office/drawing/2014/main" val="965900278"/>
                  </a:ext>
                </a:extLst>
              </a:tr>
              <a:tr h="1684914">
                <a:tc>
                  <a:txBody>
                    <a:bodyPr/>
                    <a:lstStyle/>
                    <a:p>
                      <a:pPr algn="ctr">
                        <a:lnSpc>
                          <a:spcPct val="100000"/>
                        </a:lnSpc>
                        <a:spcAft>
                          <a:spcPts val="0"/>
                        </a:spcAft>
                      </a:pPr>
                      <a:r>
                        <a:rPr lang="ja-JP" sz="900" b="0" kern="100" dirty="0">
                          <a:effectLst/>
                          <a:latin typeface="UD デジタル 教科書体 NK-R" panose="02020400000000000000" pitchFamily="18" charset="-128"/>
                          <a:ea typeface="UD デジタル 教科書体 NK-R" panose="02020400000000000000" pitchFamily="18" charset="-128"/>
                        </a:rPr>
                        <a:t>政策展開</a:t>
                      </a:r>
                    </a:p>
                    <a:p>
                      <a:pPr algn="ctr">
                        <a:lnSpc>
                          <a:spcPct val="100000"/>
                        </a:lnSpc>
                        <a:spcAft>
                          <a:spcPts val="0"/>
                        </a:spcAft>
                      </a:pPr>
                      <a:r>
                        <a:rPr lang="ja-JP" sz="900" b="0" kern="100" dirty="0">
                          <a:effectLst/>
                          <a:latin typeface="UD デジタル 教科書体 NK-R" panose="02020400000000000000" pitchFamily="18" charset="-128"/>
                          <a:ea typeface="UD デジタル 教科書体 NK-R" panose="02020400000000000000" pitchFamily="18" charset="-128"/>
                        </a:rPr>
                        <a:t>・</a:t>
                      </a:r>
                    </a:p>
                    <a:p>
                      <a:pPr algn="ctr">
                        <a:lnSpc>
                          <a:spcPct val="100000"/>
                        </a:lnSpc>
                        <a:spcAft>
                          <a:spcPts val="0"/>
                        </a:spcAft>
                      </a:pPr>
                      <a:r>
                        <a:rPr lang="ja-JP" sz="900" b="0" kern="100" dirty="0">
                          <a:effectLst/>
                          <a:latin typeface="UD デジタル 教科書体 NK-R" panose="02020400000000000000" pitchFamily="18" charset="-128"/>
                          <a:ea typeface="UD デジタル 教科書体 NK-R" panose="02020400000000000000" pitchFamily="18" charset="-128"/>
                        </a:rPr>
                        <a:t>都市発展</a:t>
                      </a:r>
                      <a:r>
                        <a:rPr lang="ja-JP" sz="900" b="0" kern="100" dirty="0" smtClean="0">
                          <a:effectLst/>
                          <a:latin typeface="UD デジタル 教科書体 NK-R" panose="02020400000000000000" pitchFamily="18" charset="-128"/>
                          <a:ea typeface="UD デジタル 教科書体 NK-R" panose="02020400000000000000" pitchFamily="18" charset="-128"/>
                        </a:rPr>
                        <a:t>の流れ</a:t>
                      </a:r>
                      <a:endParaRPr lang="ja-JP" sz="9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indent="101600"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古くから港湾都市として栄え、第１次世界大戦を契機に造船業が主要産業へ。また第２次世界大戦を契機に、</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ﾎﾞｰｲﾝｸﾞ</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社を中心に航空宇宙産業都市として発展。冷戦終結により、</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ﾎﾞｰｲﾝｸﾞ</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社が大規模な</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ﾘｽﾄﾗ</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を実施し、雇用減少。</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1990</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年代前半に、</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ﾏｲｸﾛｿﾌﾄ</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社が急成長。その後</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ｱﾏｿﾞﾝ</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社と共に</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ｸﾗｳﾄﾞｻｰﾋﾞｽ</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AI</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分野で世界を</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ﾘｰﾄﾞ</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just">
                        <a:lnSpc>
                          <a:spcPct val="100000"/>
                        </a:lnSpc>
                        <a:spcAft>
                          <a:spcPts val="0"/>
                        </a:spcAft>
                      </a:pP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民間中心に産業構造が転換。</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ﾏｲｸﾛｿﾌﾄ</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社を中心に、</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ｲﾉﾍﾞｰｼｮﾝﾊﾌﾞ</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を設置する</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ﾜｼﾝﾄﾝ</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大学や</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ﾍﾞﾝﾁｬｰｷｬﾋﾟﾀﾙ</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等との</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ｴｺｼｽﾃﾑ</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構築。</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ﾍﾞﾝﾁｬｰｷｬﾋﾟﾀﾙ</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ｴﾝｼﾞｪﾙ</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投資家からの資金供給もあり、多数の</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ｽﾀｰﾄｱｯﾌﾟ</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が集積、経済が発展。民間を行政が下支えすることで、更なる成長を続ける。</a:t>
                      </a:r>
                    </a:p>
                  </a:txBody>
                  <a:tcPr marL="68580" marR="68580" marT="0" marB="0"/>
                </a:tc>
                <a:tc>
                  <a:txBody>
                    <a:bodyPr/>
                    <a:lstStyle/>
                    <a:p>
                      <a:pPr indent="101600"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土が狭く、人口も少ないため、国内市場が限られており、外国系企業依存による輸出志向型の成長を推進。国家主導の経済政策により、労働集約型から資本集約型への産業構造に転換。天然資源等を外国に依存する中で、人材を最大の資源とし、その育成にも重点。</a:t>
                      </a:r>
                    </a:p>
                    <a:p>
                      <a:pPr indent="101600" algn="just">
                        <a:lnSpc>
                          <a:spcPct val="100000"/>
                        </a:lnSpc>
                        <a:spcAft>
                          <a:spcPts val="0"/>
                        </a:spcAft>
                      </a:pPr>
                      <a:r>
                        <a:rPr lang="ja-JP" altLang="en-US"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２０１０年以降</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は</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、外資一辺倒から、地場中小企業や</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ｽﾀｰﾄｱｯﾌﾟ</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育成に取り組むとともに、外国人労働力への依存も見直し、自国民の</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ﾘｽｷﾘﾝｸﾞ</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を重視。また、</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ﾊｲﾃｸ</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産業や金融</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ｻｰﾋﾞｽ</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業など、付加価値の高い産業の集積を進めている。</a:t>
                      </a:r>
                    </a:p>
                    <a:p>
                      <a:pPr indent="101600"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優遇税制、</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ﾋﾞｼﾞﾈｽ</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標準語としての英語の習得、国際標準に準拠する法体系や会計制度などの</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ｼﾝｶﾞﾎﾟｰﾙ</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の強みを生かし、都市として高い</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ｸﾞﾛｰﾊﾞﾙ</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競争力を持つ。</a:t>
                      </a:r>
                    </a:p>
                  </a:txBody>
                  <a:tcPr marL="68580" marR="68580" marT="0" marB="0"/>
                </a:tc>
                <a:tc>
                  <a:txBody>
                    <a:bodyPr/>
                    <a:lstStyle/>
                    <a:p>
                      <a:pPr indent="101600" algn="just">
                        <a:lnSpc>
                          <a:spcPct val="100000"/>
                        </a:lnSpc>
                        <a:spcAft>
                          <a:spcPts val="0"/>
                        </a:spcAft>
                      </a:pP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中央政府の改革開放路線と</a:t>
                      </a:r>
                      <a:r>
                        <a:rPr lang="ja-JP"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して、</a:t>
                      </a:r>
                      <a:r>
                        <a:rPr lang="en-US"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1980</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年、深圳市に外資からの先端技術の導入と輸出の拡大を目的として「経済特区」設置。</a:t>
                      </a:r>
                    </a:p>
                    <a:p>
                      <a:pPr indent="101600" algn="just">
                        <a:lnSpc>
                          <a:spcPct val="100000"/>
                        </a:lnSpc>
                        <a:spcAft>
                          <a:spcPts val="0"/>
                        </a:spcAft>
                      </a:pP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香港に拠点を有する外資系企業が進出、海外からの電子部品を取引する交易市場が</a:t>
                      </a:r>
                      <a:r>
                        <a:rPr 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1988</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年に生まれ、</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ｴﾚｸﾄﾛﾆｸｽ</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産業の成長とともに巨大な電子部品市場に成長、「世界の工場」として発展。</a:t>
                      </a:r>
                    </a:p>
                    <a:p>
                      <a:pPr indent="101600" algn="just">
                        <a:lnSpc>
                          <a:spcPct val="100000"/>
                        </a:lnSpc>
                        <a:spcAft>
                          <a:spcPts val="0"/>
                        </a:spcAft>
                      </a:pPr>
                      <a:r>
                        <a:rPr 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1996</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年、「国家級</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ﾊｲﾃｸﾊﾟｰｸ</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」の認定（南山区）。科学技術部（国）が地域クラスター形成事業を進め、</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ﾊﾟｰｸ</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内に中国本土や香港などから有数な大学や研究所を誘致。</a:t>
                      </a:r>
                    </a:p>
                    <a:p>
                      <a:pPr indent="101600" algn="just">
                        <a:lnSpc>
                          <a:spcPct val="100000"/>
                        </a:lnSpc>
                        <a:spcAft>
                          <a:spcPts val="0"/>
                        </a:spcAft>
                      </a:pPr>
                      <a:r>
                        <a:rPr 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IT</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関連分野をはじめ、これまで培ったものづくり（</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ﾊｰﾄﾞ</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）産業の集積と新たな</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ｿﾌﾄ</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産業の集積、開発能力の向上が</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ｸﾞﾛｰﾊﾞﾙ</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市場の需要対応力を高め、</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ﾊｰﾄﾞ</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ｿﾌﾄ</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が一体となって、</a:t>
                      </a:r>
                      <a:r>
                        <a:rPr 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IT</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関連産業が発展。大量生産機能だけでなく、共通基盤の活用による多品種少量生産にも対応し、効率的に試作開発を実現する機能などを都市の</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ｴｺｼｽﾃﾑ</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として確立し、</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ｸﾞﾛｰﾊﾞﾙ</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に人材、資金等の集積を進めて絶え間ない成長に</a:t>
                      </a:r>
                      <a:r>
                        <a:rPr lang="ja-JP"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つなげる</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indent="101600" algn="just">
                        <a:lnSpc>
                          <a:spcPct val="100000"/>
                        </a:lnSpc>
                        <a:spcAft>
                          <a:spcPts val="0"/>
                        </a:spcAft>
                      </a:pPr>
                      <a:r>
                        <a:rPr 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2019</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年、党・国務院「中国の特色ある社会主義先行</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ﾓﾃﾞﾙ</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区の深圳への設立支援に関する意見」発表、</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ｲﾉﾍﾞｰｼｮﾝ</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都市としての</a:t>
                      </a:r>
                      <a:r>
                        <a:rPr lang="ja-JP"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発展。</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067727672"/>
                  </a:ext>
                </a:extLst>
              </a:tr>
              <a:tr h="1744471">
                <a:tc>
                  <a:txBody>
                    <a:bodyPr/>
                    <a:lstStyle/>
                    <a:p>
                      <a:pPr algn="ctr">
                        <a:lnSpc>
                          <a:spcPct val="100000"/>
                        </a:lnSpc>
                        <a:spcAft>
                          <a:spcPts val="0"/>
                        </a:spcAft>
                      </a:pPr>
                      <a:r>
                        <a:rPr lang="ja-JP" sz="900" b="0" kern="100" dirty="0">
                          <a:effectLst/>
                          <a:latin typeface="UD デジタル 教科書体 NK-R" panose="02020400000000000000" pitchFamily="18" charset="-128"/>
                          <a:ea typeface="UD デジタル 教科書体 NK-R" panose="02020400000000000000" pitchFamily="18" charset="-128"/>
                        </a:rPr>
                        <a:t>支える</a:t>
                      </a:r>
                    </a:p>
                    <a:p>
                      <a:pPr algn="ctr">
                        <a:lnSpc>
                          <a:spcPct val="100000"/>
                        </a:lnSpc>
                        <a:spcAft>
                          <a:spcPts val="0"/>
                        </a:spcAft>
                      </a:pPr>
                      <a:r>
                        <a:rPr lang="ja-JP" sz="900" b="0" kern="100" dirty="0">
                          <a:effectLst/>
                          <a:latin typeface="UD デジタル 教科書体 NK-R" panose="02020400000000000000" pitchFamily="18" charset="-128"/>
                          <a:ea typeface="UD デジタル 教科書体 NK-R" panose="02020400000000000000" pitchFamily="18" charset="-128"/>
                        </a:rPr>
                        <a:t>仕組み</a:t>
                      </a:r>
                      <a:endParaRPr lang="ja-JP" sz="9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l">
                        <a:lnSpc>
                          <a:spcPts val="1000"/>
                        </a:lnSpc>
                        <a:spcAft>
                          <a:spcPts val="0"/>
                        </a:spcAft>
                      </a:pP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ｼｱﾄﾙ</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市の取組</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公共交通の充実などを推進。</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lnSpc>
                          <a:spcPts val="1000"/>
                        </a:lnSpc>
                        <a:spcAft>
                          <a:spcPts val="0"/>
                        </a:spcAft>
                      </a:pP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ﾜｼﾝﾄﾝ</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州の取組</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・ﾋﾞｼﾞﾈｽ</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に対する税制優遇などの推進。</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州立の</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ﾜｼﾝﾄﾝ</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大学による人材供給。</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lnSpc>
                          <a:spcPts val="1000"/>
                        </a:lnSpc>
                        <a:spcAft>
                          <a:spcPts val="0"/>
                        </a:spcAft>
                      </a:pP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ﾋﾟｭｰｼﾞｪｯﾄ</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湾地域評議会」の取組</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・１９９１年に設置。</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地域</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交通資本を対象とし、交通</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需要</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lvl="0" indent="0" algn="l">
                        <a:lnSpc>
                          <a:spcPts val="1000"/>
                        </a:lnSpc>
                        <a:spcAft>
                          <a:spcPts val="0"/>
                        </a:spcAft>
                        <a:buFont typeface="メイリオ" panose="020B0604030504040204" pitchFamily="50" charset="-128"/>
                        <a:buNone/>
                      </a:pPr>
                      <a:r>
                        <a:rPr lang="ja-JP" altLang="en-US"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管理</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や資本</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整備管理</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資本</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投資に関する「地域</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交通計</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lvl="0" indent="0" algn="l">
                        <a:lnSpc>
                          <a:spcPts val="1000"/>
                        </a:lnSpc>
                        <a:spcAft>
                          <a:spcPts val="0"/>
                        </a:spcAft>
                        <a:buFont typeface="メイリオ" panose="020B0604030504040204" pitchFamily="50" charset="-128"/>
                        <a:buNone/>
                      </a:pPr>
                      <a:r>
                        <a:rPr lang="ja-JP" altLang="en-US"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画</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」を策定。</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広域郡計画方針「</a:t>
                      </a:r>
                      <a:r>
                        <a:rPr 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VISION2050</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」を策定し、維持や</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改</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lvl="0" indent="0" algn="l">
                        <a:lnSpc>
                          <a:spcPts val="1000"/>
                        </a:lnSpc>
                        <a:spcAft>
                          <a:spcPts val="0"/>
                        </a:spcAft>
                        <a:buFont typeface="メイリオ" panose="020B0604030504040204" pitchFamily="50" charset="-128"/>
                        <a:buNone/>
                      </a:pPr>
                      <a:r>
                        <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定作業</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を実施。</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地域内における経済動向、人口統計、交通状況に</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関す</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lvl="0" indent="0" algn="l">
                        <a:lnSpc>
                          <a:spcPts val="1000"/>
                        </a:lnSpc>
                        <a:spcAft>
                          <a:spcPts val="0"/>
                        </a:spcAft>
                        <a:buFont typeface="メイリオ" panose="020B0604030504040204" pitchFamily="50" charset="-128"/>
                        <a:buNone/>
                      </a:pPr>
                      <a:r>
                        <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る情報を</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整備。州関連行政機関と連携し、</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ﾃﾞｰﾀﾍﾞｰｽ</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lvl="0" indent="0" algn="l">
                        <a:lnSpc>
                          <a:spcPts val="1000"/>
                        </a:lnSpc>
                        <a:spcAft>
                          <a:spcPts val="0"/>
                        </a:spcAft>
                        <a:buFont typeface="メイリオ" panose="020B0604030504040204" pitchFamily="50" charset="-128"/>
                        <a:buNone/>
                      </a:pPr>
                      <a:r>
                        <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確立</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93040" indent="-193040" algn="l">
                        <a:lnSpc>
                          <a:spcPts val="1000"/>
                        </a:lnSpc>
                        <a:spcAft>
                          <a:spcPts val="0"/>
                        </a:spcAft>
                      </a:pP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ｶｽｹｰﾃﾞｨｱ･ｲﾉﾍﾞｰｼｮﾝ･ｺﾘﾄﾞｰ</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ﾌﾞﾘﾃｨｯｼｭｺﾛﾝﾋﾞｱ</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州</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か</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193040" indent="-193040" algn="l">
                        <a:lnSpc>
                          <a:spcPts val="1000"/>
                        </a:lnSpc>
                        <a:spcAft>
                          <a:spcPts val="0"/>
                        </a:spcAft>
                      </a:pPr>
                      <a:r>
                        <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ら</a:t>
                      </a:r>
                      <a:r>
                        <a:rPr lang="ja-JP" altLang="en-US"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ｵﾚｺﾞﾝ</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州</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に渡る北米西海岸）の取組</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・ﾃﾞｰﾀｻｲｴﾝｽ</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分野の共同研究や次世代の</a:t>
                      </a:r>
                      <a:r>
                        <a:rPr lang="ja-JP" altLang="en-US"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ｲﾉﾍﾞｰｼｮﾝﾘｰﾀﾞｰ</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lvl="0" indent="0" algn="l">
                        <a:lnSpc>
                          <a:spcPts val="1000"/>
                        </a:lnSpc>
                        <a:spcAft>
                          <a:spcPts val="0"/>
                        </a:spcAft>
                        <a:buFont typeface="メイリオ" panose="020B0604030504040204" pitchFamily="50" charset="-128"/>
                        <a:buNone/>
                      </a:pPr>
                      <a:r>
                        <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の育成</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をめざす協働教育</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ﾌﾟﾛｸﾞﾗﾑ</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などの教育活動。</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都市間高速鉄道の建設について審議。</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l">
                        <a:lnSpc>
                          <a:spcPts val="1000"/>
                        </a:lnSpc>
                        <a:spcAft>
                          <a:spcPts val="0"/>
                        </a:spcAft>
                      </a:pP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〇国の取組</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・建国当初から</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主導で外国企業誘致を推進し、</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外国企業の</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進出</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に際し「</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経済</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開発庁」が一元的に対応</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通信、金融、不動産、航空等の分野で政府系企業が</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産業振興</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を</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けん引。</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空港、港湾、工業団地・研究開発施設用地など、</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集中的に産業</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ｲﾝﾌﾗ</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を整備。</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・ｼﾝｶﾞﾎﾟｰﾙ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に国際統括拠点を置く企業への優遇制度</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を創設</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・ｱｼﾞｱ</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の金融</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ｾﾝﾀｰ</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として、金融</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ｻｰﾋﾞｽ</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機能の強化等を</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推進。</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１９９</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８年に金融自由化など改革を実施。</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産業の高度化を進めるなか</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２００３年にﾊﾞｲｵﾒﾃﾞｨｶﾙ</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系研究開</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発拠点の開設</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など、高付加価値・創発型産業</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ﾓﾃﾞﾙ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への</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移行を</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推進</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世界</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ﾄｯﾌﾟﾚﾍﾞﾙ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ｼﾝｶﾞﾎﾟｰﾙ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大学は、積極的に外国人</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教員</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研究</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、学生を招聘</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2001</a:t>
                      </a:r>
                      <a:r>
                        <a:rPr lang="ja-JP" altLang="en-US"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年に職業訓練組織である「技能教育学院」を設置する</a:t>
                      </a:r>
                      <a:endParaRPr lang="en-US" altLang="ja-JP"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など、人材育成にも注力。</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研究革新</a:t>
                      </a:r>
                      <a:r>
                        <a:rPr lang="ja-JP" sz="800" b="0" kern="0" dirty="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起業</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計画</a:t>
                      </a:r>
                      <a:r>
                        <a:rPr 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2020</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により、健康・</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ﾊﾞｲｵ</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医療科学</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ｴﾚｸﾄﾛﾆ</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ｸｽ</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（電子工学）等の重点分野への研究</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開発支援</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、外国</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人材を</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誘致</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l">
                        <a:lnSpc>
                          <a:spcPct val="100000"/>
                        </a:lnSpc>
                        <a:spcAft>
                          <a:spcPts val="0"/>
                        </a:spcAft>
                      </a:pP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〇国の取組</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経済特区に指定し、「技術、管理、知識、対外政策のそれぞれ</a:t>
                      </a:r>
                      <a:endPar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の窓口」に位置づけ。</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「計画単列市」に指定し、国の国民経済・社会発展五カ年計</a:t>
                      </a:r>
                      <a:endPar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画に単独で編入。</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「国家級</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ﾊｲﾃｸﾊﾟｰｸ</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」認定により、地域</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ｸﾗｽﾀｰ</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形成事業を進める。</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lnSpc>
                          <a:spcPct val="100000"/>
                        </a:lnSpc>
                        <a:spcAft>
                          <a:spcPts val="0"/>
                        </a:spcAft>
                      </a:pP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〇広東省の取組</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2008</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年以降</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800" b="0" kern="1200" dirty="0" err="1"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騰籠換鳥</a:t>
                      </a:r>
                      <a:r>
                        <a:rPr lang="en-US" sz="7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7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とう</a:t>
                      </a:r>
                      <a:r>
                        <a:rPr lang="ja-JP" altLang="en-US" sz="700" b="0" kern="1200" dirty="0" err="1"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ろう</a:t>
                      </a:r>
                      <a:r>
                        <a:rPr lang="ja-JP" altLang="en-US" sz="7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かんちょう</a:t>
                      </a:r>
                      <a:r>
                        <a:rPr lang="en-US" sz="7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」政策により、労働</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集約型産業を</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郊外に移転させると同時に珠江</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ﾃﾞﾙﾀ</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地域</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に高</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度</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な産業</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や労働力</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を誘致し、省内の産業構造を転換・</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高度化</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lnSpc>
                          <a:spcPct val="100000"/>
                        </a:lnSpc>
                        <a:spcAft>
                          <a:spcPts val="0"/>
                        </a:spcAft>
                      </a:pP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〇深圳市の取組</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・２０１１年に策定した</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孔雀計画」等により</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ﾊｲﾚﾍﾞﾙ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人材の招</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へ</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い</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深圳市と清華大学の共同出資による深圳清華研究所など、</a:t>
                      </a:r>
                      <a:endPar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香港や中国本土有数の大学誘致を実施。</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「深圳市創新投資集団有限公司」による官主導の</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ﾘｽｸﾏﾈｰ</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a:t>
                      </a:r>
                      <a:endPar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供給。</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大手企業と連携して</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ｽﾀｰﾄｱｯﾌﾟ</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の支援</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推進</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2019</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年に</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深圳</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証券取引場で知財証券化商品が上場し、「</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深</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圳</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ﾓﾃﾞﾙ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として</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、複数の知財商品化の</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ﾓﾃﾞﾙ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75558084"/>
                  </a:ext>
                </a:extLst>
              </a:tr>
            </a:tbl>
          </a:graphicData>
        </a:graphic>
      </p:graphicFrame>
      <p:sp>
        <p:nvSpPr>
          <p:cNvPr id="7" name="スライド番号プレースホルダー 1"/>
          <p:cNvSpPr txBox="1">
            <a:spLocks/>
          </p:cNvSpPr>
          <p:nvPr/>
        </p:nvSpPr>
        <p:spPr>
          <a:xfrm>
            <a:off x="7123112" y="6544394"/>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10</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01795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６ 大阪の特性・ポテンシャル　①</a:t>
            </a:r>
          </a:p>
        </p:txBody>
      </p:sp>
      <p:sp>
        <p:nvSpPr>
          <p:cNvPr id="23" name="テキスト ボックス 22"/>
          <p:cNvSpPr txBox="1"/>
          <p:nvPr/>
        </p:nvSpPr>
        <p:spPr>
          <a:xfrm>
            <a:off x="-30968" y="603942"/>
            <a:ext cx="9273607" cy="1515800"/>
          </a:xfrm>
          <a:prstGeom prst="rect">
            <a:avLst/>
          </a:prstGeom>
          <a:noFill/>
          <a:ln w="6350">
            <a:noFill/>
          </a:ln>
        </p:spPr>
        <p:txBody>
          <a:bodyPr wrap="square" rtlCol="0" anchor="ctr">
            <a:spAutoFit/>
          </a:bodyPr>
          <a:lstStyle/>
          <a:p>
            <a:pPr marL="174625" lvl="0" indent="-174625">
              <a:lnSpc>
                <a:spcPts val="1600"/>
              </a:lnSpc>
              <a:spcBef>
                <a:spcPts val="600"/>
              </a:spcBef>
            </a:pPr>
            <a:r>
              <a:rPr lang="ja-JP" altLang="en-US" sz="1400" dirty="0">
                <a:solidFill>
                  <a:prstClr val="black"/>
                </a:solidFill>
                <a:latin typeface="BIZ UDゴシック" panose="020B0400000000000000" pitchFamily="49" charset="-128"/>
                <a:ea typeface="BIZ UDゴシック" panose="020B0400000000000000" pitchFamily="49" charset="-128"/>
              </a:rPr>
              <a:t>〇　</a:t>
            </a:r>
            <a:r>
              <a:rPr lang="ja-JP" altLang="en-US" sz="1400" b="1" u="sng" dirty="0">
                <a:solidFill>
                  <a:prstClr val="black"/>
                </a:solidFill>
                <a:latin typeface="BIZ UDゴシック" panose="020B0400000000000000" pitchFamily="49" charset="-128"/>
                <a:ea typeface="BIZ UDゴシック" panose="020B0400000000000000" pitchFamily="49" charset="-128"/>
              </a:rPr>
              <a:t>大阪は他都市に比べて成長・発展につながる優位なポテンシャルを数多く有しており</a:t>
            </a:r>
            <a:r>
              <a:rPr lang="ja-JP" altLang="en-US" sz="1400" dirty="0">
                <a:solidFill>
                  <a:prstClr val="black"/>
                </a:solidFill>
                <a:latin typeface="BIZ UDゴシック" panose="020B0400000000000000" pitchFamily="49" charset="-128"/>
                <a:ea typeface="BIZ UDゴシック" panose="020B0400000000000000" pitchFamily="49" charset="-128"/>
              </a:rPr>
              <a:t>、</a:t>
            </a:r>
            <a:r>
              <a:rPr lang="ja-JP" altLang="en-US" sz="1400" dirty="0" smtClean="0">
                <a:solidFill>
                  <a:prstClr val="black"/>
                </a:solidFill>
                <a:latin typeface="BIZ UDゴシック" panose="020B0400000000000000" pitchFamily="49" charset="-128"/>
                <a:ea typeface="BIZ UDゴシック" panose="020B0400000000000000" pitchFamily="49" charset="-128"/>
              </a:rPr>
              <a:t>成長･発展</a:t>
            </a:r>
            <a:r>
              <a:rPr lang="ja-JP" altLang="en-US" sz="1400" dirty="0">
                <a:solidFill>
                  <a:prstClr val="black"/>
                </a:solidFill>
                <a:latin typeface="BIZ UDゴシック" panose="020B0400000000000000" pitchFamily="49" charset="-128"/>
                <a:ea typeface="BIZ UDゴシック" panose="020B0400000000000000" pitchFamily="49" charset="-128"/>
              </a:rPr>
              <a:t>をイメージするうえで、</a:t>
            </a:r>
            <a:r>
              <a:rPr lang="ja-JP" altLang="en-US" sz="1400" b="1" u="sng" dirty="0">
                <a:solidFill>
                  <a:prstClr val="black"/>
                </a:solidFill>
                <a:latin typeface="BIZ UDゴシック" panose="020B0400000000000000" pitchFamily="49" charset="-128"/>
                <a:ea typeface="BIZ UDゴシック" panose="020B0400000000000000" pitchFamily="49" charset="-128"/>
              </a:rPr>
              <a:t>改めて強みを十分に認識し、生かしていく</a:t>
            </a:r>
            <a:r>
              <a:rPr lang="ja-JP" altLang="en-US" sz="1400" dirty="0">
                <a:solidFill>
                  <a:prstClr val="black"/>
                </a:solidFill>
                <a:latin typeface="BIZ UDゴシック" panose="020B0400000000000000" pitchFamily="49" charset="-128"/>
                <a:ea typeface="BIZ UDゴシック" panose="020B0400000000000000" pitchFamily="49" charset="-128"/>
              </a:rPr>
              <a:t>ことが重要</a:t>
            </a:r>
            <a:r>
              <a:rPr lang="ja-JP" altLang="en-US" sz="1400" dirty="0" smtClean="0">
                <a:solidFill>
                  <a:prstClr val="black"/>
                </a:solidFill>
                <a:latin typeface="BIZ UDゴシック" panose="020B0400000000000000" pitchFamily="49" charset="-128"/>
                <a:ea typeface="BIZ UDゴシック" panose="020B0400000000000000" pitchFamily="49" charset="-128"/>
              </a:rPr>
              <a:t>。</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marL="174625" lvl="0" indent="-174625">
              <a:lnSpc>
                <a:spcPts val="300"/>
              </a:lnSpc>
              <a:spcBef>
                <a:spcPts val="600"/>
              </a:spcBef>
            </a:pP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marL="174625" lvl="0" indent="-174625">
              <a:lnSpc>
                <a:spcPts val="1600"/>
              </a:lnSpc>
              <a:spcBef>
                <a:spcPts val="600"/>
              </a:spcBef>
            </a:pPr>
            <a:r>
              <a:rPr lang="ja-JP" altLang="en-US" sz="1400" dirty="0">
                <a:solidFill>
                  <a:prstClr val="black"/>
                </a:solidFill>
                <a:latin typeface="BIZ UDゴシック" panose="020B0400000000000000" pitchFamily="49" charset="-128"/>
                <a:ea typeface="BIZ UDゴシック" panose="020B0400000000000000" pitchFamily="49" charset="-128"/>
              </a:rPr>
              <a:t>〇　</a:t>
            </a:r>
            <a:r>
              <a:rPr lang="ja-JP" altLang="en-US" sz="1400" dirty="0" smtClean="0">
                <a:solidFill>
                  <a:prstClr val="black"/>
                </a:solidFill>
                <a:latin typeface="BIZ UDゴシック" panose="020B0400000000000000" pitchFamily="49" charset="-128"/>
                <a:ea typeface="BIZ UDゴシック" panose="020B0400000000000000" pitchFamily="49" charset="-128"/>
              </a:rPr>
              <a:t>府民</a:t>
            </a:r>
            <a:r>
              <a:rPr lang="ja-JP" altLang="en-US" sz="1400" dirty="0">
                <a:solidFill>
                  <a:prstClr val="black"/>
                </a:solidFill>
                <a:latin typeface="BIZ UDゴシック" panose="020B0400000000000000" pitchFamily="49" charset="-128"/>
                <a:ea typeface="BIZ UDゴシック" panose="020B0400000000000000" pitchFamily="49" charset="-128"/>
              </a:rPr>
              <a:t>アンケート調査</a:t>
            </a:r>
            <a:r>
              <a:rPr lang="ja-JP" altLang="en-US" sz="1400" dirty="0">
                <a:latin typeface="BIZ UDゴシック" panose="020B0400000000000000" pitchFamily="49" charset="-128"/>
                <a:ea typeface="BIZ UDゴシック" panose="020B0400000000000000" pitchFamily="49" charset="-128"/>
              </a:rPr>
              <a:t>などでも明らかになったとおり、とりわけ、大阪が有している</a:t>
            </a:r>
            <a:r>
              <a:rPr lang="ja-JP" altLang="en-US" sz="1400" b="1" u="sng" dirty="0">
                <a:latin typeface="BIZ UDゴシック" panose="020B0400000000000000" pitchFamily="49" charset="-128"/>
                <a:ea typeface="BIZ UDゴシック" panose="020B0400000000000000" pitchFamily="49" charset="-128"/>
              </a:rPr>
              <a:t>高い寛容性をもと</a:t>
            </a:r>
            <a:r>
              <a:rPr lang="ja-JP" altLang="en-US" sz="1400" b="1" u="sng" dirty="0" smtClean="0">
                <a:latin typeface="BIZ UDゴシック" panose="020B0400000000000000" pitchFamily="49" charset="-128"/>
                <a:ea typeface="BIZ UDゴシック" panose="020B0400000000000000" pitchFamily="49" charset="-128"/>
              </a:rPr>
              <a:t>にした</a:t>
            </a:r>
            <a:r>
              <a:rPr lang="ja-JP" altLang="en-US" sz="1400" b="1" u="sng" dirty="0">
                <a:latin typeface="BIZ UDゴシック" panose="020B0400000000000000" pitchFamily="49" charset="-128"/>
                <a:ea typeface="BIZ UDゴシック" panose="020B0400000000000000" pitchFamily="49" charset="-128"/>
              </a:rPr>
              <a:t>多様な人々の活躍</a:t>
            </a:r>
            <a:r>
              <a:rPr lang="ja-JP" altLang="en-US" sz="1400" dirty="0">
                <a:latin typeface="BIZ UDゴシック" panose="020B0400000000000000" pitchFamily="49" charset="-128"/>
                <a:ea typeface="BIZ UDゴシック" panose="020B0400000000000000" pitchFamily="49" charset="-128"/>
              </a:rPr>
              <a:t>によって、</a:t>
            </a:r>
            <a:r>
              <a:rPr lang="ja-JP" altLang="en-US" sz="1400" b="1" u="sng" dirty="0">
                <a:latin typeface="BIZ UDゴシック" panose="020B0400000000000000" pitchFamily="49" charset="-128"/>
                <a:ea typeface="BIZ UDゴシック" panose="020B0400000000000000" pitchFamily="49" charset="-128"/>
              </a:rPr>
              <a:t>持続的にイノベーションを生み出す頑丈な基盤を構築</a:t>
            </a:r>
            <a:r>
              <a:rPr lang="ja-JP" altLang="en-US" sz="1400" dirty="0">
                <a:latin typeface="BIZ UDゴシック" panose="020B0400000000000000" pitchFamily="49" charset="-128"/>
                <a:ea typeface="BIZ UDゴシック" panose="020B0400000000000000" pitchFamily="49" charset="-128"/>
              </a:rPr>
              <a:t>する必要</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　　　　　　　</a:t>
            </a: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　さらに</a:t>
            </a:r>
            <a:r>
              <a:rPr lang="ja-JP" altLang="en-US" sz="1400"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歴史的に培われてきた進取の気性</a:t>
            </a:r>
            <a:r>
              <a:rPr lang="ja-JP" altLang="en-US" sz="1400" dirty="0">
                <a:latin typeface="BIZ UDゴシック" panose="020B0400000000000000" pitchFamily="49" charset="-128"/>
                <a:ea typeface="BIZ UDゴシック" panose="020B0400000000000000" pitchFamily="49" charset="-128"/>
              </a:rPr>
              <a:t>については、イノベーションを生み出すきっかけとなるものであり、</a:t>
            </a:r>
            <a:r>
              <a:rPr lang="ja-JP" altLang="en-US" sz="1400" b="1" u="sng" dirty="0">
                <a:latin typeface="BIZ UDゴシック" panose="020B0400000000000000" pitchFamily="49" charset="-128"/>
                <a:ea typeface="BIZ UDゴシック" panose="020B0400000000000000" pitchFamily="49" charset="-128"/>
              </a:rPr>
              <a:t>くすぶらせることなく、再び呼び起こし、磨いて開花させる</a:t>
            </a:r>
            <a:r>
              <a:rPr lang="ja-JP" altLang="en-US" sz="1400" dirty="0">
                <a:latin typeface="BIZ UDゴシック" panose="020B0400000000000000" pitchFamily="49" charset="-128"/>
                <a:ea typeface="BIZ UDゴシック" panose="020B0400000000000000" pitchFamily="49" charset="-128"/>
              </a:rPr>
              <a:t>必要。</a:t>
            </a:r>
            <a:endParaRPr lang="en-US" altLang="ja-JP" sz="1400" dirty="0">
              <a:latin typeface="BIZ UDゴシック" panose="020B0400000000000000" pitchFamily="49" charset="-128"/>
              <a:ea typeface="BIZ UDゴシック" panose="020B0400000000000000" pitchFamily="49" charset="-128"/>
            </a:endParaRPr>
          </a:p>
        </p:txBody>
      </p:sp>
      <p:grpSp>
        <p:nvGrpSpPr>
          <p:cNvPr id="3" name="グループ化 2"/>
          <p:cNvGrpSpPr/>
          <p:nvPr/>
        </p:nvGrpSpPr>
        <p:grpSpPr>
          <a:xfrm>
            <a:off x="23280" y="2708920"/>
            <a:ext cx="9090000" cy="4032448"/>
            <a:chOff x="23280" y="2592624"/>
            <a:chExt cx="9090000" cy="4026743"/>
          </a:xfrm>
        </p:grpSpPr>
        <p:sp>
          <p:nvSpPr>
            <p:cNvPr id="17" name="テキスト ボックス 16"/>
            <p:cNvSpPr txBox="1"/>
            <p:nvPr/>
          </p:nvSpPr>
          <p:spPr>
            <a:xfrm>
              <a:off x="23280" y="2592624"/>
              <a:ext cx="9090000" cy="4026743"/>
            </a:xfrm>
            <a:prstGeom prst="rect">
              <a:avLst/>
            </a:prstGeom>
            <a:noFill/>
            <a:ln w="6350">
              <a:solidFill>
                <a:schemeClr val="tx1"/>
              </a:solidFill>
            </a:ln>
          </p:spPr>
          <p:txBody>
            <a:bodyPr wrap="square" rtlCol="0" anchor="ctr">
              <a:spAutoFit/>
            </a:bodyPr>
            <a:lstStyle/>
            <a:p>
              <a:pPr marL="174625" lvl="0" indent="-174625">
                <a:lnSpc>
                  <a:spcPts val="1600"/>
                </a:lnSpc>
                <a:spcBef>
                  <a:spcPts val="600"/>
                </a:spcBef>
              </a:pPr>
              <a:r>
                <a:rPr lang="ja-JP" altLang="ja-JP" sz="1400" b="1" u="sng" dirty="0">
                  <a:solidFill>
                    <a:prstClr val="black"/>
                  </a:solidFill>
                  <a:latin typeface="BIZ UDゴシック" panose="020B0400000000000000" pitchFamily="49" charset="-128"/>
                  <a:ea typeface="BIZ UDゴシック" panose="020B0400000000000000" pitchFamily="49" charset="-128"/>
                </a:rPr>
                <a:t>大阪の</a:t>
              </a:r>
              <a:r>
                <a:rPr lang="ja-JP" altLang="en-US" sz="1400" b="1" u="sng" dirty="0">
                  <a:solidFill>
                    <a:prstClr val="black"/>
                  </a:solidFill>
                  <a:latin typeface="BIZ UDゴシック" panose="020B0400000000000000" pitchFamily="49" charset="-128"/>
                  <a:ea typeface="BIZ UDゴシック" panose="020B0400000000000000" pitchFamily="49" charset="-128"/>
                </a:rPr>
                <a:t>まち</a:t>
              </a:r>
              <a:endParaRPr lang="en-US" altLang="ja-JP" sz="1400" b="1" u="sng" dirty="0">
                <a:solidFill>
                  <a:prstClr val="black"/>
                </a:solidFill>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a:solidFill>
                    <a:prstClr val="black"/>
                  </a:solidFill>
                  <a:latin typeface="BIZ UDゴシック" panose="020B0400000000000000" pitchFamily="49" charset="-128"/>
                  <a:ea typeface="BIZ UDゴシック" panose="020B0400000000000000" pitchFamily="49" charset="-128"/>
                </a:rPr>
                <a:t>　〇　</a:t>
              </a:r>
              <a:r>
                <a:rPr lang="ja-JP" altLang="en-US" sz="1400" dirty="0">
                  <a:latin typeface="BIZ UDゴシック" panose="020B0400000000000000" pitchFamily="49" charset="-128"/>
                  <a:ea typeface="BIZ UDゴシック" panose="020B0400000000000000" pitchFamily="49" charset="-128"/>
                </a:rPr>
                <a:t>大阪は昔から、世界とともに発展してきたまちであり、</a:t>
              </a:r>
              <a:r>
                <a:rPr lang="ja-JP" altLang="ja-JP" sz="1400" dirty="0">
                  <a:latin typeface="BIZ UDゴシック" panose="020B0400000000000000" pitchFamily="49" charset="-128"/>
                  <a:ea typeface="BIZ UDゴシック" panose="020B0400000000000000" pitchFamily="49" charset="-128"/>
                </a:rPr>
                <a:t>世界に先駆けた先物取引市場の開設や、自治都</a:t>
              </a:r>
              <a:r>
                <a:rPr lang="en-US" altLang="ja-JP" sz="1400" dirty="0">
                  <a:latin typeface="BIZ UDゴシック" panose="020B0400000000000000" pitchFamily="49" charset="-128"/>
                  <a:ea typeface="BIZ UDゴシック" panose="020B0400000000000000" pitchFamily="49" charset="-128"/>
                </a:rPr>
                <a:t> </a:t>
              </a:r>
            </a:p>
            <a:p>
              <a:pPr marL="174625" lvl="0" indent="-174625">
                <a:lnSpc>
                  <a:spcPts val="1000"/>
                </a:lnSpc>
                <a:spcBef>
                  <a:spcPts val="600"/>
                </a:spcBef>
              </a:pPr>
              <a:r>
                <a:rPr lang="en-US" altLang="ja-JP"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市の歴史など、進取の気性に富み、また、近代社会において大阪で活躍した企業家の多くが大阪以外の出</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身者であるなど、内外から人</a:t>
              </a:r>
              <a:r>
                <a:rPr lang="ja-JP" altLang="en-US" sz="1400" dirty="0">
                  <a:latin typeface="BIZ UDゴシック" panose="020B0400000000000000" pitchFamily="49" charset="-128"/>
                  <a:ea typeface="BIZ UDゴシック" panose="020B0400000000000000" pitchFamily="49" charset="-128"/>
                </a:rPr>
                <a:t>を</a:t>
              </a:r>
              <a:r>
                <a:rPr lang="ja-JP" altLang="ja-JP" sz="1400" dirty="0">
                  <a:latin typeface="BIZ UDゴシック" panose="020B0400000000000000" pitchFamily="49" charset="-128"/>
                  <a:ea typeface="BIZ UDゴシック" panose="020B0400000000000000" pitchFamily="49" charset="-128"/>
                </a:rPr>
                <a:t>呼び込み、</a:t>
              </a:r>
              <a:r>
                <a:rPr lang="ja-JP" altLang="en-US" sz="1400" dirty="0">
                  <a:latin typeface="BIZ UDゴシック" panose="020B0400000000000000" pitchFamily="49" charset="-128"/>
                  <a:ea typeface="BIZ UDゴシック" panose="020B0400000000000000" pitchFamily="49" charset="-128"/>
                </a:rPr>
                <a:t>成長</a:t>
              </a:r>
              <a:r>
                <a:rPr lang="ja-JP" altLang="ja-JP" sz="1400" dirty="0">
                  <a:latin typeface="BIZ UDゴシック" panose="020B0400000000000000" pitchFamily="49" charset="-128"/>
                  <a:ea typeface="BIZ UDゴシック" panose="020B0400000000000000" pitchFamily="49" charset="-128"/>
                </a:rPr>
                <a:t>してきた</a:t>
              </a:r>
              <a:r>
                <a:rPr lang="ja-JP" altLang="ja-JP"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174625" lvl="0" indent="-174625">
                <a:lnSpc>
                  <a:spcPts val="500"/>
                </a:lnSpc>
                <a:spcBef>
                  <a:spcPts val="600"/>
                </a:spcBef>
              </a:pP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500"/>
                </a:lnSpc>
                <a:spcBef>
                  <a:spcPts val="600"/>
                </a:spcBef>
              </a:pPr>
              <a:r>
                <a:rPr lang="ja-JP" altLang="en-US" sz="1400" b="1" u="sng" dirty="0">
                  <a:latin typeface="BIZ UDゴシック" panose="020B0400000000000000" pitchFamily="49" charset="-128"/>
                  <a:ea typeface="BIZ UDゴシック" panose="020B0400000000000000" pitchFamily="49" charset="-128"/>
                </a:rPr>
                <a:t>大阪の人の特性</a:t>
              </a:r>
              <a:r>
                <a:rPr lang="ja-JP" altLang="en-US" sz="1400" dirty="0" smtClean="0">
                  <a:latin typeface="BIZ UDゴシック" panose="020B0400000000000000" pitchFamily="49" charset="-128"/>
                  <a:ea typeface="BIZ UDゴシック" panose="020B0400000000000000" pitchFamily="49" charset="-128"/>
                </a:rPr>
                <a:t>（府民</a:t>
              </a:r>
              <a:r>
                <a:rPr lang="ja-JP" altLang="en-US" sz="1400" dirty="0">
                  <a:latin typeface="BIZ UDゴシック" panose="020B0400000000000000" pitchFamily="49" charset="-128"/>
                  <a:ea typeface="BIZ UDゴシック" panose="020B0400000000000000" pitchFamily="49" charset="-128"/>
                </a:rPr>
                <a:t>アンケート調査の結果などから）</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smtClean="0">
                  <a:latin typeface="BIZ UDゴシック" panose="020B0400000000000000" pitchFamily="49" charset="-128"/>
                  <a:ea typeface="BIZ UDゴシック" panose="020B0400000000000000" pitchFamily="49" charset="-128"/>
                </a:rPr>
                <a:t>　〇　</a:t>
              </a:r>
              <a:r>
                <a:rPr lang="ja-JP" altLang="ja-JP" sz="1400" dirty="0" smtClean="0">
                  <a:latin typeface="BIZ UDゴシック" panose="020B0400000000000000" pitchFamily="49" charset="-128"/>
                  <a:ea typeface="BIZ UDゴシック" panose="020B0400000000000000" pitchFamily="49" charset="-128"/>
                </a:rPr>
                <a:t>カオス、フレンドリー</a:t>
              </a:r>
              <a:r>
                <a:rPr lang="ja-JP" altLang="en-US" sz="1400" dirty="0" smtClean="0">
                  <a:latin typeface="BIZ UDゴシック" panose="020B0400000000000000" pitchFamily="49" charset="-128"/>
                  <a:ea typeface="BIZ UDゴシック" panose="020B0400000000000000" pitchFamily="49" charset="-128"/>
                </a:rPr>
                <a:t>（接しやすい）</a:t>
              </a:r>
              <a:r>
                <a:rPr lang="ja-JP" altLang="ja-JP" sz="1400" dirty="0" smtClean="0">
                  <a:latin typeface="BIZ UDゴシック" panose="020B0400000000000000" pitchFamily="49" charset="-128"/>
                  <a:ea typeface="BIZ UDゴシック" panose="020B0400000000000000" pitchFamily="49" charset="-128"/>
                </a:rPr>
                <a:t>といった言葉に代表されるように、大阪には今でも、若者や女性</a:t>
              </a:r>
              <a:endParaRPr lang="en-US" altLang="ja-JP" sz="1400" dirty="0" smtClean="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をはじめ多様な個人に対して、寛容度の高い風土があるとともに、高い開放性を有し、エネルギッシュで</a:t>
              </a:r>
              <a:endParaRPr lang="en-US" altLang="ja-JP" sz="1400" dirty="0" smtClean="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あるといった都市イメージを持ち合わせている</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174625" lvl="0" indent="-174625">
                <a:lnSpc>
                  <a:spcPts val="300"/>
                </a:lnSpc>
                <a:spcBef>
                  <a:spcPts val="600"/>
                </a:spcBef>
              </a:pPr>
              <a:endParaRPr lang="en-US" altLang="ja-JP" sz="1400" dirty="0" smtClean="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a:latin typeface="BIZ UDゴシック" panose="020B0400000000000000" pitchFamily="49" charset="-128"/>
                  <a:ea typeface="BIZ UDゴシック" panose="020B0400000000000000" pitchFamily="49" charset="-128"/>
                </a:rPr>
                <a:t>　〇　</a:t>
              </a:r>
              <a:r>
                <a:rPr lang="ja-JP" altLang="ja-JP" sz="1400" dirty="0">
                  <a:latin typeface="BIZ UDゴシック" panose="020B0400000000000000" pitchFamily="49" charset="-128"/>
                  <a:ea typeface="BIZ UDゴシック" panose="020B0400000000000000" pitchFamily="49" charset="-128"/>
                </a:rPr>
                <a:t>とりわけ</a:t>
              </a:r>
              <a:r>
                <a:rPr lang="ja-JP" altLang="en-US" sz="1400" dirty="0">
                  <a:latin typeface="BIZ UDゴシック" panose="020B0400000000000000" pitchFamily="49" charset="-128"/>
                  <a:ea typeface="BIZ UDゴシック" panose="020B0400000000000000" pitchFamily="49" charset="-128"/>
                </a:rPr>
                <a:t>大阪の</a:t>
              </a:r>
              <a:r>
                <a:rPr lang="ja-JP" altLang="ja-JP" sz="1400" dirty="0">
                  <a:latin typeface="BIZ UDゴシック" panose="020B0400000000000000" pitchFamily="49" charset="-128"/>
                  <a:ea typeface="BIZ UDゴシック" panose="020B0400000000000000" pitchFamily="49" charset="-128"/>
                </a:rPr>
                <a:t>若者は、大阪が「成長している」と感じている割合が他世代に比べて高い</a:t>
              </a:r>
              <a:r>
                <a:rPr lang="ja-JP" altLang="en-US" sz="1400" dirty="0">
                  <a:latin typeface="BIZ UDゴシック" panose="020B0400000000000000" pitchFamily="49" charset="-128"/>
                  <a:ea typeface="BIZ UDゴシック" panose="020B0400000000000000" pitchFamily="49" charset="-128"/>
                </a:rPr>
                <a:t>。また、若者</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a:latin typeface="BIZ UDゴシック" panose="020B0400000000000000" pitchFamily="49" charset="-128"/>
                  <a:ea typeface="BIZ UDゴシック" panose="020B0400000000000000" pitchFamily="49" charset="-128"/>
                </a:rPr>
                <a:t>　　が将来の大阪にとって大切だと思うことについては、「経済成長している都市であること」のほか、「一</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a:latin typeface="BIZ UDゴシック" panose="020B0400000000000000" pitchFamily="49" charset="-128"/>
                  <a:ea typeface="BIZ UDゴシック" panose="020B0400000000000000" pitchFamily="49" charset="-128"/>
                </a:rPr>
                <a:t>　　人ひとりのウェルビーイングが重視される都市であること」、「環境に配慮した都市であること」など、</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社会課題に関する項目への</a:t>
              </a:r>
              <a:r>
                <a:rPr lang="ja-JP" altLang="en-US" sz="1400" dirty="0">
                  <a:latin typeface="BIZ UDゴシック" panose="020B0400000000000000" pitchFamily="49" charset="-128"/>
                  <a:ea typeface="BIZ UDゴシック" panose="020B0400000000000000" pitchFamily="49" charset="-128"/>
                </a:rPr>
                <a:t>回答割合</a:t>
              </a:r>
              <a:r>
                <a:rPr lang="ja-JP" altLang="ja-JP" sz="1400" dirty="0">
                  <a:latin typeface="BIZ UDゴシック" panose="020B0400000000000000" pitchFamily="49" charset="-128"/>
                  <a:ea typeface="BIZ UDゴシック" panose="020B0400000000000000" pitchFamily="49" charset="-128"/>
                </a:rPr>
                <a:t>が高い</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174625" indent="-174625">
                <a:spcBef>
                  <a:spcPts val="600"/>
                </a:spcBef>
              </a:pP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marL="174625" indent="-174625">
                <a:spcBef>
                  <a:spcPts val="600"/>
                </a:spcBef>
              </a:pPr>
              <a:endParaRPr lang="en-US" altLang="ja-JP" sz="500" dirty="0">
                <a:solidFill>
                  <a:prstClr val="black"/>
                </a:solidFill>
                <a:latin typeface="UD デジタル 教科書体 NK-R" panose="02020400000000000000" pitchFamily="18" charset="-128"/>
                <a:ea typeface="UD デジタル 教科書体 NK-R" panose="02020400000000000000" pitchFamily="18" charset="-128"/>
              </a:endParaRPr>
            </a:p>
            <a:p>
              <a:pPr marL="174625" indent="-174625">
                <a:spcBef>
                  <a:spcPts val="600"/>
                </a:spcBef>
              </a:pPr>
              <a:endParaRPr lang="en-US" altLang="ja-JP" sz="500" dirty="0">
                <a:solidFill>
                  <a:prstClr val="black"/>
                </a:solidFill>
                <a:latin typeface="UD デジタル 教科書体 NK-R" panose="02020400000000000000" pitchFamily="18" charset="-128"/>
                <a:ea typeface="UD デジタル 教科書体 NK-R" panose="02020400000000000000" pitchFamily="18" charset="-128"/>
              </a:endParaRPr>
            </a:p>
            <a:p>
              <a:pPr marL="174625" indent="-174625">
                <a:spcBef>
                  <a:spcPts val="600"/>
                </a:spcBef>
              </a:pPr>
              <a:r>
                <a:rPr lang="ja-JP" altLang="en-US" sz="500" dirty="0">
                  <a:solidFill>
                    <a:prstClr val="black"/>
                  </a:solidFill>
                  <a:latin typeface="UD デジタル 教科書体 NK-R" panose="02020400000000000000" pitchFamily="18" charset="-128"/>
                  <a:ea typeface="UD デジタル 教科書体 NK-R" panose="02020400000000000000" pitchFamily="18" charset="-128"/>
                </a:rPr>
                <a:t>　　　　　</a:t>
              </a:r>
              <a:endParaRPr lang="en-US" altLang="ja-JP" sz="500" dirty="0">
                <a:solidFill>
                  <a:prstClr val="black"/>
                </a:solidFill>
                <a:latin typeface="UD デジタル 教科書体 NK-R" panose="02020400000000000000" pitchFamily="18" charset="-128"/>
                <a:ea typeface="UD デジタル 教科書体 NK-R" panose="02020400000000000000" pitchFamily="18" charset="-128"/>
              </a:endParaRPr>
            </a:p>
            <a:p>
              <a:pPr marL="174625" indent="-174625">
                <a:spcBef>
                  <a:spcPts val="600"/>
                </a:spcBef>
              </a:pPr>
              <a:endParaRPr lang="en-US" altLang="ja-JP" sz="500" dirty="0">
                <a:solidFill>
                  <a:prstClr val="black"/>
                </a:solidFill>
                <a:latin typeface="UD デジタル 教科書体 NK-R" panose="02020400000000000000" pitchFamily="18" charset="-128"/>
                <a:ea typeface="UD デジタル 教科書体 NK-R" panose="02020400000000000000" pitchFamily="18" charset="-128"/>
              </a:endParaRPr>
            </a:p>
            <a:p>
              <a:pPr marL="174625" indent="-174625">
                <a:spcBef>
                  <a:spcPts val="600"/>
                </a:spcBef>
              </a:pPr>
              <a:endParaRPr lang="en-US" altLang="ja-JP" sz="5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大かっこ 1"/>
            <p:cNvSpPr/>
            <p:nvPr/>
          </p:nvSpPr>
          <p:spPr>
            <a:xfrm>
              <a:off x="1393426" y="5639433"/>
              <a:ext cx="6411935" cy="838280"/>
            </a:xfrm>
            <a:prstGeom prst="bracketPair">
              <a:avLst>
                <a:gd name="adj" fmla="val 3865"/>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大阪府民アンケート調査対象</a:t>
              </a:r>
              <a:r>
                <a:rPr lang="ja-JP" altLang="en-US" sz="1100" dirty="0" smtClean="0">
                  <a:latin typeface="UD デジタル 教科書体 NK-R" panose="02020400000000000000" pitchFamily="18" charset="-128"/>
                  <a:ea typeface="UD デジタル 教科書体 NK-R" panose="02020400000000000000" pitchFamily="18" charset="-128"/>
                </a:rPr>
                <a:t>（</a:t>
              </a:r>
              <a:r>
                <a:rPr lang="en-US" altLang="ja-JP" sz="1100" dirty="0" smtClean="0">
                  <a:latin typeface="UD デジタル 教科書体 NK-R" panose="02020400000000000000" pitchFamily="18" charset="-128"/>
                  <a:ea typeface="UD デジタル 教科書体 NK-R" panose="02020400000000000000" pitchFamily="18" charset="-128"/>
                </a:rPr>
                <a:t>2022</a:t>
              </a:r>
              <a:r>
                <a:rPr lang="ja-JP" altLang="en-US" sz="1100" dirty="0">
                  <a:latin typeface="UD デジタル 教科書体 NK-R" panose="02020400000000000000" pitchFamily="18" charset="-128"/>
                  <a:ea typeface="UD デジタル 教科書体 NK-R" panose="02020400000000000000" pitchFamily="18" charset="-128"/>
                </a:rPr>
                <a:t>年７月実施）</a:t>
              </a:r>
            </a:p>
            <a:p>
              <a:r>
                <a:rPr lang="ja-JP" altLang="en-US" sz="1100" dirty="0">
                  <a:latin typeface="UD デジタル 教科書体 NK-R" panose="02020400000000000000" pitchFamily="18" charset="-128"/>
                  <a:ea typeface="UD デジタル 教科書体 NK-R" panose="02020400000000000000" pitchFamily="18" charset="-128"/>
                </a:rPr>
                <a:t>　　①幼少期から大阪に住んでいる</a:t>
              </a:r>
              <a:r>
                <a:rPr lang="en-US" altLang="ja-JP" sz="1100" dirty="0">
                  <a:latin typeface="UD デジタル 教科書体 NK-R" panose="02020400000000000000" pitchFamily="18" charset="-128"/>
                  <a:ea typeface="UD デジタル 教科書体 NK-R" panose="02020400000000000000" pitchFamily="18" charset="-128"/>
                </a:rPr>
                <a:t>18</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90</a:t>
              </a:r>
              <a:r>
                <a:rPr lang="ja-JP" altLang="en-US" sz="1100" dirty="0">
                  <a:latin typeface="UD デジタル 教科書体 NK-R" panose="02020400000000000000" pitchFamily="18" charset="-128"/>
                  <a:ea typeface="UD デジタル 教科書体 NK-R" panose="02020400000000000000" pitchFamily="18" charset="-128"/>
                </a:rPr>
                <a:t>歳までの男女</a:t>
              </a:r>
              <a:r>
                <a:rPr lang="ja-JP" altLang="en-US" sz="1100" dirty="0" smtClean="0">
                  <a:latin typeface="UD デジタル 教科書体 NK-R" panose="02020400000000000000" pitchFamily="18" charset="-128"/>
                  <a:ea typeface="UD デジタル 教科書体 NK-R" panose="02020400000000000000" pitchFamily="18" charset="-128"/>
                </a:rPr>
                <a:t>、</a:t>
              </a:r>
            </a:p>
            <a:p>
              <a:r>
                <a:rPr lang="ja-JP" altLang="en-US" sz="1100" dirty="0" smtClean="0">
                  <a:latin typeface="UD デジタル 教科書体 NK-R" panose="02020400000000000000" pitchFamily="18" charset="-128"/>
                  <a:ea typeface="UD デジタル 教科書体 NK-R" panose="02020400000000000000" pitchFamily="18" charset="-128"/>
                </a:rPr>
                <a:t>　　　　各世代（</a:t>
              </a:r>
              <a:r>
                <a:rPr lang="en-US" altLang="ja-JP" sz="1100" dirty="0" smtClean="0">
                  <a:latin typeface="UD デジタル 教科書体 NK-R" panose="02020400000000000000" pitchFamily="18" charset="-128"/>
                  <a:ea typeface="UD デジタル 教科書体 NK-R" panose="02020400000000000000" pitchFamily="18" charset="-128"/>
                </a:rPr>
                <a:t>18</a:t>
              </a:r>
              <a:r>
                <a:rPr lang="ja-JP" altLang="en-US" sz="1100" dirty="0" smtClean="0">
                  <a:latin typeface="UD デジタル 教科書体 NK-R" panose="02020400000000000000" pitchFamily="18" charset="-128"/>
                  <a:ea typeface="UD デジタル 教科書体 NK-R" panose="02020400000000000000" pitchFamily="18" charset="-128"/>
                </a:rPr>
                <a:t>～</a:t>
              </a:r>
              <a:r>
                <a:rPr lang="en-US" altLang="ja-JP" sz="1100" dirty="0" smtClean="0">
                  <a:latin typeface="UD デジタル 教科書体 NK-R" panose="02020400000000000000" pitchFamily="18" charset="-128"/>
                  <a:ea typeface="UD デジタル 教科書体 NK-R" panose="02020400000000000000" pitchFamily="18" charset="-128"/>
                </a:rPr>
                <a:t>29</a:t>
              </a:r>
              <a:r>
                <a:rPr lang="ja-JP" altLang="en-US" sz="1100" dirty="0" smtClean="0">
                  <a:latin typeface="UD デジタル 教科書体 NK-R" panose="02020400000000000000" pitchFamily="18" charset="-128"/>
                  <a:ea typeface="UD デジタル 教科書体 NK-R" panose="02020400000000000000" pitchFamily="18" charset="-128"/>
                </a:rPr>
                <a:t>歳、</a:t>
              </a:r>
              <a:r>
                <a:rPr lang="en-US" altLang="ja-JP" sz="1100" dirty="0" smtClean="0">
                  <a:latin typeface="UD デジタル 教科書体 NK-R" panose="02020400000000000000" pitchFamily="18" charset="-128"/>
                  <a:ea typeface="UD デジタル 教科書体 NK-R" panose="02020400000000000000" pitchFamily="18" charset="-128"/>
                </a:rPr>
                <a:t>30</a:t>
              </a:r>
              <a:r>
                <a:rPr lang="ja-JP" altLang="en-US" sz="1100" dirty="0" smtClean="0">
                  <a:latin typeface="UD デジタル 教科書体 NK-R" panose="02020400000000000000" pitchFamily="18" charset="-128"/>
                  <a:ea typeface="UD デジタル 教科書体 NK-R" panose="02020400000000000000" pitchFamily="18" charset="-128"/>
                </a:rPr>
                <a:t>代、</a:t>
              </a:r>
              <a:r>
                <a:rPr lang="en-US" altLang="ja-JP" sz="1100" dirty="0" smtClean="0">
                  <a:latin typeface="UD デジタル 教科書体 NK-R" panose="02020400000000000000" pitchFamily="18" charset="-128"/>
                  <a:ea typeface="UD デジタル 教科書体 NK-R" panose="02020400000000000000" pitchFamily="18" charset="-128"/>
                </a:rPr>
                <a:t>40</a:t>
              </a:r>
              <a:r>
                <a:rPr lang="ja-JP" altLang="en-US" sz="1100" dirty="0" smtClean="0">
                  <a:latin typeface="UD デジタル 教科書体 NK-R" panose="02020400000000000000" pitchFamily="18" charset="-128"/>
                  <a:ea typeface="UD デジタル 教科書体 NK-R" panose="02020400000000000000" pitchFamily="18" charset="-128"/>
                </a:rPr>
                <a:t>代、</a:t>
              </a:r>
              <a:r>
                <a:rPr lang="en-US" altLang="ja-JP" sz="1100" dirty="0" smtClean="0">
                  <a:latin typeface="UD デジタル 教科書体 NK-R" panose="02020400000000000000" pitchFamily="18" charset="-128"/>
                  <a:ea typeface="UD デジタル 教科書体 NK-R" panose="02020400000000000000" pitchFamily="18" charset="-128"/>
                </a:rPr>
                <a:t>50</a:t>
              </a:r>
              <a:r>
                <a:rPr lang="ja-JP" altLang="en-US" sz="1100" dirty="0" smtClean="0">
                  <a:latin typeface="UD デジタル 教科書体 NK-R" panose="02020400000000000000" pitchFamily="18" charset="-128"/>
                  <a:ea typeface="UD デジタル 教科書体 NK-R" panose="02020400000000000000" pitchFamily="18" charset="-128"/>
                </a:rPr>
                <a:t>代、</a:t>
              </a:r>
              <a:r>
                <a:rPr lang="en-US" altLang="ja-JP" sz="1100" dirty="0" smtClean="0">
                  <a:latin typeface="UD デジタル 教科書体 NK-R" panose="02020400000000000000" pitchFamily="18" charset="-128"/>
                  <a:ea typeface="UD デジタル 教科書体 NK-R" panose="02020400000000000000" pitchFamily="18" charset="-128"/>
                </a:rPr>
                <a:t>60</a:t>
              </a:r>
              <a:r>
                <a:rPr lang="ja-JP" altLang="en-US" sz="1100" dirty="0" smtClean="0">
                  <a:latin typeface="UD デジタル 教科書体 NK-R" panose="02020400000000000000" pitchFamily="18" charset="-128"/>
                  <a:ea typeface="UD デジタル 教科書体 NK-R" panose="02020400000000000000" pitchFamily="18" charset="-128"/>
                </a:rPr>
                <a:t>代以上）</a:t>
              </a:r>
              <a:r>
                <a:rPr lang="en-US" altLang="ja-JP" sz="1100" dirty="0" smtClean="0">
                  <a:latin typeface="UD デジタル 教科書体 NK-R" panose="02020400000000000000" pitchFamily="18" charset="-128"/>
                  <a:ea typeface="UD デジタル 教科書体 NK-R" panose="02020400000000000000" pitchFamily="18" charset="-128"/>
                </a:rPr>
                <a:t>100</a:t>
              </a:r>
              <a:r>
                <a:rPr lang="ja-JP" altLang="en-US" sz="1100" dirty="0" smtClean="0">
                  <a:latin typeface="UD デジタル 教科書体 NK-R" panose="02020400000000000000" pitchFamily="18" charset="-128"/>
                  <a:ea typeface="UD デジタル 教科書体 NK-R" panose="02020400000000000000" pitchFamily="18" charset="-128"/>
                </a:rPr>
                <a:t>サンプル（男女均等割）、計</a:t>
              </a:r>
              <a:r>
                <a:rPr lang="en-US" altLang="ja-JP" sz="1100" dirty="0" smtClean="0">
                  <a:latin typeface="UD デジタル 教科書体 NK-R" panose="02020400000000000000" pitchFamily="18" charset="-128"/>
                  <a:ea typeface="UD デジタル 教科書体 NK-R" panose="02020400000000000000" pitchFamily="18" charset="-128"/>
                </a:rPr>
                <a:t>500</a:t>
              </a:r>
              <a:r>
                <a:rPr lang="ja-JP" altLang="en-US" sz="1100" dirty="0" smtClean="0">
                  <a:latin typeface="UD デジタル 教科書体 NK-R" panose="02020400000000000000" pitchFamily="18" charset="-128"/>
                  <a:ea typeface="UD デジタル 教科書体 NK-R" panose="02020400000000000000" pitchFamily="18" charset="-128"/>
                </a:rPr>
                <a:t>サンプル</a:t>
              </a:r>
            </a:p>
            <a:p>
              <a:r>
                <a:rPr lang="ja-JP" altLang="en-US" sz="1100" dirty="0">
                  <a:latin typeface="UD デジタル 教科書体 NK-R" panose="02020400000000000000" pitchFamily="18" charset="-128"/>
                  <a:ea typeface="UD デジタル 教科書体 NK-R" panose="02020400000000000000" pitchFamily="18" charset="-128"/>
                </a:rPr>
                <a:t>　　②</a:t>
              </a:r>
              <a:r>
                <a:rPr lang="en-US" altLang="ja-JP" sz="1100" dirty="0">
                  <a:latin typeface="UD デジタル 教科書体 NK-R" panose="02020400000000000000" pitchFamily="18" charset="-128"/>
                  <a:ea typeface="UD デジタル 教科書体 NK-R" panose="02020400000000000000" pitchFamily="18" charset="-128"/>
                </a:rPr>
                <a:t>18</a:t>
              </a:r>
              <a:r>
                <a:rPr lang="ja-JP" altLang="en-US" sz="1100" dirty="0">
                  <a:latin typeface="UD デジタル 教科書体 NK-R" panose="02020400000000000000" pitchFamily="18" charset="-128"/>
                  <a:ea typeface="UD デジタル 教科書体 NK-R" panose="02020400000000000000" pitchFamily="18" charset="-128"/>
                </a:rPr>
                <a:t>歳以降で大阪に移住してきた</a:t>
              </a:r>
              <a:r>
                <a:rPr lang="en-US" altLang="ja-JP" sz="1100" dirty="0">
                  <a:latin typeface="UD デジタル 教科書体 NK-R" panose="02020400000000000000" pitchFamily="18" charset="-128"/>
                  <a:ea typeface="UD デジタル 教科書体 NK-R" panose="02020400000000000000" pitchFamily="18" charset="-128"/>
                </a:rPr>
                <a:t>18</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90</a:t>
              </a:r>
              <a:r>
                <a:rPr lang="ja-JP" altLang="en-US" sz="1100" dirty="0">
                  <a:latin typeface="UD デジタル 教科書体 NK-R" panose="02020400000000000000" pitchFamily="18" charset="-128"/>
                  <a:ea typeface="UD デジタル 教科書体 NK-R" panose="02020400000000000000" pitchFamily="18" charset="-128"/>
                </a:rPr>
                <a:t>歳までの男女、</a:t>
              </a:r>
            </a:p>
            <a:p>
              <a:r>
                <a:rPr lang="ja-JP" altLang="en-US" sz="1100" dirty="0">
                  <a:latin typeface="UD デジタル 教科書体 NK-R" panose="02020400000000000000" pitchFamily="18" charset="-128"/>
                  <a:ea typeface="UD デジタル 教科書体 NK-R" panose="02020400000000000000" pitchFamily="18" charset="-128"/>
                </a:rPr>
                <a:t>　　　　各世代（</a:t>
              </a:r>
              <a:r>
                <a:rPr lang="en-US" altLang="ja-JP" sz="1100" dirty="0">
                  <a:latin typeface="UD デジタル 教科書体 NK-R" panose="02020400000000000000" pitchFamily="18" charset="-128"/>
                  <a:ea typeface="UD デジタル 教科書体 NK-R" panose="02020400000000000000" pitchFamily="18" charset="-128"/>
                </a:rPr>
                <a:t>18</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29</a:t>
              </a:r>
              <a:r>
                <a:rPr lang="ja-JP" altLang="en-US" sz="1100" dirty="0">
                  <a:latin typeface="UD デジタル 教科書体 NK-R" panose="02020400000000000000" pitchFamily="18" charset="-128"/>
                  <a:ea typeface="UD デジタル 教科書体 NK-R" panose="02020400000000000000" pitchFamily="18" charset="-128"/>
                </a:rPr>
                <a:t>歳、</a:t>
              </a:r>
              <a:r>
                <a:rPr lang="en-US" altLang="ja-JP" sz="1100" dirty="0">
                  <a:latin typeface="UD デジタル 教科書体 NK-R" panose="02020400000000000000" pitchFamily="18" charset="-128"/>
                  <a:ea typeface="UD デジタル 教科書体 NK-R" panose="02020400000000000000" pitchFamily="18" charset="-128"/>
                </a:rPr>
                <a:t>30</a:t>
              </a:r>
              <a:r>
                <a:rPr lang="ja-JP" altLang="en-US" sz="1100" dirty="0">
                  <a:latin typeface="UD デジタル 教科書体 NK-R" panose="02020400000000000000" pitchFamily="18" charset="-128"/>
                  <a:ea typeface="UD デジタル 教科書体 NK-R" panose="02020400000000000000" pitchFamily="18" charset="-128"/>
                </a:rPr>
                <a:t>代、</a:t>
              </a:r>
              <a:r>
                <a:rPr lang="en-US" altLang="ja-JP" sz="1100" dirty="0">
                  <a:latin typeface="UD デジタル 教科書体 NK-R" panose="02020400000000000000" pitchFamily="18" charset="-128"/>
                  <a:ea typeface="UD デジタル 教科書体 NK-R" panose="02020400000000000000" pitchFamily="18" charset="-128"/>
                </a:rPr>
                <a:t>40</a:t>
              </a:r>
              <a:r>
                <a:rPr lang="ja-JP" altLang="en-US" sz="1100" dirty="0">
                  <a:latin typeface="UD デジタル 教科書体 NK-R" panose="02020400000000000000" pitchFamily="18" charset="-128"/>
                  <a:ea typeface="UD デジタル 教科書体 NK-R" panose="02020400000000000000" pitchFamily="18" charset="-128"/>
                </a:rPr>
                <a:t>代、</a:t>
              </a:r>
              <a:r>
                <a:rPr lang="en-US" altLang="ja-JP" sz="1100" dirty="0">
                  <a:latin typeface="UD デジタル 教科書体 NK-R" panose="02020400000000000000" pitchFamily="18" charset="-128"/>
                  <a:ea typeface="UD デジタル 教科書体 NK-R" panose="02020400000000000000" pitchFamily="18" charset="-128"/>
                </a:rPr>
                <a:t>50</a:t>
              </a:r>
              <a:r>
                <a:rPr lang="ja-JP" altLang="en-US" sz="1100" dirty="0">
                  <a:latin typeface="UD デジタル 教科書体 NK-R" panose="02020400000000000000" pitchFamily="18" charset="-128"/>
                  <a:ea typeface="UD デジタル 教科書体 NK-R" panose="02020400000000000000" pitchFamily="18" charset="-128"/>
                </a:rPr>
                <a:t>代、</a:t>
              </a:r>
              <a:r>
                <a:rPr lang="en-US" altLang="ja-JP" sz="1100" dirty="0">
                  <a:latin typeface="UD デジタル 教科書体 NK-R" panose="02020400000000000000" pitchFamily="18" charset="-128"/>
                  <a:ea typeface="UD デジタル 教科書体 NK-R" panose="02020400000000000000" pitchFamily="18" charset="-128"/>
                </a:rPr>
                <a:t>60</a:t>
              </a:r>
              <a:r>
                <a:rPr lang="ja-JP" altLang="en-US" sz="1100" dirty="0">
                  <a:latin typeface="UD デジタル 教科書体 NK-R" panose="02020400000000000000" pitchFamily="18" charset="-128"/>
                  <a:ea typeface="UD デジタル 教科書体 NK-R" panose="02020400000000000000" pitchFamily="18" charset="-128"/>
                </a:rPr>
                <a:t>代以上）</a:t>
              </a:r>
              <a:r>
                <a:rPr lang="en-US" altLang="ja-JP" sz="1100" dirty="0">
                  <a:latin typeface="UD デジタル 教科書体 NK-R" panose="02020400000000000000" pitchFamily="18" charset="-128"/>
                  <a:ea typeface="UD デジタル 教科書体 NK-R" panose="02020400000000000000" pitchFamily="18" charset="-128"/>
                </a:rPr>
                <a:t>100</a:t>
              </a:r>
              <a:r>
                <a:rPr lang="ja-JP" altLang="en-US" sz="1100" dirty="0">
                  <a:latin typeface="UD デジタル 教科書体 NK-R" panose="02020400000000000000" pitchFamily="18" charset="-128"/>
                  <a:ea typeface="UD デジタル 教科書体 NK-R" panose="02020400000000000000" pitchFamily="18" charset="-128"/>
                </a:rPr>
                <a:t>サンプル（男女均等割）、計</a:t>
              </a:r>
              <a:r>
                <a:rPr lang="en-US" altLang="ja-JP" sz="1100" dirty="0">
                  <a:latin typeface="UD デジタル 教科書体 NK-R" panose="02020400000000000000" pitchFamily="18" charset="-128"/>
                  <a:ea typeface="UD デジタル 教科書体 NK-R" panose="02020400000000000000" pitchFamily="18" charset="-128"/>
                </a:rPr>
                <a:t>500</a:t>
              </a:r>
              <a:r>
                <a:rPr lang="ja-JP" altLang="en-US" sz="1100" dirty="0">
                  <a:latin typeface="UD デジタル 教科書体 NK-R" panose="02020400000000000000" pitchFamily="18" charset="-128"/>
                  <a:ea typeface="UD デジタル 教科書体 NK-R" panose="02020400000000000000" pitchFamily="18" charset="-128"/>
                </a:rPr>
                <a:t>サンプル</a:t>
              </a:r>
            </a:p>
          </p:txBody>
        </p:sp>
      </p:grpSp>
      <p:sp>
        <p:nvSpPr>
          <p:cNvPr id="11"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11</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12" name="四角形: 角を丸くする 42">
            <a:extLst>
              <a:ext uri="{FF2B5EF4-FFF2-40B4-BE49-F238E27FC236}">
                <a16:creationId xmlns:a16="http://schemas.microsoft.com/office/drawing/2014/main" id="{65BAA35C-F6D5-4151-9889-28026A40EB08}"/>
              </a:ext>
            </a:extLst>
          </p:cNvPr>
          <p:cNvSpPr/>
          <p:nvPr/>
        </p:nvSpPr>
        <p:spPr>
          <a:xfrm>
            <a:off x="73412" y="2313716"/>
            <a:ext cx="2612732"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大阪のまち・人の特性</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3717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28" y="5004836"/>
            <a:ext cx="9106847" cy="1708160"/>
          </a:xfrm>
          <a:prstGeom prst="rect">
            <a:avLst/>
          </a:prstGeom>
          <a:noFill/>
        </p:spPr>
        <p:txBody>
          <a:bodyPr wrap="square" rtlCol="0">
            <a:spAutoFit/>
          </a:bodyPr>
          <a:lstStyle/>
          <a:p>
            <a:pPr algn="just">
              <a:lnSpc>
                <a:spcPts val="1800"/>
              </a:lnSpc>
              <a:spcAft>
                <a:spcPts val="0"/>
              </a:spcAft>
            </a:pPr>
            <a:r>
              <a:rPr lang="ja-JP" altLang="en-US" sz="1400" dirty="0">
                <a:solidFill>
                  <a:prstClr val="black"/>
                </a:solidFill>
                <a:latin typeface="BIZ UDゴシック" panose="020B0400000000000000" pitchFamily="49" charset="-128"/>
                <a:ea typeface="BIZ UDゴシック" panose="020B0400000000000000" pitchFamily="49" charset="-128"/>
              </a:rPr>
              <a:t>〇　</a:t>
            </a:r>
            <a:r>
              <a:rPr lang="ja-JP" altLang="ja-JP" sz="1400" dirty="0">
                <a:solidFill>
                  <a:prstClr val="black"/>
                </a:solidFill>
                <a:latin typeface="BIZ UDゴシック" panose="020B0400000000000000" pitchFamily="49" charset="-128"/>
                <a:ea typeface="BIZ UDゴシック" panose="020B0400000000000000" pitchFamily="49" charset="-128"/>
              </a:rPr>
              <a:t>進取の気性やチャレンジ精神を再び呼び起こし</a:t>
            </a:r>
            <a:r>
              <a:rPr lang="ja-JP" altLang="ja-JP" sz="1400" dirty="0" smtClean="0">
                <a:solidFill>
                  <a:prstClr val="black"/>
                </a:solidFill>
                <a:latin typeface="BIZ UDゴシック" panose="020B0400000000000000" pitchFamily="49" charset="-128"/>
                <a:ea typeface="BIZ UDゴシック" panose="020B0400000000000000" pitchFamily="49" charset="-128"/>
              </a:rPr>
              <a:t>、</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just">
              <a:lnSpc>
                <a:spcPts val="1800"/>
              </a:lnSpc>
              <a:spcAft>
                <a:spcPts val="0"/>
              </a:spcAft>
            </a:pPr>
            <a:r>
              <a:rPr lang="en-US" altLang="ja-JP" sz="1400" dirty="0">
                <a:solidFill>
                  <a:prstClr val="black"/>
                </a:solidFill>
                <a:latin typeface="BIZ UDゴシック" panose="020B0400000000000000" pitchFamily="49" charset="-128"/>
                <a:ea typeface="BIZ UDゴシック" panose="020B0400000000000000" pitchFamily="49" charset="-128"/>
              </a:rPr>
              <a:t> </a:t>
            </a:r>
            <a:r>
              <a:rPr lang="en-US" altLang="ja-JP" sz="1400" dirty="0" smtClean="0">
                <a:solidFill>
                  <a:prstClr val="black"/>
                </a:solidFill>
                <a:latin typeface="BIZ UDゴシック" panose="020B0400000000000000" pitchFamily="49" charset="-128"/>
                <a:ea typeface="BIZ UDゴシック" panose="020B0400000000000000" pitchFamily="49" charset="-128"/>
              </a:rPr>
              <a:t> </a:t>
            </a:r>
            <a:r>
              <a:rPr lang="ja-JP" altLang="ja-JP" sz="1400" dirty="0" smtClean="0">
                <a:solidFill>
                  <a:prstClr val="black"/>
                </a:solidFill>
                <a:latin typeface="BIZ UDゴシック" panose="020B0400000000000000" pitchFamily="49" charset="-128"/>
                <a:ea typeface="BIZ UDゴシック" panose="020B0400000000000000" pitchFamily="49" charset="-128"/>
              </a:rPr>
              <a:t>開花</a:t>
            </a:r>
            <a:r>
              <a:rPr lang="ja-JP" altLang="ja-JP" sz="1400" dirty="0">
                <a:solidFill>
                  <a:prstClr val="black"/>
                </a:solidFill>
                <a:latin typeface="BIZ UDゴシック" panose="020B0400000000000000" pitchFamily="49" charset="-128"/>
                <a:ea typeface="BIZ UDゴシック" panose="020B0400000000000000" pitchFamily="49" charset="-128"/>
              </a:rPr>
              <a:t>させる絶好</a:t>
            </a:r>
            <a:r>
              <a:rPr lang="ja-JP" altLang="ja-JP" sz="1400" dirty="0" smtClean="0">
                <a:solidFill>
                  <a:prstClr val="black"/>
                </a:solidFill>
                <a:latin typeface="BIZ UDゴシック" panose="020B0400000000000000" pitchFamily="49" charset="-128"/>
                <a:ea typeface="BIZ UDゴシック" panose="020B0400000000000000" pitchFamily="49" charset="-128"/>
              </a:rPr>
              <a:t>の機会として</a:t>
            </a:r>
            <a:r>
              <a:rPr lang="ja-JP" altLang="ja-JP" sz="1400" dirty="0">
                <a:solidFill>
                  <a:prstClr val="black"/>
                </a:solidFill>
                <a:latin typeface="BIZ UDゴシック" panose="020B0400000000000000" pitchFamily="49" charset="-128"/>
                <a:ea typeface="BIZ UDゴシック" panose="020B0400000000000000" pitchFamily="49" charset="-128"/>
              </a:rPr>
              <a:t>、</a:t>
            </a:r>
            <a:r>
              <a:rPr lang="ja-JP" altLang="ja-JP" sz="1400" b="1" u="sng" dirty="0">
                <a:solidFill>
                  <a:prstClr val="black"/>
                </a:solidFill>
                <a:latin typeface="BIZ UDゴシック" panose="020B0400000000000000" pitchFamily="49" charset="-128"/>
                <a:ea typeface="BIZ UDゴシック" panose="020B0400000000000000" pitchFamily="49" charset="-128"/>
              </a:rPr>
              <a:t>大阪・関西万博</a:t>
            </a:r>
            <a:r>
              <a:rPr lang="ja-JP" altLang="ja-JP" sz="1400" b="1" u="sng" dirty="0" smtClean="0">
                <a:solidFill>
                  <a:prstClr val="black"/>
                </a:solidFill>
                <a:latin typeface="BIZ UDゴシック" panose="020B0400000000000000" pitchFamily="49" charset="-128"/>
                <a:ea typeface="BIZ UDゴシック" panose="020B0400000000000000" pitchFamily="49" charset="-128"/>
              </a:rPr>
              <a:t>や</a:t>
            </a:r>
            <a:endParaRPr lang="en-US" altLang="ja-JP" sz="1400" b="1" u="sng" dirty="0" smtClean="0">
              <a:solidFill>
                <a:prstClr val="black"/>
              </a:solidFill>
              <a:latin typeface="BIZ UDゴシック" panose="020B0400000000000000" pitchFamily="49" charset="-128"/>
              <a:ea typeface="BIZ UDゴシック" panose="020B0400000000000000" pitchFamily="49" charset="-128"/>
            </a:endParaRPr>
          </a:p>
          <a:p>
            <a:pPr algn="just">
              <a:lnSpc>
                <a:spcPts val="1800"/>
              </a:lnSpc>
              <a:spcAft>
                <a:spcPts val="0"/>
              </a:spcAft>
            </a:pPr>
            <a:r>
              <a:rPr lang="en-US" altLang="ja-JP" sz="1400" b="1" dirty="0">
                <a:solidFill>
                  <a:prstClr val="black"/>
                </a:solidFill>
                <a:latin typeface="BIZ UDゴシック" panose="020B0400000000000000" pitchFamily="49" charset="-128"/>
                <a:ea typeface="BIZ UDゴシック" panose="020B0400000000000000" pitchFamily="49" charset="-128"/>
              </a:rPr>
              <a:t> </a:t>
            </a:r>
            <a:r>
              <a:rPr lang="en-US" altLang="ja-JP" sz="1400" b="1" dirty="0" smtClean="0">
                <a:solidFill>
                  <a:prstClr val="black"/>
                </a:solidFill>
                <a:latin typeface="BIZ UDゴシック" panose="020B0400000000000000" pitchFamily="49" charset="-128"/>
                <a:ea typeface="BIZ UDゴシック" panose="020B0400000000000000" pitchFamily="49" charset="-128"/>
              </a:rPr>
              <a:t> </a:t>
            </a:r>
            <a:r>
              <a:rPr lang="en-US" altLang="ja-JP" sz="1400" b="1" u="sng" dirty="0" smtClean="0">
                <a:solidFill>
                  <a:prstClr val="black"/>
                </a:solidFill>
                <a:latin typeface="BIZ UDゴシック" panose="020B0400000000000000" pitchFamily="49" charset="-128"/>
                <a:ea typeface="BIZ UDゴシック" panose="020B0400000000000000" pitchFamily="49" charset="-128"/>
              </a:rPr>
              <a:t>IR</a:t>
            </a:r>
            <a:r>
              <a:rPr lang="ja-JP" altLang="ja-JP" sz="1400" b="1" u="sng" dirty="0">
                <a:solidFill>
                  <a:prstClr val="black"/>
                </a:solidFill>
                <a:latin typeface="BIZ UDゴシック" panose="020B0400000000000000" pitchFamily="49" charset="-128"/>
                <a:ea typeface="BIZ UDゴシック" panose="020B0400000000000000" pitchFamily="49" charset="-128"/>
              </a:rPr>
              <a:t>の</a:t>
            </a:r>
            <a:r>
              <a:rPr lang="ja-JP" altLang="ja-JP" sz="1400" b="1" u="sng" dirty="0" smtClean="0">
                <a:solidFill>
                  <a:prstClr val="black"/>
                </a:solidFill>
                <a:latin typeface="BIZ UDゴシック" panose="020B0400000000000000" pitchFamily="49" charset="-128"/>
                <a:ea typeface="BIZ UDゴシック" panose="020B0400000000000000" pitchFamily="49" charset="-128"/>
              </a:rPr>
              <a:t>実現</a:t>
            </a:r>
            <a:r>
              <a:rPr lang="ja-JP" altLang="ja-JP" sz="1400" dirty="0" smtClean="0">
                <a:solidFill>
                  <a:prstClr val="black"/>
                </a:solidFill>
                <a:latin typeface="BIZ UDゴシック" panose="020B0400000000000000" pitchFamily="49" charset="-128"/>
                <a:ea typeface="BIZ UDゴシック" panose="020B0400000000000000" pitchFamily="49" charset="-128"/>
              </a:rPr>
              <a:t>が</a:t>
            </a:r>
            <a:r>
              <a:rPr lang="ja-JP" altLang="ja-JP" sz="1400" dirty="0">
                <a:solidFill>
                  <a:prstClr val="black"/>
                </a:solidFill>
                <a:latin typeface="BIZ UDゴシック" panose="020B0400000000000000" pitchFamily="49" charset="-128"/>
                <a:ea typeface="BIZ UDゴシック" panose="020B0400000000000000" pitchFamily="49" charset="-128"/>
              </a:rPr>
              <a:t>控えている。</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lgn="just">
              <a:lnSpc>
                <a:spcPts val="1800"/>
              </a:lnSpc>
              <a:spcAft>
                <a:spcPts val="0"/>
              </a:spcAft>
            </a:pPr>
            <a:endParaRPr lang="ja-JP" altLang="ja-JP" sz="1400" dirty="0">
              <a:solidFill>
                <a:prstClr val="black"/>
              </a:solidFill>
              <a:latin typeface="BIZ UDゴシック" panose="020B0400000000000000" pitchFamily="49" charset="-128"/>
              <a:ea typeface="BIZ UDゴシック" panose="020B0400000000000000" pitchFamily="49" charset="-128"/>
            </a:endParaRPr>
          </a:p>
          <a:p>
            <a:pPr algn="just">
              <a:lnSpc>
                <a:spcPts val="1800"/>
              </a:lnSpc>
              <a:spcAft>
                <a:spcPts val="0"/>
              </a:spcAft>
            </a:pPr>
            <a:r>
              <a:rPr lang="ja-JP" altLang="en-US" sz="1400" dirty="0">
                <a:solidFill>
                  <a:prstClr val="black"/>
                </a:solidFill>
                <a:latin typeface="BIZ UDゴシック" panose="020B0400000000000000" pitchFamily="49" charset="-128"/>
                <a:ea typeface="BIZ UDゴシック" panose="020B0400000000000000" pitchFamily="49" charset="-128"/>
              </a:rPr>
              <a:t>〇　</a:t>
            </a:r>
            <a:r>
              <a:rPr lang="ja-JP" altLang="ja-JP" sz="1400" dirty="0" smtClean="0">
                <a:solidFill>
                  <a:prstClr val="black"/>
                </a:solidFill>
                <a:latin typeface="BIZ UDゴシック" panose="020B0400000000000000" pitchFamily="49" charset="-128"/>
                <a:ea typeface="BIZ UDゴシック" panose="020B0400000000000000" pitchFamily="49" charset="-128"/>
              </a:rPr>
              <a:t>イノベーション</a:t>
            </a:r>
            <a:r>
              <a:rPr lang="ja-JP" altLang="ja-JP" sz="1400" dirty="0">
                <a:solidFill>
                  <a:prstClr val="black"/>
                </a:solidFill>
                <a:latin typeface="BIZ UDゴシック" panose="020B0400000000000000" pitchFamily="49" charset="-128"/>
                <a:ea typeface="BIZ UDゴシック" panose="020B0400000000000000" pitchFamily="49" charset="-128"/>
              </a:rPr>
              <a:t>を引き起こし、社会のあり方も変える</a:t>
            </a:r>
            <a:r>
              <a:rPr lang="ja-JP" altLang="ja-JP" sz="1400" dirty="0" smtClean="0">
                <a:solidFill>
                  <a:prstClr val="black"/>
                </a:solidFill>
                <a:latin typeface="BIZ UDゴシック" panose="020B0400000000000000" pitchFamily="49" charset="-128"/>
                <a:ea typeface="BIZ UDゴシック" panose="020B0400000000000000" pitchFamily="49" charset="-128"/>
              </a:rPr>
              <a:t>圧倒的な万博の求心力</a:t>
            </a:r>
            <a:r>
              <a:rPr lang="ja-JP" altLang="ja-JP" sz="1400" dirty="0">
                <a:solidFill>
                  <a:prstClr val="black"/>
                </a:solidFill>
                <a:latin typeface="BIZ UDゴシック" panose="020B0400000000000000" pitchFamily="49" charset="-128"/>
                <a:ea typeface="BIZ UDゴシック" panose="020B0400000000000000" pitchFamily="49" charset="-128"/>
              </a:rPr>
              <a:t>や発信力、</a:t>
            </a:r>
            <a:r>
              <a:rPr lang="en-US" altLang="ja-JP" sz="1400" dirty="0">
                <a:solidFill>
                  <a:prstClr val="black"/>
                </a:solidFill>
                <a:latin typeface="BIZ UDゴシック" panose="020B0400000000000000" pitchFamily="49" charset="-128"/>
                <a:ea typeface="BIZ UDゴシック" panose="020B0400000000000000" pitchFamily="49" charset="-128"/>
              </a:rPr>
              <a:t>IR</a:t>
            </a:r>
            <a:r>
              <a:rPr lang="ja-JP" altLang="ja-JP" sz="1400" dirty="0">
                <a:solidFill>
                  <a:prstClr val="black"/>
                </a:solidFill>
                <a:latin typeface="BIZ UDゴシック" panose="020B0400000000000000" pitchFamily="49" charset="-128"/>
                <a:ea typeface="BIZ UDゴシック" panose="020B0400000000000000" pitchFamily="49" charset="-128"/>
              </a:rPr>
              <a:t>などに</a:t>
            </a:r>
            <a:r>
              <a:rPr lang="ja-JP" altLang="ja-JP" sz="1400" dirty="0" err="1" smtClean="0">
                <a:solidFill>
                  <a:prstClr val="black"/>
                </a:solidFill>
                <a:latin typeface="BIZ UDゴシック" panose="020B0400000000000000" pitchFamily="49" charset="-128"/>
                <a:ea typeface="BIZ UDゴシック" panose="020B0400000000000000" pitchFamily="49" charset="-128"/>
              </a:rPr>
              <a:t>よっ</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just">
              <a:lnSpc>
                <a:spcPts val="1800"/>
              </a:lnSpc>
              <a:spcAft>
                <a:spcPts val="0"/>
              </a:spcAft>
            </a:pPr>
            <a:r>
              <a:rPr lang="en-US" altLang="ja-JP" sz="1400" dirty="0">
                <a:solidFill>
                  <a:prstClr val="black"/>
                </a:solidFill>
                <a:latin typeface="BIZ UDゴシック" panose="020B0400000000000000" pitchFamily="49" charset="-128"/>
                <a:ea typeface="BIZ UDゴシック" panose="020B0400000000000000" pitchFamily="49" charset="-128"/>
              </a:rPr>
              <a:t> </a:t>
            </a:r>
            <a:r>
              <a:rPr lang="en-US" altLang="ja-JP" sz="1400" dirty="0" smtClean="0">
                <a:solidFill>
                  <a:prstClr val="black"/>
                </a:solidFill>
                <a:latin typeface="BIZ UDゴシック" panose="020B0400000000000000" pitchFamily="49" charset="-128"/>
                <a:ea typeface="BIZ UDゴシック" panose="020B0400000000000000" pitchFamily="49" charset="-128"/>
              </a:rPr>
              <a:t> </a:t>
            </a:r>
            <a:r>
              <a:rPr lang="ja-JP" altLang="ja-JP" sz="1400" dirty="0" smtClean="0">
                <a:solidFill>
                  <a:prstClr val="black"/>
                </a:solidFill>
                <a:latin typeface="BIZ UDゴシック" panose="020B0400000000000000" pitchFamily="49" charset="-128"/>
                <a:ea typeface="BIZ UDゴシック" panose="020B0400000000000000" pitchFamily="49" charset="-128"/>
              </a:rPr>
              <a:t>て</a:t>
            </a:r>
            <a:r>
              <a:rPr lang="ja-JP" altLang="en-US" sz="1400" dirty="0">
                <a:solidFill>
                  <a:prstClr val="black"/>
                </a:solidFill>
                <a:latin typeface="BIZ UDゴシック" panose="020B0400000000000000" pitchFamily="49" charset="-128"/>
                <a:ea typeface="BIZ UDゴシック" panose="020B0400000000000000" pitchFamily="49" charset="-128"/>
              </a:rPr>
              <a:t>、</a:t>
            </a:r>
            <a:r>
              <a:rPr lang="ja-JP" altLang="ja-JP" sz="1400" dirty="0">
                <a:solidFill>
                  <a:prstClr val="black"/>
                </a:solidFill>
                <a:latin typeface="BIZ UDゴシック" panose="020B0400000000000000" pitchFamily="49" charset="-128"/>
                <a:ea typeface="BIZ UDゴシック" panose="020B0400000000000000" pitchFamily="49" charset="-128"/>
              </a:rPr>
              <a:t>アジアとのつながり</a:t>
            </a:r>
            <a:r>
              <a:rPr lang="ja-JP" altLang="ja-JP" sz="1400" dirty="0" smtClean="0">
                <a:solidFill>
                  <a:prstClr val="black"/>
                </a:solidFill>
                <a:latin typeface="BIZ UDゴシック" panose="020B0400000000000000" pitchFamily="49" charset="-128"/>
                <a:ea typeface="BIZ UDゴシック" panose="020B0400000000000000" pitchFamily="49" charset="-128"/>
              </a:rPr>
              <a:t>の深さも生かした世界中</a:t>
            </a:r>
            <a:r>
              <a:rPr lang="ja-JP" altLang="ja-JP" sz="1400" dirty="0">
                <a:solidFill>
                  <a:prstClr val="black"/>
                </a:solidFill>
                <a:latin typeface="BIZ UDゴシック" panose="020B0400000000000000" pitchFamily="49" charset="-128"/>
                <a:ea typeface="BIZ UDゴシック" panose="020B0400000000000000" pitchFamily="49" charset="-128"/>
              </a:rPr>
              <a:t>の人々の出会いや交流を生み出す力は、</a:t>
            </a:r>
            <a:r>
              <a:rPr lang="ja-JP" altLang="ja-JP" sz="1400" b="1" u="sng" dirty="0">
                <a:solidFill>
                  <a:prstClr val="black"/>
                </a:solidFill>
                <a:latin typeface="BIZ UDゴシック" panose="020B0400000000000000" pitchFamily="49" charset="-128"/>
                <a:ea typeface="BIZ UDゴシック" panose="020B0400000000000000" pitchFamily="49" charset="-128"/>
              </a:rPr>
              <a:t>大阪</a:t>
            </a:r>
            <a:r>
              <a:rPr lang="ja-JP" altLang="ja-JP" sz="1400" b="1" u="sng" dirty="0" smtClean="0">
                <a:solidFill>
                  <a:prstClr val="black"/>
                </a:solidFill>
                <a:latin typeface="BIZ UDゴシック" panose="020B0400000000000000" pitchFamily="49" charset="-128"/>
                <a:ea typeface="BIZ UDゴシック" panose="020B0400000000000000" pitchFamily="49" charset="-128"/>
              </a:rPr>
              <a:t>・関西にと</a:t>
            </a:r>
            <a:r>
              <a:rPr lang="ja-JP" altLang="ja-JP" sz="1400" b="1" u="sng" dirty="0" err="1" smtClean="0">
                <a:solidFill>
                  <a:prstClr val="black"/>
                </a:solidFill>
                <a:latin typeface="BIZ UDゴシック" panose="020B0400000000000000" pitchFamily="49" charset="-128"/>
                <a:ea typeface="BIZ UDゴシック" panose="020B0400000000000000" pitchFamily="49" charset="-128"/>
              </a:rPr>
              <a:t>どま</a:t>
            </a:r>
            <a:endParaRPr lang="en-US" altLang="ja-JP" sz="1400" b="1" u="sng" dirty="0" smtClean="0">
              <a:solidFill>
                <a:prstClr val="black"/>
              </a:solidFill>
              <a:latin typeface="BIZ UDゴシック" panose="020B0400000000000000" pitchFamily="49" charset="-128"/>
              <a:ea typeface="BIZ UDゴシック" panose="020B0400000000000000" pitchFamily="49" charset="-128"/>
            </a:endParaRPr>
          </a:p>
          <a:p>
            <a:pPr algn="just">
              <a:lnSpc>
                <a:spcPts val="1800"/>
              </a:lnSpc>
              <a:spcAft>
                <a:spcPts val="0"/>
              </a:spcAft>
            </a:pPr>
            <a:r>
              <a:rPr lang="en-US" altLang="ja-JP" sz="1400" b="1" dirty="0">
                <a:solidFill>
                  <a:prstClr val="black"/>
                </a:solidFill>
                <a:latin typeface="BIZ UDゴシック" panose="020B0400000000000000" pitchFamily="49" charset="-128"/>
                <a:ea typeface="BIZ UDゴシック" panose="020B0400000000000000" pitchFamily="49" charset="-128"/>
              </a:rPr>
              <a:t> </a:t>
            </a:r>
            <a:r>
              <a:rPr lang="en-US" altLang="ja-JP" sz="1400" b="1" dirty="0" smtClean="0">
                <a:solidFill>
                  <a:prstClr val="black"/>
                </a:solidFill>
                <a:latin typeface="BIZ UDゴシック" panose="020B0400000000000000" pitchFamily="49" charset="-128"/>
                <a:ea typeface="BIZ UDゴシック" panose="020B0400000000000000" pitchFamily="49" charset="-128"/>
              </a:rPr>
              <a:t> </a:t>
            </a:r>
            <a:r>
              <a:rPr lang="ja-JP" altLang="ja-JP" sz="1400" b="1" u="sng" dirty="0" smtClean="0">
                <a:solidFill>
                  <a:prstClr val="black"/>
                </a:solidFill>
                <a:latin typeface="BIZ UDゴシック" panose="020B0400000000000000" pitchFamily="49" charset="-128"/>
                <a:ea typeface="BIZ UDゴシック" panose="020B0400000000000000" pitchFamily="49" charset="-128"/>
              </a:rPr>
              <a:t>らず</a:t>
            </a:r>
            <a:r>
              <a:rPr lang="ja-JP" altLang="ja-JP" sz="1400" b="1" u="sng" dirty="0">
                <a:solidFill>
                  <a:prstClr val="black"/>
                </a:solidFill>
                <a:latin typeface="BIZ UDゴシック" panose="020B0400000000000000" pitchFamily="49" charset="-128"/>
                <a:ea typeface="BIZ UDゴシック" panose="020B0400000000000000" pitchFamily="49" charset="-128"/>
              </a:rPr>
              <a:t>、</a:t>
            </a:r>
            <a:r>
              <a:rPr lang="ja-JP" altLang="ja-JP" sz="1400" b="1" u="sng" dirty="0" smtClean="0">
                <a:solidFill>
                  <a:prstClr val="black"/>
                </a:solidFill>
                <a:latin typeface="BIZ UDゴシック" panose="020B0400000000000000" pitchFamily="49" charset="-128"/>
                <a:ea typeface="BIZ UDゴシック" panose="020B0400000000000000" pitchFamily="49" charset="-128"/>
              </a:rPr>
              <a:t>これからの</a:t>
            </a:r>
            <a:r>
              <a:rPr lang="ja-JP" altLang="ja-JP" sz="1400" b="1" u="sng" dirty="0">
                <a:solidFill>
                  <a:prstClr val="black"/>
                </a:solidFill>
                <a:latin typeface="BIZ UDゴシック" panose="020B0400000000000000" pitchFamily="49" charset="-128"/>
                <a:ea typeface="BIZ UDゴシック" panose="020B0400000000000000" pitchFamily="49" charset="-128"/>
              </a:rPr>
              <a:t>日本の再生・復活の鍵</a:t>
            </a:r>
            <a:r>
              <a:rPr lang="ja-JP" altLang="ja-JP" sz="1400" dirty="0">
                <a:solidFill>
                  <a:prstClr val="black"/>
                </a:solidFill>
                <a:latin typeface="BIZ UDゴシック" panose="020B0400000000000000" pitchFamily="49" charset="-128"/>
                <a:ea typeface="BIZ UDゴシック" panose="020B0400000000000000" pitchFamily="49" charset="-128"/>
              </a:rPr>
              <a:t>であると考えられる。</a:t>
            </a: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６ 大阪の特性・ポテンシャル　②</a:t>
            </a:r>
          </a:p>
        </p:txBody>
      </p:sp>
      <p:graphicFrame>
        <p:nvGraphicFramePr>
          <p:cNvPr id="15" name="表 14"/>
          <p:cNvGraphicFramePr>
            <a:graphicFrameLocks noGrp="1"/>
          </p:cNvGraphicFramePr>
          <p:nvPr>
            <p:extLst>
              <p:ext uri="{D42A27DB-BD31-4B8C-83A1-F6EECF244321}">
                <p14:modId xmlns:p14="http://schemas.microsoft.com/office/powerpoint/2010/main" val="1468124206"/>
              </p:ext>
            </p:extLst>
          </p:nvPr>
        </p:nvGraphicFramePr>
        <p:xfrm>
          <a:off x="33357" y="939784"/>
          <a:ext cx="9078918" cy="3571240"/>
        </p:xfrm>
        <a:graphic>
          <a:graphicData uri="http://schemas.openxmlformats.org/drawingml/2006/table">
            <a:tbl>
              <a:tblPr firstRow="1" bandRow="1">
                <a:tableStyleId>{5940675A-B579-460E-94D1-54222C63F5DA}</a:tableStyleId>
              </a:tblPr>
              <a:tblGrid>
                <a:gridCol w="810859">
                  <a:extLst>
                    <a:ext uri="{9D8B030D-6E8A-4147-A177-3AD203B41FA5}">
                      <a16:colId xmlns:a16="http://schemas.microsoft.com/office/drawing/2014/main" val="1754701199"/>
                    </a:ext>
                  </a:extLst>
                </a:gridCol>
                <a:gridCol w="585349">
                  <a:extLst>
                    <a:ext uri="{9D8B030D-6E8A-4147-A177-3AD203B41FA5}">
                      <a16:colId xmlns:a16="http://schemas.microsoft.com/office/drawing/2014/main" val="2660808511"/>
                    </a:ext>
                  </a:extLst>
                </a:gridCol>
                <a:gridCol w="7682710">
                  <a:extLst>
                    <a:ext uri="{9D8B030D-6E8A-4147-A177-3AD203B41FA5}">
                      <a16:colId xmlns:a16="http://schemas.microsoft.com/office/drawing/2014/main" val="2453901808"/>
                    </a:ext>
                  </a:extLst>
                </a:gridCol>
              </a:tblGrid>
              <a:tr h="805736">
                <a:tc rowSpan="2">
                  <a:txBody>
                    <a:bodyPr/>
                    <a:lstStyle/>
                    <a:p>
                      <a:pPr algn="ctr">
                        <a:lnSpc>
                          <a:spcPts val="1400"/>
                        </a:lnSpc>
                      </a:pPr>
                      <a:r>
                        <a:rPr kumimoji="1" lang="ja-JP" altLang="en-US" sz="1400" dirty="0">
                          <a:latin typeface="BIZ UDゴシック" panose="020B0400000000000000" pitchFamily="49" charset="-128"/>
                          <a:ea typeface="BIZ UDゴシック" panose="020B0400000000000000" pitchFamily="49" charset="-128"/>
                        </a:rPr>
                        <a:t>大阪で</a:t>
                      </a:r>
                      <a:endParaRPr kumimoji="1" lang="en-US" altLang="ja-JP" sz="1400" dirty="0">
                        <a:latin typeface="BIZ UDゴシック" panose="020B0400000000000000" pitchFamily="49" charset="-128"/>
                        <a:ea typeface="BIZ UDゴシック" panose="020B0400000000000000" pitchFamily="49" charset="-128"/>
                      </a:endParaRPr>
                    </a:p>
                    <a:p>
                      <a:pPr algn="ctr">
                        <a:lnSpc>
                          <a:spcPts val="1400"/>
                        </a:lnSpc>
                      </a:pPr>
                      <a:r>
                        <a:rPr kumimoji="1" lang="ja-JP" altLang="en-US" sz="1400" dirty="0">
                          <a:latin typeface="BIZ UDゴシック" panose="020B0400000000000000" pitchFamily="49" charset="-128"/>
                          <a:ea typeface="BIZ UDゴシック" panose="020B0400000000000000" pitchFamily="49" charset="-128"/>
                        </a:rPr>
                        <a:t>働く</a:t>
                      </a:r>
                    </a:p>
                  </a:txBody>
                  <a:tcPr anchor="ctr"/>
                </a:tc>
                <a:tc>
                  <a:txBody>
                    <a:bodyPr/>
                    <a:lstStyle/>
                    <a:p>
                      <a:pPr algn="ct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強み</a:t>
                      </a:r>
                    </a:p>
                  </a:txBody>
                  <a:tcPr anchor="ctr"/>
                </a:tc>
                <a:tc>
                  <a:txBody>
                    <a:bodyPr/>
                    <a:lstStyle/>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・関西</a:t>
                      </a:r>
                      <a:r>
                        <a:rPr kumimoji="1" lang="ja-JP" altLang="en-US" sz="1400" dirty="0">
                          <a:solidFill>
                            <a:schemeClr val="tx1"/>
                          </a:solidFill>
                          <a:latin typeface="BIZ UDゴシック" panose="020B0400000000000000" pitchFamily="49" charset="-128"/>
                          <a:ea typeface="BIZ UDゴシック" panose="020B0400000000000000" pitchFamily="49" charset="-128"/>
                        </a:rPr>
                        <a:t>と</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してオランダ</a:t>
                      </a:r>
                      <a:r>
                        <a:rPr kumimoji="1" lang="ja-JP" altLang="en-US" sz="1400" dirty="0">
                          <a:solidFill>
                            <a:schemeClr val="tx1"/>
                          </a:solidFill>
                          <a:latin typeface="BIZ UDゴシック" panose="020B0400000000000000" pitchFamily="49" charset="-128"/>
                          <a:ea typeface="BIZ UDゴシック" panose="020B0400000000000000" pitchFamily="49" charset="-128"/>
                        </a:rPr>
                        <a:t>一国にも匹敵する経済規模とバランスのとれた産業構造</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、アジア</a:t>
                      </a:r>
                      <a:r>
                        <a:rPr kumimoji="1" lang="ja-JP" altLang="en-US" sz="1400" dirty="0">
                          <a:solidFill>
                            <a:schemeClr val="tx1"/>
                          </a:solidFill>
                          <a:latin typeface="BIZ UDゴシック" panose="020B0400000000000000" pitchFamily="49" charset="-128"/>
                          <a:ea typeface="BIZ UDゴシック" panose="020B0400000000000000" pitchFamily="49" charset="-128"/>
                        </a:rPr>
                        <a:t>と</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の強</a:t>
                      </a:r>
                      <a:endParaRPr kumimoji="1" lang="en-US" altLang="ja-JP" sz="1400" dirty="0" smtClean="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　いつながり</a:t>
                      </a:r>
                      <a:r>
                        <a:rPr kumimoji="1" lang="ja-JP" altLang="en-US" sz="1400" dirty="0">
                          <a:solidFill>
                            <a:schemeClr val="tx1"/>
                          </a:solidFill>
                          <a:latin typeface="BIZ UDゴシック" panose="020B0400000000000000" pitchFamily="49" charset="-128"/>
                          <a:ea typeface="BIZ UDゴシック" panose="020B0400000000000000" pitchFamily="49" charset="-128"/>
                        </a:rPr>
                        <a:t>を持つ。</a:t>
                      </a:r>
                    </a:p>
                    <a:p>
                      <a:pP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・ライフサイエンス分野、エネルギー分野の集積を有する。</a:t>
                      </a:r>
                    </a:p>
                    <a:p>
                      <a:pP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・東京よりも地価やオフィス賃料などのビジネスコストは低廉であり、通勤時間や</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鉄道混雑度</a:t>
                      </a:r>
                      <a:endParaRPr kumimoji="1" lang="en-US" altLang="ja-JP" sz="1400" dirty="0" smtClean="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en-US" altLang="ja-JP" sz="1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も</a:t>
                      </a:r>
                      <a:r>
                        <a:rPr kumimoji="1" lang="ja-JP" altLang="en-US" sz="1400" dirty="0">
                          <a:solidFill>
                            <a:schemeClr val="tx1"/>
                          </a:solidFill>
                          <a:latin typeface="BIZ UDゴシック" panose="020B0400000000000000" pitchFamily="49" charset="-128"/>
                          <a:ea typeface="BIZ UDゴシック" panose="020B0400000000000000" pitchFamily="49" charset="-128"/>
                        </a:rPr>
                        <a:t>低い。</a:t>
                      </a:r>
                    </a:p>
                  </a:txBody>
                  <a:tcPr/>
                </a:tc>
                <a:extLst>
                  <a:ext uri="{0D108BD9-81ED-4DB2-BD59-A6C34878D82A}">
                    <a16:rowId xmlns:a16="http://schemas.microsoft.com/office/drawing/2014/main" val="138766799"/>
                  </a:ext>
                </a:extLst>
              </a:tr>
              <a:tr h="163266">
                <a:tc vMerge="1">
                  <a:txBody>
                    <a:bodyPr/>
                    <a:lstStyle/>
                    <a:p>
                      <a:endParaRPr kumimoji="1" lang="ja-JP" altLang="en-US" dirty="0"/>
                    </a:p>
                  </a:txBody>
                  <a:tcPr/>
                </a:tc>
                <a:tc>
                  <a:txBody>
                    <a:bodyPr/>
                    <a:lstStyle/>
                    <a:p>
                      <a:pPr algn="ct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弱み</a:t>
                      </a:r>
                    </a:p>
                  </a:txBody>
                  <a:tcPr anchor="ctr"/>
                </a:tc>
                <a:tc>
                  <a:txBody>
                    <a:bodyPr/>
                    <a:lstStyle/>
                    <a:p>
                      <a:pP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・企業の本社機能等の東京流出に</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伴い若者</a:t>
                      </a:r>
                      <a:r>
                        <a:rPr kumimoji="1" lang="ja-JP" altLang="en-US" sz="1400" dirty="0">
                          <a:solidFill>
                            <a:schemeClr val="tx1"/>
                          </a:solidFill>
                          <a:latin typeface="BIZ UDゴシック" panose="020B0400000000000000" pitchFamily="49" charset="-128"/>
                          <a:ea typeface="BIZ UDゴシック" panose="020B0400000000000000" pitchFamily="49" charset="-128"/>
                        </a:rPr>
                        <a:t>が東京に流出するなど、東京一極集中が進んでいる。</a:t>
                      </a:r>
                    </a:p>
                  </a:txBody>
                  <a:tcPr/>
                </a:tc>
                <a:extLst>
                  <a:ext uri="{0D108BD9-81ED-4DB2-BD59-A6C34878D82A}">
                    <a16:rowId xmlns:a16="http://schemas.microsoft.com/office/drawing/2014/main" val="314338950"/>
                  </a:ext>
                </a:extLst>
              </a:tr>
              <a:tr h="380954">
                <a:tc rowSpan="2">
                  <a:txBody>
                    <a:bodyPr/>
                    <a:lstStyle/>
                    <a:p>
                      <a:pPr algn="ctr">
                        <a:lnSpc>
                          <a:spcPts val="1400"/>
                        </a:lnSpc>
                      </a:pPr>
                      <a:r>
                        <a:rPr kumimoji="1" lang="ja-JP" altLang="en-US" sz="1400" dirty="0">
                          <a:latin typeface="BIZ UDゴシック" panose="020B0400000000000000" pitchFamily="49" charset="-128"/>
                          <a:ea typeface="BIZ UDゴシック" panose="020B0400000000000000" pitchFamily="49" charset="-128"/>
                        </a:rPr>
                        <a:t>大阪で</a:t>
                      </a:r>
                      <a:endParaRPr kumimoji="1" lang="en-US" altLang="ja-JP" sz="1400" dirty="0">
                        <a:latin typeface="BIZ UDゴシック" panose="020B0400000000000000" pitchFamily="49" charset="-128"/>
                        <a:ea typeface="BIZ UDゴシック" panose="020B0400000000000000" pitchFamily="49" charset="-128"/>
                      </a:endParaRPr>
                    </a:p>
                    <a:p>
                      <a:pPr algn="ctr">
                        <a:lnSpc>
                          <a:spcPts val="1400"/>
                        </a:lnSpc>
                      </a:pPr>
                      <a:r>
                        <a:rPr kumimoji="1" lang="ja-JP" altLang="en-US" sz="1400" dirty="0">
                          <a:latin typeface="BIZ UDゴシック" panose="020B0400000000000000" pitchFamily="49" charset="-128"/>
                          <a:ea typeface="BIZ UDゴシック" panose="020B0400000000000000" pitchFamily="49" charset="-128"/>
                        </a:rPr>
                        <a:t>暮らす</a:t>
                      </a:r>
                    </a:p>
                  </a:txBody>
                  <a:tcPr anchor="ctr"/>
                </a:tc>
                <a:tc>
                  <a:txBody>
                    <a:bodyPr/>
                    <a:lstStyle/>
                    <a:p>
                      <a:pPr algn="ct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強み</a:t>
                      </a:r>
                    </a:p>
                  </a:txBody>
                  <a:tcPr anchor="ctr"/>
                </a:tc>
                <a:tc>
                  <a:txBody>
                    <a:bodyPr/>
                    <a:lstStyle/>
                    <a:p>
                      <a:pP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・全国的にも低い物価や家賃、充実した交通ネットワークや多くの商業・娯楽施設、文化</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a:t>
                      </a:r>
                      <a:endParaRPr kumimoji="1" lang="en-US" altLang="ja-JP" sz="1400" dirty="0" smtClean="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　歴史</a:t>
                      </a:r>
                      <a:r>
                        <a:rPr kumimoji="1" lang="ja-JP" altLang="en-US" sz="1400" dirty="0">
                          <a:solidFill>
                            <a:schemeClr val="tx1"/>
                          </a:solidFill>
                          <a:latin typeface="BIZ UDゴシック" panose="020B0400000000000000" pitchFamily="49" charset="-128"/>
                          <a:ea typeface="BIZ UDゴシック" panose="020B0400000000000000" pitchFamily="49" charset="-128"/>
                        </a:rPr>
                        <a:t>、食の</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魅力など</a:t>
                      </a:r>
                      <a:r>
                        <a:rPr kumimoji="1" lang="ja-JP" altLang="en-US" sz="1400" dirty="0">
                          <a:solidFill>
                            <a:schemeClr val="tx1"/>
                          </a:solidFill>
                          <a:latin typeface="BIZ UDゴシック" panose="020B0400000000000000" pitchFamily="49" charset="-128"/>
                          <a:ea typeface="BIZ UDゴシック" panose="020B0400000000000000" pitchFamily="49" charset="-128"/>
                        </a:rPr>
                        <a:t>、ウォーカブルで暮らしやすいまちとしてのポテンシャルを有している。</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・英誌「エコノミスト」の「世界で最も住みたい都市」ランキングで、</a:t>
                      </a:r>
                      <a:r>
                        <a:rPr kumimoji="1" lang="en-US" altLang="ja-JP" sz="1400" dirty="0">
                          <a:solidFill>
                            <a:schemeClr val="tx1"/>
                          </a:solidFill>
                          <a:latin typeface="BIZ UDゴシック" panose="020B0400000000000000" pitchFamily="49" charset="-128"/>
                          <a:ea typeface="BIZ UDゴシック" panose="020B0400000000000000" pitchFamily="49" charset="-128"/>
                        </a:rPr>
                        <a:t>2022</a:t>
                      </a:r>
                      <a:r>
                        <a:rPr kumimoji="1" lang="ja-JP" altLang="en-US" sz="1400" dirty="0">
                          <a:solidFill>
                            <a:schemeClr val="tx1"/>
                          </a:solidFill>
                          <a:latin typeface="BIZ UDゴシック" panose="020B0400000000000000" pitchFamily="49" charset="-128"/>
                          <a:ea typeface="BIZ UDゴシック" panose="020B0400000000000000" pitchFamily="49" charset="-128"/>
                        </a:rPr>
                        <a:t>年まで４年連続</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で</a:t>
                      </a:r>
                      <a:endParaRPr kumimoji="1" lang="en-US" altLang="ja-JP" sz="1400" dirty="0" smtClean="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　トップ</a:t>
                      </a:r>
                      <a:r>
                        <a:rPr kumimoji="1" lang="en-US" altLang="ja-JP" sz="1400" dirty="0">
                          <a:solidFill>
                            <a:schemeClr val="tx1"/>
                          </a:solidFill>
                          <a:latin typeface="BIZ UDゴシック" panose="020B0400000000000000" pitchFamily="49" charset="-128"/>
                          <a:ea typeface="BIZ UDゴシック" panose="020B0400000000000000" pitchFamily="49" charset="-128"/>
                        </a:rPr>
                        <a:t>10</a:t>
                      </a:r>
                      <a:r>
                        <a:rPr kumimoji="1" lang="ja-JP" altLang="en-US" sz="1400" dirty="0">
                          <a:solidFill>
                            <a:schemeClr val="tx1"/>
                          </a:solidFill>
                          <a:latin typeface="BIZ UDゴシック" panose="020B0400000000000000" pitchFamily="49" charset="-128"/>
                          <a:ea typeface="BIZ UDゴシック" panose="020B0400000000000000" pitchFamily="49" charset="-128"/>
                        </a:rPr>
                        <a:t>入り。</a:t>
                      </a:r>
                    </a:p>
                  </a:txBody>
                  <a:tcPr/>
                </a:tc>
                <a:extLst>
                  <a:ext uri="{0D108BD9-81ED-4DB2-BD59-A6C34878D82A}">
                    <a16:rowId xmlns:a16="http://schemas.microsoft.com/office/drawing/2014/main" val="2028922726"/>
                  </a:ext>
                </a:extLst>
              </a:tr>
              <a:tr h="272110">
                <a:tc vMerge="1">
                  <a:txBody>
                    <a:bodyPr/>
                    <a:lstStyle/>
                    <a:p>
                      <a:endParaRPr kumimoji="1" lang="ja-JP" altLang="en-US" dirty="0"/>
                    </a:p>
                  </a:txBody>
                  <a:tcPr/>
                </a:tc>
                <a:tc>
                  <a:txBody>
                    <a:bodyPr/>
                    <a:lstStyle/>
                    <a:p>
                      <a:pPr algn="ct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弱み</a:t>
                      </a:r>
                    </a:p>
                  </a:txBody>
                  <a:tcPr anchor="ctr"/>
                </a:tc>
                <a:tc>
                  <a:txBody>
                    <a:bodyPr/>
                    <a:lstStyle/>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・都市公園の</a:t>
                      </a:r>
                      <a:r>
                        <a:rPr kumimoji="1" lang="ja-JP" altLang="en-US" sz="1400" dirty="0">
                          <a:solidFill>
                            <a:schemeClr val="tx1"/>
                          </a:solidFill>
                          <a:latin typeface="BIZ UDゴシック" panose="020B0400000000000000" pitchFamily="49" charset="-128"/>
                          <a:ea typeface="BIZ UDゴシック" panose="020B0400000000000000" pitchFamily="49" charset="-128"/>
                        </a:rPr>
                        <a:t>不足や犯罪が多いといった安全面での課題がある。</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1400" kern="1200" noProof="0" dirty="0" smtClean="0">
                          <a:solidFill>
                            <a:schemeClr val="tx1"/>
                          </a:solidFill>
                          <a:latin typeface="BIZ UDゴシック" panose="020B0400000000000000" pitchFamily="49" charset="-128"/>
                          <a:ea typeface="BIZ UDゴシック" panose="020B0400000000000000" pitchFamily="49" charset="-128"/>
                          <a:cs typeface="+mn-cs"/>
                        </a:rPr>
                        <a:t>府民</a:t>
                      </a:r>
                      <a:r>
                        <a:rPr kumimoji="1" lang="ja-JP" altLang="en-US" sz="1400" kern="1200" noProof="0" dirty="0">
                          <a:solidFill>
                            <a:schemeClr val="tx1"/>
                          </a:solidFill>
                          <a:latin typeface="BIZ UDゴシック" panose="020B0400000000000000" pitchFamily="49" charset="-128"/>
                          <a:ea typeface="BIZ UDゴシック" panose="020B0400000000000000" pitchFamily="49" charset="-128"/>
                          <a:cs typeface="+mn-cs"/>
                        </a:rPr>
                        <a:t>アンケート調査でも、「怖い」、「治安に不安」といったイメージが強く出ている。</a:t>
                      </a:r>
                      <a:endPar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endParaRPr>
                    </a:p>
                    <a:p>
                      <a:pPr>
                        <a:lnSpc>
                          <a:spcPts val="1400"/>
                        </a:lnSpc>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・全国に比べ、女性の就業率や</a:t>
                      </a:r>
                      <a:r>
                        <a:rPr kumimoji="1" lang="ja-JP" altLang="en-US" sz="1400" dirty="0">
                          <a:solidFill>
                            <a:schemeClr val="tx1"/>
                          </a:solidFill>
                          <a:latin typeface="BIZ UDゴシック" panose="020B0400000000000000" pitchFamily="49" charset="-128"/>
                          <a:ea typeface="BIZ UDゴシック" panose="020B0400000000000000" pitchFamily="49" charset="-128"/>
                        </a:rPr>
                        <a:t>男女の健康寿命の低さなども大きな課題。</a:t>
                      </a:r>
                    </a:p>
                  </a:txBody>
                  <a:tcPr/>
                </a:tc>
                <a:extLst>
                  <a:ext uri="{0D108BD9-81ED-4DB2-BD59-A6C34878D82A}">
                    <a16:rowId xmlns:a16="http://schemas.microsoft.com/office/drawing/2014/main" val="2615690546"/>
                  </a:ext>
                </a:extLst>
              </a:tr>
              <a:tr h="163266">
                <a:tc rowSpan="2">
                  <a:txBody>
                    <a:bodyPr/>
                    <a:lstStyle/>
                    <a:p>
                      <a:pPr algn="ctr">
                        <a:lnSpc>
                          <a:spcPts val="1400"/>
                        </a:lnSpc>
                      </a:pPr>
                      <a:r>
                        <a:rPr kumimoji="1" lang="ja-JP" altLang="en-US" sz="1400" dirty="0">
                          <a:latin typeface="BIZ UDゴシック" panose="020B0400000000000000" pitchFamily="49" charset="-128"/>
                          <a:ea typeface="BIZ UDゴシック" panose="020B0400000000000000" pitchFamily="49" charset="-128"/>
                        </a:rPr>
                        <a:t>大阪で</a:t>
                      </a:r>
                      <a:endParaRPr kumimoji="1" lang="en-US" altLang="ja-JP" sz="1400" dirty="0">
                        <a:latin typeface="BIZ UDゴシック" panose="020B0400000000000000" pitchFamily="49" charset="-128"/>
                        <a:ea typeface="BIZ UDゴシック" panose="020B0400000000000000" pitchFamily="49" charset="-128"/>
                      </a:endParaRPr>
                    </a:p>
                    <a:p>
                      <a:pPr algn="ctr">
                        <a:lnSpc>
                          <a:spcPts val="1400"/>
                        </a:lnSpc>
                      </a:pPr>
                      <a:r>
                        <a:rPr kumimoji="1" lang="ja-JP" altLang="en-US" sz="1400" dirty="0">
                          <a:latin typeface="BIZ UDゴシック" panose="020B0400000000000000" pitchFamily="49" charset="-128"/>
                          <a:ea typeface="BIZ UDゴシック" panose="020B0400000000000000" pitchFamily="49" charset="-128"/>
                        </a:rPr>
                        <a:t>学ぶ</a:t>
                      </a:r>
                    </a:p>
                  </a:txBody>
                  <a:tcPr anchor="ctr"/>
                </a:tc>
                <a:tc>
                  <a:txBody>
                    <a:bodyPr/>
                    <a:lstStyle/>
                    <a:p>
                      <a:pPr algn="ct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強み</a:t>
                      </a:r>
                    </a:p>
                  </a:txBody>
                  <a:tcPr anchor="ctr"/>
                </a:tc>
                <a:tc>
                  <a:txBody>
                    <a:bodyPr/>
                    <a:lstStyle/>
                    <a:p>
                      <a:pP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・東京に次いで多くの大学が集積。京都、兵庫などを加えた関西において多くの大学生が学</a:t>
                      </a:r>
                      <a:r>
                        <a:rPr kumimoji="1" lang="ja-JP" altLang="en-US" sz="1400" dirty="0" err="1" smtClean="0">
                          <a:solidFill>
                            <a:schemeClr val="tx1"/>
                          </a:solidFill>
                          <a:latin typeface="BIZ UDゴシック" panose="020B0400000000000000" pitchFamily="49" charset="-128"/>
                          <a:ea typeface="BIZ UDゴシック" panose="020B0400000000000000" pitchFamily="49" charset="-128"/>
                        </a:rPr>
                        <a:t>ん</a:t>
                      </a:r>
                      <a:endParaRPr kumimoji="1" lang="en-US" altLang="ja-JP" sz="1400" dirty="0" smtClean="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en-US" altLang="ja-JP" sz="1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で</a:t>
                      </a:r>
                      <a:r>
                        <a:rPr kumimoji="1" lang="ja-JP" altLang="en-US" sz="1400" dirty="0">
                          <a:solidFill>
                            <a:schemeClr val="tx1"/>
                          </a:solidFill>
                          <a:latin typeface="BIZ UDゴシック" panose="020B0400000000000000" pitchFamily="49" charset="-128"/>
                          <a:ea typeface="BIZ UDゴシック" panose="020B0400000000000000" pitchFamily="49" charset="-128"/>
                        </a:rPr>
                        <a:t>いる。</a:t>
                      </a:r>
                    </a:p>
                  </a:txBody>
                  <a:tcPr/>
                </a:tc>
                <a:extLst>
                  <a:ext uri="{0D108BD9-81ED-4DB2-BD59-A6C34878D82A}">
                    <a16:rowId xmlns:a16="http://schemas.microsoft.com/office/drawing/2014/main" val="1478322524"/>
                  </a:ext>
                </a:extLst>
              </a:tr>
              <a:tr h="163266">
                <a:tc vMerge="1">
                  <a:txBody>
                    <a:bodyPr/>
                    <a:lstStyle/>
                    <a:p>
                      <a:endParaRPr kumimoji="1" lang="ja-JP" altLang="en-US" dirty="0"/>
                    </a:p>
                  </a:txBody>
                  <a:tcPr/>
                </a:tc>
                <a:tc>
                  <a:txBody>
                    <a:bodyPr/>
                    <a:lstStyle/>
                    <a:p>
                      <a:pPr algn="ct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弱み</a:t>
                      </a:r>
                    </a:p>
                  </a:txBody>
                  <a:tcPr anchor="ctr"/>
                </a:tc>
                <a:tc>
                  <a:txBody>
                    <a:bodyPr/>
                    <a:lstStyle/>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・小中学校における基礎</a:t>
                      </a:r>
                      <a:r>
                        <a:rPr kumimoji="1" lang="ja-JP" altLang="en-US" sz="1400" dirty="0">
                          <a:solidFill>
                            <a:schemeClr val="tx1"/>
                          </a:solidFill>
                          <a:latin typeface="BIZ UDゴシック" panose="020B0400000000000000" pitchFamily="49" charset="-128"/>
                          <a:ea typeface="BIZ UDゴシック" panose="020B0400000000000000" pitchFamily="49" charset="-128"/>
                        </a:rPr>
                        <a:t>学力に大きな課題。「全国学力・学習状況調査」における平均</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正答率</a:t>
                      </a:r>
                      <a:endParaRPr kumimoji="1" lang="en-US" altLang="ja-JP" sz="1400" dirty="0" smtClean="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　は</a:t>
                      </a:r>
                      <a:r>
                        <a:rPr kumimoji="1" lang="ja-JP" altLang="en-US" sz="1400" dirty="0">
                          <a:solidFill>
                            <a:schemeClr val="tx1"/>
                          </a:solidFill>
                          <a:latin typeface="BIZ UDゴシック" panose="020B0400000000000000" pitchFamily="49" charset="-128"/>
                          <a:ea typeface="BIZ UDゴシック" panose="020B0400000000000000" pitchFamily="49" charset="-128"/>
                        </a:rPr>
                        <a:t>、改善傾向に</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ある</a:t>
                      </a:r>
                      <a:r>
                        <a:rPr kumimoji="1" lang="ja-JP" altLang="en-US" sz="1400" dirty="0">
                          <a:solidFill>
                            <a:schemeClr val="tx1"/>
                          </a:solidFill>
                          <a:latin typeface="BIZ UDゴシック" panose="020B0400000000000000" pitchFamily="49" charset="-128"/>
                          <a:ea typeface="BIZ UDゴシック" panose="020B0400000000000000" pitchFamily="49" charset="-128"/>
                        </a:rPr>
                        <a:t>が</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、全国</a:t>
                      </a:r>
                      <a:r>
                        <a:rPr kumimoji="1" lang="ja-JP" altLang="en-US" sz="1400" dirty="0">
                          <a:solidFill>
                            <a:schemeClr val="tx1"/>
                          </a:solidFill>
                          <a:latin typeface="BIZ UDゴシック" panose="020B0400000000000000" pitchFamily="49" charset="-128"/>
                          <a:ea typeface="BIZ UDゴシック" panose="020B0400000000000000" pitchFamily="49" charset="-128"/>
                        </a:rPr>
                        <a:t>平均を下回って</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いる。</a:t>
                      </a: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153920972"/>
                  </a:ext>
                </a:extLst>
              </a:tr>
            </a:tbl>
          </a:graphicData>
        </a:graphic>
      </p:graphicFrame>
      <p:pic>
        <p:nvPicPr>
          <p:cNvPr id="29" name="図 28" descr="テーブル, スポーツゲーム が含まれている画像  自動的に生成された説明">
            <a:extLst>
              <a:ext uri="{FF2B5EF4-FFF2-40B4-BE49-F238E27FC236}">
                <a16:creationId xmlns:a16="http://schemas.microsoft.com/office/drawing/2014/main" id="{CBAA77BF-101C-4B21-9534-72BB6AD66A6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768437" y="4685409"/>
            <a:ext cx="1819787" cy="1026888"/>
          </a:xfrm>
          <a:prstGeom prst="rect">
            <a:avLst/>
          </a:prstGeom>
        </p:spPr>
      </p:pic>
      <p:pic>
        <p:nvPicPr>
          <p:cNvPr id="31" name="図 30"/>
          <p:cNvPicPr/>
          <p:nvPr/>
        </p:nvPicPr>
        <p:blipFill>
          <a:blip r:embed="rId4">
            <a:extLst>
              <a:ext uri="{28A0092B-C50C-407E-A947-70E740481C1C}">
                <a14:useLocalDpi xmlns:a14="http://schemas.microsoft.com/office/drawing/2010/main" val="0"/>
              </a:ext>
            </a:extLst>
          </a:blip>
          <a:srcRect/>
          <a:stretch>
            <a:fillRect/>
          </a:stretch>
        </p:blipFill>
        <p:spPr bwMode="auto">
          <a:xfrm>
            <a:off x="7064234" y="4668396"/>
            <a:ext cx="1812248" cy="1043901"/>
          </a:xfrm>
          <a:prstGeom prst="rect">
            <a:avLst/>
          </a:prstGeom>
          <a:noFill/>
          <a:ln>
            <a:noFill/>
          </a:ln>
        </p:spPr>
      </p:pic>
      <p:sp>
        <p:nvSpPr>
          <p:cNvPr id="5" name="テキスト ボックス 4"/>
          <p:cNvSpPr txBox="1"/>
          <p:nvPr/>
        </p:nvSpPr>
        <p:spPr>
          <a:xfrm>
            <a:off x="4741564" y="5669088"/>
            <a:ext cx="2178767" cy="230832"/>
          </a:xfrm>
          <a:prstGeom prst="rect">
            <a:avLst/>
          </a:prstGeom>
          <a:noFill/>
        </p:spPr>
        <p:txBody>
          <a:bodyPr wrap="square" rtlCol="0">
            <a:spAutoFit/>
          </a:bodyPr>
          <a:lstStyle/>
          <a:p>
            <a:r>
              <a:rPr lang="ja-JP" altLang="ja-JP" sz="900" dirty="0">
                <a:latin typeface="UD デジタル 教科書体 NK-R" panose="02020400000000000000" pitchFamily="18" charset="-128"/>
                <a:ea typeface="UD デジタル 教科書体 NK-R" panose="02020400000000000000" pitchFamily="18" charset="-128"/>
              </a:rPr>
              <a:t>提供：</a:t>
            </a:r>
            <a:r>
              <a:rPr lang="en-US" altLang="ja-JP" sz="900" dirty="0">
                <a:latin typeface="UD デジタル 教科書体 NK-R" panose="02020400000000000000" pitchFamily="18" charset="-128"/>
                <a:ea typeface="UD デジタル 教科書体 NK-R" panose="02020400000000000000" pitchFamily="18" charset="-128"/>
              </a:rPr>
              <a:t>2025</a:t>
            </a:r>
            <a:r>
              <a:rPr lang="ja-JP" altLang="ja-JP" sz="900" dirty="0">
                <a:latin typeface="UD デジタル 教科書体 NK-R" panose="02020400000000000000" pitchFamily="18" charset="-128"/>
                <a:ea typeface="UD デジタル 教科書体 NK-R" panose="02020400000000000000" pitchFamily="18" charset="-128"/>
              </a:rPr>
              <a:t>年日本国際博覧会協会</a:t>
            </a:r>
            <a:endParaRPr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p:cNvSpPr txBox="1"/>
          <p:nvPr/>
        </p:nvSpPr>
        <p:spPr>
          <a:xfrm>
            <a:off x="6822970" y="5700956"/>
            <a:ext cx="2632568" cy="233397"/>
          </a:xfrm>
          <a:prstGeom prst="rect">
            <a:avLst/>
          </a:prstGeom>
          <a:noFill/>
        </p:spPr>
        <p:txBody>
          <a:bodyPr wrap="square" rtlCol="0">
            <a:spAutoFit/>
          </a:bodyPr>
          <a:lstStyle/>
          <a:p>
            <a:pPr>
              <a:lnSpc>
                <a:spcPts val="1100"/>
              </a:lnSpc>
              <a:spcAft>
                <a:spcPts val="0"/>
              </a:spcAft>
            </a:pPr>
            <a:r>
              <a:rPr lang="ja-JP" altLang="ja-JP" sz="900" dirty="0">
                <a:latin typeface="UD デジタル 教科書体 NK-R" panose="02020400000000000000" pitchFamily="18" charset="-128"/>
                <a:ea typeface="UD デジタル 教科書体 NK-R" panose="02020400000000000000" pitchFamily="18" charset="-128"/>
              </a:rPr>
              <a:t>出典：大阪府・大阪市</a:t>
            </a:r>
            <a:r>
              <a:rPr lang="en-US" altLang="ja-JP" sz="900" dirty="0">
                <a:latin typeface="UD デジタル 教科書体 NK-R" panose="02020400000000000000" pitchFamily="18" charset="-128"/>
                <a:ea typeface="UD デジタル 教科書体 NK-R" panose="02020400000000000000" pitchFamily="18" charset="-128"/>
              </a:rPr>
              <a:t>IR</a:t>
            </a:r>
            <a:r>
              <a:rPr lang="ja-JP" altLang="ja-JP" sz="900" dirty="0">
                <a:latin typeface="UD デジタル 教科書体 NK-R" panose="02020400000000000000" pitchFamily="18" charset="-128"/>
                <a:ea typeface="UD デジタル 教科書体 NK-R" panose="02020400000000000000" pitchFamily="18" charset="-128"/>
              </a:rPr>
              <a:t>推進局</a:t>
            </a:r>
            <a:r>
              <a:rPr lang="en-US" altLang="ja-JP" sz="900" dirty="0">
                <a:latin typeface="UD デジタル 教科書体 NK-R" panose="02020400000000000000" pitchFamily="18" charset="-128"/>
                <a:ea typeface="UD デジタル 教科書体 NK-R" panose="02020400000000000000" pitchFamily="18" charset="-128"/>
              </a:rPr>
              <a:t> </a:t>
            </a:r>
            <a:r>
              <a:rPr lang="ja-JP" altLang="ja-JP" sz="900" dirty="0">
                <a:latin typeface="UD デジタル 教科書体 NK-R" panose="02020400000000000000" pitchFamily="18" charset="-128"/>
                <a:ea typeface="UD デジタル 教科書体 NK-R" panose="02020400000000000000" pitchFamily="18" charset="-128"/>
              </a:rPr>
              <a:t>パンフレット</a:t>
            </a:r>
          </a:p>
        </p:txBody>
      </p:sp>
      <p:sp>
        <p:nvSpPr>
          <p:cNvPr id="17"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12</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42">
            <a:extLst>
              <a:ext uri="{FF2B5EF4-FFF2-40B4-BE49-F238E27FC236}">
                <a16:creationId xmlns:a16="http://schemas.microsoft.com/office/drawing/2014/main" id="{65BAA35C-F6D5-4151-9889-28026A40EB08}"/>
              </a:ext>
            </a:extLst>
          </p:cNvPr>
          <p:cNvSpPr/>
          <p:nvPr/>
        </p:nvSpPr>
        <p:spPr>
          <a:xfrm>
            <a:off x="60528" y="558220"/>
            <a:ext cx="2612732"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a:solidFill>
                  <a:prstClr val="white"/>
                </a:solidFill>
                <a:latin typeface="BIZ UDゴシック" panose="020B0400000000000000" pitchFamily="49" charset="-128"/>
                <a:ea typeface="BIZ UDゴシック" panose="020B0400000000000000" pitchFamily="49" charset="-128"/>
              </a:rPr>
              <a:t>大阪の強み・</a:t>
            </a:r>
            <a:r>
              <a:rPr lang="ja-JP" altLang="en-US" sz="1600" b="1" dirty="0" smtClean="0">
                <a:solidFill>
                  <a:prstClr val="white"/>
                </a:solidFill>
                <a:latin typeface="BIZ UDゴシック" panose="020B0400000000000000" pitchFamily="49" charset="-128"/>
                <a:ea typeface="BIZ UDゴシック" panose="020B0400000000000000" pitchFamily="49" charset="-128"/>
              </a:rPr>
              <a:t>弱み</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
        <p:nvSpPr>
          <p:cNvPr id="18" name="四角形: 角を丸くする 42">
            <a:extLst>
              <a:ext uri="{FF2B5EF4-FFF2-40B4-BE49-F238E27FC236}">
                <a16:creationId xmlns:a16="http://schemas.microsoft.com/office/drawing/2014/main" id="{65BAA35C-F6D5-4151-9889-28026A40EB08}"/>
              </a:ext>
            </a:extLst>
          </p:cNvPr>
          <p:cNvSpPr/>
          <p:nvPr/>
        </p:nvSpPr>
        <p:spPr>
          <a:xfrm>
            <a:off x="26778" y="4622072"/>
            <a:ext cx="439839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a:solidFill>
                  <a:prstClr val="white"/>
                </a:solidFill>
                <a:latin typeface="BIZ UDゴシック" panose="020B0400000000000000" pitchFamily="49" charset="-128"/>
                <a:ea typeface="BIZ UDゴシック" panose="020B0400000000000000" pitchFamily="49" charset="-128"/>
              </a:rPr>
              <a:t>大阪</a:t>
            </a:r>
            <a:r>
              <a:rPr lang="ja-JP" altLang="en-US" sz="1600" b="1" dirty="0" smtClean="0">
                <a:solidFill>
                  <a:prstClr val="white"/>
                </a:solidFill>
                <a:latin typeface="BIZ UDゴシック" panose="020B0400000000000000" pitchFamily="49" charset="-128"/>
                <a:ea typeface="BIZ UDゴシック" panose="020B0400000000000000" pitchFamily="49" charset="-128"/>
              </a:rPr>
              <a:t>の成長・発展を加速させるチャンス</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3779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2053" y="949645"/>
            <a:ext cx="9090000" cy="5709255"/>
          </a:xfrm>
          <a:prstGeom prst="rect">
            <a:avLst/>
          </a:prstGeom>
          <a:noFill/>
          <a:ln w="6350">
            <a:solidFill>
              <a:schemeClr val="tx1"/>
            </a:solidFill>
          </a:ln>
        </p:spPr>
        <p:txBody>
          <a:bodyPr wrap="square" rtlCol="0" anchor="ctr">
            <a:spAutoFit/>
          </a:bodyPr>
          <a:lstStyle/>
          <a:p>
            <a:pPr marL="174625" lvl="0" indent="-174625">
              <a:lnSpc>
                <a:spcPts val="2000"/>
              </a:lnSpc>
              <a:spcBef>
                <a:spcPts val="600"/>
              </a:spcBef>
            </a:pPr>
            <a:r>
              <a:rPr lang="ja-JP" altLang="en-US" sz="1400" dirty="0">
                <a:solidFill>
                  <a:prstClr val="black"/>
                </a:solidFill>
                <a:latin typeface="BIZ UDゴシック" panose="020B0400000000000000" pitchFamily="49" charset="-128"/>
                <a:ea typeface="BIZ UDゴシック" panose="020B0400000000000000" pitchFamily="49" charset="-128"/>
              </a:rPr>
              <a:t>〇　</a:t>
            </a:r>
            <a:r>
              <a:rPr lang="ja-JP" altLang="en-US" sz="1400" dirty="0">
                <a:latin typeface="BIZ UDゴシック" panose="020B0400000000000000" pitchFamily="49" charset="-128"/>
                <a:ea typeface="BIZ UDゴシック" panose="020B0400000000000000" pitchFamily="49" charset="-128"/>
              </a:rPr>
              <a:t>現行ビジョンに基づく大阪府市一体を核にした主な取組</a:t>
            </a:r>
            <a:r>
              <a:rPr lang="ja-JP" altLang="en-US" sz="1400" dirty="0" smtClean="0">
                <a:latin typeface="BIZ UDゴシック" panose="020B0400000000000000" pitchFamily="49" charset="-128"/>
                <a:ea typeface="BIZ UDゴシック" panose="020B0400000000000000" pitchFamily="49" charset="-128"/>
              </a:rPr>
              <a:t>実績は次のとおり。</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・大阪・関西万博の開催決定、</a:t>
            </a:r>
            <a:r>
              <a:rPr lang="en-US" altLang="ja-JP" sz="1400" dirty="0">
                <a:latin typeface="BIZ UDゴシック" panose="020B0400000000000000" pitchFamily="49" charset="-128"/>
                <a:ea typeface="BIZ UDゴシック" panose="020B0400000000000000" pitchFamily="49" charset="-128"/>
              </a:rPr>
              <a:t>G20</a:t>
            </a:r>
            <a:r>
              <a:rPr lang="ja-JP" altLang="en-US" sz="1400" dirty="0">
                <a:latin typeface="BIZ UDゴシック" panose="020B0400000000000000" pitchFamily="49" charset="-128"/>
                <a:ea typeface="BIZ UDゴシック" panose="020B0400000000000000" pitchFamily="49" charset="-128"/>
              </a:rPr>
              <a:t>大阪サミットの開催、</a:t>
            </a:r>
            <a:r>
              <a:rPr lang="en-US" altLang="ja-JP" sz="1400" dirty="0">
                <a:latin typeface="BIZ UDゴシック" panose="020B0400000000000000" pitchFamily="49" charset="-128"/>
                <a:ea typeface="BIZ UDゴシック" panose="020B0400000000000000" pitchFamily="49" charset="-128"/>
              </a:rPr>
              <a:t>IR</a:t>
            </a:r>
            <a:r>
              <a:rPr lang="ja-JP" altLang="en-US" sz="1400" dirty="0">
                <a:latin typeface="BIZ UDゴシック" panose="020B0400000000000000" pitchFamily="49" charset="-128"/>
                <a:ea typeface="BIZ UDゴシック" panose="020B0400000000000000" pitchFamily="49" charset="-128"/>
              </a:rPr>
              <a:t>の立地推進の取組、ｽｰﾊﾟｰｼﾃｨ特区の採択　</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・都市のインフラ整備</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200"/>
              </a:lnSpc>
              <a:spcBef>
                <a:spcPts val="6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うめきた２期</a:t>
            </a:r>
            <a:r>
              <a:rPr lang="ja-JP" altLang="en-US" sz="1400" dirty="0">
                <a:latin typeface="BIZ UDゴシック" panose="020B0400000000000000" pitchFamily="49" charset="-128"/>
                <a:ea typeface="BIZ UDゴシック" panose="020B0400000000000000" pitchFamily="49" charset="-128"/>
              </a:rPr>
              <a:t>・大阪城東部地区</a:t>
            </a:r>
            <a:r>
              <a:rPr lang="ja-JP" altLang="ja-JP" sz="1400" dirty="0">
                <a:latin typeface="BIZ UDゴシック" panose="020B0400000000000000" pitchFamily="49" charset="-128"/>
                <a:ea typeface="BIZ UDゴシック" panose="020B0400000000000000" pitchFamily="49" charset="-128"/>
              </a:rPr>
              <a:t>のまちづくり</a:t>
            </a:r>
            <a:r>
              <a:rPr lang="ja-JP" altLang="en-US" sz="1400" dirty="0">
                <a:latin typeface="BIZ UDゴシック" panose="020B0400000000000000" pitchFamily="49" charset="-128"/>
                <a:ea typeface="BIZ UDゴシック" panose="020B0400000000000000" pitchFamily="49" charset="-128"/>
              </a:rPr>
              <a:t>、大阪都市再生環状道路整備・鉄道ネットワーク強化、　　</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200"/>
              </a:lnSpc>
              <a:spcBef>
                <a:spcPts val="6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大阪</a:t>
            </a:r>
            <a:r>
              <a:rPr lang="ja-JP" altLang="ja-JP" sz="1400" dirty="0">
                <a:latin typeface="BIZ UDゴシック" panose="020B0400000000000000" pitchFamily="49" charset="-128"/>
                <a:ea typeface="BIZ UDゴシック" panose="020B0400000000000000" pitchFamily="49" charset="-128"/>
              </a:rPr>
              <a:t>港湾局や大阪都市計画局の設置</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・産業支援や研究開発（大阪産業局、</a:t>
            </a:r>
            <a:r>
              <a:rPr lang="zh-TW" altLang="en-US" sz="1400" dirty="0">
                <a:latin typeface="BIZ UDゴシック" panose="020B0400000000000000" pitchFamily="49" charset="-128"/>
                <a:ea typeface="BIZ UDゴシック" panose="020B0400000000000000" pitchFamily="49" charset="-128"/>
              </a:rPr>
              <a:t>大阪産業技術研究所</a:t>
            </a:r>
            <a:r>
              <a:rPr lang="ja-JP" altLang="en-US" sz="1400" dirty="0">
                <a:latin typeface="BIZ UDゴシック" panose="020B0400000000000000" pitchFamily="49" charset="-128"/>
                <a:ea typeface="BIZ UDゴシック" panose="020B0400000000000000" pitchFamily="49" charset="-128"/>
              </a:rPr>
              <a:t>の設置）</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・人材育成環境の整備（大阪公立大学の開学）</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・安全や健康危機管理機能の強化、拡充（</a:t>
            </a:r>
            <a:r>
              <a:rPr lang="ja-JP" altLang="ja-JP" sz="1400" dirty="0">
                <a:latin typeface="BIZ UDゴシック" panose="020B0400000000000000" pitchFamily="49" charset="-128"/>
                <a:ea typeface="BIZ UDゴシック" panose="020B0400000000000000" pitchFamily="49" charset="-128"/>
              </a:rPr>
              <a:t>大阪健康安全基盤研究所の設立</a:t>
            </a: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など</a:t>
            </a:r>
            <a:r>
              <a:rPr lang="ja-JP" altLang="en-US" sz="1400" dirty="0">
                <a:latin typeface="BIZ UDゴシック" panose="020B0400000000000000" pitchFamily="49" charset="-128"/>
                <a:ea typeface="BIZ UDゴシック" panose="020B0400000000000000" pitchFamily="49" charset="-128"/>
              </a:rPr>
              <a:t>を</a:t>
            </a:r>
            <a:r>
              <a:rPr lang="ja-JP" altLang="en-US" sz="1400" dirty="0" smtClean="0">
                <a:latin typeface="BIZ UDゴシック" panose="020B0400000000000000" pitchFamily="49" charset="-128"/>
                <a:ea typeface="BIZ UDゴシック" panose="020B0400000000000000" pitchFamily="49" charset="-128"/>
              </a:rPr>
              <a:t>推進</a:t>
            </a:r>
            <a:endParaRPr lang="en-US" altLang="ja-JP" sz="1400" dirty="0" smtClean="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引き続き、上記以外の副首都に向けた取組を含め、進捗状況の確認を進めていく</a:t>
            </a:r>
            <a:r>
              <a:rPr lang="ja-JP" altLang="en-US" sz="1400" dirty="0" smtClean="0">
                <a:latin typeface="BIZ UDゴシック" panose="020B0400000000000000" pitchFamily="49" charset="-128"/>
                <a:ea typeface="BIZ UDゴシック" panose="020B0400000000000000" pitchFamily="49" charset="-128"/>
              </a:rPr>
              <a:t>。なお</a:t>
            </a:r>
            <a:r>
              <a:rPr lang="ja-JP" altLang="en-US" sz="1400" dirty="0">
                <a:latin typeface="BIZ UDゴシック" panose="020B0400000000000000" pitchFamily="49" charset="-128"/>
                <a:ea typeface="BIZ UDゴシック" panose="020B0400000000000000" pitchFamily="49" charset="-128"/>
              </a:rPr>
              <a:t>、大阪が副首都をめざしていることを知っているかどうか、府民アンケート調査を実施したところ、知っている人の割合は約５割となっている。</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200"/>
              </a:lnSpc>
              <a:spcBef>
                <a:spcPts val="600"/>
              </a:spcBef>
            </a:pP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〇　これまでの府市一体による都市機能充実の取組をさらに進めるのはもちろんだが</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a:t>
            </a:r>
            <a:r>
              <a:rPr lang="ja-JP" altLang="en-US" sz="1400" b="1"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現行ビジョン自体に「人」に関するイメージができておらず、</a:t>
            </a:r>
            <a:r>
              <a:rPr lang="ja-JP" altLang="en-US" sz="1400" b="1" u="sng" dirty="0">
                <a:latin typeface="BIZ UDゴシック" panose="020B0400000000000000" pitchFamily="49" charset="-128"/>
                <a:ea typeface="BIZ UDゴシック" panose="020B0400000000000000" pitchFamily="49" charset="-128"/>
              </a:rPr>
              <a:t>人材育成環境の充実が、今後の</a:t>
            </a:r>
            <a:r>
              <a:rPr lang="ja-JP" altLang="en-US" sz="1400" b="1" u="sng" dirty="0" smtClean="0">
                <a:latin typeface="BIZ UDゴシック" panose="020B0400000000000000" pitchFamily="49" charset="-128"/>
                <a:ea typeface="BIZ UDゴシック" panose="020B0400000000000000" pitchFamily="49" charset="-128"/>
              </a:rPr>
              <a:t>大きな課題</a:t>
            </a:r>
            <a:endParaRPr lang="en-US" altLang="ja-JP" sz="1400" b="1" u="sng"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b="1" dirty="0">
                <a:latin typeface="BIZ UDゴシック" panose="020B0400000000000000" pitchFamily="49" charset="-128"/>
                <a:ea typeface="BIZ UDゴシック" panose="020B0400000000000000" pitchFamily="49" charset="-128"/>
              </a:rPr>
              <a:t>　・</a:t>
            </a:r>
            <a:r>
              <a:rPr lang="ja-JP" altLang="en-US" sz="1400" b="1" u="sng" dirty="0">
                <a:latin typeface="BIZ UDゴシック" panose="020B0400000000000000" pitchFamily="49" charset="-128"/>
                <a:ea typeface="BIZ UDゴシック" panose="020B0400000000000000" pitchFamily="49" charset="-128"/>
              </a:rPr>
              <a:t>スマートシティの取組も、緒についた</a:t>
            </a:r>
            <a:r>
              <a:rPr lang="ja-JP" altLang="en-US" sz="1400" b="1" u="sng" dirty="0" smtClean="0">
                <a:latin typeface="BIZ UDゴシック" panose="020B0400000000000000" pitchFamily="49" charset="-128"/>
                <a:ea typeface="BIZ UDゴシック" panose="020B0400000000000000" pitchFamily="49" charset="-128"/>
              </a:rPr>
              <a:t>ばかり</a:t>
            </a:r>
            <a:r>
              <a:rPr lang="ja-JP" altLang="en-US" sz="1400" b="1" dirty="0" smtClean="0">
                <a:latin typeface="BIZ UDゴシック" panose="020B0400000000000000" pitchFamily="49" charset="-128"/>
                <a:ea typeface="BIZ UDゴシック" panose="020B0400000000000000" pitchFamily="49" charset="-128"/>
              </a:rPr>
              <a:t>。</a:t>
            </a:r>
            <a:endParaRPr lang="en-US" altLang="ja-JP" sz="1400" b="1" dirty="0">
              <a:latin typeface="BIZ UDゴシック" panose="020B0400000000000000" pitchFamily="49" charset="-128"/>
              <a:ea typeface="BIZ UDゴシック" panose="020B0400000000000000" pitchFamily="49" charset="-128"/>
            </a:endParaRPr>
          </a:p>
          <a:p>
            <a:pPr marL="174625" lvl="0" indent="-174625">
              <a:lnSpc>
                <a:spcPts val="1200"/>
              </a:lnSpc>
              <a:spcBef>
                <a:spcPts val="600"/>
              </a:spcBef>
            </a:pPr>
            <a:r>
              <a:rPr lang="en-US" altLang="ja-JP" sz="1400" dirty="0">
                <a:latin typeface="BIZ UDゴシック" panose="020B0400000000000000" pitchFamily="49" charset="-128"/>
                <a:ea typeface="BIZ UDゴシック" panose="020B0400000000000000" pitchFamily="49" charset="-128"/>
              </a:rPr>
              <a:t>   </a:t>
            </a: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〇　さらに、首都機能のバックアップ拠点への位置づけについては、これまで国に働きかけているものの、とりわけ、政治、行政分野において、国における東京都心部から</a:t>
            </a:r>
            <a:r>
              <a:rPr lang="ja-JP" altLang="en-US" sz="1400" dirty="0">
                <a:solidFill>
                  <a:prstClr val="black"/>
                </a:solidFill>
                <a:latin typeface="BIZ UDゴシック" panose="020B0400000000000000" pitchFamily="49" charset="-128"/>
                <a:ea typeface="BIZ UDゴシック" panose="020B0400000000000000" pitchFamily="49" charset="-128"/>
              </a:rPr>
              <a:t>離れたバックアップ拠点の検討は、</a:t>
            </a:r>
            <a:r>
              <a:rPr lang="ja-JP" altLang="en-US" sz="1400" b="1" u="sng" dirty="0">
                <a:solidFill>
                  <a:prstClr val="black"/>
                </a:solidFill>
                <a:latin typeface="BIZ UDゴシック" panose="020B0400000000000000" pitchFamily="49" charset="-128"/>
                <a:ea typeface="BIZ UDゴシック" panose="020B0400000000000000" pitchFamily="49" charset="-128"/>
              </a:rPr>
              <a:t>遅々として進んでいない状況</a:t>
            </a:r>
            <a:r>
              <a:rPr lang="ja-JP" altLang="en-US" sz="1400" dirty="0" smtClean="0">
                <a:solidFill>
                  <a:prstClr val="black"/>
                </a:solidFill>
                <a:latin typeface="BIZ UDゴシック" panose="020B0400000000000000" pitchFamily="49" charset="-128"/>
                <a:ea typeface="BIZ UDゴシック" panose="020B0400000000000000" pitchFamily="49" charset="-128"/>
              </a:rPr>
              <a:t>。</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2" name="Rectangle 2"/>
          <p:cNvSpPr txBox="1">
            <a:spLocks noChangeArrowheads="1"/>
          </p:cNvSpPr>
          <p:nvPr/>
        </p:nvSpPr>
        <p:spPr>
          <a:xfrm>
            <a:off x="5053"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７ 現行ビジョンの振返りと副首都としてめざすもの ①</a:t>
            </a:r>
          </a:p>
        </p:txBody>
      </p:sp>
      <p:sp>
        <p:nvSpPr>
          <p:cNvPr id="13" name="スライド番号プレースホルダー 1"/>
          <p:cNvSpPr txBox="1">
            <a:spLocks/>
          </p:cNvSpPr>
          <p:nvPr/>
        </p:nvSpPr>
        <p:spPr>
          <a:xfrm>
            <a:off x="7164288"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13</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9" name="四角形: 角を丸くする 42">
            <a:extLst>
              <a:ext uri="{FF2B5EF4-FFF2-40B4-BE49-F238E27FC236}">
                <a16:creationId xmlns:a16="http://schemas.microsoft.com/office/drawing/2014/main" id="{65BAA35C-F6D5-4151-9889-28026A40EB08}"/>
              </a:ext>
            </a:extLst>
          </p:cNvPr>
          <p:cNvSpPr/>
          <p:nvPr/>
        </p:nvSpPr>
        <p:spPr>
          <a:xfrm>
            <a:off x="65727" y="548680"/>
            <a:ext cx="2612732"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現行ビジョンの</a:t>
            </a:r>
            <a:r>
              <a:rPr lang="ja-JP" altLang="en-US" sz="1600" b="1" dirty="0" smtClean="0">
                <a:solidFill>
                  <a:schemeClr val="bg1"/>
                </a:solidFill>
                <a:latin typeface="BIZ UDゴシック" panose="020B0400000000000000" pitchFamily="49" charset="-128"/>
                <a:ea typeface="BIZ UDゴシック" panose="020B0400000000000000" pitchFamily="49" charset="-128"/>
              </a:rPr>
              <a:t>振返り</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6029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267744" y="3574038"/>
            <a:ext cx="4968552"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副首都としてめざすもの（イメージ）（中間論点整理</a:t>
            </a:r>
            <a:r>
              <a:rPr lang="ja-JP" altLang="en-US" sz="1100" dirty="0" smtClean="0">
                <a:latin typeface="BIZ UDゴシック" panose="020B0400000000000000" pitchFamily="49" charset="-128"/>
                <a:ea typeface="BIZ UDゴシック" panose="020B0400000000000000" pitchFamily="49" charset="-128"/>
              </a:rPr>
              <a:t>７－</a:t>
            </a:r>
            <a:r>
              <a:rPr lang="en-US" altLang="ja-JP" sz="1100" dirty="0" smtClean="0">
                <a:latin typeface="BIZ UDゴシック" panose="020B0400000000000000" pitchFamily="49" charset="-128"/>
                <a:ea typeface="BIZ UDゴシック" panose="020B0400000000000000" pitchFamily="49" charset="-128"/>
              </a:rPr>
              <a:t>11</a:t>
            </a:r>
            <a:r>
              <a:rPr lang="ja-JP" altLang="en-US" sz="1100" dirty="0" smtClean="0">
                <a:latin typeface="BIZ UDゴシック" panose="020B0400000000000000" pitchFamily="49" charset="-128"/>
                <a:ea typeface="BIZ UDゴシック" panose="020B0400000000000000" pitchFamily="49" charset="-128"/>
              </a:rPr>
              <a:t>図</a:t>
            </a:r>
            <a:r>
              <a:rPr lang="ja-JP" altLang="en-US" sz="1100" dirty="0">
                <a:latin typeface="BIZ UDゴシック" panose="020B0400000000000000" pitchFamily="49" charset="-128"/>
                <a:ea typeface="BIZ UDゴシック" panose="020B0400000000000000" pitchFamily="49" charset="-128"/>
              </a:rPr>
              <a:t>）</a:t>
            </a:r>
          </a:p>
        </p:txBody>
      </p:sp>
      <p:sp>
        <p:nvSpPr>
          <p:cNvPr id="9" name="テキスト ボックス 8"/>
          <p:cNvSpPr txBox="1"/>
          <p:nvPr/>
        </p:nvSpPr>
        <p:spPr>
          <a:xfrm>
            <a:off x="20621" y="993648"/>
            <a:ext cx="9090000" cy="2531462"/>
          </a:xfrm>
          <a:prstGeom prst="rect">
            <a:avLst/>
          </a:prstGeom>
          <a:noFill/>
          <a:ln w="6350">
            <a:solidFill>
              <a:schemeClr val="tx1"/>
            </a:solidFill>
          </a:ln>
        </p:spPr>
        <p:txBody>
          <a:bodyPr wrap="square" rtlCol="0">
            <a:spAutoFit/>
          </a:bodyPr>
          <a:lstStyle/>
          <a:p>
            <a:pPr marL="174625" indent="-174625">
              <a:lnSpc>
                <a:spcPts val="1800"/>
              </a:lnSpc>
              <a:spcBef>
                <a:spcPts val="1200"/>
              </a:spcBef>
            </a:pPr>
            <a:r>
              <a:rPr kumimoji="1" lang="ja-JP" altLang="en-US" sz="1400" dirty="0">
                <a:latin typeface="BIZ UDゴシック" panose="020B0400000000000000" pitchFamily="49" charset="-128"/>
                <a:ea typeface="BIZ UDゴシック" panose="020B0400000000000000" pitchFamily="49" charset="-128"/>
              </a:rPr>
              <a:t>〇　</a:t>
            </a:r>
            <a:r>
              <a:rPr lang="ja-JP" altLang="en-US" sz="1400" dirty="0">
                <a:latin typeface="BIZ UDゴシック" panose="020B0400000000000000" pitchFamily="49" charset="-128"/>
                <a:ea typeface="BIZ UDゴシック" panose="020B0400000000000000" pitchFamily="49" charset="-128"/>
              </a:rPr>
              <a:t>政治・行政、経済などの首都機能を代替する、言わばスペアとしての機能を広く担うという考え方もあるが、今後のビジョンの推進にあたっては、国主導よりむしろ、</a:t>
            </a:r>
            <a:r>
              <a:rPr lang="ja-JP" altLang="en-US" sz="1400" b="1" u="sng" dirty="0">
                <a:latin typeface="BIZ UDゴシック" panose="020B0400000000000000" pitchFamily="49" charset="-128"/>
                <a:ea typeface="BIZ UDゴシック" panose="020B0400000000000000" pitchFamily="49" charset="-128"/>
              </a:rPr>
              <a:t>府市を推進力に地方がリードする形で、経済的機能を第一義的機能として考え、そのうえで、第二義的機能として有事のバックアップを担うと整理</a:t>
            </a:r>
            <a:r>
              <a:rPr lang="ja-JP" altLang="en-US" sz="1400" b="1" u="sng" dirty="0" smtClean="0">
                <a:latin typeface="BIZ UDゴシック" panose="020B0400000000000000" pitchFamily="49" charset="-128"/>
                <a:ea typeface="BIZ UDゴシック" panose="020B0400000000000000" pitchFamily="49" charset="-128"/>
              </a:rPr>
              <a:t>する</a:t>
            </a:r>
            <a:r>
              <a:rPr lang="ja-JP" altLang="en-US" sz="1400" b="1" u="sng" dirty="0">
                <a:latin typeface="BIZ UDゴシック" panose="020B0400000000000000" pitchFamily="49" charset="-128"/>
                <a:ea typeface="BIZ UDゴシック" panose="020B0400000000000000" pitchFamily="49" charset="-128"/>
              </a:rPr>
              <a:t>のが望ましいと考える</a:t>
            </a:r>
            <a:r>
              <a:rPr lang="ja-JP" altLang="en-US" sz="1400" b="1" dirty="0">
                <a:latin typeface="BIZ UDゴシック" panose="020B0400000000000000" pitchFamily="49" charset="-128"/>
                <a:ea typeface="BIZ UDゴシック" panose="020B0400000000000000" pitchFamily="49" charset="-128"/>
              </a:rPr>
              <a:t>。</a:t>
            </a:r>
            <a:endParaRPr lang="en-US" altLang="ja-JP" sz="1400" b="1" dirty="0">
              <a:latin typeface="BIZ UDゴシック" panose="020B0400000000000000" pitchFamily="49" charset="-128"/>
              <a:ea typeface="BIZ UDゴシック" panose="020B0400000000000000" pitchFamily="49" charset="-128"/>
            </a:endParaRPr>
          </a:p>
          <a:p>
            <a:pPr algn="just">
              <a:spcAft>
                <a:spcPts val="0"/>
              </a:spcAft>
            </a:pPr>
            <a:endParaRPr lang="en-US" altLang="ja-JP" sz="500" dirty="0">
              <a:latin typeface="BIZ UDゴシック" panose="020B0400000000000000" pitchFamily="49" charset="-128"/>
              <a:ea typeface="BIZ UDゴシック" panose="020B0400000000000000" pitchFamily="49" charset="-128"/>
            </a:endParaRPr>
          </a:p>
          <a:p>
            <a:pPr algn="just">
              <a:lnSpc>
                <a:spcPts val="1500"/>
              </a:lnSpc>
              <a:spcAft>
                <a:spcPts val="0"/>
              </a:spcAft>
            </a:pPr>
            <a:r>
              <a:rPr lang="ja-JP" altLang="en-US" sz="1100" dirty="0">
                <a:latin typeface="BIZ UDゴシック" panose="020B0400000000000000" pitchFamily="49" charset="-128"/>
                <a:ea typeface="BIZ UDゴシック" panose="020B0400000000000000" pitchFamily="49" charset="-128"/>
              </a:rPr>
              <a:t>　</a:t>
            </a:r>
            <a:r>
              <a:rPr lang="ja-JP" altLang="en-US" sz="1100" dirty="0" smtClean="0">
                <a:latin typeface="BIZ UDゴシック" panose="020B0400000000000000" pitchFamily="49" charset="-128"/>
                <a:ea typeface="BIZ UDゴシック" panose="020B0400000000000000" pitchFamily="49" charset="-128"/>
              </a:rPr>
              <a:t>     </a:t>
            </a:r>
            <a:r>
              <a:rPr lang="en-US" altLang="ja-JP" sz="1100" dirty="0" smtClean="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政治・行政、経済などの首都機能を代替するスペアの機能を担うとした場合、国の本気度に左右されてしまうことや、</a:t>
            </a:r>
            <a:endParaRPr lang="en-US" altLang="ja-JP" sz="1100" dirty="0">
              <a:latin typeface="BIZ UDゴシック" panose="020B0400000000000000" pitchFamily="49" charset="-128"/>
              <a:ea typeface="BIZ UDゴシック" panose="020B0400000000000000" pitchFamily="49" charset="-128"/>
            </a:endParaRPr>
          </a:p>
          <a:p>
            <a:pPr algn="just">
              <a:lnSpc>
                <a:spcPts val="1500"/>
              </a:lnSpc>
              <a:spcAft>
                <a:spcPts val="0"/>
              </a:spcAft>
            </a:pPr>
            <a:r>
              <a:rPr lang="ja-JP" altLang="en-US" sz="1100" dirty="0">
                <a:latin typeface="BIZ UDゴシック" panose="020B0400000000000000" pitchFamily="49" charset="-128"/>
                <a:ea typeface="BIZ UDゴシック" panose="020B0400000000000000" pitchFamily="49" charset="-128"/>
              </a:rPr>
              <a:t>　　</a:t>
            </a:r>
            <a:r>
              <a:rPr lang="en-US" altLang="ja-JP" sz="1100" dirty="0">
                <a:latin typeface="BIZ UDゴシック" panose="020B0400000000000000" pitchFamily="49" charset="-128"/>
                <a:ea typeface="BIZ UDゴシック" panose="020B0400000000000000" pitchFamily="49" charset="-128"/>
              </a:rPr>
              <a:t> </a:t>
            </a:r>
            <a:r>
              <a:rPr lang="en-US" altLang="ja-JP" sz="1100" dirty="0" smtClean="0">
                <a:latin typeface="BIZ UDゴシック" panose="020B0400000000000000" pitchFamily="49" charset="-128"/>
                <a:ea typeface="BIZ UDゴシック" panose="020B0400000000000000" pitchFamily="49" charset="-128"/>
              </a:rPr>
              <a:t>    </a:t>
            </a:r>
            <a:r>
              <a:rPr lang="ja-JP" altLang="en-US" sz="1100" dirty="0" smtClean="0">
                <a:latin typeface="BIZ UDゴシック" panose="020B0400000000000000" pitchFamily="49" charset="-128"/>
                <a:ea typeface="BIZ UDゴシック" panose="020B0400000000000000" pitchFamily="49" charset="-128"/>
              </a:rPr>
              <a:t>大阪</a:t>
            </a:r>
            <a:r>
              <a:rPr lang="ja-JP" altLang="en-US" sz="1100" dirty="0">
                <a:latin typeface="BIZ UDゴシック" panose="020B0400000000000000" pitchFamily="49" charset="-128"/>
                <a:ea typeface="BIZ UDゴシック" panose="020B0400000000000000" pitchFamily="49" charset="-128"/>
              </a:rPr>
              <a:t>自らが言わば「東京の永遠のスペア」と規定することにもなりかねない</a:t>
            </a:r>
            <a:r>
              <a:rPr lang="ja-JP" altLang="en-US" sz="1100" dirty="0" smtClean="0">
                <a:latin typeface="BIZ UDゴシック" panose="020B0400000000000000" pitchFamily="49" charset="-128"/>
                <a:ea typeface="BIZ UDゴシック" panose="020B0400000000000000" pitchFamily="49" charset="-128"/>
              </a:rPr>
              <a:t>。</a:t>
            </a:r>
            <a:endParaRPr lang="en-US" altLang="ja-JP" sz="1100" dirty="0" smtClean="0">
              <a:latin typeface="BIZ UDゴシック" panose="020B0400000000000000" pitchFamily="49" charset="-128"/>
              <a:ea typeface="BIZ UDゴシック" panose="020B0400000000000000" pitchFamily="49" charset="-128"/>
            </a:endParaRPr>
          </a:p>
          <a:p>
            <a:pPr algn="just">
              <a:lnSpc>
                <a:spcPts val="1500"/>
              </a:lnSpc>
              <a:spcAft>
                <a:spcPts val="0"/>
              </a:spcAft>
            </a:pPr>
            <a:endParaRPr lang="en-US" altLang="ja-JP" sz="500" dirty="0">
              <a:latin typeface="BIZ UDゴシック" panose="020B0400000000000000" pitchFamily="49" charset="-128"/>
              <a:ea typeface="BIZ UDゴシック" panose="020B0400000000000000" pitchFamily="49" charset="-128"/>
            </a:endParaRPr>
          </a:p>
          <a:p>
            <a:pPr algn="just">
              <a:spcAft>
                <a:spcPts val="0"/>
              </a:spcAft>
            </a:pPr>
            <a:r>
              <a:rPr lang="ja-JP" altLang="en-US" sz="1400" dirty="0">
                <a:latin typeface="BIZ UDゴシック" panose="020B0400000000000000" pitchFamily="49" charset="-128"/>
                <a:ea typeface="BIZ UDゴシック" panose="020B0400000000000000" pitchFamily="49" charset="-128"/>
              </a:rPr>
              <a:t>〇　言うまでもなく、バックアップに向けた行政分野での取組は、今後とも進めていく。大阪の経済的</a:t>
            </a:r>
            <a:r>
              <a:rPr lang="ja-JP" altLang="en-US" sz="1400" dirty="0" smtClean="0">
                <a:latin typeface="BIZ UDゴシック" panose="020B0400000000000000" pitchFamily="49" charset="-128"/>
                <a:ea typeface="BIZ UDゴシック" panose="020B0400000000000000" pitchFamily="49" charset="-128"/>
              </a:rPr>
              <a:t>機能を高</a:t>
            </a:r>
            <a:endParaRPr lang="en-US" altLang="ja-JP" sz="1400" dirty="0" smtClean="0">
              <a:latin typeface="BIZ UDゴシック" panose="020B0400000000000000" pitchFamily="49" charset="-128"/>
              <a:ea typeface="BIZ UDゴシック" panose="020B0400000000000000" pitchFamily="49" charset="-128"/>
            </a:endParaRPr>
          </a:p>
          <a:p>
            <a:pPr algn="just">
              <a:spcAft>
                <a:spcPts val="0"/>
              </a:spcAft>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める</a:t>
            </a:r>
            <a:r>
              <a:rPr lang="ja-JP" altLang="en-US" sz="1400" dirty="0">
                <a:latin typeface="BIZ UDゴシック" panose="020B0400000000000000" pitchFamily="49" charset="-128"/>
                <a:ea typeface="BIZ UDゴシック" panose="020B0400000000000000" pitchFamily="49" charset="-128"/>
              </a:rPr>
              <a:t>ことが、有事における経済的機能の向上にとどまらない、政治・行政機能を含めた</a:t>
            </a:r>
            <a:r>
              <a:rPr lang="ja-JP" altLang="en-US" sz="1400" dirty="0" smtClean="0">
                <a:latin typeface="BIZ UDゴシック" panose="020B0400000000000000" pitchFamily="49" charset="-128"/>
                <a:ea typeface="BIZ UDゴシック" panose="020B0400000000000000" pitchFamily="49" charset="-128"/>
              </a:rPr>
              <a:t>バックアップ機能強化</a:t>
            </a:r>
            <a:endParaRPr lang="en-US" altLang="ja-JP" sz="1400" dirty="0" smtClean="0">
              <a:latin typeface="BIZ UDゴシック" panose="020B0400000000000000" pitchFamily="49" charset="-128"/>
              <a:ea typeface="BIZ UDゴシック" panose="020B0400000000000000" pitchFamily="49" charset="-128"/>
            </a:endParaRPr>
          </a:p>
          <a:p>
            <a:pPr algn="dist">
              <a:spcAft>
                <a:spcPts val="0"/>
              </a:spcAft>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へ</a:t>
            </a:r>
            <a:r>
              <a:rPr lang="ja-JP" altLang="en-US" sz="1400" dirty="0" err="1">
                <a:latin typeface="BIZ UDゴシック" panose="020B0400000000000000" pitchFamily="49" charset="-128"/>
                <a:ea typeface="BIZ UDゴシック" panose="020B0400000000000000" pitchFamily="49" charset="-128"/>
              </a:rPr>
              <a:t>の</a:t>
            </a:r>
            <a:r>
              <a:rPr lang="ja-JP" altLang="en-US" sz="1400" dirty="0">
                <a:latin typeface="BIZ UDゴシック" panose="020B0400000000000000" pitchFamily="49" charset="-128"/>
                <a:ea typeface="BIZ UDゴシック" panose="020B0400000000000000" pitchFamily="49" charset="-128"/>
              </a:rPr>
              <a:t>好循環を生むものと考える。引き続き、経済的機能と政治・行政機能との関係、さらには</a:t>
            </a:r>
            <a:r>
              <a:rPr lang="ja-JP" altLang="en-US" sz="1400" dirty="0" smtClean="0">
                <a:latin typeface="BIZ UDゴシック" panose="020B0400000000000000" pitchFamily="49" charset="-128"/>
                <a:ea typeface="BIZ UDゴシック" panose="020B0400000000000000" pitchFamily="49" charset="-128"/>
              </a:rPr>
              <a:t>、考えられる</a:t>
            </a:r>
            <a:endParaRPr lang="en-US" altLang="ja-JP" sz="1400" dirty="0" smtClean="0">
              <a:latin typeface="BIZ UDゴシック" panose="020B0400000000000000" pitchFamily="49" charset="-128"/>
              <a:ea typeface="BIZ UDゴシック" panose="020B0400000000000000" pitchFamily="49" charset="-128"/>
            </a:endParaRPr>
          </a:p>
          <a:p>
            <a:pPr algn="just">
              <a:spcAft>
                <a:spcPts val="0"/>
              </a:spcAft>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国</a:t>
            </a:r>
            <a:r>
              <a:rPr lang="ja-JP" altLang="en-US" sz="1400" dirty="0">
                <a:latin typeface="BIZ UDゴシック" panose="020B0400000000000000" pitchFamily="49" charset="-128"/>
                <a:ea typeface="BIZ UDゴシック" panose="020B0400000000000000" pitchFamily="49" charset="-128"/>
              </a:rPr>
              <a:t>の対応はどのようなものがあるのか、検討を深めていく。</a:t>
            </a:r>
          </a:p>
        </p:txBody>
      </p:sp>
      <p:sp>
        <p:nvSpPr>
          <p:cNvPr id="2" name="大かっこ 1"/>
          <p:cNvSpPr/>
          <p:nvPr/>
        </p:nvSpPr>
        <p:spPr>
          <a:xfrm>
            <a:off x="467544" y="2017107"/>
            <a:ext cx="7920881" cy="403781"/>
          </a:xfrm>
          <a:prstGeom prst="bracketPair">
            <a:avLst>
              <a:gd name="adj" fmla="val 8971"/>
            </a:avLst>
          </a:prstGeom>
          <a:ln w="63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７ 現行ビジョンの振返りと副首都としてめざすもの ②</a:t>
            </a:r>
          </a:p>
        </p:txBody>
      </p:sp>
      <p:sp>
        <p:nvSpPr>
          <p:cNvPr id="12"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14</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21" name="図 20"/>
          <p:cNvPicPr>
            <a:picLocks noChangeAspect="1"/>
          </p:cNvPicPr>
          <p:nvPr/>
        </p:nvPicPr>
        <p:blipFill>
          <a:blip r:embed="rId2"/>
          <a:stretch>
            <a:fillRect/>
          </a:stretch>
        </p:blipFill>
        <p:spPr>
          <a:xfrm>
            <a:off x="1246345" y="3815205"/>
            <a:ext cx="6633992" cy="3023869"/>
          </a:xfrm>
          <a:prstGeom prst="rect">
            <a:avLst/>
          </a:prstGeom>
        </p:spPr>
      </p:pic>
      <p:sp>
        <p:nvSpPr>
          <p:cNvPr id="13" name="四角形: 角を丸くする 42">
            <a:extLst>
              <a:ext uri="{FF2B5EF4-FFF2-40B4-BE49-F238E27FC236}">
                <a16:creationId xmlns:a16="http://schemas.microsoft.com/office/drawing/2014/main" id="{65BAA35C-F6D5-4151-9889-28026A40EB08}"/>
              </a:ext>
            </a:extLst>
          </p:cNvPr>
          <p:cNvSpPr/>
          <p:nvPr/>
        </p:nvSpPr>
        <p:spPr>
          <a:xfrm>
            <a:off x="20621" y="566099"/>
            <a:ext cx="4178910"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副首都としてめざすもの（再確認）</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67031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0"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８ 副首都・大阪の経済モデル　①</a:t>
            </a:r>
          </a:p>
        </p:txBody>
      </p:sp>
      <p:sp>
        <p:nvSpPr>
          <p:cNvPr id="9"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15</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20808" y="1181420"/>
            <a:ext cx="9090000" cy="5499588"/>
          </a:xfrm>
          <a:prstGeom prst="rect">
            <a:avLst/>
          </a:prstGeom>
          <a:noFill/>
          <a:ln w="6350">
            <a:solidFill>
              <a:schemeClr val="tx1">
                <a:lumMod val="95000"/>
                <a:lumOff val="5000"/>
              </a:schemeClr>
            </a:solidFill>
          </a:ln>
        </p:spPr>
        <p:txBody>
          <a:bodyPr wrap="square" tIns="288000" bIns="180000" rtlCol="0">
            <a:spAutoFit/>
          </a:bodyPr>
          <a:lstStyle/>
          <a:p>
            <a:pPr marL="363538" indent="-363538">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日本経済の低迷状況をみると、従来の産業構造や経済政策（昭和モデル）から、</a:t>
            </a:r>
            <a:r>
              <a:rPr lang="ja-JP" altLang="en-US" sz="1400" b="1" u="sng" dirty="0">
                <a:latin typeface="BIZ UDゴシック" panose="020B0400000000000000" pitchFamily="49" charset="-128"/>
                <a:ea typeface="BIZ UDゴシック" panose="020B0400000000000000" pitchFamily="49" charset="-128"/>
              </a:rPr>
              <a:t>持続的な</a:t>
            </a:r>
            <a:r>
              <a:rPr lang="ja-JP" altLang="en-US" sz="1400" b="1" u="sng" dirty="0" smtClean="0">
                <a:latin typeface="BIZ UDゴシック" panose="020B0400000000000000" pitchFamily="49" charset="-128"/>
                <a:ea typeface="BIZ UDゴシック" panose="020B0400000000000000" pitchFamily="49" charset="-128"/>
              </a:rPr>
              <a:t>イノベーションを</a:t>
            </a:r>
            <a:endParaRPr lang="en-US" altLang="ja-JP" sz="1400" b="1" u="sng"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b="1" dirty="0">
                <a:latin typeface="BIZ UDゴシック" panose="020B0400000000000000" pitchFamily="49" charset="-128"/>
                <a:ea typeface="BIZ UDゴシック" panose="020B0400000000000000" pitchFamily="49" charset="-128"/>
              </a:rPr>
              <a:t> </a:t>
            </a:r>
            <a:r>
              <a:rPr lang="en-US" altLang="ja-JP" sz="1400" b="1" dirty="0" smtClean="0">
                <a:latin typeface="BIZ UDゴシック" panose="020B0400000000000000" pitchFamily="49" charset="-128"/>
                <a:ea typeface="BIZ UDゴシック" panose="020B0400000000000000" pitchFamily="49" charset="-128"/>
              </a:rPr>
              <a:t> </a:t>
            </a:r>
            <a:r>
              <a:rPr lang="ja-JP" altLang="en-US" sz="1400" b="1" u="sng" dirty="0" smtClean="0">
                <a:latin typeface="BIZ UDゴシック" panose="020B0400000000000000" pitchFamily="49" charset="-128"/>
                <a:ea typeface="BIZ UDゴシック" panose="020B0400000000000000" pitchFamily="49" charset="-128"/>
              </a:rPr>
              <a:t>起こす</a:t>
            </a:r>
            <a:r>
              <a:rPr lang="ja-JP" altLang="en-US" sz="1400" b="1" u="sng" dirty="0">
                <a:latin typeface="BIZ UDゴシック" panose="020B0400000000000000" pitchFamily="49" charset="-128"/>
                <a:ea typeface="BIZ UDゴシック" panose="020B0400000000000000" pitchFamily="49" charset="-128"/>
              </a:rPr>
              <a:t>モデルへの転換は待ったなしの状態</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新たな成長産業を見いだせず、産業構造の転換に遅れた大阪に、日本経済の抱える課題が</a:t>
            </a:r>
            <a:r>
              <a:rPr lang="ja-JP" altLang="en-US" sz="1400" dirty="0" smtClean="0">
                <a:latin typeface="BIZ UDゴシック" panose="020B0400000000000000" pitchFamily="49" charset="-128"/>
                <a:ea typeface="BIZ UDゴシック" panose="020B0400000000000000" pitchFamily="49" charset="-128"/>
              </a:rPr>
              <a:t>端的</a:t>
            </a:r>
            <a:r>
              <a:rPr lang="ja-JP" altLang="en-US" sz="1400" dirty="0">
                <a:latin typeface="BIZ UDゴシック" panose="020B0400000000000000" pitchFamily="49" charset="-128"/>
                <a:ea typeface="BIZ UDゴシック" panose="020B0400000000000000" pitchFamily="49" charset="-128"/>
              </a:rPr>
              <a:t>に表れており</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女性</a:t>
            </a:r>
            <a:r>
              <a:rPr lang="ja-JP" altLang="en-US" sz="1400" dirty="0">
                <a:latin typeface="BIZ UDゴシック" panose="020B0400000000000000" pitchFamily="49" charset="-128"/>
                <a:ea typeface="BIZ UDゴシック" panose="020B0400000000000000" pitchFamily="49" charset="-128"/>
              </a:rPr>
              <a:t>の就業率や男女の健康寿命の低さ、若者の東京流出など</a:t>
            </a:r>
            <a:r>
              <a:rPr lang="ja-JP" altLang="en-US" sz="1400" b="1" u="sng" dirty="0">
                <a:latin typeface="BIZ UDゴシック" panose="020B0400000000000000" pitchFamily="49" charset="-128"/>
                <a:ea typeface="BIZ UDゴシック" panose="020B0400000000000000" pitchFamily="49" charset="-128"/>
              </a:rPr>
              <a:t>課題の多い</a:t>
            </a:r>
            <a:r>
              <a:rPr lang="ja-JP" altLang="en-US" sz="1400" b="1" u="sng" dirty="0" smtClean="0">
                <a:latin typeface="BIZ UDゴシック" panose="020B0400000000000000" pitchFamily="49" charset="-128"/>
                <a:ea typeface="BIZ UDゴシック" panose="020B0400000000000000" pitchFamily="49" charset="-128"/>
              </a:rPr>
              <a:t>大阪だから</a:t>
            </a:r>
            <a:r>
              <a:rPr lang="ja-JP" altLang="en-US" sz="1400" b="1" u="sng" dirty="0">
                <a:latin typeface="BIZ UDゴシック" panose="020B0400000000000000" pitchFamily="49" charset="-128"/>
                <a:ea typeface="BIZ UDゴシック" panose="020B0400000000000000" pitchFamily="49" charset="-128"/>
              </a:rPr>
              <a:t>こそ</a:t>
            </a:r>
            <a:r>
              <a:rPr lang="ja-JP" altLang="en-US" sz="1400" b="1" u="sng" dirty="0" smtClean="0">
                <a:latin typeface="BIZ UDゴシック" panose="020B0400000000000000" pitchFamily="49" charset="-128"/>
                <a:ea typeface="BIZ UDゴシック" panose="020B0400000000000000" pitchFamily="49" charset="-128"/>
              </a:rPr>
              <a:t>、国に依存せず、自律</a:t>
            </a:r>
            <a:endParaRPr lang="en-US" altLang="ja-JP" sz="1400" b="1" u="sng"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b="1" dirty="0">
                <a:latin typeface="BIZ UDゴシック" panose="020B0400000000000000" pitchFamily="49" charset="-128"/>
                <a:ea typeface="BIZ UDゴシック" panose="020B0400000000000000" pitchFamily="49" charset="-128"/>
              </a:rPr>
              <a:t>　</a:t>
            </a:r>
            <a:r>
              <a:rPr lang="ja-JP" altLang="en-US" sz="1400" b="1" u="sng" dirty="0" smtClean="0">
                <a:latin typeface="BIZ UDゴシック" panose="020B0400000000000000" pitchFamily="49" charset="-128"/>
                <a:ea typeface="BIZ UDゴシック" panose="020B0400000000000000" pitchFamily="49" charset="-128"/>
              </a:rPr>
              <a:t>性をもって、世界</a:t>
            </a:r>
            <a:r>
              <a:rPr lang="ja-JP" altLang="en-US" sz="1400" b="1" u="sng" dirty="0">
                <a:latin typeface="BIZ UDゴシック" panose="020B0400000000000000" pitchFamily="49" charset="-128"/>
                <a:ea typeface="BIZ UDゴシック" panose="020B0400000000000000" pitchFamily="49" charset="-128"/>
              </a:rPr>
              <a:t>に通用する</a:t>
            </a:r>
            <a:r>
              <a:rPr lang="ja-JP" altLang="en-US" sz="1400" b="1" u="sng" dirty="0" smtClean="0">
                <a:latin typeface="BIZ UDゴシック" panose="020B0400000000000000" pitchFamily="49" charset="-128"/>
                <a:ea typeface="BIZ UDゴシック" panose="020B0400000000000000" pitchFamily="49" charset="-128"/>
              </a:rPr>
              <a:t>日本の</a:t>
            </a:r>
            <a:r>
              <a:rPr lang="ja-JP" altLang="en-US" sz="1400" b="1" u="sng" dirty="0">
                <a:latin typeface="BIZ UDゴシック" panose="020B0400000000000000" pitchFamily="49" charset="-128"/>
                <a:ea typeface="BIZ UDゴシック" panose="020B0400000000000000" pitchFamily="49" charset="-128"/>
              </a:rPr>
              <a:t>新しい経済モデルへの転換を先導できる</a:t>
            </a:r>
            <a:r>
              <a:rPr lang="ja-JP" altLang="en-US" sz="1400" dirty="0">
                <a:latin typeface="BIZ UDゴシック" panose="020B0400000000000000" pitchFamily="49" charset="-128"/>
                <a:ea typeface="BIZ UDゴシック" panose="020B0400000000000000" pitchFamily="49" charset="-128"/>
              </a:rPr>
              <a:t>。全国・東京で</a:t>
            </a:r>
            <a:r>
              <a:rPr lang="ja-JP" altLang="en-US" sz="1400" dirty="0" smtClean="0">
                <a:latin typeface="BIZ UDゴシック" panose="020B0400000000000000" pitchFamily="49" charset="-128"/>
                <a:ea typeface="BIZ UDゴシック" panose="020B0400000000000000" pitchFamily="49" charset="-128"/>
              </a:rPr>
              <a:t>はなく</a:t>
            </a:r>
            <a:r>
              <a:rPr lang="ja-JP" altLang="en-US" sz="1400" dirty="0">
                <a:latin typeface="BIZ UDゴシック" panose="020B0400000000000000" pitchFamily="49" charset="-128"/>
                <a:ea typeface="BIZ UDゴシック" panose="020B0400000000000000" pitchFamily="49" charset="-128"/>
              </a:rPr>
              <a:t>、一定の</a:t>
            </a:r>
            <a:r>
              <a:rPr lang="ja-JP" altLang="en-US" sz="1400" dirty="0" smtClean="0">
                <a:latin typeface="BIZ UDゴシック" panose="020B0400000000000000" pitchFamily="49" charset="-128"/>
                <a:ea typeface="BIZ UDゴシック" panose="020B0400000000000000" pitchFamily="49" charset="-128"/>
              </a:rPr>
              <a:t>経</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済</a:t>
            </a:r>
            <a:r>
              <a:rPr lang="ja-JP" altLang="en-US" sz="1400" dirty="0">
                <a:latin typeface="BIZ UDゴシック" panose="020B0400000000000000" pitchFamily="49" charset="-128"/>
                <a:ea typeface="BIZ UDゴシック" panose="020B0400000000000000" pitchFamily="49" charset="-128"/>
              </a:rPr>
              <a:t>規模があり、信頼ある知見を</a:t>
            </a:r>
            <a:r>
              <a:rPr lang="ja-JP" altLang="en-US" sz="1400" dirty="0" smtClean="0">
                <a:latin typeface="BIZ UDゴシック" panose="020B0400000000000000" pitchFamily="49" charset="-128"/>
                <a:ea typeface="BIZ UDゴシック" panose="020B0400000000000000" pitchFamily="49" charset="-128"/>
              </a:rPr>
              <a:t>集められる</a:t>
            </a:r>
            <a:r>
              <a:rPr lang="ja-JP" altLang="en-US" sz="1400" dirty="0">
                <a:latin typeface="BIZ UDゴシック" panose="020B0400000000000000" pitchFamily="49" charset="-128"/>
                <a:ea typeface="BIZ UDゴシック" panose="020B0400000000000000" pitchFamily="49" charset="-128"/>
              </a:rPr>
              <a:t>地域で実証を重ね、</a:t>
            </a:r>
            <a:r>
              <a:rPr lang="ja-JP" altLang="en-US" sz="1400" b="1" u="sng" dirty="0">
                <a:latin typeface="BIZ UDゴシック" panose="020B0400000000000000" pitchFamily="49" charset="-128"/>
                <a:ea typeface="BIZ UDゴシック" panose="020B0400000000000000" pitchFamily="49" charset="-128"/>
              </a:rPr>
              <a:t>「アジャイル</a:t>
            </a:r>
            <a:r>
              <a:rPr lang="ja-JP" altLang="en-US" sz="1400" b="1" u="sng" dirty="0" smtClean="0">
                <a:latin typeface="BIZ UDゴシック" panose="020B0400000000000000" pitchFamily="49" charset="-128"/>
                <a:ea typeface="BIZ UDゴシック" panose="020B0400000000000000" pitchFamily="49" charset="-128"/>
              </a:rPr>
              <a:t>・ガバナンス</a:t>
            </a:r>
            <a:r>
              <a:rPr lang="ja-JP" altLang="en-US" sz="1400" b="1" u="sng"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の考えを</a:t>
            </a:r>
            <a:r>
              <a:rPr lang="ja-JP" altLang="en-US" sz="1400" dirty="0" smtClean="0">
                <a:latin typeface="BIZ UDゴシック" panose="020B0400000000000000" pitchFamily="49" charset="-128"/>
                <a:ea typeface="BIZ UDゴシック" panose="020B0400000000000000" pitchFamily="49" charset="-128"/>
              </a:rPr>
              <a:t>取り入れ</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ながら</a:t>
            </a:r>
            <a:r>
              <a:rPr lang="ja-JP" altLang="en-US" sz="1400" dirty="0">
                <a:latin typeface="BIZ UDゴシック" panose="020B0400000000000000" pitchFamily="49" charset="-128"/>
                <a:ea typeface="BIZ UDゴシック" panose="020B0400000000000000" pitchFamily="49" charset="-128"/>
              </a:rPr>
              <a:t>全国展開していくことが</a:t>
            </a:r>
            <a:r>
              <a:rPr lang="ja-JP" altLang="en-US" sz="1400" dirty="0" smtClean="0">
                <a:latin typeface="BIZ UDゴシック" panose="020B0400000000000000" pitchFamily="49" charset="-128"/>
                <a:ea typeface="BIZ UDゴシック" panose="020B0400000000000000" pitchFamily="49" charset="-128"/>
              </a:rPr>
              <a:t>望ましい。</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国内外の成長をめざしている都市では</a:t>
            </a:r>
            <a:r>
              <a:rPr lang="ja-JP" altLang="en-US" sz="1400" dirty="0" smtClean="0">
                <a:latin typeface="BIZ UDゴシック" panose="020B0400000000000000" pitchFamily="49" charset="-128"/>
                <a:ea typeface="BIZ UDゴシック" panose="020B0400000000000000" pitchFamily="49" charset="-128"/>
              </a:rPr>
              <a:t>、</a:t>
            </a:r>
            <a:r>
              <a:rPr lang="ja-JP" altLang="en-US" sz="1400" b="1" u="sng" dirty="0" smtClean="0">
                <a:latin typeface="BIZ UDゴシック" panose="020B0400000000000000" pitchFamily="49" charset="-128"/>
                <a:ea typeface="BIZ UDゴシック" panose="020B0400000000000000" pitchFamily="49" charset="-128"/>
              </a:rPr>
              <a:t>経済圏に見合った柔軟な連携の可能な圏域を設定</a:t>
            </a:r>
            <a:r>
              <a:rPr lang="ja-JP" altLang="en-US" sz="1400" dirty="0" smtClean="0">
                <a:latin typeface="BIZ UDゴシック" panose="020B0400000000000000" pitchFamily="49" charset="-128"/>
                <a:ea typeface="BIZ UDゴシック" panose="020B0400000000000000" pitchFamily="49" charset="-128"/>
              </a:rPr>
              <a:t>し、経済</a:t>
            </a:r>
            <a:r>
              <a:rPr lang="ja-JP" altLang="en-US" sz="1400" dirty="0">
                <a:latin typeface="BIZ UDゴシック" panose="020B0400000000000000" pitchFamily="49" charset="-128"/>
                <a:ea typeface="BIZ UDゴシック" panose="020B0400000000000000" pitchFamily="49" charset="-128"/>
              </a:rPr>
              <a:t>振興に</a:t>
            </a:r>
            <a:r>
              <a:rPr lang="ja-JP" altLang="en-US" sz="1400" dirty="0" smtClean="0">
                <a:latin typeface="BIZ UDゴシック" panose="020B0400000000000000" pitchFamily="49" charset="-128"/>
                <a:ea typeface="BIZ UDゴシック" panose="020B0400000000000000" pitchFamily="49" charset="-128"/>
              </a:rPr>
              <a:t>向</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けた</a:t>
            </a:r>
            <a:r>
              <a:rPr lang="ja-JP" altLang="en-US" sz="1400" dirty="0">
                <a:latin typeface="BIZ UDゴシック" panose="020B0400000000000000" pitchFamily="49" charset="-128"/>
                <a:ea typeface="BIZ UDゴシック" panose="020B0400000000000000" pitchFamily="49" charset="-128"/>
              </a:rPr>
              <a:t>ビジョンなどを国と共有し、国による支援方策も活用しながら、</a:t>
            </a:r>
            <a:r>
              <a:rPr lang="ja-JP" altLang="en-US" sz="1400" b="1" u="sng" dirty="0" smtClean="0">
                <a:latin typeface="BIZ UDゴシック" panose="020B0400000000000000" pitchFamily="49" charset="-128"/>
                <a:ea typeface="BIZ UDゴシック" panose="020B0400000000000000" pitchFamily="49" charset="-128"/>
              </a:rPr>
              <a:t>人材の育成や</a:t>
            </a:r>
            <a:r>
              <a:rPr lang="ja-JP" altLang="en-US" sz="1400" b="1" u="sng" dirty="0">
                <a:latin typeface="BIZ UDゴシック" panose="020B0400000000000000" pitchFamily="49" charset="-128"/>
                <a:ea typeface="BIZ UDゴシック" panose="020B0400000000000000" pitchFamily="49" charset="-128"/>
              </a:rPr>
              <a:t>デジタルの活用などを</a:t>
            </a:r>
            <a:r>
              <a:rPr lang="ja-JP" altLang="en-US" sz="1400" b="1" u="sng" dirty="0" smtClean="0">
                <a:latin typeface="BIZ UDゴシック" panose="020B0400000000000000" pitchFamily="49" charset="-128"/>
                <a:ea typeface="BIZ UDゴシック" panose="020B0400000000000000" pitchFamily="49" charset="-128"/>
              </a:rPr>
              <a:t>進め</a:t>
            </a:r>
            <a:endParaRPr lang="en-US" altLang="ja-JP" sz="1400" b="1" u="sng"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b="1" dirty="0">
                <a:latin typeface="BIZ UDゴシック" panose="020B0400000000000000" pitchFamily="49" charset="-128"/>
                <a:ea typeface="BIZ UDゴシック" panose="020B0400000000000000" pitchFamily="49" charset="-128"/>
              </a:rPr>
              <a:t> </a:t>
            </a:r>
            <a:r>
              <a:rPr lang="en-US" altLang="ja-JP" sz="1400" b="1" dirty="0" smtClean="0">
                <a:latin typeface="BIZ UDゴシック" panose="020B0400000000000000" pitchFamily="49" charset="-128"/>
                <a:ea typeface="BIZ UDゴシック" panose="020B0400000000000000" pitchFamily="49" charset="-128"/>
              </a:rPr>
              <a:t> </a:t>
            </a:r>
            <a:r>
              <a:rPr lang="ja-JP" altLang="en-US" sz="1400" b="1" u="sng" dirty="0" smtClean="0">
                <a:latin typeface="BIZ UDゴシック" panose="020B0400000000000000" pitchFamily="49" charset="-128"/>
                <a:ea typeface="BIZ UDゴシック" panose="020B0400000000000000" pitchFamily="49" charset="-128"/>
              </a:rPr>
              <a:t>る</a:t>
            </a:r>
            <a:r>
              <a:rPr lang="ja-JP" altLang="en-US" sz="1400" b="1" u="sng" dirty="0">
                <a:latin typeface="BIZ UDゴシック" panose="020B0400000000000000" pitchFamily="49" charset="-128"/>
                <a:ea typeface="BIZ UDゴシック" panose="020B0400000000000000" pitchFamily="49" charset="-128"/>
              </a:rPr>
              <a:t>ことで、イノベーションの創出、産業構造を</a:t>
            </a:r>
            <a:r>
              <a:rPr lang="ja-JP" altLang="en-US" sz="1400" b="1" u="sng" dirty="0" smtClean="0">
                <a:latin typeface="BIZ UDゴシック" panose="020B0400000000000000" pitchFamily="49" charset="-128"/>
                <a:ea typeface="BIZ UDゴシック" panose="020B0400000000000000" pitchFamily="49" charset="-128"/>
              </a:rPr>
              <a:t>転換を図ってきたと</a:t>
            </a:r>
            <a:r>
              <a:rPr lang="ja-JP" altLang="en-US" sz="1400" b="1" u="sng" dirty="0">
                <a:latin typeface="BIZ UDゴシック" panose="020B0400000000000000" pitchFamily="49" charset="-128"/>
                <a:ea typeface="BIZ UDゴシック" panose="020B0400000000000000" pitchFamily="49" charset="-128"/>
              </a:rPr>
              <a:t>いうことを踏まえ、これまで積み上げて</a:t>
            </a:r>
            <a:r>
              <a:rPr lang="ja-JP" altLang="en-US" sz="1400" b="1" u="sng" dirty="0" smtClean="0">
                <a:latin typeface="BIZ UDゴシック" panose="020B0400000000000000" pitchFamily="49" charset="-128"/>
                <a:ea typeface="BIZ UDゴシック" panose="020B0400000000000000" pitchFamily="49" charset="-128"/>
              </a:rPr>
              <a:t>き</a:t>
            </a:r>
            <a:endParaRPr lang="en-US" altLang="ja-JP" sz="1400" b="1" u="sng"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b="1" dirty="0">
                <a:latin typeface="BIZ UDゴシック" panose="020B0400000000000000" pitchFamily="49" charset="-128"/>
                <a:ea typeface="BIZ UDゴシック" panose="020B0400000000000000" pitchFamily="49" charset="-128"/>
              </a:rPr>
              <a:t>　</a:t>
            </a:r>
            <a:r>
              <a:rPr lang="ja-JP" altLang="en-US" sz="1400" b="1" u="sng" dirty="0" err="1" smtClean="0">
                <a:latin typeface="BIZ UDゴシック" panose="020B0400000000000000" pitchFamily="49" charset="-128"/>
                <a:ea typeface="BIZ UDゴシック" panose="020B0400000000000000" pitchFamily="49" charset="-128"/>
              </a:rPr>
              <a:t>た</a:t>
            </a:r>
            <a:r>
              <a:rPr lang="ja-JP" altLang="en-US" sz="1400" b="1" u="sng" dirty="0">
                <a:latin typeface="BIZ UDゴシック" panose="020B0400000000000000" pitchFamily="49" charset="-128"/>
                <a:ea typeface="BIZ UDゴシック" panose="020B0400000000000000" pitchFamily="49" charset="-128"/>
              </a:rPr>
              <a:t>府市一体の取組を基盤に、大阪独自の経済モデルへと発展させていかなければならない</a:t>
            </a:r>
            <a:r>
              <a:rPr lang="ja-JP" altLang="en-US" sz="1400" b="1" u="sng"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大阪は内外から人を呼び込むことで発展。現在でも</a:t>
            </a:r>
            <a:r>
              <a:rPr lang="ja-JP" altLang="en-US" sz="1400" b="1" u="sng" dirty="0">
                <a:latin typeface="BIZ UDゴシック" panose="020B0400000000000000" pitchFamily="49" charset="-128"/>
                <a:ea typeface="BIZ UDゴシック" panose="020B0400000000000000" pitchFamily="49" charset="-128"/>
              </a:rPr>
              <a:t>開放性が高く寛容度の高い風土</a:t>
            </a:r>
            <a:r>
              <a:rPr lang="ja-JP" altLang="en-US" sz="1400" dirty="0">
                <a:latin typeface="BIZ UDゴシック" panose="020B0400000000000000" pitchFamily="49" charset="-128"/>
                <a:ea typeface="BIZ UDゴシック" panose="020B0400000000000000" pitchFamily="49" charset="-128"/>
              </a:rPr>
              <a:t>を</a:t>
            </a:r>
            <a:r>
              <a:rPr lang="ja-JP" altLang="en-US" sz="1400" dirty="0" smtClean="0">
                <a:latin typeface="BIZ UDゴシック" panose="020B0400000000000000" pitchFamily="49" charset="-128"/>
                <a:ea typeface="BIZ UDゴシック" panose="020B0400000000000000" pitchFamily="49" charset="-128"/>
              </a:rPr>
              <a:t>有している</a:t>
            </a:r>
            <a:r>
              <a:rPr lang="ja-JP" altLang="en-US" sz="1400" dirty="0">
                <a:latin typeface="BIZ UDゴシック" panose="020B0400000000000000" pitchFamily="49" charset="-128"/>
                <a:ea typeface="BIZ UDゴシック" panose="020B0400000000000000" pitchFamily="49" charset="-128"/>
              </a:rPr>
              <a:t>。とりわけ</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b="1" u="sng" dirty="0" smtClean="0">
                <a:latin typeface="BIZ UDゴシック" panose="020B0400000000000000" pitchFamily="49" charset="-128"/>
                <a:ea typeface="BIZ UDゴシック" panose="020B0400000000000000" pitchFamily="49" charset="-128"/>
              </a:rPr>
              <a:t>大阪</a:t>
            </a:r>
            <a:r>
              <a:rPr lang="ja-JP" altLang="en-US" sz="1400" b="1" u="sng" dirty="0">
                <a:latin typeface="BIZ UDゴシック" panose="020B0400000000000000" pitchFamily="49" charset="-128"/>
                <a:ea typeface="BIZ UDゴシック" panose="020B0400000000000000" pitchFamily="49" charset="-128"/>
              </a:rPr>
              <a:t>の若者は、経済成長に対する思いが強く、働き方の自由を求め、一人</a:t>
            </a:r>
            <a:r>
              <a:rPr lang="ja-JP" altLang="en-US" sz="1400" b="1" u="sng" dirty="0" smtClean="0">
                <a:latin typeface="BIZ UDゴシック" panose="020B0400000000000000" pitchFamily="49" charset="-128"/>
                <a:ea typeface="BIZ UDゴシック" panose="020B0400000000000000" pitchFamily="49" charset="-128"/>
              </a:rPr>
              <a:t>ひとり</a:t>
            </a:r>
            <a:r>
              <a:rPr lang="ja-JP" altLang="en-US" sz="1400" b="1" u="sng" dirty="0">
                <a:latin typeface="BIZ UDゴシック" panose="020B0400000000000000" pitchFamily="49" charset="-128"/>
                <a:ea typeface="BIZ UDゴシック" panose="020B0400000000000000" pitchFamily="49" charset="-128"/>
              </a:rPr>
              <a:t>のウェルビーイングや</a:t>
            </a:r>
            <a:r>
              <a:rPr lang="ja-JP" altLang="en-US" sz="1400" b="1" u="sng" dirty="0" smtClean="0">
                <a:latin typeface="BIZ UDゴシック" panose="020B0400000000000000" pitchFamily="49" charset="-128"/>
                <a:ea typeface="BIZ UDゴシック" panose="020B0400000000000000" pitchFamily="49" charset="-128"/>
              </a:rPr>
              <a:t>環境配</a:t>
            </a:r>
            <a:endParaRPr lang="en-US" altLang="ja-JP" sz="1400" b="1" u="sng"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b="1" dirty="0">
                <a:latin typeface="BIZ UDゴシック" panose="020B0400000000000000" pitchFamily="49" charset="-128"/>
                <a:ea typeface="BIZ UDゴシック" panose="020B0400000000000000" pitchFamily="49" charset="-128"/>
              </a:rPr>
              <a:t> </a:t>
            </a:r>
            <a:r>
              <a:rPr lang="en-US" altLang="ja-JP" sz="1400" b="1" dirty="0" smtClean="0">
                <a:latin typeface="BIZ UDゴシック" panose="020B0400000000000000" pitchFamily="49" charset="-128"/>
                <a:ea typeface="BIZ UDゴシック" panose="020B0400000000000000" pitchFamily="49" charset="-128"/>
              </a:rPr>
              <a:t> </a:t>
            </a:r>
            <a:r>
              <a:rPr lang="ja-JP" altLang="en-US" sz="1400" b="1" u="sng" dirty="0" smtClean="0">
                <a:latin typeface="BIZ UDゴシック" panose="020B0400000000000000" pitchFamily="49" charset="-128"/>
                <a:ea typeface="BIZ UDゴシック" panose="020B0400000000000000" pitchFamily="49" charset="-128"/>
              </a:rPr>
              <a:t>慮</a:t>
            </a:r>
            <a:r>
              <a:rPr lang="ja-JP" altLang="en-US" sz="1400" b="1" u="sng" dirty="0">
                <a:latin typeface="BIZ UDゴシック" panose="020B0400000000000000" pitchFamily="49" charset="-128"/>
                <a:ea typeface="BIZ UDゴシック" panose="020B0400000000000000" pitchFamily="49" charset="-128"/>
              </a:rPr>
              <a:t>などへの意識も高い</a:t>
            </a:r>
            <a:r>
              <a:rPr lang="ja-JP" altLang="en-US" sz="1400" dirty="0">
                <a:latin typeface="BIZ UDゴシック" panose="020B0400000000000000" pitchFamily="49" charset="-128"/>
                <a:ea typeface="BIZ UDゴシック" panose="020B0400000000000000" pitchFamily="49" charset="-128"/>
              </a:rPr>
              <a:t>。また、副首都としての都市</a:t>
            </a:r>
            <a:r>
              <a:rPr lang="ja-JP" altLang="en-US" sz="1400" dirty="0" smtClean="0">
                <a:latin typeface="BIZ UDゴシック" panose="020B0400000000000000" pitchFamily="49" charset="-128"/>
                <a:ea typeface="BIZ UDゴシック" panose="020B0400000000000000" pitchFamily="49" charset="-128"/>
              </a:rPr>
              <a:t>ブランド</a:t>
            </a:r>
            <a:r>
              <a:rPr lang="ja-JP" altLang="en-US" sz="1400" dirty="0">
                <a:latin typeface="BIZ UDゴシック" panose="020B0400000000000000" pitchFamily="49" charset="-128"/>
                <a:ea typeface="BIZ UDゴシック" panose="020B0400000000000000" pitchFamily="49" charset="-128"/>
              </a:rPr>
              <a:t>やシビックプライドの醸成が副首都実現の</a:t>
            </a:r>
            <a:r>
              <a:rPr lang="ja-JP" altLang="en-US" sz="1400" dirty="0" smtClean="0">
                <a:latin typeface="BIZ UDゴシック" panose="020B0400000000000000" pitchFamily="49" charset="-128"/>
                <a:ea typeface="BIZ UDゴシック" panose="020B0400000000000000" pitchFamily="49" charset="-128"/>
              </a:rPr>
              <a:t>推進力</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と</a:t>
            </a:r>
            <a:r>
              <a:rPr lang="ja-JP" altLang="en-US" sz="1400" dirty="0">
                <a:latin typeface="BIZ UDゴシック" panose="020B0400000000000000" pitchFamily="49" charset="-128"/>
                <a:ea typeface="BIZ UDゴシック" panose="020B0400000000000000" pitchFamily="49" charset="-128"/>
              </a:rPr>
              <a:t>なる</a:t>
            </a:r>
            <a:r>
              <a:rPr lang="ja-JP" altLang="en-US" sz="1400" dirty="0" smtClean="0">
                <a:latin typeface="BIZ UDゴシック" panose="020B0400000000000000" pitchFamily="49" charset="-128"/>
                <a:ea typeface="BIZ UDゴシック" panose="020B0400000000000000" pitchFamily="49" charset="-128"/>
              </a:rPr>
              <a:t>。</a:t>
            </a:r>
            <a:endParaRPr lang="ja-JP" altLang="en-US" sz="1400" dirty="0">
              <a:latin typeface="BIZ UDゴシック" panose="020B0400000000000000" pitchFamily="49" charset="-128"/>
              <a:ea typeface="BIZ UDゴシック" panose="020B0400000000000000" pitchFamily="49" charset="-128"/>
            </a:endParaRPr>
          </a:p>
        </p:txBody>
      </p:sp>
      <p:sp>
        <p:nvSpPr>
          <p:cNvPr id="11" name="四角形: 角を丸くする 42">
            <a:extLst>
              <a:ext uri="{FF2B5EF4-FFF2-40B4-BE49-F238E27FC236}">
                <a16:creationId xmlns:a16="http://schemas.microsoft.com/office/drawing/2014/main" id="{65BAA35C-F6D5-4151-9889-28026A40EB08}"/>
              </a:ext>
            </a:extLst>
          </p:cNvPr>
          <p:cNvSpPr/>
          <p:nvPr/>
        </p:nvSpPr>
        <p:spPr>
          <a:xfrm>
            <a:off x="20808" y="706471"/>
            <a:ext cx="476721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a:solidFill>
                  <a:prstClr val="white"/>
                </a:solidFill>
                <a:latin typeface="BIZ UDゴシック" panose="020B0400000000000000" pitchFamily="49" charset="-128"/>
                <a:ea typeface="BIZ UDゴシック" panose="020B0400000000000000" pitchFamily="49" charset="-128"/>
              </a:rPr>
              <a:t>副首都・大阪の経済モデルの検討にあたり</a:t>
            </a:r>
          </a:p>
        </p:txBody>
      </p:sp>
    </p:spTree>
    <p:extLst>
      <p:ext uri="{BB962C8B-B14F-4D97-AF65-F5344CB8AC3E}">
        <p14:creationId xmlns:p14="http://schemas.microsoft.com/office/powerpoint/2010/main" val="1441263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50800" dist="38100" dir="2400000" algn="tl" rotWithShape="0">
                    <a:prstClr val="black">
                      <a:lumMod val="95000"/>
                      <a:lumOff val="5000"/>
                    </a:prstClr>
                  </a:outerShdw>
                </a:effectLst>
                <a:uLnTx/>
                <a:uFillTx/>
                <a:latin typeface="BIZ UDゴシック" panose="020B0400000000000000" pitchFamily="49" charset="-128"/>
                <a:ea typeface="BIZ UDゴシック" panose="020B0400000000000000" pitchFamily="49" charset="-128"/>
                <a:cs typeface="Meiryo UI" pitchFamily="50" charset="-128"/>
              </a:rPr>
              <a:t>８ 副首都・大阪の経済モデル　②</a:t>
            </a:r>
          </a:p>
        </p:txBody>
      </p:sp>
      <p:sp>
        <p:nvSpPr>
          <p:cNvPr id="14" name="テキスト ボックス 13"/>
          <p:cNvSpPr txBox="1"/>
          <p:nvPr/>
        </p:nvSpPr>
        <p:spPr>
          <a:xfrm>
            <a:off x="6397152" y="6566554"/>
            <a:ext cx="2124236"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（中間論点整理１－１図）</a:t>
            </a:r>
            <a:r>
              <a:rPr kumimoji="1" lang="ja-JP" altLang="en-US" sz="1200"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　</a:t>
            </a:r>
            <a:endParaRPr kumimoji="1" lang="en-US" altLang="ja-JP" sz="1200"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5454098" y="6357529"/>
            <a:ext cx="3689902" cy="276999"/>
          </a:xfrm>
          <a:prstGeom prst="rect">
            <a:avLst/>
          </a:prstGeom>
          <a:noFill/>
          <a:ln>
            <a:noFill/>
          </a:ln>
        </p:spPr>
        <p:txBody>
          <a:bodyPr wrap="square" rtlCol="0">
            <a:spAutoFit/>
          </a:bodyPr>
          <a:lstStyle/>
          <a:p>
            <a:pPr marL="363538" indent="-363538">
              <a:spcBef>
                <a:spcPts val="200"/>
              </a:spcBef>
            </a:pPr>
            <a:r>
              <a:rPr lang="ja-JP" altLang="en-US" sz="1200" dirty="0">
                <a:latin typeface="BIZ UDゴシック" panose="020B0400000000000000" pitchFamily="49" charset="-128"/>
                <a:ea typeface="BIZ UDゴシック" panose="020B0400000000000000" pitchFamily="49" charset="-128"/>
              </a:rPr>
              <a:t>＊引き続き、意見交換会において議論を深めていく</a:t>
            </a:r>
            <a:endParaRPr lang="en-US" altLang="ja-JP" sz="1200"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34F88FAA-B48B-48CA-8F6E-8700907A73E3}"/>
              </a:ext>
            </a:extLst>
          </p:cNvPr>
          <p:cNvSpPr/>
          <p:nvPr/>
        </p:nvSpPr>
        <p:spPr>
          <a:xfrm>
            <a:off x="149904" y="973914"/>
            <a:ext cx="7372310" cy="941682"/>
          </a:xfrm>
          <a:prstGeom prst="rect">
            <a:avLst/>
          </a:prstGeom>
          <a:noFill/>
          <a:ln w="9525">
            <a:noFill/>
            <a:prstDash val="dash"/>
          </a:ln>
        </p:spPr>
        <p:style>
          <a:lnRef idx="2">
            <a:schemeClr val="accent6"/>
          </a:lnRef>
          <a:fillRef idx="1">
            <a:schemeClr val="lt1"/>
          </a:fillRef>
          <a:effectRef idx="0">
            <a:schemeClr val="accent6"/>
          </a:effectRef>
          <a:fontRef idx="minor">
            <a:schemeClr val="dk1"/>
          </a:fontRef>
        </p:style>
        <p:txBody>
          <a:bodyPr rtlCol="0" anchor="ctr"/>
          <a:lstStyle/>
          <a:p>
            <a:pPr lvl="0">
              <a:lnSpc>
                <a:spcPts val="2200"/>
              </a:lnSpc>
              <a:defRPr/>
            </a:pPr>
            <a:r>
              <a:rPr lang="ja-JP" altLang="en-US" sz="1400" dirty="0">
                <a:solidFill>
                  <a:schemeClr val="tx1"/>
                </a:solidFill>
                <a:latin typeface="BIZ UDゴシック" panose="020B0400000000000000" pitchFamily="49" charset="-128"/>
                <a:ea typeface="BIZ UDゴシック" panose="020B0400000000000000" pitchFamily="49" charset="-128"/>
              </a:rPr>
              <a:t>〇　「経済的な副首都」、「世界を視野に成長」、「未来を担う若者」を</a:t>
            </a:r>
            <a:r>
              <a:rPr lang="ja-JP" altLang="en-US" sz="1400" dirty="0" smtClean="0">
                <a:solidFill>
                  <a:schemeClr val="tx1"/>
                </a:solidFill>
                <a:latin typeface="BIZ UDゴシック" panose="020B0400000000000000" pitchFamily="49" charset="-128"/>
                <a:ea typeface="BIZ UDゴシック" panose="020B0400000000000000" pitchFamily="49" charset="-128"/>
              </a:rPr>
              <a:t>重視</a:t>
            </a:r>
            <a:r>
              <a:rPr lang="ja-JP" altLang="en-US" sz="1400" dirty="0">
                <a:solidFill>
                  <a:schemeClr val="tx1"/>
                </a:solidFill>
                <a:latin typeface="BIZ UDゴシック" panose="020B0400000000000000" pitchFamily="49" charset="-128"/>
                <a:ea typeface="BIZ UDゴシック" panose="020B0400000000000000" pitchFamily="49" charset="-128"/>
              </a:rPr>
              <a:t>。</a:t>
            </a:r>
          </a:p>
          <a:p>
            <a:pPr lvl="0">
              <a:lnSpc>
                <a:spcPts val="2200"/>
              </a:lnSpc>
              <a:defRPr/>
            </a:pPr>
            <a:r>
              <a:rPr lang="ja-JP" altLang="en-US" sz="1400" dirty="0">
                <a:solidFill>
                  <a:schemeClr val="tx1"/>
                </a:solidFill>
                <a:latin typeface="BIZ UDゴシック" panose="020B0400000000000000" pitchFamily="49" charset="-128"/>
                <a:ea typeface="BIZ UDゴシック" panose="020B0400000000000000" pitchFamily="49" charset="-128"/>
              </a:rPr>
              <a:t>〇　「経済」とともに「ウェルビーイング」や「社会課題解決」を一体で</a:t>
            </a:r>
            <a:r>
              <a:rPr lang="ja-JP" altLang="en-US" sz="1400" dirty="0" smtClean="0">
                <a:solidFill>
                  <a:schemeClr val="tx1"/>
                </a:solidFill>
                <a:latin typeface="BIZ UDゴシック" panose="020B0400000000000000" pitchFamily="49" charset="-128"/>
                <a:ea typeface="BIZ UDゴシック" panose="020B0400000000000000" pitchFamily="49" charset="-128"/>
              </a:rPr>
              <a:t>考える。</a:t>
            </a:r>
            <a:endParaRPr lang="ja-JP" altLang="en-US" sz="1400" dirty="0">
              <a:solidFill>
                <a:schemeClr val="tx1"/>
              </a:solidFill>
              <a:latin typeface="BIZ UDゴシック" panose="020B0400000000000000" pitchFamily="49" charset="-128"/>
              <a:ea typeface="BIZ UDゴシック" panose="020B0400000000000000" pitchFamily="49" charset="-128"/>
            </a:endParaRPr>
          </a:p>
          <a:p>
            <a:pPr lvl="0">
              <a:lnSpc>
                <a:spcPts val="2200"/>
              </a:lnSpc>
              <a:defRPr/>
            </a:pPr>
            <a:r>
              <a:rPr lang="ja-JP" altLang="en-US" sz="1400" dirty="0">
                <a:solidFill>
                  <a:schemeClr val="tx1"/>
                </a:solidFill>
                <a:latin typeface="BIZ UDゴシック" panose="020B0400000000000000" pitchFamily="49" charset="-128"/>
                <a:ea typeface="BIZ UDゴシック" panose="020B0400000000000000" pitchFamily="49" charset="-128"/>
              </a:rPr>
              <a:t>〇　「人」や「デジタル」に</a:t>
            </a:r>
            <a:r>
              <a:rPr lang="ja-JP" altLang="en-US" sz="1400" dirty="0" smtClean="0">
                <a:solidFill>
                  <a:schemeClr val="tx1"/>
                </a:solidFill>
                <a:latin typeface="BIZ UDゴシック" panose="020B0400000000000000" pitchFamily="49" charset="-128"/>
                <a:ea typeface="BIZ UDゴシック" panose="020B0400000000000000" pitchFamily="49" charset="-128"/>
              </a:rPr>
              <a:t>注力。</a:t>
            </a:r>
            <a:endParaRPr lang="ja-JP" altLang="en-US" sz="1400" dirty="0">
              <a:solidFill>
                <a:schemeClr val="tx1"/>
              </a:solidFill>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149904" y="1129752"/>
            <a:ext cx="9257922" cy="6872928"/>
            <a:chOff x="149904" y="458501"/>
            <a:chExt cx="9257922" cy="6872928"/>
          </a:xfrm>
        </p:grpSpPr>
        <p:sp>
          <p:nvSpPr>
            <p:cNvPr id="12" name="図形 11"/>
            <p:cNvSpPr/>
            <p:nvPr/>
          </p:nvSpPr>
          <p:spPr>
            <a:xfrm rot="17468941" flipV="1">
              <a:off x="1294581" y="214354"/>
              <a:ext cx="6872928" cy="7361222"/>
            </a:xfrm>
            <a:prstGeom prst="swooshArrow">
              <a:avLst>
                <a:gd name="adj1" fmla="val 12910"/>
                <a:gd name="adj2" fmla="val 1007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テキスト ボックス 14"/>
            <p:cNvSpPr txBox="1"/>
            <p:nvPr/>
          </p:nvSpPr>
          <p:spPr>
            <a:xfrm>
              <a:off x="7214064" y="1281934"/>
              <a:ext cx="2193762" cy="338554"/>
            </a:xfrm>
            <a:prstGeom prst="rect">
              <a:avLst/>
            </a:prstGeom>
            <a:noFill/>
          </p:spPr>
          <p:txBody>
            <a:bodyPr wrap="square" rtlCol="0">
              <a:spAutoFit/>
            </a:bodyPr>
            <a:lstStyle/>
            <a:p>
              <a:pPr marL="174625" indent="-174625">
                <a:spcBef>
                  <a:spcPts val="0"/>
                </a:spcBef>
                <a:tabLst>
                  <a:tab pos="174625" algn="l"/>
                </a:tabLst>
              </a:pPr>
              <a:r>
                <a:rPr lang="ja-JP" altLang="en-US" sz="16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副首都・大阪の実現</a:t>
              </a:r>
              <a:endParaRPr lang="en-US" altLang="ja-JP" sz="16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7420443" y="1838704"/>
              <a:ext cx="1781005" cy="461665"/>
            </a:xfrm>
            <a:prstGeom prst="rect">
              <a:avLst/>
            </a:prstGeom>
            <a:noFill/>
          </p:spPr>
          <p:txBody>
            <a:bodyPr wrap="square" rtlCol="0">
              <a:spAutoFit/>
            </a:bodyPr>
            <a:lstStyle/>
            <a:p>
              <a:pPr marL="174625" indent="-174625">
                <a:spcBef>
                  <a:spcPts val="0"/>
                </a:spcBef>
                <a:tabLst>
                  <a:tab pos="174625" algn="l"/>
                </a:tabLst>
              </a:pPr>
              <a:r>
                <a:rPr lang="ja-JP" altLang="en-US"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都市ブランド向上</a:t>
              </a:r>
              <a:endParaRPr lang="en-US" altLang="ja-JP"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marL="174625" indent="-174625">
                <a:spcBef>
                  <a:spcPts val="0"/>
                </a:spcBef>
                <a:tabLst>
                  <a:tab pos="174625" algn="l"/>
                </a:tabLst>
              </a:pPr>
              <a:r>
                <a:rPr lang="ja-JP" altLang="en-US"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シビックプライド醸成</a:t>
              </a:r>
              <a:endParaRPr lang="en-US" altLang="ja-JP"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49904" y="1319132"/>
              <a:ext cx="6655465" cy="4342678"/>
            </a:xfrm>
            <a:prstGeom prst="rect">
              <a:avLst/>
            </a:prstGeom>
            <a:solidFill>
              <a:schemeClr val="bg1"/>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20" name="二等辺三角形 19"/>
            <p:cNvSpPr/>
            <p:nvPr/>
          </p:nvSpPr>
          <p:spPr>
            <a:xfrm rot="10800000">
              <a:off x="437495" y="1872087"/>
              <a:ext cx="6077200" cy="3273052"/>
            </a:xfrm>
            <a:prstGeom prst="triangle">
              <a:avLst>
                <a:gd name="adj" fmla="val 50418"/>
              </a:avLst>
            </a:prstGeom>
            <a:solidFill>
              <a:schemeClr val="accent3">
                <a:lumMod val="40000"/>
                <a:lumOff val="60000"/>
              </a:schemeClr>
            </a:solidFill>
            <a:ln w="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角丸四角形 20"/>
            <p:cNvSpPr/>
            <p:nvPr/>
          </p:nvSpPr>
          <p:spPr>
            <a:xfrm>
              <a:off x="425804" y="1628457"/>
              <a:ext cx="2592000" cy="576064"/>
            </a:xfrm>
            <a:prstGeom prst="roundRect">
              <a:avLst>
                <a:gd name="adj" fmla="val 9101"/>
              </a:avLst>
            </a:prstGeom>
            <a:effectLst>
              <a:outerShdw blurRad="50800" dist="38100" dir="2700000" algn="tl" rotWithShape="0">
                <a:prstClr val="black"/>
              </a:outerShdw>
            </a:effectLst>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ja-JP" altLang="en-US"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経済産業のイノベーション、</a:t>
              </a:r>
              <a:endParaRPr lang="en-US" altLang="ja-JP"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algn="ctr"/>
              <a:r>
                <a:rPr lang="ja-JP" altLang="en-US"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産業構造の転換</a:t>
              </a:r>
              <a:endParaRPr lang="en-US" altLang="ja-JP"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p:txBody>
        </p:sp>
        <p:sp>
          <p:nvSpPr>
            <p:cNvPr id="22" name="角丸四角形 21"/>
            <p:cNvSpPr/>
            <p:nvPr/>
          </p:nvSpPr>
          <p:spPr>
            <a:xfrm>
              <a:off x="2120073" y="4838227"/>
              <a:ext cx="2556000" cy="576064"/>
            </a:xfrm>
            <a:prstGeom prst="roundRect">
              <a:avLst>
                <a:gd name="adj" fmla="val 9101"/>
              </a:avLst>
            </a:prstGeom>
            <a:effectLst>
              <a:outerShdw blurRad="50800" dist="38100" dir="2700000" algn="tl" rotWithShape="0">
                <a:prstClr val="black"/>
              </a:outerShdw>
            </a:effectLst>
          </p:spPr>
          <p:style>
            <a:lnRef idx="1">
              <a:schemeClr val="accent4"/>
            </a:lnRef>
            <a:fillRef idx="2">
              <a:schemeClr val="accent4"/>
            </a:fillRef>
            <a:effectRef idx="1">
              <a:schemeClr val="accent4"/>
            </a:effectRef>
            <a:fontRef idx="minor">
              <a:schemeClr val="dk1"/>
            </a:fontRef>
          </p:style>
          <p:txBody>
            <a:bodyPr lIns="36000" rIns="36000" rtlCol="0" anchor="ctr"/>
            <a:lstStyle/>
            <a:p>
              <a:pPr algn="ctr"/>
              <a:r>
                <a:rPr lang="ja-JP" altLang="en-US"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社会課題の解決</a:t>
              </a:r>
              <a:endParaRPr lang="en-US" altLang="ja-JP"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（成長・イノベーションにつなげる）</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3" name="角丸四角形 22"/>
            <p:cNvSpPr/>
            <p:nvPr/>
          </p:nvSpPr>
          <p:spPr>
            <a:xfrm>
              <a:off x="3922695" y="1636589"/>
              <a:ext cx="2592000" cy="576064"/>
            </a:xfrm>
            <a:prstGeom prst="roundRect">
              <a:avLst>
                <a:gd name="adj" fmla="val 9101"/>
              </a:avLst>
            </a:prstGeom>
            <a:effectLst>
              <a:outerShdw blurRad="50800" dist="38100" dir="2700000" algn="tl" rotWithShape="0">
                <a:prstClr val="black"/>
              </a:outerShdw>
            </a:effectLst>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ja-JP" altLang="en-US"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ウェルビーイングの向上</a:t>
              </a:r>
              <a:endParaRPr lang="en-US" altLang="ja-JP"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（いのち輝く未来社会）</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5" name="角丸四角形 24"/>
            <p:cNvSpPr/>
            <p:nvPr/>
          </p:nvSpPr>
          <p:spPr>
            <a:xfrm>
              <a:off x="437496" y="2564342"/>
              <a:ext cx="6093934" cy="1980000"/>
            </a:xfrm>
            <a:prstGeom prst="roundRect">
              <a:avLst>
                <a:gd name="adj" fmla="val 8274"/>
              </a:avLst>
            </a:prstGeom>
            <a:solidFill>
              <a:schemeClr val="bg1">
                <a:alpha val="94000"/>
              </a:schemeClr>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角丸四角形 25"/>
            <p:cNvSpPr/>
            <p:nvPr/>
          </p:nvSpPr>
          <p:spPr>
            <a:xfrm>
              <a:off x="724096" y="2781430"/>
              <a:ext cx="1404000" cy="642933"/>
            </a:xfrm>
            <a:prstGeom prst="roundRect">
              <a:avLst>
                <a:gd name="adj" fmla="val 9101"/>
              </a:avLst>
            </a:prstGeom>
            <a:solidFill>
              <a:schemeClr val="bg1"/>
            </a:solidFill>
            <a:ln>
              <a:solidFill>
                <a:schemeClr val="tx1">
                  <a:lumMod val="75000"/>
                  <a:lumOff val="25000"/>
                </a:schemeClr>
              </a:solidFill>
            </a:ln>
          </p:spPr>
          <p:style>
            <a:lnRef idx="1">
              <a:schemeClr val="dk1"/>
            </a:lnRef>
            <a:fillRef idx="2">
              <a:schemeClr val="dk1"/>
            </a:fillRef>
            <a:effectRef idx="1">
              <a:schemeClr val="dk1"/>
            </a:effectRef>
            <a:fontRef idx="minor">
              <a:schemeClr val="dk1"/>
            </a:fontRef>
          </p:style>
          <p:txBody>
            <a:bodyPr lIns="0" rIns="0"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ライフサイエンス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ヘルスケア</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エネルギー</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7" name="乗算 26"/>
            <p:cNvSpPr>
              <a:spLocks noChangeAspect="1"/>
            </p:cNvSpPr>
            <p:nvPr/>
          </p:nvSpPr>
          <p:spPr>
            <a:xfrm>
              <a:off x="1221455" y="3446627"/>
              <a:ext cx="468000" cy="400232"/>
            </a:xfrm>
            <a:prstGeom prst="mathMultiply">
              <a:avLst/>
            </a:prstGeom>
            <a:solidFill>
              <a:schemeClr val="tx2">
                <a:lumMod val="75000"/>
              </a:schemeClr>
            </a:solidFill>
            <a:ln>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8" name="角丸四角形 27"/>
            <p:cNvSpPr/>
            <p:nvPr/>
          </p:nvSpPr>
          <p:spPr>
            <a:xfrm>
              <a:off x="745101" y="3829512"/>
              <a:ext cx="1404000" cy="504000"/>
            </a:xfrm>
            <a:prstGeom prst="roundRect">
              <a:avLst>
                <a:gd name="adj" fmla="val 9101"/>
              </a:avLst>
            </a:prstGeom>
            <a:solidFill>
              <a:schemeClr val="bg1"/>
            </a:solidFill>
            <a:ln>
              <a:solidFill>
                <a:schemeClr val="tx1">
                  <a:lumMod val="75000"/>
                  <a:lumOff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観光 </a:t>
              </a:r>
              <a:r>
                <a:rPr lang="ja-JP" altLang="en-US" sz="1200" b="1" dirty="0">
                  <a:solidFill>
                    <a:schemeClr val="tx1"/>
                  </a:solidFill>
                  <a:latin typeface="BIZ UDPゴシック" panose="020B0400000000000000" pitchFamily="50" charset="-128"/>
                  <a:ea typeface="BIZ UDPゴシック" panose="020B0400000000000000" pitchFamily="50" charset="-128"/>
                </a:rPr>
                <a:t>、</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そ</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の他業種</a:t>
              </a:r>
            </a:p>
          </p:txBody>
        </p:sp>
        <p:sp>
          <p:nvSpPr>
            <p:cNvPr id="29" name="正方形/長方形 28"/>
            <p:cNvSpPr/>
            <p:nvPr/>
          </p:nvSpPr>
          <p:spPr>
            <a:xfrm>
              <a:off x="2153882" y="3529125"/>
              <a:ext cx="216000" cy="72000"/>
            </a:xfrm>
            <a:prstGeom prst="rect">
              <a:avLst/>
            </a:prstGeom>
            <a:solidFill>
              <a:schemeClr val="tx2">
                <a:lumMod val="75000"/>
              </a:schemeClr>
            </a:solidFill>
            <a:ln>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100" b="1" dirty="0"/>
            </a:p>
          </p:txBody>
        </p:sp>
        <p:sp>
          <p:nvSpPr>
            <p:cNvPr id="30" name="正方形/長方形 29"/>
            <p:cNvSpPr/>
            <p:nvPr/>
          </p:nvSpPr>
          <p:spPr>
            <a:xfrm>
              <a:off x="2149916" y="3659891"/>
              <a:ext cx="216000" cy="72000"/>
            </a:xfrm>
            <a:prstGeom prst="rect">
              <a:avLst/>
            </a:prstGeom>
            <a:solidFill>
              <a:schemeClr val="tx2">
                <a:lumMod val="75000"/>
              </a:schemeClr>
            </a:solidFill>
            <a:ln>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100" b="1" dirty="0"/>
            </a:p>
          </p:txBody>
        </p:sp>
        <p:sp>
          <p:nvSpPr>
            <p:cNvPr id="31" name="ホームベース 30"/>
            <p:cNvSpPr/>
            <p:nvPr/>
          </p:nvSpPr>
          <p:spPr>
            <a:xfrm flipH="1">
              <a:off x="6660228" y="2521923"/>
              <a:ext cx="2001713" cy="1044000"/>
            </a:xfrm>
            <a:prstGeom prst="homePlate">
              <a:avLst>
                <a:gd name="adj" fmla="val 28450"/>
              </a:avLst>
            </a:prstGeom>
            <a:effectLst>
              <a:outerShdw blurRad="50800" dist="38100" dir="2700000" algn="tl" rotWithShape="0">
                <a:prstClr val="black"/>
              </a:outerShdw>
            </a:effectLst>
          </p:spPr>
          <p:style>
            <a:lnRef idx="1">
              <a:schemeClr val="dk1"/>
            </a:lnRef>
            <a:fillRef idx="2">
              <a:schemeClr val="dk1"/>
            </a:fillRef>
            <a:effectRef idx="1">
              <a:schemeClr val="dk1"/>
            </a:effectRef>
            <a:fontRef idx="minor">
              <a:schemeClr val="dk1"/>
            </a:fontRef>
          </p:style>
          <p:txBody>
            <a:bodyPr lIns="180000" tIns="0" rIns="0" bIns="0" rtlCol="0" anchor="ctr"/>
            <a:lstStyle/>
            <a:p>
              <a:r>
                <a:rPr kumimoji="1" lang="ja-JP" altLang="en-US" sz="16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　　  </a:t>
              </a:r>
              <a:r>
                <a:rPr lang="ja-JP" altLang="en-US" sz="16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 </a:t>
              </a:r>
              <a:r>
                <a:rPr kumimoji="1" lang="ja-JP" altLang="en-US" sz="1600" b="1" u="sng"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人の力</a:t>
              </a:r>
              <a:endParaRPr kumimoji="1" lang="en-US" altLang="ja-JP" sz="1600" b="1" u="sng"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a:spcBef>
                  <a:spcPts val="600"/>
                </a:spcBef>
              </a:pPr>
              <a:r>
                <a:rPr lang="ja-JP" altLang="en-US" sz="1200" dirty="0">
                  <a:latin typeface="BIZ UDPゴシック" panose="020B0400000000000000" pitchFamily="50" charset="-128"/>
                  <a:ea typeface="BIZ UDPゴシック" panose="020B0400000000000000" pitchFamily="50" charset="-128"/>
                </a:rPr>
                <a:t>⇒ 人材流動化</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多様な自律型人材</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人材の呼び込み</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2" name="ホームベース 31"/>
            <p:cNvSpPr/>
            <p:nvPr/>
          </p:nvSpPr>
          <p:spPr>
            <a:xfrm flipH="1">
              <a:off x="6674742" y="3721654"/>
              <a:ext cx="2001713" cy="1044000"/>
            </a:xfrm>
            <a:prstGeom prst="homePlate">
              <a:avLst>
                <a:gd name="adj" fmla="val 24280"/>
              </a:avLst>
            </a:prstGeom>
            <a:effectLst>
              <a:outerShdw blurRad="50800" dist="38100" dir="2700000" algn="tl" rotWithShape="0">
                <a:prstClr val="black"/>
              </a:outerShdw>
            </a:effectLst>
          </p:spPr>
          <p:style>
            <a:lnRef idx="1">
              <a:schemeClr val="dk1"/>
            </a:lnRef>
            <a:fillRef idx="2">
              <a:schemeClr val="dk1"/>
            </a:fillRef>
            <a:effectRef idx="1">
              <a:schemeClr val="dk1"/>
            </a:effectRef>
            <a:fontRef idx="minor">
              <a:schemeClr val="dk1"/>
            </a:fontRef>
          </p:style>
          <p:txBody>
            <a:bodyPr lIns="180000" tIns="0" rIns="0" bIns="0" rtlCol="0" anchor="ctr"/>
            <a:lstStyle/>
            <a:p>
              <a:r>
                <a:rPr lang="ja-JP" altLang="en-US" sz="16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   </a:t>
              </a:r>
              <a:r>
                <a:rPr kumimoji="1" lang="ja-JP" altLang="en-US" sz="1600" b="1" u="sng"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デジタルの力</a:t>
              </a:r>
              <a:endParaRPr kumimoji="1" lang="en-US" altLang="ja-JP" sz="1600" b="1" u="sng"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a:spcBef>
                  <a:spcPts val="600"/>
                </a:spcBef>
              </a:pPr>
              <a:r>
                <a:rPr lang="ja-JP" altLang="en-US" sz="1200" dirty="0">
                  <a:latin typeface="BIZ UDPゴシック" panose="020B0400000000000000" pitchFamily="50" charset="-128"/>
                  <a:ea typeface="BIZ UDPゴシック" panose="020B0400000000000000" pitchFamily="50" charset="-128"/>
                </a:rPr>
                <a:t>⇒ ＤＸの推進</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データ基盤の構築</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AI</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IoT</a:t>
              </a:r>
              <a:r>
                <a:rPr kumimoji="1" lang="ja-JP" altLang="en-US" sz="1200" dirty="0">
                  <a:latin typeface="BIZ UDPゴシック" panose="020B0400000000000000" pitchFamily="50" charset="-128"/>
                  <a:ea typeface="BIZ UDPゴシック" panose="020B0400000000000000" pitchFamily="50" charset="-128"/>
                </a:rPr>
                <a:t>の活用</a:t>
              </a:r>
            </a:p>
          </p:txBody>
        </p:sp>
        <p:sp>
          <p:nvSpPr>
            <p:cNvPr id="33" name="楕円 32"/>
            <p:cNvSpPr>
              <a:spLocks/>
            </p:cNvSpPr>
            <p:nvPr/>
          </p:nvSpPr>
          <p:spPr>
            <a:xfrm>
              <a:off x="2435701" y="2713934"/>
              <a:ext cx="3996000" cy="1752873"/>
            </a:xfrm>
            <a:prstGeom prst="ellipse">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2647992" y="3113839"/>
              <a:ext cx="3638264" cy="984885"/>
            </a:xfrm>
            <a:prstGeom prst="rect">
              <a:avLst/>
            </a:prstGeom>
            <a:noFill/>
          </p:spPr>
          <p:txBody>
            <a:bodyPr wrap="square" rtlCol="0">
              <a:spAutoFit/>
            </a:bodyPr>
            <a:lstStyle/>
            <a:p>
              <a:pPr marL="174625" indent="-174625">
                <a:spcBef>
                  <a:spcPts val="0"/>
                </a:spcBef>
                <a:tabLst>
                  <a:tab pos="174625" algn="l"/>
                </a:tabLst>
              </a:pPr>
              <a:r>
                <a:rPr lang="ja-JP" altLang="en-US"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〇 健康・医療関連分野、グリーン関連分野を中心に、幅広い産業で付加価値を創出</a:t>
              </a:r>
              <a:endParaRPr lang="en-US" altLang="ja-JP"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marL="174625" indent="-174625">
                <a:spcBef>
                  <a:spcPts val="600"/>
                </a:spcBef>
                <a:tabLst>
                  <a:tab pos="174625" algn="l"/>
                </a:tabLst>
              </a:pPr>
              <a:r>
                <a:rPr lang="ja-JP" altLang="en-US"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〇 多様な働き方と、働きがいのある仕事の拡大</a:t>
              </a:r>
              <a:endParaRPr lang="en-US" altLang="ja-JP"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marL="174625" indent="-174625">
                <a:spcBef>
                  <a:spcPts val="600"/>
                </a:spcBef>
                <a:tabLst>
                  <a:tab pos="174625" algn="l"/>
                </a:tabLst>
              </a:pPr>
              <a:r>
                <a:rPr lang="ja-JP" altLang="en-US"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〇 生涯を通じた自己実現</a:t>
              </a:r>
              <a:endParaRPr lang="en-US" altLang="ja-JP"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5008800" y="5106514"/>
              <a:ext cx="1616804"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174625" indent="-174625" algn="ctr">
                <a:spcBef>
                  <a:spcPts val="0"/>
                </a:spcBef>
                <a:tabLst>
                  <a:tab pos="174625" algn="l"/>
                </a:tabLst>
              </a:pPr>
              <a:r>
                <a:rPr lang="ja-JP" altLang="en-US" sz="1400" dirty="0">
                  <a:latin typeface="BIZ UDPゴシック" panose="020B0400000000000000" pitchFamily="50" charset="-128"/>
                  <a:ea typeface="BIZ UDPゴシック" panose="020B0400000000000000" pitchFamily="50" charset="-128"/>
                </a:rPr>
                <a:t>実証の場の提供</a:t>
              </a:r>
              <a:endParaRPr lang="en-US" altLang="ja-JP" sz="1400" dirty="0">
                <a:latin typeface="BIZ UDPゴシック" panose="020B0400000000000000" pitchFamily="50" charset="-128"/>
                <a:ea typeface="BIZ UDPゴシック" panose="020B0400000000000000" pitchFamily="50" charset="-128"/>
              </a:endParaRPr>
            </a:p>
          </p:txBody>
        </p:sp>
      </p:grpSp>
      <p:sp>
        <p:nvSpPr>
          <p:cNvPr id="36"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16</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7" name="四角形: 角を丸くする 42">
            <a:extLst>
              <a:ext uri="{FF2B5EF4-FFF2-40B4-BE49-F238E27FC236}">
                <a16:creationId xmlns:a16="http://schemas.microsoft.com/office/drawing/2014/main" id="{65BAA35C-F6D5-4151-9889-28026A40EB08}"/>
              </a:ext>
            </a:extLst>
          </p:cNvPr>
          <p:cNvSpPr/>
          <p:nvPr/>
        </p:nvSpPr>
        <p:spPr>
          <a:xfrm>
            <a:off x="19901" y="597771"/>
            <a:ext cx="3587954"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大阪</a:t>
            </a:r>
            <a:r>
              <a:rPr lang="ja-JP" altLang="en-US" sz="1600" b="1" dirty="0">
                <a:solidFill>
                  <a:prstClr val="white"/>
                </a:solidFill>
                <a:latin typeface="BIZ UDゴシック" panose="020B0400000000000000" pitchFamily="49" charset="-128"/>
                <a:ea typeface="BIZ UDゴシック" panose="020B0400000000000000" pitchFamily="49" charset="-128"/>
              </a:rPr>
              <a:t>の経済</a:t>
            </a:r>
            <a:r>
              <a:rPr lang="ja-JP" altLang="en-US" sz="1600" b="1" dirty="0" smtClean="0">
                <a:solidFill>
                  <a:prstClr val="white"/>
                </a:solidFill>
                <a:latin typeface="BIZ UDゴシック" panose="020B0400000000000000" pitchFamily="49" charset="-128"/>
                <a:ea typeface="BIZ UDゴシック" panose="020B0400000000000000" pitchFamily="49" charset="-128"/>
              </a:rPr>
              <a:t>モデル（イメージ）</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5784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８ 副首都・大阪の経済モデル　③</a:t>
            </a:r>
          </a:p>
        </p:txBody>
      </p:sp>
      <p:sp>
        <p:nvSpPr>
          <p:cNvPr id="13" name="テキスト ボックス 12"/>
          <p:cNvSpPr txBox="1"/>
          <p:nvPr/>
        </p:nvSpPr>
        <p:spPr>
          <a:xfrm>
            <a:off x="206506" y="3816806"/>
            <a:ext cx="4948176" cy="247312"/>
          </a:xfrm>
          <a:prstGeom prst="rect">
            <a:avLst/>
          </a:prstGeom>
          <a:noFill/>
        </p:spPr>
        <p:txBody>
          <a:bodyPr wrap="square" rtlCol="0">
            <a:spAutoFit/>
          </a:bodyPr>
          <a:lstStyle/>
          <a:p>
            <a:pPr marL="174625" indent="-174625">
              <a:lnSpc>
                <a:spcPts val="1400"/>
              </a:lnSpc>
              <a:spcBef>
                <a:spcPts val="1200"/>
              </a:spcBef>
            </a:pPr>
            <a:r>
              <a:rPr lang="ja-JP" altLang="en-US" sz="1100" b="1" u="sng" dirty="0">
                <a:latin typeface="BIZ UDゴシック" panose="020B0400000000000000" pitchFamily="49" charset="-128"/>
                <a:ea typeface="BIZ UDゴシック" panose="020B0400000000000000" pitchFamily="49" charset="-128"/>
              </a:rPr>
              <a:t>ライフサイエンス・ヘルスケア分野⇒健康・医療関連分野への広がり</a:t>
            </a:r>
            <a:endParaRPr lang="en-US" altLang="ja-JP" sz="1100" b="1" u="sng" dirty="0">
              <a:latin typeface="BIZ UDゴシック" panose="020B0400000000000000" pitchFamily="49" charset="-128"/>
              <a:ea typeface="BIZ UDゴシック" panose="020B0400000000000000" pitchFamily="49" charset="-128"/>
            </a:endParaRPr>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429" y="4138633"/>
            <a:ext cx="4320000" cy="2579349"/>
          </a:xfrm>
          <a:prstGeom prst="rect">
            <a:avLst/>
          </a:prstGeom>
        </p:spPr>
      </p:pic>
      <p:sp>
        <p:nvSpPr>
          <p:cNvPr id="15" name="テキスト ボックス 14"/>
          <p:cNvSpPr txBox="1"/>
          <p:nvPr/>
        </p:nvSpPr>
        <p:spPr>
          <a:xfrm>
            <a:off x="5332388" y="3795711"/>
            <a:ext cx="3508424" cy="266548"/>
          </a:xfrm>
          <a:prstGeom prst="rect">
            <a:avLst/>
          </a:prstGeom>
          <a:noFill/>
        </p:spPr>
        <p:txBody>
          <a:bodyPr wrap="square" rtlCol="0">
            <a:spAutoFit/>
          </a:bodyPr>
          <a:lstStyle/>
          <a:p>
            <a:pPr marL="174625" indent="-174625">
              <a:lnSpc>
                <a:spcPts val="1600"/>
              </a:lnSpc>
              <a:spcBef>
                <a:spcPts val="1200"/>
              </a:spcBef>
            </a:pPr>
            <a:r>
              <a:rPr lang="ja-JP" altLang="en-US" sz="1100" b="1" u="sng" dirty="0">
                <a:latin typeface="BIZ UDゴシック" panose="020B0400000000000000" pitchFamily="49" charset="-128"/>
                <a:ea typeface="BIZ UDゴシック" panose="020B0400000000000000" pitchFamily="49" charset="-128"/>
              </a:rPr>
              <a:t>エネルギー分野⇒グリーン関連分野への広がり</a:t>
            </a:r>
            <a:r>
              <a:rPr lang="en-US" altLang="ja-JP" sz="1100" b="1" u="sng" dirty="0">
                <a:latin typeface="BIZ UDゴシック" panose="020B0400000000000000" pitchFamily="49" charset="-128"/>
                <a:ea typeface="BIZ UDゴシック" panose="020B0400000000000000" pitchFamily="49" charset="-128"/>
              </a:rPr>
              <a:t>  </a:t>
            </a:r>
            <a:endParaRPr lang="en-US" altLang="ja-JP" sz="1100" b="1" dirty="0">
              <a:latin typeface="BIZ UDゴシック" panose="020B0400000000000000" pitchFamily="49" charset="-128"/>
              <a:ea typeface="BIZ UDゴシック" panose="020B0400000000000000" pitchFamily="49"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635" y="4103113"/>
            <a:ext cx="4480545" cy="2614869"/>
          </a:xfrm>
          <a:prstGeom prst="rect">
            <a:avLst/>
          </a:prstGeom>
        </p:spPr>
      </p:pic>
      <p:sp>
        <p:nvSpPr>
          <p:cNvPr id="17" name="テキスト ボックス 16"/>
          <p:cNvSpPr txBox="1"/>
          <p:nvPr/>
        </p:nvSpPr>
        <p:spPr>
          <a:xfrm>
            <a:off x="6156176" y="3971699"/>
            <a:ext cx="1592711" cy="262829"/>
          </a:xfrm>
          <a:prstGeom prst="rect">
            <a:avLst/>
          </a:prstGeom>
          <a:noFill/>
        </p:spPr>
        <p:txBody>
          <a:bodyPr wrap="square" rtlCol="0">
            <a:spAutoFit/>
          </a:bodyPr>
          <a:lstStyle/>
          <a:p>
            <a:pPr marL="174625" indent="-174625">
              <a:lnSpc>
                <a:spcPts val="1600"/>
              </a:lnSpc>
              <a:spcBef>
                <a:spcPts val="1200"/>
              </a:spcBef>
            </a:pPr>
            <a:r>
              <a:rPr lang="ja-JP" altLang="en-US" sz="900" dirty="0">
                <a:latin typeface="BIZ UDゴシック" panose="020B0400000000000000" pitchFamily="49" charset="-128"/>
                <a:ea typeface="BIZ UDゴシック" panose="020B0400000000000000" pitchFamily="49" charset="-128"/>
              </a:rPr>
              <a:t>（中間論点整理８－６図）</a:t>
            </a:r>
            <a:endParaRPr lang="en-US" altLang="ja-JP" sz="900" b="1" dirty="0">
              <a:latin typeface="BIZ UDゴシック" panose="020B0400000000000000" pitchFamily="49" charset="-128"/>
              <a:ea typeface="BIZ UDゴシック" panose="020B0400000000000000" pitchFamily="49" charset="-128"/>
            </a:endParaRPr>
          </a:p>
        </p:txBody>
      </p:sp>
      <p:sp>
        <p:nvSpPr>
          <p:cNvPr id="18" name="テキスト ボックス 17"/>
          <p:cNvSpPr txBox="1"/>
          <p:nvPr/>
        </p:nvSpPr>
        <p:spPr>
          <a:xfrm>
            <a:off x="1509096" y="3990935"/>
            <a:ext cx="1584175" cy="243593"/>
          </a:xfrm>
          <a:prstGeom prst="rect">
            <a:avLst/>
          </a:prstGeom>
          <a:noFill/>
        </p:spPr>
        <p:txBody>
          <a:bodyPr wrap="square" rtlCol="0">
            <a:spAutoFit/>
          </a:bodyPr>
          <a:lstStyle/>
          <a:p>
            <a:pPr marL="174625" indent="-174625">
              <a:lnSpc>
                <a:spcPts val="1400"/>
              </a:lnSpc>
              <a:spcBef>
                <a:spcPts val="1200"/>
              </a:spcBef>
            </a:pPr>
            <a:r>
              <a:rPr lang="ja-JP" altLang="en-US" sz="900" dirty="0">
                <a:latin typeface="BIZ UDゴシック" panose="020B0400000000000000" pitchFamily="49" charset="-128"/>
                <a:ea typeface="BIZ UDゴシック" panose="020B0400000000000000" pitchFamily="49" charset="-128"/>
              </a:rPr>
              <a:t>（中間論点整理８－５図）</a:t>
            </a:r>
            <a:endParaRPr lang="en-US" altLang="ja-JP" sz="900" b="1" dirty="0">
              <a:latin typeface="BIZ UDゴシック" panose="020B0400000000000000" pitchFamily="49" charset="-128"/>
              <a:ea typeface="BIZ UDゴシック" panose="020B0400000000000000" pitchFamily="49" charset="-128"/>
            </a:endParaRPr>
          </a:p>
        </p:txBody>
      </p:sp>
      <p:sp>
        <p:nvSpPr>
          <p:cNvPr id="16"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17</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26180" y="955967"/>
            <a:ext cx="9090000" cy="2732850"/>
          </a:xfrm>
          <a:prstGeom prst="rect">
            <a:avLst/>
          </a:prstGeom>
          <a:noFill/>
          <a:ln w="6350">
            <a:solidFill>
              <a:schemeClr val="tx1">
                <a:lumMod val="95000"/>
                <a:lumOff val="5000"/>
              </a:schemeClr>
            </a:solidFill>
          </a:ln>
        </p:spPr>
        <p:txBody>
          <a:bodyPr wrap="square" tIns="108000" rtlCol="0">
            <a:spAutoFit/>
          </a:bodyPr>
          <a:lstStyle/>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〇　大阪・関西の有するポテンシャルに加え、コロナ後の社会変化を見据え、ウェルビーイングや社会課題との</a:t>
            </a:r>
          </a:p>
          <a:p>
            <a:pPr marL="363538" indent="-363538">
              <a:lnSpc>
                <a:spcPts val="1200"/>
              </a:lnSpc>
              <a:spcBef>
                <a:spcPts val="200"/>
              </a:spcBef>
            </a:pPr>
            <a:r>
              <a:rPr lang="ja-JP" altLang="en-US" sz="1400" dirty="0" smtClean="0">
                <a:latin typeface="BIZ UDゴシック" panose="020B0400000000000000" pitchFamily="49" charset="-128"/>
                <a:ea typeface="BIZ UDゴシック" panose="020B0400000000000000" pitchFamily="49" charset="-128"/>
              </a:rPr>
              <a:t>  高い親和性、とりわけ、大阪・関西万博を踏まえ、</a:t>
            </a:r>
            <a:r>
              <a:rPr lang="ja-JP" altLang="en-US" sz="1400" b="1" u="sng" dirty="0" smtClean="0">
                <a:latin typeface="BIZ UDゴシック" panose="020B0400000000000000" pitchFamily="49" charset="-128"/>
                <a:ea typeface="BIZ UDゴシック" panose="020B0400000000000000" pitchFamily="49" charset="-128"/>
              </a:rPr>
              <a:t>ライフサイエンス・ヘルスケアとエネルギーの二つを主要</a:t>
            </a:r>
          </a:p>
          <a:p>
            <a:pPr marL="363538" indent="-363538">
              <a:lnSpc>
                <a:spcPts val="1200"/>
              </a:lnSpc>
              <a:spcBef>
                <a:spcPts val="200"/>
              </a:spcBef>
            </a:pPr>
            <a:r>
              <a:rPr lang="ja-JP" altLang="en-US" sz="1400" b="1" dirty="0" smtClean="0">
                <a:latin typeface="BIZ UDゴシック" panose="020B0400000000000000" pitchFamily="49" charset="-128"/>
                <a:ea typeface="BIZ UDゴシック" panose="020B0400000000000000" pitchFamily="49" charset="-128"/>
              </a:rPr>
              <a:t>  </a:t>
            </a:r>
            <a:r>
              <a:rPr lang="ja-JP" altLang="en-US" sz="1400" b="1" u="sng" dirty="0" smtClean="0">
                <a:latin typeface="BIZ UDゴシック" panose="020B0400000000000000" pitchFamily="49" charset="-128"/>
                <a:ea typeface="BIZ UDゴシック" panose="020B0400000000000000" pitchFamily="49" charset="-128"/>
              </a:rPr>
              <a:t>ターゲットにすることが考えられる</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5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そのうえで、これら主要ターゲットを起点に、</a:t>
            </a:r>
            <a:r>
              <a:rPr lang="ja-JP" altLang="en-US" sz="1400" b="1" u="sng" dirty="0">
                <a:latin typeface="BIZ UDゴシック" panose="020B0400000000000000" pitchFamily="49" charset="-128"/>
                <a:ea typeface="BIZ UDゴシック" panose="020B0400000000000000" pitchFamily="49" charset="-128"/>
              </a:rPr>
              <a:t>雇用などへの誘発効果の高い「観光」やその他の業種をかけ</a:t>
            </a:r>
          </a:p>
          <a:p>
            <a:pPr marL="363538" indent="-363538">
              <a:lnSpc>
                <a:spcPts val="1200"/>
              </a:lnSpc>
              <a:spcBef>
                <a:spcPts val="200"/>
              </a:spcBef>
            </a:pPr>
            <a:r>
              <a:rPr lang="ja-JP" altLang="en-US" sz="1400" b="1" dirty="0">
                <a:latin typeface="BIZ UDゴシック" panose="020B0400000000000000" pitchFamily="49" charset="-128"/>
                <a:ea typeface="BIZ UDゴシック" panose="020B0400000000000000" pitchFamily="49" charset="-128"/>
              </a:rPr>
              <a:t>　</a:t>
            </a:r>
            <a:r>
              <a:rPr lang="ja-JP" altLang="en-US" sz="1400" b="1" u="sng" dirty="0">
                <a:latin typeface="BIZ UDゴシック" panose="020B0400000000000000" pitchFamily="49" charset="-128"/>
                <a:ea typeface="BIZ UDゴシック" panose="020B0400000000000000" pitchFamily="49" charset="-128"/>
              </a:rPr>
              <a:t>合わせることで、「社会課題解決型分野」ともいえる「健康・医療関連分野」や「グリーン関連分野」を中心</a:t>
            </a:r>
          </a:p>
          <a:p>
            <a:pPr marL="363538" indent="-363538">
              <a:lnSpc>
                <a:spcPts val="1200"/>
              </a:lnSpc>
              <a:spcBef>
                <a:spcPts val="200"/>
              </a:spcBef>
            </a:pPr>
            <a:r>
              <a:rPr lang="ja-JP" altLang="en-US" sz="1400" b="1" dirty="0">
                <a:latin typeface="BIZ UDゴシック" panose="020B0400000000000000" pitchFamily="49" charset="-128"/>
                <a:ea typeface="BIZ UDゴシック" panose="020B0400000000000000" pitchFamily="49" charset="-128"/>
              </a:rPr>
              <a:t>　</a:t>
            </a:r>
            <a:r>
              <a:rPr lang="ja-JP" altLang="en-US" sz="1400" b="1" u="sng" dirty="0">
                <a:latin typeface="BIZ UDゴシック" panose="020B0400000000000000" pitchFamily="49" charset="-128"/>
                <a:ea typeface="BIZ UDゴシック" panose="020B0400000000000000" pitchFamily="49" charset="-128"/>
              </a:rPr>
              <a:t>に幅広い産業で付加価値を創出</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ja-JP" altLang="en-US"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ja-JP" altLang="en-US" sz="1400" dirty="0">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562909" y="2302691"/>
            <a:ext cx="8016542" cy="1262137"/>
          </a:xfrm>
          <a:prstGeom prst="rect">
            <a:avLst/>
          </a:prstGeom>
          <a:noFill/>
          <a:ln w="3175">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lvl="0">
              <a:lnSpc>
                <a:spcPts val="1500"/>
              </a:lnSpc>
              <a:defRPr/>
            </a:pPr>
            <a:r>
              <a:rPr lang="ja-JP" altLang="en-US" sz="1100" dirty="0">
                <a:solidFill>
                  <a:schemeClr val="tx1"/>
                </a:solidFill>
                <a:latin typeface="BIZ UDゴシック" panose="020B0400000000000000" pitchFamily="49" charset="-128"/>
                <a:ea typeface="BIZ UDゴシック" panose="020B0400000000000000" pitchFamily="49" charset="-128"/>
              </a:rPr>
              <a:t>〇　</a:t>
            </a:r>
            <a:r>
              <a:rPr lang="ja-JP" altLang="en-US" sz="1100" dirty="0">
                <a:solidFill>
                  <a:prstClr val="black"/>
                </a:solidFill>
                <a:latin typeface="BIZ UDゴシック" panose="020B0400000000000000" pitchFamily="49" charset="-128"/>
                <a:ea typeface="BIZ UDゴシック" panose="020B0400000000000000" pitchFamily="49" charset="-128"/>
              </a:rPr>
              <a:t>観光産業については、コロナ後を見据え、機会損失がないよう準備しておくことはもとより、ヘルスツーリズムや</a:t>
            </a:r>
            <a:r>
              <a:rPr lang="en-US" altLang="ja-JP" sz="1100" dirty="0" smtClean="0">
                <a:solidFill>
                  <a:prstClr val="black"/>
                </a:solidFill>
                <a:latin typeface="BIZ UDゴシック" panose="020B0400000000000000" pitchFamily="49" charset="-128"/>
                <a:ea typeface="BIZ UDゴシック" panose="020B0400000000000000" pitchFamily="49" charset="-128"/>
              </a:rPr>
              <a:t>MICE</a:t>
            </a:r>
          </a:p>
          <a:p>
            <a:pPr lvl="0">
              <a:lnSpc>
                <a:spcPts val="1500"/>
              </a:lnSpc>
              <a:defRPr/>
            </a:pPr>
            <a:r>
              <a:rPr lang="en-US" altLang="ja-JP" sz="1100" dirty="0">
                <a:solidFill>
                  <a:prstClr val="black"/>
                </a:solidFill>
                <a:latin typeface="BIZ UDゴシック" panose="020B0400000000000000" pitchFamily="49" charset="-128"/>
                <a:ea typeface="BIZ UDゴシック" panose="020B0400000000000000" pitchFamily="49" charset="-128"/>
              </a:rPr>
              <a:t> </a:t>
            </a:r>
            <a:r>
              <a:rPr lang="en-US" altLang="ja-JP" sz="1100" dirty="0" smtClean="0">
                <a:solidFill>
                  <a:prstClr val="black"/>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ツーリズムの</a:t>
            </a:r>
            <a:r>
              <a:rPr lang="ja-JP" altLang="en-US" sz="1100" dirty="0">
                <a:solidFill>
                  <a:prstClr val="black"/>
                </a:solidFill>
                <a:latin typeface="BIZ UDゴシック" panose="020B0400000000000000" pitchFamily="49" charset="-128"/>
                <a:ea typeface="BIZ UDゴシック" panose="020B0400000000000000" pitchFamily="49" charset="-128"/>
              </a:rPr>
              <a:t>振興、コト消費、イミ消費を意識した体験型ツーリズムの強化など、質的充実を図っていくことが必要。</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pPr lvl="0">
              <a:lnSpc>
                <a:spcPts val="300"/>
              </a:lnSpc>
              <a:defRPr/>
            </a:pPr>
            <a:endParaRPr lang="ja-JP" altLang="en-US" sz="1100" dirty="0">
              <a:solidFill>
                <a:prstClr val="black"/>
              </a:solidFill>
              <a:latin typeface="BIZ UDゴシック" panose="020B0400000000000000" pitchFamily="49" charset="-128"/>
              <a:ea typeface="BIZ UDゴシック" panose="020B0400000000000000" pitchFamily="49" charset="-128"/>
            </a:endParaRPr>
          </a:p>
          <a:p>
            <a:pPr lvl="0">
              <a:lnSpc>
                <a:spcPts val="1500"/>
              </a:lnSpc>
              <a:defRPr/>
            </a:pPr>
            <a:r>
              <a:rPr lang="ja-JP" altLang="en-US" sz="1100" dirty="0">
                <a:solidFill>
                  <a:prstClr val="black"/>
                </a:solidFill>
                <a:latin typeface="BIZ UDゴシック" panose="020B0400000000000000" pitchFamily="49" charset="-128"/>
                <a:ea typeface="BIZ UDゴシック" panose="020B0400000000000000" pitchFamily="49" charset="-128"/>
              </a:rPr>
              <a:t>〇　イノベーションの源泉とも言えるスタートアップについては、数に加え、規模・成長力を重視したステージへの転換</a:t>
            </a:r>
            <a:r>
              <a:rPr lang="ja-JP" altLang="en-US" sz="1100" dirty="0" smtClean="0">
                <a:solidFill>
                  <a:prstClr val="black"/>
                </a:solidFill>
                <a:latin typeface="BIZ UDゴシック" panose="020B0400000000000000" pitchFamily="49" charset="-128"/>
                <a:ea typeface="BIZ UDゴシック" panose="020B0400000000000000" pitchFamily="49" charset="-128"/>
              </a:rPr>
              <a:t>を</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pPr lvl="0">
              <a:lnSpc>
                <a:spcPts val="1500"/>
              </a:lnSpc>
              <a:defRPr/>
            </a:pPr>
            <a:r>
              <a:rPr lang="ja-JP" altLang="en-US" sz="1100" dirty="0">
                <a:solidFill>
                  <a:prstClr val="black"/>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図る</a:t>
            </a:r>
            <a:r>
              <a:rPr lang="ja-JP" altLang="en-US" sz="1100" dirty="0">
                <a:solidFill>
                  <a:prstClr val="black"/>
                </a:solidFill>
                <a:latin typeface="BIZ UDゴシック" panose="020B0400000000000000" pitchFamily="49" charset="-128"/>
                <a:ea typeface="BIZ UDゴシック" panose="020B0400000000000000" pitchFamily="49" charset="-128"/>
              </a:rPr>
              <a:t>と</a:t>
            </a:r>
            <a:r>
              <a:rPr lang="ja-JP" altLang="en-US" sz="1100" dirty="0" smtClean="0">
                <a:solidFill>
                  <a:prstClr val="black"/>
                </a:solidFill>
                <a:latin typeface="BIZ UDゴシック" panose="020B0400000000000000" pitchFamily="49" charset="-128"/>
                <a:ea typeface="BIZ UDゴシック" panose="020B0400000000000000" pitchFamily="49" charset="-128"/>
              </a:rPr>
              <a:t>ともに</a:t>
            </a:r>
            <a:r>
              <a:rPr lang="ja-JP" altLang="en-US" sz="1100" dirty="0">
                <a:solidFill>
                  <a:prstClr val="black"/>
                </a:solidFill>
                <a:latin typeface="BIZ UDゴシック" panose="020B0400000000000000" pitchFamily="49" charset="-128"/>
                <a:ea typeface="BIZ UDゴシック" panose="020B0400000000000000" pitchFamily="49" charset="-128"/>
              </a:rPr>
              <a:t>、海外から影響力のある有望なスタートアップの誘致にも取り組むことが必要。</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pPr lvl="0">
              <a:lnSpc>
                <a:spcPts val="300"/>
              </a:lnSpc>
              <a:defRPr/>
            </a:pPr>
            <a:endParaRPr lang="en-US" altLang="ja-JP" sz="1100" dirty="0">
              <a:solidFill>
                <a:prstClr val="black"/>
              </a:solidFill>
              <a:latin typeface="BIZ UDゴシック" panose="020B0400000000000000" pitchFamily="49" charset="-128"/>
              <a:ea typeface="BIZ UDゴシック" panose="020B0400000000000000" pitchFamily="49" charset="-128"/>
            </a:endParaRPr>
          </a:p>
          <a:p>
            <a:pPr lvl="0">
              <a:lnSpc>
                <a:spcPts val="1500"/>
              </a:lnSpc>
              <a:defRPr/>
            </a:pPr>
            <a:r>
              <a:rPr lang="ja-JP" altLang="en-US" sz="1100" dirty="0">
                <a:solidFill>
                  <a:prstClr val="black"/>
                </a:solidFill>
                <a:latin typeface="BIZ UDゴシック" panose="020B0400000000000000" pitchFamily="49" charset="-128"/>
                <a:ea typeface="BIZ UDゴシック" panose="020B0400000000000000" pitchFamily="49" charset="-128"/>
              </a:rPr>
              <a:t>〇　中小企業については、例えば、素材産業の集積を生かし、事業承継時にグリーン関連の新産業に挑戦する</a:t>
            </a:r>
            <a:r>
              <a:rPr lang="ja-JP" altLang="en-US" sz="1100" dirty="0" smtClean="0">
                <a:solidFill>
                  <a:prstClr val="black"/>
                </a:solidFill>
                <a:latin typeface="BIZ UDゴシック" panose="020B0400000000000000" pitchFamily="49" charset="-128"/>
                <a:ea typeface="BIZ UDゴシック" panose="020B0400000000000000" pitchFamily="49" charset="-128"/>
              </a:rPr>
              <a:t>など、自らの</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pPr lvl="0">
              <a:lnSpc>
                <a:spcPts val="1500"/>
              </a:lnSpc>
              <a:defRPr/>
            </a:pPr>
            <a:r>
              <a:rPr lang="ja-JP" altLang="en-US" sz="1100" dirty="0">
                <a:solidFill>
                  <a:prstClr val="black"/>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強み</a:t>
            </a:r>
            <a:r>
              <a:rPr lang="ja-JP" altLang="en-US" sz="1100" dirty="0">
                <a:solidFill>
                  <a:prstClr val="black"/>
                </a:solidFill>
                <a:latin typeface="BIZ UDゴシック" panose="020B0400000000000000" pitchFamily="49" charset="-128"/>
                <a:ea typeface="BIZ UDゴシック" panose="020B0400000000000000" pitchFamily="49" charset="-128"/>
              </a:rPr>
              <a:t>を</a:t>
            </a:r>
            <a:r>
              <a:rPr lang="ja-JP" altLang="en-US" sz="1100" dirty="0" smtClean="0">
                <a:solidFill>
                  <a:prstClr val="black"/>
                </a:solidFill>
                <a:latin typeface="BIZ UDゴシック" panose="020B0400000000000000" pitchFamily="49" charset="-128"/>
                <a:ea typeface="BIZ UDゴシック" panose="020B0400000000000000" pitchFamily="49" charset="-128"/>
              </a:rPr>
              <a:t>最大限生かす</a:t>
            </a:r>
            <a:r>
              <a:rPr lang="ja-JP" altLang="en-US" sz="1100" dirty="0">
                <a:solidFill>
                  <a:prstClr val="black"/>
                </a:solidFill>
                <a:latin typeface="BIZ UDゴシック" panose="020B0400000000000000" pitchFamily="49" charset="-128"/>
                <a:ea typeface="BIZ UDゴシック" panose="020B0400000000000000" pitchFamily="49" charset="-128"/>
              </a:rPr>
              <a:t>とともに、これまで抱えてきた不採算部門の整理を進めていくことが必要。</a:t>
            </a:r>
          </a:p>
        </p:txBody>
      </p:sp>
      <p:sp>
        <p:nvSpPr>
          <p:cNvPr id="19" name="四角形: 角を丸くする 42">
            <a:extLst>
              <a:ext uri="{FF2B5EF4-FFF2-40B4-BE49-F238E27FC236}">
                <a16:creationId xmlns:a16="http://schemas.microsoft.com/office/drawing/2014/main" id="{65BAA35C-F6D5-4151-9889-28026A40EB08}"/>
              </a:ext>
            </a:extLst>
          </p:cNvPr>
          <p:cNvSpPr/>
          <p:nvPr/>
        </p:nvSpPr>
        <p:spPr>
          <a:xfrm>
            <a:off x="26180" y="547258"/>
            <a:ext cx="476721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経済モデルの対象となる産業分野に関して</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0669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42">
            <a:extLst>
              <a:ext uri="{FF2B5EF4-FFF2-40B4-BE49-F238E27FC236}">
                <a16:creationId xmlns:a16="http://schemas.microsoft.com/office/drawing/2014/main" id="{65BAA35C-F6D5-4151-9889-28026A40EB08}"/>
              </a:ext>
            </a:extLst>
          </p:cNvPr>
          <p:cNvSpPr/>
          <p:nvPr/>
        </p:nvSpPr>
        <p:spPr>
          <a:xfrm>
            <a:off x="107504" y="1043928"/>
            <a:ext cx="302433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defTabSz="457200" fontAlgn="auto">
              <a:spcBef>
                <a:spcPts val="0"/>
              </a:spcBef>
              <a:spcAft>
                <a:spcPts val="0"/>
              </a:spcAft>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　人の力（人的基盤）</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0"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９ 副首都・大阪の経済モデルの基盤部分　①</a:t>
            </a:r>
          </a:p>
        </p:txBody>
      </p:sp>
      <p:sp>
        <p:nvSpPr>
          <p:cNvPr id="11" name="テキスト ボックス 10"/>
          <p:cNvSpPr txBox="1"/>
          <p:nvPr/>
        </p:nvSpPr>
        <p:spPr>
          <a:xfrm>
            <a:off x="27000" y="1494770"/>
            <a:ext cx="9090000" cy="5270674"/>
          </a:xfrm>
          <a:prstGeom prst="rect">
            <a:avLst/>
          </a:prstGeom>
          <a:noFill/>
          <a:ln>
            <a:solidFill>
              <a:schemeClr val="tx1">
                <a:lumMod val="95000"/>
                <a:lumOff val="5000"/>
              </a:schemeClr>
            </a:solidFill>
          </a:ln>
        </p:spPr>
        <p:txBody>
          <a:bodyPr wrap="square" tIns="0" bIns="0" rtlCol="0" anchor="ctr" anchorCtr="0">
            <a:spAutoFit/>
          </a:bodyPr>
          <a:lstStyle/>
          <a:p>
            <a:pPr marL="363538" indent="-363538">
              <a:lnSpc>
                <a:spcPts val="1600"/>
              </a:lnSpc>
              <a:spcBef>
                <a:spcPts val="200"/>
              </a:spcBef>
            </a:pPr>
            <a:r>
              <a:rPr lang="ja-JP" altLang="en-US" sz="14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自律型</a:t>
            </a:r>
            <a:r>
              <a:rPr lang="ja-JP" altLang="en-US"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人材</a:t>
            </a:r>
            <a:endParaRPr lang="en-US" altLang="ja-JP" sz="14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600"/>
              </a:lnSpc>
              <a:spcBef>
                <a:spcPts val="200"/>
              </a:spcBef>
            </a:pPr>
            <a:r>
              <a:rPr lang="en-US"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rPr>
              <a:t>自律型人材が生まれるには、自由に安心して思いや考え、アイデアを発信できる環境が必要。　</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　企業の取組に加え、</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行政がリードする形で、アイデアを出し合い、具現化でき</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る</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交流の場を作っていく</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ことが考えられる。</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3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高度人材</a:t>
            </a:r>
            <a:endParaRPr lang="en-US" altLang="ja-JP"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企業内での兼業の促進などに併せて、大学に戻って経営を学ぶ機会を設けてい</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くこ</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とが必要。</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600"/>
              </a:lnSpc>
              <a:spcBef>
                <a:spcPts val="200"/>
              </a:spcBef>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学校教育段階においても、多様な学習ルートの整備を進めていくことが重要</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3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人材流動化とリカレント</a:t>
            </a:r>
            <a:r>
              <a:rPr lang="ja-JP" altLang="en-US"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教育</a:t>
            </a:r>
            <a:endParaRPr lang="en-US" altLang="ja-JP" sz="14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en-US"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企業の取組に併せて、行政による取組も重要</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大阪</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公立</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大学などにおける学び直しの機会の</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拡大を</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図って</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いくべき</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 ○　求人</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企業のニーズと必要なスキル、給与・処遇等</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に関する</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　 データを見える化し、スキルの更新とマッチングにつなげる</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システム</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の構築など、成長分野への人材の</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流動性を高める仕</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ja-JP" altLang="en-US" sz="14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smtClean="0">
                <a:latin typeface="BIZ UDゴシック" panose="020B0400000000000000" pitchFamily="49" charset="-128"/>
                <a:ea typeface="BIZ UDゴシック" panose="020B0400000000000000" pitchFamily="49" charset="-128"/>
                <a:cs typeface="Times New Roman" panose="02020603050405020304" pitchFamily="18" charset="0"/>
              </a:rPr>
              <a:t> 組み</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を検討す</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べき。</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セーフティネットの強化</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も</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重要</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300"/>
              </a:lnSpc>
              <a:spcBef>
                <a:spcPts val="200"/>
              </a:spcBef>
            </a:pPr>
            <a:endParaRPr lang="en-US" altLang="ja-JP" sz="3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lvl="0" indent="-363538">
              <a:lnSpc>
                <a:spcPts val="1600"/>
              </a:lnSpc>
              <a:spcBef>
                <a:spcPts val="200"/>
              </a:spcBef>
            </a:pPr>
            <a:r>
              <a:rPr lang="ja-JP" altLang="en-US"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人材</a:t>
            </a:r>
            <a:r>
              <a:rPr lang="ja-JP" altLang="en-US" sz="14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の</a:t>
            </a:r>
            <a:r>
              <a:rPr lang="ja-JP" altLang="en-US"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多様化</a:t>
            </a:r>
            <a:endParaRPr lang="en-US" altLang="ja-JP" sz="14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lvl="0" indent="-363538">
              <a:lnSpc>
                <a:spcPts val="1500"/>
              </a:lnSpc>
              <a:spcBef>
                <a:spcPts val="200"/>
              </a:spcBef>
            </a:pPr>
            <a:r>
              <a:rPr lang="en-US"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女性、外国人、シニア、</a:t>
            </a:r>
            <a:r>
              <a:rPr lang="ja-JP" altLang="ja-JP" sz="1400" dirty="0" err="1">
                <a:latin typeface="BIZ UDゴシック" panose="020B0400000000000000" pitchFamily="49" charset="-128"/>
                <a:ea typeface="BIZ UDゴシック" panose="020B0400000000000000" pitchFamily="49" charset="-128"/>
                <a:cs typeface="Times New Roman" panose="02020603050405020304" pitchFamily="18" charset="0"/>
              </a:rPr>
              <a:t>障がい</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者など様々</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な方々</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の意見を吸い上げ、</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安心して活躍できる</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環境づくりが</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lvl="0" indent="-363538">
              <a:lnSpc>
                <a:spcPts val="1500"/>
              </a:lnSpc>
              <a:spcBef>
                <a:spcPts val="200"/>
              </a:spcBef>
            </a:pP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重要</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。とりわけ</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、全国</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と比べ就業率</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が低い</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女性</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が、様々な場面で活躍できる環境整備</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が必要</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lvl="0" indent="-363538">
              <a:lnSpc>
                <a:spcPts val="1500"/>
              </a:lnSpc>
              <a:spcBef>
                <a:spcPts val="200"/>
              </a:spcBef>
            </a:pPr>
            <a:r>
              <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日本が</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外国人材に選ばれるためには、</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子弟</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の公</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教育など</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共生環境づくりとともに、まずは留学生の</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定着</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indent="152400" algn="just">
              <a:lnSpc>
                <a:spcPts val="1500"/>
              </a:lnSpc>
              <a:spcAft>
                <a:spcPts val="0"/>
              </a:spcAft>
            </a:pP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に</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取り組むべき</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indent="152400" algn="just">
              <a:lnSpc>
                <a:spcPts val="300"/>
              </a:lnSpc>
              <a:spcAft>
                <a:spcPts val="0"/>
              </a:spcAft>
            </a:pP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lvl="0" indent="-363538">
              <a:lnSpc>
                <a:spcPts val="1600"/>
              </a:lnSpc>
              <a:spcBef>
                <a:spcPts val="200"/>
              </a:spcBef>
            </a:pPr>
            <a:r>
              <a:rPr lang="ja-JP" altLang="en-US"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若者</a:t>
            </a:r>
            <a:endParaRPr lang="en-US" altLang="ja-JP" sz="14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lvl="0" indent="-363538">
              <a:lnSpc>
                <a:spcPts val="1500"/>
              </a:lnSpc>
              <a:spcBef>
                <a:spcPts val="200"/>
              </a:spcBef>
            </a:pPr>
            <a:r>
              <a:rPr lang="en-US"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未来を担う若者から社会を変えていくこと</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が</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重要</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であり、</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在住の若者のより一層の活躍</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・定着</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一度大阪</a:t>
            </a:r>
            <a:endParaRPr lang="en-US" altLang="ja-JP"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lvl="0" indent="152400" algn="just">
              <a:lnSpc>
                <a:spcPts val="1500"/>
              </a:lnSpc>
              <a:spcAft>
                <a:spcPts val="0"/>
              </a:spcAft>
            </a:pPr>
            <a:r>
              <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を</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離れた若者の</a:t>
            </a:r>
            <a:r>
              <a:rPr lang="en-US" altLang="ja-JP"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U</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ターン</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の推進</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、国内外</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からの若手人材の集積などについて</a:t>
            </a:r>
            <a:r>
              <a:rPr lang="ja-JP" altLang="en-US" sz="1400" kern="100" dirty="0" smtClean="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考える</a:t>
            </a:r>
            <a:r>
              <a:rPr lang="ja-JP" altLang="en-US" sz="14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ことが必要</a:t>
            </a:r>
            <a:r>
              <a:rPr lang="ja-JP" altLang="en-US" sz="1400" kern="100" dirty="0" smtClean="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kern="100" dirty="0" smtClean="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8" name="グラフィックス 7" descr="教室">
            <a:extLst>
              <a:ext uri="{FF2B5EF4-FFF2-40B4-BE49-F238E27FC236}">
                <a16:creationId xmlns:a16="http://schemas.microsoft.com/office/drawing/2014/main" id="{543715F4-575F-4070-BA16-85ACAC359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992" y="1001205"/>
            <a:ext cx="419845" cy="419845"/>
          </a:xfrm>
          <a:prstGeom prst="rect">
            <a:avLst/>
          </a:prstGeom>
        </p:spPr>
      </p:pic>
      <p:sp>
        <p:nvSpPr>
          <p:cNvPr id="2" name="テキスト ボックス 1"/>
          <p:cNvSpPr txBox="1"/>
          <p:nvPr/>
        </p:nvSpPr>
        <p:spPr>
          <a:xfrm>
            <a:off x="4932040" y="3212200"/>
            <a:ext cx="2672792" cy="246221"/>
          </a:xfrm>
          <a:prstGeom prst="rect">
            <a:avLst/>
          </a:prstGeom>
          <a:noFill/>
        </p:spPr>
        <p:txBody>
          <a:bodyPr wrap="square" rtlCol="0">
            <a:spAutoFit/>
          </a:bodyPr>
          <a:lstStyle/>
          <a:p>
            <a:r>
              <a:rPr lang="ja-JP" altLang="ja-JP" sz="1000" b="1" u="sng" dirty="0">
                <a:latin typeface="BIZ UDゴシック" panose="020B0400000000000000" pitchFamily="49" charset="-128"/>
                <a:ea typeface="BIZ UDゴシック" panose="020B0400000000000000" pitchFamily="49" charset="-128"/>
              </a:rPr>
              <a:t>人材流動化へのデータ活用（イメージ）</a:t>
            </a:r>
            <a:endParaRPr lang="ja-JP" altLang="en-US" sz="1000" b="1" u="sng" dirty="0">
              <a:latin typeface="BIZ UDゴシック" panose="020B0400000000000000" pitchFamily="49" charset="-128"/>
              <a:ea typeface="BIZ UDゴシック" panose="020B0400000000000000" pitchFamily="49" charset="-128"/>
            </a:endParaRPr>
          </a:p>
        </p:txBody>
      </p:sp>
      <p:sp>
        <p:nvSpPr>
          <p:cNvPr id="16" name="テキスト ボックス 15"/>
          <p:cNvSpPr txBox="1"/>
          <p:nvPr/>
        </p:nvSpPr>
        <p:spPr>
          <a:xfrm>
            <a:off x="7221165" y="3155406"/>
            <a:ext cx="1788269" cy="338554"/>
          </a:xfrm>
          <a:prstGeom prst="rect">
            <a:avLst/>
          </a:prstGeom>
          <a:noFill/>
        </p:spPr>
        <p:txBody>
          <a:bodyPr wrap="square" rtlCol="0">
            <a:spAutoFit/>
          </a:bodyPr>
          <a:lstStyle/>
          <a:p>
            <a:pPr marL="174625" indent="-174625">
              <a:spcBef>
                <a:spcPts val="1200"/>
              </a:spcBef>
            </a:pPr>
            <a:r>
              <a:rPr lang="ja-JP" altLang="en-US" sz="1000" dirty="0">
                <a:latin typeface="BIZ UDゴシック" panose="020B0400000000000000" pitchFamily="49" charset="-128"/>
                <a:ea typeface="BIZ UDゴシック" panose="020B0400000000000000" pitchFamily="49" charset="-128"/>
              </a:rPr>
              <a:t>（中間論点整理８－８図）</a:t>
            </a:r>
            <a:r>
              <a:rPr lang="ja-JP" altLang="en-US" sz="1600" b="1" dirty="0">
                <a:solidFill>
                  <a:srgbClr val="FF0000"/>
                </a:solidFill>
                <a:latin typeface="UD デジタル 教科書体 NK-R" panose="02020400000000000000" pitchFamily="18" charset="-128"/>
                <a:ea typeface="UD デジタル 教科書体 NK-R" panose="02020400000000000000" pitchFamily="18" charset="-128"/>
              </a:rPr>
              <a:t>　</a:t>
            </a:r>
            <a:endParaRPr lang="en-US" altLang="ja-JP" sz="16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25879" y="507100"/>
            <a:ext cx="9296525" cy="528350"/>
          </a:xfrm>
          <a:prstGeom prst="rect">
            <a:avLst/>
          </a:prstGeom>
          <a:noFill/>
          <a:ln>
            <a:noFill/>
          </a:ln>
        </p:spPr>
        <p:txBody>
          <a:bodyPr wrap="square" rtlCol="0">
            <a:spAutoFit/>
          </a:bodyPr>
          <a:lstStyle/>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〇　副首都</a:t>
            </a:r>
            <a:r>
              <a:rPr lang="ja-JP" altLang="en-US" sz="1400" dirty="0">
                <a:latin typeface="BIZ UDゴシック" panose="020B0400000000000000" pitchFamily="49" charset="-128"/>
                <a:ea typeface="BIZ UDゴシック" panose="020B0400000000000000" pitchFamily="49" charset="-128"/>
              </a:rPr>
              <a:t>・大阪の経済モデルの基盤部分として、「人の力（人的基盤）」、「デジタルの力（</a:t>
            </a:r>
            <a:r>
              <a:rPr lang="en-US" altLang="ja-JP" sz="1400" dirty="0">
                <a:latin typeface="BIZ UDゴシック" panose="020B0400000000000000" pitchFamily="49" charset="-128"/>
                <a:ea typeface="BIZ UDゴシック" panose="020B0400000000000000" pitchFamily="49" charset="-128"/>
              </a:rPr>
              <a:t>DX</a:t>
            </a:r>
            <a:r>
              <a:rPr lang="ja-JP" altLang="en-US" sz="1400" dirty="0">
                <a:latin typeface="BIZ UDゴシック" panose="020B0400000000000000" pitchFamily="49" charset="-128"/>
                <a:ea typeface="BIZ UDゴシック" panose="020B0400000000000000" pitchFamily="49" charset="-128"/>
              </a:rPr>
              <a:t>基盤）」</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インフラ・まちづくり</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solidFill>
                  <a:srgbClr val="FF0000"/>
                </a:solidFill>
                <a:latin typeface="BIZ UDゴシック" panose="020B0400000000000000" pitchFamily="49" charset="-128"/>
                <a:ea typeface="BIZ UDゴシック" panose="020B0400000000000000" pitchFamily="49" charset="-128"/>
              </a:rPr>
              <a:t>、</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金融機能」、「研究・研修・情報等に関する共有・連携の場」が考えられる。</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9" name="スライド番号プレースホルダー 1"/>
          <p:cNvSpPr txBox="1">
            <a:spLocks/>
          </p:cNvSpPr>
          <p:nvPr/>
        </p:nvSpPr>
        <p:spPr>
          <a:xfrm>
            <a:off x="7086600" y="6460092"/>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18</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rotWithShape="1">
          <a:blip r:embed="rId4"/>
          <a:srcRect l="6551" t="-1733" r="1210" b="4188"/>
          <a:stretch/>
        </p:blipFill>
        <p:spPr>
          <a:xfrm>
            <a:off x="5220072" y="3429001"/>
            <a:ext cx="3456384" cy="1656184"/>
          </a:xfrm>
          <a:prstGeom prst="rect">
            <a:avLst/>
          </a:prstGeom>
        </p:spPr>
      </p:pic>
    </p:spTree>
    <p:extLst>
      <p:ext uri="{BB962C8B-B14F-4D97-AF65-F5344CB8AC3E}">
        <p14:creationId xmlns:p14="http://schemas.microsoft.com/office/powerpoint/2010/main" val="77884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391597"/>
            <a:ext cx="9162674" cy="6337632"/>
          </a:xfrm>
          <a:prstGeom prst="rect">
            <a:avLst/>
          </a:prstGeom>
          <a:noFill/>
        </p:spPr>
        <p:txBody>
          <a:bodyPr wrap="square" rtlCol="0">
            <a:spAutoFit/>
          </a:bodyPr>
          <a:lstStyle/>
          <a:p>
            <a:pPr marL="174625" indent="-174625">
              <a:lnSpc>
                <a:spcPts val="1000"/>
              </a:lnSpc>
              <a:spcBef>
                <a:spcPts val="1200"/>
              </a:spcBef>
              <a:tabLst>
                <a:tab pos="174625" algn="l"/>
              </a:tabLst>
            </a:pPr>
            <a:endParaRPr lang="en-US" altLang="ja-JP" sz="8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1200"/>
              </a:spcBef>
              <a:tabLst>
                <a:tab pos="174625" algn="l"/>
              </a:tabLst>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a:t>
            </a:r>
            <a:r>
              <a:rPr lang="en-US" altLang="ja-JP" sz="1400" dirty="0">
                <a:latin typeface="BIZ UDゴシック" panose="020B0400000000000000" pitchFamily="49" charset="-128"/>
                <a:ea typeface="BIZ UDゴシック" panose="020B0400000000000000" pitchFamily="49" charset="-128"/>
              </a:rPr>
              <a:t>2017</a:t>
            </a:r>
            <a:r>
              <a:rPr lang="ja-JP" altLang="en-US" sz="1400" dirty="0">
                <a:latin typeface="BIZ UDゴシック" panose="020B0400000000000000" pitchFamily="49" charset="-128"/>
                <a:ea typeface="BIZ UDゴシック" panose="020B0400000000000000" pitchFamily="49" charset="-128"/>
              </a:rPr>
              <a:t>年３月に</a:t>
            </a:r>
            <a:r>
              <a:rPr lang="ja-JP" altLang="en-US" sz="1400" b="1" u="sng" dirty="0">
                <a:latin typeface="BIZ UDゴシック" panose="020B0400000000000000" pitchFamily="49" charset="-128"/>
                <a:ea typeface="BIZ UDゴシック" panose="020B0400000000000000" pitchFamily="49" charset="-128"/>
              </a:rPr>
              <a:t>副首都ビジョンが策定されてから５年以上が経過</a:t>
            </a:r>
            <a:r>
              <a:rPr lang="ja-JP" altLang="en-US" sz="1400" dirty="0">
                <a:latin typeface="BIZ UDゴシック" panose="020B0400000000000000" pitchFamily="49" charset="-128"/>
                <a:ea typeface="BIZ UDゴシック" panose="020B0400000000000000" pitchFamily="49" charset="-128"/>
              </a:rPr>
              <a:t>。この間、大阪府・大阪市において、ビジョンに沿って様々な取組が推進されてきた一方で、新型コロナウイルス感染症により人々の価値観や行動様式などが短期間のうちに大きく変容し、また、</a:t>
            </a:r>
            <a:r>
              <a:rPr lang="en-US" altLang="ja-JP" sz="1400" dirty="0">
                <a:latin typeface="BIZ UDゴシック" panose="020B0400000000000000" pitchFamily="49" charset="-128"/>
                <a:ea typeface="BIZ UDゴシック" panose="020B0400000000000000" pitchFamily="49" charset="-128"/>
              </a:rPr>
              <a:t>DX</a:t>
            </a:r>
            <a:r>
              <a:rPr lang="ja-JP" altLang="en-US" sz="1400" dirty="0">
                <a:latin typeface="BIZ UDゴシック" panose="020B0400000000000000" pitchFamily="49" charset="-128"/>
                <a:ea typeface="BIZ UDゴシック" panose="020B0400000000000000" pitchFamily="49" charset="-128"/>
              </a:rPr>
              <a:t>や脱炭素といった新たな潮流など、</a:t>
            </a:r>
            <a:r>
              <a:rPr lang="ja-JP" altLang="en-US" sz="1400" b="1" u="sng" dirty="0">
                <a:latin typeface="BIZ UDゴシック" panose="020B0400000000000000" pitchFamily="49" charset="-128"/>
                <a:ea typeface="BIZ UDゴシック" panose="020B0400000000000000" pitchFamily="49" charset="-128"/>
              </a:rPr>
              <a:t>社会・経済情勢が大きく変化</a:t>
            </a:r>
            <a:r>
              <a:rPr lang="ja-JP" altLang="en-US" sz="1400" b="1" dirty="0" smtClean="0">
                <a:latin typeface="BIZ UDゴシック" panose="020B0400000000000000" pitchFamily="49" charset="-128"/>
                <a:ea typeface="BIZ UDゴシック" panose="020B0400000000000000" pitchFamily="49" charset="-128"/>
              </a:rPr>
              <a:t>。</a:t>
            </a:r>
            <a:endParaRPr lang="en-US" altLang="ja-JP" sz="800" dirty="0">
              <a:latin typeface="BIZ UDゴシック" panose="020B0400000000000000" pitchFamily="49" charset="-128"/>
              <a:ea typeface="BIZ UDゴシック" panose="020B0400000000000000" pitchFamily="49" charset="-128"/>
            </a:endParaRPr>
          </a:p>
          <a:p>
            <a:pPr marL="174625" indent="-174625">
              <a:lnSpc>
                <a:spcPts val="500"/>
              </a:lnSpc>
              <a:spcBef>
                <a:spcPts val="1200"/>
              </a:spcBef>
              <a:tabLst>
                <a:tab pos="174625" algn="l"/>
              </a:tabLst>
            </a:pP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1200"/>
              </a:spcBef>
              <a:tabLst>
                <a:tab pos="174625" algn="l"/>
              </a:tabLst>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こうしたことを踏まえ、ビジョンのバージョンアップに</a:t>
            </a:r>
            <a:r>
              <a:rPr lang="ja-JP" altLang="en-US" sz="1400" dirty="0" smtClean="0">
                <a:latin typeface="BIZ UDゴシック" panose="020B0400000000000000" pitchFamily="49" charset="-128"/>
                <a:ea typeface="BIZ UDゴシック" panose="020B0400000000000000" pitchFamily="49" charset="-128"/>
              </a:rPr>
              <a:t>向けて、</a:t>
            </a:r>
            <a:r>
              <a:rPr lang="en-US" altLang="ja-JP" sz="1400" dirty="0" smtClean="0">
                <a:latin typeface="BIZ UDゴシック" panose="020B0400000000000000" pitchFamily="49" charset="-128"/>
                <a:ea typeface="BIZ UDゴシック" panose="020B0400000000000000" pitchFamily="49" charset="-128"/>
              </a:rPr>
              <a:t>2021</a:t>
            </a:r>
            <a:r>
              <a:rPr lang="ja-JP" altLang="en-US" sz="1400" dirty="0">
                <a:latin typeface="BIZ UDゴシック" panose="020B0400000000000000" pitchFamily="49" charset="-128"/>
                <a:ea typeface="BIZ UDゴシック" panose="020B0400000000000000" pitchFamily="49" charset="-128"/>
              </a:rPr>
              <a:t>年</a:t>
            </a:r>
            <a:r>
              <a:rPr lang="en-US" altLang="ja-JP" sz="1400" dirty="0">
                <a:latin typeface="BIZ UDゴシック" panose="020B0400000000000000" pitchFamily="49" charset="-128"/>
                <a:ea typeface="BIZ UDゴシック" panose="020B0400000000000000" pitchFamily="49" charset="-128"/>
              </a:rPr>
              <a:t>12</a:t>
            </a:r>
            <a:r>
              <a:rPr lang="ja-JP" altLang="en-US" sz="1400" dirty="0">
                <a:latin typeface="BIZ UDゴシック" panose="020B0400000000000000" pitchFamily="49" charset="-128"/>
                <a:ea typeface="BIZ UDゴシック" panose="020B0400000000000000" pitchFamily="49" charset="-128"/>
              </a:rPr>
              <a:t>月から</a:t>
            </a:r>
            <a:r>
              <a:rPr lang="en-US" altLang="ja-JP" sz="1400" dirty="0">
                <a:latin typeface="BIZ UDゴシック" panose="020B0400000000000000" pitchFamily="49" charset="-128"/>
                <a:ea typeface="BIZ UDゴシック" panose="020B0400000000000000" pitchFamily="49" charset="-128"/>
              </a:rPr>
              <a:t>14</a:t>
            </a:r>
            <a:r>
              <a:rPr lang="ja-JP" altLang="en-US" sz="1400" dirty="0">
                <a:latin typeface="BIZ UDゴシック" panose="020B0400000000000000" pitchFamily="49" charset="-128"/>
                <a:ea typeface="BIZ UDゴシック" panose="020B0400000000000000" pitchFamily="49" charset="-128"/>
              </a:rPr>
              <a:t>回にわたり意見交換会を開催</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500"/>
              </a:lnSpc>
              <a:spcBef>
                <a:spcPts val="1200"/>
              </a:spcBef>
              <a:tabLst>
                <a:tab pos="174625" algn="l"/>
              </a:tabLst>
            </a:pP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第１回、第２回の意見交換会で、大阪・関西の成長に関連する意見が多かったことを踏まえ、</a:t>
            </a:r>
            <a:r>
              <a:rPr lang="ja-JP" altLang="en-US" sz="1400" b="1" u="sng" dirty="0">
                <a:latin typeface="BIZ UDゴシック" panose="020B0400000000000000" pitchFamily="49" charset="-128"/>
                <a:ea typeface="BIZ UDゴシック" panose="020B0400000000000000" pitchFamily="49" charset="-128"/>
              </a:rPr>
              <a:t>「大阪がいかに実力をつけ、世界を視野に入れながら成長していくか」が重要で、それがビジョンのバージョンアップの幹</a:t>
            </a:r>
            <a:r>
              <a:rPr lang="ja-JP" altLang="en-US" sz="1400" dirty="0">
                <a:latin typeface="BIZ UDゴシック" panose="020B0400000000000000" pitchFamily="49" charset="-128"/>
                <a:ea typeface="BIZ UDゴシック" panose="020B0400000000000000" pitchFamily="49" charset="-128"/>
              </a:rPr>
              <a:t>になるもの、との考えから、</a:t>
            </a:r>
            <a:r>
              <a:rPr lang="ja-JP" altLang="en-US" sz="1400" b="1" u="sng" dirty="0">
                <a:latin typeface="BIZ UDゴシック" panose="020B0400000000000000" pitchFamily="49" charset="-128"/>
                <a:ea typeface="BIZ UDゴシック" panose="020B0400000000000000" pitchFamily="49" charset="-128"/>
              </a:rPr>
              <a:t>ここ</a:t>
            </a:r>
            <a:r>
              <a:rPr lang="en-US" altLang="ja-JP" sz="1400" b="1" u="sng" dirty="0">
                <a:latin typeface="BIZ UDゴシック" panose="020B0400000000000000" pitchFamily="49" charset="-128"/>
                <a:ea typeface="BIZ UDゴシック" panose="020B0400000000000000" pitchFamily="49" charset="-128"/>
              </a:rPr>
              <a:t>20</a:t>
            </a:r>
            <a:r>
              <a:rPr lang="ja-JP" altLang="en-US" sz="1400" b="1" u="sng" dirty="0">
                <a:latin typeface="BIZ UDゴシック" panose="020B0400000000000000" pitchFamily="49" charset="-128"/>
                <a:ea typeface="BIZ UDゴシック" panose="020B0400000000000000" pitchFamily="49" charset="-128"/>
              </a:rPr>
              <a:t>年程度の世界経済の動きと、この間の日本の状況を大きく総括</a:t>
            </a:r>
            <a:r>
              <a:rPr lang="ja-JP" altLang="en-US" sz="1400" dirty="0">
                <a:latin typeface="BIZ UDゴシック" panose="020B0400000000000000" pitchFamily="49" charset="-128"/>
                <a:ea typeface="BIZ UDゴシック" panose="020B0400000000000000" pitchFamily="49" charset="-128"/>
              </a:rPr>
              <a:t>することから議論を深めた</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500"/>
              </a:lnSpc>
              <a:spcBef>
                <a:spcPts val="1200"/>
              </a:spcBef>
              <a:tabLst>
                <a:tab pos="174625" algn="l"/>
              </a:tabLst>
            </a:pP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その後、</a:t>
            </a:r>
            <a:r>
              <a:rPr lang="ja-JP" altLang="en-US" sz="1400" b="1" u="sng" dirty="0">
                <a:latin typeface="BIZ UDゴシック" panose="020B0400000000000000" pitchFamily="49" charset="-128"/>
                <a:ea typeface="BIZ UDゴシック" panose="020B0400000000000000" pitchFamily="49" charset="-128"/>
              </a:rPr>
              <a:t>大阪経済の分析や、国内外の成長都市の分析とそこから得られる示唆、人重視の政策展開、</a:t>
            </a:r>
            <a:r>
              <a:rPr lang="en-US" altLang="ja-JP" sz="1400" b="1" u="sng" dirty="0">
                <a:latin typeface="BIZ UDゴシック" panose="020B0400000000000000" pitchFamily="49" charset="-128"/>
                <a:ea typeface="BIZ UDゴシック" panose="020B0400000000000000" pitchFamily="49" charset="-128"/>
              </a:rPr>
              <a:t>DX</a:t>
            </a:r>
            <a:r>
              <a:rPr lang="ja-JP" altLang="en-US" sz="1400" b="1" u="sng" dirty="0">
                <a:latin typeface="BIZ UDゴシック" panose="020B0400000000000000" pitchFamily="49" charset="-128"/>
                <a:ea typeface="BIZ UDゴシック" panose="020B0400000000000000" pitchFamily="49" charset="-128"/>
              </a:rPr>
              <a:t>（データ活用等）の推進、産業構造の転換をどのように進めるか</a:t>
            </a:r>
            <a:r>
              <a:rPr lang="ja-JP" altLang="en-US" sz="1400" dirty="0">
                <a:latin typeface="BIZ UDゴシック" panose="020B0400000000000000" pitchFamily="49" charset="-128"/>
                <a:ea typeface="BIZ UDゴシック" panose="020B0400000000000000" pitchFamily="49" charset="-128"/>
              </a:rPr>
              <a:t>などについて議論を深めるとともに、</a:t>
            </a:r>
            <a:r>
              <a:rPr lang="ja-JP" altLang="en-US" sz="1400" b="1" u="sng" dirty="0">
                <a:latin typeface="BIZ UDゴシック" panose="020B0400000000000000" pitchFamily="49" charset="-128"/>
                <a:ea typeface="BIZ UDゴシック" panose="020B0400000000000000" pitchFamily="49" charset="-128"/>
              </a:rPr>
              <a:t>ゲストスピーカーからの意見聴取</a:t>
            </a:r>
            <a:r>
              <a:rPr lang="ja-JP" altLang="en-US" sz="1400" dirty="0">
                <a:latin typeface="BIZ UDゴシック" panose="020B0400000000000000" pitchFamily="49" charset="-128"/>
                <a:ea typeface="BIZ UDゴシック" panose="020B0400000000000000" pitchFamily="49" charset="-128"/>
              </a:rPr>
              <a:t>や、</a:t>
            </a:r>
            <a:r>
              <a:rPr lang="ja-JP" altLang="en-US" sz="1400" b="1" u="sng" dirty="0">
                <a:latin typeface="BIZ UDゴシック" panose="020B0400000000000000" pitchFamily="49" charset="-128"/>
                <a:ea typeface="BIZ UDゴシック" panose="020B0400000000000000" pitchFamily="49" charset="-128"/>
              </a:rPr>
              <a:t>大学生との意見交換</a:t>
            </a:r>
            <a:r>
              <a:rPr lang="ja-JP" altLang="en-US" sz="1400" dirty="0">
                <a:latin typeface="BIZ UDゴシック" panose="020B0400000000000000" pitchFamily="49" charset="-128"/>
                <a:ea typeface="BIZ UDゴシック" panose="020B0400000000000000" pitchFamily="49" charset="-128"/>
              </a:rPr>
              <a:t>を実施</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500"/>
              </a:lnSpc>
              <a:spcBef>
                <a:spcPts val="1200"/>
              </a:spcBef>
              <a:tabLst>
                <a:tab pos="174625" algn="l"/>
              </a:tabLst>
            </a:pP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このほか、副首都推進局で特別顧問ほか</a:t>
            </a:r>
            <a:r>
              <a:rPr lang="ja-JP" altLang="en-US" sz="1400" b="1" u="sng" dirty="0" smtClean="0">
                <a:latin typeface="BIZ UDゴシック" panose="020B0400000000000000" pitchFamily="49" charset="-128"/>
                <a:ea typeface="BIZ UDゴシック" panose="020B0400000000000000" pitchFamily="49" charset="-128"/>
              </a:rPr>
              <a:t>延べ</a:t>
            </a:r>
            <a:r>
              <a:rPr lang="en-US" altLang="ja-JP" sz="1400" b="1" u="sng" dirty="0" smtClean="0">
                <a:latin typeface="BIZ UDゴシック" panose="020B0400000000000000" pitchFamily="49" charset="-128"/>
                <a:ea typeface="BIZ UDゴシック" panose="020B0400000000000000" pitchFamily="49" charset="-128"/>
              </a:rPr>
              <a:t>50</a:t>
            </a:r>
            <a:r>
              <a:rPr lang="ja-JP" altLang="en-US" sz="1400" b="1" u="sng" dirty="0" smtClean="0">
                <a:latin typeface="BIZ UDゴシック" panose="020B0400000000000000" pitchFamily="49" charset="-128"/>
                <a:ea typeface="BIZ UDゴシック" panose="020B0400000000000000" pitchFamily="49" charset="-128"/>
              </a:rPr>
              <a:t>人</a:t>
            </a:r>
            <a:r>
              <a:rPr lang="ja-JP" altLang="en-US" sz="1400" b="1" u="sng" dirty="0">
                <a:latin typeface="BIZ UDゴシック" panose="020B0400000000000000" pitchFamily="49" charset="-128"/>
                <a:ea typeface="BIZ UDゴシック" panose="020B0400000000000000" pitchFamily="49" charset="-128"/>
              </a:rPr>
              <a:t>の有識者から個別に意見聴取</a:t>
            </a:r>
            <a:r>
              <a:rPr lang="ja-JP" altLang="en-US" sz="1400" dirty="0">
                <a:latin typeface="BIZ UDゴシック" panose="020B0400000000000000" pitchFamily="49" charset="-128"/>
                <a:ea typeface="BIZ UDゴシック" panose="020B0400000000000000" pitchFamily="49" charset="-128"/>
              </a:rPr>
              <a:t>し、適宜、意見交換会の議論に生かしたほか、</a:t>
            </a:r>
            <a:r>
              <a:rPr lang="en-US" altLang="ja-JP" sz="1400" dirty="0">
                <a:latin typeface="BIZ UDゴシック" panose="020B0400000000000000" pitchFamily="49" charset="-128"/>
                <a:ea typeface="BIZ UDゴシック" panose="020B0400000000000000" pitchFamily="49" charset="-128"/>
              </a:rPr>
              <a:t>2022</a:t>
            </a:r>
            <a:r>
              <a:rPr lang="ja-JP" altLang="en-US" sz="1400" dirty="0">
                <a:latin typeface="BIZ UDゴシック" panose="020B0400000000000000" pitchFamily="49" charset="-128"/>
                <a:ea typeface="BIZ UDゴシック" panose="020B0400000000000000" pitchFamily="49" charset="-128"/>
              </a:rPr>
              <a:t>年７月には</a:t>
            </a:r>
            <a:r>
              <a:rPr lang="ja-JP" altLang="en-US" sz="1400" dirty="0" smtClean="0">
                <a:latin typeface="BIZ UDゴシック" panose="020B0400000000000000" pitchFamily="49" charset="-128"/>
                <a:ea typeface="BIZ UDゴシック" panose="020B0400000000000000" pitchFamily="49" charset="-128"/>
              </a:rPr>
              <a:t>、「大阪</a:t>
            </a:r>
            <a:r>
              <a:rPr lang="ja-JP" altLang="en-US" sz="1400" dirty="0">
                <a:latin typeface="BIZ UDゴシック" panose="020B0400000000000000" pitchFamily="49" charset="-128"/>
                <a:ea typeface="BIZ UDゴシック" panose="020B0400000000000000" pitchFamily="49" charset="-128"/>
              </a:rPr>
              <a:t>のイメージや将来の大阪にとって大切なこと」などについて、</a:t>
            </a:r>
            <a:r>
              <a:rPr lang="ja-JP" altLang="en-US" sz="1400" b="1" u="sng" dirty="0">
                <a:latin typeface="BIZ UDゴシック" panose="020B0400000000000000" pitchFamily="49" charset="-128"/>
                <a:ea typeface="BIZ UDゴシック" panose="020B0400000000000000" pitchFamily="49" charset="-128"/>
              </a:rPr>
              <a:t>府民アンケート調査も実施</a:t>
            </a:r>
            <a:r>
              <a:rPr lang="ja-JP" altLang="en-US" sz="1400" b="1" u="sng" dirty="0" smtClean="0">
                <a:latin typeface="BIZ UDゴシック" panose="020B0400000000000000" pitchFamily="49" charset="-128"/>
                <a:ea typeface="BIZ UDゴシック" panose="020B0400000000000000" pitchFamily="49" charset="-128"/>
              </a:rPr>
              <a:t>。</a:t>
            </a:r>
            <a:endParaRPr lang="en-US" altLang="ja-JP" sz="1400" b="1" u="sng" dirty="0" smtClean="0">
              <a:latin typeface="BIZ UDゴシック" panose="020B0400000000000000" pitchFamily="49" charset="-128"/>
              <a:ea typeface="BIZ UDゴシック" panose="020B0400000000000000" pitchFamily="49" charset="-128"/>
            </a:endParaRPr>
          </a:p>
          <a:p>
            <a:pPr marL="174625" indent="-174625">
              <a:lnSpc>
                <a:spcPts val="500"/>
              </a:lnSpc>
              <a:spcBef>
                <a:spcPts val="1200"/>
              </a:spcBef>
              <a:tabLst>
                <a:tab pos="174625" algn="l"/>
              </a:tabLst>
            </a:pP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a:t>
            </a:r>
            <a:r>
              <a:rPr lang="en-US" altLang="ja-JP" sz="1400" dirty="0">
                <a:latin typeface="BIZ UDゴシック" panose="020B0400000000000000" pitchFamily="49" charset="-128"/>
                <a:ea typeface="BIZ UDゴシック" panose="020B0400000000000000" pitchFamily="49" charset="-128"/>
              </a:rPr>
              <a:t>2022</a:t>
            </a:r>
            <a:r>
              <a:rPr lang="ja-JP" altLang="en-US" sz="1400" dirty="0">
                <a:latin typeface="BIZ UDゴシック" panose="020B0400000000000000" pitchFamily="49" charset="-128"/>
                <a:ea typeface="BIZ UDゴシック" panose="020B0400000000000000" pitchFamily="49" charset="-128"/>
              </a:rPr>
              <a:t>年８月の第</a:t>
            </a:r>
            <a:r>
              <a:rPr lang="en-US" altLang="ja-JP" sz="1400" dirty="0">
                <a:latin typeface="BIZ UDゴシック" panose="020B0400000000000000" pitchFamily="49" charset="-128"/>
                <a:ea typeface="BIZ UDゴシック" panose="020B0400000000000000" pitchFamily="49" charset="-128"/>
              </a:rPr>
              <a:t>14</a:t>
            </a:r>
            <a:r>
              <a:rPr lang="ja-JP" altLang="en-US" sz="1400" dirty="0">
                <a:latin typeface="BIZ UDゴシック" panose="020B0400000000000000" pitchFamily="49" charset="-128"/>
                <a:ea typeface="BIZ UDゴシック" panose="020B0400000000000000" pitchFamily="49" charset="-128"/>
              </a:rPr>
              <a:t>回意見交換会で、副首都推進局が中間論点整理をとりまとめた。</a:t>
            </a:r>
            <a:endParaRPr lang="en-US" altLang="ja-JP" sz="1400" dirty="0">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１ 議論の経過</a:t>
            </a:r>
          </a:p>
        </p:txBody>
      </p:sp>
      <p:sp>
        <p:nvSpPr>
          <p:cNvPr id="22" name="スライド番号プレースホルダー 1"/>
          <p:cNvSpPr>
            <a:spLocks noGrp="1"/>
          </p:cNvSpPr>
          <p:nvPr>
            <p:ph type="sldNum" sz="quarter" idx="12"/>
          </p:nvPr>
        </p:nvSpPr>
        <p:spPr>
          <a:xfrm>
            <a:off x="7086600" y="62525"/>
            <a:ext cx="2057400" cy="365125"/>
          </a:xfrm>
        </p:spPr>
        <p:txBody>
          <a:bodyPr/>
          <a:lstStyle/>
          <a:p>
            <a:r>
              <a:rPr lang="ja-JP" altLang="en-US" b="1" dirty="0">
                <a:solidFill>
                  <a:schemeClr val="bg1"/>
                </a:solidFill>
                <a:latin typeface="BIZ UDPゴシック" panose="020B0400000000000000" pitchFamily="50" charset="-128"/>
                <a:ea typeface="BIZ UDPゴシック" panose="020B0400000000000000" pitchFamily="50" charset="-128"/>
              </a:rPr>
              <a:t>１</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6464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42">
            <a:extLst>
              <a:ext uri="{FF2B5EF4-FFF2-40B4-BE49-F238E27FC236}">
                <a16:creationId xmlns:a16="http://schemas.microsoft.com/office/drawing/2014/main" id="{65BAA35C-F6D5-4151-9889-28026A40EB08}"/>
              </a:ext>
            </a:extLst>
          </p:cNvPr>
          <p:cNvSpPr/>
          <p:nvPr/>
        </p:nvSpPr>
        <p:spPr>
          <a:xfrm>
            <a:off x="24280" y="553613"/>
            <a:ext cx="302433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defTabSz="457200" fontAlgn="auto">
              <a:spcBef>
                <a:spcPts val="0"/>
              </a:spcBef>
              <a:spcAft>
                <a:spcPts val="0"/>
              </a:spcAft>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 デジタルの</a:t>
            </a:r>
            <a:r>
              <a:rPr lang="ja-JP" altLang="en-US" sz="1600" b="1" dirty="0">
                <a:solidFill>
                  <a:prstClr val="white"/>
                </a:solidFill>
                <a:latin typeface="BIZ UDゴシック" panose="020B0400000000000000" pitchFamily="49" charset="-128"/>
                <a:ea typeface="BIZ UDゴシック" panose="020B0400000000000000" pitchFamily="49" charset="-128"/>
              </a:rPr>
              <a:t>力</a:t>
            </a:r>
            <a:r>
              <a:rPr lang="ja-JP" altLang="en-US" sz="1600" b="1" dirty="0" smtClean="0">
                <a:solidFill>
                  <a:prstClr val="white"/>
                </a:solidFill>
                <a:latin typeface="BIZ UDゴシック" panose="020B0400000000000000" pitchFamily="49" charset="-128"/>
                <a:ea typeface="BIZ UDゴシック" panose="020B0400000000000000" pitchFamily="49" charset="-128"/>
              </a:rPr>
              <a:t>（</a:t>
            </a:r>
            <a:r>
              <a:rPr lang="en-US" altLang="ja-JP" sz="1600" b="1" dirty="0" smtClean="0">
                <a:solidFill>
                  <a:prstClr val="white"/>
                </a:solidFill>
                <a:latin typeface="BIZ UDゴシック" panose="020B0400000000000000" pitchFamily="49" charset="-128"/>
                <a:ea typeface="BIZ UDゴシック" panose="020B0400000000000000" pitchFamily="49" charset="-128"/>
              </a:rPr>
              <a:t>DX</a:t>
            </a:r>
            <a:r>
              <a:rPr lang="ja-JP" altLang="en-US" sz="1600" b="1" dirty="0" smtClean="0">
                <a:solidFill>
                  <a:prstClr val="white"/>
                </a:solidFill>
                <a:latin typeface="BIZ UDゴシック" panose="020B0400000000000000" pitchFamily="49" charset="-128"/>
                <a:ea typeface="BIZ UDゴシック" panose="020B0400000000000000" pitchFamily="49" charset="-128"/>
              </a:rPr>
              <a:t>基盤）</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0"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９ 副首都・大阪の経済モデルの基盤部分　②</a:t>
            </a:r>
          </a:p>
        </p:txBody>
      </p:sp>
      <p:sp>
        <p:nvSpPr>
          <p:cNvPr id="27" name="テキスト ボックス 26"/>
          <p:cNvSpPr txBox="1"/>
          <p:nvPr/>
        </p:nvSpPr>
        <p:spPr>
          <a:xfrm>
            <a:off x="10632" y="979457"/>
            <a:ext cx="9090000" cy="3990836"/>
          </a:xfrm>
          <a:prstGeom prst="rect">
            <a:avLst/>
          </a:prstGeom>
          <a:noFill/>
          <a:ln>
            <a:solidFill>
              <a:schemeClr val="tx1">
                <a:lumMod val="95000"/>
                <a:lumOff val="5000"/>
              </a:schemeClr>
            </a:solidFill>
          </a:ln>
        </p:spPr>
        <p:txBody>
          <a:bodyPr wrap="square" rtlCol="0">
            <a:spAutoFit/>
          </a:bodyPr>
          <a:lstStyle/>
          <a:p>
            <a:pPr marL="363538" indent="-363538">
              <a:lnSpc>
                <a:spcPts val="1600"/>
              </a:lnSpc>
              <a:spcBef>
                <a:spcPts val="200"/>
              </a:spcBef>
            </a:pPr>
            <a:r>
              <a:rPr lang="ja-JP" altLang="en-US" sz="1400" b="1" u="sng" dirty="0">
                <a:latin typeface="BIZ UDゴシック" panose="020B0400000000000000" pitchFamily="49" charset="-128"/>
                <a:ea typeface="BIZ UDゴシック" panose="020B0400000000000000" pitchFamily="49" charset="-128"/>
              </a:rPr>
              <a:t>オプトイン型の健康データ収集と利</a:t>
            </a:r>
            <a:r>
              <a:rPr lang="ja-JP" altLang="en-US" sz="1400" b="1" u="sng" dirty="0" smtClean="0">
                <a:latin typeface="BIZ UDゴシック" panose="020B0400000000000000" pitchFamily="49" charset="-128"/>
                <a:ea typeface="BIZ UDゴシック" panose="020B0400000000000000" pitchFamily="49" charset="-128"/>
              </a:rPr>
              <a:t>活用</a:t>
            </a:r>
            <a:endParaRPr lang="en-US" altLang="ja-JP" sz="1400" b="1" u="sng" dirty="0">
              <a:latin typeface="BIZ UDゴシック" panose="020B0400000000000000" pitchFamily="49" charset="-128"/>
              <a:ea typeface="BIZ UDゴシック" panose="020B0400000000000000" pitchFamily="49" charset="-128"/>
            </a:endParaRPr>
          </a:p>
          <a:p>
            <a:pPr marL="363538" indent="-363538" algn="dist">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大阪を先進的な例外地域として、行政機関や医療機関、</a:t>
            </a:r>
            <a:r>
              <a:rPr lang="ja-JP" altLang="en-US" sz="1400" dirty="0" smtClean="0">
                <a:latin typeface="BIZ UDゴシック" panose="020B0400000000000000" pitchFamily="49" charset="-128"/>
                <a:ea typeface="BIZ UDゴシック" panose="020B0400000000000000" pitchFamily="49" charset="-128"/>
              </a:rPr>
              <a:t>保険者などが</a:t>
            </a:r>
            <a:r>
              <a:rPr lang="ja-JP" altLang="en-US" sz="1400" dirty="0">
                <a:latin typeface="BIZ UDゴシック" panose="020B0400000000000000" pitchFamily="49" charset="-128"/>
                <a:ea typeface="BIZ UDゴシック" panose="020B0400000000000000" pitchFamily="49" charset="-128"/>
              </a:rPr>
              <a:t>現在個々に管理しているデータ</a:t>
            </a:r>
            <a:r>
              <a:rPr lang="ja-JP" altLang="en-US" sz="1400" dirty="0" smtClean="0">
                <a:latin typeface="BIZ UDゴシック" panose="020B0400000000000000" pitchFamily="49" charset="-128"/>
                <a:ea typeface="BIZ UDゴシック" panose="020B0400000000000000" pitchFamily="49" charset="-128"/>
              </a:rPr>
              <a:t>を</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gn="dist">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一元化</a:t>
            </a:r>
            <a:r>
              <a:rPr lang="ja-JP" altLang="en-US" sz="1400" dirty="0">
                <a:latin typeface="BIZ UDゴシック" panose="020B0400000000000000" pitchFamily="49" charset="-128"/>
                <a:ea typeface="BIZ UDゴシック" panose="020B0400000000000000" pitchFamily="49" charset="-128"/>
              </a:rPr>
              <a:t>し、規制の</a:t>
            </a:r>
            <a:r>
              <a:rPr lang="ja-JP" altLang="en-US" sz="1400" dirty="0" smtClean="0">
                <a:latin typeface="BIZ UDゴシック" panose="020B0400000000000000" pitchFamily="49" charset="-128"/>
                <a:ea typeface="BIZ UDゴシック" panose="020B0400000000000000" pitchFamily="49" charset="-128"/>
              </a:rPr>
              <a:t>サンドボックス</a:t>
            </a:r>
            <a:r>
              <a:rPr lang="ja-JP" altLang="en-US" sz="1400" dirty="0">
                <a:latin typeface="BIZ UDゴシック" panose="020B0400000000000000" pitchFamily="49" charset="-128"/>
                <a:ea typeface="BIZ UDゴシック" panose="020B0400000000000000" pitchFamily="49" charset="-128"/>
              </a:rPr>
              <a:t>制度の活用などにより、データ利活用への支障を可能な限り排除して</a:t>
            </a:r>
            <a:r>
              <a:rPr lang="ja-JP" altLang="en-US" sz="1400" dirty="0" smtClean="0">
                <a:latin typeface="BIZ UDゴシック" panose="020B0400000000000000" pitchFamily="49" charset="-128"/>
                <a:ea typeface="BIZ UDゴシック" panose="020B0400000000000000" pitchFamily="49" charset="-128"/>
              </a:rPr>
              <a:t>いく</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こと</a:t>
            </a:r>
            <a:r>
              <a:rPr lang="ja-JP" altLang="en-US" sz="1400" dirty="0">
                <a:latin typeface="BIZ UDゴシック" panose="020B0400000000000000" pitchFamily="49" charset="-128"/>
                <a:ea typeface="BIZ UDゴシック" panose="020B0400000000000000" pitchFamily="49" charset="-128"/>
              </a:rPr>
              <a:t>が必要</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データの対象は、大阪にとどまらず、広く関西、西日本、さらには、先進医療などを求めて来阪する</a:t>
            </a:r>
            <a:r>
              <a:rPr lang="ja-JP" altLang="en-US" sz="1400" dirty="0" smtClean="0">
                <a:latin typeface="BIZ UDゴシック" panose="020B0400000000000000" pitchFamily="49" charset="-128"/>
                <a:ea typeface="BIZ UDゴシック" panose="020B0400000000000000" pitchFamily="49" charset="-128"/>
              </a:rPr>
              <a:t>外国</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人</a:t>
            </a:r>
            <a:r>
              <a:rPr lang="ja-JP" altLang="en-US" sz="1400" dirty="0">
                <a:latin typeface="BIZ UDゴシック" panose="020B0400000000000000" pitchFamily="49" charset="-128"/>
                <a:ea typeface="BIZ UDゴシック" panose="020B0400000000000000" pitchFamily="49" charset="-128"/>
              </a:rPr>
              <a:t>にも視野を</a:t>
            </a:r>
            <a:r>
              <a:rPr lang="ja-JP" altLang="en-US" sz="1400" dirty="0" smtClean="0">
                <a:latin typeface="BIZ UDゴシック" panose="020B0400000000000000" pitchFamily="49" charset="-128"/>
                <a:ea typeface="BIZ UDゴシック" panose="020B0400000000000000" pitchFamily="49" charset="-128"/>
              </a:rPr>
              <a:t>広げる</a:t>
            </a:r>
            <a:r>
              <a:rPr lang="ja-JP" altLang="en-US" sz="1400" dirty="0">
                <a:latin typeface="BIZ UDゴシック" panose="020B0400000000000000" pitchFamily="49" charset="-128"/>
                <a:ea typeface="BIZ UDゴシック" panose="020B0400000000000000" pitchFamily="49" charset="-128"/>
              </a:rPr>
              <a:t>べき。データ利用の個人承諾に基づいたオプトイン型で</a:t>
            </a:r>
            <a:r>
              <a:rPr lang="ja-JP" altLang="en-US" sz="1400" dirty="0" smtClean="0">
                <a:latin typeface="BIZ UDゴシック" panose="020B0400000000000000" pitchFamily="49" charset="-128"/>
                <a:ea typeface="BIZ UDゴシック" panose="020B0400000000000000" pitchFamily="49" charset="-128"/>
              </a:rPr>
              <a:t>あれば、それ</a:t>
            </a:r>
            <a:r>
              <a:rPr lang="ja-JP" altLang="en-US" sz="1400" dirty="0">
                <a:latin typeface="BIZ UDゴシック" panose="020B0400000000000000" pitchFamily="49" charset="-128"/>
                <a:ea typeface="BIZ UDゴシック" panose="020B0400000000000000" pitchFamily="49" charset="-128"/>
              </a:rPr>
              <a:t>が可能</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データの収集、利活用は、生活圏を意識する必要があり、データを提供する住民にメリットがあること</a:t>
            </a:r>
            <a:r>
              <a:rPr lang="ja-JP" altLang="en-US" sz="1400" dirty="0" smtClean="0">
                <a:latin typeface="BIZ UDゴシック" panose="020B0400000000000000" pitchFamily="49" charset="-128"/>
                <a:ea typeface="BIZ UDゴシック" panose="020B0400000000000000" pitchFamily="49" charset="-128"/>
              </a:rPr>
              <a:t>が</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重要。</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b="1" u="sng" dirty="0">
                <a:latin typeface="BIZ UDゴシック" panose="020B0400000000000000" pitchFamily="49" charset="-128"/>
                <a:ea typeface="BIZ UDゴシック" panose="020B0400000000000000" pitchFamily="49" charset="-128"/>
              </a:rPr>
              <a:t>健康データ以外のデジタル技術の活用</a:t>
            </a:r>
            <a:endParaRPr lang="en-US" altLang="ja-JP" sz="1400" b="1" u="sng" dirty="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それぞれの企業が、デジタル技術を自らに当てはめて活用方策を考えることが必要。</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とりわけ、中小企業は、まずは日常業務へのソフト活用などから始めてデータ利活用の範囲を広げる</a:t>
            </a:r>
            <a:r>
              <a:rPr lang="ja-JP" altLang="en-US" sz="1400" dirty="0" smtClean="0">
                <a:latin typeface="BIZ UDゴシック" panose="020B0400000000000000" pitchFamily="49" charset="-128"/>
                <a:ea typeface="BIZ UDゴシック" panose="020B0400000000000000" pitchFamily="49" charset="-128"/>
              </a:rPr>
              <a:t>こと</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が</a:t>
            </a:r>
            <a:r>
              <a:rPr lang="ja-JP" altLang="en-US" sz="1400" dirty="0">
                <a:latin typeface="BIZ UDゴシック" panose="020B0400000000000000" pitchFamily="49" charset="-128"/>
                <a:ea typeface="BIZ UDゴシック" panose="020B0400000000000000" pitchFamily="49" charset="-128"/>
              </a:rPr>
              <a:t>必要。さらに</a:t>
            </a:r>
            <a:r>
              <a:rPr lang="ja-JP" altLang="en-US" sz="1400" dirty="0" smtClean="0">
                <a:latin typeface="BIZ UDゴシック" panose="020B0400000000000000" pitchFamily="49" charset="-128"/>
                <a:ea typeface="BIZ UDゴシック" panose="020B0400000000000000" pitchFamily="49" charset="-128"/>
              </a:rPr>
              <a:t>、製造</a:t>
            </a:r>
            <a:r>
              <a:rPr lang="ja-JP" altLang="en-US" sz="1400" dirty="0">
                <a:latin typeface="BIZ UDゴシック" panose="020B0400000000000000" pitchFamily="49" charset="-128"/>
                <a:ea typeface="BIZ UDゴシック" panose="020B0400000000000000" pitchFamily="49" charset="-128"/>
              </a:rPr>
              <a:t>現場で培われてきた属人的なノウハウをデータ化し継承することや、</a:t>
            </a:r>
            <a:r>
              <a:rPr lang="en-US" altLang="ja-JP" sz="1400" dirty="0">
                <a:latin typeface="BIZ UDゴシック" panose="020B0400000000000000" pitchFamily="49" charset="-128"/>
                <a:ea typeface="BIZ UDゴシック" panose="020B0400000000000000" pitchFamily="49" charset="-128"/>
              </a:rPr>
              <a:t>AI</a:t>
            </a:r>
            <a:r>
              <a:rPr lang="ja-JP" altLang="en-US" sz="1400" dirty="0">
                <a:latin typeface="BIZ UDゴシック" panose="020B0400000000000000" pitchFamily="49" charset="-128"/>
                <a:ea typeface="BIZ UDゴシック" panose="020B0400000000000000" pitchFamily="49" charset="-128"/>
              </a:rPr>
              <a:t>などを</a:t>
            </a:r>
            <a:r>
              <a:rPr lang="ja-JP" altLang="en-US" sz="1400" dirty="0" smtClean="0">
                <a:latin typeface="BIZ UDゴシック" panose="020B0400000000000000" pitchFamily="49" charset="-128"/>
                <a:ea typeface="BIZ UDゴシック" panose="020B0400000000000000" pitchFamily="49" charset="-128"/>
              </a:rPr>
              <a:t>活用し</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た</a:t>
            </a:r>
            <a:r>
              <a:rPr lang="ja-JP" altLang="en-US" sz="1400" dirty="0">
                <a:latin typeface="BIZ UDゴシック" panose="020B0400000000000000" pitchFamily="49" charset="-128"/>
                <a:ea typeface="BIZ UDゴシック" panose="020B0400000000000000" pitchFamily="49" charset="-128"/>
              </a:rPr>
              <a:t>分析が必要</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〇　また、住民利便性の向上や環境に</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やさしいまちづくりなどの観点から</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en-US" altLang="ja-JP" sz="1400" dirty="0" err="1" smtClean="0">
                <a:latin typeface="BIZ UDゴシック" panose="020B0400000000000000" pitchFamily="49" charset="-128"/>
                <a:ea typeface="BIZ UDゴシック" panose="020B0400000000000000" pitchFamily="49" charset="-128"/>
              </a:rPr>
              <a:t>MaaS</a:t>
            </a:r>
            <a:r>
              <a:rPr lang="ja-JP" altLang="en-US" sz="1400" dirty="0" smtClean="0">
                <a:latin typeface="BIZ UDゴシック" panose="020B0400000000000000" pitchFamily="49" charset="-128"/>
                <a:ea typeface="BIZ UDゴシック" panose="020B0400000000000000" pitchFamily="49" charset="-128"/>
              </a:rPr>
              <a:t>を進めることも重要。</a:t>
            </a:r>
            <a:endParaRPr lang="en-US" altLang="ja-JP" sz="1400" dirty="0" smtClean="0">
              <a:latin typeface="BIZ UDゴシック" panose="020B0400000000000000" pitchFamily="49" charset="-128"/>
              <a:ea typeface="BIZ UDゴシック" panose="020B0400000000000000" pitchFamily="49" charset="-128"/>
            </a:endParaRPr>
          </a:p>
        </p:txBody>
      </p:sp>
      <p:sp>
        <p:nvSpPr>
          <p:cNvPr id="13" name="Rectangle 10"/>
          <p:cNvSpPr>
            <a:spLocks noChangeArrowheads="1"/>
          </p:cNvSpPr>
          <p:nvPr/>
        </p:nvSpPr>
        <p:spPr bwMode="auto">
          <a:xfrm>
            <a:off x="2099593" y="31989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7" name="グラフィックス 53" descr="クラウド コンピューティング">
            <a:extLst>
              <a:ext uri="{FF2B5EF4-FFF2-40B4-BE49-F238E27FC236}">
                <a16:creationId xmlns:a16="http://schemas.microsoft.com/office/drawing/2014/main" id="{045C472E-AB00-4CB8-8C11-7A44EA1EF4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596" y="548680"/>
            <a:ext cx="382578" cy="382578"/>
          </a:xfrm>
          <a:prstGeom prst="rect">
            <a:avLst/>
          </a:prstGeom>
        </p:spPr>
      </p:pic>
      <p:grpSp>
        <p:nvGrpSpPr>
          <p:cNvPr id="2" name="グループ化 1"/>
          <p:cNvGrpSpPr/>
          <p:nvPr/>
        </p:nvGrpSpPr>
        <p:grpSpPr>
          <a:xfrm>
            <a:off x="1213839" y="5696714"/>
            <a:ext cx="2255222" cy="911179"/>
            <a:chOff x="175681" y="4155191"/>
            <a:chExt cx="2255222" cy="911179"/>
          </a:xfrm>
        </p:grpSpPr>
        <p:sp>
          <p:nvSpPr>
            <p:cNvPr id="20" name="テキスト ボックス 19"/>
            <p:cNvSpPr txBox="1"/>
            <p:nvPr/>
          </p:nvSpPr>
          <p:spPr>
            <a:xfrm>
              <a:off x="175681" y="4155191"/>
              <a:ext cx="2148425" cy="307777"/>
            </a:xfrm>
            <a:prstGeom prst="rect">
              <a:avLst/>
            </a:prstGeom>
            <a:noFill/>
          </p:spPr>
          <p:txBody>
            <a:bodyPr wrap="square" rtlCol="0">
              <a:spAutoFit/>
            </a:bodyPr>
            <a:lstStyle/>
            <a:p>
              <a:pPr marL="174625" indent="-174625" algn="ctr">
                <a:spcBef>
                  <a:spcPts val="1200"/>
                </a:spcBef>
              </a:pPr>
              <a:r>
                <a:rPr lang="ja-JP" altLang="en-US" sz="1400" b="1" u="sng" dirty="0">
                  <a:latin typeface="BIZ UDゴシック" panose="020B0400000000000000" pitchFamily="49" charset="-128"/>
                  <a:ea typeface="BIZ UDゴシック" panose="020B0400000000000000" pitchFamily="49" charset="-128"/>
                </a:rPr>
                <a:t>スマートシティ会津若松</a:t>
              </a:r>
              <a:r>
                <a:rPr lang="ja-JP" altLang="en-US" sz="1400" b="1" dirty="0">
                  <a:latin typeface="UD デジタル 教科書体 NK-R" panose="02020400000000000000" pitchFamily="18" charset="-128"/>
                  <a:ea typeface="UD デジタル 教科書体 NK-R" panose="02020400000000000000" pitchFamily="18" charset="-128"/>
                </a:rPr>
                <a:t>　　　　　　</a:t>
              </a:r>
              <a:endParaRPr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p:cNvSpPr txBox="1"/>
            <p:nvPr/>
          </p:nvSpPr>
          <p:spPr>
            <a:xfrm>
              <a:off x="225693" y="4697038"/>
              <a:ext cx="2205210" cy="369332"/>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出典：第２回意見交換会　</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中村彰二朗　メンバー提出資料</a:t>
              </a:r>
            </a:p>
          </p:txBody>
        </p:sp>
      </p:grpSp>
      <p:sp>
        <p:nvSpPr>
          <p:cNvPr id="16" name="テキスト ボックス 15"/>
          <p:cNvSpPr txBox="1"/>
          <p:nvPr/>
        </p:nvSpPr>
        <p:spPr>
          <a:xfrm>
            <a:off x="1133956" y="5902156"/>
            <a:ext cx="2048400" cy="261610"/>
          </a:xfrm>
          <a:prstGeom prst="rect">
            <a:avLst/>
          </a:prstGeom>
          <a:noFill/>
        </p:spPr>
        <p:txBody>
          <a:bodyPr wrap="square" rtlCol="0">
            <a:spAutoFit/>
          </a:bodyPr>
          <a:lstStyle/>
          <a:p>
            <a:pPr marL="174625" indent="-174625" algn="ctr">
              <a:spcBef>
                <a:spcPts val="1200"/>
              </a:spcBef>
            </a:pPr>
            <a:r>
              <a:rPr lang="ja-JP" altLang="en-US" sz="1100" dirty="0">
                <a:latin typeface="BIZ UDゴシック" panose="020B0400000000000000" pitchFamily="49" charset="-128"/>
                <a:ea typeface="BIZ UDゴシック" panose="020B0400000000000000" pitchFamily="49" charset="-128"/>
              </a:rPr>
              <a:t>（中間論点整理８－７図）</a:t>
            </a:r>
            <a:endParaRPr lang="en-US" altLang="ja-JP" sz="1600" b="1" dirty="0">
              <a:latin typeface="BIZ UDゴシック" panose="020B0400000000000000" pitchFamily="49" charset="-128"/>
              <a:ea typeface="BIZ UDゴシック" panose="020B0400000000000000" pitchFamily="49" charset="-128"/>
            </a:endParaRPr>
          </a:p>
        </p:txBody>
      </p:sp>
      <p:sp>
        <p:nvSpPr>
          <p:cNvPr id="21"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1</a:t>
            </a:r>
            <a:r>
              <a:rPr lang="ja-JP" altLang="en-US" b="1" dirty="0">
                <a:solidFill>
                  <a:schemeClr val="bg1"/>
                </a:solidFill>
                <a:latin typeface="BIZ UDPゴシック" panose="020B0400000000000000" pitchFamily="50" charset="-128"/>
                <a:ea typeface="BIZ UDPゴシック" panose="020B0400000000000000" pitchFamily="50" charset="-128"/>
              </a:rPr>
              <a:t>９</a:t>
            </a:r>
          </a:p>
        </p:txBody>
      </p:sp>
      <p:pic>
        <p:nvPicPr>
          <p:cNvPr id="15" name="図 14" descr="タイムライン が含まれている画像  自動的に生成された説明"/>
          <p:cNvPicPr/>
          <p:nvPr/>
        </p:nvPicPr>
        <p:blipFill>
          <a:blip r:embed="rId4">
            <a:extLst>
              <a:ext uri="{28A0092B-C50C-407E-A947-70E740481C1C}">
                <a14:useLocalDpi xmlns:a14="http://schemas.microsoft.com/office/drawing/2010/main" val="0"/>
              </a:ext>
            </a:extLst>
          </a:blip>
          <a:srcRect/>
          <a:stretch>
            <a:fillRect/>
          </a:stretch>
        </p:blipFill>
        <p:spPr bwMode="auto">
          <a:xfrm>
            <a:off x="3442147" y="4029095"/>
            <a:ext cx="5658485" cy="2778762"/>
          </a:xfrm>
          <a:prstGeom prst="rect">
            <a:avLst/>
          </a:prstGeom>
          <a:noFill/>
          <a:ln w="6350" cmpd="dbl">
            <a:solidFill>
              <a:schemeClr val="tx1">
                <a:lumMod val="95000"/>
                <a:lumOff val="5000"/>
              </a:schemeClr>
            </a:solidFill>
          </a:ln>
        </p:spPr>
      </p:pic>
    </p:spTree>
    <p:extLst>
      <p:ext uri="{BB962C8B-B14F-4D97-AF65-F5344CB8AC3E}">
        <p14:creationId xmlns:p14="http://schemas.microsoft.com/office/powerpoint/2010/main" val="1304099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42">
            <a:extLst>
              <a:ext uri="{FF2B5EF4-FFF2-40B4-BE49-F238E27FC236}">
                <a16:creationId xmlns:a16="http://schemas.microsoft.com/office/drawing/2014/main" id="{65BAA35C-F6D5-4151-9889-28026A40EB08}"/>
              </a:ext>
            </a:extLst>
          </p:cNvPr>
          <p:cNvSpPr/>
          <p:nvPr/>
        </p:nvSpPr>
        <p:spPr>
          <a:xfrm>
            <a:off x="33674" y="2871554"/>
            <a:ext cx="4322301"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defTabSz="457200" fontAlgn="auto">
              <a:spcBef>
                <a:spcPts val="0"/>
              </a:spcBef>
              <a:spcAft>
                <a:spcPts val="0"/>
              </a:spcAft>
              <a:defRPr/>
            </a:pPr>
            <a:r>
              <a:rPr lang="ja-JP" altLang="en-US" sz="1600" b="1" dirty="0">
                <a:solidFill>
                  <a:prstClr val="white"/>
                </a:solidFill>
                <a:latin typeface="BIZ UDゴシック" panose="020B0400000000000000" pitchFamily="49" charset="-128"/>
                <a:ea typeface="BIZ UDゴシック" panose="020B0400000000000000" pitchFamily="49" charset="-128"/>
              </a:rPr>
              <a:t>　</a:t>
            </a:r>
            <a:r>
              <a:rPr lang="ja-JP" altLang="en-US" sz="1600" b="1" dirty="0" smtClean="0">
                <a:solidFill>
                  <a:prstClr val="white"/>
                </a:solidFill>
                <a:latin typeface="BIZ UDゴシック" panose="020B0400000000000000" pitchFamily="49" charset="-128"/>
                <a:ea typeface="BIZ UDゴシック" panose="020B0400000000000000" pitchFamily="49" charset="-128"/>
              </a:rPr>
              <a:t>その他　</a:t>
            </a:r>
            <a:r>
              <a:rPr lang="en-US" altLang="ja-JP" sz="1600" b="1" dirty="0" smtClean="0">
                <a:solidFill>
                  <a:prstClr val="white"/>
                </a:solidFill>
                <a:latin typeface="BIZ UDゴシック" panose="020B0400000000000000" pitchFamily="49" charset="-128"/>
                <a:ea typeface="BIZ UDゴシック" panose="020B0400000000000000" pitchFamily="49" charset="-128"/>
              </a:rPr>
              <a:t>(</a:t>
            </a:r>
            <a:r>
              <a:rPr lang="ja-JP" altLang="en-US" sz="1600" b="1" dirty="0" smtClean="0">
                <a:solidFill>
                  <a:prstClr val="white"/>
                </a:solidFill>
                <a:latin typeface="BIZ UDゴシック" panose="020B0400000000000000" pitchFamily="49" charset="-128"/>
                <a:ea typeface="BIZ UDゴシック" panose="020B0400000000000000" pitchFamily="49" charset="-128"/>
              </a:rPr>
              <a:t>２）金　 融 　機 　能</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0"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９ 副首都・大阪の経済モデルの基盤部分　③</a:t>
            </a:r>
          </a:p>
        </p:txBody>
      </p:sp>
      <p:sp>
        <p:nvSpPr>
          <p:cNvPr id="19" name="テキスト ボックス 18">
            <a:extLst>
              <a:ext uri="{FF2B5EF4-FFF2-40B4-BE49-F238E27FC236}">
                <a16:creationId xmlns:a16="http://schemas.microsoft.com/office/drawing/2014/main" id="{4070A1B4-59D9-433C-BDC1-C9D3370DF0E2}"/>
              </a:ext>
            </a:extLst>
          </p:cNvPr>
          <p:cNvSpPr txBox="1"/>
          <p:nvPr/>
        </p:nvSpPr>
        <p:spPr>
          <a:xfrm>
            <a:off x="145632" y="629672"/>
            <a:ext cx="3093934" cy="338554"/>
          </a:xfrm>
          <a:prstGeom prst="rect">
            <a:avLst/>
          </a:prstGeom>
          <a:noFill/>
        </p:spPr>
        <p:txBody>
          <a:bodyPr wrap="square" rtlCol="0">
            <a:spAutoFit/>
          </a:bodyPr>
          <a:lstStyle/>
          <a:p>
            <a:pPr lvl="0" defTabSz="457200" fontAlgn="auto">
              <a:spcBef>
                <a:spcPts val="0"/>
              </a:spcBef>
              <a:spcAft>
                <a:spcPts val="0"/>
              </a:spcAft>
              <a:defRPr/>
            </a:pPr>
            <a:r>
              <a:rPr lang="ja-JP" altLang="en-US" sz="1600" b="1" dirty="0">
                <a:solidFill>
                  <a:prstClr val="white"/>
                </a:solidFill>
                <a:latin typeface="Meiryo UI"/>
                <a:ea typeface="BIZ UDPゴシック" panose="020B0400000000000000" pitchFamily="50" charset="-128"/>
              </a:rPr>
              <a:t>その他　（１）</a:t>
            </a:r>
            <a:r>
              <a:rPr lang="ja-JP" altLang="en-US" sz="1600" b="1" noProof="0" dirty="0">
                <a:solidFill>
                  <a:prstClr val="white"/>
                </a:solidFill>
                <a:latin typeface="Meiryo UI"/>
                <a:ea typeface="BIZ UDPゴシック" panose="020B0400000000000000" pitchFamily="50" charset="-128"/>
              </a:rPr>
              <a:t>インフラ・まちづくり</a:t>
            </a:r>
            <a:endParaRPr kumimoji="1" lang="ja-JP" altLang="en-US" sz="1600" b="1" i="0" u="none" strike="noStrike" kern="1200" cap="none" spc="0" normalizeH="0" baseline="0" noProof="0" dirty="0">
              <a:ln>
                <a:noFill/>
              </a:ln>
              <a:solidFill>
                <a:prstClr val="white"/>
              </a:solidFill>
              <a:effectLst/>
              <a:uLnTx/>
              <a:uFillTx/>
              <a:latin typeface="Meiryo UI"/>
              <a:ea typeface="BIZ UDPゴシック" panose="020B0400000000000000" pitchFamily="50" charset="-128"/>
              <a:cs typeface="+mn-cs"/>
            </a:endParaRPr>
          </a:p>
        </p:txBody>
      </p:sp>
      <p:grpSp>
        <p:nvGrpSpPr>
          <p:cNvPr id="2" name="グループ化 1"/>
          <p:cNvGrpSpPr/>
          <p:nvPr/>
        </p:nvGrpSpPr>
        <p:grpSpPr>
          <a:xfrm>
            <a:off x="24861" y="1013825"/>
            <a:ext cx="9090000" cy="1759456"/>
            <a:chOff x="24861" y="991132"/>
            <a:chExt cx="9090000" cy="1759456"/>
          </a:xfrm>
        </p:grpSpPr>
        <p:sp>
          <p:nvSpPr>
            <p:cNvPr id="27" name="テキスト ボックス 26"/>
            <p:cNvSpPr txBox="1"/>
            <p:nvPr/>
          </p:nvSpPr>
          <p:spPr>
            <a:xfrm>
              <a:off x="24861" y="991132"/>
              <a:ext cx="9090000" cy="1759456"/>
            </a:xfrm>
            <a:prstGeom prst="rect">
              <a:avLst/>
            </a:prstGeom>
            <a:noFill/>
            <a:ln w="6350">
              <a:solidFill>
                <a:schemeClr val="tx1">
                  <a:lumMod val="95000"/>
                  <a:lumOff val="5000"/>
                </a:schemeClr>
              </a:solidFill>
            </a:ln>
          </p:spPr>
          <p:txBody>
            <a:bodyPr wrap="square" rtlCol="0">
              <a:spAutoFit/>
            </a:bodyPr>
            <a:lstStyle/>
            <a:p>
              <a:pPr marL="363538" indent="-363538">
                <a:lnSpc>
                  <a:spcPts val="1800"/>
                </a:lnSpc>
                <a:spcBef>
                  <a:spcPts val="200"/>
                </a:spcBef>
              </a:pPr>
              <a:r>
                <a:rPr lang="ja-JP" altLang="en-US" sz="1400" b="1" u="sng" dirty="0">
                  <a:latin typeface="BIZ UDゴシック" panose="020B0400000000000000" pitchFamily="49" charset="-128"/>
                  <a:ea typeface="BIZ UDゴシック" panose="020B0400000000000000" pitchFamily="49" charset="-128"/>
                </a:rPr>
                <a:t>成長をけん引する拠点形成と「ウォーカブルシティ」の実現</a:t>
              </a:r>
              <a:endParaRPr lang="en-US" altLang="ja-JP" sz="1400" b="1" u="sng"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公共交通基盤や成長をけん引する拠点の形成に加え、世界の多くの都市で人中心の空間づくりが</a:t>
              </a:r>
              <a:r>
                <a:rPr lang="ja-JP" altLang="en-US" sz="1400" dirty="0" smtClean="0">
                  <a:latin typeface="BIZ UDゴシック" panose="020B0400000000000000" pitchFamily="49" charset="-128"/>
                  <a:ea typeface="BIZ UDゴシック" panose="020B0400000000000000" pitchFamily="49" charset="-128"/>
                </a:rPr>
                <a:t>図られて</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いる</a:t>
              </a:r>
              <a:r>
                <a:rPr lang="ja-JP" altLang="en-US" sz="1400" dirty="0">
                  <a:latin typeface="BIZ UDゴシック" panose="020B0400000000000000" pitchFamily="49" charset="-128"/>
                  <a:ea typeface="BIZ UDゴシック" panose="020B0400000000000000" pitchFamily="49" charset="-128"/>
                </a:rPr>
                <a:t>ことも</a:t>
              </a:r>
              <a:r>
                <a:rPr lang="ja-JP" altLang="en-US" sz="1400" dirty="0" smtClean="0">
                  <a:latin typeface="BIZ UDゴシック" panose="020B0400000000000000" pitchFamily="49" charset="-128"/>
                  <a:ea typeface="BIZ UDゴシック" panose="020B0400000000000000" pitchFamily="49" charset="-128"/>
                </a:rPr>
                <a:t>踏まえ</a:t>
              </a:r>
              <a:r>
                <a:rPr lang="ja-JP" altLang="en-US" sz="1400" dirty="0">
                  <a:latin typeface="BIZ UDゴシック" panose="020B0400000000000000" pitchFamily="49" charset="-128"/>
                  <a:ea typeface="BIZ UDゴシック" panose="020B0400000000000000" pitchFamily="49" charset="-128"/>
                </a:rPr>
                <a:t>、生活圏における人中心の暮らしやすいまちづくり、いわゆる「ウォーカブルシティ」</a:t>
              </a:r>
              <a:r>
                <a:rPr lang="ja-JP" altLang="en-US" sz="1400" dirty="0" smtClean="0">
                  <a:latin typeface="BIZ UDゴシック" panose="020B0400000000000000" pitchFamily="49" charset="-128"/>
                  <a:ea typeface="BIZ UDゴシック" panose="020B0400000000000000" pitchFamily="49" charset="-128"/>
                </a:rPr>
                <a:t>の</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実現</a:t>
              </a:r>
              <a:r>
                <a:rPr lang="ja-JP" altLang="en-US" sz="1400" dirty="0">
                  <a:latin typeface="BIZ UDゴシック" panose="020B0400000000000000" pitchFamily="49" charset="-128"/>
                  <a:ea typeface="BIZ UDゴシック" panose="020B0400000000000000" pitchFamily="49" charset="-128"/>
                </a:rPr>
                <a:t>が重要。</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　　</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200" dirty="0">
                <a:latin typeface="BIZ UDゴシック" panose="020B0400000000000000" pitchFamily="49" charset="-128"/>
                <a:ea typeface="BIZ UDゴシック" panose="020B0400000000000000" pitchFamily="49" charset="-128"/>
              </a:endParaRPr>
            </a:p>
          </p:txBody>
        </p:sp>
        <p:sp>
          <p:nvSpPr>
            <p:cNvPr id="16" name="正方形/長方形 15"/>
            <p:cNvSpPr/>
            <p:nvPr/>
          </p:nvSpPr>
          <p:spPr>
            <a:xfrm>
              <a:off x="321389" y="1876199"/>
              <a:ext cx="8496944" cy="768180"/>
            </a:xfrm>
            <a:prstGeom prst="rect">
              <a:avLst/>
            </a:prstGeom>
            <a:noFill/>
            <a:ln w="3175">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lvl="0">
                <a:defRPr/>
              </a:pPr>
              <a:r>
                <a:rPr lang="ja-JP" altLang="en-US" sz="1100" dirty="0">
                  <a:solidFill>
                    <a:schemeClr val="tx1"/>
                  </a:solidFill>
                  <a:latin typeface="BIZ UDゴシック" panose="020B0400000000000000" pitchFamily="49" charset="-128"/>
                  <a:ea typeface="BIZ UDゴシック" panose="020B0400000000000000" pitchFamily="49" charset="-128"/>
                </a:rPr>
                <a:t>〇　「ウォーカブルシティ」については、おおむね一つの市町村に一つの拠点が形成されるのが望ましいが、難しい場合は</a:t>
              </a:r>
              <a:r>
                <a:rPr lang="ja-JP" altLang="en-US" sz="1100" dirty="0" smtClean="0">
                  <a:solidFill>
                    <a:schemeClr val="tx1"/>
                  </a:solidFill>
                  <a:latin typeface="BIZ UDゴシック" panose="020B0400000000000000" pitchFamily="49" charset="-128"/>
                  <a:ea typeface="BIZ UDゴシック" panose="020B0400000000000000" pitchFamily="49" charset="-128"/>
                </a:rPr>
                <a:t>、複数の</a:t>
              </a:r>
              <a:endParaRPr lang="en-US" altLang="ja-JP" sz="1100" dirty="0" smtClean="0">
                <a:solidFill>
                  <a:schemeClr val="tx1"/>
                </a:solidFill>
                <a:latin typeface="BIZ UDゴシック" panose="020B0400000000000000" pitchFamily="49" charset="-128"/>
                <a:ea typeface="BIZ UDゴシック" panose="020B0400000000000000" pitchFamily="49" charset="-128"/>
              </a:endParaRPr>
            </a:p>
            <a:p>
              <a:pPr lvl="0">
                <a:defRPr/>
              </a:pPr>
              <a:r>
                <a:rPr lang="en-US" altLang="ja-JP" sz="1100" dirty="0">
                  <a:solidFill>
                    <a:schemeClr val="tx1"/>
                  </a:solidFill>
                  <a:latin typeface="BIZ UDゴシック" panose="020B0400000000000000" pitchFamily="49" charset="-128"/>
                  <a:ea typeface="BIZ UDゴシック" panose="020B0400000000000000" pitchFamily="49" charset="-128"/>
                </a:rPr>
                <a:t> </a:t>
              </a:r>
              <a:r>
                <a:rPr lang="en-US" altLang="ja-JP" sz="1100" dirty="0" smtClean="0">
                  <a:solidFill>
                    <a:schemeClr val="tx1"/>
                  </a:solidFill>
                  <a:latin typeface="BIZ UDゴシック" panose="020B0400000000000000" pitchFamily="49" charset="-128"/>
                  <a:ea typeface="BIZ UDゴシック" panose="020B0400000000000000" pitchFamily="49" charset="-128"/>
                </a:rPr>
                <a:t> </a:t>
              </a:r>
              <a:r>
                <a:rPr lang="ja-JP" altLang="en-US" sz="1100" dirty="0" smtClean="0">
                  <a:solidFill>
                    <a:schemeClr val="tx1"/>
                  </a:solidFill>
                  <a:latin typeface="BIZ UDゴシック" panose="020B0400000000000000" pitchFamily="49" charset="-128"/>
                  <a:ea typeface="BIZ UDゴシック" panose="020B0400000000000000" pitchFamily="49" charset="-128"/>
                </a:rPr>
                <a:t>市町村</a:t>
              </a:r>
              <a:r>
                <a:rPr lang="ja-JP" altLang="en-US" sz="1100" dirty="0">
                  <a:solidFill>
                    <a:schemeClr val="tx1"/>
                  </a:solidFill>
                  <a:latin typeface="BIZ UDゴシック" panose="020B0400000000000000" pitchFamily="49" charset="-128"/>
                  <a:ea typeface="BIZ UDゴシック" panose="020B0400000000000000" pitchFamily="49" charset="-128"/>
                </a:rPr>
                <a:t>が集まった広域圏で必要となる都市機能を整理していくことが重要。</a:t>
              </a:r>
            </a:p>
            <a:p>
              <a:pPr lvl="0">
                <a:defRPr/>
              </a:pPr>
              <a:r>
                <a:rPr lang="ja-JP" altLang="en-US" sz="1100" dirty="0">
                  <a:solidFill>
                    <a:schemeClr val="tx1"/>
                  </a:solidFill>
                  <a:latin typeface="BIZ UDゴシック" panose="020B0400000000000000" pitchFamily="49" charset="-128"/>
                  <a:ea typeface="BIZ UDゴシック" panose="020B0400000000000000" pitchFamily="49" charset="-128"/>
                </a:rPr>
                <a:t>〇　公共施設など都市機能の配置にあたっては、コスト面など広域的な観点からの大阪府の調整が重要。一方で、市町村</a:t>
              </a:r>
              <a:r>
                <a:rPr lang="ja-JP" altLang="en-US" sz="1100" dirty="0" smtClean="0">
                  <a:solidFill>
                    <a:schemeClr val="tx1"/>
                  </a:solidFill>
                  <a:latin typeface="BIZ UDゴシック" panose="020B0400000000000000" pitchFamily="49" charset="-128"/>
                  <a:ea typeface="BIZ UDゴシック" panose="020B0400000000000000" pitchFamily="49" charset="-128"/>
                </a:rPr>
                <a:t>の主体性、</a:t>
              </a:r>
              <a:endParaRPr lang="en-US" altLang="ja-JP" sz="1100" dirty="0" smtClean="0">
                <a:solidFill>
                  <a:schemeClr val="tx1"/>
                </a:solidFill>
                <a:latin typeface="BIZ UDゴシック" panose="020B0400000000000000" pitchFamily="49" charset="-128"/>
                <a:ea typeface="BIZ UDゴシック" panose="020B0400000000000000" pitchFamily="49" charset="-128"/>
              </a:endParaRPr>
            </a:p>
            <a:p>
              <a:pPr lvl="0">
                <a:defRPr/>
              </a:pPr>
              <a:r>
                <a:rPr lang="en-US" altLang="ja-JP" sz="1100" dirty="0">
                  <a:solidFill>
                    <a:schemeClr val="tx1"/>
                  </a:solidFill>
                  <a:latin typeface="BIZ UDゴシック" panose="020B0400000000000000" pitchFamily="49" charset="-128"/>
                  <a:ea typeface="BIZ UDゴシック" panose="020B0400000000000000" pitchFamily="49" charset="-128"/>
                </a:rPr>
                <a:t> </a:t>
              </a:r>
              <a:r>
                <a:rPr lang="en-US" altLang="ja-JP" sz="1100" dirty="0" smtClean="0">
                  <a:solidFill>
                    <a:schemeClr val="tx1"/>
                  </a:solidFill>
                  <a:latin typeface="BIZ UDゴシック" panose="020B0400000000000000" pitchFamily="49" charset="-128"/>
                  <a:ea typeface="BIZ UDゴシック" panose="020B0400000000000000" pitchFamily="49" charset="-128"/>
                </a:rPr>
                <a:t> </a:t>
              </a:r>
              <a:r>
                <a:rPr lang="ja-JP" altLang="en-US" sz="1100" dirty="0" smtClean="0">
                  <a:solidFill>
                    <a:schemeClr val="tx1"/>
                  </a:solidFill>
                  <a:latin typeface="BIZ UDゴシック" panose="020B0400000000000000" pitchFamily="49" charset="-128"/>
                  <a:ea typeface="BIZ UDゴシック" panose="020B0400000000000000" pitchFamily="49" charset="-128"/>
                </a:rPr>
                <a:t>自治</a:t>
              </a:r>
              <a:r>
                <a:rPr lang="ja-JP" altLang="en-US" sz="1100" dirty="0">
                  <a:solidFill>
                    <a:schemeClr val="tx1"/>
                  </a:solidFill>
                  <a:latin typeface="BIZ UDゴシック" panose="020B0400000000000000" pitchFamily="49" charset="-128"/>
                  <a:ea typeface="BIZ UDゴシック" panose="020B0400000000000000" pitchFamily="49" charset="-128"/>
                </a:rPr>
                <a:t>の民主的基盤としての役割、市町村間の切磋琢磨などの観点も重要。</a:t>
              </a:r>
            </a:p>
          </p:txBody>
        </p:sp>
      </p:grpSp>
      <p:grpSp>
        <p:nvGrpSpPr>
          <p:cNvPr id="4" name="グループ化 3"/>
          <p:cNvGrpSpPr/>
          <p:nvPr/>
        </p:nvGrpSpPr>
        <p:grpSpPr>
          <a:xfrm>
            <a:off x="13006" y="2844838"/>
            <a:ext cx="9090000" cy="1641073"/>
            <a:chOff x="13006" y="2812939"/>
            <a:chExt cx="9090000" cy="1641073"/>
          </a:xfrm>
        </p:grpSpPr>
        <p:sp>
          <p:nvSpPr>
            <p:cNvPr id="22" name="テキスト ボックス 21"/>
            <p:cNvSpPr txBox="1"/>
            <p:nvPr/>
          </p:nvSpPr>
          <p:spPr>
            <a:xfrm>
              <a:off x="13006" y="3245989"/>
              <a:ext cx="9090000" cy="1208023"/>
            </a:xfrm>
            <a:prstGeom prst="rect">
              <a:avLst/>
            </a:prstGeom>
            <a:noFill/>
            <a:ln w="6350">
              <a:solidFill>
                <a:schemeClr val="tx1">
                  <a:lumMod val="95000"/>
                  <a:lumOff val="5000"/>
                </a:schemeClr>
              </a:solidFill>
            </a:ln>
          </p:spPr>
          <p:txBody>
            <a:bodyPr wrap="square" rtlCol="0">
              <a:spAutoFit/>
            </a:bodyPr>
            <a:lstStyle/>
            <a:p>
              <a:pPr marL="363538" indent="-363538">
                <a:lnSpc>
                  <a:spcPts val="1800"/>
                </a:lnSpc>
                <a:spcBef>
                  <a:spcPts val="200"/>
                </a:spcBef>
              </a:pPr>
              <a:r>
                <a:rPr lang="ja-JP" altLang="en-US" sz="1400" b="1" u="sng" dirty="0">
                  <a:latin typeface="BIZ UDゴシック" panose="020B0400000000000000" pitchFamily="49" charset="-128"/>
                  <a:ea typeface="BIZ UDゴシック" panose="020B0400000000000000" pitchFamily="49" charset="-128"/>
                </a:rPr>
                <a:t>スタートアップの資金調達チャンネルなどの強化</a:t>
              </a:r>
              <a:endParaRPr lang="en-US" altLang="ja-JP" sz="1400" b="1" u="sng"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資金調達に関しては、公的な支援や金融機関を中心とする民間支援、官民連携による支援など</a:t>
              </a:r>
              <a:r>
                <a:rPr lang="ja-JP" altLang="en-US" sz="1400" dirty="0" smtClean="0">
                  <a:latin typeface="BIZ UDゴシック" panose="020B0400000000000000" pitchFamily="49" charset="-128"/>
                  <a:ea typeface="BIZ UDゴシック" panose="020B0400000000000000" pitchFamily="49" charset="-128"/>
                </a:rPr>
                <a:t>チャンネル</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を</a:t>
              </a:r>
              <a:r>
                <a:rPr lang="ja-JP" altLang="en-US" sz="1400" dirty="0">
                  <a:latin typeface="BIZ UDゴシック" panose="020B0400000000000000" pitchFamily="49" charset="-128"/>
                  <a:ea typeface="BIZ UDゴシック" panose="020B0400000000000000" pitchFamily="49" charset="-128"/>
                </a:rPr>
                <a:t>増やすことが</a:t>
              </a:r>
              <a:r>
                <a:rPr lang="ja-JP" altLang="en-US" sz="1400" dirty="0" smtClean="0">
                  <a:latin typeface="BIZ UDゴシック" panose="020B0400000000000000" pitchFamily="49" charset="-128"/>
                  <a:ea typeface="BIZ UDゴシック" panose="020B0400000000000000" pitchFamily="49" charset="-128"/>
                </a:rPr>
                <a:t>重要</a:t>
              </a:r>
              <a:r>
                <a:rPr lang="ja-JP" altLang="en-US" sz="1400" dirty="0">
                  <a:latin typeface="BIZ UDゴシック" panose="020B0400000000000000" pitchFamily="49" charset="-128"/>
                  <a:ea typeface="BIZ UDゴシック" panose="020B0400000000000000" pitchFamily="49" charset="-128"/>
                </a:rPr>
                <a:t>。また、リスクマネーの供給は、銀行とは別のところが担うことを考えるべき</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ja-JP" altLang="en-US" sz="1400" dirty="0">
                <a:latin typeface="BIZ UDゴシック" panose="020B0400000000000000" pitchFamily="49" charset="-128"/>
                <a:ea typeface="BIZ UDゴシック" panose="020B0400000000000000" pitchFamily="49" charset="-128"/>
              </a:endParaRPr>
            </a:p>
            <a:p>
              <a:pPr marL="363538" indent="-363538">
                <a:lnSpc>
                  <a:spcPts val="18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大阪</a:t>
              </a:r>
              <a:r>
                <a:rPr lang="ja-JP" altLang="en-US" sz="1400" dirty="0" smtClean="0">
                  <a:latin typeface="BIZ UDゴシック" panose="020B0400000000000000" pitchFamily="49" charset="-128"/>
                  <a:ea typeface="BIZ UDゴシック" panose="020B0400000000000000" pitchFamily="49" charset="-128"/>
                </a:rPr>
                <a:t>は先物取引</a:t>
              </a:r>
              <a:r>
                <a:rPr lang="ja-JP" altLang="en-US" sz="1400" dirty="0">
                  <a:latin typeface="BIZ UDゴシック" panose="020B0400000000000000" pitchFamily="49" charset="-128"/>
                  <a:ea typeface="BIZ UDゴシック" panose="020B0400000000000000" pitchFamily="49" charset="-128"/>
                </a:rPr>
                <a:t>の歴史を踏まえたデリバティブ商品や環境に焦点をあてた</a:t>
              </a:r>
              <a:r>
                <a:rPr lang="en-US" altLang="ja-JP" sz="1400" dirty="0">
                  <a:latin typeface="BIZ UDゴシック" panose="020B0400000000000000" pitchFamily="49" charset="-128"/>
                  <a:ea typeface="BIZ UDゴシック" panose="020B0400000000000000" pitchFamily="49" charset="-128"/>
                </a:rPr>
                <a:t>ESG</a:t>
              </a:r>
              <a:r>
                <a:rPr lang="ja-JP" altLang="en-US" sz="1400" dirty="0">
                  <a:latin typeface="BIZ UDゴシック" panose="020B0400000000000000" pitchFamily="49" charset="-128"/>
                  <a:ea typeface="BIZ UDゴシック" panose="020B0400000000000000" pitchFamily="49" charset="-128"/>
                </a:rPr>
                <a:t>ファイナンス等を強化すべき</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500"/>
                </a:lnSpc>
                <a:spcBef>
                  <a:spcPts val="200"/>
                </a:spcBef>
              </a:pPr>
              <a:endParaRPr lang="ja-JP" altLang="en-US" sz="1400" dirty="0">
                <a:latin typeface="BIZ UDゴシック" panose="020B0400000000000000" pitchFamily="49" charset="-128"/>
                <a:ea typeface="BIZ UDゴシック" panose="020B0400000000000000" pitchFamily="49" charset="-128"/>
              </a:endParaRPr>
            </a:p>
          </p:txBody>
        </p:sp>
        <p:pic>
          <p:nvPicPr>
            <p:cNvPr id="28" name="グラフィックス 10" descr="硬貨">
              <a:extLst>
                <a:ext uri="{FF2B5EF4-FFF2-40B4-BE49-F238E27FC236}">
                  <a16:creationId xmlns:a16="http://schemas.microsoft.com/office/drawing/2014/main" id="{D9BFCEB0-0D95-4ECD-8970-AB2B74DCF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567" y="2812939"/>
              <a:ext cx="437985" cy="437985"/>
            </a:xfrm>
            <a:prstGeom prst="rect">
              <a:avLst/>
            </a:prstGeom>
          </p:spPr>
        </p:pic>
      </p:grpSp>
      <p:sp>
        <p:nvSpPr>
          <p:cNvPr id="30" name="テキスト ボックス 29"/>
          <p:cNvSpPr txBox="1"/>
          <p:nvPr/>
        </p:nvSpPr>
        <p:spPr>
          <a:xfrm>
            <a:off x="24863" y="5003745"/>
            <a:ext cx="9090000" cy="1579920"/>
          </a:xfrm>
          <a:prstGeom prst="rect">
            <a:avLst/>
          </a:prstGeom>
          <a:noFill/>
          <a:ln w="6350">
            <a:solidFill>
              <a:schemeClr val="tx1">
                <a:lumMod val="95000"/>
                <a:lumOff val="5000"/>
              </a:schemeClr>
            </a:solidFill>
          </a:ln>
        </p:spPr>
        <p:txBody>
          <a:bodyPr wrap="square" rtlCol="0">
            <a:spAutoFit/>
          </a:bodyPr>
          <a:lstStyle/>
          <a:p>
            <a:pPr marL="363538" indent="-363538">
              <a:lnSpc>
                <a:spcPts val="1800"/>
              </a:lnSpc>
              <a:spcBef>
                <a:spcPts val="200"/>
              </a:spcBef>
            </a:pPr>
            <a:r>
              <a:rPr lang="ja-JP" altLang="en-US" sz="1400" b="1" u="sng" dirty="0">
                <a:latin typeface="BIZ UDゴシック" panose="020B0400000000000000" pitchFamily="49" charset="-128"/>
                <a:ea typeface="BIZ UDゴシック" panose="020B0400000000000000" pitchFamily="49" charset="-128"/>
              </a:rPr>
              <a:t>都市の共通基盤の用意</a:t>
            </a:r>
            <a:endParaRPr lang="en-US" altLang="ja-JP" sz="1400" b="1" u="sng"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イノベーションを起こし、産業構造を転換していくためには、行政と民間、大学、研究機関等の広い</a:t>
            </a:r>
            <a:r>
              <a:rPr lang="ja-JP" altLang="en-US" sz="1400" dirty="0" smtClean="0">
                <a:latin typeface="BIZ UDゴシック" panose="020B0400000000000000" pitchFamily="49" charset="-128"/>
                <a:ea typeface="BIZ UDゴシック" panose="020B0400000000000000" pitchFamily="49" charset="-128"/>
              </a:rPr>
              <a:t>参画</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 に</a:t>
            </a:r>
            <a:r>
              <a:rPr lang="ja-JP" altLang="en-US" sz="1400" dirty="0">
                <a:latin typeface="BIZ UDゴシック" panose="020B0400000000000000" pitchFamily="49" charset="-128"/>
                <a:ea typeface="BIZ UDゴシック" panose="020B0400000000000000" pitchFamily="49" charset="-128"/>
              </a:rPr>
              <a:t>よる連携・</a:t>
            </a:r>
            <a:r>
              <a:rPr lang="ja-JP" altLang="en-US" sz="1400" dirty="0" smtClean="0">
                <a:latin typeface="BIZ UDゴシック" panose="020B0400000000000000" pitchFamily="49" charset="-128"/>
                <a:ea typeface="BIZ UDゴシック" panose="020B0400000000000000" pitchFamily="49" charset="-128"/>
              </a:rPr>
              <a:t>協力の</a:t>
            </a:r>
            <a:r>
              <a:rPr lang="ja-JP" altLang="en-US" sz="1400" dirty="0">
                <a:latin typeface="BIZ UDゴシック" panose="020B0400000000000000" pitchFamily="49" charset="-128"/>
                <a:ea typeface="BIZ UDゴシック" panose="020B0400000000000000" pitchFamily="49" charset="-128"/>
              </a:rPr>
              <a:t>場が重要</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ja-JP" altLang="en-US"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人材やデジタルとも関連するが、それぞれの企業、とりわけ中小企業やスタートアップが自らの</a:t>
            </a:r>
            <a:r>
              <a:rPr lang="ja-JP" altLang="en-US" sz="1400" dirty="0" smtClean="0">
                <a:latin typeface="BIZ UDゴシック" panose="020B0400000000000000" pitchFamily="49" charset="-128"/>
                <a:ea typeface="BIZ UDゴシック" panose="020B0400000000000000" pitchFamily="49" charset="-128"/>
              </a:rPr>
              <a:t>言わば</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強み」に専念</a:t>
            </a:r>
            <a:r>
              <a:rPr lang="ja-JP" altLang="en-US" sz="1400" dirty="0" smtClean="0">
                <a:latin typeface="BIZ UDゴシック" panose="020B0400000000000000" pitchFamily="49" charset="-128"/>
                <a:ea typeface="BIZ UDゴシック" panose="020B0400000000000000" pitchFamily="49" charset="-128"/>
              </a:rPr>
              <a:t>できるように</a:t>
            </a:r>
            <a:r>
              <a:rPr lang="ja-JP" altLang="en-US" sz="1400" dirty="0">
                <a:latin typeface="BIZ UDゴシック" panose="020B0400000000000000" pitchFamily="49" charset="-128"/>
                <a:ea typeface="BIZ UDゴシック" panose="020B0400000000000000" pitchFamily="49" charset="-128"/>
              </a:rPr>
              <a:t>するには、必ずしも個々で持つ必要のない教育や研修の機能、研究や検査の設備</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顧客</a:t>
            </a:r>
            <a:r>
              <a:rPr lang="ja-JP" altLang="en-US" sz="1400" dirty="0">
                <a:latin typeface="BIZ UDゴシック" panose="020B0400000000000000" pitchFamily="49" charset="-128"/>
                <a:ea typeface="BIZ UDゴシック" panose="020B0400000000000000" pitchFamily="49" charset="-128"/>
              </a:rPr>
              <a:t>データ等を、都市の共通</a:t>
            </a:r>
            <a:r>
              <a:rPr lang="ja-JP" altLang="en-US" sz="1400" dirty="0" smtClean="0">
                <a:latin typeface="BIZ UDゴシック" panose="020B0400000000000000" pitchFamily="49" charset="-128"/>
                <a:ea typeface="BIZ UDゴシック" panose="020B0400000000000000" pitchFamily="49" charset="-128"/>
              </a:rPr>
              <a:t>基盤と</a:t>
            </a:r>
            <a:r>
              <a:rPr lang="ja-JP" altLang="en-US" sz="1400" dirty="0">
                <a:latin typeface="BIZ UDゴシック" panose="020B0400000000000000" pitchFamily="49" charset="-128"/>
                <a:ea typeface="BIZ UDゴシック" panose="020B0400000000000000" pitchFamily="49" charset="-128"/>
              </a:rPr>
              <a:t>して地域で用意していくことが重要</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ja-JP" altLang="en-US" sz="1400" dirty="0">
              <a:latin typeface="BIZ UDゴシック" panose="020B0400000000000000" pitchFamily="49" charset="-128"/>
              <a:ea typeface="BIZ UDゴシック" panose="020B0400000000000000" pitchFamily="49" charset="-128"/>
            </a:endParaRPr>
          </a:p>
        </p:txBody>
      </p:sp>
      <p:sp>
        <p:nvSpPr>
          <p:cNvPr id="20"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20</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42">
            <a:extLst>
              <a:ext uri="{FF2B5EF4-FFF2-40B4-BE49-F238E27FC236}">
                <a16:creationId xmlns:a16="http://schemas.microsoft.com/office/drawing/2014/main" id="{65BAA35C-F6D5-4151-9889-28026A40EB08}"/>
              </a:ext>
            </a:extLst>
          </p:cNvPr>
          <p:cNvSpPr/>
          <p:nvPr/>
        </p:nvSpPr>
        <p:spPr>
          <a:xfrm>
            <a:off x="33674" y="620849"/>
            <a:ext cx="4322302"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defTabSz="457200" fontAlgn="auto">
              <a:spcBef>
                <a:spcPts val="0"/>
              </a:spcBef>
              <a:spcAft>
                <a:spcPts val="0"/>
              </a:spcAft>
              <a:defRPr/>
            </a:pPr>
            <a:r>
              <a:rPr lang="ja-JP" altLang="en-US" sz="1600" b="1" dirty="0">
                <a:solidFill>
                  <a:prstClr val="white"/>
                </a:solidFill>
                <a:latin typeface="BIZ UDゴシック" panose="020B0400000000000000" pitchFamily="49" charset="-128"/>
                <a:ea typeface="BIZ UDゴシック" panose="020B0400000000000000" pitchFamily="49" charset="-128"/>
              </a:rPr>
              <a:t>　</a:t>
            </a:r>
            <a:r>
              <a:rPr lang="ja-JP" altLang="en-US" sz="1600" b="1" dirty="0" smtClean="0">
                <a:solidFill>
                  <a:prstClr val="white"/>
                </a:solidFill>
                <a:latin typeface="BIZ UDゴシック" panose="020B0400000000000000" pitchFamily="49" charset="-128"/>
                <a:ea typeface="BIZ UDゴシック" panose="020B0400000000000000" pitchFamily="49" charset="-128"/>
              </a:rPr>
              <a:t>その他　</a:t>
            </a:r>
            <a:r>
              <a:rPr lang="en-US" altLang="ja-JP" sz="1600" b="1" dirty="0" smtClean="0">
                <a:solidFill>
                  <a:prstClr val="white"/>
                </a:solidFill>
                <a:latin typeface="BIZ UDゴシック" panose="020B0400000000000000" pitchFamily="49" charset="-128"/>
                <a:ea typeface="BIZ UDゴシック" panose="020B0400000000000000" pitchFamily="49" charset="-128"/>
              </a:rPr>
              <a:t>(</a:t>
            </a:r>
            <a:r>
              <a:rPr lang="ja-JP" altLang="en-US" sz="1600" b="1" dirty="0" smtClean="0">
                <a:solidFill>
                  <a:prstClr val="white"/>
                </a:solidFill>
                <a:latin typeface="BIZ UDゴシック" panose="020B0400000000000000" pitchFamily="49" charset="-128"/>
                <a:ea typeface="BIZ UDゴシック" panose="020B0400000000000000" pitchFamily="49" charset="-128"/>
              </a:rPr>
              <a:t>１</a:t>
            </a:r>
            <a:r>
              <a:rPr lang="en-US" altLang="ja-JP" sz="1600" b="1" dirty="0" smtClean="0">
                <a:solidFill>
                  <a:prstClr val="white"/>
                </a:solidFill>
                <a:latin typeface="BIZ UDゴシック" panose="020B0400000000000000" pitchFamily="49" charset="-128"/>
                <a:ea typeface="BIZ UDゴシック" panose="020B0400000000000000" pitchFamily="49" charset="-128"/>
              </a:rPr>
              <a:t>)</a:t>
            </a:r>
            <a:r>
              <a:rPr lang="ja-JP" altLang="en-US" sz="1600" b="1" dirty="0" smtClean="0">
                <a:solidFill>
                  <a:prstClr val="white"/>
                </a:solidFill>
                <a:latin typeface="BIZ UDゴシック" panose="020B0400000000000000" pitchFamily="49" charset="-128"/>
                <a:ea typeface="BIZ UDゴシック" panose="020B0400000000000000" pitchFamily="49" charset="-128"/>
              </a:rPr>
              <a:t>インフラ・まちづくり</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pic>
        <p:nvPicPr>
          <p:cNvPr id="25" name="図 24">
            <a:extLst>
              <a:ext uri="{FF2B5EF4-FFF2-40B4-BE49-F238E27FC236}">
                <a16:creationId xmlns:a16="http://schemas.microsoft.com/office/drawing/2014/main" id="{A082868F-0BE0-4A13-ACBA-F5094FB639B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719436" y="572470"/>
            <a:ext cx="447812" cy="447812"/>
          </a:xfrm>
          <a:prstGeom prst="rect">
            <a:avLst/>
          </a:prstGeom>
        </p:spPr>
      </p:pic>
      <p:sp>
        <p:nvSpPr>
          <p:cNvPr id="32" name="四角形: 角を丸くする 42">
            <a:extLst>
              <a:ext uri="{FF2B5EF4-FFF2-40B4-BE49-F238E27FC236}">
                <a16:creationId xmlns:a16="http://schemas.microsoft.com/office/drawing/2014/main" id="{65BAA35C-F6D5-4151-9889-28026A40EB08}"/>
              </a:ext>
            </a:extLst>
          </p:cNvPr>
          <p:cNvSpPr/>
          <p:nvPr/>
        </p:nvSpPr>
        <p:spPr>
          <a:xfrm>
            <a:off x="33674" y="4614491"/>
            <a:ext cx="633852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defTabSz="457200" fontAlgn="auto">
              <a:spcBef>
                <a:spcPts val="0"/>
              </a:spcBef>
              <a:spcAft>
                <a:spcPts val="0"/>
              </a:spcAft>
              <a:defRPr/>
            </a:pPr>
            <a:r>
              <a:rPr lang="ja-JP" altLang="en-US" sz="1600" b="1" dirty="0">
                <a:solidFill>
                  <a:prstClr val="white"/>
                </a:solidFill>
                <a:latin typeface="BIZ UDゴシック" panose="020B0400000000000000" pitchFamily="49" charset="-128"/>
                <a:ea typeface="BIZ UDゴシック" panose="020B0400000000000000" pitchFamily="49" charset="-128"/>
              </a:rPr>
              <a:t>　</a:t>
            </a:r>
            <a:r>
              <a:rPr lang="ja-JP" altLang="en-US" sz="1600" b="1" dirty="0" smtClean="0">
                <a:solidFill>
                  <a:prstClr val="white"/>
                </a:solidFill>
                <a:latin typeface="BIZ UDゴシック" panose="020B0400000000000000" pitchFamily="49" charset="-128"/>
                <a:ea typeface="BIZ UDゴシック" panose="020B0400000000000000" pitchFamily="49" charset="-128"/>
              </a:rPr>
              <a:t>その他　</a:t>
            </a:r>
            <a:r>
              <a:rPr lang="en-US" altLang="ja-JP" sz="1600" b="1" dirty="0" smtClean="0">
                <a:solidFill>
                  <a:prstClr val="white"/>
                </a:solidFill>
                <a:latin typeface="BIZ UDゴシック" panose="020B0400000000000000" pitchFamily="49" charset="-128"/>
                <a:ea typeface="BIZ UDゴシック" panose="020B0400000000000000" pitchFamily="49" charset="-128"/>
              </a:rPr>
              <a:t>(</a:t>
            </a:r>
            <a:r>
              <a:rPr lang="ja-JP" altLang="en-US" sz="1600" b="1" dirty="0" smtClean="0">
                <a:solidFill>
                  <a:prstClr val="white"/>
                </a:solidFill>
                <a:latin typeface="BIZ UDゴシック" panose="020B0400000000000000" pitchFamily="49" charset="-128"/>
                <a:ea typeface="BIZ UDゴシック" panose="020B0400000000000000" pitchFamily="49" charset="-128"/>
              </a:rPr>
              <a:t>３</a:t>
            </a:r>
            <a:r>
              <a:rPr lang="en-US" altLang="ja-JP" sz="1600" b="1" dirty="0" smtClean="0">
                <a:solidFill>
                  <a:prstClr val="white"/>
                </a:solidFill>
                <a:latin typeface="BIZ UDゴシック" panose="020B0400000000000000" pitchFamily="49" charset="-128"/>
                <a:ea typeface="BIZ UDゴシック" panose="020B0400000000000000" pitchFamily="49" charset="-128"/>
              </a:rPr>
              <a:t>)</a:t>
            </a:r>
            <a:r>
              <a:rPr lang="ja-JP" altLang="en-US" sz="1600" b="1" dirty="0" smtClean="0">
                <a:solidFill>
                  <a:prstClr val="white"/>
                </a:solidFill>
                <a:latin typeface="BIZ UDゴシック" panose="020B0400000000000000" pitchFamily="49" charset="-128"/>
                <a:ea typeface="BIZ UDゴシック" panose="020B0400000000000000" pitchFamily="49" charset="-128"/>
              </a:rPr>
              <a:t>研究･研修･情報等に関する共有･連携の場</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pic>
        <p:nvPicPr>
          <p:cNvPr id="29" name="グラフィックス 9" descr="握手">
            <a:extLst>
              <a:ext uri="{FF2B5EF4-FFF2-40B4-BE49-F238E27FC236}">
                <a16:creationId xmlns:a16="http://schemas.microsoft.com/office/drawing/2014/main" id="{2D4DC8D6-D93E-42C9-85B7-3866FD3028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2456" y="4515638"/>
            <a:ext cx="566199" cy="566199"/>
          </a:xfrm>
          <a:prstGeom prst="rect">
            <a:avLst/>
          </a:prstGeom>
        </p:spPr>
      </p:pic>
    </p:spTree>
    <p:extLst>
      <p:ext uri="{BB962C8B-B14F-4D97-AF65-F5344CB8AC3E}">
        <p14:creationId xmlns:p14="http://schemas.microsoft.com/office/powerpoint/2010/main" val="284880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988" y="973590"/>
            <a:ext cx="9090000" cy="5863144"/>
          </a:xfrm>
          <a:prstGeom prst="rect">
            <a:avLst/>
          </a:prstGeom>
          <a:noFill/>
          <a:ln w="6350">
            <a:solidFill>
              <a:schemeClr val="tx1"/>
            </a:solidFill>
          </a:ln>
        </p:spPr>
        <p:txBody>
          <a:bodyPr wrap="square" rtlCol="0" anchor="ctr">
            <a:spAutoFit/>
          </a:bodyPr>
          <a:lstStyle/>
          <a:p>
            <a:pPr>
              <a:lnSpc>
                <a:spcPts val="2000"/>
              </a:lnSpc>
            </a:pPr>
            <a:r>
              <a:rPr lang="ja-JP" altLang="en-US" sz="1400" dirty="0">
                <a:latin typeface="BIZ UDゴシック" panose="020B0400000000000000" pitchFamily="49" charset="-128"/>
                <a:ea typeface="BIZ UDゴシック" panose="020B0400000000000000" pitchFamily="49" charset="-128"/>
              </a:rPr>
              <a:t>（副首都の圏域について）</a:t>
            </a:r>
            <a:endParaRPr lang="en-US" altLang="ja-JP" sz="1400" dirty="0">
              <a:latin typeface="BIZ UDゴシック" panose="020B0400000000000000" pitchFamily="49" charset="-128"/>
              <a:ea typeface="BIZ UDゴシック" panose="020B0400000000000000" pitchFamily="49" charset="-128"/>
            </a:endParaRPr>
          </a:p>
          <a:p>
            <a:pPr>
              <a:lnSpc>
                <a:spcPts val="2000"/>
              </a:lnSpc>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大阪府域、さらには府域を越える圏域が考えられる。</a:t>
            </a:r>
            <a:endParaRPr lang="en-US" altLang="ja-JP" sz="1400" dirty="0">
              <a:latin typeface="BIZ UDゴシック" panose="020B0400000000000000" pitchFamily="49" charset="-128"/>
              <a:ea typeface="BIZ UDゴシック" panose="020B0400000000000000" pitchFamily="49" charset="-128"/>
            </a:endParaRPr>
          </a:p>
          <a:p>
            <a:pPr>
              <a:lnSpc>
                <a:spcPts val="2000"/>
              </a:lnSpc>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副首都として、「府市一体による取組をさらに進めていくべき</a:t>
            </a:r>
            <a:r>
              <a:rPr lang="ja-JP" altLang="en-US" sz="1400" dirty="0" smtClean="0">
                <a:latin typeface="BIZ UDゴシック" panose="020B0400000000000000" pitchFamily="49" charset="-128"/>
                <a:ea typeface="BIZ UDゴシック" panose="020B0400000000000000" pitchFamily="49" charset="-128"/>
              </a:rPr>
              <a:t>」。</a:t>
            </a:r>
            <a:endParaRPr lang="ja-JP" altLang="en-US" sz="1400" dirty="0">
              <a:latin typeface="BIZ UDゴシック" panose="020B0400000000000000" pitchFamily="49" charset="-128"/>
              <a:ea typeface="BIZ UDゴシック" panose="020B0400000000000000" pitchFamily="49" charset="-128"/>
            </a:endParaRPr>
          </a:p>
          <a:p>
            <a:pPr>
              <a:lnSpc>
                <a:spcPts val="2000"/>
              </a:lnSpc>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このほか、副首都圏として「関西の経済の中核を担い、産業や商業はもとより、大学や研究機関、空港</a:t>
            </a:r>
            <a:r>
              <a:rPr lang="ja-JP" altLang="en-US" sz="1400" dirty="0" smtClean="0">
                <a:latin typeface="BIZ UDゴシック" panose="020B0400000000000000" pitchFamily="49" charset="-128"/>
                <a:ea typeface="BIZ UDゴシック" panose="020B0400000000000000" pitchFamily="49" charset="-128"/>
              </a:rPr>
              <a:t>や </a:t>
            </a:r>
            <a:endParaRPr lang="en-US" altLang="ja-JP" sz="1400" dirty="0" smtClean="0">
              <a:latin typeface="BIZ UDゴシック" panose="020B0400000000000000" pitchFamily="49" charset="-128"/>
              <a:ea typeface="BIZ UDゴシック" panose="020B0400000000000000" pitchFamily="49" charset="-128"/>
            </a:endParaRPr>
          </a:p>
          <a:p>
            <a:pPr>
              <a:lnSpc>
                <a:spcPts val="2000"/>
              </a:lnSpc>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港湾</a:t>
            </a:r>
            <a:r>
              <a:rPr lang="ja-JP" altLang="en-US" sz="1400" dirty="0">
                <a:latin typeface="BIZ UDゴシック" panose="020B0400000000000000" pitchFamily="49" charset="-128"/>
                <a:ea typeface="BIZ UDゴシック" panose="020B0400000000000000" pitchFamily="49" charset="-128"/>
              </a:rPr>
              <a:t>などの</a:t>
            </a:r>
            <a:r>
              <a:rPr lang="ja-JP" altLang="en-US" sz="1400" dirty="0" smtClean="0">
                <a:latin typeface="BIZ UDゴシック" panose="020B0400000000000000" pitchFamily="49" charset="-128"/>
                <a:ea typeface="BIZ UDゴシック" panose="020B0400000000000000" pitchFamily="49" charset="-128"/>
              </a:rPr>
              <a:t>インフラ</a:t>
            </a:r>
            <a:r>
              <a:rPr lang="ja-JP" altLang="en-US" sz="1400" dirty="0">
                <a:latin typeface="BIZ UDゴシック" panose="020B0400000000000000" pitchFamily="49" charset="-128"/>
                <a:ea typeface="BIZ UDゴシック" panose="020B0400000000000000" pitchFamily="49" charset="-128"/>
              </a:rPr>
              <a:t>が集中する大阪を中心とした京阪神地域とその後背地を含めた２府１県」、「広く</a:t>
            </a:r>
            <a:r>
              <a:rPr lang="ja-JP" altLang="en-US" sz="1400" dirty="0" smtClean="0">
                <a:latin typeface="BIZ UDゴシック" panose="020B0400000000000000" pitchFamily="49" charset="-128"/>
                <a:ea typeface="BIZ UDゴシック" panose="020B0400000000000000" pitchFamily="49" charset="-128"/>
              </a:rPr>
              <a:t>通勤</a:t>
            </a:r>
            <a:endParaRPr lang="en-US" altLang="ja-JP" sz="1400" dirty="0" smtClean="0">
              <a:latin typeface="BIZ UDゴシック" panose="020B0400000000000000" pitchFamily="49" charset="-128"/>
              <a:ea typeface="BIZ UDゴシック" panose="020B0400000000000000" pitchFamily="49" charset="-128"/>
            </a:endParaRPr>
          </a:p>
          <a:p>
            <a:pPr>
              <a:lnSpc>
                <a:spcPts val="2000"/>
              </a:lnSpc>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圏</a:t>
            </a:r>
            <a:r>
              <a:rPr lang="ja-JP" altLang="en-US" sz="1400" dirty="0">
                <a:latin typeface="BIZ UDゴシック" panose="020B0400000000000000" pitchFamily="49" charset="-128"/>
                <a:ea typeface="BIZ UDゴシック" panose="020B0400000000000000" pitchFamily="49" charset="-128"/>
              </a:rPr>
              <a:t>や工場の立地などを考慮</a:t>
            </a:r>
            <a:r>
              <a:rPr lang="ja-JP" altLang="en-US" sz="1400" dirty="0" smtClean="0">
                <a:latin typeface="BIZ UDゴシック" panose="020B0400000000000000" pitchFamily="49" charset="-128"/>
                <a:ea typeface="BIZ UDゴシック" panose="020B0400000000000000" pitchFamily="49" charset="-128"/>
              </a:rPr>
              <a:t>した関西</a:t>
            </a:r>
            <a:r>
              <a:rPr lang="ja-JP" altLang="en-US" sz="1400" dirty="0">
                <a:latin typeface="BIZ UDゴシック" panose="020B0400000000000000" pitchFamily="49" charset="-128"/>
                <a:ea typeface="BIZ UDゴシック" panose="020B0400000000000000" pitchFamily="49" charset="-128"/>
              </a:rPr>
              <a:t>の２府４県」、「関西広域連合の構成府県の範囲を副首都圏と捉えた</a:t>
            </a:r>
            <a:r>
              <a:rPr lang="ja-JP" altLang="en-US" sz="1400" dirty="0" err="1" smtClean="0">
                <a:latin typeface="BIZ UDゴシック" panose="020B0400000000000000" pitchFamily="49" charset="-128"/>
                <a:ea typeface="BIZ UDゴシック" panose="020B0400000000000000" pitchFamily="49" charset="-128"/>
              </a:rPr>
              <a:t>う</a:t>
            </a:r>
            <a:r>
              <a:rPr lang="ja-JP" altLang="en-US" sz="1400" dirty="0" smtClean="0">
                <a:latin typeface="BIZ UDゴシック" panose="020B0400000000000000" pitchFamily="49" charset="-128"/>
                <a:ea typeface="BIZ UDゴシック" panose="020B0400000000000000" pitchFamily="49" charset="-128"/>
              </a:rPr>
              <a:t> </a:t>
            </a:r>
            <a:endParaRPr lang="en-US" altLang="ja-JP" sz="1400" dirty="0" smtClean="0">
              <a:latin typeface="BIZ UDゴシック" panose="020B0400000000000000" pitchFamily="49" charset="-128"/>
              <a:ea typeface="BIZ UDゴシック" panose="020B0400000000000000" pitchFamily="49" charset="-128"/>
            </a:endParaRPr>
          </a:p>
          <a:p>
            <a:pPr>
              <a:lnSpc>
                <a:spcPts val="2000"/>
              </a:lnSpc>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え</a:t>
            </a:r>
            <a:r>
              <a:rPr lang="ja-JP" altLang="en-US" sz="1400" dirty="0" err="1">
                <a:latin typeface="BIZ UDゴシック" panose="020B0400000000000000" pitchFamily="49" charset="-128"/>
                <a:ea typeface="BIZ UDゴシック" panose="020B0400000000000000" pitchFamily="49" charset="-128"/>
              </a:rPr>
              <a:t>で</a:t>
            </a:r>
            <a:r>
              <a:rPr lang="ja-JP" altLang="en-US" sz="1400" dirty="0">
                <a:latin typeface="BIZ UDゴシック" panose="020B0400000000000000" pitchFamily="49" charset="-128"/>
                <a:ea typeface="BIZ UDゴシック" panose="020B0400000000000000" pitchFamily="49" charset="-128"/>
              </a:rPr>
              <a:t>、その中核部分が京阪神の２府１県」</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まずは、京阪神の２府１県を副首都圏としたうえで、</a:t>
            </a:r>
            <a:r>
              <a:rPr lang="ja-JP" altLang="en-US" sz="1400" dirty="0" smtClean="0">
                <a:latin typeface="BIZ UDゴシック" panose="020B0400000000000000" pitchFamily="49" charset="-128"/>
                <a:ea typeface="BIZ UDゴシック" panose="020B0400000000000000" pitchFamily="49" charset="-128"/>
              </a:rPr>
              <a:t>将来的</a:t>
            </a:r>
            <a:endParaRPr lang="en-US" altLang="ja-JP" sz="1400" dirty="0" smtClean="0">
              <a:latin typeface="BIZ UDゴシック" panose="020B0400000000000000" pitchFamily="49" charset="-128"/>
              <a:ea typeface="BIZ UDゴシック" panose="020B0400000000000000" pitchFamily="49" charset="-128"/>
            </a:endParaRPr>
          </a:p>
          <a:p>
            <a:pPr>
              <a:lnSpc>
                <a:spcPts val="2000"/>
              </a:lnSpc>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には</a:t>
            </a:r>
            <a:r>
              <a:rPr lang="ja-JP" altLang="en-US" sz="1400" dirty="0">
                <a:latin typeface="BIZ UDゴシック" panose="020B0400000000000000" pitchFamily="49" charset="-128"/>
                <a:ea typeface="BIZ UDゴシック" panose="020B0400000000000000" pitchFamily="49" charset="-128"/>
              </a:rPr>
              <a:t>関西の２府４県、さらには関西広域連合の構成府県」など。</a:t>
            </a:r>
            <a:endParaRPr lang="en-US" altLang="ja-JP" sz="1400" dirty="0">
              <a:latin typeface="BIZ UDゴシック" panose="020B0400000000000000" pitchFamily="49" charset="-128"/>
              <a:ea typeface="BIZ UDゴシック" panose="020B0400000000000000" pitchFamily="49" charset="-128"/>
            </a:endParaRPr>
          </a:p>
          <a:p>
            <a:pPr>
              <a:lnSpc>
                <a:spcPts val="1500"/>
              </a:lnSpc>
            </a:pPr>
            <a:endParaRPr lang="en-US" altLang="ja-JP" sz="1400" dirty="0" smtClean="0">
              <a:latin typeface="BIZ UDゴシック" panose="020B0400000000000000" pitchFamily="49" charset="-128"/>
              <a:ea typeface="BIZ UDゴシック" panose="020B0400000000000000" pitchFamily="49" charset="-128"/>
            </a:endParaRPr>
          </a:p>
          <a:p>
            <a:pPr>
              <a:lnSpc>
                <a:spcPts val="2000"/>
              </a:lnSpc>
            </a:pP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広域行政の枠組みについて）</a:t>
            </a:r>
            <a:endParaRPr lang="en-US" altLang="ja-JP" sz="1400" dirty="0">
              <a:latin typeface="BIZ UDゴシック" panose="020B0400000000000000" pitchFamily="49" charset="-128"/>
              <a:ea typeface="BIZ UDゴシック" panose="020B0400000000000000" pitchFamily="49" charset="-128"/>
            </a:endParaRPr>
          </a:p>
          <a:p>
            <a:pPr marL="363538" lvl="0" indent="-363538">
              <a:lnSpc>
                <a:spcPts val="2000"/>
              </a:lnSpc>
              <a:spcBef>
                <a:spcPts val="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「経済成長や産業振興といった観点から、現在の府県や政令指定都市の権限・財源、さらには国の</a:t>
            </a:r>
            <a:r>
              <a:rPr lang="ja-JP" altLang="en-US" sz="1400" dirty="0" smtClean="0">
                <a:latin typeface="BIZ UDゴシック" panose="020B0400000000000000" pitchFamily="49" charset="-128"/>
                <a:ea typeface="BIZ UDゴシック" panose="020B0400000000000000" pitchFamily="49" charset="-128"/>
              </a:rPr>
              <a:t>出先機</a:t>
            </a:r>
            <a:endParaRPr lang="en-US" altLang="ja-JP" sz="1400" dirty="0" smtClean="0">
              <a:latin typeface="BIZ UDゴシック" panose="020B0400000000000000" pitchFamily="49" charset="-128"/>
              <a:ea typeface="BIZ UDゴシック" panose="020B0400000000000000" pitchFamily="49" charset="-128"/>
            </a:endParaRPr>
          </a:p>
          <a:p>
            <a:pPr marL="363538" lvl="0" indent="-363538">
              <a:lnSpc>
                <a:spcPts val="2000"/>
              </a:lnSpc>
              <a:spcBef>
                <a:spcPts val="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関</a:t>
            </a:r>
            <a:r>
              <a:rPr lang="ja-JP" altLang="en-US" sz="1400" dirty="0">
                <a:latin typeface="BIZ UDゴシック" panose="020B0400000000000000" pitchFamily="49" charset="-128"/>
                <a:ea typeface="BIZ UDゴシック" panose="020B0400000000000000" pitchFamily="49" charset="-128"/>
              </a:rPr>
              <a:t>も含めて</a:t>
            </a:r>
            <a:r>
              <a:rPr lang="ja-JP" altLang="en-US" sz="1400" dirty="0" smtClean="0">
                <a:latin typeface="BIZ UDゴシック" panose="020B0400000000000000" pitchFamily="49" charset="-128"/>
                <a:ea typeface="BIZ UDゴシック" panose="020B0400000000000000" pitchFamily="49" charset="-128"/>
              </a:rPr>
              <a:t>、一元的</a:t>
            </a:r>
            <a:r>
              <a:rPr lang="ja-JP" altLang="en-US" sz="1400" dirty="0">
                <a:latin typeface="BIZ UDゴシック" panose="020B0400000000000000" pitchFamily="49" charset="-128"/>
                <a:ea typeface="BIZ UDゴシック" panose="020B0400000000000000" pitchFamily="49" charset="-128"/>
              </a:rPr>
              <a:t>に経済産業政策を進めることのできる体制をめざすべき」、「まずは可能な連携から</a:t>
            </a:r>
            <a:r>
              <a:rPr lang="ja-JP" altLang="en-US" sz="1400" dirty="0" smtClean="0">
                <a:latin typeface="BIZ UDゴシック" panose="020B0400000000000000" pitchFamily="49" charset="-128"/>
                <a:ea typeface="BIZ UDゴシック" panose="020B0400000000000000" pitchFamily="49" charset="-128"/>
              </a:rPr>
              <a:t>進</a:t>
            </a:r>
            <a:endParaRPr lang="en-US" altLang="ja-JP" sz="1400" dirty="0" smtClean="0">
              <a:latin typeface="BIZ UDゴシック" panose="020B0400000000000000" pitchFamily="49" charset="-128"/>
              <a:ea typeface="BIZ UDゴシック" panose="020B0400000000000000" pitchFamily="49" charset="-128"/>
            </a:endParaRPr>
          </a:p>
          <a:p>
            <a:pPr marL="363538" lvl="0" indent="-363538">
              <a:lnSpc>
                <a:spcPts val="2000"/>
              </a:lnSpc>
              <a:spcBef>
                <a:spcPts val="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めて</a:t>
            </a:r>
            <a:r>
              <a:rPr lang="ja-JP" altLang="en-US" sz="1400" dirty="0">
                <a:latin typeface="BIZ UDゴシック" panose="020B0400000000000000" pitchFamily="49" charset="-128"/>
                <a:ea typeface="BIZ UDゴシック" panose="020B0400000000000000" pitchFamily="49" charset="-128"/>
              </a:rPr>
              <a:t>いくべき」など</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lvl="0" indent="-363538">
              <a:lnSpc>
                <a:spcPts val="2000"/>
              </a:lnSpc>
              <a:spcBef>
                <a:spcPts val="0"/>
              </a:spcBef>
            </a:pPr>
            <a:r>
              <a:rPr lang="en-US" altLang="ja-JP"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広域行政の枠組みを作っていくうえでは、住民との距離が遠くならないよう民主性を高めていくことが</a:t>
            </a:r>
            <a:r>
              <a:rPr lang="ja-JP" altLang="en-US" sz="1400" dirty="0" smtClean="0">
                <a:latin typeface="BIZ UDゴシック" panose="020B0400000000000000" pitchFamily="49" charset="-128"/>
                <a:ea typeface="BIZ UDゴシック" panose="020B0400000000000000" pitchFamily="49" charset="-128"/>
              </a:rPr>
              <a:t>不</a:t>
            </a:r>
            <a:endParaRPr lang="en-US" altLang="ja-JP" sz="1400" dirty="0" smtClean="0">
              <a:latin typeface="BIZ UDゴシック" panose="020B0400000000000000" pitchFamily="49" charset="-128"/>
              <a:ea typeface="BIZ UDゴシック" panose="020B0400000000000000" pitchFamily="49" charset="-128"/>
            </a:endParaRPr>
          </a:p>
          <a:p>
            <a:pPr marL="363538" lvl="0" indent="-363538">
              <a:lnSpc>
                <a:spcPts val="2000"/>
              </a:lnSpc>
              <a:spcBef>
                <a:spcPts val="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可欠</a:t>
            </a:r>
            <a:r>
              <a:rPr lang="ja-JP" altLang="en-US" sz="1400" dirty="0">
                <a:latin typeface="BIZ UDゴシック" panose="020B0400000000000000" pitchFamily="49" charset="-128"/>
                <a:ea typeface="BIZ UDゴシック" panose="020B0400000000000000" pitchFamily="49" charset="-128"/>
              </a:rPr>
              <a:t>であり</a:t>
            </a:r>
            <a:r>
              <a:rPr lang="ja-JP" altLang="en-US" sz="1400" dirty="0" smtClean="0">
                <a:latin typeface="BIZ UDゴシック" panose="020B0400000000000000" pitchFamily="49" charset="-128"/>
                <a:ea typeface="BIZ UDゴシック" panose="020B0400000000000000" pitchFamily="49" charset="-128"/>
              </a:rPr>
              <a:t>、まず</a:t>
            </a:r>
            <a:r>
              <a:rPr lang="ja-JP" altLang="en-US" sz="1400" dirty="0">
                <a:latin typeface="BIZ UDゴシック" panose="020B0400000000000000" pitchFamily="49" charset="-128"/>
                <a:ea typeface="BIZ UDゴシック" panose="020B0400000000000000" pitchFamily="49" charset="-128"/>
              </a:rPr>
              <a:t>は、住民理解の拡大に向けた周知の取組を積極的に行っていくべき</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lvl="0" indent="-363538">
              <a:lnSpc>
                <a:spcPts val="1500"/>
              </a:lnSpc>
              <a:spcBef>
                <a:spcPts val="0"/>
              </a:spcBef>
            </a:pPr>
            <a:endParaRPr lang="en-US" altLang="ja-JP" sz="1400" dirty="0">
              <a:latin typeface="BIZ UDゴシック" panose="020B0400000000000000" pitchFamily="49" charset="-128"/>
              <a:ea typeface="BIZ UDゴシック" panose="020B0400000000000000" pitchFamily="49" charset="-128"/>
            </a:endParaRPr>
          </a:p>
          <a:p>
            <a:pPr marL="363538" lvl="0" indent="-363538">
              <a:lnSpc>
                <a:spcPts val="2000"/>
              </a:lnSpc>
              <a:spcBef>
                <a:spcPts val="0"/>
              </a:spcBef>
            </a:pPr>
            <a:r>
              <a:rPr lang="ja-JP" altLang="en-US" sz="1400" dirty="0">
                <a:latin typeface="BIZ UDゴシック" panose="020B0400000000000000" pitchFamily="49" charset="-128"/>
                <a:ea typeface="BIZ UDゴシック" panose="020B0400000000000000" pitchFamily="49" charset="-128"/>
              </a:rPr>
              <a:t>（国との関係等について）</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2000"/>
              </a:lnSpc>
              <a:spcBef>
                <a:spcPts val="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副首都の位置づけの旗は掲げながら、大阪が名実ともに副首都となれるよう、必要な措置を講じるよう</a:t>
            </a:r>
            <a:r>
              <a:rPr lang="ja-JP" altLang="en-US" sz="1400" dirty="0" smtClean="0">
                <a:latin typeface="BIZ UDゴシック" panose="020B0400000000000000" pitchFamily="49" charset="-128"/>
                <a:ea typeface="BIZ UDゴシック" panose="020B0400000000000000" pitchFamily="49" charset="-128"/>
              </a:rPr>
              <a:t>国</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に</a:t>
            </a:r>
            <a:r>
              <a:rPr lang="ja-JP" altLang="en-US" sz="1400" dirty="0">
                <a:latin typeface="BIZ UDゴシック" panose="020B0400000000000000" pitchFamily="49" charset="-128"/>
                <a:ea typeface="BIZ UDゴシック" panose="020B0400000000000000" pitchFamily="49" charset="-128"/>
              </a:rPr>
              <a:t>働きかけて</a:t>
            </a:r>
            <a:r>
              <a:rPr lang="ja-JP" altLang="en-US" sz="1400" dirty="0" smtClean="0">
                <a:latin typeface="BIZ UDゴシック" panose="020B0400000000000000" pitchFamily="49" charset="-128"/>
                <a:ea typeface="BIZ UDゴシック" panose="020B0400000000000000" pitchFamily="49" charset="-128"/>
              </a:rPr>
              <a:t>いく</a:t>
            </a:r>
            <a:r>
              <a:rPr lang="ja-JP" altLang="en-US" sz="1400" dirty="0">
                <a:latin typeface="BIZ UDゴシック" panose="020B0400000000000000" pitchFamily="49" charset="-128"/>
                <a:ea typeface="BIZ UDゴシック" panose="020B0400000000000000" pitchFamily="49" charset="-128"/>
              </a:rPr>
              <a:t>ことが重要。その内容としては「副首都をめざすための新たな特区制度や規制緩和の導入」、「国の権限、財源の移譲」</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国出先機関の移管」など。　　</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2000"/>
              </a:lnSpc>
              <a:spcBef>
                <a:spcPts val="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基礎自治機能の維持・充実について、「合併は将来の課題とし、当面は市町村間の連携を深めることが</a:t>
            </a:r>
            <a:r>
              <a:rPr lang="ja-JP" altLang="en-US" sz="1400" dirty="0" smtClean="0">
                <a:latin typeface="BIZ UDゴシック" panose="020B0400000000000000" pitchFamily="49" charset="-128"/>
                <a:ea typeface="BIZ UDゴシック" panose="020B0400000000000000" pitchFamily="49" charset="-128"/>
              </a:rPr>
              <a:t>現</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実的</a:t>
            </a:r>
            <a:r>
              <a:rPr lang="ja-JP" altLang="en-US" sz="1400" dirty="0">
                <a:latin typeface="BIZ UDゴシック" panose="020B0400000000000000" pitchFamily="49" charset="-128"/>
                <a:ea typeface="BIZ UDゴシック" panose="020B0400000000000000" pitchFamily="49" charset="-128"/>
              </a:rPr>
              <a:t>」、「</a:t>
            </a:r>
            <a:r>
              <a:rPr lang="ja-JP" altLang="en-US" sz="1400" dirty="0" smtClean="0">
                <a:latin typeface="BIZ UDゴシック" panose="020B0400000000000000" pitchFamily="49" charset="-128"/>
                <a:ea typeface="BIZ UDゴシック" panose="020B0400000000000000" pitchFamily="49" charset="-128"/>
              </a:rPr>
              <a:t>市町村間</a:t>
            </a:r>
            <a:r>
              <a:rPr lang="ja-JP" altLang="en-US" sz="1400" dirty="0">
                <a:latin typeface="BIZ UDゴシック" panose="020B0400000000000000" pitchFamily="49" charset="-128"/>
                <a:ea typeface="BIZ UDゴシック" panose="020B0400000000000000" pitchFamily="49" charset="-128"/>
              </a:rPr>
              <a:t>連携の枠組みは、それぞれの地域の特性</a:t>
            </a:r>
            <a:r>
              <a:rPr lang="ja-JP" altLang="en-US" sz="1400" dirty="0">
                <a:solidFill>
                  <a:prstClr val="black"/>
                </a:solidFill>
                <a:latin typeface="BIZ UDゴシック" panose="020B0400000000000000" pitchFamily="49" charset="-128"/>
                <a:ea typeface="BIZ UDゴシック" panose="020B0400000000000000" pitchFamily="49" charset="-128"/>
              </a:rPr>
              <a:t>に応じ、市町村間の連携やさらには府の支援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を</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marL="363538" indent="-363538">
              <a:lnSpc>
                <a:spcPts val="2000"/>
              </a:lnSpc>
              <a:spcBef>
                <a:spcPts val="0"/>
              </a:spcBef>
            </a:pPr>
            <a:r>
              <a:rPr lang="en-US" altLang="ja-JP" sz="1400" dirty="0">
                <a:solidFill>
                  <a:prstClr val="black"/>
                </a:solidFill>
                <a:latin typeface="BIZ UDゴシック" panose="020B0400000000000000" pitchFamily="49" charset="-128"/>
                <a:ea typeface="BIZ UDゴシック" panose="020B0400000000000000" pitchFamily="49" charset="-128"/>
              </a:rPr>
              <a:t> </a:t>
            </a:r>
            <a:r>
              <a:rPr lang="en-US" altLang="ja-JP" sz="1400" dirty="0" smtClean="0">
                <a:solidFill>
                  <a:prstClr val="black"/>
                </a:solidFill>
                <a:latin typeface="BIZ UDゴシック" panose="020B0400000000000000" pitchFamily="49" charset="-128"/>
                <a:ea typeface="BIZ UDゴシック" panose="020B0400000000000000" pitchFamily="49" charset="-128"/>
              </a:rPr>
              <a:t>  </a:t>
            </a:r>
            <a:r>
              <a:rPr lang="ja-JP" altLang="en-US" sz="1400" dirty="0" smtClean="0">
                <a:solidFill>
                  <a:prstClr val="black"/>
                </a:solidFill>
                <a:latin typeface="BIZ UDゴシック" panose="020B0400000000000000" pitchFamily="49" charset="-128"/>
                <a:ea typeface="BIZ UDゴシック" panose="020B0400000000000000" pitchFamily="49" charset="-128"/>
              </a:rPr>
              <a:t>考える</a:t>
            </a:r>
            <a:r>
              <a:rPr lang="ja-JP" altLang="en-US" sz="1400" dirty="0">
                <a:solidFill>
                  <a:prstClr val="black"/>
                </a:solidFill>
                <a:latin typeface="BIZ UDゴシック" panose="020B0400000000000000" pitchFamily="49" charset="-128"/>
                <a:ea typeface="BIZ UDゴシック" panose="020B0400000000000000" pitchFamily="49" charset="-128"/>
              </a:rPr>
              <a:t>べき」など。</a:t>
            </a:r>
            <a:endParaRPr lang="en-US" altLang="ja-JP" sz="1400" dirty="0">
              <a:solidFill>
                <a:prstClr val="black"/>
              </a:solidFill>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6"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en-US" altLang="ja-JP" sz="2400" b="1" dirty="0" smtClean="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10</a:t>
            </a:r>
            <a:r>
              <a:rPr lang="ja-JP" altLang="en-US" sz="2400" b="1" dirty="0" smtClean="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副首都</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の圏域など</a:t>
            </a:r>
          </a:p>
        </p:txBody>
      </p:sp>
      <p:sp>
        <p:nvSpPr>
          <p:cNvPr id="22" name="テキスト ボックス 21"/>
          <p:cNvSpPr txBox="1"/>
          <p:nvPr/>
        </p:nvSpPr>
        <p:spPr>
          <a:xfrm>
            <a:off x="6457" y="586358"/>
            <a:ext cx="9144000" cy="297517"/>
          </a:xfrm>
          <a:prstGeom prst="rect">
            <a:avLst/>
          </a:prstGeom>
          <a:noFill/>
        </p:spPr>
        <p:txBody>
          <a:bodyPr wrap="square" rtlCol="0">
            <a:spAutoFit/>
          </a:bodyPr>
          <a:lstStyle/>
          <a:p>
            <a:pPr marL="174625" indent="-174625">
              <a:lnSpc>
                <a:spcPts val="1600"/>
              </a:lnSpc>
            </a:pPr>
            <a:r>
              <a:rPr lang="ja-JP" altLang="en-US" sz="1400" dirty="0">
                <a:latin typeface="BIZ UDゴシック" panose="020B0400000000000000" pitchFamily="49" charset="-128"/>
                <a:ea typeface="BIZ UDゴシック" panose="020B0400000000000000" pitchFamily="49" charset="-128"/>
              </a:rPr>
              <a:t>〇　副首都の圏域や広域行政の枠組み、国との関係等について、以下のとおりメンバーから幅広い意見があった。</a:t>
            </a:r>
            <a:endParaRPr lang="en-US" altLang="ja-JP" sz="1600" b="1" u="sng" dirty="0">
              <a:latin typeface="BIZ UDゴシック" panose="020B0400000000000000" pitchFamily="49" charset="-128"/>
              <a:ea typeface="BIZ UDゴシック" panose="020B0400000000000000" pitchFamily="49" charset="-128"/>
            </a:endParaRPr>
          </a:p>
        </p:txBody>
      </p:sp>
      <p:sp>
        <p:nvSpPr>
          <p:cNvPr id="7"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21</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06483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7"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en-US" altLang="ja-JP" sz="2400" b="1" dirty="0" smtClean="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11</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smtClean="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今後</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の進め方</a:t>
            </a:r>
          </a:p>
        </p:txBody>
      </p:sp>
      <p:sp>
        <p:nvSpPr>
          <p:cNvPr id="14" name="テキスト ボックス 13"/>
          <p:cNvSpPr txBox="1"/>
          <p:nvPr/>
        </p:nvSpPr>
        <p:spPr>
          <a:xfrm>
            <a:off x="127564" y="666512"/>
            <a:ext cx="9088198" cy="307777"/>
          </a:xfrm>
          <a:prstGeom prst="rect">
            <a:avLst/>
          </a:prstGeom>
          <a:noFill/>
          <a:ln>
            <a:noFill/>
          </a:ln>
        </p:spPr>
        <p:txBody>
          <a:bodyPr wrap="square" rtlCol="0">
            <a:spAutoFit/>
          </a:bodyPr>
          <a:lstStyle/>
          <a:p>
            <a:pPr marL="174625" indent="-174625"/>
            <a:r>
              <a:rPr kumimoji="1" lang="ja-JP" altLang="en-US" sz="1400" dirty="0">
                <a:latin typeface="BIZ UDゴシック" panose="020B0400000000000000" pitchFamily="49" charset="-128"/>
                <a:ea typeface="BIZ UDゴシック" panose="020B0400000000000000" pitchFamily="49" charset="-128"/>
              </a:rPr>
              <a:t>〇　</a:t>
            </a:r>
            <a:r>
              <a:rPr lang="ja-JP" altLang="en-US" sz="1400" dirty="0" smtClean="0">
                <a:latin typeface="BIZ UDゴシック" panose="020B0400000000000000" pitchFamily="49" charset="-128"/>
                <a:ea typeface="BIZ UDゴシック" panose="020B0400000000000000" pitchFamily="49" charset="-128"/>
              </a:rPr>
              <a:t>今後、中間</a:t>
            </a:r>
            <a:r>
              <a:rPr lang="ja-JP" altLang="en-US" sz="1400" dirty="0">
                <a:latin typeface="BIZ UDゴシック" panose="020B0400000000000000" pitchFamily="49" charset="-128"/>
                <a:ea typeface="BIZ UDゴシック" panose="020B0400000000000000" pitchFamily="49" charset="-128"/>
              </a:rPr>
              <a:t>論点整理をもとに、意見交換会での議論をさらに</a:t>
            </a:r>
            <a:r>
              <a:rPr lang="ja-JP" altLang="en-US" sz="1400" dirty="0" smtClean="0">
                <a:latin typeface="BIZ UDゴシック" panose="020B0400000000000000" pitchFamily="49" charset="-128"/>
                <a:ea typeface="BIZ UDゴシック" panose="020B0400000000000000" pitchFamily="49" charset="-128"/>
              </a:rPr>
              <a:t>深化。</a:t>
            </a:r>
            <a:endParaRPr lang="en-US" altLang="ja-JP" sz="1400" dirty="0">
              <a:latin typeface="BIZ UDゴシック" panose="020B0400000000000000" pitchFamily="49" charset="-128"/>
              <a:ea typeface="BIZ UDゴシック" panose="020B0400000000000000" pitchFamily="49" charset="-128"/>
            </a:endParaRPr>
          </a:p>
        </p:txBody>
      </p:sp>
      <p:sp>
        <p:nvSpPr>
          <p:cNvPr id="7"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22</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27564" y="1084736"/>
            <a:ext cx="8908932" cy="3400931"/>
          </a:xfrm>
          <a:prstGeom prst="rect">
            <a:avLst/>
          </a:prstGeom>
          <a:noFill/>
          <a:ln w="6350">
            <a:solidFill>
              <a:schemeClr val="tx1"/>
            </a:solidFill>
            <a:prstDash val="solid"/>
          </a:ln>
        </p:spPr>
        <p:txBody>
          <a:bodyPr wrap="square" rtlCol="0">
            <a:spAutoFit/>
          </a:bodyPr>
          <a:lstStyle/>
          <a:p>
            <a:pPr marL="174625" indent="-174625">
              <a:lnSpc>
                <a:spcPts val="2000"/>
              </a:lnSpc>
              <a:spcBef>
                <a:spcPts val="200"/>
              </a:spcBef>
            </a:pPr>
            <a:r>
              <a:rPr lang="ja-JP" altLang="en-US" sz="1400" dirty="0">
                <a:latin typeface="BIZ UDゴシック" panose="020B0400000000000000" pitchFamily="49" charset="-128"/>
                <a:ea typeface="BIZ UDゴシック" panose="020B0400000000000000" pitchFamily="49" charset="-128"/>
              </a:rPr>
              <a:t> </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国内外都市の分析や大阪の特性・ポテンシャルを一層掘り下げながら、住民の共感等の観点を踏まえ、　</a:t>
            </a: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副首都・大阪の経済モデル</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をさらに具体化。</a:t>
            </a: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経済モデルのどこが最も重要で、何に優先的に注力すべきかなど、検討の深化。</a:t>
            </a: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経済面などから</a:t>
            </a:r>
            <a:r>
              <a:rPr lang="ja-JP" altLang="en-US" sz="1400" dirty="0">
                <a:latin typeface="BIZ UDゴシック" panose="020B0400000000000000" pitchFamily="49" charset="-128"/>
                <a:ea typeface="BIZ UDゴシック" panose="020B0400000000000000" pitchFamily="49" charset="-128"/>
              </a:rPr>
              <a:t>ふさわしいと考えられる副首都の圏域設定やその枠組みがどうあるべきか、国に</a:t>
            </a:r>
            <a:r>
              <a:rPr lang="ja-JP" altLang="en-US" sz="1400" dirty="0" smtClean="0">
                <a:latin typeface="BIZ UDゴシック" panose="020B0400000000000000" pitchFamily="49" charset="-128"/>
                <a:ea typeface="BIZ UDゴシック" panose="020B0400000000000000" pitchFamily="49" charset="-128"/>
              </a:rPr>
              <a:t>おける必要な</a:t>
            </a:r>
            <a:r>
              <a:rPr lang="ja-JP" altLang="en-US" sz="1400" dirty="0">
                <a:latin typeface="BIZ UDゴシック" panose="020B0400000000000000" pitchFamily="49" charset="-128"/>
                <a:ea typeface="BIZ UDゴシック" panose="020B0400000000000000" pitchFamily="49" charset="-128"/>
              </a:rPr>
              <a:t>環境整備としてどのようなことが考えられるか、などの検討。</a:t>
            </a: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住民をはじめとしたステークホルダーへの訴求力のある共通目標や目標年次、工程の設定</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さらには、</a:t>
            </a:r>
            <a:r>
              <a:rPr lang="ja-JP" altLang="en-US" sz="1400" dirty="0" smtClean="0">
                <a:latin typeface="BIZ UDゴシック" panose="020B0400000000000000" pitchFamily="49" charset="-128"/>
                <a:ea typeface="BIZ UDゴシック" panose="020B0400000000000000" pitchFamily="49" charset="-128"/>
              </a:rPr>
              <a:t>実効性を担保する</a:t>
            </a:r>
            <a:r>
              <a:rPr lang="ja-JP" altLang="en-US" sz="1400" dirty="0">
                <a:latin typeface="BIZ UDゴシック" panose="020B0400000000000000" pitchFamily="49" charset="-128"/>
                <a:ea typeface="BIZ UDゴシック" panose="020B0400000000000000" pitchFamily="49" charset="-128"/>
              </a:rPr>
              <a:t>仕組みなどの検討</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endParaRPr lang="en-US" altLang="ja-JP" sz="1400" dirty="0">
              <a:latin typeface="BIZ UDゴシック" panose="020B0400000000000000" pitchFamily="49" charset="-128"/>
              <a:ea typeface="BIZ UDゴシック" panose="020B0400000000000000" pitchFamily="49" charset="-128"/>
            </a:endParaRPr>
          </a:p>
        </p:txBody>
      </p:sp>
      <p:sp>
        <p:nvSpPr>
          <p:cNvPr id="9" name="テキスト ボックス 8"/>
          <p:cNvSpPr txBox="1"/>
          <p:nvPr/>
        </p:nvSpPr>
        <p:spPr>
          <a:xfrm>
            <a:off x="127564" y="4706560"/>
            <a:ext cx="8565588" cy="523220"/>
          </a:xfrm>
          <a:prstGeom prst="rect">
            <a:avLst/>
          </a:prstGeom>
          <a:noFill/>
          <a:ln>
            <a:noFill/>
          </a:ln>
        </p:spPr>
        <p:txBody>
          <a:bodyPr wrap="square" rtlCol="0">
            <a:spAutoFit/>
          </a:bodyPr>
          <a:lstStyle/>
          <a:p>
            <a:pPr marL="174625" indent="-174625"/>
            <a:r>
              <a:rPr kumimoji="1" lang="ja-JP" altLang="en-US" sz="1400" dirty="0">
                <a:latin typeface="BIZ UDゴシック" panose="020B0400000000000000" pitchFamily="49" charset="-128"/>
                <a:ea typeface="BIZ UDゴシック" panose="020B0400000000000000" pitchFamily="49" charset="-128"/>
              </a:rPr>
              <a:t>〇　</a:t>
            </a:r>
            <a:r>
              <a:rPr lang="ja-JP" altLang="en-US" sz="1400" dirty="0" smtClean="0">
                <a:latin typeface="BIZ UDゴシック" panose="020B0400000000000000" pitchFamily="49" charset="-128"/>
                <a:ea typeface="BIZ UDゴシック" panose="020B0400000000000000" pitchFamily="49" charset="-128"/>
              </a:rPr>
              <a:t>ビジョン本体については、副首都推進局において、バージョンアップに向けた検討を並行して進め、来年（</a:t>
            </a:r>
            <a:r>
              <a:rPr lang="en-US" altLang="ja-JP" sz="1400" dirty="0" smtClean="0">
                <a:latin typeface="BIZ UDゴシック" panose="020B0400000000000000" pitchFamily="49" charset="-128"/>
                <a:ea typeface="BIZ UDゴシック" panose="020B0400000000000000" pitchFamily="49" charset="-128"/>
              </a:rPr>
              <a:t>2023</a:t>
            </a:r>
            <a:r>
              <a:rPr lang="ja-JP" altLang="en-US" sz="1400" dirty="0" smtClean="0">
                <a:latin typeface="BIZ UDゴシック" panose="020B0400000000000000" pitchFamily="49" charset="-128"/>
                <a:ea typeface="BIZ UDゴシック" panose="020B0400000000000000" pitchFamily="49" charset="-128"/>
              </a:rPr>
              <a:t>年）当初をめどに、バージョンアップ案を取りまとめを行う。</a:t>
            </a:r>
            <a:endParaRPr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26820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7"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en-US" altLang="ja-JP" sz="2400" b="1" dirty="0" smtClean="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12</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smtClean="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参考</a:t>
            </a:r>
            <a:endPar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88929085"/>
              </p:ext>
            </p:extLst>
          </p:nvPr>
        </p:nvGraphicFramePr>
        <p:xfrm>
          <a:off x="32760" y="857001"/>
          <a:ext cx="4248000" cy="5532708"/>
        </p:xfrm>
        <a:graphic>
          <a:graphicData uri="http://schemas.openxmlformats.org/drawingml/2006/table">
            <a:tbl>
              <a:tblPr firstRow="1" firstCol="1" bandRow="1">
                <a:tableStyleId>{BC89EF96-8CEA-46FF-86C4-4CE0E7609802}</a:tableStyleId>
              </a:tblPr>
              <a:tblGrid>
                <a:gridCol w="857825">
                  <a:extLst>
                    <a:ext uri="{9D8B030D-6E8A-4147-A177-3AD203B41FA5}">
                      <a16:colId xmlns:a16="http://schemas.microsoft.com/office/drawing/2014/main" val="1455433597"/>
                    </a:ext>
                  </a:extLst>
                </a:gridCol>
                <a:gridCol w="1734032">
                  <a:extLst>
                    <a:ext uri="{9D8B030D-6E8A-4147-A177-3AD203B41FA5}">
                      <a16:colId xmlns:a16="http://schemas.microsoft.com/office/drawing/2014/main" val="231872666"/>
                    </a:ext>
                  </a:extLst>
                </a:gridCol>
                <a:gridCol w="919396">
                  <a:extLst>
                    <a:ext uri="{9D8B030D-6E8A-4147-A177-3AD203B41FA5}">
                      <a16:colId xmlns:a16="http://schemas.microsoft.com/office/drawing/2014/main" val="4225178002"/>
                    </a:ext>
                  </a:extLst>
                </a:gridCol>
                <a:gridCol w="736747">
                  <a:extLst>
                    <a:ext uri="{9D8B030D-6E8A-4147-A177-3AD203B41FA5}">
                      <a16:colId xmlns:a16="http://schemas.microsoft.com/office/drawing/2014/main" val="1532653979"/>
                    </a:ext>
                  </a:extLst>
                </a:gridCol>
              </a:tblGrid>
              <a:tr h="312095">
                <a:tc>
                  <a:txBody>
                    <a:bodyPr/>
                    <a:lstStyle/>
                    <a:p>
                      <a:pPr algn="ctr">
                        <a:lnSpc>
                          <a:spcPts val="18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氏　名</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tc>
                <a:tc>
                  <a:txBody>
                    <a:bodyPr/>
                    <a:lstStyle/>
                    <a:p>
                      <a:pPr algn="ctr">
                        <a:lnSpc>
                          <a:spcPts val="18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職　名</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tc>
                <a:tc>
                  <a:txBody>
                    <a:bodyPr/>
                    <a:lstStyle/>
                    <a:p>
                      <a:pPr algn="ctr">
                        <a:lnSpc>
                          <a:spcPts val="18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専門分野等</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tc>
                <a:tc>
                  <a:txBody>
                    <a:bodyPr/>
                    <a:lstStyle/>
                    <a:p>
                      <a:pPr algn="ctr">
                        <a:lnSpc>
                          <a:spcPts val="18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分科会</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tc>
                <a:extLst>
                  <a:ext uri="{0D108BD9-81ED-4DB2-BD59-A6C34878D82A}">
                    <a16:rowId xmlns:a16="http://schemas.microsoft.com/office/drawing/2014/main" val="3058872054"/>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出雲 明子</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明治大学専門職大学院</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ガバナンス研究科　専任教授</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行政学</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公共政策学</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人材、産業</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4180590177"/>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伊藤 正次</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東京都立大学法学部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教授</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行政学</a:t>
                      </a:r>
                    </a:p>
                    <a:p>
                      <a:pPr algn="just">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都市行政論</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政策と体制</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1348543840"/>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植木 まり子</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altLang="en-US" sz="1000" kern="100" dirty="0">
                          <a:effectLst/>
                          <a:latin typeface="UD デジタル 教科書体 NK-R" panose="02020400000000000000" pitchFamily="18" charset="-128"/>
                          <a:ea typeface="UD デジタル 教科書体 NK-R" panose="02020400000000000000" pitchFamily="18" charset="-128"/>
                        </a:rPr>
                        <a:t>（</a:t>
                      </a:r>
                      <a:r>
                        <a:rPr lang="ja-JP" sz="1000" kern="100" dirty="0">
                          <a:effectLst/>
                          <a:latin typeface="UD デジタル 教科書体 NK-R" panose="02020400000000000000" pitchFamily="18" charset="-128"/>
                          <a:ea typeface="UD デジタル 教科書体 NK-R" panose="02020400000000000000" pitchFamily="18" charset="-128"/>
                        </a:rPr>
                        <a:t>株</a:t>
                      </a:r>
                      <a:r>
                        <a:rPr lang="ja-JP" altLang="en-US" sz="1000" kern="100" dirty="0">
                          <a:effectLst/>
                          <a:latin typeface="UD デジタル 教科書体 NK-R" panose="02020400000000000000" pitchFamily="18" charset="-128"/>
                          <a:ea typeface="UD デジタル 教科書体 NK-R" panose="02020400000000000000" pitchFamily="18" charset="-128"/>
                        </a:rPr>
                        <a:t>）</a:t>
                      </a:r>
                      <a:r>
                        <a:rPr lang="ja-JP" sz="1000" kern="100" dirty="0">
                          <a:effectLst/>
                          <a:latin typeface="UD デジタル 教科書体 NK-R" panose="02020400000000000000" pitchFamily="18" charset="-128"/>
                          <a:ea typeface="UD デジタル 教科書体 NK-R" panose="02020400000000000000" pitchFamily="18" charset="-128"/>
                        </a:rPr>
                        <a:t>パソナ日本創生大学校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執行役員　</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人材育成</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人材</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487385510"/>
                  </a:ext>
                </a:extLst>
              </a:tr>
              <a:tr h="712882">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海老原 城一</a:t>
                      </a:r>
                    </a:p>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（第５回～）</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アクセンチュア</a:t>
                      </a:r>
                      <a:r>
                        <a:rPr lang="ja-JP" altLang="en-US" sz="1000" kern="100" dirty="0">
                          <a:effectLst/>
                          <a:latin typeface="UD デジタル 教科書体 NK-R" panose="02020400000000000000" pitchFamily="18" charset="-128"/>
                          <a:ea typeface="UD デジタル 教科書体 NK-R" panose="02020400000000000000" pitchFamily="18" charset="-128"/>
                        </a:rPr>
                        <a:t>（</a:t>
                      </a:r>
                      <a:r>
                        <a:rPr lang="ja-JP" sz="1000" kern="100" dirty="0">
                          <a:effectLst/>
                          <a:latin typeface="UD デジタル 教科書体 NK-R" panose="02020400000000000000" pitchFamily="18" charset="-128"/>
                          <a:ea typeface="UD デジタル 教科書体 NK-R" panose="02020400000000000000" pitchFamily="18" charset="-128"/>
                        </a:rPr>
                        <a:t>株</a:t>
                      </a:r>
                      <a:r>
                        <a:rPr lang="ja-JP" altLang="en-US" sz="1000" kern="100" dirty="0">
                          <a:effectLst/>
                          <a:latin typeface="UD デジタル 教科書体 NK-R" panose="02020400000000000000" pitchFamily="18" charset="-128"/>
                          <a:ea typeface="UD デジタル 教科書体 NK-R" panose="02020400000000000000" pitchFamily="18" charset="-128"/>
                        </a:rPr>
                        <a:t>）</a:t>
                      </a:r>
                      <a:endParaRPr lang="ja-JP" sz="1000" kern="100" dirty="0">
                        <a:effectLst/>
                        <a:latin typeface="UD デジタル 教科書体 NK-R" panose="02020400000000000000" pitchFamily="18" charset="-128"/>
                        <a:ea typeface="UD デジタル 教科書体 NK-R" panose="02020400000000000000" pitchFamily="18" charset="-128"/>
                      </a:endParaRP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ビジネスコンサルティング本部</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マネジング・ディレクター</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スマートシティ・</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公共サービス・サステナビリティ</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産業</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1472106058"/>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大屋 雄裕</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慶應義塾大学法学部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教授</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法哲学</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政策と体制</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4110372267"/>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岡井 有佳</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立命館大学理工学部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教授</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l">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都市工学</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人材</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82395965"/>
                  </a:ext>
                </a:extLst>
              </a:tr>
              <a:tr h="533367">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木下 祐輔</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大阪商業大学経済学部</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専任講師</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関西の経済動向</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地域経済学</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産業</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3369639981"/>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野田 遊</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同志社大学政策学部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教授</a:t>
                      </a:r>
                      <a:r>
                        <a:rPr lang="en-US" sz="1000" kern="100" dirty="0">
                          <a:effectLst/>
                          <a:latin typeface="UD デジタル 教科書体 NK-R" panose="02020400000000000000" pitchFamily="18" charset="-128"/>
                          <a:ea typeface="UD デジタル 教科書体 NK-R" panose="02020400000000000000" pitchFamily="18" charset="-128"/>
                        </a:rPr>
                        <a:t>	</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行政学</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地方自治論</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政策と体制</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1240632105"/>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藤田 香</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近畿大学総合社会学部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教授</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環境経済学</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財政学</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産業</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625280335"/>
                  </a:ext>
                </a:extLst>
              </a:tr>
              <a:tr h="533367">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【座長】</a:t>
                      </a:r>
                    </a:p>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若林 厚仁</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altLang="en-US" sz="1000" kern="100" dirty="0">
                          <a:effectLst/>
                          <a:latin typeface="UD デジタル 教科書体 NK-R" panose="02020400000000000000" pitchFamily="18" charset="-128"/>
                          <a:ea typeface="UD デジタル 教科書体 NK-R" panose="02020400000000000000" pitchFamily="18" charset="-128"/>
                        </a:rPr>
                        <a:t>（</a:t>
                      </a:r>
                      <a:r>
                        <a:rPr lang="ja-JP" sz="1000" kern="100" dirty="0">
                          <a:effectLst/>
                          <a:latin typeface="UD デジタル 教科書体 NK-R" panose="02020400000000000000" pitchFamily="18" charset="-128"/>
                          <a:ea typeface="UD デジタル 教科書体 NK-R" panose="02020400000000000000" pitchFamily="18" charset="-128"/>
                        </a:rPr>
                        <a:t>株</a:t>
                      </a:r>
                      <a:r>
                        <a:rPr lang="ja-JP" altLang="en-US" sz="1000" kern="100" dirty="0">
                          <a:effectLst/>
                          <a:latin typeface="UD デジタル 教科書体 NK-R" panose="02020400000000000000" pitchFamily="18" charset="-128"/>
                          <a:ea typeface="UD デジタル 教科書体 NK-R" panose="02020400000000000000" pitchFamily="18" charset="-128"/>
                        </a:rPr>
                        <a:t>）</a:t>
                      </a:r>
                      <a:r>
                        <a:rPr lang="ja-JP" sz="1000" kern="100" dirty="0">
                          <a:effectLst/>
                          <a:latin typeface="UD デジタル 教科書体 NK-R" panose="02020400000000000000" pitchFamily="18" charset="-128"/>
                          <a:ea typeface="UD デジタル 教科書体 NK-R" panose="02020400000000000000" pitchFamily="18" charset="-128"/>
                        </a:rPr>
                        <a:t>日本総合研究所調査部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関西経済研究センター長</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マクロ経済・</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関西の経済動向</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人材、産業、</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政策と体制</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3620541585"/>
                  </a:ext>
                </a:extLst>
              </a:tr>
            </a:tbl>
          </a:graphicData>
        </a:graphic>
      </p:graphicFrame>
      <p:sp>
        <p:nvSpPr>
          <p:cNvPr id="10" name="テキスト ボックス 9"/>
          <p:cNvSpPr txBox="1"/>
          <p:nvPr/>
        </p:nvSpPr>
        <p:spPr>
          <a:xfrm>
            <a:off x="1193617" y="545582"/>
            <a:ext cx="1932620" cy="307777"/>
          </a:xfrm>
          <a:prstGeom prst="rect">
            <a:avLst/>
          </a:prstGeom>
          <a:noFill/>
        </p:spPr>
        <p:txBody>
          <a:bodyPr wrap="square" rtlCol="0">
            <a:spAutoFit/>
          </a:bodyPr>
          <a:lstStyle/>
          <a:p>
            <a:pPr marL="174625" indent="-174625"/>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意見交換会メンバー</a:t>
            </a:r>
            <a:r>
              <a:rPr lang="en-US" altLang="ja-JP" sz="1400" dirty="0">
                <a:latin typeface="UD デジタル 教科書体 NK-R" panose="02020400000000000000" pitchFamily="18" charset="-128"/>
                <a:ea typeface="UD デジタル 教科書体 NK-R" panose="02020400000000000000" pitchFamily="18" charset="-128"/>
              </a:rPr>
              <a:t>》</a:t>
            </a:r>
          </a:p>
        </p:txBody>
      </p:sp>
      <p:sp>
        <p:nvSpPr>
          <p:cNvPr id="11" name="テキスト ボックス 10"/>
          <p:cNvSpPr txBox="1"/>
          <p:nvPr/>
        </p:nvSpPr>
        <p:spPr>
          <a:xfrm>
            <a:off x="3026612" y="620688"/>
            <a:ext cx="1362860" cy="246221"/>
          </a:xfrm>
          <a:prstGeom prst="rect">
            <a:avLst/>
          </a:prstGeom>
          <a:noFill/>
        </p:spPr>
        <p:txBody>
          <a:bodyPr wrap="square" rtlCol="0">
            <a:spAutoFit/>
          </a:bodyPr>
          <a:lstStyle/>
          <a:p>
            <a:pPr marL="174625" indent="-174625"/>
            <a:r>
              <a:rPr lang="ja-JP" altLang="en-US" sz="1000" dirty="0">
                <a:latin typeface="UD デジタル 教科書体 NK-R" panose="02020400000000000000" pitchFamily="18" charset="-128"/>
                <a:ea typeface="UD デジタル 教科書体 NK-R" panose="02020400000000000000" pitchFamily="18" charset="-128"/>
              </a:rPr>
              <a:t>（五十音順、敬称略）</a:t>
            </a:r>
            <a:endParaRPr lang="en-US" altLang="ja-JP" sz="1000" dirty="0">
              <a:latin typeface="UD デジタル 教科書体 NK-R" panose="02020400000000000000" pitchFamily="18" charset="-128"/>
              <a:ea typeface="UD デジタル 教科書体 NK-R" panose="02020400000000000000" pitchFamily="18"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0232780"/>
              </p:ext>
            </p:extLst>
          </p:nvPr>
        </p:nvGraphicFramePr>
        <p:xfrm>
          <a:off x="4337542" y="856861"/>
          <a:ext cx="4787999" cy="5565578"/>
        </p:xfrm>
        <a:graphic>
          <a:graphicData uri="http://schemas.openxmlformats.org/drawingml/2006/table">
            <a:tbl>
              <a:tblPr firstRow="1" firstCol="1" bandRow="1">
                <a:tableStyleId>{BC89EF96-8CEA-46FF-86C4-4CE0E7609802}</a:tableStyleId>
              </a:tblPr>
              <a:tblGrid>
                <a:gridCol w="288032">
                  <a:extLst>
                    <a:ext uri="{9D8B030D-6E8A-4147-A177-3AD203B41FA5}">
                      <a16:colId xmlns:a16="http://schemas.microsoft.com/office/drawing/2014/main" val="1536847314"/>
                    </a:ext>
                  </a:extLst>
                </a:gridCol>
                <a:gridCol w="810522">
                  <a:extLst>
                    <a:ext uri="{9D8B030D-6E8A-4147-A177-3AD203B41FA5}">
                      <a16:colId xmlns:a16="http://schemas.microsoft.com/office/drawing/2014/main" val="935128956"/>
                    </a:ext>
                  </a:extLst>
                </a:gridCol>
                <a:gridCol w="1997790">
                  <a:extLst>
                    <a:ext uri="{9D8B030D-6E8A-4147-A177-3AD203B41FA5}">
                      <a16:colId xmlns:a16="http://schemas.microsoft.com/office/drawing/2014/main" val="2112405833"/>
                    </a:ext>
                  </a:extLst>
                </a:gridCol>
                <a:gridCol w="1691655">
                  <a:extLst>
                    <a:ext uri="{9D8B030D-6E8A-4147-A177-3AD203B41FA5}">
                      <a16:colId xmlns:a16="http://schemas.microsoft.com/office/drawing/2014/main" val="1194291510"/>
                    </a:ext>
                  </a:extLst>
                </a:gridCol>
              </a:tblGrid>
              <a:tr h="288031">
                <a:tc>
                  <a:txBody>
                    <a:bodyPr/>
                    <a:lstStyle/>
                    <a:p>
                      <a:pPr algn="ctr">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回</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開催日</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主なテーマ</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ｹﾞｽﾄｽﾋﾟｰｶｰなど</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530449254"/>
                  </a:ext>
                </a:extLst>
              </a:tr>
              <a:tr h="184409">
                <a:tc>
                  <a:txBody>
                    <a:bodyPr/>
                    <a:lstStyle/>
                    <a:p>
                      <a:pPr algn="ctr">
                        <a:lnSpc>
                          <a:spcPts val="1300"/>
                        </a:lnSpc>
                        <a:spcAft>
                          <a:spcPts val="0"/>
                        </a:spcAft>
                      </a:pPr>
                      <a:r>
                        <a:rPr lang="ja-JP" altLang="en-US" sz="1000" kern="100" dirty="0" smtClean="0">
                          <a:effectLst/>
                          <a:latin typeface="UD デジタル 教科書体 NK-R" panose="02020400000000000000" pitchFamily="18" charset="-128"/>
                          <a:ea typeface="UD デジタル 教科書体 NK-R" panose="02020400000000000000" pitchFamily="18" charset="-128"/>
                        </a:rPr>
                        <a:t>１</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smtClean="0">
                          <a:effectLst/>
                          <a:latin typeface="UD デジタル 教科書体 NK-R" panose="02020400000000000000" pitchFamily="18" charset="-128"/>
                          <a:ea typeface="UD デジタル 教科書体 NK-R" panose="02020400000000000000" pitchFamily="18" charset="-128"/>
                        </a:rPr>
                        <a:t>2021.12.16</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意見交換会の今後の進め方等</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778283535"/>
                  </a:ext>
                </a:extLst>
              </a:tr>
              <a:tr h="184409">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２</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smtClean="0">
                          <a:effectLst/>
                          <a:latin typeface="UD デジタル 教科書体 NK-R" panose="02020400000000000000" pitchFamily="18" charset="-128"/>
                          <a:ea typeface="UD デジタル 教科書体 NK-R" panose="02020400000000000000" pitchFamily="18" charset="-128"/>
                        </a:rPr>
                        <a:t>2022.1.20</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ビジョンのバージョンアップに向けた意見交換</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 </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4274367993"/>
                  </a:ext>
                </a:extLst>
              </a:tr>
              <a:tr h="184409">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３</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smtClean="0">
                          <a:effectLst/>
                          <a:latin typeface="UD デジタル 教科書体 NK-R" panose="02020400000000000000" pitchFamily="18" charset="-128"/>
                          <a:ea typeface="UD デジタル 教科書体 NK-R" panose="02020400000000000000" pitchFamily="18" charset="-128"/>
                        </a:rPr>
                        <a:t>2022.2.18</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世界経済の動きと日本の状況</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 </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685891496"/>
                  </a:ext>
                </a:extLst>
              </a:tr>
              <a:tr h="515613">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４</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2022.3.17</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世界経済の動きと日本の状況を踏まえた大阪経済の分析、学生との意見交換</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学生（追手門学院大学</a:t>
                      </a:r>
                      <a:r>
                        <a:rPr lang="en-US" sz="900" kern="100" dirty="0">
                          <a:effectLst/>
                          <a:latin typeface="UD デジタル 教科書体 NK-R" panose="02020400000000000000" pitchFamily="18" charset="-128"/>
                          <a:ea typeface="UD デジタル 教科書体 NK-R" panose="02020400000000000000" pitchFamily="18" charset="-128"/>
                        </a:rPr>
                        <a:t>2</a:t>
                      </a:r>
                      <a:r>
                        <a:rPr lang="ja-JP" sz="900" kern="100" dirty="0">
                          <a:effectLst/>
                          <a:latin typeface="UD デジタル 教科書体 NK-R" panose="02020400000000000000" pitchFamily="18" charset="-128"/>
                          <a:ea typeface="UD デジタル 教科書体 NK-R" panose="02020400000000000000" pitchFamily="18" charset="-128"/>
                        </a:rPr>
                        <a:t>名、</a:t>
                      </a:r>
                    </a:p>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大阪経済大学</a:t>
                      </a:r>
                      <a:r>
                        <a:rPr lang="en-US" sz="900" kern="100" dirty="0">
                          <a:effectLst/>
                          <a:latin typeface="UD デジタル 教科書体 NK-R" panose="02020400000000000000" pitchFamily="18" charset="-128"/>
                          <a:ea typeface="UD デジタル 教科書体 NK-R" panose="02020400000000000000" pitchFamily="18" charset="-128"/>
                        </a:rPr>
                        <a:t>1</a:t>
                      </a:r>
                      <a:r>
                        <a:rPr lang="ja-JP" sz="900" kern="100" dirty="0">
                          <a:effectLst/>
                          <a:latin typeface="UD デジタル 教科書体 NK-R" panose="02020400000000000000" pitchFamily="18" charset="-128"/>
                          <a:ea typeface="UD デジタル 教科書体 NK-R" panose="02020400000000000000" pitchFamily="18" charset="-128"/>
                        </a:rPr>
                        <a:t>名、</a:t>
                      </a:r>
                    </a:p>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慶應義塾大学</a:t>
                      </a:r>
                      <a:r>
                        <a:rPr lang="en-US" sz="900" kern="100" dirty="0">
                          <a:effectLst/>
                          <a:latin typeface="UD デジタル 教科書体 NK-R" panose="02020400000000000000" pitchFamily="18" charset="-128"/>
                          <a:ea typeface="UD デジタル 教科書体 NK-R" panose="02020400000000000000" pitchFamily="18" charset="-128"/>
                        </a:rPr>
                        <a:t>2</a:t>
                      </a:r>
                      <a:r>
                        <a:rPr lang="ja-JP" sz="900" kern="100" dirty="0">
                          <a:effectLst/>
                          <a:latin typeface="UD デジタル 教科書体 NK-R" panose="02020400000000000000" pitchFamily="18" charset="-128"/>
                          <a:ea typeface="UD デジタル 教科書体 NK-R" panose="02020400000000000000" pitchFamily="18" charset="-128"/>
                        </a:rPr>
                        <a:t>名）</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1385781648"/>
                  </a:ext>
                </a:extLst>
              </a:tr>
              <a:tr h="515613">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５</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2022.4.27</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世界経済の動きと日本の状況を踏まえた大阪経済の分析及び国内外の成長都市を踏まえた政策展開と体制</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 </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80753324"/>
                  </a:ext>
                </a:extLst>
              </a:tr>
              <a:tr h="515613">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６</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2022.5.19</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l">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今後の大阪の成長に向け、人重視の政策をどのように展開していくのか</a:t>
                      </a:r>
                      <a:r>
                        <a:rPr lang="ja-JP" sz="900" kern="100" dirty="0" smtClean="0">
                          <a:effectLst/>
                          <a:latin typeface="UD デジタル 教科書体 NK-R" panose="02020400000000000000" pitchFamily="18" charset="-128"/>
                          <a:ea typeface="UD デジタル 教科書体 NK-R" panose="02020400000000000000" pitchFamily="18" charset="-128"/>
                        </a:rPr>
                        <a:t>など</a:t>
                      </a:r>
                      <a:endParaRPr lang="en-US" altLang="ja-JP" sz="900" kern="100" dirty="0" smtClean="0">
                        <a:effectLst/>
                        <a:latin typeface="UD デジタル 教科書体 NK-R" panose="02020400000000000000" pitchFamily="18" charset="-128"/>
                        <a:ea typeface="UD デジタル 教科書体 NK-R" panose="02020400000000000000" pitchFamily="18" charset="-128"/>
                      </a:endParaRPr>
                    </a:p>
                    <a:p>
                      <a:pPr algn="l">
                        <a:lnSpc>
                          <a:spcPts val="1200"/>
                        </a:lnSpc>
                        <a:spcAft>
                          <a:spcPts val="0"/>
                        </a:spcAft>
                      </a:pPr>
                      <a:r>
                        <a:rPr lang="en-US" sz="900" kern="100" dirty="0" smtClean="0">
                          <a:effectLst/>
                          <a:latin typeface="UD デジタル 教科書体 NK-R" panose="02020400000000000000" pitchFamily="18" charset="-128"/>
                          <a:ea typeface="UD デジタル 教科書体 NK-R" panose="02020400000000000000" pitchFamily="18" charset="-128"/>
                        </a:rPr>
                        <a:t> </a:t>
                      </a:r>
                      <a:r>
                        <a:rPr lang="en-US" sz="900" kern="100" dirty="0">
                          <a:effectLst/>
                          <a:latin typeface="UD デジタル 教科書体 NK-R" panose="02020400000000000000" pitchFamily="18" charset="-128"/>
                          <a:ea typeface="UD デジタル 教科書体 NK-R" panose="02020400000000000000" pitchFamily="18" charset="-128"/>
                        </a:rPr>
                        <a:t>(</a:t>
                      </a:r>
                      <a:r>
                        <a:rPr lang="ja-JP" sz="900" kern="100" dirty="0">
                          <a:effectLst/>
                          <a:latin typeface="UD デジタル 教科書体 NK-R" panose="02020400000000000000" pitchFamily="18" charset="-128"/>
                          <a:ea typeface="UD デジタル 教科書体 NK-R" panose="02020400000000000000" pitchFamily="18" charset="-128"/>
                        </a:rPr>
                        <a:t>人材分科会</a:t>
                      </a:r>
                      <a:r>
                        <a:rPr lang="en-US" sz="900" kern="100" dirty="0">
                          <a:effectLst/>
                          <a:latin typeface="UD デジタル 教科書体 NK-R" panose="02020400000000000000" pitchFamily="18" charset="-128"/>
                          <a:ea typeface="UD デジタル 教科書体 NK-R" panose="02020400000000000000" pitchFamily="18" charset="-128"/>
                        </a:rPr>
                        <a:t>①</a:t>
                      </a:r>
                      <a:r>
                        <a:rPr lang="ja-JP" sz="900" kern="100" dirty="0">
                          <a:effectLst/>
                          <a:latin typeface="UD デジタル 教科書体 NK-R" panose="02020400000000000000" pitchFamily="18" charset="-128"/>
                          <a:ea typeface="UD デジタル 教科書体 NK-R" panose="02020400000000000000" pitchFamily="18" charset="-128"/>
                        </a:rPr>
                        <a:t>）</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ロート製薬㈱人事総務部長</a:t>
                      </a:r>
                    </a:p>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大阪公立大学副学長</a:t>
                      </a:r>
                    </a:p>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大阪労働協会人材開発部長</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3772453604"/>
                  </a:ext>
                </a:extLst>
              </a:tr>
              <a:tr h="515613">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７</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2022.5.19</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今後の大阪の成長に向け、産業構造の転換をどのように進めていくのかなど（産業分科会①）</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大阪産業局専務理事・企画部長</a:t>
                      </a:r>
                    </a:p>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大阪産業技術研究所理事長</a:t>
                      </a:r>
                    </a:p>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大阪商工会議所総務企画部長</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2745468141"/>
                  </a:ext>
                </a:extLst>
              </a:tr>
              <a:tr h="340334">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８</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2022.5.25</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今後の大阪の成長に向け、国内外の成長都市の政策展開とその</a:t>
                      </a:r>
                      <a:r>
                        <a:rPr lang="ja-JP" sz="900" kern="100" dirty="0" smtClean="0">
                          <a:effectLst/>
                          <a:latin typeface="UD デジタル 教科書体 NK-R" panose="02020400000000000000" pitchFamily="18" charset="-128"/>
                          <a:ea typeface="UD デジタル 教科書体 NK-R" panose="02020400000000000000" pitchFamily="18" charset="-128"/>
                        </a:rPr>
                        <a:t>体制</a:t>
                      </a:r>
                      <a:endParaRPr lang="en-US" altLang="ja-JP" sz="900" kern="100" dirty="0" smtClean="0">
                        <a:effectLst/>
                        <a:latin typeface="UD デジタル 教科書体 NK-R" panose="02020400000000000000" pitchFamily="18" charset="-128"/>
                        <a:ea typeface="UD デジタル 教科書体 NK-R" panose="02020400000000000000" pitchFamily="18" charset="-128"/>
                      </a:endParaRPr>
                    </a:p>
                    <a:p>
                      <a:pPr algn="just">
                        <a:lnSpc>
                          <a:spcPts val="1200"/>
                        </a:lnSpc>
                        <a:spcAft>
                          <a:spcPts val="0"/>
                        </a:spcAft>
                      </a:pPr>
                      <a:r>
                        <a:rPr lang="ja-JP" sz="900" kern="100" dirty="0" smtClean="0">
                          <a:effectLst/>
                          <a:latin typeface="UD デジタル 教科書体 NK-R" panose="02020400000000000000" pitchFamily="18" charset="-128"/>
                          <a:ea typeface="UD デジタル 教科書体 NK-R" panose="02020400000000000000" pitchFamily="18" charset="-128"/>
                        </a:rPr>
                        <a:t>（</a:t>
                      </a:r>
                      <a:r>
                        <a:rPr lang="ja-JP" sz="900" kern="100" dirty="0">
                          <a:effectLst/>
                          <a:latin typeface="UD デジタル 教科書体 NK-R" panose="02020400000000000000" pitchFamily="18" charset="-128"/>
                          <a:ea typeface="UD デジタル 教科書体 NK-R" panose="02020400000000000000" pitchFamily="18" charset="-128"/>
                        </a:rPr>
                        <a:t>政策と体制分科会①）</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smtClean="0">
                          <a:effectLst/>
                          <a:latin typeface="UD デジタル 教科書体 NK-R" panose="02020400000000000000" pitchFamily="18" charset="-128"/>
                          <a:ea typeface="UD デジタル 教科書体 NK-R" panose="02020400000000000000" pitchFamily="18" charset="-128"/>
                        </a:rPr>
                        <a:t>大阪府市町村局振興</a:t>
                      </a:r>
                      <a:r>
                        <a:rPr lang="ja-JP" sz="900" kern="100" dirty="0">
                          <a:effectLst/>
                          <a:latin typeface="UD デジタル 教科書体 NK-R" panose="02020400000000000000" pitchFamily="18" charset="-128"/>
                          <a:ea typeface="UD デジタル 教科書体 NK-R" panose="02020400000000000000" pitchFamily="18" charset="-128"/>
                        </a:rPr>
                        <a:t>課長</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3096645611"/>
                  </a:ext>
                </a:extLst>
              </a:tr>
              <a:tr h="340334">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９</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2022.6.3</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環境や人にやさしいまちづくり、「人」を起点とした大阪の将来</a:t>
                      </a:r>
                      <a:r>
                        <a:rPr lang="ja-JP" sz="900" kern="100" dirty="0" smtClean="0">
                          <a:effectLst/>
                          <a:latin typeface="UD デジタル 教科書体 NK-R" panose="02020400000000000000" pitchFamily="18" charset="-128"/>
                          <a:ea typeface="UD デジタル 教科書体 NK-R" panose="02020400000000000000" pitchFamily="18" charset="-128"/>
                        </a:rPr>
                        <a:t>イメージ</a:t>
                      </a:r>
                      <a:endParaRPr lang="en-US" altLang="ja-JP" sz="900" kern="100" dirty="0" smtClean="0">
                        <a:effectLst/>
                        <a:latin typeface="UD デジタル 教科書体 NK-R" panose="02020400000000000000" pitchFamily="18" charset="-128"/>
                        <a:ea typeface="UD デジタル 教科書体 NK-R" panose="02020400000000000000" pitchFamily="18" charset="-128"/>
                      </a:endParaRPr>
                    </a:p>
                    <a:p>
                      <a:pPr algn="just">
                        <a:lnSpc>
                          <a:spcPts val="1200"/>
                        </a:lnSpc>
                        <a:spcAft>
                          <a:spcPts val="0"/>
                        </a:spcAft>
                      </a:pPr>
                      <a:r>
                        <a:rPr lang="ja-JP" sz="900" kern="100" dirty="0" smtClean="0">
                          <a:effectLst/>
                          <a:latin typeface="UD デジタル 教科書体 NK-R" panose="02020400000000000000" pitchFamily="18" charset="-128"/>
                          <a:ea typeface="UD デジタル 教科書体 NK-R" panose="02020400000000000000" pitchFamily="18" charset="-128"/>
                        </a:rPr>
                        <a:t>（</a:t>
                      </a:r>
                      <a:r>
                        <a:rPr lang="ja-JP" sz="900" kern="100" dirty="0">
                          <a:effectLst/>
                          <a:latin typeface="UD デジタル 教科書体 NK-R" panose="02020400000000000000" pitchFamily="18" charset="-128"/>
                          <a:ea typeface="UD デジタル 教科書体 NK-R" panose="02020400000000000000" pitchFamily="18" charset="-128"/>
                        </a:rPr>
                        <a:t>人材分科会②）</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大阪都市計画局副理事</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1732738559"/>
                  </a:ext>
                </a:extLst>
              </a:tr>
              <a:tr h="340334">
                <a:tc>
                  <a:txBody>
                    <a:bodyPr/>
                    <a:lstStyle/>
                    <a:p>
                      <a:pPr algn="ctr">
                        <a:lnSpc>
                          <a:spcPts val="1300"/>
                        </a:lnSpc>
                        <a:spcAft>
                          <a:spcPts val="0"/>
                        </a:spcAft>
                      </a:pPr>
                      <a:r>
                        <a:rPr lang="en-US" sz="1000" kern="100">
                          <a:effectLst/>
                          <a:latin typeface="UD デジタル 教科書体 NK-R" panose="02020400000000000000" pitchFamily="18" charset="-128"/>
                          <a:ea typeface="UD デジタル 教科書体 NK-R" panose="02020400000000000000" pitchFamily="18" charset="-128"/>
                        </a:rPr>
                        <a:t>10</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2022.6.16</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今後の大阪の成長に向け、産業構造の転換をどのように進めていくのかなど（産業分科会②）</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 </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4087364611"/>
                  </a:ext>
                </a:extLst>
              </a:tr>
              <a:tr h="184409">
                <a:tc>
                  <a:txBody>
                    <a:bodyPr/>
                    <a:lstStyle/>
                    <a:p>
                      <a:pPr algn="ctr">
                        <a:lnSpc>
                          <a:spcPts val="1300"/>
                        </a:lnSpc>
                        <a:spcAft>
                          <a:spcPts val="0"/>
                        </a:spcAft>
                      </a:pPr>
                      <a:r>
                        <a:rPr lang="en-US" sz="1000" kern="100">
                          <a:effectLst/>
                          <a:latin typeface="UD デジタル 教科書体 NK-R" panose="02020400000000000000" pitchFamily="18" charset="-128"/>
                          <a:ea typeface="UD デジタル 教科書体 NK-R" panose="02020400000000000000" pitchFamily="18" charset="-128"/>
                        </a:rPr>
                        <a:t>11</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2022.6.24</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広域機能の</a:t>
                      </a:r>
                      <a:r>
                        <a:rPr lang="ja-JP" sz="900" kern="100" dirty="0" smtClean="0">
                          <a:effectLst/>
                          <a:latin typeface="UD デジタル 教科書体 NK-R" panose="02020400000000000000" pitchFamily="18" charset="-128"/>
                          <a:ea typeface="UD デジタル 教科書体 NK-R" panose="02020400000000000000" pitchFamily="18" charset="-128"/>
                        </a:rPr>
                        <a:t>充実</a:t>
                      </a:r>
                      <a:endParaRPr lang="en-US" altLang="ja-JP" sz="900" kern="100" dirty="0" smtClean="0">
                        <a:effectLst/>
                        <a:latin typeface="UD デジタル 教科書体 NK-R" panose="02020400000000000000" pitchFamily="18" charset="-128"/>
                        <a:ea typeface="UD デジタル 教科書体 NK-R" panose="02020400000000000000" pitchFamily="18" charset="-128"/>
                      </a:endParaRPr>
                    </a:p>
                    <a:p>
                      <a:pPr algn="just">
                        <a:lnSpc>
                          <a:spcPts val="1200"/>
                        </a:lnSpc>
                        <a:spcAft>
                          <a:spcPts val="0"/>
                        </a:spcAft>
                      </a:pPr>
                      <a:r>
                        <a:rPr lang="ja-JP" sz="900" kern="100" dirty="0" smtClean="0">
                          <a:effectLst/>
                          <a:latin typeface="UD デジタル 教科書体 NK-R" panose="02020400000000000000" pitchFamily="18" charset="-128"/>
                          <a:ea typeface="UD デジタル 教科書体 NK-R" panose="02020400000000000000" pitchFamily="18" charset="-128"/>
                        </a:rPr>
                        <a:t>（</a:t>
                      </a:r>
                      <a:r>
                        <a:rPr lang="ja-JP" sz="900" kern="100" dirty="0">
                          <a:effectLst/>
                          <a:latin typeface="UD デジタル 教科書体 NK-R" panose="02020400000000000000" pitchFamily="18" charset="-128"/>
                          <a:ea typeface="UD デジタル 教科書体 NK-R" panose="02020400000000000000" pitchFamily="18" charset="-128"/>
                        </a:rPr>
                        <a:t>政策と体制分科会②）</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関西経済連合会専務理事</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3447399164"/>
                  </a:ext>
                </a:extLst>
              </a:tr>
              <a:tr h="340334">
                <a:tc>
                  <a:txBody>
                    <a:bodyPr/>
                    <a:lstStyle/>
                    <a:p>
                      <a:pPr algn="ctr">
                        <a:lnSpc>
                          <a:spcPts val="1300"/>
                        </a:lnSpc>
                        <a:spcAft>
                          <a:spcPts val="0"/>
                        </a:spcAft>
                      </a:pPr>
                      <a:r>
                        <a:rPr lang="en-US" sz="1000" kern="100">
                          <a:effectLst/>
                          <a:latin typeface="UD デジタル 教科書体 NK-R" panose="02020400000000000000" pitchFamily="18" charset="-128"/>
                          <a:ea typeface="UD デジタル 教科書体 NK-R" panose="02020400000000000000" pitchFamily="18" charset="-128"/>
                        </a:rPr>
                        <a:t>12</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2022.7.6</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副首都実現への国レベルでの</a:t>
                      </a:r>
                      <a:r>
                        <a:rPr lang="ja-JP" sz="900" kern="100" dirty="0" smtClean="0">
                          <a:effectLst/>
                          <a:latin typeface="UD デジタル 教科書体 NK-R" panose="02020400000000000000" pitchFamily="18" charset="-128"/>
                          <a:ea typeface="UD デジタル 教科書体 NK-R" panose="02020400000000000000" pitchFamily="18" charset="-128"/>
                        </a:rPr>
                        <a:t>対応</a:t>
                      </a:r>
                      <a:endParaRPr lang="en-US" altLang="ja-JP" sz="900" kern="100" dirty="0" smtClean="0">
                        <a:effectLst/>
                        <a:latin typeface="UD デジタル 教科書体 NK-R" panose="02020400000000000000" pitchFamily="18" charset="-128"/>
                        <a:ea typeface="UD デジタル 教科書体 NK-R" panose="02020400000000000000" pitchFamily="18" charset="-128"/>
                      </a:endParaRPr>
                    </a:p>
                    <a:p>
                      <a:pPr algn="just">
                        <a:lnSpc>
                          <a:spcPts val="1200"/>
                        </a:lnSpc>
                        <a:spcAft>
                          <a:spcPts val="0"/>
                        </a:spcAft>
                      </a:pPr>
                      <a:r>
                        <a:rPr lang="ja-JP" sz="900" kern="100" dirty="0" smtClean="0">
                          <a:effectLst/>
                          <a:latin typeface="UD デジタル 教科書体 NK-R" panose="02020400000000000000" pitchFamily="18" charset="-128"/>
                          <a:ea typeface="UD デジタル 教科書体 NK-R" panose="02020400000000000000" pitchFamily="18" charset="-128"/>
                        </a:rPr>
                        <a:t>（</a:t>
                      </a:r>
                      <a:r>
                        <a:rPr lang="ja-JP" sz="900" kern="100" dirty="0">
                          <a:effectLst/>
                          <a:latin typeface="UD デジタル 教科書体 NK-R" panose="02020400000000000000" pitchFamily="18" charset="-128"/>
                          <a:ea typeface="UD デジタル 教科書体 NK-R" panose="02020400000000000000" pitchFamily="18" charset="-128"/>
                        </a:rPr>
                        <a:t>政策と体制分科会③）</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4143065648"/>
                  </a:ext>
                </a:extLst>
              </a:tr>
              <a:tr h="340334">
                <a:tc>
                  <a:txBody>
                    <a:bodyPr/>
                    <a:lstStyle/>
                    <a:p>
                      <a:pPr algn="ctr">
                        <a:lnSpc>
                          <a:spcPts val="1300"/>
                        </a:lnSpc>
                        <a:spcAft>
                          <a:spcPts val="0"/>
                        </a:spcAft>
                      </a:pPr>
                      <a:r>
                        <a:rPr lang="en-US" sz="1000" kern="100">
                          <a:effectLst/>
                          <a:latin typeface="UD デジタル 教科書体 NK-R" panose="02020400000000000000" pitchFamily="18" charset="-128"/>
                          <a:ea typeface="UD デジタル 教科書体 NK-R" panose="02020400000000000000" pitchFamily="18" charset="-128"/>
                        </a:rPr>
                        <a:t>13</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2022.7.15</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基礎自治機能の充実に</a:t>
                      </a:r>
                      <a:r>
                        <a:rPr lang="ja-JP" sz="900" kern="100" dirty="0" smtClean="0">
                          <a:effectLst/>
                          <a:latin typeface="UD デジタル 教科書体 NK-R" panose="02020400000000000000" pitchFamily="18" charset="-128"/>
                          <a:ea typeface="UD デジタル 教科書体 NK-R" panose="02020400000000000000" pitchFamily="18" charset="-128"/>
                        </a:rPr>
                        <a:t>ついて</a:t>
                      </a:r>
                      <a:endParaRPr lang="en-US" altLang="ja-JP" sz="900" kern="100" dirty="0" smtClean="0">
                        <a:effectLst/>
                        <a:latin typeface="UD デジタル 教科書体 NK-R" panose="02020400000000000000" pitchFamily="18" charset="-128"/>
                        <a:ea typeface="UD デジタル 教科書体 NK-R" panose="02020400000000000000" pitchFamily="18" charset="-128"/>
                      </a:endParaRPr>
                    </a:p>
                    <a:p>
                      <a:pPr algn="just">
                        <a:lnSpc>
                          <a:spcPts val="1200"/>
                        </a:lnSpc>
                        <a:spcAft>
                          <a:spcPts val="0"/>
                        </a:spcAft>
                      </a:pPr>
                      <a:r>
                        <a:rPr lang="ja-JP" sz="900" kern="100" dirty="0" smtClean="0">
                          <a:effectLst/>
                          <a:latin typeface="UD デジタル 教科書体 NK-R" panose="02020400000000000000" pitchFamily="18" charset="-128"/>
                          <a:ea typeface="UD デジタル 教科書体 NK-R" panose="02020400000000000000" pitchFamily="18" charset="-128"/>
                        </a:rPr>
                        <a:t>（</a:t>
                      </a:r>
                      <a:r>
                        <a:rPr lang="ja-JP" sz="900" kern="100" dirty="0">
                          <a:effectLst/>
                          <a:latin typeface="UD デジタル 教科書体 NK-R" panose="02020400000000000000" pitchFamily="18" charset="-128"/>
                          <a:ea typeface="UD デジタル 教科書体 NK-R" panose="02020400000000000000" pitchFamily="18" charset="-128"/>
                        </a:rPr>
                        <a:t>政策と体制分科会④）</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 </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2509938120"/>
                  </a:ext>
                </a:extLst>
              </a:tr>
              <a:tr h="184409">
                <a:tc>
                  <a:txBody>
                    <a:bodyPr/>
                    <a:lstStyle/>
                    <a:p>
                      <a:pPr algn="ctr">
                        <a:lnSpc>
                          <a:spcPts val="1300"/>
                        </a:lnSpc>
                        <a:spcAft>
                          <a:spcPts val="0"/>
                        </a:spcAft>
                      </a:pPr>
                      <a:r>
                        <a:rPr lang="en-US" sz="1000" kern="100" dirty="0">
                          <a:effectLst/>
                          <a:latin typeface="UD デジタル 教科書体 NK-R" panose="02020400000000000000" pitchFamily="18" charset="-128"/>
                          <a:ea typeface="UD デジタル 教科書体 NK-R" panose="02020400000000000000" pitchFamily="18" charset="-128"/>
                        </a:rPr>
                        <a:t>14</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2022.8.29</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中間論点整理について</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1186347502"/>
                  </a:ext>
                </a:extLst>
              </a:tr>
            </a:tbl>
          </a:graphicData>
        </a:graphic>
      </p:graphicFrame>
      <p:sp>
        <p:nvSpPr>
          <p:cNvPr id="14" name="テキスト ボックス 13"/>
          <p:cNvSpPr txBox="1"/>
          <p:nvPr/>
        </p:nvSpPr>
        <p:spPr>
          <a:xfrm>
            <a:off x="5652707" y="540989"/>
            <a:ext cx="2194536" cy="307777"/>
          </a:xfrm>
          <a:prstGeom prst="rect">
            <a:avLst/>
          </a:prstGeom>
          <a:noFill/>
        </p:spPr>
        <p:txBody>
          <a:bodyPr wrap="square" rtlCol="0">
            <a:spAutoFit/>
          </a:bodyPr>
          <a:lstStyle/>
          <a:p>
            <a:pPr marL="174625" indent="-174625"/>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意見交換会の開催状況</a:t>
            </a:r>
            <a:r>
              <a:rPr lang="en-US" altLang="ja-JP" sz="1400" dirty="0">
                <a:latin typeface="UD デジタル 教科書体 NK-R" panose="02020400000000000000" pitchFamily="18" charset="-128"/>
                <a:ea typeface="UD デジタル 教科書体 NK-R" panose="02020400000000000000" pitchFamily="18" charset="-128"/>
              </a:rPr>
              <a:t>》</a:t>
            </a:r>
          </a:p>
        </p:txBody>
      </p:sp>
      <p:sp>
        <p:nvSpPr>
          <p:cNvPr id="19" name="テキスト ボックス 18"/>
          <p:cNvSpPr txBox="1"/>
          <p:nvPr/>
        </p:nvSpPr>
        <p:spPr>
          <a:xfrm>
            <a:off x="-20013" y="6377553"/>
            <a:ext cx="4353546" cy="507831"/>
          </a:xfrm>
          <a:prstGeom prst="rect">
            <a:avLst/>
          </a:prstGeom>
          <a:noFill/>
        </p:spPr>
        <p:txBody>
          <a:bodyPr wrap="square" rtlCol="0">
            <a:spAutoFit/>
          </a:bodyPr>
          <a:lstStyle/>
          <a:p>
            <a:pPr marL="174625" indent="-174625"/>
            <a:r>
              <a:rPr lang="ja-JP" altLang="en-US" sz="900" dirty="0">
                <a:latin typeface="UD デジタル 教科書体 NK-R" panose="02020400000000000000" pitchFamily="18" charset="-128"/>
                <a:ea typeface="UD デジタル 教科書体 NK-R" panose="02020400000000000000" pitchFamily="18" charset="-128"/>
              </a:rPr>
              <a:t>●上記メンバーは</a:t>
            </a:r>
            <a:r>
              <a:rPr lang="en-US" altLang="ja-JP" sz="900" dirty="0">
                <a:latin typeface="UD デジタル 教科書体 NK-R" panose="02020400000000000000" pitchFamily="18" charset="-128"/>
                <a:ea typeface="UD デジタル 教科書体 NK-R" panose="02020400000000000000" pitchFamily="18" charset="-128"/>
              </a:rPr>
              <a:t>2022</a:t>
            </a:r>
            <a:r>
              <a:rPr lang="ja-JP" altLang="en-US" sz="900" dirty="0">
                <a:latin typeface="UD デジタル 教科書体 NK-R" panose="02020400000000000000" pitchFamily="18" charset="-128"/>
                <a:ea typeface="UD デジタル 教科書体 NK-R" panose="02020400000000000000" pitchFamily="18" charset="-128"/>
              </a:rPr>
              <a:t>年９月時点。</a:t>
            </a:r>
          </a:p>
          <a:p>
            <a:pPr marL="174625" indent="-174625"/>
            <a:r>
              <a:rPr lang="ja-JP" altLang="en-US" sz="900" dirty="0">
                <a:latin typeface="UD デジタル 教科書体 NK-R" panose="02020400000000000000" pitchFamily="18" charset="-128"/>
                <a:ea typeface="UD デジタル 教科書体 NK-R" panose="02020400000000000000" pitchFamily="18" charset="-128"/>
              </a:rPr>
              <a:t>　なお、第３回までは、アクセンチュア（株）中村彰二朗アクセンチュア・イノベーション</a:t>
            </a:r>
            <a:endParaRPr lang="en-US" altLang="ja-JP" sz="900" dirty="0">
              <a:latin typeface="UD デジタル 教科書体 NK-R" panose="02020400000000000000" pitchFamily="18" charset="-128"/>
              <a:ea typeface="UD デジタル 教科書体 NK-R" panose="02020400000000000000" pitchFamily="18" charset="-128"/>
            </a:endParaRPr>
          </a:p>
          <a:p>
            <a:pPr marL="174625" indent="-174625"/>
            <a:r>
              <a:rPr lang="ja-JP" altLang="en-US" sz="900" dirty="0">
                <a:latin typeface="UD デジタル 教科書体 NK-R" panose="02020400000000000000" pitchFamily="18" charset="-128"/>
                <a:ea typeface="UD デジタル 教科書体 NK-R" panose="02020400000000000000" pitchFamily="18" charset="-128"/>
              </a:rPr>
              <a:t>　センター福島共同統括兼マネジング・ディレクターが参加</a:t>
            </a:r>
          </a:p>
        </p:txBody>
      </p:sp>
      <p:sp>
        <p:nvSpPr>
          <p:cNvPr id="12"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23</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16006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27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２ </a:t>
            </a:r>
            <a:r>
              <a:rPr lang="ja-JP" altLang="en-US" sz="2400"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rPr>
              <a:t>中間論点整理のポイント</a:t>
            </a:r>
            <a:endParaRPr kumimoji="1" lang="ja-JP" altLang="en-US" sz="2400" b="1" i="0" u="none" strike="noStrike" kern="1200" cap="none" spc="0" normalizeH="0" baseline="0" noProof="0" dirty="0">
              <a:ln>
                <a:noFill/>
              </a:ln>
              <a:solidFill>
                <a:schemeClr val="bg1"/>
              </a:solidFill>
              <a:effectLst>
                <a:outerShdw blurRad="50800" dist="38100" dir="2400000" algn="tl" rotWithShape="0">
                  <a:schemeClr val="tx1">
                    <a:lumMod val="95000"/>
                    <a:lumOff val="5000"/>
                  </a:schemeClr>
                </a:outerShdw>
              </a:effectLst>
              <a:uLnTx/>
              <a:uFillTx/>
              <a:latin typeface="BIZ UDゴシック" panose="020B0400000000000000" pitchFamily="49" charset="-128"/>
              <a:ea typeface="BIZ UDゴシック" panose="020B0400000000000000" pitchFamily="49" charset="-128"/>
              <a:cs typeface="Meiryo UI" pitchFamily="50"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3" name="テキスト ボックス 2"/>
          <p:cNvSpPr txBox="1"/>
          <p:nvPr/>
        </p:nvSpPr>
        <p:spPr>
          <a:xfrm>
            <a:off x="40944" y="682816"/>
            <a:ext cx="9071992" cy="5760551"/>
          </a:xfrm>
          <a:prstGeom prst="rect">
            <a:avLst/>
          </a:prstGeom>
          <a:solidFill>
            <a:schemeClr val="accent6">
              <a:lumMod val="60000"/>
              <a:lumOff val="40000"/>
              <a:alpha val="70000"/>
            </a:schemeClr>
          </a:solidFill>
          <a:ln w="28575">
            <a:solidFill>
              <a:schemeClr val="tx1"/>
            </a:solidFill>
          </a:ln>
        </p:spPr>
        <p:txBody>
          <a:bodyPr wrap="square" rtlCol="0">
            <a:spAutoFit/>
          </a:bodyPr>
          <a:lstStyle/>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大阪のめざす</a:t>
            </a:r>
            <a:r>
              <a:rPr lang="ja-JP" altLang="en-US" sz="1400" b="1" u="sng" dirty="0">
                <a:latin typeface="BIZ UDゴシック" panose="020B0400000000000000" pitchFamily="49" charset="-128"/>
                <a:ea typeface="BIZ UDゴシック" panose="020B0400000000000000" pitchFamily="49" charset="-128"/>
              </a:rPr>
              <a:t>副首都の言わば「核心」が経済的副首都の実現</a:t>
            </a:r>
            <a:r>
              <a:rPr lang="ja-JP" altLang="en-US" sz="1400" dirty="0">
                <a:latin typeface="BIZ UDゴシック" panose="020B0400000000000000" pitchFamily="49" charset="-128"/>
                <a:ea typeface="BIZ UDゴシック" panose="020B0400000000000000" pitchFamily="49" charset="-128"/>
              </a:rPr>
              <a:t>であること</a:t>
            </a:r>
            <a:r>
              <a:rPr lang="ja-JP" altLang="en-US" sz="1400" dirty="0" smtClean="0">
                <a:latin typeface="BIZ UDゴシック" panose="020B0400000000000000" pitchFamily="49" charset="-128"/>
                <a:ea typeface="BIZ UDゴシック" panose="020B0400000000000000" pitchFamily="49" charset="-128"/>
              </a:rPr>
              <a:t>を</a:t>
            </a:r>
            <a:r>
              <a:rPr lang="ja-JP" altLang="en-US" sz="1400" dirty="0">
                <a:latin typeface="BIZ UDゴシック" panose="020B0400000000000000" pitchFamily="49" charset="-128"/>
                <a:ea typeface="BIZ UDゴシック" panose="020B0400000000000000" pitchFamily="49" charset="-128"/>
              </a:rPr>
              <a:t>、</a:t>
            </a:r>
            <a:r>
              <a:rPr lang="ja-JP" altLang="en-US" sz="1400" dirty="0" smtClean="0">
                <a:latin typeface="BIZ UDゴシック" panose="020B0400000000000000" pitchFamily="49" charset="-128"/>
                <a:ea typeface="BIZ UDゴシック" panose="020B0400000000000000" pitchFamily="49" charset="-128"/>
              </a:rPr>
              <a:t>改めて明確化</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海外都市の戦略に学び、</a:t>
            </a:r>
            <a:r>
              <a:rPr lang="ja-JP" altLang="en-US" sz="1400" b="1" u="sng" dirty="0">
                <a:latin typeface="BIZ UDゴシック" panose="020B0400000000000000" pitchFamily="49" charset="-128"/>
                <a:ea typeface="BIZ UDゴシック" panose="020B0400000000000000" pitchFamily="49" charset="-128"/>
              </a:rPr>
              <a:t>世界を視野に成長</a:t>
            </a:r>
            <a:r>
              <a:rPr lang="ja-JP" altLang="en-US" sz="1400" dirty="0">
                <a:latin typeface="BIZ UDゴシック" panose="020B0400000000000000" pitchFamily="49" charset="-128"/>
                <a:ea typeface="BIZ UDゴシック" panose="020B0400000000000000" pitchFamily="49" charset="-128"/>
              </a:rPr>
              <a:t>していくことが</a:t>
            </a:r>
            <a:r>
              <a:rPr lang="ja-JP" altLang="en-US" sz="1400" dirty="0" smtClean="0">
                <a:latin typeface="BIZ UDゴシック" panose="020B0400000000000000" pitchFamily="49" charset="-128"/>
                <a:ea typeface="BIZ UDゴシック" panose="020B0400000000000000" pitchFamily="49" charset="-128"/>
              </a:rPr>
              <a:t>重要。</a:t>
            </a:r>
            <a:endParaRPr lang="en-US" altLang="ja-JP" sz="1400" dirty="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a:t>
            </a:r>
            <a:r>
              <a:rPr lang="ja-JP" altLang="en-US" sz="1400" b="1" u="sng" dirty="0">
                <a:latin typeface="BIZ UDゴシック" panose="020B0400000000000000" pitchFamily="49" charset="-128"/>
                <a:ea typeface="BIZ UDゴシック" panose="020B0400000000000000" pitchFamily="49" charset="-128"/>
              </a:rPr>
              <a:t>未来を担う若者を起点</a:t>
            </a:r>
            <a:r>
              <a:rPr lang="ja-JP" altLang="en-US" sz="1400" dirty="0">
                <a:latin typeface="BIZ UDゴシック" panose="020B0400000000000000" pitchFamily="49" charset="-128"/>
                <a:ea typeface="BIZ UDゴシック" panose="020B0400000000000000" pitchFamily="49" charset="-128"/>
              </a:rPr>
              <a:t>に考えることが</a:t>
            </a:r>
            <a:r>
              <a:rPr lang="ja-JP" altLang="en-US" sz="1400" dirty="0" smtClean="0">
                <a:latin typeface="BIZ UDゴシック" panose="020B0400000000000000" pitchFamily="49" charset="-128"/>
                <a:ea typeface="BIZ UDゴシック" panose="020B0400000000000000" pitchFamily="49" charset="-128"/>
              </a:rPr>
              <a:t>重要。</a:t>
            </a:r>
            <a:endParaRPr lang="en-US" altLang="ja-JP" sz="1400" dirty="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近年、とりわけコロナ拡大後の若者を中心とした意識の変化などを踏まえ、</a:t>
            </a:r>
            <a:r>
              <a:rPr lang="ja-JP" altLang="en-US" sz="1400" u="sng"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経済産業のイノベーション・構造転換」、「ウェルビーイングの向上」及び「社会課題の解決」</a:t>
            </a:r>
            <a:r>
              <a:rPr lang="ja-JP" altLang="en-US" sz="1400" dirty="0">
                <a:latin typeface="BIZ UDゴシック" panose="020B0400000000000000" pitchFamily="49" charset="-128"/>
                <a:ea typeface="BIZ UDゴシック" panose="020B0400000000000000" pitchFamily="49" charset="-128"/>
              </a:rPr>
              <a:t>を一体と捉えて進めていく</a:t>
            </a:r>
            <a:r>
              <a:rPr lang="en-US" altLang="ja-JP" sz="1400" b="1" u="sng"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副首都・大阪の経済モデル</a:t>
            </a:r>
            <a:r>
              <a:rPr lang="en-US" altLang="ja-JP" sz="1400" b="1" u="sng"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を</a:t>
            </a:r>
            <a:r>
              <a:rPr lang="ja-JP" altLang="en-US" sz="1400" dirty="0" smtClean="0">
                <a:latin typeface="BIZ UDゴシック" panose="020B0400000000000000" pitchFamily="49" charset="-128"/>
                <a:ea typeface="BIZ UDゴシック" panose="020B0400000000000000" pitchFamily="49" charset="-128"/>
              </a:rPr>
              <a:t>構築。</a:t>
            </a:r>
            <a:endParaRPr lang="en-US" altLang="ja-JP" sz="1400" dirty="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大阪・関西の強みであり、大阪・関西万博に向けて、ウェルビーイングや社会課題と親和性が</a:t>
            </a:r>
            <a:r>
              <a:rPr lang="ja-JP" altLang="en-US" sz="1400" dirty="0" smtClean="0">
                <a:latin typeface="BIZ UDゴシック" panose="020B0400000000000000" pitchFamily="49" charset="-128"/>
                <a:ea typeface="BIZ UDゴシック" panose="020B0400000000000000" pitchFamily="49" charset="-128"/>
              </a:rPr>
              <a:t>高い</a:t>
            </a:r>
            <a:r>
              <a:rPr lang="ja-JP" altLang="en-US" sz="1400" u="sng" dirty="0" smtClean="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ライフサイエンス・ヘルスケア」と「エネルギー」の二つを基軸に、観光はじめ他の分野とかけ合わせる</a:t>
            </a:r>
            <a:r>
              <a:rPr lang="ja-JP" altLang="en-US" sz="1400" dirty="0">
                <a:latin typeface="BIZ UDゴシック" panose="020B0400000000000000" pitchFamily="49" charset="-128"/>
                <a:ea typeface="BIZ UDゴシック" panose="020B0400000000000000" pitchFamily="49" charset="-128"/>
              </a:rPr>
              <a:t>ことで、成長を</a:t>
            </a:r>
            <a:r>
              <a:rPr lang="ja-JP" altLang="en-US" sz="1400" dirty="0" smtClean="0">
                <a:latin typeface="BIZ UDゴシック" panose="020B0400000000000000" pitchFamily="49" charset="-128"/>
                <a:ea typeface="BIZ UDゴシック" panose="020B0400000000000000" pitchFamily="49" charset="-128"/>
              </a:rPr>
              <a:t>実現。</a:t>
            </a:r>
            <a:endParaRPr lang="ja-JP" altLang="en-US" sz="1400" dirty="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経済モデルでは、</a:t>
            </a:r>
            <a:r>
              <a:rPr lang="ja-JP" altLang="en-US" sz="1400" b="1" u="sng" dirty="0">
                <a:latin typeface="BIZ UDゴシック" panose="020B0400000000000000" pitchFamily="49" charset="-128"/>
                <a:ea typeface="BIZ UDゴシック" panose="020B0400000000000000" pitchFamily="49" charset="-128"/>
              </a:rPr>
              <a:t>全国に先駆けた、東京にできない実証の場</a:t>
            </a:r>
            <a:r>
              <a:rPr lang="ja-JP" altLang="en-US" sz="1400" dirty="0">
                <a:latin typeface="BIZ UDゴシック" panose="020B0400000000000000" pitchFamily="49" charset="-128"/>
                <a:ea typeface="BIZ UDゴシック" panose="020B0400000000000000" pitchFamily="49" charset="-128"/>
              </a:rPr>
              <a:t>を</a:t>
            </a:r>
            <a:r>
              <a:rPr lang="ja-JP" altLang="en-US" sz="1400" dirty="0" smtClean="0">
                <a:latin typeface="BIZ UDゴシック" panose="020B0400000000000000" pitchFamily="49" charset="-128"/>
                <a:ea typeface="BIZ UDゴシック" panose="020B0400000000000000" pitchFamily="49" charset="-128"/>
              </a:rPr>
              <a:t>めざす。</a:t>
            </a:r>
            <a:endParaRPr lang="en-US" altLang="ja-JP" sz="1400" dirty="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経済モデルを支える基盤部分として、とりわけ</a:t>
            </a:r>
            <a:r>
              <a:rPr lang="en-US" altLang="ja-JP" sz="1400" b="1" u="sng"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人の力（人的基盤）</a:t>
            </a:r>
            <a:r>
              <a:rPr lang="en-US" altLang="ja-JP" sz="1400" b="1" u="sng"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と</a:t>
            </a:r>
            <a:r>
              <a:rPr lang="en-US" altLang="ja-JP" sz="1400" b="1" u="sng"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デジタルの力（</a:t>
            </a:r>
            <a:r>
              <a:rPr lang="en-US" altLang="ja-JP" sz="1400" b="1" u="sng" dirty="0">
                <a:latin typeface="BIZ UDゴシック" panose="020B0400000000000000" pitchFamily="49" charset="-128"/>
                <a:ea typeface="BIZ UDゴシック" panose="020B0400000000000000" pitchFamily="49" charset="-128"/>
              </a:rPr>
              <a:t>DX</a:t>
            </a:r>
            <a:r>
              <a:rPr lang="ja-JP" altLang="en-US" sz="1400" b="1" u="sng" dirty="0">
                <a:latin typeface="BIZ UDゴシック" panose="020B0400000000000000" pitchFamily="49" charset="-128"/>
                <a:ea typeface="BIZ UDゴシック" panose="020B0400000000000000" pitchFamily="49" charset="-128"/>
              </a:rPr>
              <a:t>基盤）</a:t>
            </a:r>
            <a:r>
              <a:rPr lang="en-US" altLang="ja-JP" sz="1400" b="1" u="sng"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を</a:t>
            </a:r>
            <a:r>
              <a:rPr lang="ja-JP" altLang="en-US" sz="1400" b="1" u="sng" dirty="0" smtClean="0">
                <a:latin typeface="BIZ UDゴシック" panose="020B0400000000000000" pitchFamily="49" charset="-128"/>
                <a:ea typeface="BIZ UDゴシック" panose="020B0400000000000000" pitchFamily="49" charset="-128"/>
              </a:rPr>
              <a:t>重視</a:t>
            </a:r>
            <a:r>
              <a:rPr lang="ja-JP" altLang="en-US" sz="1400" b="1" dirty="0" smtClean="0">
                <a:solidFill>
                  <a:srgbClr val="FF0000"/>
                </a:solidFill>
                <a:latin typeface="BIZ UDゴシック" panose="020B0400000000000000" pitchFamily="49" charset="-128"/>
                <a:ea typeface="BIZ UDゴシック" panose="020B0400000000000000" pitchFamily="49" charset="-128"/>
              </a:rPr>
              <a:t>。</a:t>
            </a:r>
            <a:endParaRPr lang="en-US" altLang="ja-JP" sz="1400" b="1" dirty="0" smtClean="0">
              <a:solidFill>
                <a:srgbClr val="FF0000"/>
              </a:solidFill>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a:latin typeface="BIZ UDゴシック" panose="020B0400000000000000" pitchFamily="49" charset="-128"/>
              <a:ea typeface="BIZ UDゴシック" panose="020B0400000000000000" pitchFamily="49" charset="-128"/>
            </a:endParaRPr>
          </a:p>
        </p:txBody>
      </p:sp>
      <p:sp>
        <p:nvSpPr>
          <p:cNvPr id="6" name="スライド番号プレースホルダー 1"/>
          <p:cNvSpPr>
            <a:spLocks noGrp="1"/>
          </p:cNvSpPr>
          <p:nvPr>
            <p:ph type="sldNum" sz="quarter" idx="12"/>
          </p:nvPr>
        </p:nvSpPr>
        <p:spPr>
          <a:xfrm>
            <a:off x="7086600" y="6488929"/>
            <a:ext cx="2057400" cy="365125"/>
          </a:xfrm>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338498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39271" y="783387"/>
            <a:ext cx="6624736" cy="297517"/>
          </a:xfrm>
          <a:prstGeom prst="rect">
            <a:avLst/>
          </a:prstGeom>
          <a:noFill/>
        </p:spPr>
        <p:txBody>
          <a:bodyPr wrap="square" rtlCol="0">
            <a:spAutoFit/>
          </a:bodyPr>
          <a:lstStyle/>
          <a:p>
            <a:pPr marL="174625" indent="-174625">
              <a:lnSpc>
                <a:spcPts val="1600"/>
              </a:lnSpc>
              <a:spcBef>
                <a:spcPts val="1200"/>
              </a:spcBef>
              <a:tabLst>
                <a:tab pos="174625" algn="l"/>
              </a:tabLst>
            </a:pPr>
            <a:r>
              <a:rPr lang="ja-JP" altLang="en-US" sz="1300" dirty="0">
                <a:latin typeface="BIZ UDゴシック" panose="020B0400000000000000" pitchFamily="49" charset="-128"/>
                <a:ea typeface="BIZ UDゴシック" panose="020B0400000000000000" pitchFamily="49" charset="-128"/>
              </a:rPr>
              <a:t>〇　ここ</a:t>
            </a:r>
            <a:r>
              <a:rPr lang="en-US" altLang="ja-JP" sz="1300" dirty="0">
                <a:latin typeface="BIZ UDゴシック" panose="020B0400000000000000" pitchFamily="49" charset="-128"/>
                <a:ea typeface="BIZ UDゴシック" panose="020B0400000000000000" pitchFamily="49" charset="-128"/>
              </a:rPr>
              <a:t>20</a:t>
            </a:r>
            <a:r>
              <a:rPr lang="ja-JP" altLang="en-US" sz="1300" dirty="0">
                <a:latin typeface="BIZ UDゴシック" panose="020B0400000000000000" pitchFamily="49" charset="-128"/>
                <a:ea typeface="BIZ UDゴシック" panose="020B0400000000000000" pitchFamily="49" charset="-128"/>
              </a:rPr>
              <a:t>年程度の世界経済の動きをみると、</a:t>
            </a:r>
            <a:r>
              <a:rPr lang="ja-JP" altLang="en-US" sz="1300" b="1" u="sng" dirty="0">
                <a:latin typeface="BIZ UDゴシック" panose="020B0400000000000000" pitchFamily="49" charset="-128"/>
                <a:ea typeface="BIZ UDゴシック" panose="020B0400000000000000" pitchFamily="49" charset="-128"/>
              </a:rPr>
              <a:t>主要国（米欧中）は一定の経済成長</a:t>
            </a:r>
            <a:r>
              <a:rPr lang="ja-JP" altLang="en-US" sz="1300" b="1" dirty="0">
                <a:latin typeface="BIZ UDゴシック" panose="020B0400000000000000" pitchFamily="49" charset="-128"/>
                <a:ea typeface="BIZ UDゴシック" panose="020B0400000000000000" pitchFamily="49" charset="-128"/>
              </a:rPr>
              <a:t>。</a:t>
            </a:r>
            <a:endParaRPr lang="en-US" altLang="ja-JP" sz="1300" b="1" dirty="0">
              <a:latin typeface="BIZ UDゴシック" panose="020B0400000000000000" pitchFamily="49" charset="-128"/>
              <a:ea typeface="BIZ UDゴシック" panose="020B0400000000000000"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06353609"/>
              </p:ext>
            </p:extLst>
          </p:nvPr>
        </p:nvGraphicFramePr>
        <p:xfrm>
          <a:off x="130786" y="1076643"/>
          <a:ext cx="4171885" cy="1966072"/>
        </p:xfrm>
        <a:graphic>
          <a:graphicData uri="http://schemas.openxmlformats.org/drawingml/2006/table">
            <a:tbl>
              <a:tblPr firstRow="1" bandRow="1">
                <a:tableStyleId>{2D5ABB26-0587-4C30-8999-92F81FD0307C}</a:tableStyleId>
              </a:tblPr>
              <a:tblGrid>
                <a:gridCol w="1031085">
                  <a:extLst>
                    <a:ext uri="{9D8B030D-6E8A-4147-A177-3AD203B41FA5}">
                      <a16:colId xmlns:a16="http://schemas.microsoft.com/office/drawing/2014/main" val="3771583778"/>
                    </a:ext>
                  </a:extLst>
                </a:gridCol>
                <a:gridCol w="3140800">
                  <a:extLst>
                    <a:ext uri="{9D8B030D-6E8A-4147-A177-3AD203B41FA5}">
                      <a16:colId xmlns:a16="http://schemas.microsoft.com/office/drawing/2014/main" val="2598411127"/>
                    </a:ext>
                  </a:extLst>
                </a:gridCol>
              </a:tblGrid>
              <a:tr h="519844">
                <a:tc>
                  <a:txBody>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GDP</a:t>
                      </a: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2000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年と</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2019</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年の比較でアメリカ・</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EU</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倍程度、中国は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倍以上の増に対して、日本は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1.03</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倍とほぼ変化が</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ない。</a:t>
                      </a:r>
                      <a:endParaRPr kumimoji="1" lang="en-US" altLang="ja-JP"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0967094"/>
                  </a:ext>
                </a:extLst>
              </a:tr>
              <a:tr h="534718">
                <a:tc>
                  <a:txBody>
                    <a:bodyPr/>
                    <a:lstStyle/>
                    <a:p>
                      <a:pPr marL="0" marR="0" lvl="0" indent="0" algn="ctr"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産業構造</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GDP</a:t>
                      </a:r>
                      <a:r>
                        <a:rPr kumimoji="1" lang="ja-JP" altLang="en-US" sz="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a:t>
                      </a:r>
                      <a:r>
                        <a:rPr kumimoji="1" lang="ja-JP" altLang="en-US" sz="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占める</a:t>
                      </a:r>
                      <a:endParaRPr kumimoji="1" lang="en-US" altLang="ja-JP" sz="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第</a:t>
                      </a:r>
                      <a:r>
                        <a:rPr kumimoji="1" lang="ja-JP" altLang="en-US" sz="8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３次</a:t>
                      </a:r>
                      <a:r>
                        <a:rPr kumimoji="1" lang="ja-JP" altLang="en-US" sz="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産業の割合）</a:t>
                      </a: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アメリカが</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79.4%</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2016</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年）フランスが</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78.8</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2017</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年）に対して、日本は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69.5</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2017</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年）と</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ポイント程度の</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差。</a:t>
                      </a:r>
                      <a:endPar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6827933"/>
                  </a:ext>
                </a:extLst>
              </a:tr>
              <a:tr h="375547">
                <a:tc>
                  <a:txBody>
                    <a:bodyPr/>
                    <a:lstStyle/>
                    <a:p>
                      <a:pPr marL="0" marR="0" lvl="0" indent="0" algn="ctr"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労働生産性</a:t>
                      </a:r>
                      <a:endParaRPr kumimoji="1" lang="ja-JP" altLang="en-US" sz="1100" dirty="0"/>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この</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年でアメリカが</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6.6</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万ドル伸びているのに対して、日本は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2.4</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万ドルの伸びに</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とどまる。</a:t>
                      </a:r>
                      <a:endParaRPr kumimoji="1" lang="ja-JP" altLang="en-US" sz="11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6456289"/>
                  </a:ext>
                </a:extLst>
              </a:tr>
              <a:tr h="519061">
                <a:tc>
                  <a:txBody>
                    <a:bodyPr/>
                    <a:lstStyle/>
                    <a:p>
                      <a:pPr marL="0" marR="0" lvl="0" indent="0" algn="ctr"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平均賃金</a:t>
                      </a:r>
                      <a:endParaRPr kumimoji="1" lang="ja-JP" altLang="en-US" sz="1100" dirty="0"/>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2000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年から</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2019</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年までの間、アメリカやヨーロッパの主要国が約</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1.2</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倍の伸びに対し、日本は約</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1.02</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倍とほぼ</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横ばい。</a:t>
                      </a:r>
                      <a:endParaRPr kumimoji="1" lang="ja-JP" altLang="en-US" sz="11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546803"/>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561386684"/>
              </p:ext>
            </p:extLst>
          </p:nvPr>
        </p:nvGraphicFramePr>
        <p:xfrm>
          <a:off x="4370144" y="1077282"/>
          <a:ext cx="4711931" cy="1927860"/>
        </p:xfrm>
        <a:graphic>
          <a:graphicData uri="http://schemas.openxmlformats.org/drawingml/2006/table">
            <a:tbl>
              <a:tblPr firstRow="1" bandRow="1">
                <a:tableStyleId>{2D5ABB26-0587-4C30-8999-92F81FD0307C}</a:tableStyleId>
              </a:tblPr>
              <a:tblGrid>
                <a:gridCol w="1047096">
                  <a:extLst>
                    <a:ext uri="{9D8B030D-6E8A-4147-A177-3AD203B41FA5}">
                      <a16:colId xmlns:a16="http://schemas.microsoft.com/office/drawing/2014/main" val="828008124"/>
                    </a:ext>
                  </a:extLst>
                </a:gridCol>
                <a:gridCol w="3664835">
                  <a:extLst>
                    <a:ext uri="{9D8B030D-6E8A-4147-A177-3AD203B41FA5}">
                      <a16:colId xmlns:a16="http://schemas.microsoft.com/office/drawing/2014/main" val="2598411127"/>
                    </a:ext>
                  </a:extLst>
                </a:gridCol>
              </a:tblGrid>
              <a:tr h="365439">
                <a:tc>
                  <a:txBody>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失業率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アメリカがこの</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年の平均で約</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6%</a:t>
                      </a:r>
                      <a:r>
                        <a:rPr kumimoji="1" lang="ja-JP" altLang="en-US" sz="1100" b="0" i="0" u="none" strike="noStrike" kern="1200" cap="none" spc="0" normalizeH="0" baseline="0" noProof="0" dirty="0" err="1">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ユーロ圏が約９％に対して、日本は中国とともに約</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４％。</a:t>
                      </a:r>
                      <a:endPar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3676101"/>
                  </a:ext>
                </a:extLst>
              </a:tr>
              <a:tr h="501198">
                <a:tc>
                  <a:txBody>
                    <a:bodyPr/>
                    <a:lstStyle/>
                    <a:p>
                      <a:pPr algn="ctr">
                        <a:lnSpc>
                          <a:spcPts val="1100"/>
                        </a:lnSpc>
                        <a:spcBef>
                          <a:spcPts val="200"/>
                        </a:spcBef>
                      </a:pPr>
                      <a:r>
                        <a:rPr lang="ja-JP" altLang="en-US" sz="1100" u="none" dirty="0">
                          <a:latin typeface="UD デジタル 教科書体 NK-R" panose="02020400000000000000" pitchFamily="18" charset="-128"/>
                          <a:ea typeface="UD デジタル 教科書体 NK-R" panose="02020400000000000000" pitchFamily="18" charset="-128"/>
                        </a:rPr>
                        <a:t>労働市場の</a:t>
                      </a:r>
                      <a:endParaRPr lang="en-US" altLang="ja-JP" sz="1100" u="none" dirty="0">
                        <a:latin typeface="UD デジタル 教科書体 NK-R" panose="02020400000000000000" pitchFamily="18" charset="-128"/>
                        <a:ea typeface="UD デジタル 教科書体 NK-R" panose="02020400000000000000" pitchFamily="18" charset="-128"/>
                      </a:endParaRPr>
                    </a:p>
                    <a:p>
                      <a:pPr algn="ctr">
                        <a:lnSpc>
                          <a:spcPts val="1100"/>
                        </a:lnSpc>
                        <a:spcBef>
                          <a:spcPts val="200"/>
                        </a:spcBef>
                      </a:pPr>
                      <a:r>
                        <a:rPr lang="ja-JP" altLang="en-US" sz="1100" u="none" dirty="0">
                          <a:latin typeface="UD デジタル 教科書体 NK-R" panose="02020400000000000000" pitchFamily="18" charset="-128"/>
                          <a:ea typeface="UD デジタル 教科書体 NK-R" panose="02020400000000000000" pitchFamily="18" charset="-128"/>
                        </a:rPr>
                        <a:t>流動性</a:t>
                      </a:r>
                      <a:endParaRPr lang="ja-JP" altLang="en-US" sz="11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spcBef>
                          <a:spcPts val="200"/>
                        </a:spcBef>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1990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年平均でアメリカは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0.1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％以上</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0.15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％未満、フランスは約</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0.05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％以上</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0.1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％未満に対して、日本は約</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0.05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％と低い</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状況。</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6827933"/>
                  </a:ext>
                </a:extLst>
              </a:tr>
              <a:tr h="636957">
                <a:tc>
                  <a:txBody>
                    <a:bodyPr/>
                    <a:lstStyle/>
                    <a:p>
                      <a:pPr algn="ctr">
                        <a:lnSpc>
                          <a:spcPts val="1100"/>
                        </a:lnSpc>
                        <a:spcBef>
                          <a:spcPts val="200"/>
                        </a:spcBef>
                      </a:pPr>
                      <a:r>
                        <a:rPr lang="ja-JP" altLang="en-US" sz="1100" u="none" dirty="0">
                          <a:latin typeface="UD デジタル 教科書体 NK-R" panose="02020400000000000000" pitchFamily="18" charset="-128"/>
                          <a:ea typeface="UD デジタル 教科書体 NK-R" panose="02020400000000000000" pitchFamily="18" charset="-128"/>
                        </a:rPr>
                        <a:t>女性の就業率</a:t>
                      </a:r>
                      <a:endParaRPr lang="ja-JP" altLang="en-US" sz="11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spcBef>
                          <a:spcPts val="200"/>
                        </a:spcBef>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2019</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年でアメリカが</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66.34%</a:t>
                      </a:r>
                      <a:r>
                        <a:rPr lang="ja-JP" altLang="en-US" sz="1100" dirty="0" err="1">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EU</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が</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63.05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％に対して、日本は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71.01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％。欧米を上回る水準だが、結婚や出産を機に正規雇用を離れる女性が多く「女性のパートタイム労働者比率」が</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高い。</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6456289"/>
                  </a:ext>
                </a:extLst>
              </a:tr>
              <a:tr h="390122">
                <a:tc>
                  <a:txBody>
                    <a:bodyPr/>
                    <a:lstStyle/>
                    <a:p>
                      <a:pPr algn="ctr">
                        <a:lnSpc>
                          <a:spcPts val="1100"/>
                        </a:lnSpc>
                        <a:spcBef>
                          <a:spcPts val="200"/>
                        </a:spcBef>
                      </a:pPr>
                      <a:r>
                        <a:rPr lang="ja-JP" altLang="en-US" sz="1100" dirty="0">
                          <a:latin typeface="UD デジタル 教科書体 NK-R" panose="02020400000000000000" pitchFamily="18" charset="-128"/>
                          <a:ea typeface="UD デジタル 教科書体 NK-R" panose="02020400000000000000" pitchFamily="18" charset="-128"/>
                        </a:rPr>
                        <a:t>世界幸福度</a:t>
                      </a:r>
                      <a:endParaRPr lang="en-US" altLang="ja-JP" sz="1100" dirty="0">
                        <a:latin typeface="UD デジタル 教科書体 NK-R" panose="02020400000000000000" pitchFamily="18" charset="-128"/>
                        <a:ea typeface="UD デジタル 教科書体 NK-R" panose="02020400000000000000" pitchFamily="18" charset="-128"/>
                      </a:endParaRPr>
                    </a:p>
                    <a:p>
                      <a:pPr algn="ctr">
                        <a:lnSpc>
                          <a:spcPts val="1100"/>
                        </a:lnSpc>
                        <a:spcBef>
                          <a:spcPts val="200"/>
                        </a:spcBef>
                      </a:pPr>
                      <a:r>
                        <a:rPr lang="ja-JP" altLang="en-US" sz="1100" dirty="0">
                          <a:latin typeface="UD デジタル 教科書体 NK-R" panose="02020400000000000000" pitchFamily="18" charset="-128"/>
                          <a:ea typeface="UD デジタル 教科書体 NK-R" panose="02020400000000000000" pitchFamily="18" charset="-128"/>
                        </a:rPr>
                        <a:t>ランキング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spcBef>
                          <a:spcPts val="200"/>
                        </a:spcBef>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日本は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54</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位で</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SDG</a:t>
                      </a:r>
                      <a:r>
                        <a:rPr lang="ja-JP" altLang="en-US" sz="1100" dirty="0" err="1">
                          <a:solidFill>
                            <a:schemeClr val="tx1"/>
                          </a:solidFill>
                          <a:latin typeface="UD デジタル 教科書体 NK-R" panose="02020400000000000000" pitchFamily="18" charset="-128"/>
                          <a:ea typeface="UD デジタル 教科書体 NK-R" panose="02020400000000000000" pitchFamily="18" charset="-128"/>
                        </a:rPr>
                        <a:t>ｓ</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達成度では「５ジェンダー」「１２持続可能な生産と消費」「</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13</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気候変動」などで課題が</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残る。</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003993"/>
                  </a:ext>
                </a:extLst>
              </a:tr>
            </a:tbl>
          </a:graphicData>
        </a:graphic>
      </p:graphicFrame>
      <p:sp>
        <p:nvSpPr>
          <p:cNvPr id="8"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３ 世界経済の動きと日本の状況　①</a:t>
            </a:r>
          </a:p>
        </p:txBody>
      </p:sp>
      <p:sp>
        <p:nvSpPr>
          <p:cNvPr id="24" name="テキスト ボックス 23"/>
          <p:cNvSpPr txBox="1"/>
          <p:nvPr/>
        </p:nvSpPr>
        <p:spPr>
          <a:xfrm>
            <a:off x="-54260" y="3822863"/>
            <a:ext cx="9144000" cy="707886"/>
          </a:xfrm>
          <a:prstGeom prst="rect">
            <a:avLst/>
          </a:prstGeom>
          <a:noFill/>
        </p:spPr>
        <p:txBody>
          <a:bodyPr wrap="square" rtlCol="0">
            <a:spAutoFit/>
          </a:bodyPr>
          <a:lstStyle/>
          <a:p>
            <a:pPr marL="174625" indent="-174625">
              <a:lnSpc>
                <a:spcPts val="1600"/>
              </a:lnSpc>
              <a:spcBef>
                <a:spcPts val="1200"/>
              </a:spcBef>
              <a:tabLst>
                <a:tab pos="174625" algn="l"/>
              </a:tabLst>
            </a:pPr>
            <a:r>
              <a:rPr lang="ja-JP" altLang="en-US" sz="1300" dirty="0">
                <a:latin typeface="BIZ UDゴシック" panose="020B0400000000000000" pitchFamily="49" charset="-128"/>
                <a:ea typeface="BIZ UDゴシック" panose="020B0400000000000000" pitchFamily="49" charset="-128"/>
              </a:rPr>
              <a:t>〇　</a:t>
            </a:r>
            <a:r>
              <a:rPr lang="ja-JP" altLang="en-US" sz="1300" b="1" u="sng" dirty="0">
                <a:latin typeface="BIZ UDゴシック" panose="020B0400000000000000" pitchFamily="49" charset="-128"/>
                <a:ea typeface="BIZ UDゴシック" panose="020B0400000000000000" pitchFamily="49" charset="-128"/>
              </a:rPr>
              <a:t>長期にわたり経済低迷。生産性が低く、産業構造は固定化</a:t>
            </a:r>
            <a:r>
              <a:rPr lang="ja-JP" altLang="en-US" sz="1300" dirty="0">
                <a:latin typeface="BIZ UDゴシック" panose="020B0400000000000000" pitchFamily="49" charset="-128"/>
                <a:ea typeface="BIZ UDゴシック" panose="020B0400000000000000" pitchFamily="49" charset="-128"/>
              </a:rPr>
              <a:t>。労働・人材面では、失業率は低いが</a:t>
            </a:r>
            <a:r>
              <a:rPr lang="ja-JP" altLang="en-US" sz="1300" b="1" u="sng" dirty="0">
                <a:latin typeface="BIZ UDゴシック" panose="020B0400000000000000" pitchFamily="49" charset="-128"/>
                <a:ea typeface="BIZ UDゴシック" panose="020B0400000000000000" pitchFamily="49" charset="-128"/>
              </a:rPr>
              <a:t>成長分野への</a:t>
            </a:r>
            <a:r>
              <a:rPr lang="ja-JP" altLang="en-US" sz="1300" b="1" u="sng" dirty="0" smtClean="0">
                <a:latin typeface="BIZ UDゴシック" panose="020B0400000000000000" pitchFamily="49" charset="-128"/>
                <a:ea typeface="BIZ UDゴシック" panose="020B0400000000000000" pitchFamily="49" charset="-128"/>
              </a:rPr>
              <a:t>労働シフト</a:t>
            </a:r>
            <a:r>
              <a:rPr lang="ja-JP" altLang="en-US" sz="1300" b="1" u="sng" dirty="0">
                <a:latin typeface="BIZ UDゴシック" panose="020B0400000000000000" pitchFamily="49" charset="-128"/>
                <a:ea typeface="BIZ UDゴシック" panose="020B0400000000000000" pitchFamily="49" charset="-128"/>
              </a:rPr>
              <a:t>が進まず、賃金も横ばいで女性の労働参加も限定的</a:t>
            </a:r>
            <a:r>
              <a:rPr lang="ja-JP" altLang="en-US" sz="1300" dirty="0">
                <a:latin typeface="BIZ UDゴシック" panose="020B0400000000000000" pitchFamily="49" charset="-128"/>
                <a:ea typeface="BIZ UDゴシック" panose="020B0400000000000000" pitchFamily="49" charset="-128"/>
              </a:rPr>
              <a:t>。資金、投資面では、消費や設備投資が不活発で、マネタリーベースの拡大が、</a:t>
            </a:r>
            <a:r>
              <a:rPr lang="ja-JP" altLang="en-US" sz="1300" b="1" u="sng" dirty="0">
                <a:latin typeface="BIZ UDゴシック" panose="020B0400000000000000" pitchFamily="49" charset="-128"/>
                <a:ea typeface="BIZ UDゴシック" panose="020B0400000000000000" pitchFamily="49" charset="-128"/>
              </a:rPr>
              <a:t>マネーストックの増加につながっていない</a:t>
            </a:r>
            <a:r>
              <a:rPr lang="ja-JP" altLang="en-US" sz="1300" dirty="0">
                <a:latin typeface="BIZ UDゴシック" panose="020B0400000000000000" pitchFamily="49" charset="-128"/>
                <a:ea typeface="BIZ UDゴシック" panose="020B0400000000000000" pitchFamily="49" charset="-128"/>
              </a:rPr>
              <a:t>。</a:t>
            </a:r>
            <a:endParaRPr lang="en-US" altLang="ja-JP" sz="1300" b="1" u="sng" dirty="0">
              <a:latin typeface="BIZ UDゴシック" panose="020B0400000000000000" pitchFamily="49" charset="-128"/>
              <a:ea typeface="BIZ UDゴシック" panose="020B0400000000000000" pitchFamily="49" charset="-128"/>
            </a:endParaRPr>
          </a:p>
        </p:txBody>
      </p:sp>
      <p:sp>
        <p:nvSpPr>
          <p:cNvPr id="26" name="四角形: 角を丸くする 42">
            <a:extLst>
              <a:ext uri="{FF2B5EF4-FFF2-40B4-BE49-F238E27FC236}">
                <a16:creationId xmlns:a16="http://schemas.microsoft.com/office/drawing/2014/main" id="{65BAA35C-F6D5-4151-9889-28026A40EB08}"/>
              </a:ext>
            </a:extLst>
          </p:cNvPr>
          <p:cNvSpPr/>
          <p:nvPr/>
        </p:nvSpPr>
        <p:spPr>
          <a:xfrm>
            <a:off x="41970" y="3570710"/>
            <a:ext cx="1721718" cy="2781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日本の状況</a:t>
            </a:r>
          </a:p>
        </p:txBody>
      </p:sp>
      <p:sp>
        <p:nvSpPr>
          <p:cNvPr id="32" name="テキスト ボックス 31"/>
          <p:cNvSpPr txBox="1"/>
          <p:nvPr/>
        </p:nvSpPr>
        <p:spPr>
          <a:xfrm>
            <a:off x="-99693" y="6169442"/>
            <a:ext cx="9309986" cy="669414"/>
          </a:xfrm>
          <a:prstGeom prst="rect">
            <a:avLst/>
          </a:prstGeom>
          <a:noFill/>
        </p:spPr>
        <p:txBody>
          <a:bodyPr wrap="square" rtlCol="0">
            <a:spAutoFit/>
          </a:bodyPr>
          <a:lstStyle/>
          <a:p>
            <a:pPr marL="174625" indent="-174625">
              <a:lnSpc>
                <a:spcPts val="1500"/>
              </a:lnSpc>
              <a:spcBef>
                <a:spcPts val="1200"/>
              </a:spcBef>
              <a:tabLst>
                <a:tab pos="174625" algn="l"/>
              </a:tabLst>
            </a:pPr>
            <a:r>
              <a:rPr lang="ja-JP" altLang="en-US" sz="1300" dirty="0">
                <a:latin typeface="UD デジタル 教科書体 NK-R" panose="02020400000000000000" pitchFamily="18" charset="-128"/>
                <a:ea typeface="UD デジタル 教科書体 NK-R" panose="02020400000000000000" pitchFamily="18" charset="-128"/>
              </a:rPr>
              <a:t> </a:t>
            </a:r>
            <a:r>
              <a:rPr lang="ja-JP" altLang="en-US" sz="1300" dirty="0">
                <a:latin typeface="BIZ UDゴシック" panose="020B0400000000000000" pitchFamily="49" charset="-128"/>
                <a:ea typeface="BIZ UDゴシック" panose="020B0400000000000000" pitchFamily="49" charset="-128"/>
              </a:rPr>
              <a:t>〇　改めて、産業全体をどう成長させていくのか、新しい産業をどう作っていくのか、そのための条件を</a:t>
            </a:r>
            <a:r>
              <a:rPr lang="ja-JP" altLang="en-US" sz="1300" dirty="0" smtClean="0">
                <a:latin typeface="BIZ UDゴシック" panose="020B0400000000000000" pitchFamily="49" charset="-128"/>
                <a:ea typeface="BIZ UDゴシック" panose="020B0400000000000000" pitchFamily="49" charset="-128"/>
              </a:rPr>
              <a:t>どう整えていくのか、</a:t>
            </a:r>
            <a:r>
              <a:rPr lang="ja-JP" altLang="en-US" sz="1300" b="1" u="sng" dirty="0" smtClean="0">
                <a:latin typeface="BIZ UDゴシック" panose="020B0400000000000000" pitchFamily="49" charset="-128"/>
                <a:ea typeface="BIZ UDゴシック" panose="020B0400000000000000" pitchFamily="49" charset="-128"/>
              </a:rPr>
              <a:t>過去からの延長線上ではなく、</a:t>
            </a:r>
            <a:r>
              <a:rPr lang="en-US" altLang="ja-JP" sz="1300" b="1" u="sng" dirty="0" smtClean="0">
                <a:latin typeface="BIZ UDゴシック" panose="020B0400000000000000" pitchFamily="49" charset="-128"/>
                <a:ea typeface="BIZ UDゴシック" panose="020B0400000000000000" pitchFamily="49" charset="-128"/>
              </a:rPr>
              <a:t>DX</a:t>
            </a:r>
            <a:r>
              <a:rPr lang="ja-JP" altLang="en-US" sz="1300" b="1" u="sng" dirty="0" smtClean="0">
                <a:latin typeface="BIZ UDゴシック" panose="020B0400000000000000" pitchFamily="49" charset="-128"/>
                <a:ea typeface="BIZ UDゴシック" panose="020B0400000000000000" pitchFamily="49" charset="-128"/>
              </a:rPr>
              <a:t>の活用やグリーンイノベーションによる投資活性化の視点を重視し、人材面、</a:t>
            </a:r>
            <a:r>
              <a:rPr lang="ja-JP" altLang="en-US" sz="1300" b="1" u="sng" dirty="0">
                <a:latin typeface="BIZ UDゴシック" panose="020B0400000000000000" pitchFamily="49" charset="-128"/>
                <a:ea typeface="BIZ UDゴシック" panose="020B0400000000000000" pitchFamily="49" charset="-128"/>
              </a:rPr>
              <a:t>　</a:t>
            </a:r>
            <a:r>
              <a:rPr lang="ja-JP" altLang="en-US" sz="1300" b="1" u="sng" dirty="0" smtClean="0">
                <a:latin typeface="BIZ UDゴシック" panose="020B0400000000000000" pitchFamily="49" charset="-128"/>
                <a:ea typeface="BIZ UDゴシック" panose="020B0400000000000000" pitchFamily="49" charset="-128"/>
              </a:rPr>
              <a:t>投資面を含むトータルでの処方箋をゼロベースで考えていくことが喫緊の課題</a:t>
            </a:r>
            <a:r>
              <a:rPr lang="ja-JP" altLang="en-US" sz="1300" dirty="0" smtClean="0">
                <a:latin typeface="BIZ UDゴシック" panose="020B0400000000000000" pitchFamily="49" charset="-128"/>
                <a:ea typeface="BIZ UDゴシック" panose="020B0400000000000000" pitchFamily="49" charset="-128"/>
              </a:rPr>
              <a:t>。</a:t>
            </a:r>
            <a:endParaRPr lang="en-US" altLang="ja-JP" sz="1300" dirty="0">
              <a:latin typeface="BIZ UDゴシック" panose="020B0400000000000000" pitchFamily="49" charset="-128"/>
              <a:ea typeface="BIZ UDゴシック" panose="020B0400000000000000" pitchFamily="49" charset="-128"/>
            </a:endParaRPr>
          </a:p>
        </p:txBody>
      </p:sp>
      <p:sp>
        <p:nvSpPr>
          <p:cNvPr id="4" name="テキスト ボックス 3"/>
          <p:cNvSpPr txBox="1"/>
          <p:nvPr/>
        </p:nvSpPr>
        <p:spPr>
          <a:xfrm>
            <a:off x="105261" y="5288844"/>
            <a:ext cx="6480204" cy="769441"/>
          </a:xfrm>
          <a:prstGeom prst="rect">
            <a:avLst/>
          </a:prstGeom>
          <a:noFill/>
          <a:ln w="19050">
            <a:solidFill>
              <a:schemeClr val="tx2">
                <a:lumMod val="60000"/>
                <a:lumOff val="40000"/>
              </a:schemeClr>
            </a:solidFill>
          </a:ln>
        </p:spPr>
        <p:txBody>
          <a:bodyPr wrap="square" rtlCol="0" anchor="ctr">
            <a:spAutoFit/>
          </a:bodyPr>
          <a:lstStyle/>
          <a:p>
            <a:r>
              <a:rPr lang="ja-JP" altLang="en-US" sz="1100" dirty="0">
                <a:latin typeface="BIZ UDゴシック" panose="020B0400000000000000" pitchFamily="49" charset="-128"/>
                <a:ea typeface="BIZ UDゴシック" panose="020B0400000000000000" pitchFamily="49" charset="-128"/>
              </a:rPr>
              <a:t>・生産性の低い企業が退出せず、経済の新陳代謝が進んで</a:t>
            </a:r>
            <a:r>
              <a:rPr lang="ja-JP" altLang="en-US" sz="1100" dirty="0" smtClean="0">
                <a:latin typeface="BIZ UDゴシック" panose="020B0400000000000000" pitchFamily="49" charset="-128"/>
                <a:ea typeface="BIZ UDゴシック" panose="020B0400000000000000" pitchFamily="49" charset="-128"/>
              </a:rPr>
              <a:t>いない。</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・経済や社会全般におけるデジタル化（データ利活用の制度整備・デジタル経済圏の普及）の</a:t>
            </a:r>
            <a:r>
              <a:rPr lang="ja-JP" altLang="en-US" sz="1100" dirty="0" smtClean="0">
                <a:latin typeface="BIZ UDゴシック" panose="020B0400000000000000" pitchFamily="49" charset="-128"/>
                <a:ea typeface="BIZ UDゴシック" panose="020B0400000000000000" pitchFamily="49" charset="-128"/>
              </a:rPr>
              <a:t>遅れ。</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・企業と労働者の固着性が高く、スキルを変える教育機会も乏しいため、労働市場の流動性が</a:t>
            </a:r>
            <a:r>
              <a:rPr lang="ja-JP" altLang="en-US" sz="1100" dirty="0" smtClean="0">
                <a:latin typeface="BIZ UDゴシック" panose="020B0400000000000000" pitchFamily="49" charset="-128"/>
                <a:ea typeface="BIZ UDゴシック" panose="020B0400000000000000" pitchFamily="49" charset="-128"/>
              </a:rPr>
              <a:t>低い。</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・リスクマネーの供給が不十分、消費や設備投資</a:t>
            </a:r>
            <a:r>
              <a:rPr lang="ja-JP" altLang="en-US" sz="1100" dirty="0">
                <a:uFill>
                  <a:solidFill>
                    <a:srgbClr val="FF0000"/>
                  </a:solidFill>
                </a:uFill>
                <a:latin typeface="BIZ UDゴシック" panose="020B0400000000000000" pitchFamily="49" charset="-128"/>
                <a:ea typeface="BIZ UDゴシック" panose="020B0400000000000000" pitchFamily="49" charset="-128"/>
              </a:rPr>
              <a:t>への</a:t>
            </a:r>
            <a:r>
              <a:rPr lang="ja-JP" altLang="en-US" sz="1100" dirty="0">
                <a:latin typeface="BIZ UDゴシック" panose="020B0400000000000000" pitchFamily="49" charset="-128"/>
                <a:ea typeface="BIZ UDゴシック" panose="020B0400000000000000" pitchFamily="49" charset="-128"/>
              </a:rPr>
              <a:t>資金需要に対する展望が</a:t>
            </a:r>
            <a:r>
              <a:rPr lang="ja-JP" altLang="en-US" sz="1100" dirty="0" smtClean="0">
                <a:latin typeface="BIZ UDゴシック" panose="020B0400000000000000" pitchFamily="49" charset="-128"/>
                <a:ea typeface="BIZ UDゴシック" panose="020B0400000000000000" pitchFamily="49" charset="-128"/>
              </a:rPr>
              <a:t>見いだせない。など。</a:t>
            </a:r>
            <a:endParaRPr lang="en-US" altLang="ja-JP" sz="1100" dirty="0">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FCA96D67-D614-4357-B024-3668F5B373F2}"/>
              </a:ext>
            </a:extLst>
          </p:cNvPr>
          <p:cNvSpPr txBox="1"/>
          <p:nvPr/>
        </p:nvSpPr>
        <p:spPr>
          <a:xfrm>
            <a:off x="7086600" y="5264941"/>
            <a:ext cx="1995475" cy="817245"/>
          </a:xfrm>
          <a:prstGeom prst="roundRect">
            <a:avLst/>
          </a:prstGeom>
          <a:solidFill>
            <a:schemeClr val="accent4">
              <a:lumMod val="20000"/>
              <a:lumOff val="80000"/>
            </a:schemeClr>
          </a:solidFill>
        </p:spPr>
        <p:txBody>
          <a:bodyPr wrap="square" rtlCol="0">
            <a:spAutoFit/>
          </a:bodyPr>
          <a:lstStyle/>
          <a:p>
            <a:pPr algn="ctr"/>
            <a:r>
              <a:rPr lang="ja-JP" altLang="en-US" sz="1400" b="1" dirty="0">
                <a:latin typeface="BIZ UDゴシック" panose="020B0400000000000000" pitchFamily="49" charset="-128"/>
                <a:ea typeface="BIZ UDゴシック" panose="020B0400000000000000" pitchFamily="49" charset="-128"/>
              </a:rPr>
              <a:t>骨太の解決策を</a:t>
            </a:r>
            <a:endParaRPr lang="en-US" altLang="ja-JP" sz="1400" b="1" dirty="0">
              <a:latin typeface="BIZ UDゴシック" panose="020B0400000000000000" pitchFamily="49" charset="-128"/>
              <a:ea typeface="BIZ UDゴシック" panose="020B0400000000000000" pitchFamily="49" charset="-128"/>
            </a:endParaRPr>
          </a:p>
          <a:p>
            <a:pPr algn="ctr"/>
            <a:r>
              <a:rPr lang="ja-JP" altLang="en-US" sz="1400" b="1" dirty="0">
                <a:latin typeface="BIZ UDゴシック" panose="020B0400000000000000" pitchFamily="49" charset="-128"/>
                <a:ea typeface="BIZ UDゴシック" panose="020B0400000000000000" pitchFamily="49" charset="-128"/>
              </a:rPr>
              <a:t>パッケージで</a:t>
            </a:r>
            <a:endParaRPr lang="en-US" altLang="ja-JP" sz="1400" b="1" dirty="0">
              <a:latin typeface="BIZ UDゴシック" panose="020B0400000000000000" pitchFamily="49" charset="-128"/>
              <a:ea typeface="BIZ UDゴシック" panose="020B0400000000000000" pitchFamily="49" charset="-128"/>
            </a:endParaRPr>
          </a:p>
          <a:p>
            <a:pPr algn="ctr"/>
            <a:r>
              <a:rPr lang="ja-JP" altLang="en-US" sz="1400" b="1" dirty="0">
                <a:latin typeface="BIZ UDゴシック" panose="020B0400000000000000" pitchFamily="49" charset="-128"/>
                <a:ea typeface="BIZ UDゴシック" panose="020B0400000000000000" pitchFamily="49" charset="-128"/>
              </a:rPr>
              <a:t>出せていない</a:t>
            </a:r>
            <a:endParaRPr lang="en-US" altLang="ja-JP" sz="1400" b="1" dirty="0">
              <a:latin typeface="BIZ UDゴシック" panose="020B0400000000000000" pitchFamily="49" charset="-128"/>
              <a:ea typeface="BIZ UDゴシック" panose="020B0400000000000000" pitchFamily="49" charset="-128"/>
            </a:endParaRPr>
          </a:p>
        </p:txBody>
      </p:sp>
      <p:sp>
        <p:nvSpPr>
          <p:cNvPr id="35" name="二等辺三角形 34"/>
          <p:cNvSpPr/>
          <p:nvPr/>
        </p:nvSpPr>
        <p:spPr>
          <a:xfrm rot="16200000" flipV="1">
            <a:off x="6460203" y="5630950"/>
            <a:ext cx="757067" cy="16839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4260" y="3059538"/>
            <a:ext cx="9216597" cy="475387"/>
          </a:xfrm>
          <a:prstGeom prst="rect">
            <a:avLst/>
          </a:prstGeom>
          <a:noFill/>
        </p:spPr>
        <p:txBody>
          <a:bodyPr wrap="square" rtlCol="0">
            <a:spAutoFit/>
          </a:bodyPr>
          <a:lstStyle/>
          <a:p>
            <a:pPr marL="174625" indent="-174625">
              <a:lnSpc>
                <a:spcPts val="1600"/>
              </a:lnSpc>
              <a:spcBef>
                <a:spcPts val="1200"/>
              </a:spcBef>
              <a:tabLst>
                <a:tab pos="174625" algn="l"/>
              </a:tabLst>
            </a:pPr>
            <a:r>
              <a:rPr lang="ja-JP" altLang="en-US" sz="1300" dirty="0">
                <a:latin typeface="BIZ UDゴシック" panose="020B0400000000000000" pitchFamily="49" charset="-128"/>
                <a:ea typeface="BIZ UDゴシック" panose="020B0400000000000000" pitchFamily="49" charset="-128"/>
              </a:rPr>
              <a:t>〇　コロナにより</a:t>
            </a:r>
            <a:r>
              <a:rPr lang="ja-JP" altLang="en-US" sz="1300" b="1" u="sng" dirty="0">
                <a:latin typeface="BIZ UDゴシック" panose="020B0400000000000000" pitchFamily="49" charset="-128"/>
                <a:ea typeface="BIZ UDゴシック" panose="020B0400000000000000" pitchFamily="49" charset="-128"/>
              </a:rPr>
              <a:t>ウェルビーイングに関する意識の高まりが企業活動に大きな影響</a:t>
            </a:r>
            <a:r>
              <a:rPr lang="ja-JP" altLang="en-US" sz="1300" dirty="0">
                <a:latin typeface="BIZ UDゴシック" panose="020B0400000000000000" pitchFamily="49" charset="-128"/>
                <a:ea typeface="BIZ UDゴシック" panose="020B0400000000000000" pitchFamily="49" charset="-128"/>
              </a:rPr>
              <a:t>を与え、経済の重要な要素となるとともに、医療・介護の問題など多くの</a:t>
            </a:r>
            <a:r>
              <a:rPr lang="ja-JP" altLang="en-US" sz="1300" b="1" u="sng" dirty="0">
                <a:latin typeface="BIZ UDゴシック" panose="020B0400000000000000" pitchFamily="49" charset="-128"/>
                <a:ea typeface="BIZ UDゴシック" panose="020B0400000000000000" pitchFamily="49" charset="-128"/>
              </a:rPr>
              <a:t>社会課題解決への貢献が経済活動にも強く求められる時代</a:t>
            </a:r>
            <a:r>
              <a:rPr lang="ja-JP" altLang="en-US" sz="1300" dirty="0">
                <a:latin typeface="BIZ UDゴシック" panose="020B0400000000000000" pitchFamily="49" charset="-128"/>
                <a:ea typeface="BIZ UDゴシック" panose="020B0400000000000000" pitchFamily="49" charset="-128"/>
              </a:rPr>
              <a:t>に。</a:t>
            </a:r>
            <a:endParaRPr lang="en-US" altLang="ja-JP" sz="1300" dirty="0">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4070A1B4-59D9-433C-BDC1-C9D3370DF0E2}"/>
              </a:ext>
            </a:extLst>
          </p:cNvPr>
          <p:cNvSpPr txBox="1"/>
          <p:nvPr/>
        </p:nvSpPr>
        <p:spPr>
          <a:xfrm>
            <a:off x="35496" y="5019254"/>
            <a:ext cx="222954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Meiryo UI"/>
                <a:ea typeface="BIZ UDPゴシック" panose="020B0400000000000000" pitchFamily="50" charset="-128"/>
                <a:cs typeface="+mn-cs"/>
              </a:rPr>
              <a:t>（日本経済の主な低迷要因）</a:t>
            </a:r>
          </a:p>
        </p:txBody>
      </p:sp>
      <p:sp>
        <p:nvSpPr>
          <p:cNvPr id="23" name="テキスト ボックス 22"/>
          <p:cNvSpPr txBox="1"/>
          <p:nvPr/>
        </p:nvSpPr>
        <p:spPr>
          <a:xfrm>
            <a:off x="-54260" y="4502751"/>
            <a:ext cx="9252520" cy="475387"/>
          </a:xfrm>
          <a:prstGeom prst="rect">
            <a:avLst/>
          </a:prstGeom>
          <a:noFill/>
        </p:spPr>
        <p:txBody>
          <a:bodyPr wrap="square" rtlCol="0">
            <a:spAutoFit/>
          </a:bodyPr>
          <a:lstStyle/>
          <a:p>
            <a:pPr marL="174625" indent="-174625">
              <a:lnSpc>
                <a:spcPts val="1600"/>
              </a:lnSpc>
              <a:spcBef>
                <a:spcPts val="1200"/>
              </a:spcBef>
              <a:tabLst>
                <a:tab pos="174625" algn="l"/>
              </a:tabLst>
            </a:pPr>
            <a:r>
              <a:rPr lang="ja-JP" altLang="en-US" sz="1300" dirty="0">
                <a:latin typeface="BIZ UDゴシック" panose="020B0400000000000000" pitchFamily="49" charset="-128"/>
                <a:ea typeface="BIZ UDゴシック" panose="020B0400000000000000" pitchFamily="49" charset="-128"/>
              </a:rPr>
              <a:t>〇　潜在成長率を見ると、</a:t>
            </a:r>
            <a:r>
              <a:rPr lang="en-US" altLang="ja-JP" sz="1300" dirty="0">
                <a:latin typeface="BIZ UDゴシック" panose="020B0400000000000000" pitchFamily="49" charset="-128"/>
                <a:ea typeface="BIZ UDゴシック" panose="020B0400000000000000" pitchFamily="49" charset="-128"/>
              </a:rPr>
              <a:t>1990</a:t>
            </a:r>
            <a:r>
              <a:rPr lang="ja-JP" altLang="en-US" sz="1300" dirty="0">
                <a:latin typeface="BIZ UDゴシック" panose="020B0400000000000000" pitchFamily="49" charset="-128"/>
                <a:ea typeface="BIZ UDゴシック" panose="020B0400000000000000" pitchFamily="49" charset="-128"/>
              </a:rPr>
              <a:t>年代以降、労働投入量の寄与がマイナスとなり、資本投入量の寄与も</a:t>
            </a:r>
            <a:r>
              <a:rPr lang="en-US" altLang="ja-JP" sz="1300" dirty="0">
                <a:latin typeface="BIZ UDゴシック" panose="020B0400000000000000" pitchFamily="49" charset="-128"/>
                <a:ea typeface="BIZ UDゴシック" panose="020B0400000000000000" pitchFamily="49" charset="-128"/>
              </a:rPr>
              <a:t>2000</a:t>
            </a:r>
            <a:r>
              <a:rPr lang="ja-JP" altLang="en-US" sz="1300" dirty="0">
                <a:latin typeface="BIZ UDゴシック" panose="020B0400000000000000" pitchFamily="49" charset="-128"/>
                <a:ea typeface="BIZ UDゴシック" panose="020B0400000000000000" pitchFamily="49" charset="-128"/>
              </a:rPr>
              <a:t>年代以降はゼロ近傍で推移。結果、</a:t>
            </a:r>
            <a:r>
              <a:rPr lang="en-US" altLang="ja-JP" sz="1300" b="1" u="sng" dirty="0">
                <a:latin typeface="BIZ UDゴシック" panose="020B0400000000000000" pitchFamily="49" charset="-128"/>
                <a:ea typeface="BIZ UDゴシック" panose="020B0400000000000000" pitchFamily="49" charset="-128"/>
              </a:rPr>
              <a:t>TFP</a:t>
            </a:r>
            <a:r>
              <a:rPr lang="ja-JP" altLang="en-US" sz="1300" b="1" u="sng" dirty="0">
                <a:latin typeface="BIZ UDゴシック" panose="020B0400000000000000" pitchFamily="49" charset="-128"/>
                <a:ea typeface="BIZ UDゴシック" panose="020B0400000000000000" pitchFamily="49" charset="-128"/>
              </a:rPr>
              <a:t>（全要素生産性）に頼る状況だが、その寄与も鈍化。</a:t>
            </a:r>
            <a:endParaRPr lang="en-US" altLang="ja-JP" sz="1300" b="1" u="sng" dirty="0">
              <a:latin typeface="BIZ UDゴシック" panose="020B0400000000000000" pitchFamily="49" charset="-128"/>
              <a:ea typeface="BIZ UDゴシック" panose="020B0400000000000000" pitchFamily="49" charset="-128"/>
            </a:endParaRPr>
          </a:p>
        </p:txBody>
      </p:sp>
      <p:sp>
        <p:nvSpPr>
          <p:cNvPr id="28" name="四角形: 角を丸くする 42">
            <a:extLst>
              <a:ext uri="{FF2B5EF4-FFF2-40B4-BE49-F238E27FC236}">
                <a16:creationId xmlns:a16="http://schemas.microsoft.com/office/drawing/2014/main" id="{65BAA35C-F6D5-4151-9889-28026A40EB08}"/>
              </a:ext>
            </a:extLst>
          </p:cNvPr>
          <p:cNvSpPr/>
          <p:nvPr/>
        </p:nvSpPr>
        <p:spPr>
          <a:xfrm>
            <a:off x="61623" y="549815"/>
            <a:ext cx="1739189" cy="2562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500" b="1" dirty="0">
                <a:solidFill>
                  <a:prstClr val="white"/>
                </a:solidFill>
                <a:latin typeface="BIZ UDゴシック" panose="020B0400000000000000" pitchFamily="49" charset="-128"/>
                <a:ea typeface="BIZ UDゴシック" panose="020B0400000000000000" pitchFamily="49" charset="-128"/>
              </a:rPr>
              <a:t>世界経済</a:t>
            </a:r>
            <a:r>
              <a:rPr kumimoji="1" lang="ja-JP" altLang="en-US" sz="15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の動き</a:t>
            </a:r>
          </a:p>
        </p:txBody>
      </p:sp>
      <p:sp>
        <p:nvSpPr>
          <p:cNvPr id="17"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b="1" dirty="0">
                <a:solidFill>
                  <a:schemeClr val="bg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4789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4581223" y="764704"/>
            <a:ext cx="4470759" cy="2547603"/>
          </a:xfrm>
          <a:prstGeom prst="rect">
            <a:avLst/>
          </a:prstGeom>
        </p:spPr>
      </p:pic>
      <p:sp>
        <p:nvSpPr>
          <p:cNvPr id="16" name="テキスト ボックス 15"/>
          <p:cNvSpPr txBox="1"/>
          <p:nvPr/>
        </p:nvSpPr>
        <p:spPr>
          <a:xfrm>
            <a:off x="4551911" y="3051525"/>
            <a:ext cx="4648688" cy="307777"/>
          </a:xfrm>
          <a:prstGeom prst="rect">
            <a:avLst/>
          </a:prstGeom>
          <a:noFill/>
        </p:spPr>
        <p:txBody>
          <a:bodyPr wrap="square" rtlCol="0">
            <a:spAutoFit/>
          </a:bodyPr>
          <a:lstStyle/>
          <a:p>
            <a:r>
              <a:rPr lang="en-US" altLang="ja-JP" sz="700" dirty="0">
                <a:latin typeface="BIZ UDゴシック" panose="020B0400000000000000" pitchFamily="49" charset="-128"/>
                <a:ea typeface="BIZ UDゴシック" panose="020B0400000000000000" pitchFamily="49" charset="-128"/>
              </a:rPr>
              <a:t>※</a:t>
            </a:r>
            <a:r>
              <a:rPr lang="ja-JP" altLang="en-US" sz="700" dirty="0">
                <a:latin typeface="BIZ UDゴシック" panose="020B0400000000000000" pitchFamily="49" charset="-128"/>
                <a:ea typeface="BIZ UDゴシック" panose="020B0400000000000000" pitchFamily="49" charset="-128"/>
              </a:rPr>
              <a:t>国民経済計算に基づく賃金総額を、経済全体の平均雇用者数で割り、全雇用者の週平均労働時間に対する</a:t>
            </a:r>
            <a:endParaRPr lang="en-US" altLang="ja-JP" sz="700" dirty="0">
              <a:latin typeface="BIZ UDゴシック" panose="020B0400000000000000" pitchFamily="49" charset="-128"/>
              <a:ea typeface="BIZ UDゴシック" panose="020B0400000000000000" pitchFamily="49" charset="-128"/>
            </a:endParaRPr>
          </a:p>
          <a:p>
            <a:r>
              <a:rPr lang="ja-JP" altLang="en-US" sz="700" dirty="0">
                <a:latin typeface="BIZ UDゴシック" panose="020B0400000000000000" pitchFamily="49" charset="-128"/>
                <a:ea typeface="BIZ UDゴシック" panose="020B0400000000000000" pitchFamily="49" charset="-128"/>
              </a:rPr>
              <a:t>　フルタイム雇用者一人当たりの週平均労働時間の割合をかけ合わせて算出。</a:t>
            </a:r>
          </a:p>
        </p:txBody>
      </p:sp>
      <p:pic>
        <p:nvPicPr>
          <p:cNvPr id="4" name="図 3"/>
          <p:cNvPicPr/>
          <p:nvPr/>
        </p:nvPicPr>
        <p:blipFill>
          <a:blip r:embed="rId4">
            <a:extLst>
              <a:ext uri="{28A0092B-C50C-407E-A947-70E740481C1C}">
                <a14:useLocalDpi xmlns:a14="http://schemas.microsoft.com/office/drawing/2010/main" val="0"/>
              </a:ext>
            </a:extLst>
          </a:blip>
          <a:srcRect/>
          <a:stretch>
            <a:fillRect/>
          </a:stretch>
        </p:blipFill>
        <p:spPr bwMode="auto">
          <a:xfrm>
            <a:off x="4680011" y="3789040"/>
            <a:ext cx="4104456" cy="2592288"/>
          </a:xfrm>
          <a:prstGeom prst="rect">
            <a:avLst/>
          </a:prstGeom>
          <a:noFill/>
          <a:ln>
            <a:noFill/>
          </a:ln>
        </p:spPr>
      </p:pic>
      <p:sp>
        <p:nvSpPr>
          <p:cNvPr id="5" name="テキスト ボックス 4"/>
          <p:cNvSpPr txBox="1"/>
          <p:nvPr/>
        </p:nvSpPr>
        <p:spPr>
          <a:xfrm>
            <a:off x="4346024" y="3456710"/>
            <a:ext cx="4947200" cy="430887"/>
          </a:xfrm>
          <a:prstGeom prst="rect">
            <a:avLst/>
          </a:prstGeom>
          <a:noFill/>
        </p:spPr>
        <p:txBody>
          <a:bodyPr wrap="square" rtlCol="0">
            <a:spAutoFit/>
          </a:bodyPr>
          <a:lstStyle/>
          <a:p>
            <a:pPr algn="r"/>
            <a:r>
              <a:rPr lang="ja-JP" altLang="en-US" sz="1100" dirty="0">
                <a:latin typeface="BIZ UDゴシック" panose="020B0400000000000000" pitchFamily="49" charset="-128"/>
                <a:ea typeface="BIZ UDゴシック" panose="020B0400000000000000" pitchFamily="49" charset="-128"/>
              </a:rPr>
              <a:t>日本の潜在成長率（「資本」、「労働」、「全要素生産性」の伸びの寄与）</a:t>
            </a:r>
            <a:r>
              <a:rPr lang="en-US" altLang="ja-JP" sz="1100" dirty="0">
                <a:latin typeface="BIZ UDゴシック" panose="020B0400000000000000" pitchFamily="49" charset="-128"/>
                <a:ea typeface="BIZ UDゴシック" panose="020B0400000000000000" pitchFamily="49" charset="-128"/>
              </a:rPr>
              <a:t> </a:t>
            </a:r>
            <a:r>
              <a:rPr lang="ja-JP" altLang="en-US" sz="1100" dirty="0">
                <a:latin typeface="BIZ UDゴシック" panose="020B0400000000000000" pitchFamily="49" charset="-128"/>
                <a:ea typeface="BIZ UDゴシック" panose="020B0400000000000000" pitchFamily="49" charset="-128"/>
              </a:rPr>
              <a:t>（中間論点整理</a:t>
            </a:r>
            <a:r>
              <a:rPr lang="en-US" altLang="ja-JP" sz="1100" dirty="0">
                <a:latin typeface="BIZ UDゴシック" panose="020B0400000000000000" pitchFamily="49" charset="-128"/>
                <a:ea typeface="BIZ UDゴシック" panose="020B0400000000000000" pitchFamily="49" charset="-128"/>
              </a:rPr>
              <a:t>3</a:t>
            </a:r>
            <a:r>
              <a:rPr lang="ja-JP" altLang="en-US" sz="1100" dirty="0">
                <a:latin typeface="BIZ UDゴシック" panose="020B0400000000000000" pitchFamily="49" charset="-128"/>
                <a:ea typeface="BIZ UDゴシック" panose="020B0400000000000000" pitchFamily="49" charset="-128"/>
              </a:rPr>
              <a:t>－</a:t>
            </a:r>
            <a:r>
              <a:rPr lang="en-US" altLang="ja-JP" sz="1100" dirty="0">
                <a:latin typeface="BIZ UDゴシック" panose="020B0400000000000000" pitchFamily="49" charset="-128"/>
                <a:ea typeface="BIZ UDゴシック" panose="020B0400000000000000" pitchFamily="49" charset="-128"/>
              </a:rPr>
              <a:t>11</a:t>
            </a:r>
            <a:r>
              <a:rPr lang="ja-JP" altLang="en-US" sz="1100" dirty="0">
                <a:latin typeface="BIZ UDゴシック" panose="020B0400000000000000" pitchFamily="49" charset="-128"/>
                <a:ea typeface="BIZ UDゴシック" panose="020B0400000000000000" pitchFamily="49" charset="-128"/>
              </a:rPr>
              <a:t>図）</a:t>
            </a:r>
          </a:p>
        </p:txBody>
      </p:sp>
      <p:sp>
        <p:nvSpPr>
          <p:cNvPr id="8" name="テキスト ボックス 7"/>
          <p:cNvSpPr txBox="1"/>
          <p:nvPr/>
        </p:nvSpPr>
        <p:spPr>
          <a:xfrm>
            <a:off x="811887" y="624972"/>
            <a:ext cx="306495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主要国の</a:t>
            </a:r>
            <a:r>
              <a:rPr lang="en-US" altLang="ja-JP" sz="1100" dirty="0">
                <a:latin typeface="BIZ UDゴシック" panose="020B0400000000000000" pitchFamily="49" charset="-128"/>
                <a:ea typeface="BIZ UDゴシック" panose="020B0400000000000000" pitchFamily="49" charset="-128"/>
              </a:rPr>
              <a:t>GDP</a:t>
            </a:r>
            <a:r>
              <a:rPr lang="ja-JP" altLang="en-US" sz="1100" dirty="0">
                <a:latin typeface="BIZ UDゴシック" panose="020B0400000000000000" pitchFamily="49" charset="-128"/>
                <a:ea typeface="BIZ UDゴシック" panose="020B0400000000000000" pitchFamily="49" charset="-128"/>
              </a:rPr>
              <a:t>推移（中間論点整理３－１図）</a:t>
            </a:r>
          </a:p>
        </p:txBody>
      </p:sp>
      <p:sp>
        <p:nvSpPr>
          <p:cNvPr id="21" name="テキスト ボックス 20"/>
          <p:cNvSpPr txBox="1"/>
          <p:nvPr/>
        </p:nvSpPr>
        <p:spPr>
          <a:xfrm>
            <a:off x="683569" y="3429000"/>
            <a:ext cx="3672408"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労働市場の流動性と生産性（中間論点整理３－６図）</a:t>
            </a:r>
          </a:p>
        </p:txBody>
      </p:sp>
      <p:pic>
        <p:nvPicPr>
          <p:cNvPr id="3" name="図 2"/>
          <p:cNvPicPr>
            <a:picLocks noChangeAspect="1"/>
          </p:cNvPicPr>
          <p:nvPr/>
        </p:nvPicPr>
        <p:blipFill>
          <a:blip r:embed="rId5"/>
          <a:stretch>
            <a:fillRect/>
          </a:stretch>
        </p:blipFill>
        <p:spPr>
          <a:xfrm>
            <a:off x="211262" y="836712"/>
            <a:ext cx="4454470" cy="2402032"/>
          </a:xfrm>
          <a:prstGeom prst="rect">
            <a:avLst/>
          </a:prstGeom>
        </p:spPr>
      </p:pic>
      <p:sp>
        <p:nvSpPr>
          <p:cNvPr id="17" name="テキスト ボックス 16"/>
          <p:cNvSpPr txBox="1"/>
          <p:nvPr/>
        </p:nvSpPr>
        <p:spPr>
          <a:xfrm>
            <a:off x="5467340" y="624972"/>
            <a:ext cx="299309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主要国の賃金推移（中間論点整理３－４図）</a:t>
            </a:r>
          </a:p>
        </p:txBody>
      </p:sp>
      <p:pic>
        <p:nvPicPr>
          <p:cNvPr id="18" name="図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2" y="3693373"/>
            <a:ext cx="4473719" cy="2687955"/>
          </a:xfrm>
          <a:prstGeom prst="rect">
            <a:avLst/>
          </a:prstGeom>
          <a:noFill/>
          <a:ln>
            <a:noFill/>
          </a:ln>
        </p:spPr>
      </p:pic>
      <p:sp>
        <p:nvSpPr>
          <p:cNvPr id="11"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３ 世界経済の動きと日本の状況　②</a:t>
            </a:r>
          </a:p>
        </p:txBody>
      </p:sp>
      <p:sp>
        <p:nvSpPr>
          <p:cNvPr id="12" name="テキスト ボックス 11"/>
          <p:cNvSpPr txBox="1"/>
          <p:nvPr/>
        </p:nvSpPr>
        <p:spPr>
          <a:xfrm>
            <a:off x="1403648" y="3157726"/>
            <a:ext cx="2952328" cy="200055"/>
          </a:xfrm>
          <a:prstGeom prst="rect">
            <a:avLst/>
          </a:prstGeom>
          <a:noFill/>
        </p:spPr>
        <p:txBody>
          <a:bodyPr wrap="square" rtlCol="0">
            <a:spAutoFit/>
          </a:bodyPr>
          <a:lstStyle/>
          <a:p>
            <a:r>
              <a:rPr lang="ja-JP" altLang="en-US" sz="700" dirty="0">
                <a:latin typeface="BIZ UDゴシック" panose="020B0400000000000000" pitchFamily="49" charset="-128"/>
                <a:ea typeface="BIZ UDゴシック" panose="020B0400000000000000" pitchFamily="49" charset="-128"/>
              </a:rPr>
              <a:t>出典：</a:t>
            </a:r>
            <a:r>
              <a:rPr lang="en-US" altLang="ja-JP" sz="700" dirty="0">
                <a:latin typeface="BIZ UDゴシック" panose="020B0400000000000000" pitchFamily="49" charset="-128"/>
                <a:ea typeface="BIZ UDゴシック" panose="020B0400000000000000" pitchFamily="49" charset="-128"/>
              </a:rPr>
              <a:t>IMF</a:t>
            </a:r>
            <a:r>
              <a:rPr lang="ja-JP" altLang="en-US" sz="700" dirty="0">
                <a:latin typeface="BIZ UDゴシック" panose="020B0400000000000000" pitchFamily="49" charset="-128"/>
                <a:ea typeface="BIZ UDゴシック" panose="020B0400000000000000" pitchFamily="49" charset="-128"/>
              </a:rPr>
              <a:t>「</a:t>
            </a:r>
            <a:r>
              <a:rPr lang="en-US" altLang="ja-JP" sz="700" dirty="0">
                <a:latin typeface="BIZ UDゴシック" panose="020B0400000000000000" pitchFamily="49" charset="-128"/>
                <a:ea typeface="BIZ UDゴシック" panose="020B0400000000000000" pitchFamily="49" charset="-128"/>
              </a:rPr>
              <a:t>World Economic Outlook</a:t>
            </a:r>
            <a:r>
              <a:rPr lang="ja-JP" altLang="en-US" sz="700" dirty="0">
                <a:latin typeface="BIZ UDゴシック" panose="020B0400000000000000" pitchFamily="49" charset="-128"/>
                <a:ea typeface="BIZ UDゴシック" panose="020B0400000000000000" pitchFamily="49" charset="-128"/>
              </a:rPr>
              <a:t>」をもとに副首都推進局で作成</a:t>
            </a:r>
          </a:p>
        </p:txBody>
      </p:sp>
      <p:sp>
        <p:nvSpPr>
          <p:cNvPr id="13" name="テキスト ボックス 12"/>
          <p:cNvSpPr txBox="1"/>
          <p:nvPr/>
        </p:nvSpPr>
        <p:spPr>
          <a:xfrm>
            <a:off x="6660232" y="3274665"/>
            <a:ext cx="2596585" cy="200055"/>
          </a:xfrm>
          <a:prstGeom prst="rect">
            <a:avLst/>
          </a:prstGeom>
          <a:noFill/>
        </p:spPr>
        <p:txBody>
          <a:bodyPr wrap="square" rtlCol="0">
            <a:spAutoFit/>
          </a:bodyPr>
          <a:lstStyle/>
          <a:p>
            <a:r>
              <a:rPr lang="ja-JP" altLang="en-US" sz="700" dirty="0">
                <a:latin typeface="BIZ UDゴシック" panose="020B0400000000000000" pitchFamily="49" charset="-128"/>
                <a:ea typeface="BIZ UDゴシック" panose="020B0400000000000000" pitchFamily="49" charset="-128"/>
              </a:rPr>
              <a:t>出典：</a:t>
            </a:r>
            <a:r>
              <a:rPr lang="en-US" altLang="ja-JP" sz="700" dirty="0">
                <a:latin typeface="BIZ UDゴシック" panose="020B0400000000000000" pitchFamily="49" charset="-128"/>
                <a:ea typeface="BIZ UDゴシック" panose="020B0400000000000000" pitchFamily="49" charset="-128"/>
              </a:rPr>
              <a:t>OECD</a:t>
            </a:r>
            <a:r>
              <a:rPr lang="ja-JP" altLang="en-US" sz="700" dirty="0">
                <a:latin typeface="BIZ UDゴシック" panose="020B0400000000000000" pitchFamily="49" charset="-128"/>
                <a:ea typeface="BIZ UDゴシック" panose="020B0400000000000000" pitchFamily="49" charset="-128"/>
              </a:rPr>
              <a:t>「統計データ」をもとに副首都推進局で作成</a:t>
            </a:r>
          </a:p>
        </p:txBody>
      </p:sp>
      <p:sp>
        <p:nvSpPr>
          <p:cNvPr id="15" name="テキスト ボックス 14"/>
          <p:cNvSpPr txBox="1"/>
          <p:nvPr/>
        </p:nvSpPr>
        <p:spPr>
          <a:xfrm>
            <a:off x="4470694" y="6649387"/>
            <a:ext cx="4581288" cy="200055"/>
          </a:xfrm>
          <a:prstGeom prst="rect">
            <a:avLst/>
          </a:prstGeom>
          <a:noFill/>
        </p:spPr>
        <p:txBody>
          <a:bodyPr wrap="square" rtlCol="0">
            <a:spAutoFit/>
          </a:bodyPr>
          <a:lstStyle/>
          <a:p>
            <a:pPr algn="r"/>
            <a:r>
              <a:rPr lang="ja-JP" altLang="en-US" sz="700" dirty="0">
                <a:latin typeface="BIZ UDゴシック" panose="020B0400000000000000" pitchFamily="49" charset="-128"/>
                <a:ea typeface="BIZ UDゴシック" panose="020B0400000000000000" pitchFamily="49" charset="-128"/>
              </a:rPr>
              <a:t>出典：鶴光太郎・前田佐恵子・村田啓子著「日本経済のマクロ分析」　（内閣府「</a:t>
            </a:r>
            <a:r>
              <a:rPr lang="en-US" altLang="ja-JP" sz="700" dirty="0">
                <a:latin typeface="BIZ UDゴシック" panose="020B0400000000000000" pitchFamily="49" charset="-128"/>
                <a:ea typeface="BIZ UDゴシック" panose="020B0400000000000000" pitchFamily="49" charset="-128"/>
              </a:rPr>
              <a:t>GDP</a:t>
            </a:r>
            <a:r>
              <a:rPr lang="ja-JP" altLang="en-US" sz="700" dirty="0">
                <a:latin typeface="BIZ UDゴシック" panose="020B0400000000000000" pitchFamily="49" charset="-128"/>
                <a:ea typeface="BIZ UDゴシック" panose="020B0400000000000000" pitchFamily="49" charset="-128"/>
              </a:rPr>
              <a:t>ギャップの推計」）</a:t>
            </a:r>
          </a:p>
        </p:txBody>
      </p:sp>
      <p:sp>
        <p:nvSpPr>
          <p:cNvPr id="19" name="テキスト ボックス 18"/>
          <p:cNvSpPr txBox="1"/>
          <p:nvPr/>
        </p:nvSpPr>
        <p:spPr>
          <a:xfrm>
            <a:off x="4623477" y="6362924"/>
            <a:ext cx="4386250" cy="307777"/>
          </a:xfrm>
          <a:prstGeom prst="rect">
            <a:avLst/>
          </a:prstGeom>
          <a:noFill/>
        </p:spPr>
        <p:txBody>
          <a:bodyPr wrap="square" rtlCol="0">
            <a:spAutoFit/>
          </a:bodyPr>
          <a:lstStyle/>
          <a:p>
            <a:r>
              <a:rPr lang="en-US" altLang="ja-JP" sz="700" dirty="0">
                <a:latin typeface="BIZ UDゴシック" panose="020B0400000000000000" pitchFamily="49" charset="-128"/>
                <a:ea typeface="BIZ UDゴシック" panose="020B0400000000000000" pitchFamily="49" charset="-128"/>
              </a:rPr>
              <a:t>※</a:t>
            </a:r>
            <a:r>
              <a:rPr lang="ja-JP" altLang="en-US" sz="700" dirty="0">
                <a:latin typeface="BIZ UDゴシック" panose="020B0400000000000000" pitchFamily="49" charset="-128"/>
                <a:ea typeface="BIZ UDゴシック" panose="020B0400000000000000" pitchFamily="49" charset="-128"/>
              </a:rPr>
              <a:t>我が国の潜在成長率における、「資本」「労働」「全要素生産性」の伸びの寄与について、その推移を</a:t>
            </a:r>
            <a:endParaRPr lang="en-US" altLang="ja-JP" sz="700" dirty="0">
              <a:latin typeface="BIZ UDゴシック" panose="020B0400000000000000" pitchFamily="49" charset="-128"/>
              <a:ea typeface="BIZ UDゴシック" panose="020B0400000000000000" pitchFamily="49" charset="-128"/>
            </a:endParaRPr>
          </a:p>
          <a:p>
            <a:r>
              <a:rPr lang="ja-JP" altLang="en-US" sz="700" dirty="0">
                <a:latin typeface="BIZ UDゴシック" panose="020B0400000000000000" pitchFamily="49" charset="-128"/>
                <a:ea typeface="BIZ UDゴシック" panose="020B0400000000000000" pitchFamily="49" charset="-128"/>
              </a:rPr>
              <a:t>　見ると、労働投入量や資本投入量の寄与度はほぼなくなってきており、全要素生産性のみになっている。</a:t>
            </a:r>
          </a:p>
        </p:txBody>
      </p:sp>
      <p:sp>
        <p:nvSpPr>
          <p:cNvPr id="20" name="テキスト ボックス 19"/>
          <p:cNvSpPr txBox="1"/>
          <p:nvPr/>
        </p:nvSpPr>
        <p:spPr>
          <a:xfrm>
            <a:off x="3923928" y="2942881"/>
            <a:ext cx="432048" cy="184666"/>
          </a:xfrm>
          <a:prstGeom prst="rect">
            <a:avLst/>
          </a:prstGeom>
          <a:noFill/>
        </p:spPr>
        <p:txBody>
          <a:bodyPr wrap="square" rtlCol="0">
            <a:spAutoFit/>
          </a:bodyPr>
          <a:lstStyle/>
          <a:p>
            <a:r>
              <a:rPr lang="ja-JP" altLang="en-US" sz="600" b="1" dirty="0">
                <a:latin typeface="BIZ UDゴシック" panose="020B0400000000000000" pitchFamily="49" charset="-128"/>
                <a:ea typeface="BIZ UDゴシック" panose="020B0400000000000000" pitchFamily="49" charset="-128"/>
              </a:rPr>
              <a:t>（年）</a:t>
            </a:r>
          </a:p>
        </p:txBody>
      </p:sp>
      <p:sp>
        <p:nvSpPr>
          <p:cNvPr id="22" name="テキスト ボックス 21"/>
          <p:cNvSpPr txBox="1"/>
          <p:nvPr/>
        </p:nvSpPr>
        <p:spPr>
          <a:xfrm>
            <a:off x="8352419" y="2926756"/>
            <a:ext cx="432048" cy="184666"/>
          </a:xfrm>
          <a:prstGeom prst="rect">
            <a:avLst/>
          </a:prstGeom>
          <a:noFill/>
        </p:spPr>
        <p:txBody>
          <a:bodyPr wrap="square" rtlCol="0">
            <a:spAutoFit/>
          </a:bodyPr>
          <a:lstStyle/>
          <a:p>
            <a:r>
              <a:rPr lang="ja-JP" altLang="en-US" sz="600" b="1" dirty="0">
                <a:latin typeface="BIZ UDゴシック" panose="020B0400000000000000" pitchFamily="49" charset="-128"/>
                <a:ea typeface="BIZ UDゴシック" panose="020B0400000000000000" pitchFamily="49" charset="-128"/>
              </a:rPr>
              <a:t>（年）</a:t>
            </a:r>
          </a:p>
        </p:txBody>
      </p:sp>
      <p:sp>
        <p:nvSpPr>
          <p:cNvPr id="23" name="テキスト ボックス 22"/>
          <p:cNvSpPr txBox="1"/>
          <p:nvPr/>
        </p:nvSpPr>
        <p:spPr>
          <a:xfrm>
            <a:off x="-36512" y="6262897"/>
            <a:ext cx="3465606" cy="200055"/>
          </a:xfrm>
          <a:prstGeom prst="rect">
            <a:avLst/>
          </a:prstGeom>
          <a:solidFill>
            <a:schemeClr val="bg1"/>
          </a:solidFill>
        </p:spPr>
        <p:txBody>
          <a:bodyPr wrap="square" rtlCol="0">
            <a:spAutoFit/>
          </a:bodyPr>
          <a:lstStyle/>
          <a:p>
            <a:pPr algn="r"/>
            <a:endParaRPr lang="ja-JP" altLang="en-US" sz="700" dirty="0">
              <a:solidFill>
                <a:srgbClr val="FF0000"/>
              </a:solidFill>
              <a:latin typeface="BIZ UDゴシック" panose="020B0400000000000000" pitchFamily="49" charset="-128"/>
              <a:ea typeface="BIZ UDゴシック" panose="020B0400000000000000" pitchFamily="49" charset="-128"/>
            </a:endParaRPr>
          </a:p>
        </p:txBody>
      </p:sp>
      <p:sp>
        <p:nvSpPr>
          <p:cNvPr id="14" name="テキスト ボックス 13"/>
          <p:cNvSpPr txBox="1"/>
          <p:nvPr/>
        </p:nvSpPr>
        <p:spPr>
          <a:xfrm>
            <a:off x="1002993" y="6270807"/>
            <a:ext cx="3465606" cy="200055"/>
          </a:xfrm>
          <a:prstGeom prst="rect">
            <a:avLst/>
          </a:prstGeom>
          <a:noFill/>
        </p:spPr>
        <p:txBody>
          <a:bodyPr wrap="square" rtlCol="0">
            <a:spAutoFit/>
          </a:bodyPr>
          <a:lstStyle/>
          <a:p>
            <a:pPr algn="r"/>
            <a:r>
              <a:rPr lang="ja-JP" altLang="en-US" sz="700" dirty="0">
                <a:latin typeface="BIZ UDゴシック" panose="020B0400000000000000" pitchFamily="49" charset="-128"/>
                <a:ea typeface="BIZ UDゴシック" panose="020B0400000000000000" pitchFamily="49" charset="-128"/>
              </a:rPr>
              <a:t>出典：経済産業省「第１回未来人材会議資料」</a:t>
            </a:r>
          </a:p>
        </p:txBody>
      </p:sp>
      <p:sp>
        <p:nvSpPr>
          <p:cNvPr id="24" name="スライド番号プレースホルダー 1"/>
          <p:cNvSpPr>
            <a:spLocks noGrp="1"/>
          </p:cNvSpPr>
          <p:nvPr>
            <p:ph type="sldNum" sz="quarter" idx="12"/>
          </p:nvPr>
        </p:nvSpPr>
        <p:spPr>
          <a:xfrm>
            <a:off x="7086600" y="6488929"/>
            <a:ext cx="2057400" cy="365125"/>
          </a:xfrm>
        </p:spPr>
        <p:txBody>
          <a:bodyPr/>
          <a:lstStyle/>
          <a:p>
            <a:r>
              <a:rPr kumimoji="1" lang="ja-JP" altLang="en-US" dirty="0" smtClean="0">
                <a:solidFill>
                  <a:schemeClr val="tx1"/>
                </a:solidFill>
                <a:latin typeface="BIZ UDPゴシック" panose="020B0400000000000000" pitchFamily="50" charset="-128"/>
                <a:ea typeface="BIZ UDPゴシック" panose="020B0400000000000000" pitchFamily="50" charset="-128"/>
              </a:rPr>
              <a:t>４</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6067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0" y="539195"/>
            <a:ext cx="8767570" cy="297517"/>
          </a:xfrm>
          <a:prstGeom prst="rect">
            <a:avLst/>
          </a:prstGeom>
          <a:noFill/>
        </p:spPr>
        <p:txBody>
          <a:bodyPr wrap="square" rtlCol="0">
            <a:spAutoFit/>
          </a:bodyPr>
          <a:lstStyle/>
          <a:p>
            <a:pPr marL="174625" indent="-174625">
              <a:lnSpc>
                <a:spcPts val="16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大阪も日本と同様の厳しい経済状況。</a:t>
            </a:r>
            <a:r>
              <a:rPr lang="en-US" altLang="ja-JP" sz="1400" dirty="0">
                <a:latin typeface="BIZ UDゴシック" panose="020B0400000000000000" pitchFamily="49" charset="-128"/>
                <a:ea typeface="BIZ UDゴシック" panose="020B0400000000000000" pitchFamily="49" charset="-128"/>
              </a:rPr>
              <a:t>GDP</a:t>
            </a:r>
            <a:r>
              <a:rPr lang="ja-JP" altLang="en-US" sz="1400" dirty="0">
                <a:latin typeface="BIZ UDゴシック" panose="020B0400000000000000" pitchFamily="49" charset="-128"/>
                <a:ea typeface="BIZ UDゴシック" panose="020B0400000000000000" pitchFamily="49" charset="-128"/>
              </a:rPr>
              <a:t>（府内総生産）は長期にわたり横ばい</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p:txBody>
      </p:sp>
      <p:sp>
        <p:nvSpPr>
          <p:cNvPr id="12"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４ 大阪経済の分析　①</a:t>
            </a:r>
          </a:p>
        </p:txBody>
      </p:sp>
      <p:sp>
        <p:nvSpPr>
          <p:cNvPr id="10" name="テキスト ボックス 9"/>
          <p:cNvSpPr txBox="1"/>
          <p:nvPr/>
        </p:nvSpPr>
        <p:spPr>
          <a:xfrm>
            <a:off x="57224" y="3601463"/>
            <a:ext cx="6603008" cy="1169551"/>
          </a:xfrm>
          <a:prstGeom prst="rect">
            <a:avLst/>
          </a:prstGeom>
          <a:noFill/>
          <a:ln w="19050">
            <a:solidFill>
              <a:schemeClr val="tx2">
                <a:lumMod val="60000"/>
                <a:lumOff val="40000"/>
              </a:schemeClr>
            </a:solidFill>
          </a:ln>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・経済都市として長い歴史があり</a:t>
            </a:r>
            <a:r>
              <a:rPr lang="ja-JP" altLang="en-US" sz="1400" dirty="0" smtClean="0">
                <a:latin typeface="BIZ UDゴシック" panose="020B0400000000000000" pitchFamily="49" charset="-128"/>
                <a:ea typeface="BIZ UDゴシック" panose="020B0400000000000000" pitchFamily="49" charset="-128"/>
              </a:rPr>
              <a:t>、経済的な実績が保たれてきたがゆえに、</a:t>
            </a:r>
            <a:endParaRPr lang="en-US" altLang="ja-JP" sz="1400" dirty="0" smtClean="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新た</a:t>
            </a:r>
            <a:r>
              <a:rPr lang="ja-JP" altLang="en-US" sz="1400" dirty="0">
                <a:latin typeface="BIZ UDゴシック" panose="020B0400000000000000" pitchFamily="49" charset="-128"/>
                <a:ea typeface="BIZ UDゴシック" panose="020B0400000000000000" pitchFamily="49" charset="-128"/>
              </a:rPr>
              <a:t>な成長産業を見いだせず、産業構造の転換に遅れて</a:t>
            </a:r>
            <a:r>
              <a:rPr lang="ja-JP" altLang="en-US" sz="1400" dirty="0" smtClean="0">
                <a:latin typeface="BIZ UDゴシック" panose="020B0400000000000000" pitchFamily="49" charset="-128"/>
                <a:ea typeface="BIZ UDゴシック" panose="020B0400000000000000" pitchFamily="49" charset="-128"/>
              </a:rPr>
              <a:t>いる。</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・デジタルによるイノベーション創出の</a:t>
            </a:r>
            <a:r>
              <a:rPr lang="ja-JP" altLang="en-US" sz="1400" dirty="0" smtClean="0">
                <a:latin typeface="BIZ UDゴシック" panose="020B0400000000000000" pitchFamily="49" charset="-128"/>
                <a:ea typeface="BIZ UDゴシック" panose="020B0400000000000000" pitchFamily="49" charset="-128"/>
              </a:rPr>
              <a:t>遅れ。</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・全国と比べて女性の就業率や男女の健康寿命が</a:t>
            </a:r>
            <a:r>
              <a:rPr lang="ja-JP" altLang="en-US" sz="1400" dirty="0" smtClean="0">
                <a:latin typeface="BIZ UDゴシック" panose="020B0400000000000000" pitchFamily="49" charset="-128"/>
                <a:ea typeface="BIZ UDゴシック" panose="020B0400000000000000" pitchFamily="49" charset="-128"/>
              </a:rPr>
              <a:t>低い。</a:t>
            </a:r>
            <a:r>
              <a:rPr lang="ja-JP" altLang="en-US" sz="1400" dirty="0">
                <a:latin typeface="BIZ UDゴシック" panose="020B0400000000000000" pitchFamily="49" charset="-128"/>
                <a:ea typeface="BIZ UDゴシック" panose="020B0400000000000000" pitchFamily="49" charset="-128"/>
              </a:rPr>
              <a:t>　</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・大阪・関西で学びながら、就職時やその後に若者が東京に</a:t>
            </a:r>
            <a:r>
              <a:rPr lang="ja-JP" altLang="en-US" sz="1400" dirty="0" smtClean="0">
                <a:latin typeface="BIZ UDゴシック" panose="020B0400000000000000" pitchFamily="49" charset="-128"/>
                <a:ea typeface="BIZ UDゴシック" panose="020B0400000000000000" pitchFamily="49" charset="-128"/>
              </a:rPr>
              <a:t>流出。　　　　など</a:t>
            </a:r>
            <a:endParaRPr lang="en-US" altLang="ja-JP" sz="1400"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FCA96D67-D614-4357-B024-3668F5B373F2}"/>
              </a:ext>
            </a:extLst>
          </p:cNvPr>
          <p:cNvSpPr txBox="1"/>
          <p:nvPr/>
        </p:nvSpPr>
        <p:spPr>
          <a:xfrm>
            <a:off x="7199008" y="3600232"/>
            <a:ext cx="1885452" cy="1157764"/>
          </a:xfrm>
          <a:prstGeom prst="roundRect">
            <a:avLst/>
          </a:prstGeom>
          <a:solidFill>
            <a:schemeClr val="accent4">
              <a:lumMod val="20000"/>
              <a:lumOff val="80000"/>
            </a:schemeClr>
          </a:solidFill>
        </p:spPr>
        <p:txBody>
          <a:bodyPr wrap="square" rtlCol="0">
            <a:spAutoFit/>
          </a:bodyPr>
          <a:lstStyle/>
          <a:p>
            <a:pPr algn="ctr">
              <a:lnSpc>
                <a:spcPts val="1200"/>
              </a:lnSpc>
            </a:pPr>
            <a:endParaRPr lang="en-US" altLang="ja-JP" sz="1400" b="1" dirty="0">
              <a:latin typeface="UD デジタル 教科書体 NK-R" panose="02020400000000000000" pitchFamily="18" charset="-128"/>
              <a:ea typeface="UD デジタル 教科書体 NK-R" panose="02020400000000000000" pitchFamily="18" charset="-128"/>
            </a:endParaRPr>
          </a:p>
          <a:p>
            <a:pPr algn="ctr"/>
            <a:r>
              <a:rPr lang="ja-JP" altLang="en-US" sz="1400" b="1" dirty="0">
                <a:latin typeface="BIZ UDゴシック" panose="020B0400000000000000" pitchFamily="49" charset="-128"/>
                <a:ea typeface="BIZ UDゴシック" panose="020B0400000000000000" pitchFamily="49" charset="-128"/>
              </a:rPr>
              <a:t>日本経済の抱える課題</a:t>
            </a:r>
            <a:r>
              <a:rPr lang="ja-JP" altLang="en-US" sz="1400" b="1" dirty="0" smtClean="0">
                <a:latin typeface="BIZ UDゴシック" panose="020B0400000000000000" pitchFamily="49" charset="-128"/>
                <a:ea typeface="BIZ UDゴシック" panose="020B0400000000000000" pitchFamily="49" charset="-128"/>
              </a:rPr>
              <a:t>がより</a:t>
            </a:r>
            <a:r>
              <a:rPr lang="ja-JP" altLang="en-US" sz="1400" b="1" dirty="0">
                <a:latin typeface="BIZ UDゴシック" panose="020B0400000000000000" pitchFamily="49" charset="-128"/>
                <a:ea typeface="BIZ UDゴシック" panose="020B0400000000000000" pitchFamily="49" charset="-128"/>
              </a:rPr>
              <a:t>端的に表れている</a:t>
            </a:r>
            <a:endParaRPr lang="en-US" altLang="ja-JP" sz="1400" b="1" dirty="0">
              <a:latin typeface="BIZ UDゴシック" panose="020B0400000000000000" pitchFamily="49" charset="-128"/>
              <a:ea typeface="BIZ UDゴシック" panose="020B0400000000000000" pitchFamily="49" charset="-128"/>
            </a:endParaRPr>
          </a:p>
          <a:p>
            <a:pPr algn="ctr">
              <a:lnSpc>
                <a:spcPts val="1200"/>
              </a:lnSpc>
            </a:pP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p:cNvSpPr txBox="1"/>
          <p:nvPr/>
        </p:nvSpPr>
        <p:spPr>
          <a:xfrm>
            <a:off x="35496" y="5013176"/>
            <a:ext cx="9086776" cy="1836400"/>
          </a:xfrm>
          <a:prstGeom prst="rect">
            <a:avLst/>
          </a:prstGeom>
          <a:solidFill>
            <a:schemeClr val="accent5">
              <a:lumMod val="40000"/>
              <a:lumOff val="60000"/>
            </a:schemeClr>
          </a:solidFill>
        </p:spPr>
        <p:txBody>
          <a:bodyPr wrap="square" rtlCol="0">
            <a:spAutoFit/>
          </a:bodyPr>
          <a:lstStyle/>
          <a:p>
            <a:pPr marL="174625" indent="-174625">
              <a:lnSpc>
                <a:spcPts val="16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一方、</a:t>
            </a:r>
            <a:r>
              <a:rPr lang="ja-JP" altLang="en-US" sz="1400" b="1" u="sng" dirty="0">
                <a:latin typeface="BIZ UDゴシック" panose="020B0400000000000000" pitchFamily="49" charset="-128"/>
                <a:ea typeface="BIZ UDゴシック" panose="020B0400000000000000" pitchFamily="49" charset="-128"/>
              </a:rPr>
              <a:t>ここ</a:t>
            </a:r>
            <a:r>
              <a:rPr lang="en-US" altLang="ja-JP" sz="1400" b="1" u="sng" dirty="0">
                <a:latin typeface="BIZ UDゴシック" panose="020B0400000000000000" pitchFamily="49" charset="-128"/>
                <a:ea typeface="BIZ UDゴシック" panose="020B0400000000000000" pitchFamily="49" charset="-128"/>
              </a:rPr>
              <a:t>10</a:t>
            </a:r>
            <a:r>
              <a:rPr lang="ja-JP" altLang="en-US" sz="1400" b="1" u="sng" dirty="0">
                <a:latin typeface="BIZ UDゴシック" panose="020B0400000000000000" pitchFamily="49" charset="-128"/>
                <a:ea typeface="BIZ UDゴシック" panose="020B0400000000000000" pitchFamily="49" charset="-128"/>
              </a:rPr>
              <a:t>年程度の大阪の経済の動き</a:t>
            </a:r>
            <a:r>
              <a:rPr lang="ja-JP" altLang="en-US" sz="1400" dirty="0">
                <a:latin typeface="BIZ UDゴシック" panose="020B0400000000000000" pitchFamily="49" charset="-128"/>
                <a:ea typeface="BIZ UDゴシック" panose="020B0400000000000000" pitchFamily="49" charset="-128"/>
              </a:rPr>
              <a:t>をみると、コロナの拡大前までは、</a:t>
            </a:r>
            <a:r>
              <a:rPr lang="en-US" altLang="ja-JP" sz="1400" dirty="0">
                <a:latin typeface="BIZ UDゴシック" panose="020B0400000000000000" pitchFamily="49" charset="-128"/>
                <a:ea typeface="BIZ UDゴシック" panose="020B0400000000000000" pitchFamily="49" charset="-128"/>
              </a:rPr>
              <a:t>2008</a:t>
            </a:r>
            <a:r>
              <a:rPr lang="ja-JP" altLang="en-US" sz="1400" dirty="0">
                <a:latin typeface="BIZ UDゴシック" panose="020B0400000000000000" pitchFamily="49" charset="-128"/>
                <a:ea typeface="BIZ UDゴシック" panose="020B0400000000000000" pitchFamily="49" charset="-128"/>
              </a:rPr>
              <a:t>年のリーマンショック後に急速に落ち込んだ後は、</a:t>
            </a:r>
            <a:r>
              <a:rPr lang="en-US" altLang="ja-JP" sz="1400" dirty="0">
                <a:latin typeface="BIZ UDゴシック" panose="020B0400000000000000" pitchFamily="49" charset="-128"/>
                <a:ea typeface="BIZ UDゴシック" panose="020B0400000000000000" pitchFamily="49" charset="-128"/>
              </a:rPr>
              <a:t>2009</a:t>
            </a:r>
            <a:r>
              <a:rPr lang="ja-JP" altLang="en-US" sz="1400" dirty="0">
                <a:latin typeface="BIZ UDゴシック" panose="020B0400000000000000" pitchFamily="49" charset="-128"/>
                <a:ea typeface="BIZ UDゴシック" panose="020B0400000000000000" pitchFamily="49" charset="-128"/>
              </a:rPr>
              <a:t>年春を底に、概ね</a:t>
            </a:r>
            <a:r>
              <a:rPr lang="en-US" altLang="ja-JP" sz="1400" dirty="0">
                <a:latin typeface="BIZ UDゴシック" panose="020B0400000000000000" pitchFamily="49" charset="-128"/>
                <a:ea typeface="BIZ UDゴシック" panose="020B0400000000000000" pitchFamily="49" charset="-128"/>
              </a:rPr>
              <a:t>2015</a:t>
            </a:r>
            <a:r>
              <a:rPr lang="ja-JP" altLang="en-US" sz="1400" dirty="0">
                <a:latin typeface="BIZ UDゴシック" panose="020B0400000000000000" pitchFamily="49" charset="-128"/>
                <a:ea typeface="BIZ UDゴシック" panose="020B0400000000000000" pitchFamily="49" charset="-128"/>
              </a:rPr>
              <a:t>年からのインバウンドの飛躍的な増加なども背景に、</a:t>
            </a:r>
            <a:r>
              <a:rPr lang="ja-JP" altLang="en-US" sz="1400" b="1" u="sng" dirty="0">
                <a:latin typeface="BIZ UDゴシック" panose="020B0400000000000000" pitchFamily="49" charset="-128"/>
                <a:ea typeface="BIZ UDゴシック" panose="020B0400000000000000" pitchFamily="49" charset="-128"/>
              </a:rPr>
              <a:t>緩やかな回復基調</a:t>
            </a:r>
            <a:r>
              <a:rPr lang="ja-JP" altLang="en-US" sz="1400" dirty="0">
                <a:latin typeface="BIZ UDゴシック" panose="020B0400000000000000" pitchFamily="49" charset="-128"/>
                <a:ea typeface="BIZ UDゴシック" panose="020B0400000000000000" pitchFamily="49" charset="-128"/>
              </a:rPr>
              <a:t>が続いてきた。</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1600"/>
              </a:lnSpc>
              <a:spcBef>
                <a:spcPts val="1200"/>
              </a:spcBef>
              <a:tabLst>
                <a:tab pos="174625" algn="l"/>
              </a:tabLst>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将来</a:t>
            </a:r>
            <a:r>
              <a:rPr lang="ja-JP" altLang="en-US" sz="1400" dirty="0">
                <a:latin typeface="BIZ UDゴシック" panose="020B0400000000000000" pitchFamily="49" charset="-128"/>
                <a:ea typeface="BIZ UDゴシック" panose="020B0400000000000000" pitchFamily="49" charset="-128"/>
              </a:rPr>
              <a:t>を展望すれば、大阪には、大阪・関西万博や</a:t>
            </a:r>
            <a:r>
              <a:rPr lang="en-US" altLang="ja-JP" sz="1400" dirty="0">
                <a:latin typeface="BIZ UDゴシック" panose="020B0400000000000000" pitchFamily="49" charset="-128"/>
                <a:ea typeface="BIZ UDゴシック" panose="020B0400000000000000" pitchFamily="49" charset="-128"/>
              </a:rPr>
              <a:t>IR</a:t>
            </a:r>
            <a:r>
              <a:rPr lang="ja-JP" altLang="en-US" sz="1400" dirty="0">
                <a:latin typeface="BIZ UDゴシック" panose="020B0400000000000000" pitchFamily="49" charset="-128"/>
                <a:ea typeface="BIZ UDゴシック" panose="020B0400000000000000" pitchFamily="49" charset="-128"/>
              </a:rPr>
              <a:t>開業に向けた取組などの明るい要素がある。将来的</a:t>
            </a:r>
            <a:r>
              <a:rPr lang="ja-JP" altLang="en-US" sz="1400" dirty="0" smtClean="0">
                <a:latin typeface="BIZ UDゴシック" panose="020B0400000000000000" pitchFamily="49" charset="-128"/>
                <a:ea typeface="BIZ UDゴシック" panose="020B0400000000000000" pitchFamily="49" charset="-128"/>
              </a:rPr>
              <a:t>な</a:t>
            </a:r>
            <a:r>
              <a:rPr lang="en-US" altLang="ja-JP"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関西</a:t>
            </a:r>
            <a:r>
              <a:rPr lang="ja-JP" altLang="en-US" sz="1400" dirty="0">
                <a:latin typeface="BIZ UDゴシック" panose="020B0400000000000000" pitchFamily="49" charset="-128"/>
                <a:ea typeface="BIZ UDゴシック" panose="020B0400000000000000" pitchFamily="49" charset="-128"/>
              </a:rPr>
              <a:t>の</a:t>
            </a:r>
            <a:r>
              <a:rPr lang="en-US" altLang="ja-JP" sz="1400" dirty="0">
                <a:latin typeface="BIZ UDゴシック" panose="020B0400000000000000" pitchFamily="49" charset="-128"/>
                <a:ea typeface="BIZ UDゴシック" panose="020B0400000000000000" pitchFamily="49" charset="-128"/>
              </a:rPr>
              <a:t>GDP</a:t>
            </a:r>
            <a:r>
              <a:rPr lang="ja-JP" altLang="en-US" sz="1400" dirty="0">
                <a:latin typeface="BIZ UDゴシック" panose="020B0400000000000000" pitchFamily="49" charset="-128"/>
                <a:ea typeface="BIZ UDゴシック" panose="020B0400000000000000" pitchFamily="49" charset="-128"/>
              </a:rPr>
              <a:t>は上向きの予測となっているが、これを現実のものとしていく努力が、今まさに求められている。</a:t>
            </a: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16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副首都をめざしている大阪が</a:t>
            </a:r>
            <a:r>
              <a:rPr lang="ja-JP" altLang="en-US" sz="1400" dirty="0" smtClean="0">
                <a:latin typeface="BIZ UDゴシック" panose="020B0400000000000000" pitchFamily="49" charset="-128"/>
                <a:ea typeface="BIZ UDゴシック" panose="020B0400000000000000" pitchFamily="49" charset="-128"/>
              </a:rPr>
              <a:t>、</a:t>
            </a:r>
            <a:r>
              <a:rPr lang="ja-JP" altLang="en-US" sz="1400" b="1" u="sng" dirty="0" smtClean="0">
                <a:latin typeface="BIZ UDゴシック" panose="020B0400000000000000" pitchFamily="49" charset="-128"/>
                <a:ea typeface="BIZ UDゴシック" panose="020B0400000000000000" pitchFamily="49" charset="-128"/>
              </a:rPr>
              <a:t>世界</a:t>
            </a:r>
            <a:r>
              <a:rPr lang="ja-JP" altLang="en-US" sz="1400" b="1" u="sng" dirty="0">
                <a:latin typeface="BIZ UDゴシック" panose="020B0400000000000000" pitchFamily="49" charset="-128"/>
                <a:ea typeface="BIZ UDゴシック" panose="020B0400000000000000" pitchFamily="49" charset="-128"/>
              </a:rPr>
              <a:t>を視野に、東京に先んじて、そうした努力</a:t>
            </a:r>
            <a:r>
              <a:rPr lang="ja-JP" altLang="en-US" sz="1400" b="1" u="sng" dirty="0" smtClean="0">
                <a:latin typeface="BIZ UDゴシック" panose="020B0400000000000000" pitchFamily="49" charset="-128"/>
                <a:ea typeface="BIZ UDゴシック" panose="020B0400000000000000" pitchFamily="49" charset="-128"/>
              </a:rPr>
              <a:t>を重ねる</a:t>
            </a:r>
            <a:r>
              <a:rPr lang="ja-JP" altLang="en-US" sz="1400" b="1" u="sng" dirty="0">
                <a:latin typeface="BIZ UDゴシック" panose="020B0400000000000000" pitchFamily="49" charset="-128"/>
                <a:ea typeface="BIZ UDゴシック" panose="020B0400000000000000" pitchFamily="49" charset="-128"/>
              </a:rPr>
              <a:t>ことが、世界のなかでの日本経済の存在感を再び高めることにつながるのではないか</a:t>
            </a:r>
            <a:r>
              <a:rPr lang="ja-JP" altLang="en-US" sz="1400" dirty="0">
                <a:latin typeface="BIZ UDゴシック" panose="020B0400000000000000" pitchFamily="49" charset="-128"/>
                <a:ea typeface="BIZ UDゴシック" panose="020B0400000000000000" pitchFamily="49" charset="-128"/>
              </a:rPr>
              <a:t>と考える</a:t>
            </a:r>
            <a:r>
              <a:rPr lang="ja-JP" altLang="en-US" sz="1400" dirty="0" smtClean="0">
                <a:latin typeface="BIZ UDゴシック" panose="020B0400000000000000" pitchFamily="49" charset="-128"/>
                <a:ea typeface="BIZ UDゴシック" panose="020B0400000000000000" pitchFamily="49" charset="-128"/>
              </a:rPr>
              <a:t>。</a:t>
            </a:r>
          </a:p>
        </p:txBody>
      </p:sp>
      <p:sp>
        <p:nvSpPr>
          <p:cNvPr id="21" name="テキスト ボックス 20">
            <a:extLst>
              <a:ext uri="{FF2B5EF4-FFF2-40B4-BE49-F238E27FC236}">
                <a16:creationId xmlns:a16="http://schemas.microsoft.com/office/drawing/2014/main" id="{4070A1B4-59D9-433C-BDC1-C9D3370DF0E2}"/>
              </a:ext>
            </a:extLst>
          </p:cNvPr>
          <p:cNvSpPr txBox="1"/>
          <p:nvPr/>
        </p:nvSpPr>
        <p:spPr>
          <a:xfrm>
            <a:off x="0" y="3329418"/>
            <a:ext cx="243500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a:ea typeface="BIZ UDPゴシック" panose="020B0400000000000000" pitchFamily="50" charset="-128"/>
                <a:cs typeface="+mn-cs"/>
              </a:rPr>
              <a:t>（大阪経済の主な低迷要因）</a:t>
            </a:r>
          </a:p>
        </p:txBody>
      </p:sp>
      <p:graphicFrame>
        <p:nvGraphicFramePr>
          <p:cNvPr id="16" name="表 15"/>
          <p:cNvGraphicFramePr>
            <a:graphicFrameLocks noGrp="1"/>
          </p:cNvGraphicFramePr>
          <p:nvPr>
            <p:extLst>
              <p:ext uri="{D42A27DB-BD31-4B8C-83A1-F6EECF244321}">
                <p14:modId xmlns:p14="http://schemas.microsoft.com/office/powerpoint/2010/main" val="2669760482"/>
              </p:ext>
            </p:extLst>
          </p:nvPr>
        </p:nvGraphicFramePr>
        <p:xfrm>
          <a:off x="57224" y="867705"/>
          <a:ext cx="4381504" cy="2417279"/>
        </p:xfrm>
        <a:graphic>
          <a:graphicData uri="http://schemas.openxmlformats.org/drawingml/2006/table">
            <a:tbl>
              <a:tblPr firstRow="1" bandRow="1">
                <a:tableStyleId>{2D5ABB26-0587-4C30-8999-92F81FD0307C}</a:tableStyleId>
              </a:tblPr>
              <a:tblGrid>
                <a:gridCol w="1143666">
                  <a:extLst>
                    <a:ext uri="{9D8B030D-6E8A-4147-A177-3AD203B41FA5}">
                      <a16:colId xmlns:a16="http://schemas.microsoft.com/office/drawing/2014/main" val="3771583778"/>
                    </a:ext>
                  </a:extLst>
                </a:gridCol>
                <a:gridCol w="3237838">
                  <a:extLst>
                    <a:ext uri="{9D8B030D-6E8A-4147-A177-3AD203B41FA5}">
                      <a16:colId xmlns:a16="http://schemas.microsoft.com/office/drawing/2014/main" val="2598411127"/>
                    </a:ext>
                  </a:extLst>
                </a:gridCol>
              </a:tblGrid>
              <a:tr h="524515">
                <a:tc>
                  <a:txBody>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GDP</a:t>
                      </a:r>
                    </a:p>
                    <a:p>
                      <a:pPr marL="0" marR="0" lvl="0" indent="0" algn="ctr"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（府内総生産）</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2006</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年度から</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2018</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年度の増減は、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0.77</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％の増加（約</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39</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兆円から約</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40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兆円）。２０１８年度の全国シェアは大阪</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7.3%</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に対し東京</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19.5</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0967094"/>
                  </a:ext>
                </a:extLst>
              </a:tr>
              <a:tr h="378205">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生産性（人口一人あたり</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GDP</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2018</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年度、東京の</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774</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万円に対して、大阪は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456</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万</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円。</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6827933"/>
                  </a:ext>
                </a:extLst>
              </a:tr>
              <a:tr h="670824">
                <a:tc>
                  <a:txBody>
                    <a:bodyPr/>
                    <a:lstStyle/>
                    <a:p>
                      <a:pPr marL="0" marR="0" lvl="0" indent="0" algn="ctr"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産業構造</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（第３次産業の割合）</a:t>
                      </a:r>
                      <a:endParaRPr kumimoji="1" lang="ja-JP" altLang="en-US" sz="8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２０１８年度、東京の</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85.5%</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に対して、大阪は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78.3</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・情報通信業：大阪</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5.7</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10.3</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・金融・保険業：大阪</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4.3</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8.2</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・業務支援サービス業等：大阪</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9.1</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11.2</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6456289"/>
                  </a:ext>
                </a:extLst>
              </a:tr>
              <a:tr h="843735">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企業数、従業員数、付加価値額全体に占める中小企業の割合</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（民営・非１次産業）</a:t>
                      </a:r>
                      <a:endParaRPr kumimoji="1" lang="ja-JP" altLang="en-US" sz="8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東京に比べて高い</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状況。</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・企業数（</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2016</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年）：大阪</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99.6</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98.9</a:t>
                      </a:r>
                      <a:r>
                        <a:rPr kumimoji="1" lang="ja-JP" altLang="en-US" sz="10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・従業員数（</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2016</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年）：大阪</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66.9</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41.3</a:t>
                      </a:r>
                      <a:r>
                        <a:rPr kumimoji="1" lang="ja-JP" altLang="en-US" sz="10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・付加価値額（</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2015</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年）：大阪</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52.2</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30.6</a:t>
                      </a:r>
                      <a:r>
                        <a:rPr kumimoji="1" lang="ja-JP" altLang="en-US" sz="10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546803"/>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247125204"/>
              </p:ext>
            </p:extLst>
          </p:nvPr>
        </p:nvGraphicFramePr>
        <p:xfrm>
          <a:off x="4572000" y="864286"/>
          <a:ext cx="4512460" cy="2406808"/>
        </p:xfrm>
        <a:graphic>
          <a:graphicData uri="http://schemas.openxmlformats.org/drawingml/2006/table">
            <a:tbl>
              <a:tblPr firstRow="1" bandRow="1">
                <a:tableStyleId>{2D5ABB26-0587-4C30-8999-92F81FD0307C}</a:tableStyleId>
              </a:tblPr>
              <a:tblGrid>
                <a:gridCol w="1047866">
                  <a:extLst>
                    <a:ext uri="{9D8B030D-6E8A-4147-A177-3AD203B41FA5}">
                      <a16:colId xmlns:a16="http://schemas.microsoft.com/office/drawing/2014/main" val="3771583778"/>
                    </a:ext>
                  </a:extLst>
                </a:gridCol>
                <a:gridCol w="3464594">
                  <a:extLst>
                    <a:ext uri="{9D8B030D-6E8A-4147-A177-3AD203B41FA5}">
                      <a16:colId xmlns:a16="http://schemas.microsoft.com/office/drawing/2014/main" val="2598411127"/>
                    </a:ext>
                  </a:extLst>
                </a:gridCol>
              </a:tblGrid>
              <a:tr h="401413">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一般労働者の賃金の推移</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2007</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年から</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年で見ると、東京は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3000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円伸びているのに対して、大阪は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円の伸びにとどまって</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0967094"/>
                  </a:ext>
                </a:extLst>
              </a:tr>
              <a:tr h="401413">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県内総生産の伸び</a:t>
                      </a: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製造業や卸売・小売業等の主要産業</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の生産性（就業者</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一人当たり</a:t>
                      </a: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GDP</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）の</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伸びが</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低い。</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6827933"/>
                  </a:ext>
                </a:extLst>
              </a:tr>
              <a:tr h="401413">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女性の就業率</a:t>
                      </a:r>
                      <a:endParaRPr kumimoji="1" lang="ja-JP" altLang="en-US" sz="11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年、東京の</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57.1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％に対して、大阪は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51.2</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％と低い状況（全国は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51.8</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6456289"/>
                  </a:ext>
                </a:extLst>
              </a:tr>
              <a:tr h="400578">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スタートアップの資金調達額</a:t>
                      </a:r>
                      <a:endParaRPr kumimoji="1" lang="ja-JP" altLang="en-US" sz="11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年東京が</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6,531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億円に対して大阪は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139</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億</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円。</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546803"/>
                  </a:ext>
                </a:extLst>
              </a:tr>
              <a:tr h="401413">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貸出金の全国シェア</a:t>
                      </a:r>
                      <a:endParaRPr kumimoji="1" lang="ja-JP" altLang="en-US" sz="11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pP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2007</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年３月末時点から</a:t>
                      </a: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2022</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年３月末時点で</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東京は</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約</a:t>
                      </a: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4.9</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ポイント</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の伸びに対して、大阪</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は</a:t>
                      </a: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2.3</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ポイント</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の</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減少。</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034862"/>
                  </a:ext>
                </a:extLst>
              </a:tr>
              <a:tr h="400578">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企業の新規上場動向</a:t>
                      </a:r>
                      <a:endParaRPr kumimoji="1" lang="ja-JP" altLang="en-US" sz="11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2017</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年、東京が</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63</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社に対して、大阪は</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５社。</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4963278"/>
                  </a:ext>
                </a:extLst>
              </a:tr>
            </a:tbl>
          </a:graphicData>
        </a:graphic>
      </p:graphicFrame>
      <p:sp>
        <p:nvSpPr>
          <p:cNvPr id="2" name="右矢印 1"/>
          <p:cNvSpPr/>
          <p:nvPr/>
        </p:nvSpPr>
        <p:spPr>
          <a:xfrm>
            <a:off x="6774361" y="3879985"/>
            <a:ext cx="406627" cy="55040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b="1" dirty="0">
                <a:solidFill>
                  <a:schemeClr val="bg1"/>
                </a:solidFill>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210283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4562219" y="711889"/>
            <a:ext cx="4419439" cy="2551020"/>
          </a:xfrm>
          <a:prstGeom prst="rect">
            <a:avLst/>
          </a:prstGeom>
        </p:spPr>
      </p:pic>
      <p:pic>
        <p:nvPicPr>
          <p:cNvPr id="18" name="図 17"/>
          <p:cNvPicPr/>
          <p:nvPr/>
        </p:nvPicPr>
        <p:blipFill>
          <a:blip r:embed="rId4">
            <a:extLst>
              <a:ext uri="{28A0092B-C50C-407E-A947-70E740481C1C}">
                <a14:useLocalDpi xmlns:a14="http://schemas.microsoft.com/office/drawing/2010/main" val="0"/>
              </a:ext>
            </a:extLst>
          </a:blip>
          <a:srcRect/>
          <a:stretch>
            <a:fillRect/>
          </a:stretch>
        </p:blipFill>
        <p:spPr bwMode="auto">
          <a:xfrm>
            <a:off x="272124" y="711889"/>
            <a:ext cx="3951982" cy="2551020"/>
          </a:xfrm>
          <a:prstGeom prst="rect">
            <a:avLst/>
          </a:prstGeom>
          <a:noFill/>
          <a:ln>
            <a:noFill/>
          </a:ln>
        </p:spPr>
      </p:pic>
      <p:sp>
        <p:nvSpPr>
          <p:cNvPr id="42" name="Rectangle 13"/>
          <p:cNvSpPr>
            <a:spLocks noChangeArrowheads="1"/>
          </p:cNvSpPr>
          <p:nvPr/>
        </p:nvSpPr>
        <p:spPr bwMode="auto">
          <a:xfrm>
            <a:off x="3773258" y="7636453"/>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7" name="スライド番号プレースホルダー 1"/>
          <p:cNvSpPr>
            <a:spLocks noGrp="1"/>
          </p:cNvSpPr>
          <p:nvPr>
            <p:ph type="sldNum" sz="quarter" idx="12"/>
          </p:nvPr>
        </p:nvSpPr>
        <p:spPr>
          <a:xfrm>
            <a:off x="6869115" y="4642683"/>
            <a:ext cx="704998" cy="365125"/>
          </a:xfrm>
        </p:spPr>
        <p:txBody>
          <a:bodyPr/>
          <a:lstStyle/>
          <a:p>
            <a:r>
              <a:rPr lang="ja-JP" altLang="en-US" dirty="0">
                <a:solidFill>
                  <a:schemeClr val="tx1"/>
                </a:solidFill>
                <a:latin typeface="BIZ UDゴシック" panose="020B0400000000000000" pitchFamily="49" charset="-128"/>
                <a:ea typeface="BIZ UDゴシック" panose="020B0400000000000000" pitchFamily="49" charset="-128"/>
              </a:rPr>
              <a:t>＋</a:t>
            </a:r>
            <a:r>
              <a:rPr lang="en-US" altLang="ja-JP" dirty="0">
                <a:solidFill>
                  <a:schemeClr val="tx1"/>
                </a:solidFill>
                <a:latin typeface="BIZ UDゴシック" panose="020B0400000000000000" pitchFamily="49" charset="-128"/>
                <a:ea typeface="BIZ UDゴシック" panose="020B0400000000000000" pitchFamily="49" charset="-128"/>
              </a:rPr>
              <a:t>41.5</a:t>
            </a:r>
          </a:p>
        </p:txBody>
      </p:sp>
      <p:sp>
        <p:nvSpPr>
          <p:cNvPr id="14" name="テキスト ボックス 13"/>
          <p:cNvSpPr txBox="1"/>
          <p:nvPr/>
        </p:nvSpPr>
        <p:spPr>
          <a:xfrm>
            <a:off x="611560" y="533872"/>
            <a:ext cx="3004707" cy="230832"/>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府内総生産（名目）の推移（中間論点整理４－１図）</a:t>
            </a:r>
          </a:p>
        </p:txBody>
      </p:sp>
      <p:sp>
        <p:nvSpPr>
          <p:cNvPr id="17" name="テキスト ボックス 16"/>
          <p:cNvSpPr txBox="1"/>
          <p:nvPr/>
        </p:nvSpPr>
        <p:spPr>
          <a:xfrm>
            <a:off x="611560" y="3564097"/>
            <a:ext cx="3552519" cy="369332"/>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生産性（人口一人あたり県内総生産）の推移（</a:t>
            </a:r>
            <a:r>
              <a:rPr lang="en-US" altLang="ja-JP" sz="900" dirty="0">
                <a:latin typeface="BIZ UDゴシック" panose="020B0400000000000000" pitchFamily="49" charset="-128"/>
                <a:ea typeface="BIZ UDゴシック" panose="020B0400000000000000" pitchFamily="49" charset="-128"/>
              </a:rPr>
              <a:t>2006</a:t>
            </a:r>
            <a:r>
              <a:rPr lang="ja-JP" altLang="en-US" sz="900" dirty="0">
                <a:latin typeface="BIZ UDゴシック" panose="020B0400000000000000" pitchFamily="49" charset="-128"/>
                <a:ea typeface="BIZ UDゴシック" panose="020B0400000000000000" pitchFamily="49" charset="-128"/>
              </a:rPr>
              <a:t>～</a:t>
            </a:r>
            <a:r>
              <a:rPr lang="en-US" altLang="ja-JP" sz="900" dirty="0">
                <a:latin typeface="BIZ UDゴシック" panose="020B0400000000000000" pitchFamily="49" charset="-128"/>
                <a:ea typeface="BIZ UDゴシック" panose="020B0400000000000000" pitchFamily="49" charset="-128"/>
              </a:rPr>
              <a:t>2018</a:t>
            </a:r>
            <a:r>
              <a:rPr lang="ja-JP" altLang="en-US" sz="900" dirty="0">
                <a:latin typeface="BIZ UDゴシック" panose="020B0400000000000000" pitchFamily="49" charset="-128"/>
                <a:ea typeface="BIZ UDゴシック" panose="020B0400000000000000" pitchFamily="49" charset="-128"/>
              </a:rPr>
              <a:t>年度）</a:t>
            </a:r>
            <a:endParaRPr lang="en-US" altLang="ja-JP" sz="900" dirty="0">
              <a:latin typeface="BIZ UDゴシック" panose="020B0400000000000000" pitchFamily="49" charset="-128"/>
              <a:ea typeface="BIZ UDゴシック" panose="020B0400000000000000" pitchFamily="49" charset="-128"/>
            </a:endParaRPr>
          </a:p>
          <a:p>
            <a:pPr algn="ctr"/>
            <a:r>
              <a:rPr lang="ja-JP" altLang="en-US" sz="900" dirty="0">
                <a:latin typeface="BIZ UDゴシック" panose="020B0400000000000000" pitchFamily="49" charset="-128"/>
                <a:ea typeface="BIZ UDゴシック" panose="020B0400000000000000" pitchFamily="49" charset="-128"/>
              </a:rPr>
              <a:t>（中間論点整理４－５図）</a:t>
            </a:r>
          </a:p>
        </p:txBody>
      </p:sp>
      <p:pic>
        <p:nvPicPr>
          <p:cNvPr id="21" name="図 20"/>
          <p:cNvPicPr/>
          <p:nvPr/>
        </p:nvPicPr>
        <p:blipFill>
          <a:blip r:embed="rId5">
            <a:extLst>
              <a:ext uri="{28A0092B-C50C-407E-A947-70E740481C1C}">
                <a14:useLocalDpi xmlns:a14="http://schemas.microsoft.com/office/drawing/2010/main" val="0"/>
              </a:ext>
            </a:extLst>
          </a:blip>
          <a:srcRect/>
          <a:stretch>
            <a:fillRect/>
          </a:stretch>
        </p:blipFill>
        <p:spPr bwMode="auto">
          <a:xfrm>
            <a:off x="319405" y="3933055"/>
            <a:ext cx="4252595" cy="2821786"/>
          </a:xfrm>
          <a:prstGeom prst="rect">
            <a:avLst/>
          </a:prstGeom>
          <a:noFill/>
          <a:ln>
            <a:noFill/>
          </a:ln>
        </p:spPr>
      </p:pic>
      <p:sp>
        <p:nvSpPr>
          <p:cNvPr id="1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４ 大阪経済の分析　②</a:t>
            </a:r>
          </a:p>
        </p:txBody>
      </p:sp>
      <p:sp>
        <p:nvSpPr>
          <p:cNvPr id="22" name="テキスト ボックス 21"/>
          <p:cNvSpPr txBox="1"/>
          <p:nvPr/>
        </p:nvSpPr>
        <p:spPr>
          <a:xfrm>
            <a:off x="128108" y="3228945"/>
            <a:ext cx="4095998" cy="307777"/>
          </a:xfrm>
          <a:prstGeom prst="rect">
            <a:avLst/>
          </a:prstGeom>
          <a:noFill/>
        </p:spPr>
        <p:txBody>
          <a:bodyPr wrap="square" rtlCol="0">
            <a:spAutoFit/>
          </a:bodyPr>
          <a:lstStyle/>
          <a:p>
            <a:pPr algn="r"/>
            <a:r>
              <a:rPr lang="ja-JP" altLang="en-US" sz="700" dirty="0">
                <a:latin typeface="BIZ UDゴシック" panose="020B0400000000000000" pitchFamily="49" charset="-128"/>
                <a:ea typeface="BIZ UDゴシック" panose="020B0400000000000000" pitchFamily="49" charset="-128"/>
              </a:rPr>
              <a:t>出典：大阪府「府民経済計算」、東京都「都民経済計算」、愛知県「県民経済計算</a:t>
            </a:r>
            <a:r>
              <a:rPr lang="ja-JP" altLang="en-US" sz="700" dirty="0" smtClean="0">
                <a:latin typeface="BIZ UDゴシック" panose="020B0400000000000000" pitchFamily="49" charset="-128"/>
                <a:ea typeface="BIZ UDゴシック" panose="020B0400000000000000" pitchFamily="49" charset="-128"/>
              </a:rPr>
              <a:t>」</a:t>
            </a:r>
            <a:endParaRPr lang="en-US" altLang="ja-JP" sz="700" dirty="0">
              <a:latin typeface="BIZ UDゴシック" panose="020B0400000000000000" pitchFamily="49" charset="-128"/>
              <a:ea typeface="BIZ UDゴシック" panose="020B0400000000000000" pitchFamily="49" charset="-128"/>
            </a:endParaRPr>
          </a:p>
          <a:p>
            <a:pPr algn="r"/>
            <a:r>
              <a:rPr lang="ja-JP" altLang="en-US" sz="700" dirty="0" smtClean="0">
                <a:latin typeface="BIZ UDゴシック" panose="020B0400000000000000" pitchFamily="49" charset="-128"/>
                <a:ea typeface="BIZ UDゴシック" panose="020B0400000000000000" pitchFamily="49" charset="-128"/>
              </a:rPr>
              <a:t>を</a:t>
            </a:r>
            <a:r>
              <a:rPr lang="ja-JP" altLang="en-US" sz="700" dirty="0">
                <a:latin typeface="BIZ UDゴシック" panose="020B0400000000000000" pitchFamily="49" charset="-128"/>
                <a:ea typeface="BIZ UDゴシック" panose="020B0400000000000000" pitchFamily="49" charset="-128"/>
              </a:rPr>
              <a:t>もと</a:t>
            </a:r>
            <a:r>
              <a:rPr lang="ja-JP" altLang="en-US" sz="700" dirty="0" smtClean="0">
                <a:latin typeface="BIZ UDゴシック" panose="020B0400000000000000" pitchFamily="49" charset="-128"/>
                <a:ea typeface="BIZ UDゴシック" panose="020B0400000000000000" pitchFamily="49" charset="-128"/>
              </a:rPr>
              <a:t>に副首都</a:t>
            </a:r>
            <a:r>
              <a:rPr lang="ja-JP" altLang="en-US" sz="700" dirty="0">
                <a:latin typeface="BIZ UDゴシック" panose="020B0400000000000000" pitchFamily="49" charset="-128"/>
                <a:ea typeface="BIZ UDゴシック" panose="020B0400000000000000" pitchFamily="49" charset="-128"/>
              </a:rPr>
              <a:t>推進局で作成</a:t>
            </a:r>
          </a:p>
        </p:txBody>
      </p:sp>
      <p:sp>
        <p:nvSpPr>
          <p:cNvPr id="20" name="テキスト ボックス 19"/>
          <p:cNvSpPr txBox="1"/>
          <p:nvPr/>
        </p:nvSpPr>
        <p:spPr>
          <a:xfrm>
            <a:off x="4767655" y="542928"/>
            <a:ext cx="3730315" cy="369332"/>
          </a:xfrm>
          <a:prstGeom prst="rect">
            <a:avLst/>
          </a:prstGeom>
          <a:noFill/>
          <a:ln>
            <a:noFill/>
          </a:ln>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大阪府における実質経済成長率の寄与分解（幾何平均による）</a:t>
            </a:r>
          </a:p>
          <a:p>
            <a:r>
              <a:rPr lang="en-US" altLang="ja-JP" sz="900" dirty="0">
                <a:latin typeface="BIZ UDゴシック" panose="020B0400000000000000" pitchFamily="49" charset="-128"/>
                <a:ea typeface="BIZ UDゴシック" panose="020B0400000000000000" pitchFamily="49" charset="-128"/>
              </a:rPr>
              <a:t>1990</a:t>
            </a:r>
            <a:r>
              <a:rPr lang="ja-JP" altLang="en-US" sz="900" dirty="0">
                <a:latin typeface="BIZ UDゴシック" panose="020B0400000000000000" pitchFamily="49" charset="-128"/>
                <a:ea typeface="BIZ UDゴシック" panose="020B0400000000000000" pitchFamily="49" charset="-128"/>
              </a:rPr>
              <a:t>～</a:t>
            </a:r>
            <a:r>
              <a:rPr lang="en-US" altLang="ja-JP" sz="900" dirty="0">
                <a:latin typeface="BIZ UDゴシック" panose="020B0400000000000000" pitchFamily="49" charset="-128"/>
                <a:ea typeface="BIZ UDゴシック" panose="020B0400000000000000" pitchFamily="49" charset="-128"/>
              </a:rPr>
              <a:t>2013</a:t>
            </a:r>
            <a:r>
              <a:rPr lang="ja-JP" altLang="en-US" sz="900" dirty="0">
                <a:latin typeface="BIZ UDゴシック" panose="020B0400000000000000" pitchFamily="49" charset="-128"/>
                <a:ea typeface="BIZ UDゴシック" panose="020B0400000000000000" pitchFamily="49" charset="-128"/>
              </a:rPr>
              <a:t>年度（平成２～平成</a:t>
            </a:r>
            <a:r>
              <a:rPr lang="en-US" altLang="ja-JP" sz="900" dirty="0">
                <a:latin typeface="BIZ UDゴシック" panose="020B0400000000000000" pitchFamily="49" charset="-128"/>
                <a:ea typeface="BIZ UDゴシック" panose="020B0400000000000000" pitchFamily="49" charset="-128"/>
              </a:rPr>
              <a:t>25</a:t>
            </a:r>
            <a:r>
              <a:rPr lang="ja-JP" altLang="en-US" sz="900" dirty="0">
                <a:latin typeface="BIZ UDゴシック" panose="020B0400000000000000" pitchFamily="49" charset="-128"/>
                <a:ea typeface="BIZ UDゴシック" panose="020B0400000000000000" pitchFamily="49" charset="-128"/>
              </a:rPr>
              <a:t>年度） （中間論点整理４－３図）</a:t>
            </a:r>
          </a:p>
        </p:txBody>
      </p:sp>
      <p:sp>
        <p:nvSpPr>
          <p:cNvPr id="24" name="テキスト ボックス 23"/>
          <p:cNvSpPr txBox="1"/>
          <p:nvPr/>
        </p:nvSpPr>
        <p:spPr>
          <a:xfrm>
            <a:off x="1973155" y="6683169"/>
            <a:ext cx="2526837" cy="200055"/>
          </a:xfrm>
          <a:prstGeom prst="rect">
            <a:avLst/>
          </a:prstGeom>
          <a:noFill/>
        </p:spPr>
        <p:txBody>
          <a:bodyPr wrap="square" rtlCol="0">
            <a:spAutoFit/>
          </a:bodyPr>
          <a:lstStyle/>
          <a:p>
            <a:r>
              <a:rPr lang="ja-JP" altLang="en-US" sz="700" dirty="0">
                <a:latin typeface="BIZ UDゴシック" panose="020B0400000000000000" pitchFamily="49" charset="-128"/>
                <a:ea typeface="BIZ UDゴシック" panose="020B0400000000000000" pitchFamily="49" charset="-128"/>
              </a:rPr>
              <a:t>出典：内閣府「県民経済計算」より副首都推進局で作成</a:t>
            </a:r>
          </a:p>
        </p:txBody>
      </p:sp>
      <p:sp>
        <p:nvSpPr>
          <p:cNvPr id="25" name="テキスト ボックス 24"/>
          <p:cNvSpPr txBox="1"/>
          <p:nvPr/>
        </p:nvSpPr>
        <p:spPr>
          <a:xfrm>
            <a:off x="5444158" y="3232200"/>
            <a:ext cx="3537470" cy="200055"/>
          </a:xfrm>
          <a:prstGeom prst="rect">
            <a:avLst/>
          </a:prstGeom>
          <a:noFill/>
        </p:spPr>
        <p:txBody>
          <a:bodyPr wrap="square" rtlCol="0">
            <a:spAutoFit/>
          </a:bodyPr>
          <a:lstStyle/>
          <a:p>
            <a:r>
              <a:rPr lang="ja-JP" altLang="en-US" sz="700" dirty="0">
                <a:latin typeface="BIZ UDゴシック" panose="020B0400000000000000" pitchFamily="49" charset="-128"/>
                <a:ea typeface="BIZ UDゴシック" panose="020B0400000000000000" pitchFamily="49" charset="-128"/>
              </a:rPr>
              <a:t>出典：大阪府「府民経済計算　平成</a:t>
            </a:r>
            <a:r>
              <a:rPr lang="en-US" altLang="ja-JP" sz="700" dirty="0">
                <a:latin typeface="BIZ UDゴシック" panose="020B0400000000000000" pitchFamily="49" charset="-128"/>
                <a:ea typeface="BIZ UDゴシック" panose="020B0400000000000000" pitchFamily="49" charset="-128"/>
              </a:rPr>
              <a:t>25</a:t>
            </a:r>
            <a:r>
              <a:rPr lang="ja-JP" altLang="en-US" sz="700" dirty="0">
                <a:latin typeface="BIZ UDゴシック" panose="020B0400000000000000" pitchFamily="49" charset="-128"/>
                <a:ea typeface="BIZ UDゴシック" panose="020B0400000000000000" pitchFamily="49" charset="-128"/>
              </a:rPr>
              <a:t>年確報トピックス「生産性に関する分析」」</a:t>
            </a:r>
          </a:p>
        </p:txBody>
      </p:sp>
      <p:sp>
        <p:nvSpPr>
          <p:cNvPr id="28" name="テキスト ボックス 27"/>
          <p:cNvSpPr txBox="1"/>
          <p:nvPr/>
        </p:nvSpPr>
        <p:spPr>
          <a:xfrm>
            <a:off x="3961716" y="6484694"/>
            <a:ext cx="558770" cy="184666"/>
          </a:xfrm>
          <a:prstGeom prst="rect">
            <a:avLst/>
          </a:prstGeom>
          <a:noFill/>
        </p:spPr>
        <p:txBody>
          <a:bodyPr wrap="square" rtlCol="0">
            <a:spAutoFit/>
          </a:bodyPr>
          <a:lstStyle/>
          <a:p>
            <a:r>
              <a:rPr lang="ja-JP" altLang="en-US" sz="600" b="1" dirty="0">
                <a:latin typeface="BIZ UDゴシック" panose="020B0400000000000000" pitchFamily="49" charset="-128"/>
                <a:ea typeface="BIZ UDゴシック" panose="020B0400000000000000" pitchFamily="49" charset="-128"/>
              </a:rPr>
              <a:t>（年度）</a:t>
            </a:r>
          </a:p>
        </p:txBody>
      </p:sp>
      <p:sp>
        <p:nvSpPr>
          <p:cNvPr id="29"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dirty="0">
                <a:solidFill>
                  <a:schemeClr val="tx1"/>
                </a:solidFill>
                <a:latin typeface="BIZ UDPゴシック" panose="020B0400000000000000" pitchFamily="50" charset="-128"/>
                <a:ea typeface="BIZ UDPゴシック" panose="020B0400000000000000" pitchFamily="50" charset="-128"/>
              </a:rPr>
              <a:t>６</a:t>
            </a:r>
          </a:p>
        </p:txBody>
      </p:sp>
      <p:sp>
        <p:nvSpPr>
          <p:cNvPr id="30" name="テキスト ボックス 29"/>
          <p:cNvSpPr txBox="1"/>
          <p:nvPr/>
        </p:nvSpPr>
        <p:spPr>
          <a:xfrm>
            <a:off x="4958566" y="3467173"/>
            <a:ext cx="3322038" cy="369332"/>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景気動向指数の推移（</a:t>
            </a:r>
            <a:r>
              <a:rPr lang="en-US" altLang="ja-JP" sz="900" dirty="0">
                <a:latin typeface="BIZ UDゴシック" panose="020B0400000000000000" pitchFamily="49" charset="-128"/>
                <a:ea typeface="BIZ UDゴシック" panose="020B0400000000000000" pitchFamily="49" charset="-128"/>
              </a:rPr>
              <a:t>2015</a:t>
            </a:r>
            <a:r>
              <a:rPr lang="ja-JP" altLang="en-US" sz="900" dirty="0">
                <a:latin typeface="BIZ UDゴシック" panose="020B0400000000000000" pitchFamily="49" charset="-128"/>
                <a:ea typeface="BIZ UDゴシック" panose="020B0400000000000000" pitchFamily="49" charset="-128"/>
              </a:rPr>
              <a:t>年平均＝</a:t>
            </a:r>
            <a:r>
              <a:rPr lang="en-US" altLang="ja-JP" sz="900" dirty="0">
                <a:latin typeface="BIZ UDゴシック" panose="020B0400000000000000" pitchFamily="49" charset="-128"/>
                <a:ea typeface="BIZ UDゴシック" panose="020B0400000000000000" pitchFamily="49" charset="-128"/>
              </a:rPr>
              <a:t>100</a:t>
            </a:r>
            <a:r>
              <a:rPr lang="ja-JP" altLang="en-US" sz="900" dirty="0">
                <a:latin typeface="BIZ UDゴシック" panose="020B0400000000000000" pitchFamily="49" charset="-128"/>
                <a:ea typeface="BIZ UDゴシック" panose="020B0400000000000000" pitchFamily="49" charset="-128"/>
              </a:rPr>
              <a:t>としたときの比較</a:t>
            </a:r>
            <a:r>
              <a:rPr lang="ja-JP" altLang="en-US" sz="900" dirty="0" smtClean="0">
                <a:latin typeface="BIZ UDゴシック" panose="020B0400000000000000" pitchFamily="49" charset="-128"/>
                <a:ea typeface="BIZ UDゴシック" panose="020B0400000000000000" pitchFamily="49" charset="-128"/>
              </a:rPr>
              <a:t>）</a:t>
            </a:r>
            <a:endParaRPr lang="en-US" altLang="ja-JP" sz="900" dirty="0" smtClean="0">
              <a:latin typeface="BIZ UDゴシック" panose="020B0400000000000000" pitchFamily="49" charset="-128"/>
              <a:ea typeface="BIZ UDゴシック" panose="020B0400000000000000" pitchFamily="49" charset="-128"/>
            </a:endParaRPr>
          </a:p>
          <a:p>
            <a:pPr algn="ctr"/>
            <a:r>
              <a:rPr lang="ja-JP" altLang="en-US" sz="900" dirty="0" smtClean="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中間論点整理</a:t>
            </a:r>
            <a:r>
              <a:rPr lang="ja-JP" altLang="en-US" sz="900" dirty="0" smtClean="0">
                <a:latin typeface="BIZ UDゴシック" panose="020B0400000000000000" pitchFamily="49" charset="-128"/>
                <a:ea typeface="BIZ UDゴシック" panose="020B0400000000000000" pitchFamily="49" charset="-128"/>
              </a:rPr>
              <a:t>４－</a:t>
            </a:r>
            <a:r>
              <a:rPr lang="en-US" altLang="ja-JP" sz="900" dirty="0">
                <a:latin typeface="BIZ UDゴシック" panose="020B0400000000000000" pitchFamily="49" charset="-128"/>
                <a:ea typeface="BIZ UDゴシック" panose="020B0400000000000000" pitchFamily="49" charset="-128"/>
              </a:rPr>
              <a:t>21</a:t>
            </a:r>
            <a:r>
              <a:rPr lang="ja-JP" altLang="en-US" sz="900" dirty="0" smtClean="0">
                <a:latin typeface="BIZ UDゴシック" panose="020B0400000000000000" pitchFamily="49" charset="-128"/>
                <a:ea typeface="BIZ UDゴシック" panose="020B0400000000000000" pitchFamily="49" charset="-128"/>
              </a:rPr>
              <a:t>図</a:t>
            </a:r>
            <a:r>
              <a:rPr lang="ja-JP" altLang="en-US" sz="900" dirty="0">
                <a:latin typeface="BIZ UDゴシック" panose="020B0400000000000000" pitchFamily="49" charset="-128"/>
                <a:ea typeface="BIZ UDゴシック" panose="020B0400000000000000" pitchFamily="49" charset="-128"/>
              </a:rPr>
              <a:t>）</a:t>
            </a:r>
          </a:p>
        </p:txBody>
      </p:sp>
      <p:sp>
        <p:nvSpPr>
          <p:cNvPr id="40" name="テキスト ボックス 39"/>
          <p:cNvSpPr txBox="1"/>
          <p:nvPr/>
        </p:nvSpPr>
        <p:spPr>
          <a:xfrm>
            <a:off x="5364088" y="6650675"/>
            <a:ext cx="4099865" cy="200055"/>
          </a:xfrm>
          <a:prstGeom prst="rect">
            <a:avLst/>
          </a:prstGeom>
          <a:noFill/>
        </p:spPr>
        <p:txBody>
          <a:bodyPr wrap="square" rtlCol="0">
            <a:spAutoFit/>
          </a:bodyPr>
          <a:lstStyle/>
          <a:p>
            <a:r>
              <a:rPr lang="ja-JP" altLang="en-US" sz="700" dirty="0" smtClean="0">
                <a:latin typeface="BIZ UDゴシック" panose="020B0400000000000000" pitchFamily="49" charset="-128"/>
                <a:ea typeface="BIZ UDゴシック" panose="020B0400000000000000" pitchFamily="49" charset="-128"/>
              </a:rPr>
              <a:t>出典</a:t>
            </a:r>
            <a:r>
              <a:rPr lang="ja-JP" altLang="en-US" sz="700" dirty="0">
                <a:latin typeface="BIZ UDゴシック" panose="020B0400000000000000" pitchFamily="49" charset="-128"/>
                <a:ea typeface="BIZ UDゴシック" panose="020B0400000000000000" pitchFamily="49" charset="-128"/>
              </a:rPr>
              <a:t>：全国「景気動向指数</a:t>
            </a:r>
            <a:r>
              <a:rPr lang="ja-JP" altLang="en-US" sz="700" dirty="0" smtClean="0">
                <a:latin typeface="BIZ UDゴシック" panose="020B0400000000000000" pitchFamily="49" charset="-128"/>
                <a:ea typeface="BIZ UDゴシック" panose="020B0400000000000000" pitchFamily="49" charset="-128"/>
              </a:rPr>
              <a:t>」、府県</a:t>
            </a:r>
            <a:r>
              <a:rPr lang="ja-JP" altLang="en-US" sz="700" dirty="0">
                <a:latin typeface="BIZ UDゴシック" panose="020B0400000000000000" pitchFamily="49" charset="-128"/>
                <a:ea typeface="BIZ UDゴシック" panose="020B0400000000000000" pitchFamily="49" charset="-128"/>
              </a:rPr>
              <a:t>「景気動向指数」をもと</a:t>
            </a:r>
            <a:r>
              <a:rPr lang="ja-JP" altLang="en-US" sz="700" dirty="0" smtClean="0">
                <a:latin typeface="BIZ UDゴシック" panose="020B0400000000000000" pitchFamily="49" charset="-128"/>
                <a:ea typeface="BIZ UDゴシック" panose="020B0400000000000000" pitchFamily="49" charset="-128"/>
              </a:rPr>
              <a:t>に副首都推進局で作成</a:t>
            </a:r>
            <a:endParaRPr lang="ja-JP" altLang="en-US" sz="700" dirty="0">
              <a:latin typeface="BIZ UDゴシック" panose="020B0400000000000000" pitchFamily="49" charset="-128"/>
              <a:ea typeface="BIZ UDゴシック" panose="020B0400000000000000" pitchFamily="49" charset="-128"/>
            </a:endParaRPr>
          </a:p>
        </p:txBody>
      </p:sp>
      <p:sp>
        <p:nvSpPr>
          <p:cNvPr id="43" name="テキスト ボックス 42"/>
          <p:cNvSpPr txBox="1"/>
          <p:nvPr/>
        </p:nvSpPr>
        <p:spPr>
          <a:xfrm>
            <a:off x="4719861" y="6409464"/>
            <a:ext cx="4298508" cy="307777"/>
          </a:xfrm>
          <a:prstGeom prst="rect">
            <a:avLst/>
          </a:prstGeom>
          <a:noFill/>
        </p:spPr>
        <p:txBody>
          <a:bodyPr wrap="square" rtlCol="0">
            <a:spAutoFit/>
          </a:bodyPr>
          <a:lstStyle/>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ＣＩは主として景気変動の大きさやテンポ（量感）を測定することを目的としている指数。景気動向指数は、</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全国と大阪で一部採用系列が異なる。</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矢印コネクタ 9"/>
          <p:cNvCxnSpPr/>
          <p:nvPr/>
        </p:nvCxnSpPr>
        <p:spPr>
          <a:xfrm flipV="1">
            <a:off x="6487504" y="4338184"/>
            <a:ext cx="1021879" cy="7493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 name="図 1"/>
          <p:cNvPicPr>
            <a:picLocks noChangeAspect="1"/>
          </p:cNvPicPr>
          <p:nvPr/>
        </p:nvPicPr>
        <p:blipFill>
          <a:blip r:embed="rId6"/>
          <a:stretch>
            <a:fillRect/>
          </a:stretch>
        </p:blipFill>
        <p:spPr>
          <a:xfrm>
            <a:off x="4634119" y="3775806"/>
            <a:ext cx="4346825" cy="2737341"/>
          </a:xfrm>
          <a:prstGeom prst="rect">
            <a:avLst/>
          </a:prstGeom>
        </p:spPr>
      </p:pic>
    </p:spTree>
    <p:extLst>
      <p:ext uri="{BB962C8B-B14F-4D97-AF65-F5344CB8AC3E}">
        <p14:creationId xmlns:p14="http://schemas.microsoft.com/office/powerpoint/2010/main" val="282309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6512" y="6105512"/>
            <a:ext cx="9144000" cy="738664"/>
          </a:xfrm>
          <a:prstGeom prst="rect">
            <a:avLst/>
          </a:prstGeom>
          <a:noFill/>
        </p:spPr>
        <p:txBody>
          <a:bodyPr wrap="square" rtlCol="0">
            <a:spAutoFit/>
          </a:bodyPr>
          <a:lstStyle/>
          <a:p>
            <a:pPr marL="174625" indent="-174625">
              <a:spcBef>
                <a:spcPts val="1200"/>
              </a:spcBef>
            </a:pPr>
            <a:r>
              <a:rPr lang="ja-JP" altLang="en-US" sz="1400" dirty="0">
                <a:latin typeface="BIZ UDゴシック" panose="020B0400000000000000" pitchFamily="49" charset="-128"/>
                <a:ea typeface="BIZ UDゴシック" panose="020B0400000000000000" pitchFamily="49" charset="-128"/>
              </a:rPr>
              <a:t>〇　これらの都市は、自治体の規模、都市圏の広がりに差はあるものの、総じて、</a:t>
            </a:r>
            <a:r>
              <a:rPr lang="ja-JP" altLang="en-US" sz="1400" b="1" u="sng" dirty="0">
                <a:latin typeface="BIZ UDゴシック" panose="020B0400000000000000" pitchFamily="49" charset="-128"/>
                <a:ea typeface="BIZ UDゴシック" panose="020B0400000000000000" pitchFamily="49" charset="-128"/>
              </a:rPr>
              <a:t>自らの強みを把握し、明解な将来像を定め、産官学が力をあわせて、将来像の実現に向けた取組を進めている。</a:t>
            </a:r>
            <a:r>
              <a:rPr lang="ja-JP" altLang="en-US" sz="1400" dirty="0">
                <a:latin typeface="BIZ UDゴシック" panose="020B0400000000000000" pitchFamily="49" charset="-128"/>
                <a:ea typeface="BIZ UDゴシック" panose="020B0400000000000000" pitchFamily="49" charset="-128"/>
              </a:rPr>
              <a:t>また、福岡や会津若松では、中心市の市長が積極的にリーダーシップを発揮。</a:t>
            </a:r>
            <a:endParaRPr lang="en-US" altLang="ja-JP" sz="1400" dirty="0">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3" name="テキスト ボックス 2"/>
          <p:cNvSpPr txBox="1"/>
          <p:nvPr/>
        </p:nvSpPr>
        <p:spPr>
          <a:xfrm>
            <a:off x="-6043" y="516239"/>
            <a:ext cx="9144000" cy="523220"/>
          </a:xfrm>
          <a:prstGeom prst="rect">
            <a:avLst/>
          </a:prstGeom>
          <a:noFill/>
        </p:spPr>
        <p:txBody>
          <a:bodyPr wrap="square" rtlCol="0">
            <a:spAutoFit/>
          </a:bodyPr>
          <a:lstStyle/>
          <a:p>
            <a:pPr marL="174625" indent="-174625">
              <a:spcBef>
                <a:spcPts val="1200"/>
              </a:spcBef>
            </a:pPr>
            <a:r>
              <a:rPr lang="ja-JP" altLang="en-US" sz="1400" dirty="0">
                <a:latin typeface="BIZ UDゴシック" panose="020B0400000000000000" pitchFamily="49" charset="-128"/>
                <a:ea typeface="BIZ UDゴシック" panose="020B0400000000000000" pitchFamily="49" charset="-128"/>
              </a:rPr>
              <a:t>〇　都市の成長に必要な要素を学ぶため、他都市に視野を広げ、社会潮流の変化に併せ、政策展開により都市の発展につなげている事例を分析。</a:t>
            </a:r>
            <a:r>
              <a:rPr kumimoji="1" lang="ja-JP" altLang="en-US" sz="1400" dirty="0">
                <a:latin typeface="BIZ UDゴシック" panose="020B0400000000000000" pitchFamily="49" charset="-128"/>
                <a:ea typeface="BIZ UDゴシック" panose="020B0400000000000000" pitchFamily="49" charset="-128"/>
              </a:rPr>
              <a:t>　　　</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06477084"/>
              </p:ext>
            </p:extLst>
          </p:nvPr>
        </p:nvGraphicFramePr>
        <p:xfrm>
          <a:off x="71500" y="2014000"/>
          <a:ext cx="9000999" cy="4103420"/>
        </p:xfrm>
        <a:graphic>
          <a:graphicData uri="http://schemas.openxmlformats.org/drawingml/2006/table">
            <a:tbl>
              <a:tblPr firstRow="1" firstCol="1" bandRow="1"/>
              <a:tblGrid>
                <a:gridCol w="864095">
                  <a:extLst>
                    <a:ext uri="{9D8B030D-6E8A-4147-A177-3AD203B41FA5}">
                      <a16:colId xmlns:a16="http://schemas.microsoft.com/office/drawing/2014/main" val="338987077"/>
                    </a:ext>
                  </a:extLst>
                </a:gridCol>
                <a:gridCol w="2160240">
                  <a:extLst>
                    <a:ext uri="{9D8B030D-6E8A-4147-A177-3AD203B41FA5}">
                      <a16:colId xmlns:a16="http://schemas.microsoft.com/office/drawing/2014/main" val="997180475"/>
                    </a:ext>
                  </a:extLst>
                </a:gridCol>
                <a:gridCol w="2232248">
                  <a:extLst>
                    <a:ext uri="{9D8B030D-6E8A-4147-A177-3AD203B41FA5}">
                      <a16:colId xmlns:a16="http://schemas.microsoft.com/office/drawing/2014/main" val="3115756974"/>
                    </a:ext>
                  </a:extLst>
                </a:gridCol>
                <a:gridCol w="1944216">
                  <a:extLst>
                    <a:ext uri="{9D8B030D-6E8A-4147-A177-3AD203B41FA5}">
                      <a16:colId xmlns:a16="http://schemas.microsoft.com/office/drawing/2014/main" val="2173588471"/>
                    </a:ext>
                  </a:extLst>
                </a:gridCol>
                <a:gridCol w="162560">
                  <a:extLst>
                    <a:ext uri="{9D8B030D-6E8A-4147-A177-3AD203B41FA5}">
                      <a16:colId xmlns:a16="http://schemas.microsoft.com/office/drawing/2014/main" val="1458185231"/>
                    </a:ext>
                  </a:extLst>
                </a:gridCol>
                <a:gridCol w="1637640">
                  <a:extLst>
                    <a:ext uri="{9D8B030D-6E8A-4147-A177-3AD203B41FA5}">
                      <a16:colId xmlns:a16="http://schemas.microsoft.com/office/drawing/2014/main" val="3138491524"/>
                    </a:ext>
                  </a:extLst>
                </a:gridCol>
              </a:tblGrid>
              <a:tr h="205394">
                <a:tc>
                  <a:txBody>
                    <a:bodyPr/>
                    <a:lstStyle/>
                    <a:p>
                      <a:pPr algn="just">
                        <a:lnSpc>
                          <a:spcPts val="2000"/>
                        </a:lnSpc>
                        <a:spcAft>
                          <a:spcPts val="0"/>
                        </a:spcAft>
                      </a:pPr>
                      <a:r>
                        <a:rPr lang="en-US" sz="1200" b="1" kern="100" dirty="0">
                          <a:solidFill>
                            <a:srgbClr val="FFFFFF"/>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ts val="2000"/>
                        </a:lnSpc>
                        <a:spcAft>
                          <a:spcPts val="0"/>
                        </a:spcAft>
                      </a:pPr>
                      <a:r>
                        <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福岡</a:t>
                      </a:r>
                      <a:endParaRPr 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ts val="2000"/>
                        </a:lnSpc>
                        <a:spcAft>
                          <a:spcPts val="0"/>
                        </a:spcAft>
                      </a:pPr>
                      <a:r>
                        <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愛知</a:t>
                      </a:r>
                      <a:endParaRPr 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ts val="2000"/>
                        </a:lnSpc>
                        <a:spcAft>
                          <a:spcPts val="0"/>
                        </a:spcAft>
                      </a:pPr>
                      <a:r>
                        <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会津若松</a:t>
                      </a:r>
                      <a:endParaRPr 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ts val="2000"/>
                        </a:lnSpc>
                        <a:spcAft>
                          <a:spcPts val="0"/>
                        </a:spcAft>
                      </a:pP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a:t>
                      </a:r>
                      <a:endPar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95002164"/>
                  </a:ext>
                </a:extLst>
              </a:tr>
              <a:tr h="504000">
                <a:tc>
                  <a:txBody>
                    <a:bodyPr/>
                    <a:lstStyle/>
                    <a:p>
                      <a:pPr algn="ctr">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中心市</a:t>
                      </a:r>
                    </a:p>
                    <a:p>
                      <a:pPr algn="ctr">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2020</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福岡市</a:t>
                      </a:r>
                    </a:p>
                    <a:p>
                      <a:pPr indent="114300"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人口：約</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161</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a:t>
                      </a: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面積：約</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343</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名古屋市</a:t>
                      </a:r>
                    </a:p>
                    <a:p>
                      <a:pPr indent="114300"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人口：約</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232</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a:t>
                      </a: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面積：約</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326</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会津若松市</a:t>
                      </a:r>
                    </a:p>
                    <a:p>
                      <a:pPr indent="114300"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人口：約</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11.7</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a:t>
                      </a: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面積：約</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383</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indent="114300" algn="just">
                        <a:lnSpc>
                          <a:spcPct val="100000"/>
                        </a:lnSpc>
                        <a:spcAft>
                          <a:spcPts val="0"/>
                        </a:spcAft>
                      </a:pPr>
                      <a:endPar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lnSpc>
                          <a:spcPct val="100000"/>
                        </a:lnSpc>
                        <a:spcAft>
                          <a:spcPts val="0"/>
                        </a:spcAft>
                      </a:pP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a:t>
                      </a:r>
                      <a:r>
                        <a:rPr lang="ja-JP" alt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市</a:t>
                      </a:r>
                    </a:p>
                    <a:p>
                      <a:pPr indent="114300" algn="l">
                        <a:lnSpc>
                          <a:spcPct val="100000"/>
                        </a:lnSpc>
                        <a:spcAft>
                          <a:spcPts val="0"/>
                        </a:spcAft>
                      </a:pPr>
                      <a:r>
                        <a:rPr lang="zh-TW"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人口：約</a:t>
                      </a:r>
                      <a:r>
                        <a:rPr lang="en-US" altLang="zh-TW"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275</a:t>
                      </a:r>
                      <a:r>
                        <a:rPr lang="zh-TW"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a:t>
                      </a: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l">
                        <a:lnSpc>
                          <a:spcPct val="100000"/>
                        </a:lnSpc>
                        <a:spcAft>
                          <a:spcPts val="0"/>
                        </a:spcAft>
                      </a:pPr>
                      <a:r>
                        <a:rPr lang="zh-TW"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面積：約</a:t>
                      </a:r>
                      <a:r>
                        <a:rPr lang="en-US" altLang="zh-TW"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225㎢</a:t>
                      </a:r>
                    </a:p>
                  </a:txBody>
                  <a:tcPr marL="68580" marR="6858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54400084"/>
                  </a:ext>
                </a:extLst>
              </a:tr>
              <a:tr h="720000">
                <a:tc>
                  <a:txBody>
                    <a:bodyPr/>
                    <a:lstStyle/>
                    <a:p>
                      <a:pPr algn="ctr">
                        <a:lnSpc>
                          <a:spcPct val="100000"/>
                        </a:lnSpc>
                        <a:spcAft>
                          <a:spcPts val="0"/>
                        </a:spcAft>
                      </a:pPr>
                      <a:r>
                        <a:rPr lang="zh-CN"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市内</a:t>
                      </a:r>
                      <a:endParaRPr lang="en-US" altLang="zh-CN"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lnSpc>
                          <a:spcPct val="100000"/>
                        </a:lnSpc>
                        <a:spcAft>
                          <a:spcPts val="0"/>
                        </a:spcAft>
                      </a:pPr>
                      <a:r>
                        <a:rPr lang="zh-CN"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総生産（</a:t>
                      </a:r>
                      <a:r>
                        <a:rPr lang="en-US" altLang="zh-CN"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2018</a:t>
                      </a:r>
                      <a:r>
                        <a:rPr lang="zh-CN"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ctr">
                        <a:lnSpc>
                          <a:spcPts val="1100"/>
                        </a:lnSpc>
                        <a:spcAft>
                          <a:spcPts val="0"/>
                        </a:spcAft>
                      </a:pPr>
                      <a:endPar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00000"/>
                        </a:lnSpc>
                        <a:spcAft>
                          <a:spcPts val="0"/>
                        </a:spcAft>
                      </a:pP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兆</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7,883</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億円</a:t>
                      </a:r>
                    </a:p>
                    <a:p>
                      <a:pPr algn="ctr">
                        <a:lnSpc>
                          <a:spcPct val="100000"/>
                        </a:lnSpc>
                        <a:spcBef>
                          <a:spcPts val="300"/>
                        </a:spcBef>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0.1%</a:t>
                      </a:r>
                    </a:p>
                    <a:p>
                      <a:pPr algn="ctr">
                        <a:lnSpc>
                          <a:spcPct val="100000"/>
                        </a:lnSpc>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7.7%</a:t>
                      </a:r>
                    </a:p>
                    <a:p>
                      <a:pPr algn="ctr">
                        <a:lnSpc>
                          <a:spcPct val="100000"/>
                        </a:lnSpc>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92.2%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13</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兆</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4,460</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億円</a:t>
                      </a:r>
                    </a:p>
                    <a:p>
                      <a:pPr algn="ctr">
                        <a:lnSpc>
                          <a:spcPct val="100000"/>
                        </a:lnSpc>
                        <a:spcBef>
                          <a:spcPts val="300"/>
                        </a:spcBef>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0.0%</a:t>
                      </a:r>
                    </a:p>
                    <a:p>
                      <a:pPr algn="ctr">
                        <a:lnSpc>
                          <a:spcPct val="100000"/>
                        </a:lnSpc>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14.2%</a:t>
                      </a:r>
                    </a:p>
                    <a:p>
                      <a:pPr algn="ctr">
                        <a:lnSpc>
                          <a:spcPct val="100000"/>
                        </a:lnSpc>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85.8%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ja-JP" altLang="en-US" sz="1200" b="0" kern="100" dirty="0" err="1">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ー</a:t>
                      </a:r>
                      <a:endPar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endPar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兆</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744</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億円</a:t>
                      </a:r>
                    </a:p>
                    <a:p>
                      <a:pPr algn="ctr">
                        <a:lnSpc>
                          <a:spcPct val="100000"/>
                        </a:lnSpc>
                        <a:spcBef>
                          <a:spcPts val="300"/>
                        </a:spcBef>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0.0</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ctr">
                        <a:lnSpc>
                          <a:spcPct val="100000"/>
                        </a:lnSpc>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2.7%</a:t>
                      </a:r>
                    </a:p>
                    <a:p>
                      <a:pPr algn="ctr">
                        <a:lnSpc>
                          <a:spcPct val="100000"/>
                        </a:lnSpc>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87.3%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39384181"/>
                  </a:ext>
                </a:extLst>
              </a:tr>
              <a:tr h="1268535">
                <a:tc>
                  <a:txBody>
                    <a:bodyPr/>
                    <a:lstStyle/>
                    <a:p>
                      <a:pPr algn="ctr">
                        <a:lnSpc>
                          <a:spcPct val="100000"/>
                        </a:lnSpc>
                        <a:spcAft>
                          <a:spcPts val="0"/>
                        </a:spcAft>
                      </a:pP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各都市の</a:t>
                      </a:r>
                      <a:endParaRPr lang="en-US" alt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lnSpc>
                          <a:spcPct val="100000"/>
                        </a:lnSpc>
                        <a:spcAft>
                          <a:spcPts val="0"/>
                        </a:spcAft>
                      </a:pP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特徴・強み</a:t>
                      </a:r>
                      <a:endPar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96838" indent="-96838" algn="just">
                        <a:lnSpc>
                          <a:spcPct val="100000"/>
                        </a:lnSpc>
                        <a:spcBef>
                          <a:spcPts val="600"/>
                        </a:spcBef>
                        <a:spcAft>
                          <a:spcPts val="0"/>
                        </a:spcAft>
                      </a:pP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〇第３次産業の割合が高く、</a:t>
                      </a:r>
                      <a:r>
                        <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2018</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年の福岡市の市内総生産に占める第３次産業の構成比は</a:t>
                      </a:r>
                      <a:r>
                        <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92.2</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％と都道府県、政令指定都市で最も高い。一方で第２次産業の比率は低い。</a:t>
                      </a:r>
                      <a:endPar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96838" indent="-96838" algn="just">
                        <a:lnSpc>
                          <a:spcPct val="100000"/>
                        </a:lnSpc>
                        <a:spcBef>
                          <a:spcPts val="600"/>
                        </a:spcBef>
                        <a:spcAft>
                          <a:spcPts val="0"/>
                        </a:spcAft>
                      </a:pP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福岡市長のﾘｰﾀﾞｰｼｯﾌﾟのもと、「ｱｼﾞｱのﾘｰﾀﾞｰ都市」をめざし、周辺市を含む福岡都市圏を視野に入れ、ｸﾞﾛｰﾊﾞﾙ創業・雇用創出特区の選定も得て、経済界、九州大学との広域的なﾌﾟﾗｯﾄﾌｫｰﾑにより「ｽﾀｰﾄｱｯﾌﾟ都市・ふくおか」をめざしている。</a:t>
                      </a: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84138" indent="-84138" algn="just">
                        <a:lnSpc>
                          <a:spcPct val="100000"/>
                        </a:lnSpc>
                        <a:spcBef>
                          <a:spcPts val="600"/>
                        </a:spcBef>
                        <a:spcAft>
                          <a:spcPts val="0"/>
                        </a:spcAft>
                      </a:pP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〇自動車産業をはじめ、ものづくりの比重が高く、</a:t>
                      </a:r>
                      <a:r>
                        <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2018</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年の名古屋市の市内総生産に占める第２次産業の構成比は</a:t>
                      </a:r>
                      <a:r>
                        <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14.2</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％と、大阪市を上回る高い水準。</a:t>
                      </a:r>
                    </a:p>
                    <a:p>
                      <a:pPr marL="84138" indent="-84138" algn="just">
                        <a:lnSpc>
                          <a:spcPct val="100000"/>
                        </a:lnSpc>
                        <a:spcBef>
                          <a:spcPts val="600"/>
                        </a:spcBef>
                        <a:spcAft>
                          <a:spcPts val="0"/>
                        </a:spcAft>
                      </a:pP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名古屋市を中心とした産業集積に加えて三河地域にも集積を有し、さらには三重県や岐阜県にも都市圏が広がる。名古屋市はﾘﾆｱ中央新幹線の効果を最大限引き出しながら、ものづくりを始めとした産業集積を生かし、国際的なｲﾉﾍﾞｰｼｮﾝの創出拠点形成をめざしている。</a:t>
                      </a:r>
                      <a:endParaRPr lang="ja-JP" altLang="en-US" sz="11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84138" indent="-84138" algn="l">
                        <a:lnSpc>
                          <a:spcPct val="100000"/>
                        </a:lnSpc>
                        <a:spcAft>
                          <a:spcPts val="0"/>
                        </a:spcAft>
                      </a:pP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〇電子ﾃﾞﾊﾞｲｽ企業等の立地や</a:t>
                      </a:r>
                      <a:r>
                        <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ICT</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専門大学としての県立会津大学の開学などを生かして、会津若松市が主導して、産官学連携の枠組みで「ｽﾏｰﾄｼﾃｨ会津若松」の実現をめざしている。</a:t>
                      </a:r>
                      <a:endParaRPr lang="ja-JP" sz="11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4138" indent="-84138" algn="l">
                        <a:lnSpc>
                          <a:spcPct val="100000"/>
                        </a:lnSpc>
                        <a:spcAft>
                          <a:spcPts val="0"/>
                        </a:spcAft>
                      </a:pPr>
                      <a:r>
                        <a:rPr lang="ja-JP" altLang="en-US" sz="11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〇かつての繊維や家電に代わる突出した産業分野はないが</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、ﾊﾞﾗﾝｽ良く</a:t>
                      </a:r>
                      <a:r>
                        <a:rPr lang="ja-JP" altLang="en-US" sz="11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、伸び</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しろやﾚｼﾞﾘｴﾝｽが</a:t>
                      </a:r>
                      <a:r>
                        <a:rPr lang="ja-JP" altLang="en-US" sz="11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ある産業構造</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96838" indent="-96838" algn="just">
                        <a:lnSpc>
                          <a:spcPct val="100000"/>
                        </a:lnSpc>
                        <a:spcBef>
                          <a:spcPts val="600"/>
                        </a:spcBef>
                        <a:spcAft>
                          <a:spcPts val="0"/>
                        </a:spcAft>
                      </a:pP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〇日本の成長をけん引する東西二極の一極として、世界に存在感を発揮する「副首都・大阪」の確立・発展をめざしている。</a:t>
                      </a:r>
                      <a:endPar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288293"/>
                  </a:ext>
                </a:extLst>
              </a:tr>
            </a:tbl>
          </a:graphicData>
        </a:graphic>
      </p:graphicFrame>
      <p:sp>
        <p:nvSpPr>
          <p:cNvPr id="11"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５ 国内外の都市分析</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他都市の戦略に学ぶ</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①</a:t>
            </a:r>
          </a:p>
        </p:txBody>
      </p:sp>
      <p:sp>
        <p:nvSpPr>
          <p:cNvPr id="15" name="四角形: 角を丸くする 42">
            <a:extLst>
              <a:ext uri="{FF2B5EF4-FFF2-40B4-BE49-F238E27FC236}">
                <a16:creationId xmlns:a16="http://schemas.microsoft.com/office/drawing/2014/main" id="{65BAA35C-F6D5-4151-9889-28026A40EB08}"/>
              </a:ext>
            </a:extLst>
          </p:cNvPr>
          <p:cNvSpPr/>
          <p:nvPr/>
        </p:nvSpPr>
        <p:spPr>
          <a:xfrm>
            <a:off x="61624" y="1093583"/>
            <a:ext cx="1576697"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国内都市</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7" name="テキスト ボックス 16"/>
          <p:cNvSpPr txBox="1"/>
          <p:nvPr/>
        </p:nvSpPr>
        <p:spPr>
          <a:xfrm>
            <a:off x="36400" y="1436656"/>
            <a:ext cx="9144000" cy="523220"/>
          </a:xfrm>
          <a:prstGeom prst="rect">
            <a:avLst/>
          </a:prstGeom>
          <a:noFill/>
        </p:spPr>
        <p:txBody>
          <a:bodyPr wrap="square" rtlCol="0">
            <a:spAutoFit/>
          </a:bodyPr>
          <a:lstStyle/>
          <a:p>
            <a:pPr marL="174625" indent="-174625">
              <a:spcBef>
                <a:spcPts val="1200"/>
              </a:spcBef>
            </a:pPr>
            <a:r>
              <a:rPr lang="ja-JP" altLang="en-US" sz="1400" dirty="0">
                <a:latin typeface="BIZ UDゴシック" panose="020B0400000000000000" pitchFamily="49" charset="-128"/>
                <a:ea typeface="BIZ UDゴシック" panose="020B0400000000000000" pitchFamily="49" charset="-128"/>
              </a:rPr>
              <a:t>〇　</a:t>
            </a:r>
            <a:r>
              <a:rPr lang="ja-JP" altLang="en-US" sz="1400" dirty="0" smtClean="0">
                <a:latin typeface="BIZ UDゴシック" panose="020B0400000000000000" pitchFamily="49" charset="-128"/>
                <a:ea typeface="BIZ UDゴシック" panose="020B0400000000000000" pitchFamily="49" charset="-128"/>
              </a:rPr>
              <a:t>福岡</a:t>
            </a:r>
            <a:r>
              <a:rPr lang="ja-JP" altLang="en-US" sz="1400" dirty="0">
                <a:latin typeface="BIZ UDゴシック" panose="020B0400000000000000" pitchFamily="49" charset="-128"/>
                <a:ea typeface="BIZ UDゴシック" panose="020B0400000000000000" pitchFamily="49" charset="-128"/>
              </a:rPr>
              <a:t>、愛知といった大都市圏を形成する都市、地方創生のモデル都市としてスマートシティへの取組が進む会津若松市を分析。</a:t>
            </a:r>
            <a:r>
              <a:rPr kumimoji="1" lang="ja-JP" altLang="en-US" sz="1400" dirty="0">
                <a:latin typeface="BIZ UDゴシック" panose="020B0400000000000000" pitchFamily="49" charset="-128"/>
                <a:ea typeface="BIZ UDゴシック" panose="020B0400000000000000" pitchFamily="49" charset="-128"/>
              </a:rPr>
              <a:t>　　　</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12"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b="1" dirty="0">
                <a:solidFill>
                  <a:schemeClr val="bg1"/>
                </a:solidFill>
                <a:latin typeface="BIZ UDPゴシック" panose="020B0400000000000000" pitchFamily="50" charset="-128"/>
                <a:ea typeface="BIZ UDPゴシック" panose="020B0400000000000000" pitchFamily="50" charset="-128"/>
              </a:rPr>
              <a:t>７</a:t>
            </a:r>
          </a:p>
        </p:txBody>
      </p:sp>
    </p:spTree>
    <p:extLst>
      <p:ext uri="{BB962C8B-B14F-4D97-AF65-F5344CB8AC3E}">
        <p14:creationId xmlns:p14="http://schemas.microsoft.com/office/powerpoint/2010/main" val="273867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eaLnBrk="1" hangingPunct="1">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５ 国内外の</a:t>
            </a:r>
            <a:r>
              <a:rPr lang="ja-JP" altLang="en-US"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都市分析</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他都市の戦略に学ぶ</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smtClean="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②</a:t>
            </a:r>
            <a:endParaRPr lang="en-US" altLang="ja-JP"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endParaRPr>
          </a:p>
        </p:txBody>
      </p:sp>
      <p:sp>
        <p:nvSpPr>
          <p:cNvPr id="14" name="テキスト ボックス 13"/>
          <p:cNvSpPr txBox="1"/>
          <p:nvPr/>
        </p:nvSpPr>
        <p:spPr>
          <a:xfrm>
            <a:off x="11584" y="5931277"/>
            <a:ext cx="9144000" cy="954107"/>
          </a:xfrm>
          <a:prstGeom prst="rect">
            <a:avLst/>
          </a:prstGeom>
          <a:noFill/>
        </p:spPr>
        <p:txBody>
          <a:bodyPr wrap="square" rtlCol="0">
            <a:spAutoFit/>
          </a:bodyPr>
          <a:lstStyle/>
          <a:p>
            <a:pPr marL="174625" indent="-174625"/>
            <a:r>
              <a:rPr lang="ja-JP" altLang="en-US" sz="1400" dirty="0">
                <a:latin typeface="BIZ UDゴシック" panose="020B0400000000000000" pitchFamily="49" charset="-128"/>
                <a:ea typeface="BIZ UDゴシック" panose="020B0400000000000000" pitchFamily="49" charset="-128"/>
              </a:rPr>
              <a:t>近年、大阪においても、スマートシティ戦略の推進や国家戦略特区制度の活用、大阪府市の大学統合による</a:t>
            </a:r>
            <a:r>
              <a:rPr lang="ja-JP" altLang="en-US" sz="1400" dirty="0" smtClean="0">
                <a:latin typeface="BIZ UDゴシック" panose="020B0400000000000000" pitchFamily="49" charset="-128"/>
                <a:ea typeface="BIZ UDゴシック" panose="020B0400000000000000" pitchFamily="49" charset="-128"/>
              </a:rPr>
              <a:t>人材</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r>
              <a:rPr lang="ja-JP" altLang="en-US" sz="1400" dirty="0" smtClean="0">
                <a:latin typeface="BIZ UDゴシック" panose="020B0400000000000000" pitchFamily="49" charset="-128"/>
                <a:ea typeface="BIZ UDゴシック" panose="020B0400000000000000" pitchFamily="49" charset="-128"/>
              </a:rPr>
              <a:t>育成</a:t>
            </a:r>
            <a:r>
              <a:rPr lang="ja-JP" altLang="en-US" sz="1400" dirty="0">
                <a:latin typeface="BIZ UDゴシック" panose="020B0400000000000000" pitchFamily="49" charset="-128"/>
                <a:ea typeface="BIZ UDゴシック" panose="020B0400000000000000" pitchFamily="49" charset="-128"/>
              </a:rPr>
              <a:t>環境の充実や研究所等の統合による産業支援機能・研究開発機能の強化など都市機能の充実を図っている</a:t>
            </a:r>
            <a:r>
              <a:rPr lang="ja-JP" altLang="en-US" sz="1400" dirty="0" smtClean="0">
                <a:latin typeface="BIZ UDゴシック" panose="020B0400000000000000" pitchFamily="49" charset="-128"/>
                <a:ea typeface="BIZ UDゴシック" panose="020B0400000000000000" pitchFamily="49" charset="-128"/>
              </a:rPr>
              <a:t>と</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r>
              <a:rPr lang="ja-JP" altLang="en-US" sz="1400" dirty="0" err="1" smtClean="0">
                <a:latin typeface="BIZ UDゴシック" panose="020B0400000000000000" pitchFamily="49" charset="-128"/>
                <a:ea typeface="BIZ UDゴシック" panose="020B0400000000000000" pitchFamily="49" charset="-128"/>
              </a:rPr>
              <a:t>ころで</a:t>
            </a:r>
            <a:r>
              <a:rPr lang="ja-JP" altLang="en-US" sz="1400" dirty="0">
                <a:latin typeface="BIZ UDゴシック" panose="020B0400000000000000" pitchFamily="49" charset="-128"/>
                <a:ea typeface="BIZ UDゴシック" panose="020B0400000000000000" pitchFamily="49" charset="-128"/>
              </a:rPr>
              <a:t>あるが、上記のような海外の戦略に学びながら、</a:t>
            </a:r>
            <a:r>
              <a:rPr lang="ja-JP" altLang="en-US" sz="1400" b="1" u="sng" dirty="0">
                <a:latin typeface="BIZ UDゴシック" panose="020B0400000000000000" pitchFamily="49" charset="-128"/>
                <a:ea typeface="BIZ UDゴシック" panose="020B0400000000000000" pitchFamily="49" charset="-128"/>
              </a:rPr>
              <a:t>世界を意識して更なる大阪の成長・発展を考えて</a:t>
            </a:r>
            <a:r>
              <a:rPr lang="ja-JP" altLang="en-US" sz="1400" b="1" u="sng" dirty="0" smtClean="0">
                <a:latin typeface="BIZ UDゴシック" panose="020B0400000000000000" pitchFamily="49" charset="-128"/>
                <a:ea typeface="BIZ UDゴシック" panose="020B0400000000000000" pitchFamily="49" charset="-128"/>
              </a:rPr>
              <a:t>いく</a:t>
            </a:r>
            <a:endParaRPr lang="en-US" altLang="ja-JP" sz="1400" b="1" u="sng" dirty="0" smtClean="0">
              <a:latin typeface="BIZ UDゴシック" panose="020B0400000000000000" pitchFamily="49" charset="-128"/>
              <a:ea typeface="BIZ UDゴシック" panose="020B0400000000000000" pitchFamily="49" charset="-128"/>
            </a:endParaRPr>
          </a:p>
          <a:p>
            <a:pPr marL="174625" indent="-174625"/>
            <a:r>
              <a:rPr lang="ja-JP" altLang="en-US" sz="1400" b="1" u="sng" dirty="0" smtClean="0">
                <a:latin typeface="BIZ UDゴシック" panose="020B0400000000000000" pitchFamily="49" charset="-128"/>
                <a:ea typeface="BIZ UDゴシック" panose="020B0400000000000000" pitchFamily="49" charset="-128"/>
              </a:rPr>
              <a:t>と</a:t>
            </a:r>
            <a:r>
              <a:rPr lang="ja-JP" altLang="en-US" sz="1400" b="1" u="sng" dirty="0">
                <a:latin typeface="BIZ UDゴシック" panose="020B0400000000000000" pitchFamily="49" charset="-128"/>
                <a:ea typeface="BIZ UDゴシック" panose="020B0400000000000000" pitchFamily="49" charset="-128"/>
              </a:rPr>
              <a:t>いうことが重要</a:t>
            </a:r>
            <a:r>
              <a:rPr lang="ja-JP" altLang="en-US" sz="1400" dirty="0">
                <a:latin typeface="BIZ UDゴシック" panose="020B0400000000000000" pitchFamily="49" charset="-128"/>
                <a:ea typeface="BIZ UDゴシック" panose="020B0400000000000000" pitchFamily="49" charset="-128"/>
              </a:rPr>
              <a:t>である</a:t>
            </a:r>
            <a:r>
              <a:rPr lang="ja-JP" altLang="en-US" sz="1400" dirty="0" smtClean="0">
                <a:latin typeface="BIZ UDゴシック" panose="020B0400000000000000" pitchFamily="49" charset="-128"/>
                <a:ea typeface="BIZ UDゴシック" panose="020B0400000000000000" pitchFamily="49" charset="-128"/>
              </a:rPr>
              <a:t>。</a:t>
            </a:r>
            <a:endParaRPr lang="en-US" altLang="ja-JP" sz="1600" b="1" u="sng" dirty="0">
              <a:latin typeface="BIZ UDゴシック" panose="020B0400000000000000" pitchFamily="49" charset="-128"/>
              <a:ea typeface="BIZ UDゴシック" panose="020B0400000000000000" pitchFamily="49" charset="-128"/>
            </a:endParaRPr>
          </a:p>
        </p:txBody>
      </p:sp>
      <p:sp>
        <p:nvSpPr>
          <p:cNvPr id="2" name="二等辺三角形 1"/>
          <p:cNvSpPr/>
          <p:nvPr/>
        </p:nvSpPr>
        <p:spPr>
          <a:xfrm rot="10800000">
            <a:off x="3590130" y="5805264"/>
            <a:ext cx="1944216" cy="107600"/>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3"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dirty="0" smtClean="0">
                <a:solidFill>
                  <a:schemeClr val="tx1"/>
                </a:solidFill>
                <a:latin typeface="BIZ UDPゴシック" panose="020B0400000000000000" pitchFamily="50" charset="-128"/>
                <a:ea typeface="BIZ UDPゴシック" panose="020B0400000000000000" pitchFamily="50" charset="-128"/>
              </a:rPr>
              <a:t>８</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35496" y="1332051"/>
            <a:ext cx="9053485" cy="4401205"/>
          </a:xfrm>
          <a:prstGeom prst="rect">
            <a:avLst/>
          </a:prstGeom>
          <a:noFill/>
          <a:ln w="6350">
            <a:solidFill>
              <a:schemeClr val="tx1"/>
            </a:solidFill>
          </a:ln>
        </p:spPr>
        <p:txBody>
          <a:bodyPr wrap="square" rtlCol="0" anchor="ctr">
            <a:spAutoFit/>
          </a:bodyPr>
          <a:lstStyle/>
          <a:p>
            <a:pPr fontAlgn="auto"/>
            <a:r>
              <a:rPr lang="ja-JP" altLang="ja-JP" sz="1400" dirty="0">
                <a:latin typeface="BIZ UDゴシック" panose="020B0400000000000000" pitchFamily="49" charset="-128"/>
                <a:ea typeface="BIZ UDゴシック" panose="020B0400000000000000" pitchFamily="49" charset="-128"/>
              </a:rPr>
              <a:t>〇　地域の産業の強みや特色を生かすことを基本に</a:t>
            </a:r>
            <a:r>
              <a:rPr lang="ja-JP" altLang="ja-JP" sz="1400" dirty="0" smtClean="0">
                <a:latin typeface="BIZ UDゴシック" panose="020B0400000000000000" pitchFamily="49" charset="-128"/>
                <a:ea typeface="BIZ UDゴシック" panose="020B0400000000000000" pitchFamily="49" charset="-128"/>
              </a:rPr>
              <a:t>、社会</a:t>
            </a:r>
            <a:r>
              <a:rPr lang="ja-JP" altLang="ja-JP" sz="1400" dirty="0">
                <a:latin typeface="BIZ UDゴシック" panose="020B0400000000000000" pitchFamily="49" charset="-128"/>
                <a:ea typeface="BIZ UDゴシック" panose="020B0400000000000000" pitchFamily="49" charset="-128"/>
              </a:rPr>
              <a:t>情勢の変化に併せ、新技術を取り入れ</a:t>
            </a:r>
            <a:r>
              <a:rPr lang="ja-JP" altLang="ja-JP" sz="1400" dirty="0" smtClean="0">
                <a:latin typeface="BIZ UDゴシック" panose="020B0400000000000000" pitchFamily="49" charset="-128"/>
                <a:ea typeface="BIZ UDゴシック" panose="020B0400000000000000" pitchFamily="49" charset="-128"/>
              </a:rPr>
              <a:t>既存</a:t>
            </a:r>
            <a:r>
              <a:rPr lang="ja-JP" altLang="ja-JP" sz="1400" dirty="0">
                <a:latin typeface="BIZ UDゴシック" panose="020B0400000000000000" pitchFamily="49" charset="-128"/>
                <a:ea typeface="BIZ UDゴシック" panose="020B0400000000000000" pitchFamily="49" charset="-128"/>
              </a:rPr>
              <a:t>産業</a:t>
            </a:r>
            <a:r>
              <a:rPr lang="ja-JP" altLang="ja-JP" sz="1400" dirty="0" smtClean="0">
                <a:latin typeface="BIZ UDゴシック" panose="020B0400000000000000" pitchFamily="49" charset="-128"/>
                <a:ea typeface="BIZ UDゴシック" panose="020B0400000000000000" pitchFamily="49" charset="-128"/>
              </a:rPr>
              <a:t>の高</a:t>
            </a:r>
            <a:endParaRPr lang="en-US" altLang="ja-JP" sz="1400" dirty="0" smtClean="0">
              <a:latin typeface="BIZ UDゴシック" panose="020B0400000000000000" pitchFamily="49" charset="-128"/>
              <a:ea typeface="BIZ UDゴシック" panose="020B0400000000000000" pitchFamily="49" charset="-128"/>
            </a:endParaRPr>
          </a:p>
          <a:p>
            <a:pPr fontAlgn="auto"/>
            <a:r>
              <a:rPr lang="ja-JP" altLang="en-US"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度化</a:t>
            </a:r>
            <a:r>
              <a:rPr lang="ja-JP" altLang="ja-JP" sz="1400" dirty="0">
                <a:latin typeface="BIZ UDゴシック" panose="020B0400000000000000" pitchFamily="49" charset="-128"/>
                <a:ea typeface="BIZ UDゴシック" panose="020B0400000000000000" pitchFamily="49" charset="-128"/>
              </a:rPr>
              <a:t>や新産業の育成など、産業構造の転換が必要。また、従来からのものづくり基盤と</a:t>
            </a:r>
            <a:r>
              <a:rPr lang="ja-JP" altLang="ja-JP" sz="1400" dirty="0" smtClean="0">
                <a:latin typeface="BIZ UDゴシック" panose="020B0400000000000000" pitchFamily="49" charset="-128"/>
                <a:ea typeface="BIZ UDゴシック" panose="020B0400000000000000" pitchFamily="49" charset="-128"/>
              </a:rPr>
              <a:t>第３次産業</a:t>
            </a:r>
            <a:r>
              <a:rPr lang="ja-JP" altLang="ja-JP" sz="1400" dirty="0">
                <a:latin typeface="BIZ UDゴシック" panose="020B0400000000000000" pitchFamily="49" charset="-128"/>
                <a:ea typeface="BIZ UDゴシック" panose="020B0400000000000000" pitchFamily="49" charset="-128"/>
              </a:rPr>
              <a:t>を</a:t>
            </a:r>
            <a:r>
              <a:rPr lang="ja-JP" altLang="ja-JP" sz="1400" dirty="0" smtClean="0">
                <a:latin typeface="BIZ UDゴシック" panose="020B0400000000000000" pitchFamily="49" charset="-128"/>
                <a:ea typeface="BIZ UDゴシック" panose="020B0400000000000000" pitchFamily="49" charset="-128"/>
              </a:rPr>
              <a:t>融合さ</a:t>
            </a:r>
            <a:endParaRPr lang="en-US" altLang="ja-JP" sz="1400" dirty="0" smtClean="0">
              <a:latin typeface="BIZ UDゴシック" panose="020B0400000000000000" pitchFamily="49" charset="-128"/>
              <a:ea typeface="BIZ UDゴシック" panose="020B0400000000000000" pitchFamily="49" charset="-128"/>
            </a:endParaRPr>
          </a:p>
          <a:p>
            <a:pPr fontAlgn="auto"/>
            <a:r>
              <a:rPr lang="ja-JP" altLang="en-US"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せ</a:t>
            </a:r>
            <a:r>
              <a:rPr lang="ja-JP" altLang="ja-JP" sz="1400" dirty="0">
                <a:latin typeface="BIZ UDゴシック" panose="020B0400000000000000" pitchFamily="49" charset="-128"/>
                <a:ea typeface="BIZ UDゴシック" panose="020B0400000000000000" pitchFamily="49" charset="-128"/>
              </a:rPr>
              <a:t>、新たな製品やサービスの創出が必要。</a:t>
            </a:r>
            <a:r>
              <a:rPr lang="en-US" altLang="ja-JP" sz="1400" dirty="0">
                <a:latin typeface="BIZ UDゴシック" panose="020B0400000000000000" pitchFamily="49" charset="-128"/>
                <a:ea typeface="BIZ UDゴシック" panose="020B0400000000000000" pitchFamily="49" charset="-128"/>
              </a:rPr>
              <a:t> </a:t>
            </a:r>
          </a:p>
          <a:p>
            <a:pPr fontAlgn="auto"/>
            <a:endParaRPr lang="ja-JP" altLang="ja-JP" sz="800" dirty="0">
              <a:latin typeface="BIZ UDゴシック" panose="020B0400000000000000" pitchFamily="49" charset="-128"/>
              <a:ea typeface="BIZ UDゴシック" panose="020B0400000000000000" pitchFamily="49" charset="-128"/>
            </a:endParaRPr>
          </a:p>
          <a:p>
            <a:pPr fontAlgn="auto"/>
            <a:r>
              <a:rPr lang="ja-JP" altLang="ja-JP" sz="1400" dirty="0" smtClean="0">
                <a:latin typeface="BIZ UDゴシック" panose="020B0400000000000000" pitchFamily="49" charset="-128"/>
                <a:ea typeface="BIZ UDゴシック" panose="020B0400000000000000" pitchFamily="49" charset="-128"/>
              </a:rPr>
              <a:t>〇</a:t>
            </a:r>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人材</a:t>
            </a:r>
            <a:r>
              <a:rPr lang="ja-JP" altLang="ja-JP" sz="1400" dirty="0">
                <a:latin typeface="BIZ UDゴシック" panose="020B0400000000000000" pitchFamily="49" charset="-128"/>
                <a:ea typeface="BIZ UDゴシック" panose="020B0400000000000000" pitchFamily="49" charset="-128"/>
              </a:rPr>
              <a:t>の流動化や育成（学び直し）、大学からの人材輩出、人材の呼び込みに注力することが必要。</a:t>
            </a:r>
            <a:r>
              <a:rPr lang="en-US" altLang="ja-JP" sz="1400" dirty="0">
                <a:latin typeface="BIZ UDゴシック" panose="020B0400000000000000" pitchFamily="49" charset="-128"/>
                <a:ea typeface="BIZ UDゴシック" panose="020B0400000000000000" pitchFamily="49" charset="-128"/>
              </a:rPr>
              <a:t> </a:t>
            </a:r>
            <a:endParaRPr lang="ja-JP" altLang="ja-JP" sz="1400" dirty="0">
              <a:latin typeface="BIZ UDゴシック" panose="020B0400000000000000" pitchFamily="49" charset="-128"/>
              <a:ea typeface="BIZ UDゴシック" panose="020B0400000000000000" pitchFamily="49" charset="-128"/>
            </a:endParaRPr>
          </a:p>
          <a:p>
            <a:pPr fontAlgn="auto"/>
            <a:endParaRPr lang="en-US" altLang="ja-JP" sz="800" dirty="0">
              <a:latin typeface="BIZ UDゴシック" panose="020B0400000000000000" pitchFamily="49" charset="-128"/>
              <a:ea typeface="BIZ UDゴシック" panose="020B0400000000000000" pitchFamily="49" charset="-128"/>
            </a:endParaRPr>
          </a:p>
          <a:p>
            <a:pPr fontAlgn="auto"/>
            <a:r>
              <a:rPr lang="ja-JP" altLang="ja-JP" sz="1400" dirty="0" smtClean="0">
                <a:latin typeface="BIZ UDゴシック" panose="020B0400000000000000" pitchFamily="49" charset="-128"/>
                <a:ea typeface="BIZ UDゴシック" panose="020B0400000000000000" pitchFamily="49" charset="-128"/>
              </a:rPr>
              <a:t>〇</a:t>
            </a:r>
            <a:r>
              <a:rPr lang="ja-JP" altLang="ja-JP" sz="1400" dirty="0">
                <a:latin typeface="BIZ UDゴシック" panose="020B0400000000000000" pitchFamily="49" charset="-128"/>
                <a:ea typeface="BIZ UDゴシック" panose="020B0400000000000000" pitchFamily="49" charset="-128"/>
              </a:rPr>
              <a:t>　イノベーションの創出、産業構造の転換にデジタルを最大限に活用することが必要。</a:t>
            </a:r>
          </a:p>
          <a:p>
            <a:pPr fontAlgn="auto"/>
            <a:endParaRPr lang="en-US" altLang="ja-JP" sz="800" dirty="0" smtClean="0">
              <a:latin typeface="BIZ UDゴシック" panose="020B0400000000000000" pitchFamily="49" charset="-128"/>
              <a:ea typeface="BIZ UDゴシック" panose="020B0400000000000000" pitchFamily="49" charset="-128"/>
            </a:endParaRPr>
          </a:p>
          <a:p>
            <a:pPr fontAlgn="auto"/>
            <a:r>
              <a:rPr lang="ja-JP" altLang="ja-JP" sz="1400" dirty="0" smtClean="0">
                <a:latin typeface="BIZ UDゴシック" panose="020B0400000000000000" pitchFamily="49" charset="-128"/>
                <a:ea typeface="BIZ UDゴシック" panose="020B0400000000000000" pitchFamily="49" charset="-128"/>
              </a:rPr>
              <a:t>〇</a:t>
            </a:r>
            <a:r>
              <a:rPr lang="ja-JP" altLang="ja-JP" sz="1400" dirty="0">
                <a:latin typeface="BIZ UDゴシック" panose="020B0400000000000000" pitchFamily="49" charset="-128"/>
                <a:ea typeface="BIZ UDゴシック" panose="020B0400000000000000" pitchFamily="49" charset="-128"/>
              </a:rPr>
              <a:t>　基礎自治体が中心となって、ウォーカブルシティの実現など、経済の基盤となる人や暮らしにとって魅力</a:t>
            </a:r>
            <a:endParaRPr lang="en-US" altLang="ja-JP" sz="1400" dirty="0">
              <a:latin typeface="BIZ UDゴシック" panose="020B0400000000000000" pitchFamily="49" charset="-128"/>
              <a:ea typeface="BIZ UDゴシック" panose="020B0400000000000000" pitchFamily="49" charset="-128"/>
            </a:endParaRPr>
          </a:p>
          <a:p>
            <a:pPr fontAlgn="auto"/>
            <a:r>
              <a:rPr lang="en-US" altLang="ja-JP"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的な</a:t>
            </a:r>
            <a:r>
              <a:rPr lang="ja-JP" altLang="en-US" sz="1400" dirty="0" smtClean="0">
                <a:latin typeface="BIZ UDゴシック" panose="020B0400000000000000" pitchFamily="49" charset="-128"/>
                <a:ea typeface="BIZ UDゴシック" panose="020B0400000000000000" pitchFamily="49" charset="-128"/>
              </a:rPr>
              <a:t>まち</a:t>
            </a:r>
            <a:r>
              <a:rPr lang="ja-JP" altLang="ja-JP" sz="1400" dirty="0" smtClean="0">
                <a:latin typeface="BIZ UDゴシック" panose="020B0400000000000000" pitchFamily="49" charset="-128"/>
                <a:ea typeface="BIZ UDゴシック" panose="020B0400000000000000" pitchFamily="49" charset="-128"/>
              </a:rPr>
              <a:t>づくり</a:t>
            </a:r>
            <a:r>
              <a:rPr lang="ja-JP" altLang="ja-JP" sz="1400" dirty="0">
                <a:latin typeface="BIZ UDゴシック" panose="020B0400000000000000" pitchFamily="49" charset="-128"/>
                <a:ea typeface="BIZ UDゴシック" panose="020B0400000000000000" pitchFamily="49" charset="-128"/>
              </a:rPr>
              <a:t>が必要。</a:t>
            </a:r>
          </a:p>
          <a:p>
            <a:pPr fontAlgn="auto"/>
            <a:endParaRPr lang="en-US" altLang="ja-JP" sz="800" dirty="0">
              <a:latin typeface="BIZ UDゴシック" panose="020B0400000000000000" pitchFamily="49" charset="-128"/>
              <a:ea typeface="BIZ UDゴシック" panose="020B0400000000000000" pitchFamily="49" charset="-128"/>
            </a:endParaRPr>
          </a:p>
          <a:p>
            <a:pPr fontAlgn="auto"/>
            <a:r>
              <a:rPr lang="ja-JP" altLang="ja-JP" sz="1400" dirty="0" smtClean="0">
                <a:latin typeface="BIZ UDゴシック" panose="020B0400000000000000" pitchFamily="49" charset="-128"/>
                <a:ea typeface="BIZ UDゴシック" panose="020B0400000000000000" pitchFamily="49" charset="-128"/>
              </a:rPr>
              <a:t>〇</a:t>
            </a:r>
            <a:r>
              <a:rPr lang="ja-JP" altLang="ja-JP" sz="1400" dirty="0">
                <a:latin typeface="BIZ UDゴシック" panose="020B0400000000000000" pitchFamily="49" charset="-128"/>
                <a:ea typeface="BIZ UDゴシック" panose="020B0400000000000000" pitchFamily="49" charset="-128"/>
              </a:rPr>
              <a:t>　</a:t>
            </a:r>
            <a:r>
              <a:rPr lang="ja-JP" altLang="en-US" sz="1400" dirty="0">
                <a:latin typeface="BIZ UDゴシック" panose="020B0400000000000000" pitchFamily="49" charset="-128"/>
                <a:ea typeface="BIZ UDゴシック" panose="020B0400000000000000" pitchFamily="49" charset="-128"/>
              </a:rPr>
              <a:t>イノベーションの創出に向けた資金ニーズに対応できるような、多様な資金調達手段や仕組みを備えて</a:t>
            </a:r>
            <a:r>
              <a:rPr lang="ja-JP" altLang="en-US" sz="1400" dirty="0" err="1">
                <a:latin typeface="BIZ UDゴシック" panose="020B0400000000000000" pitchFamily="49" charset="-128"/>
                <a:ea typeface="BIZ UDゴシック" panose="020B0400000000000000" pitchFamily="49" charset="-128"/>
              </a:rPr>
              <a:t>い</a:t>
            </a:r>
            <a:endParaRPr lang="en-US" altLang="ja-JP" sz="1400" dirty="0">
              <a:latin typeface="BIZ UDゴシック" panose="020B0400000000000000" pitchFamily="49" charset="-128"/>
              <a:ea typeface="BIZ UDゴシック" panose="020B0400000000000000" pitchFamily="49" charset="-128"/>
            </a:endParaRPr>
          </a:p>
          <a:p>
            <a:pPr fontAlgn="auto"/>
            <a:r>
              <a:rPr lang="ja-JP" altLang="en-US" sz="1400" dirty="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く</a:t>
            </a:r>
            <a:r>
              <a:rPr lang="ja-JP" altLang="en-US" sz="1400" dirty="0">
                <a:latin typeface="BIZ UDゴシック" panose="020B0400000000000000" pitchFamily="49" charset="-128"/>
                <a:ea typeface="BIZ UDゴシック" panose="020B0400000000000000" pitchFamily="49" charset="-128"/>
              </a:rPr>
              <a:t>ことが必要</a:t>
            </a:r>
            <a:r>
              <a:rPr lang="ja-JP" altLang="ja-JP" sz="1400" dirty="0">
                <a:latin typeface="BIZ UDゴシック" panose="020B0400000000000000" pitchFamily="49" charset="-128"/>
                <a:ea typeface="BIZ UDゴシック" panose="020B0400000000000000" pitchFamily="49" charset="-128"/>
              </a:rPr>
              <a:t>。</a:t>
            </a:r>
          </a:p>
          <a:p>
            <a:pPr fontAlgn="ctr"/>
            <a:endParaRPr lang="en-US" altLang="ja-JP" sz="800" dirty="0">
              <a:latin typeface="BIZ UDゴシック" panose="020B0400000000000000" pitchFamily="49" charset="-128"/>
              <a:ea typeface="BIZ UDゴシック" panose="020B0400000000000000" pitchFamily="49" charset="-128"/>
            </a:endParaRPr>
          </a:p>
          <a:p>
            <a:pPr fontAlgn="ctr"/>
            <a:r>
              <a:rPr lang="ja-JP" altLang="ja-JP" sz="1400" dirty="0" smtClean="0">
                <a:latin typeface="BIZ UDゴシック" panose="020B0400000000000000" pitchFamily="49" charset="-128"/>
                <a:ea typeface="BIZ UDゴシック" panose="020B0400000000000000" pitchFamily="49" charset="-128"/>
              </a:rPr>
              <a:t>〇</a:t>
            </a:r>
            <a:r>
              <a:rPr lang="ja-JP" altLang="ja-JP" sz="1400" dirty="0">
                <a:latin typeface="BIZ UDゴシック" panose="020B0400000000000000" pitchFamily="49" charset="-128"/>
                <a:ea typeface="BIZ UDゴシック" panose="020B0400000000000000" pitchFamily="49" charset="-128"/>
              </a:rPr>
              <a:t>　新たなビジネスの創出に向け、スタートアップ企業の支援、イノベーションハブの設置、共通基盤の活用</a:t>
            </a:r>
            <a:endParaRPr lang="en-US" altLang="ja-JP" sz="1400" dirty="0">
              <a:latin typeface="BIZ UDゴシック" panose="020B0400000000000000" pitchFamily="49" charset="-128"/>
              <a:ea typeface="BIZ UDゴシック" panose="020B0400000000000000" pitchFamily="49" charset="-128"/>
            </a:endParaRPr>
          </a:p>
          <a:p>
            <a:pPr fontAlgn="ctr"/>
            <a:r>
              <a:rPr lang="en-US" altLang="ja-JP"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に</a:t>
            </a:r>
            <a:r>
              <a:rPr lang="ja-JP" altLang="ja-JP" sz="1400" dirty="0">
                <a:latin typeface="BIZ UDゴシック" panose="020B0400000000000000" pitchFamily="49" charset="-128"/>
                <a:ea typeface="BIZ UDゴシック" panose="020B0400000000000000" pitchFamily="49" charset="-128"/>
              </a:rPr>
              <a:t>向けた環境整備が必要。イノベーションや社会課題の解決に向け、行政と民間、大学、研究機関との連携</a:t>
            </a:r>
            <a:endParaRPr lang="en-US" altLang="ja-JP" sz="1400" dirty="0">
              <a:latin typeface="BIZ UDゴシック" panose="020B0400000000000000" pitchFamily="49" charset="-128"/>
              <a:ea typeface="BIZ UDゴシック" panose="020B0400000000000000" pitchFamily="49" charset="-128"/>
            </a:endParaRPr>
          </a:p>
          <a:p>
            <a:pPr fontAlgn="ctr"/>
            <a:r>
              <a:rPr lang="en-US" altLang="ja-JP"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の</a:t>
            </a:r>
            <a:r>
              <a:rPr lang="ja-JP" altLang="ja-JP" sz="1400" dirty="0">
                <a:latin typeface="BIZ UDゴシック" panose="020B0400000000000000" pitchFamily="49" charset="-128"/>
                <a:ea typeface="BIZ UDゴシック" panose="020B0400000000000000" pitchFamily="49" charset="-128"/>
              </a:rPr>
              <a:t>パートナーシップの構築が必要。</a:t>
            </a:r>
          </a:p>
          <a:p>
            <a:pPr fontAlgn="auto"/>
            <a:endParaRPr lang="en-US" altLang="ja-JP" sz="800" dirty="0">
              <a:latin typeface="BIZ UDゴシック" panose="020B0400000000000000" pitchFamily="49" charset="-128"/>
              <a:ea typeface="BIZ UDゴシック" panose="020B0400000000000000" pitchFamily="49" charset="-128"/>
            </a:endParaRPr>
          </a:p>
          <a:p>
            <a:pPr fontAlgn="auto"/>
            <a:r>
              <a:rPr lang="ja-JP" altLang="ja-JP" sz="1400" dirty="0" smtClean="0">
                <a:latin typeface="BIZ UDゴシック" panose="020B0400000000000000" pitchFamily="49" charset="-128"/>
                <a:ea typeface="BIZ UDゴシック" panose="020B0400000000000000" pitchFamily="49" charset="-128"/>
              </a:rPr>
              <a:t>〇</a:t>
            </a:r>
            <a:r>
              <a:rPr lang="ja-JP" altLang="en-US" sz="1400" dirty="0" smtClean="0">
                <a:latin typeface="BIZ UDゴシック" panose="020B0400000000000000" pitchFamily="49" charset="-128"/>
                <a:ea typeface="BIZ UDゴシック" panose="020B0400000000000000" pitchFamily="49" charset="-128"/>
              </a:rPr>
              <a:t>　ステークホルダー</a:t>
            </a:r>
            <a:r>
              <a:rPr lang="ja-JP" altLang="en-US" sz="1400" dirty="0">
                <a:latin typeface="BIZ UDゴシック" panose="020B0400000000000000" pitchFamily="49" charset="-128"/>
                <a:ea typeface="BIZ UDゴシック" panose="020B0400000000000000" pitchFamily="49" charset="-128"/>
              </a:rPr>
              <a:t>（利害関係者）の合意を得ながら、</a:t>
            </a:r>
            <a:r>
              <a:rPr lang="ja-JP" altLang="ja-JP" sz="1400" dirty="0">
                <a:latin typeface="BIZ UDゴシック" panose="020B0400000000000000" pitchFamily="49" charset="-128"/>
                <a:ea typeface="BIZ UDゴシック" panose="020B0400000000000000" pitchFamily="49" charset="-128"/>
              </a:rPr>
              <a:t>都市の成長を強力に推進していくリーダーシップが</a:t>
            </a:r>
            <a:endParaRPr lang="en-US" altLang="ja-JP" sz="1400" dirty="0">
              <a:latin typeface="BIZ UDゴシック" panose="020B0400000000000000" pitchFamily="49" charset="-128"/>
              <a:ea typeface="BIZ UDゴシック" panose="020B0400000000000000" pitchFamily="49" charset="-128"/>
            </a:endParaRPr>
          </a:p>
          <a:p>
            <a:pPr fontAlgn="auto"/>
            <a:r>
              <a:rPr lang="ja-JP" altLang="en-US"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必要</a:t>
            </a:r>
            <a:r>
              <a:rPr lang="ja-JP" altLang="ja-JP" sz="1400" dirty="0">
                <a:latin typeface="BIZ UDゴシック" panose="020B0400000000000000" pitchFamily="49" charset="-128"/>
                <a:ea typeface="BIZ UDゴシック" panose="020B0400000000000000" pitchFamily="49" charset="-128"/>
              </a:rPr>
              <a:t>。</a:t>
            </a:r>
          </a:p>
          <a:p>
            <a:pPr fontAlgn="ctr"/>
            <a:endParaRPr lang="en-US" altLang="ja-JP" sz="800" dirty="0">
              <a:latin typeface="BIZ UDゴシック" panose="020B0400000000000000" pitchFamily="49" charset="-128"/>
              <a:ea typeface="BIZ UDゴシック" panose="020B0400000000000000" pitchFamily="49" charset="-128"/>
            </a:endParaRPr>
          </a:p>
          <a:p>
            <a:pPr fontAlgn="ctr"/>
            <a:r>
              <a:rPr lang="ja-JP" altLang="ja-JP" sz="1400" dirty="0" smtClean="0">
                <a:latin typeface="BIZ UDゴシック" panose="020B0400000000000000" pitchFamily="49" charset="-128"/>
                <a:ea typeface="BIZ UDゴシック" panose="020B0400000000000000" pitchFamily="49" charset="-128"/>
              </a:rPr>
              <a:t>〇</a:t>
            </a:r>
            <a:r>
              <a:rPr lang="ja-JP" altLang="ja-JP" sz="1400" dirty="0">
                <a:latin typeface="BIZ UDゴシック" panose="020B0400000000000000" pitchFamily="49" charset="-128"/>
                <a:ea typeface="BIZ UDゴシック" panose="020B0400000000000000" pitchFamily="49" charset="-128"/>
              </a:rPr>
              <a:t>　経済圏に応じ、自治体の枠を越えて広域連携が図られるとともに、成長に向けたビジョンを国（政府）と</a:t>
            </a:r>
            <a:endParaRPr lang="en-US" altLang="ja-JP" sz="1400" dirty="0">
              <a:latin typeface="BIZ UDゴシック" panose="020B0400000000000000" pitchFamily="49" charset="-128"/>
              <a:ea typeface="BIZ UDゴシック" panose="020B0400000000000000" pitchFamily="49" charset="-128"/>
            </a:endParaRPr>
          </a:p>
          <a:p>
            <a:pPr fontAlgn="ctr"/>
            <a:r>
              <a:rPr lang="en-US" altLang="ja-JP"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共有</a:t>
            </a:r>
            <a:r>
              <a:rPr lang="ja-JP" altLang="ja-JP" sz="1400" dirty="0">
                <a:latin typeface="BIZ UDゴシック" panose="020B0400000000000000" pitchFamily="49" charset="-128"/>
                <a:ea typeface="BIZ UDゴシック" panose="020B0400000000000000" pitchFamily="49" charset="-128"/>
              </a:rPr>
              <a:t>し、協定の枠組みなど、具体的な政策が必要。</a:t>
            </a:r>
            <a:r>
              <a:rPr lang="ja-JP" altLang="en-US" sz="1400" dirty="0">
                <a:latin typeface="BIZ UDゴシック" panose="020B0400000000000000" pitchFamily="49" charset="-128"/>
                <a:ea typeface="BIZ UDゴシック" panose="020B0400000000000000" pitchFamily="49" charset="-128"/>
              </a:rPr>
              <a:t>　</a:t>
            </a:r>
          </a:p>
        </p:txBody>
      </p:sp>
      <p:sp>
        <p:nvSpPr>
          <p:cNvPr id="9" name="テキスト ボックス 8"/>
          <p:cNvSpPr txBox="1"/>
          <p:nvPr/>
        </p:nvSpPr>
        <p:spPr>
          <a:xfrm>
            <a:off x="42975" y="836712"/>
            <a:ext cx="8995704" cy="523220"/>
          </a:xfrm>
          <a:prstGeom prst="rect">
            <a:avLst/>
          </a:prstGeom>
          <a:noFill/>
        </p:spPr>
        <p:txBody>
          <a:bodyPr wrap="square" rtlCol="0">
            <a:spAutoFit/>
          </a:bodyPr>
          <a:lstStyle/>
          <a:p>
            <a:pPr marL="174625" indent="-174625"/>
            <a:r>
              <a:rPr lang="ja-JP" altLang="en-US" sz="1400" dirty="0">
                <a:latin typeface="BIZ UDゴシック" panose="020B0400000000000000" pitchFamily="49" charset="-128"/>
                <a:ea typeface="BIZ UDゴシック" panose="020B0400000000000000" pitchFamily="49" charset="-128"/>
              </a:rPr>
              <a:t>〇　</a:t>
            </a:r>
            <a:r>
              <a:rPr lang="ja-JP" altLang="en-US" sz="1400" dirty="0" smtClean="0">
                <a:latin typeface="BIZ UDゴシック" panose="020B0400000000000000" pitchFamily="49" charset="-128"/>
                <a:ea typeface="BIZ UDゴシック" panose="020B0400000000000000" pitchFamily="49" charset="-128"/>
              </a:rPr>
              <a:t>都市</a:t>
            </a:r>
            <a:r>
              <a:rPr lang="ja-JP" altLang="en-US" sz="1400" dirty="0">
                <a:latin typeface="BIZ UDゴシック" panose="020B0400000000000000" pitchFamily="49" charset="-128"/>
                <a:ea typeface="BIZ UDゴシック" panose="020B0400000000000000" pitchFamily="49" charset="-128"/>
              </a:rPr>
              <a:t>の成長や発展という観点で実績を</a:t>
            </a:r>
            <a:r>
              <a:rPr lang="ja-JP" altLang="en-US" sz="1400" dirty="0" smtClean="0">
                <a:latin typeface="BIZ UDゴシック" panose="020B0400000000000000" pitchFamily="49" charset="-128"/>
                <a:ea typeface="BIZ UDゴシック" panose="020B0400000000000000" pitchFamily="49" charset="-128"/>
              </a:rPr>
              <a:t>示す６</a:t>
            </a:r>
            <a:r>
              <a:rPr lang="ja-JP" altLang="en-US" sz="1400" dirty="0">
                <a:latin typeface="BIZ UDゴシック" panose="020B0400000000000000" pitchFamily="49" charset="-128"/>
                <a:ea typeface="BIZ UDゴシック" panose="020B0400000000000000" pitchFamily="49" charset="-128"/>
              </a:rPr>
              <a:t>都市（ｺﾍﾟﾝﾊｰｹﾞﾝ</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ﾏﾝﾁｪｽﾀｰ</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ﾄﾛﾝﾄ</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ｼｱﾄﾙ</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ｼﾝｶﾞﾎﾟｰﾙ</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深圳）を分析</a:t>
            </a:r>
            <a:r>
              <a:rPr lang="ja-JP" altLang="en-US" sz="1400" dirty="0" smtClean="0">
                <a:latin typeface="BIZ UDゴシック" panose="020B0400000000000000" pitchFamily="49" charset="-128"/>
                <a:ea typeface="BIZ UDゴシック" panose="020B0400000000000000" pitchFamily="49" charset="-128"/>
              </a:rPr>
              <a:t>。得られた示唆を要約すると次のとおり。</a:t>
            </a:r>
            <a:endParaRPr lang="en-US" altLang="ja-JP" sz="1400" dirty="0">
              <a:latin typeface="BIZ UDゴシック" panose="020B0400000000000000" pitchFamily="49" charset="-128"/>
              <a:ea typeface="BIZ UDゴシック" panose="020B0400000000000000" pitchFamily="49" charset="-128"/>
            </a:endParaRPr>
          </a:p>
        </p:txBody>
      </p:sp>
      <p:sp>
        <p:nvSpPr>
          <p:cNvPr id="11" name="四角形: 角を丸くする 42">
            <a:extLst>
              <a:ext uri="{FF2B5EF4-FFF2-40B4-BE49-F238E27FC236}">
                <a16:creationId xmlns:a16="http://schemas.microsoft.com/office/drawing/2014/main" id="{65BAA35C-F6D5-4151-9889-28026A40EB08}"/>
              </a:ext>
            </a:extLst>
          </p:cNvPr>
          <p:cNvSpPr/>
          <p:nvPr/>
        </p:nvSpPr>
        <p:spPr>
          <a:xfrm>
            <a:off x="32168" y="534221"/>
            <a:ext cx="1576697"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海外都市</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124897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11471</Words>
  <Application>Microsoft Office PowerPoint</Application>
  <PresentationFormat>画面に合わせる (4:3)</PresentationFormat>
  <Paragraphs>910</Paragraphs>
  <Slides>25</Slides>
  <Notes>21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25</vt:i4>
      </vt:variant>
    </vt:vector>
  </HeadingPairs>
  <TitlesOfParts>
    <vt:vector size="36" baseType="lpstr">
      <vt:lpstr>BIZ UDPゴシック</vt:lpstr>
      <vt:lpstr>BIZ UDゴシック</vt:lpstr>
      <vt:lpstr>DFKai-SB</vt:lpstr>
      <vt:lpstr>Meiryo UI</vt:lpstr>
      <vt:lpstr>ＭＳ Ｐゴシック</vt:lpstr>
      <vt:lpstr>UD デジタル 教科書体 NK-R</vt:lpstr>
      <vt:lpstr>メイリオ</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2022-09-28T08:28:17Z</dcterms:modified>
</cp:coreProperties>
</file>