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64"/>
  </p:notesMasterIdLst>
  <p:handoutMasterIdLst>
    <p:handoutMasterId r:id="rId65"/>
  </p:handoutMasterIdLst>
  <p:sldIdLst>
    <p:sldId id="141169330" r:id="rId2"/>
    <p:sldId id="141169331" r:id="rId3"/>
    <p:sldId id="141169332" r:id="rId4"/>
    <p:sldId id="141169333" r:id="rId5"/>
    <p:sldId id="141169334" r:id="rId6"/>
    <p:sldId id="141169335" r:id="rId7"/>
    <p:sldId id="141169336" r:id="rId8"/>
    <p:sldId id="141169337" r:id="rId9"/>
    <p:sldId id="141169338" r:id="rId10"/>
    <p:sldId id="141169339" r:id="rId11"/>
    <p:sldId id="141169340" r:id="rId12"/>
    <p:sldId id="141169341" r:id="rId13"/>
    <p:sldId id="141169342" r:id="rId14"/>
    <p:sldId id="141169343" r:id="rId15"/>
    <p:sldId id="141169344" r:id="rId16"/>
    <p:sldId id="141169345" r:id="rId17"/>
    <p:sldId id="141169346" r:id="rId18"/>
    <p:sldId id="141169347" r:id="rId19"/>
    <p:sldId id="141169348" r:id="rId20"/>
    <p:sldId id="141169349" r:id="rId21"/>
    <p:sldId id="141169350" r:id="rId22"/>
    <p:sldId id="141169351" r:id="rId23"/>
    <p:sldId id="141169352" r:id="rId24"/>
    <p:sldId id="141169353" r:id="rId25"/>
    <p:sldId id="141169354" r:id="rId26"/>
    <p:sldId id="141169355" r:id="rId27"/>
    <p:sldId id="141169356" r:id="rId28"/>
    <p:sldId id="141169357" r:id="rId29"/>
    <p:sldId id="141169358" r:id="rId30"/>
    <p:sldId id="141169359" r:id="rId31"/>
    <p:sldId id="141169360" r:id="rId32"/>
    <p:sldId id="141169361" r:id="rId33"/>
    <p:sldId id="141169362" r:id="rId34"/>
    <p:sldId id="141169363" r:id="rId35"/>
    <p:sldId id="141169364" r:id="rId36"/>
    <p:sldId id="141169365" r:id="rId37"/>
    <p:sldId id="141169366" r:id="rId38"/>
    <p:sldId id="141169367" r:id="rId39"/>
    <p:sldId id="141169368" r:id="rId40"/>
    <p:sldId id="141169369" r:id="rId41"/>
    <p:sldId id="141169370" r:id="rId42"/>
    <p:sldId id="141169371" r:id="rId43"/>
    <p:sldId id="141169372" r:id="rId44"/>
    <p:sldId id="141169373" r:id="rId45"/>
    <p:sldId id="141169374" r:id="rId46"/>
    <p:sldId id="141169375" r:id="rId47"/>
    <p:sldId id="141169376" r:id="rId48"/>
    <p:sldId id="141169377" r:id="rId49"/>
    <p:sldId id="141169378" r:id="rId50"/>
    <p:sldId id="141169379" r:id="rId51"/>
    <p:sldId id="141169380" r:id="rId52"/>
    <p:sldId id="141169381" r:id="rId53"/>
    <p:sldId id="141169382" r:id="rId54"/>
    <p:sldId id="141169383" r:id="rId55"/>
    <p:sldId id="141169384" r:id="rId56"/>
    <p:sldId id="141169385" r:id="rId57"/>
    <p:sldId id="141169386" r:id="rId58"/>
    <p:sldId id="141169387" r:id="rId59"/>
    <p:sldId id="141169388" r:id="rId60"/>
    <p:sldId id="141169389" r:id="rId61"/>
    <p:sldId id="141169390" r:id="rId62"/>
    <p:sldId id="141169391" r:id="rId6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8000"/>
    <a:srgbClr val="2F528F"/>
    <a:srgbClr val="DAE3F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075" autoAdjust="0"/>
  </p:normalViewPr>
  <p:slideViewPr>
    <p:cSldViewPr snapToGrid="0">
      <p:cViewPr varScale="1">
        <p:scale>
          <a:sx n="69" d="100"/>
          <a:sy n="69" d="100"/>
        </p:scale>
        <p:origin x="1536" y="78"/>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'産業構造の比較(2018)'!$A$18</c:f>
              <c:strCache>
                <c:ptCount val="1"/>
                <c:pt idx="0">
                  <c:v>大阪府</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A7-40CD-ADE9-888E7134A7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A7-40CD-ADE9-888E7134A7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A7-40CD-ADE9-888E7134A7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A7-40CD-ADE9-888E7134A79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BA7-40CD-ADE9-888E7134A79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BA7-40CD-ADE9-888E7134A79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BA7-40CD-ADE9-888E7134A79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BA7-40CD-ADE9-888E7134A79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BA7-40CD-ADE9-888E7134A79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BA7-40CD-ADE9-888E7134A79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BA7-40CD-ADE9-888E7134A792}"/>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BA7-40CD-ADE9-888E7134A792}"/>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3BA7-40CD-ADE9-888E7134A792}"/>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3BA7-40CD-ADE9-888E7134A792}"/>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3BA7-40CD-ADE9-888E7134A792}"/>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3BA7-40CD-ADE9-888E7134A792}"/>
              </c:ext>
            </c:extLst>
          </c:dPt>
          <c:dLbls>
            <c:dLbl>
              <c:idx val="2"/>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extLst>
                <c:ext xmlns:c16="http://schemas.microsoft.com/office/drawing/2014/chart" uri="{C3380CC4-5D6E-409C-BE32-E72D297353CC}">
                  <c16:uniqueId val="{00000005-3BA7-40CD-ADE9-888E7134A792}"/>
                </c:ext>
              </c:extLst>
            </c:dLbl>
            <c:dLbl>
              <c:idx val="5"/>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extLst>
                <c:ext xmlns:c16="http://schemas.microsoft.com/office/drawing/2014/chart" uri="{C3380CC4-5D6E-409C-BE32-E72D297353CC}">
                  <c16:uniqueId val="{0000000B-3BA7-40CD-ADE9-888E7134A792}"/>
                </c:ext>
              </c:extLst>
            </c:dLbl>
            <c:dLbl>
              <c:idx val="6"/>
              <c:layout>
                <c:manualLayout>
                  <c:x val="0.1667711355999778"/>
                  <c:y val="-8.2171756404365262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BA7-40CD-ADE9-888E7134A792}"/>
                </c:ext>
              </c:extLst>
            </c:dLbl>
            <c:dLbl>
              <c:idx val="10"/>
              <c:layout>
                <c:manualLayout>
                  <c:x val="1.4403650246785417E-2"/>
                  <c:y val="-8.0883072172349871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3BA7-40CD-ADE9-888E7134A792}"/>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'産業構造の比較(2018)'!$B$17:$Q$17</c:f>
              <c:strCache>
                <c:ptCount val="16"/>
                <c:pt idx="0">
                  <c:v>農林水産業</c:v>
                </c:pt>
                <c:pt idx="1">
                  <c:v>鉱業</c:v>
                </c:pt>
                <c:pt idx="2">
                  <c:v>製造業</c:v>
                </c:pt>
                <c:pt idx="3">
                  <c:v>電気・ガス・水道・廃棄物処理業</c:v>
                </c:pt>
                <c:pt idx="4">
                  <c:v>建設業</c:v>
                </c:pt>
                <c:pt idx="5">
                  <c:v>卸売・小売業</c:v>
                </c:pt>
                <c:pt idx="6">
                  <c:v>運輸・郵便業</c:v>
                </c:pt>
                <c:pt idx="7">
                  <c:v>宿泊・飲食サービス業</c:v>
                </c:pt>
                <c:pt idx="8">
                  <c:v>情報通信業</c:v>
                </c:pt>
                <c:pt idx="9">
                  <c:v>金融・保険業</c:v>
                </c:pt>
                <c:pt idx="10">
                  <c:v>不動産業</c:v>
                </c:pt>
                <c:pt idx="11">
                  <c:v>専門・科学技術、
業務支援サービス業</c:v>
                </c:pt>
                <c:pt idx="12">
                  <c:v>公務</c:v>
                </c:pt>
                <c:pt idx="13">
                  <c:v>教育</c:v>
                </c:pt>
                <c:pt idx="14">
                  <c:v>保健衛生・社会事業</c:v>
                </c:pt>
                <c:pt idx="15">
                  <c:v>その他のサービス</c:v>
                </c:pt>
              </c:strCache>
            </c:strRef>
          </c:cat>
          <c:val>
            <c:numRef>
              <c:f>'産業構造の比較(2018)'!$B$18:$Q$18</c:f>
              <c:numCache>
                <c:formatCode>0.0%</c:formatCode>
                <c:ptCount val="16"/>
                <c:pt idx="0">
                  <c:v>5.4901807472935353E-4</c:v>
                </c:pt>
                <c:pt idx="1">
                  <c:v>4.4766128124406082E-5</c:v>
                </c:pt>
                <c:pt idx="2">
                  <c:v>0.16936965797412101</c:v>
                </c:pt>
                <c:pt idx="3">
                  <c:v>3.3348182791444587E-2</c:v>
                </c:pt>
                <c:pt idx="4">
                  <c:v>4.7226999160837661E-2</c:v>
                </c:pt>
                <c:pt idx="5">
                  <c:v>0.16542585830315207</c:v>
                </c:pt>
                <c:pt idx="6">
                  <c:v>6.4609727223877686E-2</c:v>
                </c:pt>
                <c:pt idx="7">
                  <c:v>2.5635191605358425E-2</c:v>
                </c:pt>
                <c:pt idx="8">
                  <c:v>5.7398430643366742E-2</c:v>
                </c:pt>
                <c:pt idx="9">
                  <c:v>4.3449300055760164E-2</c:v>
                </c:pt>
                <c:pt idx="10">
                  <c:v>0.1147513102321544</c:v>
                </c:pt>
                <c:pt idx="11">
                  <c:v>9.0882532312510311E-2</c:v>
                </c:pt>
                <c:pt idx="12">
                  <c:v>2.5697276755902002E-2</c:v>
                </c:pt>
                <c:pt idx="13">
                  <c:v>3.6087145674703287E-2</c:v>
                </c:pt>
                <c:pt idx="14">
                  <c:v>8.2716005556874181E-2</c:v>
                </c:pt>
                <c:pt idx="15">
                  <c:v>4.2808597507083705E-2</c:v>
                </c:pt>
              </c:numCache>
            </c:numRef>
          </c:val>
          <c:extLst>
            <c:ext xmlns:c16="http://schemas.microsoft.com/office/drawing/2014/chart" uri="{C3380CC4-5D6E-409C-BE32-E72D297353CC}">
              <c16:uniqueId val="{00000020-3BA7-40CD-ADE9-888E7134A7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2022/9/28</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2022/9/28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49BDE8-73DB-4E19-B35E-3C31CC8BBB51}" type="slidenum">
              <a:rPr kumimoji="1" lang="ja-JP" altLang="en-US" smtClean="0"/>
              <a:pPr/>
              <a:t>6</a:t>
            </a:fld>
            <a:endParaRPr kumimoji="1" lang="ja-JP" altLang="en-US" dirty="0"/>
          </a:p>
        </p:txBody>
      </p:sp>
    </p:spTree>
    <p:extLst>
      <p:ext uri="{BB962C8B-B14F-4D97-AF65-F5344CB8AC3E}">
        <p14:creationId xmlns:p14="http://schemas.microsoft.com/office/powerpoint/2010/main" val="142128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34DAD2-493B-4476-81D5-5336FE54F951}"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EB4AF1-FA79-4D6C-9DBE-3BF9D493E6FF}"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D45BB9-C5E8-42B8-AC0B-4E42026B4BC7}"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7BEDD8-127E-451E-84FC-27C58EAE7C4F}"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8159DF3-F001-4ABA-9F0C-35D38818B2D2}"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72FAAA-0F56-4C1B-B75B-180A4BF04011}"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77B2162-409C-4722-BB5E-37902B4F8C36}" type="datetime1">
              <a:rPr kumimoji="1" lang="ja-JP" altLang="en-US" smtClean="0"/>
              <a:t>2022/9/28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91812BA-DA24-4A50-87F3-EB8891C26543}" type="datetime1">
              <a:rPr kumimoji="1" lang="ja-JP" altLang="en-US" smtClean="0"/>
              <a:t>2022/9/28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D5242-29CA-4701-B845-FBBDFEE74D75}" type="datetime1">
              <a:rPr kumimoji="1" lang="ja-JP" altLang="en-US" smtClean="0"/>
              <a:t>2022/9/28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FB703E4-5007-41F8-B052-FC86DE716C09}"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5D3D49-5D97-4BBC-A068-E4ED73077D76}"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7BC67-FDBC-455D-B75A-DBECEB4DCF19}" type="datetime1">
              <a:rPr kumimoji="1" lang="ja-JP" altLang="en-US" smtClean="0"/>
              <a:t>2022/9/28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mtClean="0">
                <a:latin typeface="Meiryo UI" panose="020B0604030504040204" pitchFamily="50" charset="-128"/>
                <a:ea typeface="Meiryo UI" panose="020B0604030504040204" pitchFamily="50" charset="-128"/>
              </a:rPr>
              <a:t>第</a:t>
            </a:r>
            <a:r>
              <a:rPr lang="ja-JP" altLang="en-US">
                <a:latin typeface="Meiryo UI" panose="020B0604030504040204" pitchFamily="50" charset="-128"/>
                <a:ea typeface="Meiryo UI" panose="020B0604030504040204" pitchFamily="50" charset="-128"/>
              </a:rPr>
              <a:t>４</a:t>
            </a:r>
            <a:r>
              <a:rPr kumimoji="1" lang="ja-JP" altLang="en-US" smtClean="0">
                <a:latin typeface="Meiryo UI" panose="020B0604030504040204" pitchFamily="50" charset="-128"/>
                <a:ea typeface="Meiryo UI" panose="020B0604030504040204" pitchFamily="50" charset="-128"/>
              </a:rPr>
              <a:t>章</a:t>
            </a:r>
            <a:r>
              <a:rPr kumimoji="1" lang="ja-JP" altLang="en-US" dirty="0">
                <a:latin typeface="Meiryo UI" panose="020B0604030504040204" pitchFamily="50" charset="-128"/>
                <a:ea typeface="Meiryo UI" panose="020B0604030504040204" pitchFamily="50" charset="-128"/>
              </a:rPr>
              <a:t>関係</a:t>
            </a:r>
          </a:p>
        </p:txBody>
      </p:sp>
    </p:spTree>
    <p:extLst>
      <p:ext uri="{BB962C8B-B14F-4D97-AF65-F5344CB8AC3E}">
        <p14:creationId xmlns:p14="http://schemas.microsoft.com/office/powerpoint/2010/main" val="388997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01470" y="2162054"/>
            <a:ext cx="7602371" cy="4249280"/>
          </a:xfrm>
          <a:prstGeom prst="rect">
            <a:avLst/>
          </a:prstGeom>
        </p:spPr>
      </p:pic>
      <p:sp>
        <p:nvSpPr>
          <p:cNvPr id="13" name="正方形/長方形 12"/>
          <p:cNvSpPr/>
          <p:nvPr/>
        </p:nvSpPr>
        <p:spPr>
          <a:xfrm>
            <a:off x="147348" y="864381"/>
            <a:ext cx="8503417" cy="99173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主要３都府県の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年度の産業構造を比較すると、いずれも第二次産業が微減し、同等の分、第三次産業が微増している。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第三次産業について、東京都は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増、愛知県は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増、大阪府は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増となっており、大きな変化はないものの、東京都は従来から第三次産業の割合が高い。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0" y="558445"/>
            <a:ext cx="8105861" cy="307777"/>
          </a:xfrm>
          <a:prstGeom prst="rect">
            <a:avLst/>
          </a:prstGeom>
          <a:noFill/>
        </p:spPr>
        <p:txBody>
          <a:bodyPr wrap="square" rtlCol="0">
            <a:spAutoFit/>
          </a:bodyPr>
          <a:lstStyle/>
          <a:p>
            <a:r>
              <a:rPr kumimoji="1" lang="ja-JP" altLang="en-US" sz="1400" b="1" dirty="0"/>
              <a:t>■</a:t>
            </a:r>
            <a:r>
              <a:rPr lang="ja-JP" altLang="en-US" sz="1400" b="1" dirty="0"/>
              <a:t>　第一次産業、第二次産業、第三次産業別の分析　</a:t>
            </a:r>
            <a:r>
              <a:rPr lang="en-US" altLang="ja-JP" sz="1400" b="1" dirty="0"/>
              <a:t>2006</a:t>
            </a:r>
            <a:r>
              <a:rPr lang="ja-JP" altLang="en-US" sz="1400" b="1" dirty="0"/>
              <a:t>～</a:t>
            </a:r>
            <a:r>
              <a:rPr lang="en-US" altLang="ja-JP" sz="1400" b="1" dirty="0"/>
              <a:t>2018</a:t>
            </a:r>
            <a:r>
              <a:rPr lang="ja-JP" altLang="en-US" sz="1400" b="1" dirty="0"/>
              <a:t>年度</a:t>
            </a:r>
            <a:endParaRPr lang="en-US" altLang="ja-JP" sz="1400" b="1" dirty="0"/>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311482" y="6424284"/>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出典：内閣府「県民経済計算」をもとに副首都推進局にて作成</a:t>
            </a:r>
          </a:p>
        </p:txBody>
      </p:sp>
      <p:sp>
        <p:nvSpPr>
          <p:cNvPr id="3" name="右矢印 2"/>
          <p:cNvSpPr/>
          <p:nvPr/>
        </p:nvSpPr>
        <p:spPr>
          <a:xfrm rot="21173023">
            <a:off x="1541962" y="2753607"/>
            <a:ext cx="705394" cy="576860"/>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a:t>
            </a:r>
            <a:r>
              <a:rPr kumimoji="1" lang="en-US" altLang="ja-JP" sz="900" b="1" dirty="0"/>
              <a:t>0.3%</a:t>
            </a:r>
            <a:endParaRPr kumimoji="1" lang="ja-JP" altLang="en-US" sz="900" b="1" dirty="0"/>
          </a:p>
        </p:txBody>
      </p:sp>
      <p:sp>
        <p:nvSpPr>
          <p:cNvPr id="11" name="右矢印 10"/>
          <p:cNvSpPr/>
          <p:nvPr/>
        </p:nvSpPr>
        <p:spPr>
          <a:xfrm rot="20983402">
            <a:off x="3375389" y="2713385"/>
            <a:ext cx="705394" cy="576860"/>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a:t>
            </a:r>
            <a:r>
              <a:rPr kumimoji="1" lang="en-US" altLang="ja-JP" sz="900" b="1" dirty="0"/>
              <a:t>0.5%</a:t>
            </a:r>
            <a:endParaRPr kumimoji="1" lang="ja-JP" altLang="en-US" sz="900" b="1" dirty="0"/>
          </a:p>
        </p:txBody>
      </p:sp>
      <p:sp>
        <p:nvSpPr>
          <p:cNvPr id="12" name="右矢印 11"/>
          <p:cNvSpPr/>
          <p:nvPr/>
        </p:nvSpPr>
        <p:spPr>
          <a:xfrm rot="20665066">
            <a:off x="5255144" y="2749360"/>
            <a:ext cx="705394" cy="576860"/>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a:t>
            </a:r>
            <a:r>
              <a:rPr kumimoji="1" lang="en-US" altLang="ja-JP" sz="900" b="1" dirty="0"/>
              <a:t>0.7%</a:t>
            </a:r>
            <a:endParaRPr kumimoji="1" lang="ja-JP" altLang="en-US" sz="900" b="1" dirty="0"/>
          </a:p>
        </p:txBody>
      </p:sp>
      <p:sp>
        <p:nvSpPr>
          <p:cNvPr id="14" name="右矢印 13"/>
          <p:cNvSpPr/>
          <p:nvPr/>
        </p:nvSpPr>
        <p:spPr>
          <a:xfrm>
            <a:off x="7078076" y="2663653"/>
            <a:ext cx="760511" cy="576860"/>
          </a:xfrm>
          <a:prstGeom prst="rightArrow">
            <a:avLst>
              <a:gd name="adj1" fmla="val 50000"/>
              <a:gd name="adj2" fmla="val 23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変化なし</a:t>
            </a:r>
          </a:p>
        </p:txBody>
      </p:sp>
      <p:sp>
        <p:nvSpPr>
          <p:cNvPr id="19" name="テキスト ボックス 18">
            <a:extLst>
              <a:ext uri="{FF2B5EF4-FFF2-40B4-BE49-F238E27FC236}">
                <a16:creationId xmlns:a16="http://schemas.microsoft.com/office/drawing/2014/main" id="{C04CD1B5-F732-4A5C-A8C2-0AE547D85819}"/>
              </a:ext>
            </a:extLst>
          </p:cNvPr>
          <p:cNvSpPr txBox="1"/>
          <p:nvPr/>
        </p:nvSpPr>
        <p:spPr>
          <a:xfrm>
            <a:off x="1437383" y="2420938"/>
            <a:ext cx="10601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第三次産業</a:t>
            </a:r>
          </a:p>
        </p:txBody>
      </p:sp>
      <p:sp>
        <p:nvSpPr>
          <p:cNvPr id="20" name="テキスト ボックス 19">
            <a:extLst>
              <a:ext uri="{FF2B5EF4-FFF2-40B4-BE49-F238E27FC236}">
                <a16:creationId xmlns:a16="http://schemas.microsoft.com/office/drawing/2014/main" id="{C04CD1B5-F732-4A5C-A8C2-0AE547D85819}"/>
              </a:ext>
            </a:extLst>
          </p:cNvPr>
          <p:cNvSpPr txBox="1"/>
          <p:nvPr/>
        </p:nvSpPr>
        <p:spPr>
          <a:xfrm>
            <a:off x="3263231" y="2420938"/>
            <a:ext cx="10601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第三次産業</a:t>
            </a:r>
          </a:p>
        </p:txBody>
      </p:sp>
      <p:sp>
        <p:nvSpPr>
          <p:cNvPr id="21" name="テキスト ボックス 20">
            <a:extLst>
              <a:ext uri="{FF2B5EF4-FFF2-40B4-BE49-F238E27FC236}">
                <a16:creationId xmlns:a16="http://schemas.microsoft.com/office/drawing/2014/main" id="{C04CD1B5-F732-4A5C-A8C2-0AE547D85819}"/>
              </a:ext>
            </a:extLst>
          </p:cNvPr>
          <p:cNvSpPr txBox="1"/>
          <p:nvPr/>
        </p:nvSpPr>
        <p:spPr>
          <a:xfrm>
            <a:off x="5089079" y="2420938"/>
            <a:ext cx="10601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第三次産業</a:t>
            </a:r>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6982915" y="2408490"/>
            <a:ext cx="10601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第三次産業</a:t>
            </a:r>
          </a:p>
        </p:txBody>
      </p:sp>
      <p:sp>
        <p:nvSpPr>
          <p:cNvPr id="5" name="正方形/長方形 4">
            <a:extLst>
              <a:ext uri="{FF2B5EF4-FFF2-40B4-BE49-F238E27FC236}">
                <a16:creationId xmlns:a16="http://schemas.microsoft.com/office/drawing/2014/main" id="{A95E81A8-C291-A118-A435-03E95450A7F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産業構造、雇用、中小企業④</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8" name="正方形/長方形 17"/>
          <p:cNvSpPr/>
          <p:nvPr/>
        </p:nvSpPr>
        <p:spPr>
          <a:xfrm>
            <a:off x="6833455" y="8848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456339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841760" y="2113493"/>
            <a:ext cx="7056784" cy="3409554"/>
          </a:xfrm>
          <a:prstGeom prst="rect">
            <a:avLst/>
          </a:prstGeom>
          <a:noFill/>
          <a:ln>
            <a:noFill/>
          </a:ln>
        </p:spPr>
      </p:pic>
      <p:sp>
        <p:nvSpPr>
          <p:cNvPr id="6" name="テキスト ボックス 5"/>
          <p:cNvSpPr txBox="1"/>
          <p:nvPr/>
        </p:nvSpPr>
        <p:spPr>
          <a:xfrm>
            <a:off x="330245" y="504535"/>
            <a:ext cx="7698139" cy="307777"/>
          </a:xfrm>
          <a:prstGeom prst="rect">
            <a:avLst/>
          </a:prstGeom>
          <a:noFill/>
        </p:spPr>
        <p:txBody>
          <a:bodyPr wrap="square" rtlCol="0">
            <a:spAutoFit/>
          </a:bodyPr>
          <a:lstStyle/>
          <a:p>
            <a:r>
              <a:rPr lang="ja-JP" altLang="en-US" sz="1400" b="1" dirty="0"/>
              <a:t>■　実質経済成長率に対する産業大分類別の寄与度（</a:t>
            </a:r>
            <a:r>
              <a:rPr lang="en-US" altLang="ja-JP" sz="1400" b="1" dirty="0"/>
              <a:t>2018</a:t>
            </a:r>
            <a:r>
              <a:rPr lang="ja-JP" altLang="en-US" sz="1400" b="1" dirty="0"/>
              <a:t>年度、「</a:t>
            </a:r>
            <a:r>
              <a:rPr lang="en-US" altLang="ja-JP" sz="1400" b="1" dirty="0"/>
              <a:t>0.1</a:t>
            </a:r>
            <a:r>
              <a:rPr lang="ja-JP" altLang="en-US" sz="1400" b="1" dirty="0"/>
              <a:t>％増」への寄与）</a:t>
            </a:r>
          </a:p>
        </p:txBody>
      </p:sp>
      <p:sp>
        <p:nvSpPr>
          <p:cNvPr id="7" name="テキスト ボックス 6"/>
          <p:cNvSpPr txBox="1"/>
          <p:nvPr/>
        </p:nvSpPr>
        <p:spPr>
          <a:xfrm>
            <a:off x="461191" y="5867273"/>
            <a:ext cx="7437353" cy="276999"/>
          </a:xfrm>
          <a:prstGeom prst="rect">
            <a:avLst/>
          </a:prstGeom>
          <a:noFill/>
        </p:spPr>
        <p:txBody>
          <a:bodyPr wrap="square" rtlCol="0">
            <a:spAutoFit/>
          </a:bodyPr>
          <a:lstStyle/>
          <a:p>
            <a:r>
              <a:rPr lang="en-US" altLang="ja-JP" sz="1200" dirty="0"/>
              <a:t>※</a:t>
            </a:r>
            <a:r>
              <a:rPr lang="ja-JP" altLang="ja-JP" sz="1200" dirty="0"/>
              <a:t>「農林水産業」、「鉱業」、「輸入品に課される税・関税」、「</a:t>
            </a:r>
            <a:r>
              <a:rPr lang="en-US" altLang="ja-JP" sz="1200" dirty="0"/>
              <a:t>(</a:t>
            </a:r>
            <a:r>
              <a:rPr lang="ja-JP" altLang="ja-JP" sz="1200" dirty="0"/>
              <a:t>控除</a:t>
            </a:r>
            <a:r>
              <a:rPr lang="en-US" altLang="ja-JP" sz="1200" dirty="0"/>
              <a:t>)</a:t>
            </a:r>
            <a:r>
              <a:rPr lang="ja-JP" altLang="ja-JP" sz="1200" dirty="0"/>
              <a:t>総資本形成に係る消費税」は表章していない。</a:t>
            </a:r>
          </a:p>
        </p:txBody>
      </p:sp>
      <p:sp>
        <p:nvSpPr>
          <p:cNvPr id="14" name="テキスト ボックス 13"/>
          <p:cNvSpPr txBox="1"/>
          <p:nvPr/>
        </p:nvSpPr>
        <p:spPr>
          <a:xfrm>
            <a:off x="461191" y="5627694"/>
            <a:ext cx="7871379"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出典：大阪府「府民経済計算」</a:t>
            </a:r>
            <a:endParaRPr kumimoji="1"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320291" y="1024390"/>
            <a:ext cx="8503417" cy="82452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年度の実質成長率に対する産業大分類別の寄与度をみると、 「保健衛生・社会事業」 と「製造業」、「情報通信業」の順に寄与度が高く、「卸売・小売業」がマイナスに作用している。</a:t>
            </a:r>
          </a:p>
        </p:txBody>
      </p:sp>
      <p:sp>
        <p:nvSpPr>
          <p:cNvPr id="3" name="正方形/長方形 2">
            <a:extLst>
              <a:ext uri="{FF2B5EF4-FFF2-40B4-BE49-F238E27FC236}">
                <a16:creationId xmlns:a16="http://schemas.microsoft.com/office/drawing/2014/main" id="{15645DC4-D655-1B72-EB41-6A9D88FE0AB3}"/>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産業構造、雇用、中小企業⑤</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3" name="正方形/長方形 12">
            <a:extLst>
              <a:ext uri="{FF2B5EF4-FFF2-40B4-BE49-F238E27FC236}">
                <a16:creationId xmlns:a16="http://schemas.microsoft.com/office/drawing/2014/main" id="{49571061-DD88-ABFE-1F4D-154D28731350}"/>
              </a:ext>
            </a:extLst>
          </p:cNvPr>
          <p:cNvSpPr/>
          <p:nvPr/>
        </p:nvSpPr>
        <p:spPr>
          <a:xfrm>
            <a:off x="6893412" y="7390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65037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主要３都府県の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年度への実質経済成長率に対する寄与度を比較すると、いずれも、保健衛生・社会事業の寄与度が最も大きい。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大阪府、東京都、全国では、金融・保険業の寄与度が最も低い。愛知県では鉱業の寄与度が最も低い。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その他、大阪府は、建設業や専門・科学技術・業務支援サービス業も寄与度が大きい。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寄与度の分析・産業大分類別　</a:t>
            </a:r>
            <a:r>
              <a:rPr lang="en-US" altLang="ja-JP" sz="1400" b="1" dirty="0"/>
              <a:t>2006</a:t>
            </a:r>
            <a:r>
              <a:rPr lang="ja-JP" altLang="en-US" sz="1400" b="1" dirty="0"/>
              <a:t>～</a:t>
            </a:r>
            <a:r>
              <a:rPr lang="en-US" altLang="ja-JP" sz="1400" b="1" dirty="0"/>
              <a:t>2018</a:t>
            </a:r>
            <a:r>
              <a:rPr lang="ja-JP" altLang="en-US" sz="1400" b="1" dirty="0"/>
              <a:t>年度</a:t>
            </a:r>
            <a:endParaRPr lang="en-US" altLang="ja-JP" sz="1400" b="1" dirty="0"/>
          </a:p>
        </p:txBody>
      </p:sp>
      <p:sp>
        <p:nvSpPr>
          <p:cNvPr id="21" name="テキスト ボックス 20">
            <a:extLst>
              <a:ext uri="{FF2B5EF4-FFF2-40B4-BE49-F238E27FC236}">
                <a16:creationId xmlns:a16="http://schemas.microsoft.com/office/drawing/2014/main" id="{C04CD1B5-F732-4A5C-A8C2-0AE547D85819}"/>
              </a:ext>
            </a:extLst>
          </p:cNvPr>
          <p:cNvSpPr txBox="1"/>
          <p:nvPr/>
        </p:nvSpPr>
        <p:spPr>
          <a:xfrm>
            <a:off x="151086" y="6594808"/>
            <a:ext cx="852908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出典：内閣府「県民経済計算」、大阪府「府民経済計算」、東京都「都民経済計算」、愛知県「県民経済計算」をもとに副首都推進局にて作成</a:t>
            </a:r>
          </a:p>
        </p:txBody>
      </p:sp>
      <p:pic>
        <p:nvPicPr>
          <p:cNvPr id="4" name="図 3"/>
          <p:cNvPicPr>
            <a:picLocks noChangeAspect="1"/>
          </p:cNvPicPr>
          <p:nvPr/>
        </p:nvPicPr>
        <p:blipFill>
          <a:blip r:embed="rId2"/>
          <a:stretch>
            <a:fillRect/>
          </a:stretch>
        </p:blipFill>
        <p:spPr>
          <a:xfrm>
            <a:off x="135947" y="1405602"/>
            <a:ext cx="4572396" cy="2743438"/>
          </a:xfrm>
          <a:prstGeom prst="rect">
            <a:avLst/>
          </a:prstGeom>
        </p:spPr>
      </p:pic>
      <p:pic>
        <p:nvPicPr>
          <p:cNvPr id="26" name="図 25"/>
          <p:cNvPicPr>
            <a:picLocks noChangeAspect="1"/>
          </p:cNvPicPr>
          <p:nvPr/>
        </p:nvPicPr>
        <p:blipFill>
          <a:blip r:embed="rId3"/>
          <a:stretch>
            <a:fillRect/>
          </a:stretch>
        </p:blipFill>
        <p:spPr>
          <a:xfrm>
            <a:off x="4496819" y="1405602"/>
            <a:ext cx="4572396" cy="2767824"/>
          </a:xfrm>
          <a:prstGeom prst="rect">
            <a:avLst/>
          </a:prstGeom>
        </p:spPr>
      </p:pic>
      <p:pic>
        <p:nvPicPr>
          <p:cNvPr id="28" name="図 27"/>
          <p:cNvPicPr>
            <a:picLocks noChangeAspect="1"/>
          </p:cNvPicPr>
          <p:nvPr/>
        </p:nvPicPr>
        <p:blipFill>
          <a:blip r:embed="rId4"/>
          <a:stretch>
            <a:fillRect/>
          </a:stretch>
        </p:blipFill>
        <p:spPr>
          <a:xfrm>
            <a:off x="-7267" y="3838358"/>
            <a:ext cx="4572396" cy="2773920"/>
          </a:xfrm>
          <a:prstGeom prst="rect">
            <a:avLst/>
          </a:prstGeom>
        </p:spPr>
      </p:pic>
      <p:pic>
        <p:nvPicPr>
          <p:cNvPr id="30" name="図 29"/>
          <p:cNvPicPr>
            <a:picLocks noChangeAspect="1"/>
          </p:cNvPicPr>
          <p:nvPr/>
        </p:nvPicPr>
        <p:blipFill>
          <a:blip r:embed="rId5"/>
          <a:stretch>
            <a:fillRect/>
          </a:stretch>
        </p:blipFill>
        <p:spPr>
          <a:xfrm>
            <a:off x="4492337" y="3897912"/>
            <a:ext cx="4572396" cy="2743438"/>
          </a:xfrm>
          <a:prstGeom prst="rect">
            <a:avLst/>
          </a:prstGeom>
        </p:spPr>
      </p:pic>
      <p:sp>
        <p:nvSpPr>
          <p:cNvPr id="3" name="正方形/長方形 2">
            <a:extLst>
              <a:ext uri="{FF2B5EF4-FFF2-40B4-BE49-F238E27FC236}">
                <a16:creationId xmlns:a16="http://schemas.microsoft.com/office/drawing/2014/main" id="{03EA8630-26BE-0B4A-CCE9-14EF9D09125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産業構造、雇用、中小企業⑥</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1" name="正方形/長方形 10"/>
          <p:cNvSpPr/>
          <p:nvPr/>
        </p:nvSpPr>
        <p:spPr>
          <a:xfrm>
            <a:off x="6998083" y="8492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72529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産業大分類別の構成比の分析　</a:t>
            </a:r>
            <a:r>
              <a:rPr lang="en-US" altLang="ja-JP" sz="1400" b="1" dirty="0"/>
              <a:t>2006</a:t>
            </a:r>
            <a:r>
              <a:rPr lang="ja-JP" altLang="en-US" sz="1400" b="1" dirty="0"/>
              <a:t>～</a:t>
            </a:r>
            <a:r>
              <a:rPr lang="en-US" altLang="ja-JP" sz="1400" b="1" dirty="0"/>
              <a:t>2018</a:t>
            </a:r>
            <a:r>
              <a:rPr lang="ja-JP" altLang="en-US" sz="1400" b="1" dirty="0"/>
              <a:t>年度</a:t>
            </a:r>
            <a:endParaRPr lang="en-US" altLang="ja-JP" sz="1400" b="1" dirty="0"/>
          </a:p>
        </p:txBody>
      </p:sp>
      <p:sp>
        <p:nvSpPr>
          <p:cNvPr id="14" name="正方形/長方形 13"/>
          <p:cNvSpPr/>
          <p:nvPr/>
        </p:nvSpPr>
        <p:spPr>
          <a:xfrm>
            <a:off x="105365" y="695851"/>
            <a:ext cx="8933268" cy="88393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産業大分類別に府内総生産の構成比を見ると、</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年度では「製造業（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）」と「卸売・小売業（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）」が大きなウェイトを占めており、</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年度と比較し、製造業は▲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ポイント、卸売・小売業は▲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ポイントと減少しているが、まだまだ活力は衰えていない状況。</a:t>
            </a: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年度における「情報通信業（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）」と「専門・科学技術、業務支援サービス業（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）」について、東京では、製造業（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）よりウェイトが大きい産業（情報通信業：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10.3%</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専門・科学技術、業務支援サービス業：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）となっているが、大阪でのウェイトは低い。一方</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年度の値との違いでは、情報通信業は横ばい、専門・科学技術、業務支援サービス業は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ポイント増加しており、緩やかな成長がみられる。</a:t>
            </a:r>
          </a:p>
        </p:txBody>
      </p:sp>
      <p:sp>
        <p:nvSpPr>
          <p:cNvPr id="16" name="テキスト ボックス 15">
            <a:extLst>
              <a:ext uri="{FF2B5EF4-FFF2-40B4-BE49-F238E27FC236}">
                <a16:creationId xmlns:a16="http://schemas.microsoft.com/office/drawing/2014/main" id="{C04CD1B5-F732-4A5C-A8C2-0AE547D85819}"/>
              </a:ext>
            </a:extLst>
          </p:cNvPr>
          <p:cNvSpPr txBox="1"/>
          <p:nvPr/>
        </p:nvSpPr>
        <p:spPr>
          <a:xfrm>
            <a:off x="38100" y="6514420"/>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出典：内閣府「県民経済計算」をもとに副首都推進局にて作成</a:t>
            </a:r>
          </a:p>
        </p:txBody>
      </p:sp>
      <p:pic>
        <p:nvPicPr>
          <p:cNvPr id="3" name="図 2"/>
          <p:cNvPicPr>
            <a:picLocks noChangeAspect="1"/>
          </p:cNvPicPr>
          <p:nvPr/>
        </p:nvPicPr>
        <p:blipFill>
          <a:blip r:embed="rId2"/>
          <a:stretch>
            <a:fillRect/>
          </a:stretch>
        </p:blipFill>
        <p:spPr>
          <a:xfrm>
            <a:off x="53033" y="1579782"/>
            <a:ext cx="9041152" cy="4779678"/>
          </a:xfrm>
          <a:prstGeom prst="rect">
            <a:avLst/>
          </a:prstGeom>
        </p:spPr>
      </p:pic>
      <p:sp>
        <p:nvSpPr>
          <p:cNvPr id="4" name="正方形/長方形 3">
            <a:extLst>
              <a:ext uri="{FF2B5EF4-FFF2-40B4-BE49-F238E27FC236}">
                <a16:creationId xmlns:a16="http://schemas.microsoft.com/office/drawing/2014/main" id="{EC1BF9B7-8D7C-B5A2-50D2-54BEEA535BB1}"/>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⑦）</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8" name="正方形/長方形 7"/>
          <p:cNvSpPr/>
          <p:nvPr/>
        </p:nvSpPr>
        <p:spPr>
          <a:xfrm>
            <a:off x="7083922"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39563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3033" y="373625"/>
            <a:ext cx="8105861" cy="307777"/>
          </a:xfrm>
          <a:prstGeom prst="rect">
            <a:avLst/>
          </a:prstGeom>
          <a:noFill/>
        </p:spPr>
        <p:txBody>
          <a:bodyPr wrap="square" rtlCol="0">
            <a:spAutoFit/>
          </a:bodyPr>
          <a:lstStyle/>
          <a:p>
            <a:r>
              <a:rPr kumimoji="1" lang="ja-JP" altLang="en-US" sz="1400" b="1" dirty="0"/>
              <a:t>■</a:t>
            </a:r>
            <a:r>
              <a:rPr lang="ja-JP" altLang="en-US" sz="1400" b="1" dirty="0"/>
              <a:t>　産業大分類別の分析　　</a:t>
            </a:r>
            <a:r>
              <a:rPr lang="en-US" altLang="ja-JP" sz="1400" b="1" dirty="0"/>
              <a:t>2006</a:t>
            </a:r>
            <a:r>
              <a:rPr lang="ja-JP" altLang="en-US" sz="1400" b="1" dirty="0"/>
              <a:t>～</a:t>
            </a:r>
            <a:r>
              <a:rPr lang="en-US" altLang="ja-JP" sz="1400" b="1" dirty="0"/>
              <a:t>2018</a:t>
            </a:r>
            <a:r>
              <a:rPr lang="ja-JP" altLang="en-US" sz="1400" b="1" dirty="0"/>
              <a:t>年度</a:t>
            </a:r>
            <a:endParaRPr lang="en-US" altLang="ja-JP" sz="1400" b="1" dirty="0"/>
          </a:p>
        </p:txBody>
      </p:sp>
      <p:sp>
        <p:nvSpPr>
          <p:cNvPr id="14" name="正方形/長方形 13"/>
          <p:cNvSpPr/>
          <p:nvPr/>
        </p:nvSpPr>
        <p:spPr>
          <a:xfrm>
            <a:off x="105365" y="640229"/>
            <a:ext cx="8933268" cy="81005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産業大分類別の付加価値について</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年度への伸びを比較すると、大阪府は、「保健衛生・社会事業」の伸びが最も大きく</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、次いで、「専門・科学技術、業務支援サービス業」の伸びが大きい</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。一方、下げ幅が大きいのは「金融・保険業」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、「卸売・小売業」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となっており、「製造業」については▲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東京都においては、「保健衛生・社会事業」の伸びが最も大きく</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、次いで、「建設業」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、「専門・科学技術、業務支援サービス業」</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29.1%)</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の伸びが大きい。一方、下げ幅が大きいのは「金融・保険業」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C04CD1B5-F732-4A5C-A8C2-0AE547D85819}"/>
              </a:ext>
            </a:extLst>
          </p:cNvPr>
          <p:cNvSpPr txBox="1"/>
          <p:nvPr/>
        </p:nvSpPr>
        <p:spPr>
          <a:xfrm>
            <a:off x="-4" y="6601794"/>
            <a:ext cx="352773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出典：内閣府「県民経済計算」をもとに副首都推進局にて作成</a:t>
            </a:r>
          </a:p>
        </p:txBody>
      </p:sp>
      <p:sp>
        <p:nvSpPr>
          <p:cNvPr id="16" name="テキスト ボックス 15">
            <a:extLst>
              <a:ext uri="{FF2B5EF4-FFF2-40B4-BE49-F238E27FC236}">
                <a16:creationId xmlns:a16="http://schemas.microsoft.com/office/drawing/2014/main" id="{C04CD1B5-F732-4A5C-A8C2-0AE547D85819}"/>
              </a:ext>
            </a:extLst>
          </p:cNvPr>
          <p:cNvSpPr txBox="1"/>
          <p:nvPr/>
        </p:nvSpPr>
        <p:spPr>
          <a:xfrm>
            <a:off x="4283075" y="6589762"/>
            <a:ext cx="4104000" cy="246221"/>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横軸の尺度が大阪府と東京都で異なるため、比較の際には注意が必要。</a:t>
            </a:r>
          </a:p>
        </p:txBody>
      </p:sp>
      <p:pic>
        <p:nvPicPr>
          <p:cNvPr id="4" name="図 3"/>
          <p:cNvPicPr>
            <a:picLocks noChangeAspect="1"/>
          </p:cNvPicPr>
          <p:nvPr/>
        </p:nvPicPr>
        <p:blipFill>
          <a:blip r:embed="rId2"/>
          <a:stretch>
            <a:fillRect/>
          </a:stretch>
        </p:blipFill>
        <p:spPr>
          <a:xfrm>
            <a:off x="53033" y="1228086"/>
            <a:ext cx="9199661" cy="5438103"/>
          </a:xfrm>
          <a:prstGeom prst="rect">
            <a:avLst/>
          </a:prstGeom>
        </p:spPr>
      </p:pic>
      <p:sp>
        <p:nvSpPr>
          <p:cNvPr id="3" name="正方形/長方形 2">
            <a:extLst>
              <a:ext uri="{FF2B5EF4-FFF2-40B4-BE49-F238E27FC236}">
                <a16:creationId xmlns:a16="http://schemas.microsoft.com/office/drawing/2014/main" id="{44331459-3B67-1FE3-5E0B-7AD1E41987A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産業構造、雇用、中小企業⑧</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9" name="正方形/長方形 8"/>
          <p:cNvSpPr/>
          <p:nvPr/>
        </p:nvSpPr>
        <p:spPr>
          <a:xfrm>
            <a:off x="7028370" y="11381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17582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大阪府と全国の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1990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年度の実質経済成長率の寄与分解を行うと、大阪府・全国ともに、労働投入量が減少に寄与、資本ストックは上昇に寄与、全要素生産性（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TFP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）は上昇に寄与しているが、大阪府は全国に比べ</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TFP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の寄与度が小さい。</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寄与度の分析・成長の三要素別　</a:t>
            </a:r>
            <a:r>
              <a:rPr lang="en-US" altLang="ja-JP" sz="1400" b="1" dirty="0"/>
              <a:t>1990</a:t>
            </a:r>
            <a:r>
              <a:rPr lang="ja-JP" altLang="en-US" sz="1400" b="1" dirty="0"/>
              <a:t>～</a:t>
            </a:r>
            <a:r>
              <a:rPr lang="en-US" altLang="ja-JP" sz="1400" b="1" dirty="0"/>
              <a:t>2013</a:t>
            </a:r>
            <a:r>
              <a:rPr lang="ja-JP" altLang="en-US" sz="1400" b="1" dirty="0"/>
              <a:t>年度</a:t>
            </a:r>
            <a:endParaRPr lang="en-US" altLang="ja-JP"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61087" y="6382305"/>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出典：府民経済計算　平成</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年確報トピックス「生産性に関する分析」</a:t>
            </a:r>
          </a:p>
        </p:txBody>
      </p:sp>
      <p:pic>
        <p:nvPicPr>
          <p:cNvPr id="10" name="図 9"/>
          <p:cNvPicPr>
            <a:picLocks noChangeAspect="1"/>
          </p:cNvPicPr>
          <p:nvPr/>
        </p:nvPicPr>
        <p:blipFill>
          <a:blip r:embed="rId2"/>
          <a:stretch>
            <a:fillRect/>
          </a:stretch>
        </p:blipFill>
        <p:spPr>
          <a:xfrm>
            <a:off x="221724" y="2038496"/>
            <a:ext cx="3812598" cy="2919929"/>
          </a:xfrm>
          <a:prstGeom prst="rect">
            <a:avLst/>
          </a:prstGeom>
        </p:spPr>
      </p:pic>
      <p:sp>
        <p:nvSpPr>
          <p:cNvPr id="12" name="テキスト ボックス 11"/>
          <p:cNvSpPr txBox="1"/>
          <p:nvPr/>
        </p:nvSpPr>
        <p:spPr>
          <a:xfrm>
            <a:off x="151086" y="1751392"/>
            <a:ext cx="3972428" cy="400110"/>
          </a:xfrm>
          <a:prstGeom prst="rect">
            <a:avLst/>
          </a:prstGeom>
          <a:noFill/>
        </p:spPr>
        <p:txBody>
          <a:bodyPr wrap="square" rtlCol="0">
            <a:spAutoFit/>
          </a:bodyPr>
          <a:lstStyle/>
          <a:p>
            <a:r>
              <a:rPr kumimoji="1" lang="ja-JP" altLang="en-US" sz="1000" b="1" dirty="0"/>
              <a:t>■</a:t>
            </a:r>
            <a:r>
              <a:rPr lang="ja-JP" altLang="en-US" sz="1000" b="1" dirty="0"/>
              <a:t>　大阪府における実質経済成長率の寄与分解</a:t>
            </a:r>
            <a:endParaRPr lang="en-US" altLang="ja-JP" sz="1000" b="1" dirty="0"/>
          </a:p>
          <a:p>
            <a:r>
              <a:rPr lang="ja-JP" altLang="en-US" sz="1000" b="1" dirty="0"/>
              <a:t>　　　</a:t>
            </a:r>
            <a:r>
              <a:rPr lang="en-US" altLang="ja-JP" sz="1000" b="1" dirty="0"/>
              <a:t>※1990</a:t>
            </a:r>
            <a:r>
              <a:rPr lang="ja-JP" altLang="en-US" sz="1000" b="1" dirty="0"/>
              <a:t>～</a:t>
            </a:r>
            <a:r>
              <a:rPr lang="en-US" altLang="ja-JP" sz="1000" b="1" dirty="0"/>
              <a:t>2013</a:t>
            </a:r>
            <a:r>
              <a:rPr lang="ja-JP" altLang="en-US" sz="1000" b="1" dirty="0"/>
              <a:t>年度（平成</a:t>
            </a:r>
            <a:r>
              <a:rPr lang="en-US" altLang="ja-JP" sz="1000" b="1" dirty="0"/>
              <a:t>2</a:t>
            </a:r>
            <a:r>
              <a:rPr lang="ja-JP" altLang="en-US" sz="1000" b="1" dirty="0"/>
              <a:t>～平成</a:t>
            </a:r>
            <a:r>
              <a:rPr lang="en-US" altLang="ja-JP" sz="1000" b="1" dirty="0"/>
              <a:t>25</a:t>
            </a:r>
            <a:r>
              <a:rPr lang="ja-JP" altLang="en-US" sz="1000" b="1" dirty="0"/>
              <a:t>年度）</a:t>
            </a:r>
          </a:p>
        </p:txBody>
      </p:sp>
      <p:pic>
        <p:nvPicPr>
          <p:cNvPr id="13" name="図 12"/>
          <p:cNvPicPr>
            <a:picLocks noChangeAspect="1"/>
          </p:cNvPicPr>
          <p:nvPr/>
        </p:nvPicPr>
        <p:blipFill>
          <a:blip r:embed="rId3"/>
          <a:stretch>
            <a:fillRect/>
          </a:stretch>
        </p:blipFill>
        <p:spPr>
          <a:xfrm>
            <a:off x="4449324" y="2038495"/>
            <a:ext cx="4287615" cy="2919929"/>
          </a:xfrm>
          <a:prstGeom prst="rect">
            <a:avLst/>
          </a:prstGeom>
        </p:spPr>
      </p:pic>
      <p:sp>
        <p:nvSpPr>
          <p:cNvPr id="14" name="テキスト ボックス 13"/>
          <p:cNvSpPr txBox="1"/>
          <p:nvPr/>
        </p:nvSpPr>
        <p:spPr>
          <a:xfrm>
            <a:off x="4711829" y="1712045"/>
            <a:ext cx="4025109" cy="400110"/>
          </a:xfrm>
          <a:prstGeom prst="rect">
            <a:avLst/>
          </a:prstGeom>
          <a:noFill/>
        </p:spPr>
        <p:txBody>
          <a:bodyPr wrap="square" rtlCol="0">
            <a:spAutoFit/>
          </a:bodyPr>
          <a:lstStyle/>
          <a:p>
            <a:r>
              <a:rPr kumimoji="1" lang="ja-JP" altLang="en-US" sz="1000" b="1" dirty="0"/>
              <a:t>■</a:t>
            </a:r>
            <a:r>
              <a:rPr lang="ja-JP" altLang="en-US" sz="1000" b="1" dirty="0"/>
              <a:t>　全国における実質経済成長率の寄与分解</a:t>
            </a:r>
            <a:endParaRPr lang="en-US" altLang="ja-JP" sz="1000" b="1" dirty="0"/>
          </a:p>
          <a:p>
            <a:r>
              <a:rPr lang="ja-JP" altLang="en-US" sz="1000" b="1" dirty="0"/>
              <a:t>　　　</a:t>
            </a:r>
            <a:r>
              <a:rPr lang="en-US" altLang="ja-JP" sz="1000" b="1" dirty="0"/>
              <a:t>※1990</a:t>
            </a:r>
            <a:r>
              <a:rPr lang="ja-JP" altLang="en-US" sz="1000" b="1" dirty="0"/>
              <a:t>～</a:t>
            </a:r>
            <a:r>
              <a:rPr lang="en-US" altLang="ja-JP" sz="1000" b="1" dirty="0"/>
              <a:t>2013</a:t>
            </a:r>
            <a:r>
              <a:rPr lang="ja-JP" altLang="en-US" sz="1000" b="1" dirty="0"/>
              <a:t>年度（平成</a:t>
            </a:r>
            <a:r>
              <a:rPr lang="en-US" altLang="ja-JP" sz="1000" b="1" dirty="0"/>
              <a:t>2</a:t>
            </a:r>
            <a:r>
              <a:rPr lang="ja-JP" altLang="en-US" sz="1000" b="1" dirty="0"/>
              <a:t>～平成</a:t>
            </a:r>
            <a:r>
              <a:rPr lang="en-US" altLang="ja-JP" sz="1000" b="1" dirty="0"/>
              <a:t>25</a:t>
            </a:r>
            <a:r>
              <a:rPr lang="ja-JP" altLang="en-US" sz="1000" b="1" dirty="0"/>
              <a:t>年度）</a:t>
            </a:r>
          </a:p>
        </p:txBody>
      </p:sp>
      <p:sp>
        <p:nvSpPr>
          <p:cNvPr id="15" name="角丸四角形 14"/>
          <p:cNvSpPr/>
          <p:nvPr/>
        </p:nvSpPr>
        <p:spPr>
          <a:xfrm>
            <a:off x="3004592" y="4404503"/>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労働投入量寄与度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15"/>
          <p:cNvSpPr/>
          <p:nvPr/>
        </p:nvSpPr>
        <p:spPr>
          <a:xfrm>
            <a:off x="2933955" y="2688827"/>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資本ストック寄与度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17" name="角丸四角形 16"/>
          <p:cNvSpPr/>
          <p:nvPr/>
        </p:nvSpPr>
        <p:spPr>
          <a:xfrm>
            <a:off x="1925242" y="2614026"/>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a:solidFill>
                  <a:schemeClr val="tx1"/>
                </a:solidFill>
                <a:latin typeface="BIZ UDPゴシック" panose="020B0400000000000000" pitchFamily="50" charset="-128"/>
                <a:ea typeface="BIZ UDPゴシック" panose="020B0400000000000000" pitchFamily="50" charset="-128"/>
              </a:rPr>
              <a:t>TFP</a:t>
            </a:r>
            <a:r>
              <a:rPr lang="ja-JP" altLang="en-US" sz="800" dirty="0">
                <a:solidFill>
                  <a:schemeClr val="tx1"/>
                </a:solidFill>
                <a:latin typeface="BIZ UDPゴシック" panose="020B0400000000000000" pitchFamily="50" charset="-128"/>
                <a:ea typeface="BIZ UDPゴシック" panose="020B0400000000000000" pitchFamily="50" charset="-128"/>
              </a:rPr>
              <a:t>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21" name="直線矢印コネクタ 20"/>
          <p:cNvCxnSpPr/>
          <p:nvPr/>
        </p:nvCxnSpPr>
        <p:spPr>
          <a:xfrm>
            <a:off x="2293708" y="2826812"/>
            <a:ext cx="480112" cy="759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p:cNvCxnSpPr>
          <p:nvPr/>
        </p:nvCxnSpPr>
        <p:spPr>
          <a:xfrm>
            <a:off x="3414067" y="2826812"/>
            <a:ext cx="128312" cy="491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2872696" y="4140645"/>
            <a:ext cx="263791" cy="240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7310694" y="4237385"/>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労働投入量寄与度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28" name="直線矢印コネクタ 27"/>
          <p:cNvCxnSpPr/>
          <p:nvPr/>
        </p:nvCxnSpPr>
        <p:spPr>
          <a:xfrm flipH="1" flipV="1">
            <a:off x="7427505" y="3795585"/>
            <a:ext cx="263792" cy="418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7403365" y="2384840"/>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資本ストック寄与度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30" name="直線矢印コネクタ 29"/>
          <p:cNvCxnSpPr>
            <a:cxnSpLocks/>
          </p:cNvCxnSpPr>
          <p:nvPr/>
        </p:nvCxnSpPr>
        <p:spPr>
          <a:xfrm>
            <a:off x="7932034" y="2561872"/>
            <a:ext cx="183266" cy="412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7842507" y="3743860"/>
            <a:ext cx="1057337" cy="21278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a:solidFill>
                  <a:schemeClr val="tx1"/>
                </a:solidFill>
                <a:latin typeface="BIZ UDPゴシック" panose="020B0400000000000000" pitchFamily="50" charset="-128"/>
                <a:ea typeface="BIZ UDPゴシック" panose="020B0400000000000000" pitchFamily="50" charset="-128"/>
              </a:rPr>
              <a:t>TFP</a:t>
            </a:r>
            <a:r>
              <a:rPr lang="ja-JP" altLang="en-US" sz="800" dirty="0">
                <a:solidFill>
                  <a:schemeClr val="tx1"/>
                </a:solidFill>
                <a:latin typeface="BIZ UDPゴシック" panose="020B0400000000000000" pitchFamily="50" charset="-128"/>
                <a:ea typeface="BIZ UDPゴシック" panose="020B0400000000000000" pitchFamily="50" charset="-128"/>
              </a:rPr>
              <a:t>寄与度</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32" name="直線矢印コネクタ 31"/>
          <p:cNvCxnSpPr/>
          <p:nvPr/>
        </p:nvCxnSpPr>
        <p:spPr>
          <a:xfrm flipV="1">
            <a:off x="8193695" y="3422443"/>
            <a:ext cx="0" cy="384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920690" y="2078434"/>
            <a:ext cx="2061889"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497512" y="2054638"/>
            <a:ext cx="2193785"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2026825" y="5348919"/>
            <a:ext cx="6166870" cy="319880"/>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前回</a:t>
            </a:r>
            <a:r>
              <a:rPr lang="ja-JP" altLang="en-US" sz="800">
                <a:solidFill>
                  <a:schemeClr val="tx1"/>
                </a:solidFill>
                <a:latin typeface="BIZ UDPゴシック" panose="020B0400000000000000" pitchFamily="50" charset="-128"/>
                <a:ea typeface="BIZ UDPゴシック" panose="020B0400000000000000" pitchFamily="50" charset="-128"/>
              </a:rPr>
              <a:t>提出資料２（</a:t>
            </a:r>
            <a:r>
              <a:rPr lang="ja-JP" altLang="en-US" sz="800" dirty="0">
                <a:solidFill>
                  <a:schemeClr val="tx1"/>
                </a:solidFill>
                <a:latin typeface="BIZ UDPゴシック" panose="020B0400000000000000" pitchFamily="50" charset="-128"/>
                <a:ea typeface="BIZ UDPゴシック" panose="020B0400000000000000" pitchFamily="50" charset="-128"/>
              </a:rPr>
              <a:t>９ページ）のグラフは日本の潜在成長率の寄与分解であるため、尺度が異なり注意が必要</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A6C5A0CF-6FED-C6EF-1ED8-761F9D28F25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産業構造、雇用、中小企業⑨</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35" name="正方形/長方形 34"/>
          <p:cNvSpPr/>
          <p:nvPr/>
        </p:nvSpPr>
        <p:spPr>
          <a:xfrm>
            <a:off x="6926901" y="12848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11207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出荷額等における特化係数を主要都府県との比較でみると、東京都では「なめし革・同製品・毛皮製造業」「印刷・同関連業」、愛知県では「輸送用機械器具製造業」といった特化係数の非常に高い業種がみられる。一方、大阪府内にはそうした突出して高い業種はなく、各業種がバランスよく集積している。</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製造品出荷額等の特化係数（従業者４人以上）</a:t>
            </a:r>
            <a:endParaRPr lang="en-US" altLang="ja-JP" sz="1400" b="1" dirty="0"/>
          </a:p>
        </p:txBody>
      </p:sp>
      <p:pic>
        <p:nvPicPr>
          <p:cNvPr id="35" name="図 34"/>
          <p:cNvPicPr>
            <a:picLocks noChangeAspect="1"/>
          </p:cNvPicPr>
          <p:nvPr/>
        </p:nvPicPr>
        <p:blipFill>
          <a:blip r:embed="rId2"/>
          <a:stretch>
            <a:fillRect/>
          </a:stretch>
        </p:blipFill>
        <p:spPr>
          <a:xfrm>
            <a:off x="0" y="2183908"/>
            <a:ext cx="3228446" cy="2858356"/>
          </a:xfrm>
          <a:prstGeom prst="rect">
            <a:avLst/>
          </a:prstGeom>
        </p:spPr>
      </p:pic>
      <p:sp>
        <p:nvSpPr>
          <p:cNvPr id="37" name="テキスト ボックス 36">
            <a:extLst>
              <a:ext uri="{FF2B5EF4-FFF2-40B4-BE49-F238E27FC236}">
                <a16:creationId xmlns:a16="http://schemas.microsoft.com/office/drawing/2014/main" id="{C04CD1B5-F732-4A5C-A8C2-0AE547D85819}"/>
              </a:ext>
            </a:extLst>
          </p:cNvPr>
          <p:cNvSpPr txBox="1"/>
          <p:nvPr/>
        </p:nvSpPr>
        <p:spPr>
          <a:xfrm>
            <a:off x="283537" y="5657927"/>
            <a:ext cx="294490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年度版なにわの経済データ</a:t>
            </a:r>
          </a:p>
        </p:txBody>
      </p:sp>
      <p:pic>
        <p:nvPicPr>
          <p:cNvPr id="38" name="図 37"/>
          <p:cNvPicPr>
            <a:picLocks noChangeAspect="1"/>
          </p:cNvPicPr>
          <p:nvPr/>
        </p:nvPicPr>
        <p:blipFill>
          <a:blip r:embed="rId3"/>
          <a:stretch>
            <a:fillRect/>
          </a:stretch>
        </p:blipFill>
        <p:spPr>
          <a:xfrm>
            <a:off x="3011175" y="2306826"/>
            <a:ext cx="3116490" cy="2719291"/>
          </a:xfrm>
          <a:prstGeom prst="rect">
            <a:avLst/>
          </a:prstGeom>
        </p:spPr>
      </p:pic>
      <p:pic>
        <p:nvPicPr>
          <p:cNvPr id="2" name="図 1"/>
          <p:cNvPicPr>
            <a:picLocks noChangeAspect="1"/>
          </p:cNvPicPr>
          <p:nvPr/>
        </p:nvPicPr>
        <p:blipFill>
          <a:blip r:embed="rId4"/>
          <a:stretch>
            <a:fillRect/>
          </a:stretch>
        </p:blipFill>
        <p:spPr>
          <a:xfrm>
            <a:off x="6127665" y="2290679"/>
            <a:ext cx="3028989" cy="2719292"/>
          </a:xfrm>
          <a:prstGeom prst="rect">
            <a:avLst/>
          </a:prstGeom>
        </p:spPr>
      </p:pic>
      <p:sp>
        <p:nvSpPr>
          <p:cNvPr id="3" name="テキスト ボックス 2"/>
          <p:cNvSpPr txBox="1"/>
          <p:nvPr/>
        </p:nvSpPr>
        <p:spPr>
          <a:xfrm>
            <a:off x="721217" y="5895503"/>
            <a:ext cx="4260327" cy="430887"/>
          </a:xfrm>
          <a:prstGeom prst="rect">
            <a:avLst/>
          </a:prstGeom>
          <a:noFill/>
        </p:spPr>
        <p:txBody>
          <a:bodyPr wrap="square" rtlCol="0">
            <a:spAutoFit/>
          </a:bodyPr>
          <a:lstStyle/>
          <a:p>
            <a:r>
              <a:rPr kumimoji="1" lang="ja-JP" altLang="en-US" sz="1100" dirty="0">
                <a:latin typeface="+mj-lt"/>
              </a:rPr>
              <a:t>経済産業省「</a:t>
            </a:r>
            <a:r>
              <a:rPr kumimoji="1" lang="en-US" altLang="ja-JP" sz="1100" dirty="0">
                <a:latin typeface="+mj-lt"/>
              </a:rPr>
              <a:t>2019</a:t>
            </a:r>
            <a:r>
              <a:rPr kumimoji="1" lang="ja-JP" altLang="en-US" sz="1100" dirty="0">
                <a:latin typeface="+mj-lt"/>
              </a:rPr>
              <a:t>年　工業統計調査」［地域別統計］</a:t>
            </a:r>
          </a:p>
          <a:p>
            <a:r>
              <a:rPr kumimoji="1" lang="ja-JP" altLang="en-US" sz="1100" dirty="0">
                <a:latin typeface="+mj-lt"/>
              </a:rPr>
              <a:t>（注）製造品出荷額等の調査対象期間は、平成</a:t>
            </a:r>
            <a:r>
              <a:rPr kumimoji="1" lang="en-US" altLang="ja-JP" sz="1100" dirty="0">
                <a:latin typeface="+mj-lt"/>
              </a:rPr>
              <a:t>30</a:t>
            </a:r>
            <a:r>
              <a:rPr kumimoji="1" lang="ja-JP" altLang="en-US" sz="1100" dirty="0">
                <a:latin typeface="+mj-lt"/>
              </a:rPr>
              <a:t>年１月から</a:t>
            </a:r>
            <a:r>
              <a:rPr kumimoji="1" lang="en-US" altLang="ja-JP" sz="1100" dirty="0">
                <a:latin typeface="+mj-lt"/>
              </a:rPr>
              <a:t>12</a:t>
            </a:r>
            <a:r>
              <a:rPr kumimoji="1" lang="ja-JP" altLang="en-US" sz="1100" dirty="0">
                <a:latin typeface="+mj-lt"/>
              </a:rPr>
              <a:t>月。</a:t>
            </a:r>
          </a:p>
        </p:txBody>
      </p:sp>
      <p:sp>
        <p:nvSpPr>
          <p:cNvPr id="4" name="大かっこ 3"/>
          <p:cNvSpPr/>
          <p:nvPr/>
        </p:nvSpPr>
        <p:spPr>
          <a:xfrm>
            <a:off x="579549" y="5895503"/>
            <a:ext cx="4401995" cy="43088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226417C-0B88-314E-62B3-AC7075AC14D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産業構造、雇用、中小企業⑩</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2" name="正方形/長方形 11"/>
          <p:cNvSpPr/>
          <p:nvPr/>
        </p:nvSpPr>
        <p:spPr>
          <a:xfrm>
            <a:off x="6998083" y="8492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10321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723568" y="6093296"/>
            <a:ext cx="76032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320291" y="872617"/>
            <a:ext cx="8503417"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大阪府は、関西の各府県と経済面で強く結びつき、お互いに補完しあうことによって関西の経済を支えている。</a:t>
            </a:r>
          </a:p>
        </p:txBody>
      </p:sp>
      <p:sp>
        <p:nvSpPr>
          <p:cNvPr id="10" name="正方形/長方形 9"/>
          <p:cNvSpPr/>
          <p:nvPr/>
        </p:nvSpPr>
        <p:spPr>
          <a:xfrm>
            <a:off x="1093377" y="6274463"/>
            <a:ext cx="7160839" cy="43627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（一般財団法人アジア太平洋研究所「</a:t>
            </a:r>
            <a:r>
              <a:rPr kumimoji="1" 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2011</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年関西地域間産業連関表の作成について」（</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2019</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8</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月公表</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r="10875" b="4204"/>
          <a:stretch/>
        </p:blipFill>
        <p:spPr bwMode="auto">
          <a:xfrm>
            <a:off x="1083568" y="1629666"/>
            <a:ext cx="7160839" cy="4227059"/>
          </a:xfrm>
          <a:prstGeom prst="rect">
            <a:avLst/>
          </a:prstGeom>
          <a:noFill/>
          <a:ln>
            <a:noFill/>
          </a:ln>
          <a:extLst>
            <a:ext uri="{53640926-AAD7-44D8-BBD7-CCE9431645EC}">
              <a14:shadowObscured xmlns:a14="http://schemas.microsoft.com/office/drawing/2010/main"/>
            </a:ext>
          </a:extLst>
        </p:spPr>
      </p:pic>
      <p:sp>
        <p:nvSpPr>
          <p:cNvPr id="13" name="正方形/長方形 12"/>
          <p:cNvSpPr/>
          <p:nvPr/>
        </p:nvSpPr>
        <p:spPr>
          <a:xfrm>
            <a:off x="539552" y="1392310"/>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○大阪府からみた各地域に対する域際収支</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近隣府県との経済の結びつき</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E53F77D6-DB84-797E-08CB-3185C444859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産業構造、雇用、中小企業⑪</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6" name="正方形/長方形 15">
            <a:extLst>
              <a:ext uri="{FF2B5EF4-FFF2-40B4-BE49-F238E27FC236}">
                <a16:creationId xmlns:a16="http://schemas.microsoft.com/office/drawing/2014/main" id="{256C5EEA-4FB9-D828-7B1A-0BF3B14CAE42}"/>
              </a:ext>
            </a:extLst>
          </p:cNvPr>
          <p:cNvSpPr/>
          <p:nvPr/>
        </p:nvSpPr>
        <p:spPr>
          <a:xfrm>
            <a:off x="7023652" y="8191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31172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599230" y="2158849"/>
            <a:ext cx="4682134" cy="4127350"/>
          </a:xfrm>
          <a:prstGeom prst="rect">
            <a:avLst/>
          </a:prstGeom>
        </p:spPr>
      </p:pic>
      <p:pic>
        <p:nvPicPr>
          <p:cNvPr id="3" name="図 2"/>
          <p:cNvPicPr>
            <a:picLocks noChangeAspect="1"/>
          </p:cNvPicPr>
          <p:nvPr/>
        </p:nvPicPr>
        <p:blipFill>
          <a:blip r:embed="rId3"/>
          <a:stretch>
            <a:fillRect/>
          </a:stretch>
        </p:blipFill>
        <p:spPr>
          <a:xfrm>
            <a:off x="231398" y="1882897"/>
            <a:ext cx="4352921" cy="4322439"/>
          </a:xfrm>
          <a:prstGeom prst="rect">
            <a:avLst/>
          </a:prstGeom>
        </p:spPr>
      </p:pic>
      <p:sp>
        <p:nvSpPr>
          <p:cNvPr id="10" name="テキスト ボックス 9"/>
          <p:cNvSpPr txBox="1"/>
          <p:nvPr/>
        </p:nvSpPr>
        <p:spPr>
          <a:xfrm>
            <a:off x="2090741" y="3174804"/>
            <a:ext cx="1539748" cy="307777"/>
          </a:xfrm>
          <a:prstGeom prst="rect">
            <a:avLst/>
          </a:prstGeom>
          <a:noFill/>
        </p:spPr>
        <p:txBody>
          <a:bodyPr wrap="square" rtlCol="0">
            <a:spAutoFit/>
          </a:bodyPr>
          <a:lstStyle/>
          <a:p>
            <a:r>
              <a:rPr kumimoji="1" lang="ja-JP" altLang="en-US" sz="1400" b="1" dirty="0"/>
              <a:t>大阪府</a:t>
            </a:r>
          </a:p>
        </p:txBody>
      </p:sp>
      <p:sp>
        <p:nvSpPr>
          <p:cNvPr id="11" name="テキスト ボックス 10"/>
          <p:cNvSpPr txBox="1"/>
          <p:nvPr/>
        </p:nvSpPr>
        <p:spPr>
          <a:xfrm>
            <a:off x="1839869" y="4044117"/>
            <a:ext cx="619615" cy="307777"/>
          </a:xfrm>
          <a:prstGeom prst="rect">
            <a:avLst/>
          </a:prstGeom>
          <a:noFill/>
        </p:spPr>
        <p:txBody>
          <a:bodyPr wrap="square" rtlCol="0">
            <a:spAutoFit/>
          </a:bodyPr>
          <a:lstStyle/>
          <a:p>
            <a:r>
              <a:rPr kumimoji="1" lang="ja-JP" altLang="en-US" sz="1400" b="1" dirty="0"/>
              <a:t>全国</a:t>
            </a:r>
          </a:p>
        </p:txBody>
      </p:sp>
      <p:cxnSp>
        <p:nvCxnSpPr>
          <p:cNvPr id="12" name="直線コネクタ 11"/>
          <p:cNvCxnSpPr/>
          <p:nvPr/>
        </p:nvCxnSpPr>
        <p:spPr>
          <a:xfrm flipH="1">
            <a:off x="3260823" y="3390696"/>
            <a:ext cx="286158" cy="879519"/>
          </a:xfrm>
          <a:prstGeom prst="line">
            <a:avLst/>
          </a:prstGeom>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3260823" y="3365419"/>
            <a:ext cx="739335" cy="307777"/>
          </a:xfrm>
          <a:prstGeom prst="rect">
            <a:avLst/>
          </a:prstGeom>
          <a:solidFill>
            <a:schemeClr val="bg1"/>
          </a:solidFill>
          <a:ln w="3175">
            <a:solidFill>
              <a:schemeClr val="tx1"/>
            </a:solidFill>
          </a:ln>
        </p:spPr>
        <p:txBody>
          <a:bodyPr wrap="square" rtlCol="0">
            <a:spAutoFit/>
          </a:bodyPr>
          <a:lstStyle/>
          <a:p>
            <a:r>
              <a:rPr kumimoji="1" lang="ja-JP" altLang="en-US" sz="1400" b="1" dirty="0"/>
              <a:t>東京都</a:t>
            </a:r>
          </a:p>
        </p:txBody>
      </p:sp>
      <p:sp>
        <p:nvSpPr>
          <p:cNvPr id="18" name="テキスト ボックス 17"/>
          <p:cNvSpPr txBox="1"/>
          <p:nvPr/>
        </p:nvSpPr>
        <p:spPr>
          <a:xfrm>
            <a:off x="6708973" y="3046388"/>
            <a:ext cx="869437" cy="307777"/>
          </a:xfrm>
          <a:prstGeom prst="rect">
            <a:avLst/>
          </a:prstGeom>
          <a:noFill/>
          <a:ln w="3175">
            <a:solidFill>
              <a:schemeClr val="tx1"/>
            </a:solidFill>
          </a:ln>
        </p:spPr>
        <p:txBody>
          <a:bodyPr wrap="square" rtlCol="0">
            <a:spAutoFit/>
          </a:bodyPr>
          <a:lstStyle/>
          <a:p>
            <a:r>
              <a:rPr kumimoji="1" lang="ja-JP" altLang="en-US" sz="1400" b="1" dirty="0"/>
              <a:t>東京都</a:t>
            </a:r>
          </a:p>
        </p:txBody>
      </p:sp>
      <p:sp>
        <p:nvSpPr>
          <p:cNvPr id="19" name="テキスト ボックス 18"/>
          <p:cNvSpPr txBox="1"/>
          <p:nvPr/>
        </p:nvSpPr>
        <p:spPr>
          <a:xfrm>
            <a:off x="7842185" y="3263315"/>
            <a:ext cx="719865" cy="307777"/>
          </a:xfrm>
          <a:prstGeom prst="rect">
            <a:avLst/>
          </a:prstGeom>
          <a:noFill/>
          <a:ln w="3175">
            <a:solidFill>
              <a:schemeClr val="tx1"/>
            </a:solidFill>
          </a:ln>
        </p:spPr>
        <p:txBody>
          <a:bodyPr wrap="square" rtlCol="0">
            <a:spAutoFit/>
          </a:bodyPr>
          <a:lstStyle/>
          <a:p>
            <a:r>
              <a:rPr kumimoji="1" lang="ja-JP" altLang="en-US" sz="1400" b="1" dirty="0"/>
              <a:t>大阪府</a:t>
            </a:r>
          </a:p>
        </p:txBody>
      </p:sp>
      <p:sp>
        <p:nvSpPr>
          <p:cNvPr id="20" name="テキスト ボックス 19"/>
          <p:cNvSpPr txBox="1"/>
          <p:nvPr/>
        </p:nvSpPr>
        <p:spPr>
          <a:xfrm>
            <a:off x="8435251" y="3956396"/>
            <a:ext cx="619615" cy="307777"/>
          </a:xfrm>
          <a:prstGeom prst="rect">
            <a:avLst/>
          </a:prstGeom>
          <a:noFill/>
          <a:ln w="3175">
            <a:solidFill>
              <a:schemeClr val="tx1"/>
            </a:solidFill>
          </a:ln>
        </p:spPr>
        <p:txBody>
          <a:bodyPr wrap="square" rtlCol="0">
            <a:spAutoFit/>
          </a:bodyPr>
          <a:lstStyle/>
          <a:p>
            <a:pPr algn="ctr"/>
            <a:r>
              <a:rPr kumimoji="1" lang="ja-JP" altLang="en-US" sz="1400" b="1" dirty="0"/>
              <a:t>全国</a:t>
            </a:r>
          </a:p>
        </p:txBody>
      </p:sp>
      <p:sp>
        <p:nvSpPr>
          <p:cNvPr id="16" name="テキスト ボックス 15"/>
          <p:cNvSpPr txBox="1"/>
          <p:nvPr/>
        </p:nvSpPr>
        <p:spPr>
          <a:xfrm>
            <a:off x="320291" y="491196"/>
            <a:ext cx="5612105" cy="307777"/>
          </a:xfrm>
          <a:prstGeom prst="rect">
            <a:avLst/>
          </a:prstGeom>
          <a:noFill/>
        </p:spPr>
        <p:txBody>
          <a:bodyPr wrap="square" rtlCol="0">
            <a:spAutoFit/>
          </a:bodyPr>
          <a:lstStyle/>
          <a:p>
            <a:r>
              <a:rPr lang="ja-JP" altLang="en-US" sz="1400" b="1" dirty="0"/>
              <a:t>■　完全失業率・有効求人倍率の推移</a:t>
            </a:r>
          </a:p>
        </p:txBody>
      </p:sp>
      <p:sp>
        <p:nvSpPr>
          <p:cNvPr id="21" name="正方形/長方形 20"/>
          <p:cNvSpPr/>
          <p:nvPr/>
        </p:nvSpPr>
        <p:spPr>
          <a:xfrm>
            <a:off x="275837" y="1680668"/>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○完全失業率の推移</a:t>
            </a:r>
          </a:p>
        </p:txBody>
      </p:sp>
      <p:sp>
        <p:nvSpPr>
          <p:cNvPr id="22" name="正方形/長方形 21"/>
          <p:cNvSpPr/>
          <p:nvPr/>
        </p:nvSpPr>
        <p:spPr>
          <a:xfrm>
            <a:off x="4838601" y="1680668"/>
            <a:ext cx="4390026"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○有効求人倍率の推移</a:t>
            </a:r>
          </a:p>
        </p:txBody>
      </p:sp>
      <p:sp>
        <p:nvSpPr>
          <p:cNvPr id="23" name="テキスト ボックス 22"/>
          <p:cNvSpPr txBox="1"/>
          <p:nvPr/>
        </p:nvSpPr>
        <p:spPr>
          <a:xfrm>
            <a:off x="320291" y="6395369"/>
            <a:ext cx="340329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出典：総務省統計局「労働力調査」</a:t>
            </a:r>
            <a:endParaRPr kumimoji="1" lang="ja-JP" altLang="en-US" sz="11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543425" y="6286199"/>
            <a:ext cx="468096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出典：厚生労働省</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「都道府県（受理地）別労働市場関係指標（実数、季節調整値）」</a:t>
            </a:r>
            <a:endParaRPr kumimoji="1" lang="ja-JP" altLang="en-US" sz="1100" dirty="0">
              <a:latin typeface="Meiryo UI" panose="020B0604030504040204" pitchFamily="50" charset="-128"/>
              <a:ea typeface="Meiryo UI" panose="020B0604030504040204" pitchFamily="50" charset="-128"/>
            </a:endParaRPr>
          </a:p>
        </p:txBody>
      </p:sp>
      <p:sp>
        <p:nvSpPr>
          <p:cNvPr id="25" name="正方形/長方形 24"/>
          <p:cNvSpPr/>
          <p:nvPr/>
        </p:nvSpPr>
        <p:spPr>
          <a:xfrm>
            <a:off x="214074" y="795244"/>
            <a:ext cx="8503417" cy="82452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大阪府の雇用環境は、リーマンショックで悪化したが、その後大きく改善傾向が続いている。</a:t>
            </a:r>
          </a:p>
        </p:txBody>
      </p:sp>
      <p:cxnSp>
        <p:nvCxnSpPr>
          <p:cNvPr id="28" name="直線コネクタ 27"/>
          <p:cNvCxnSpPr/>
          <p:nvPr/>
        </p:nvCxnSpPr>
        <p:spPr>
          <a:xfrm>
            <a:off x="971600" y="2403449"/>
            <a:ext cx="0" cy="3516053"/>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1907704" y="2155381"/>
            <a:ext cx="28348" cy="3757454"/>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2219855" y="2817490"/>
            <a:ext cx="0" cy="3102012"/>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4000158" y="2514796"/>
            <a:ext cx="0" cy="3413456"/>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3260823" y="2155381"/>
            <a:ext cx="13636" cy="3757454"/>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785263" y="2130395"/>
            <a:ext cx="590954"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リーマン</a:t>
            </a:r>
            <a:endParaRPr kumimoji="1" lang="en-US" altLang="ja-JP" sz="900" dirty="0"/>
          </a:p>
          <a:p>
            <a:pPr algn="ctr"/>
            <a:r>
              <a:rPr kumimoji="1" lang="ja-JP" altLang="en-US" sz="900" dirty="0"/>
              <a:t>ショック</a:t>
            </a:r>
          </a:p>
        </p:txBody>
      </p:sp>
      <p:sp>
        <p:nvSpPr>
          <p:cNvPr id="34" name="テキスト ボックス 33"/>
          <p:cNvSpPr txBox="1"/>
          <p:nvPr/>
        </p:nvSpPr>
        <p:spPr>
          <a:xfrm>
            <a:off x="1991833" y="2541778"/>
            <a:ext cx="685006"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府市統合</a:t>
            </a:r>
            <a:endParaRPr kumimoji="1" lang="en-US" altLang="ja-JP" sz="900" dirty="0"/>
          </a:p>
          <a:p>
            <a:pPr algn="ctr"/>
            <a:r>
              <a:rPr kumimoji="1" lang="ja-JP" altLang="en-US" sz="900" dirty="0"/>
              <a:t>本部設置</a:t>
            </a:r>
          </a:p>
        </p:txBody>
      </p:sp>
      <p:sp>
        <p:nvSpPr>
          <p:cNvPr id="35" name="テキスト ボックス 34"/>
          <p:cNvSpPr txBox="1"/>
          <p:nvPr/>
        </p:nvSpPr>
        <p:spPr>
          <a:xfrm>
            <a:off x="1412106" y="2130395"/>
            <a:ext cx="807749"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東日本</a:t>
            </a:r>
            <a:endParaRPr kumimoji="1" lang="en-US" altLang="ja-JP" sz="900" dirty="0"/>
          </a:p>
          <a:p>
            <a:pPr algn="ctr"/>
            <a:r>
              <a:rPr kumimoji="1" lang="ja-JP" altLang="en-US" sz="900" dirty="0"/>
              <a:t>大震災発災</a:t>
            </a:r>
          </a:p>
        </p:txBody>
      </p:sp>
      <p:sp>
        <p:nvSpPr>
          <p:cNvPr id="36" name="テキスト ボックス 35"/>
          <p:cNvSpPr txBox="1"/>
          <p:nvPr/>
        </p:nvSpPr>
        <p:spPr>
          <a:xfrm>
            <a:off x="3528741" y="2121560"/>
            <a:ext cx="836853"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副首都</a:t>
            </a:r>
            <a:endParaRPr kumimoji="1" lang="en-US" altLang="ja-JP" sz="900" dirty="0"/>
          </a:p>
          <a:p>
            <a:pPr algn="ctr"/>
            <a:r>
              <a:rPr kumimoji="1" lang="ja-JP" altLang="en-US" sz="900" dirty="0"/>
              <a:t>ビジョン策定</a:t>
            </a:r>
          </a:p>
        </p:txBody>
      </p:sp>
      <p:sp>
        <p:nvSpPr>
          <p:cNvPr id="37" name="テキスト ボックス 36"/>
          <p:cNvSpPr txBox="1"/>
          <p:nvPr/>
        </p:nvSpPr>
        <p:spPr>
          <a:xfrm>
            <a:off x="2637115" y="2123559"/>
            <a:ext cx="836853"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副首都推進</a:t>
            </a:r>
            <a:endParaRPr kumimoji="1" lang="en-US" altLang="ja-JP" sz="900" dirty="0"/>
          </a:p>
          <a:p>
            <a:pPr algn="ctr"/>
            <a:r>
              <a:rPr kumimoji="1" lang="ja-JP" altLang="en-US" sz="900" dirty="0"/>
              <a:t>本部設置</a:t>
            </a:r>
          </a:p>
        </p:txBody>
      </p:sp>
      <p:grpSp>
        <p:nvGrpSpPr>
          <p:cNvPr id="58" name="グループ化 57"/>
          <p:cNvGrpSpPr/>
          <p:nvPr/>
        </p:nvGrpSpPr>
        <p:grpSpPr>
          <a:xfrm>
            <a:off x="5293382" y="2112810"/>
            <a:ext cx="3580331" cy="3806692"/>
            <a:chOff x="9154271" y="2170447"/>
            <a:chExt cx="3580331" cy="3806692"/>
          </a:xfrm>
        </p:grpSpPr>
        <p:cxnSp>
          <p:nvCxnSpPr>
            <p:cNvPr id="45" name="直線コネクタ 44"/>
            <p:cNvCxnSpPr/>
            <p:nvPr/>
          </p:nvCxnSpPr>
          <p:spPr>
            <a:xfrm>
              <a:off x="9340608" y="2452336"/>
              <a:ext cx="0" cy="3516053"/>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a:off x="10276712" y="2204268"/>
              <a:ext cx="2170" cy="3772871"/>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10588863" y="2866377"/>
              <a:ext cx="0" cy="3102012"/>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12369166" y="2563683"/>
              <a:ext cx="0" cy="3413456"/>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a:off x="11629831" y="2204268"/>
              <a:ext cx="13636" cy="3757454"/>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
          <p:nvSpPr>
            <p:cNvPr id="50" name="テキスト ボックス 49"/>
            <p:cNvSpPr txBox="1"/>
            <p:nvPr/>
          </p:nvSpPr>
          <p:spPr>
            <a:xfrm>
              <a:off x="9154271" y="2179282"/>
              <a:ext cx="590954"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リーマン</a:t>
              </a:r>
              <a:endParaRPr kumimoji="1" lang="en-US" altLang="ja-JP" sz="900" dirty="0"/>
            </a:p>
            <a:p>
              <a:pPr algn="ctr"/>
              <a:r>
                <a:rPr kumimoji="1" lang="ja-JP" altLang="en-US" sz="900" dirty="0"/>
                <a:t>ショック</a:t>
              </a:r>
            </a:p>
          </p:txBody>
        </p:sp>
        <p:sp>
          <p:nvSpPr>
            <p:cNvPr id="51" name="テキスト ボックス 50"/>
            <p:cNvSpPr txBox="1"/>
            <p:nvPr/>
          </p:nvSpPr>
          <p:spPr>
            <a:xfrm>
              <a:off x="10360841" y="2590665"/>
              <a:ext cx="685006"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府市統合</a:t>
              </a:r>
              <a:endParaRPr kumimoji="1" lang="en-US" altLang="ja-JP" sz="900" dirty="0"/>
            </a:p>
            <a:p>
              <a:pPr algn="ctr"/>
              <a:r>
                <a:rPr kumimoji="1" lang="ja-JP" altLang="en-US" sz="900" dirty="0"/>
                <a:t>本部設置</a:t>
              </a:r>
            </a:p>
          </p:txBody>
        </p:sp>
        <p:sp>
          <p:nvSpPr>
            <p:cNvPr id="52" name="テキスト ボックス 51"/>
            <p:cNvSpPr txBox="1"/>
            <p:nvPr/>
          </p:nvSpPr>
          <p:spPr>
            <a:xfrm>
              <a:off x="9781114" y="2179282"/>
              <a:ext cx="807749"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東日本</a:t>
              </a:r>
              <a:endParaRPr kumimoji="1" lang="en-US" altLang="ja-JP" sz="900" dirty="0"/>
            </a:p>
            <a:p>
              <a:pPr algn="ctr"/>
              <a:r>
                <a:rPr kumimoji="1" lang="ja-JP" altLang="en-US" sz="900" dirty="0"/>
                <a:t>大震災発災</a:t>
              </a:r>
            </a:p>
          </p:txBody>
        </p:sp>
        <p:sp>
          <p:nvSpPr>
            <p:cNvPr id="53" name="テキスト ボックス 52"/>
            <p:cNvSpPr txBox="1"/>
            <p:nvPr/>
          </p:nvSpPr>
          <p:spPr>
            <a:xfrm>
              <a:off x="11897749" y="2170447"/>
              <a:ext cx="836853"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副首都</a:t>
              </a:r>
              <a:endParaRPr kumimoji="1" lang="en-US" altLang="ja-JP" sz="900" dirty="0"/>
            </a:p>
            <a:p>
              <a:pPr algn="ctr"/>
              <a:r>
                <a:rPr kumimoji="1" lang="ja-JP" altLang="en-US" sz="900" dirty="0"/>
                <a:t>ビジョン策定</a:t>
              </a:r>
            </a:p>
          </p:txBody>
        </p:sp>
        <p:sp>
          <p:nvSpPr>
            <p:cNvPr id="54" name="テキスト ボックス 53"/>
            <p:cNvSpPr txBox="1"/>
            <p:nvPr/>
          </p:nvSpPr>
          <p:spPr>
            <a:xfrm>
              <a:off x="11006123" y="2172446"/>
              <a:ext cx="836853"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副首都推進</a:t>
              </a:r>
              <a:endParaRPr kumimoji="1" lang="en-US" altLang="ja-JP" sz="900" dirty="0"/>
            </a:p>
            <a:p>
              <a:pPr algn="ctr"/>
              <a:r>
                <a:rPr kumimoji="1" lang="ja-JP" altLang="en-US" sz="900" dirty="0"/>
                <a:t>本部設置</a:t>
              </a:r>
            </a:p>
          </p:txBody>
        </p:sp>
      </p:grpSp>
      <p:sp>
        <p:nvSpPr>
          <p:cNvPr id="2" name="テキスト ボックス 1"/>
          <p:cNvSpPr txBox="1"/>
          <p:nvPr/>
        </p:nvSpPr>
        <p:spPr>
          <a:xfrm>
            <a:off x="90737" y="2006191"/>
            <a:ext cx="518125" cy="215444"/>
          </a:xfrm>
          <a:prstGeom prst="rect">
            <a:avLst/>
          </a:prstGeom>
          <a:noFill/>
        </p:spPr>
        <p:txBody>
          <a:bodyPr wrap="square" rtlCol="0">
            <a:spAutoFit/>
          </a:bodyPr>
          <a:lstStyle/>
          <a:p>
            <a:r>
              <a:rPr kumimoji="1" lang="ja-JP" altLang="en-US" sz="800" dirty="0"/>
              <a:t>（％）</a:t>
            </a:r>
          </a:p>
        </p:txBody>
      </p:sp>
      <p:sp>
        <p:nvSpPr>
          <p:cNvPr id="41" name="テキスト ボックス 40"/>
          <p:cNvSpPr txBox="1"/>
          <p:nvPr/>
        </p:nvSpPr>
        <p:spPr>
          <a:xfrm>
            <a:off x="4475803" y="2001884"/>
            <a:ext cx="518125" cy="215444"/>
          </a:xfrm>
          <a:prstGeom prst="rect">
            <a:avLst/>
          </a:prstGeom>
          <a:noFill/>
        </p:spPr>
        <p:txBody>
          <a:bodyPr wrap="square" rtlCol="0">
            <a:spAutoFit/>
          </a:bodyPr>
          <a:lstStyle/>
          <a:p>
            <a:r>
              <a:rPr kumimoji="1" lang="ja-JP" altLang="en-US" sz="800" dirty="0"/>
              <a:t>（倍）</a:t>
            </a:r>
          </a:p>
        </p:txBody>
      </p:sp>
      <p:cxnSp>
        <p:nvCxnSpPr>
          <p:cNvPr id="8" name="直線コネクタ 7"/>
          <p:cNvCxnSpPr>
            <a:stCxn id="18" idx="2"/>
          </p:cNvCxnSpPr>
          <p:nvPr/>
        </p:nvCxnSpPr>
        <p:spPr>
          <a:xfrm>
            <a:off x="7143692" y="3354165"/>
            <a:ext cx="207991" cy="278482"/>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a:stCxn id="19" idx="3"/>
          </p:cNvCxnSpPr>
          <p:nvPr/>
        </p:nvCxnSpPr>
        <p:spPr>
          <a:xfrm flipV="1">
            <a:off x="8562050" y="3276539"/>
            <a:ext cx="115526" cy="140665"/>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H="1" flipV="1">
            <a:off x="8818259" y="3802684"/>
            <a:ext cx="55455" cy="153714"/>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BF2C0329-E880-4C11-7531-EA074AEAAD4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産業構造、雇用、中小企業⑫</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57" name="正方形/長方形 56">
            <a:extLst>
              <a:ext uri="{FF2B5EF4-FFF2-40B4-BE49-F238E27FC236}">
                <a16:creationId xmlns:a16="http://schemas.microsoft.com/office/drawing/2014/main" id="{C5A55AA4-FA79-2D82-69B0-938488FBC99F}"/>
              </a:ext>
            </a:extLst>
          </p:cNvPr>
          <p:cNvSpPr/>
          <p:nvPr/>
        </p:nvSpPr>
        <p:spPr>
          <a:xfrm>
            <a:off x="6999915" y="4960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90710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87279" y="6580980"/>
            <a:ext cx="4140705" cy="246221"/>
          </a:xfrm>
          <a:prstGeom prst="rect">
            <a:avLst/>
          </a:prstGeom>
          <a:noFill/>
        </p:spPr>
        <p:txBody>
          <a:bodyPr wrap="square" rtlCol="0">
            <a:spAutoFit/>
          </a:bodyPr>
          <a:lstStyle/>
          <a:p>
            <a:pPr lvl="0">
              <a:defRPr/>
            </a:pPr>
            <a:r>
              <a:rPr lang="ja-JP" altLang="en-US" sz="1000" dirty="0">
                <a:latin typeface="Meiryo UI" panose="020B0604030504040204" pitchFamily="50" charset="-128"/>
                <a:ea typeface="Meiryo UI" panose="020B0604030504040204" pitchFamily="50" charset="-128"/>
              </a:rPr>
              <a:t>出典：大阪府「府民経済計算」</a:t>
            </a:r>
            <a:r>
              <a:rPr lang="ja-JP" altLang="en-US" sz="10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9" name="テキスト ボックス 8"/>
          <p:cNvSpPr txBox="1"/>
          <p:nvPr/>
        </p:nvSpPr>
        <p:spPr>
          <a:xfrm>
            <a:off x="320291" y="437886"/>
            <a:ext cx="5612105" cy="307777"/>
          </a:xfrm>
          <a:prstGeom prst="rect">
            <a:avLst/>
          </a:prstGeom>
          <a:noFill/>
        </p:spPr>
        <p:txBody>
          <a:bodyPr wrap="square" rtlCol="0">
            <a:spAutoFit/>
          </a:bodyPr>
          <a:lstStyle/>
          <a:p>
            <a:r>
              <a:rPr lang="ja-JP" altLang="en-US" sz="1400" b="1" dirty="0"/>
              <a:t>■　産業大分類別の府民雇用者数（規模が大きい順）</a:t>
            </a:r>
          </a:p>
        </p:txBody>
      </p:sp>
      <p:graphicFrame>
        <p:nvGraphicFramePr>
          <p:cNvPr id="3" name="表 2"/>
          <p:cNvGraphicFramePr>
            <a:graphicFrameLocks noGrp="1"/>
          </p:cNvGraphicFramePr>
          <p:nvPr/>
        </p:nvGraphicFramePr>
        <p:xfrm>
          <a:off x="287279" y="1756872"/>
          <a:ext cx="4320001" cy="4500002"/>
        </p:xfrm>
        <a:graphic>
          <a:graphicData uri="http://schemas.openxmlformats.org/drawingml/2006/table">
            <a:tbl>
              <a:tblPr>
                <a:tableStyleId>{5C22544A-7EE6-4342-B048-85BDC9FD1C3A}</a:tableStyleId>
              </a:tblPr>
              <a:tblGrid>
                <a:gridCol w="466477">
                  <a:extLst>
                    <a:ext uri="{9D8B030D-6E8A-4147-A177-3AD203B41FA5}">
                      <a16:colId xmlns:a16="http://schemas.microsoft.com/office/drawing/2014/main" val="2072863555"/>
                    </a:ext>
                  </a:extLst>
                </a:gridCol>
                <a:gridCol w="1562982">
                  <a:extLst>
                    <a:ext uri="{9D8B030D-6E8A-4147-A177-3AD203B41FA5}">
                      <a16:colId xmlns:a16="http://schemas.microsoft.com/office/drawing/2014/main" val="2432122714"/>
                    </a:ext>
                  </a:extLst>
                </a:gridCol>
                <a:gridCol w="1145271">
                  <a:extLst>
                    <a:ext uri="{9D8B030D-6E8A-4147-A177-3AD203B41FA5}">
                      <a16:colId xmlns:a16="http://schemas.microsoft.com/office/drawing/2014/main" val="3671618798"/>
                    </a:ext>
                  </a:extLst>
                </a:gridCol>
                <a:gridCol w="1145271">
                  <a:extLst>
                    <a:ext uri="{9D8B030D-6E8A-4147-A177-3AD203B41FA5}">
                      <a16:colId xmlns:a16="http://schemas.microsoft.com/office/drawing/2014/main" val="225827088"/>
                    </a:ext>
                  </a:extLst>
                </a:gridCol>
              </a:tblGrid>
              <a:tr h="784182">
                <a:tc>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ja-JP" altLang="en-US" sz="1100" u="none" strike="noStrike">
                          <a:effectLst/>
                        </a:rPr>
                        <a:t>経済活動の種類</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en-US" altLang="zh-CN" sz="1100" u="none" strike="noStrike" dirty="0">
                          <a:effectLst/>
                        </a:rPr>
                        <a:t>2018</a:t>
                      </a:r>
                      <a:r>
                        <a:rPr lang="zh-CN" altLang="en-US" sz="1100" u="none" strike="noStrike" dirty="0">
                          <a:effectLst/>
                        </a:rPr>
                        <a:t>年</a:t>
                      </a:r>
                      <a:r>
                        <a:rPr lang="ja-JP" altLang="en-US" sz="1100" u="none" strike="noStrike" dirty="0">
                          <a:effectLst/>
                        </a:rPr>
                        <a:t>度</a:t>
                      </a:r>
                      <a:r>
                        <a:rPr lang="zh-CN" altLang="en-US" sz="1100" u="none" strike="noStrike" dirty="0">
                          <a:effectLst/>
                        </a:rPr>
                        <a:t/>
                      </a:r>
                      <a:br>
                        <a:rPr lang="zh-CN" altLang="en-US" sz="1100" u="none" strike="noStrike" dirty="0">
                          <a:effectLst/>
                        </a:rPr>
                      </a:br>
                      <a:r>
                        <a:rPr lang="ja-JP" altLang="en-US" sz="1100" u="none" strike="noStrike" dirty="0">
                          <a:effectLst/>
                        </a:rPr>
                        <a:t>府民</a:t>
                      </a:r>
                      <a:r>
                        <a:rPr lang="zh-CN" altLang="en-US" sz="1100" u="none" strike="noStrike" dirty="0">
                          <a:effectLst/>
                        </a:rPr>
                        <a:t>雇用者数</a:t>
                      </a:r>
                      <a:br>
                        <a:rPr lang="zh-CN" altLang="en-US" sz="1100" u="none" strike="noStrike" dirty="0">
                          <a:effectLst/>
                        </a:rPr>
                      </a:br>
                      <a:r>
                        <a:rPr lang="zh-CN" altLang="en-US" sz="1100" u="none" strike="noStrike" dirty="0">
                          <a:effectLst/>
                        </a:rPr>
                        <a:t>（人）</a:t>
                      </a:r>
                      <a:endParaRPr lang="zh-CN"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en-US" altLang="ja-JP" sz="1100" u="none" strike="noStrike" dirty="0">
                          <a:effectLst/>
                        </a:rPr>
                        <a:t>2007</a:t>
                      </a:r>
                      <a:r>
                        <a:rPr lang="ja-JP" altLang="en-US" sz="1100" u="none" strike="noStrike" dirty="0">
                          <a:effectLst/>
                        </a:rPr>
                        <a:t>年度</a:t>
                      </a:r>
                      <a:endParaRPr lang="en-US" altLang="ja-JP" sz="1100" u="none" strike="noStrike" dirty="0">
                        <a:effectLst/>
                      </a:endParaRPr>
                    </a:p>
                    <a:p>
                      <a:pPr algn="ctr" fontAlgn="ctr"/>
                      <a:r>
                        <a:rPr lang="ja-JP" altLang="en-US" sz="1100" u="none" strike="noStrike" dirty="0">
                          <a:effectLst/>
                        </a:rPr>
                        <a:t>（リーマンショック前）からの伸び率（％）</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911284008"/>
                  </a:ext>
                </a:extLst>
              </a:tr>
              <a:tr h="402145">
                <a:tc>
                  <a:txBody>
                    <a:bodyPr/>
                    <a:lstStyle/>
                    <a:p>
                      <a:pPr algn="ctr" fontAlgn="ctr"/>
                      <a:r>
                        <a:rPr lang="en-US" altLang="ja-JP" sz="1100" u="none" strike="noStrike">
                          <a:effectLst/>
                        </a:rPr>
                        <a:t>1</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6. </a:t>
                      </a:r>
                      <a:r>
                        <a:rPr lang="ja-JP" altLang="en-US" sz="1100" u="none" strike="noStrike">
                          <a:effectLst/>
                        </a:rPr>
                        <a:t>卸売・小売業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720,966</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4.35</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431855026"/>
                  </a:ext>
                </a:extLst>
              </a:tr>
              <a:tr h="402145">
                <a:tc>
                  <a:txBody>
                    <a:bodyPr/>
                    <a:lstStyle/>
                    <a:p>
                      <a:pPr algn="ctr" fontAlgn="ctr"/>
                      <a:r>
                        <a:rPr lang="en-US" altLang="ja-JP" sz="1100" u="none" strike="noStrike">
                          <a:effectLst/>
                        </a:rPr>
                        <a:t>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3. </a:t>
                      </a:r>
                      <a:r>
                        <a:rPr lang="ja-JP" altLang="en-US" sz="1100" u="none" strike="noStrike">
                          <a:effectLst/>
                        </a:rPr>
                        <a:t>製造業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707,297</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0.95</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40805866"/>
                  </a:ext>
                </a:extLst>
              </a:tr>
              <a:tr h="470510">
                <a:tc>
                  <a:txBody>
                    <a:bodyPr/>
                    <a:lstStyle/>
                    <a:p>
                      <a:pPr algn="ctr" fontAlgn="ctr"/>
                      <a:r>
                        <a:rPr lang="en-US" altLang="ja-JP" sz="1100" u="none" strike="noStrike">
                          <a:effectLst/>
                        </a:rPr>
                        <a:t>3</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15. </a:t>
                      </a:r>
                      <a:r>
                        <a:rPr lang="ja-JP" altLang="en-US" sz="1100" u="none" strike="noStrike">
                          <a:effectLst/>
                        </a:rPr>
                        <a:t>保健衛生・社会事業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599,133</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58.76</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229768262"/>
                  </a:ext>
                </a:extLst>
              </a:tr>
              <a:tr h="695710">
                <a:tc>
                  <a:txBody>
                    <a:bodyPr/>
                    <a:lstStyle/>
                    <a:p>
                      <a:pPr algn="ctr" fontAlgn="ctr"/>
                      <a:r>
                        <a:rPr lang="en-US" altLang="ja-JP" sz="1100" u="none" strike="noStrike">
                          <a:effectLst/>
                        </a:rPr>
                        <a:t>4</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12. </a:t>
                      </a:r>
                      <a:r>
                        <a:rPr lang="ja-JP" altLang="en-US" sz="1100" u="none" strike="noStrike">
                          <a:effectLst/>
                        </a:rPr>
                        <a:t>専門・科学技術、業務支援サービス業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346,489</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6.45</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1775916530"/>
                  </a:ext>
                </a:extLst>
              </a:tr>
              <a:tr h="402145">
                <a:tc>
                  <a:txBody>
                    <a:bodyPr/>
                    <a:lstStyle/>
                    <a:p>
                      <a:pPr algn="ctr" fontAlgn="ctr"/>
                      <a:r>
                        <a:rPr lang="en-US" altLang="ja-JP" sz="1100" u="none" strike="noStrike">
                          <a:effectLst/>
                        </a:rPr>
                        <a:t>5</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7. </a:t>
                      </a:r>
                      <a:r>
                        <a:rPr lang="ja-JP" altLang="en-US" sz="1100" u="none" strike="noStrike">
                          <a:effectLst/>
                        </a:rPr>
                        <a:t>運輸・郵便業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295,982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7.45</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320908338"/>
                  </a:ext>
                </a:extLst>
              </a:tr>
              <a:tr h="402145">
                <a:tc>
                  <a:txBody>
                    <a:bodyPr/>
                    <a:lstStyle/>
                    <a:p>
                      <a:pPr algn="ctr" fontAlgn="ctr"/>
                      <a:r>
                        <a:rPr lang="en-US" altLang="ja-JP" sz="1100" u="none" strike="noStrike">
                          <a:effectLst/>
                        </a:rPr>
                        <a:t>6</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5. </a:t>
                      </a:r>
                      <a:r>
                        <a:rPr lang="ja-JP" altLang="en-US" sz="1100" u="none" strike="noStrike">
                          <a:effectLst/>
                        </a:rPr>
                        <a:t>建設業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248,503</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2.73</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741836333"/>
                  </a:ext>
                </a:extLst>
              </a:tr>
              <a:tr h="470510">
                <a:tc>
                  <a:txBody>
                    <a:bodyPr/>
                    <a:lstStyle/>
                    <a:p>
                      <a:pPr algn="ctr" fontAlgn="ctr"/>
                      <a:r>
                        <a:rPr lang="en-US" altLang="ja-JP" sz="1100" u="none" strike="noStrike">
                          <a:effectLst/>
                        </a:rPr>
                        <a:t>7</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16. </a:t>
                      </a:r>
                      <a:r>
                        <a:rPr lang="ja-JP" altLang="en-US" sz="1100" u="none" strike="noStrike">
                          <a:effectLst/>
                        </a:rPr>
                        <a:t>その他のサービス</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235,539</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7.14</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3290725222"/>
                  </a:ext>
                </a:extLst>
              </a:tr>
              <a:tr h="470510">
                <a:tc>
                  <a:txBody>
                    <a:bodyPr/>
                    <a:lstStyle/>
                    <a:p>
                      <a:pPr algn="ctr" fontAlgn="ctr"/>
                      <a:r>
                        <a:rPr lang="en-US" altLang="ja-JP" sz="1100" u="none" strike="noStrike">
                          <a:effectLst/>
                        </a:rPr>
                        <a:t>8</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dirty="0">
                          <a:effectLst/>
                        </a:rPr>
                        <a:t>8. </a:t>
                      </a:r>
                      <a:r>
                        <a:rPr lang="ja-JP" altLang="en-US" sz="1100" u="none" strike="noStrike" dirty="0">
                          <a:effectLst/>
                        </a:rPr>
                        <a:t>宿泊・飲食サービス業</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233,658</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7.78</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510614799"/>
                  </a:ext>
                </a:extLst>
              </a:tr>
            </a:tbl>
          </a:graphicData>
        </a:graphic>
      </p:graphicFrame>
      <p:graphicFrame>
        <p:nvGraphicFramePr>
          <p:cNvPr id="4" name="表 3"/>
          <p:cNvGraphicFramePr>
            <a:graphicFrameLocks noGrp="1"/>
          </p:cNvGraphicFramePr>
          <p:nvPr/>
        </p:nvGraphicFramePr>
        <p:xfrm>
          <a:off x="4657373" y="1750760"/>
          <a:ext cx="4320001" cy="4506113"/>
        </p:xfrm>
        <a:graphic>
          <a:graphicData uri="http://schemas.openxmlformats.org/drawingml/2006/table">
            <a:tbl>
              <a:tblPr>
                <a:tableStyleId>{5C22544A-7EE6-4342-B048-85BDC9FD1C3A}</a:tableStyleId>
              </a:tblPr>
              <a:tblGrid>
                <a:gridCol w="466479">
                  <a:extLst>
                    <a:ext uri="{9D8B030D-6E8A-4147-A177-3AD203B41FA5}">
                      <a16:colId xmlns:a16="http://schemas.microsoft.com/office/drawing/2014/main" val="1375335708"/>
                    </a:ext>
                  </a:extLst>
                </a:gridCol>
                <a:gridCol w="1729390">
                  <a:extLst>
                    <a:ext uri="{9D8B030D-6E8A-4147-A177-3AD203B41FA5}">
                      <a16:colId xmlns:a16="http://schemas.microsoft.com/office/drawing/2014/main" val="2042722393"/>
                    </a:ext>
                  </a:extLst>
                </a:gridCol>
                <a:gridCol w="1062066">
                  <a:extLst>
                    <a:ext uri="{9D8B030D-6E8A-4147-A177-3AD203B41FA5}">
                      <a16:colId xmlns:a16="http://schemas.microsoft.com/office/drawing/2014/main" val="3472409197"/>
                    </a:ext>
                  </a:extLst>
                </a:gridCol>
                <a:gridCol w="1062066">
                  <a:extLst>
                    <a:ext uri="{9D8B030D-6E8A-4147-A177-3AD203B41FA5}">
                      <a16:colId xmlns:a16="http://schemas.microsoft.com/office/drawing/2014/main" val="1489696211"/>
                    </a:ext>
                  </a:extLst>
                </a:gridCol>
              </a:tblGrid>
              <a:tr h="868273">
                <a:tc>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ja-JP" altLang="en-US" sz="1100" u="none" strike="noStrike">
                          <a:effectLst/>
                        </a:rPr>
                        <a:t>経済活動の種類</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en-US" altLang="zh-CN" sz="1100" u="none" strike="noStrike" dirty="0">
                          <a:effectLst/>
                        </a:rPr>
                        <a:t>2018</a:t>
                      </a:r>
                      <a:r>
                        <a:rPr lang="zh-CN" altLang="en-US" sz="1100" u="none" strike="noStrike" dirty="0">
                          <a:effectLst/>
                        </a:rPr>
                        <a:t>年</a:t>
                      </a:r>
                      <a:r>
                        <a:rPr lang="ja-JP" altLang="en-US" sz="1100" u="none" strike="noStrike" dirty="0">
                          <a:effectLst/>
                        </a:rPr>
                        <a:t>度</a:t>
                      </a:r>
                      <a:r>
                        <a:rPr lang="zh-CN" altLang="en-US" sz="1100" u="none" strike="noStrike" dirty="0">
                          <a:effectLst/>
                        </a:rPr>
                        <a:t/>
                      </a:r>
                      <a:br>
                        <a:rPr lang="zh-CN" altLang="en-US" sz="1100" u="none" strike="noStrike" dirty="0">
                          <a:effectLst/>
                        </a:rPr>
                      </a:br>
                      <a:r>
                        <a:rPr lang="zh-CN" altLang="en-US" sz="1100" u="none" strike="noStrike" dirty="0">
                          <a:effectLst/>
                        </a:rPr>
                        <a:t>府</a:t>
                      </a:r>
                      <a:r>
                        <a:rPr lang="ja-JP" altLang="en-US" sz="1100" u="none" strike="noStrike" dirty="0">
                          <a:effectLst/>
                        </a:rPr>
                        <a:t>民</a:t>
                      </a:r>
                      <a:r>
                        <a:rPr lang="zh-CN" altLang="en-US" sz="1100" u="none" strike="noStrike" dirty="0">
                          <a:effectLst/>
                        </a:rPr>
                        <a:t>雇用者数</a:t>
                      </a:r>
                      <a:br>
                        <a:rPr lang="zh-CN" altLang="en-US" sz="1100" u="none" strike="noStrike" dirty="0">
                          <a:effectLst/>
                        </a:rPr>
                      </a:br>
                      <a:r>
                        <a:rPr lang="zh-CN" altLang="en-US" sz="1100" u="none" strike="noStrike" dirty="0">
                          <a:effectLst/>
                        </a:rPr>
                        <a:t>（人）</a:t>
                      </a:r>
                      <a:endParaRPr lang="zh-CN"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en-US" altLang="ja-JP" sz="1100" u="none" strike="noStrike" dirty="0">
                          <a:effectLst/>
                        </a:rPr>
                        <a:t>2007</a:t>
                      </a:r>
                      <a:r>
                        <a:rPr lang="ja-JP" altLang="en-US" sz="1100" u="none" strike="noStrike" dirty="0">
                          <a:effectLst/>
                        </a:rPr>
                        <a:t>年度</a:t>
                      </a:r>
                      <a:endParaRPr lang="en-US" altLang="ja-JP" sz="1100" u="none" strike="noStrike" dirty="0">
                        <a:effectLst/>
                      </a:endParaRPr>
                    </a:p>
                    <a:p>
                      <a:pPr algn="ctr" fontAlgn="ctr"/>
                      <a:r>
                        <a:rPr lang="ja-JP" altLang="en-US" sz="1100" u="none" strike="noStrike" dirty="0">
                          <a:effectLst/>
                        </a:rPr>
                        <a:t>（リーマンショック前）からの伸び率（％）</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448167199"/>
                  </a:ext>
                </a:extLst>
              </a:tr>
              <a:tr h="445268">
                <a:tc>
                  <a:txBody>
                    <a:bodyPr/>
                    <a:lstStyle/>
                    <a:p>
                      <a:pPr algn="ctr" fontAlgn="ctr"/>
                      <a:r>
                        <a:rPr lang="en-US" altLang="ja-JP" sz="1100" u="none" strike="noStrike">
                          <a:effectLst/>
                        </a:rPr>
                        <a:t>9</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14. </a:t>
                      </a:r>
                      <a:r>
                        <a:rPr lang="ja-JP" altLang="en-US" sz="1100" u="none" strike="noStrike">
                          <a:effectLst/>
                        </a:rPr>
                        <a:t>教育</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196,257</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32.70</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497842237"/>
                  </a:ext>
                </a:extLst>
              </a:tr>
              <a:tr h="445268">
                <a:tc>
                  <a:txBody>
                    <a:bodyPr/>
                    <a:lstStyle/>
                    <a:p>
                      <a:pPr algn="ctr" fontAlgn="ctr"/>
                      <a:r>
                        <a:rPr lang="en-US" altLang="ja-JP" sz="1100" u="none" strike="noStrike">
                          <a:effectLst/>
                        </a:rPr>
                        <a:t>10</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9. </a:t>
                      </a:r>
                      <a:r>
                        <a:rPr lang="ja-JP" altLang="en-US" sz="1100" u="none" strike="noStrike">
                          <a:effectLst/>
                        </a:rPr>
                        <a:t>情報通信業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124,118</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14.12</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652318541"/>
                  </a:ext>
                </a:extLst>
              </a:tr>
              <a:tr h="445268">
                <a:tc>
                  <a:txBody>
                    <a:bodyPr/>
                    <a:lstStyle/>
                    <a:p>
                      <a:pPr algn="ctr" fontAlgn="ctr"/>
                      <a:r>
                        <a:rPr lang="en-US" altLang="ja-JP" sz="1100" u="none" strike="noStrike">
                          <a:effectLst/>
                        </a:rPr>
                        <a:t>11</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13. </a:t>
                      </a:r>
                      <a:r>
                        <a:rPr lang="ja-JP" altLang="en-US" sz="1100" u="none" strike="noStrike">
                          <a:effectLst/>
                        </a:rPr>
                        <a:t>公務</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119,325</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13.26</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783900869"/>
                  </a:ext>
                </a:extLst>
              </a:tr>
              <a:tr h="445268">
                <a:tc>
                  <a:txBody>
                    <a:bodyPr/>
                    <a:lstStyle/>
                    <a:p>
                      <a:pPr algn="ctr" fontAlgn="ctr"/>
                      <a:r>
                        <a:rPr lang="en-US" altLang="ja-JP" sz="1100" u="none" strike="noStrike">
                          <a:effectLst/>
                        </a:rPr>
                        <a:t>12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10. </a:t>
                      </a:r>
                      <a:r>
                        <a:rPr lang="ja-JP" altLang="en-US" sz="1100" u="none" strike="noStrike">
                          <a:effectLst/>
                        </a:rPr>
                        <a:t>金融・保険業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113,694</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6.60</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3952123972"/>
                  </a:ext>
                </a:extLst>
              </a:tr>
              <a:tr h="445268">
                <a:tc>
                  <a:txBody>
                    <a:bodyPr/>
                    <a:lstStyle/>
                    <a:p>
                      <a:pPr algn="ctr" fontAlgn="ctr"/>
                      <a:r>
                        <a:rPr lang="en-US" altLang="ja-JP" sz="1100" u="none" strike="noStrike">
                          <a:effectLst/>
                        </a:rPr>
                        <a:t>13</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11. </a:t>
                      </a:r>
                      <a:r>
                        <a:rPr lang="ja-JP" altLang="en-US" sz="1100" u="none" strike="noStrike">
                          <a:effectLst/>
                        </a:rPr>
                        <a:t>不動産業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97,936</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21.65</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4194454562"/>
                  </a:ext>
                </a:extLst>
              </a:tr>
              <a:tr h="520964">
                <a:tc>
                  <a:txBody>
                    <a:bodyPr/>
                    <a:lstStyle/>
                    <a:p>
                      <a:pPr algn="ctr" fontAlgn="ctr"/>
                      <a:r>
                        <a:rPr lang="en-US" altLang="ja-JP" sz="1100" u="none" strike="noStrike">
                          <a:effectLst/>
                        </a:rPr>
                        <a:t>14</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4. </a:t>
                      </a:r>
                      <a:r>
                        <a:rPr lang="ja-JP" altLang="en-US" sz="1100" u="none" strike="noStrike">
                          <a:effectLst/>
                        </a:rPr>
                        <a:t>電気・ガス・水道・廃棄物処理業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39,731</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7.35</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3796621914"/>
                  </a:ext>
                </a:extLst>
              </a:tr>
              <a:tr h="445268">
                <a:tc>
                  <a:txBody>
                    <a:bodyPr/>
                    <a:lstStyle/>
                    <a:p>
                      <a:pPr algn="ctr" fontAlgn="ctr"/>
                      <a:r>
                        <a:rPr lang="en-US" altLang="ja-JP" sz="1100" u="none" strike="noStrike">
                          <a:effectLst/>
                        </a:rPr>
                        <a:t>15</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 </a:t>
                      </a:r>
                      <a:r>
                        <a:rPr lang="ja-JP" altLang="en-US" sz="1100" u="none" strike="noStrike">
                          <a:effectLst/>
                        </a:rPr>
                        <a:t>農林水産業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4,776</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55.67</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993382678"/>
                  </a:ext>
                </a:extLst>
              </a:tr>
              <a:tr h="445268">
                <a:tc>
                  <a:txBody>
                    <a:bodyPr/>
                    <a:lstStyle/>
                    <a:p>
                      <a:pPr algn="ctr" fontAlgn="ctr"/>
                      <a:r>
                        <a:rPr lang="en-US" altLang="ja-JP" sz="1100" u="none" strike="noStrike">
                          <a:effectLst/>
                        </a:rPr>
                        <a:t>16</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2. </a:t>
                      </a:r>
                      <a:r>
                        <a:rPr lang="ja-JP" altLang="en-US" sz="1100" u="none" strike="noStrike">
                          <a:effectLst/>
                        </a:rPr>
                        <a:t>鉱業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230</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7.63</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4111829694"/>
                  </a:ext>
                </a:extLst>
              </a:tr>
            </a:tbl>
          </a:graphicData>
        </a:graphic>
      </p:graphicFrame>
      <p:sp>
        <p:nvSpPr>
          <p:cNvPr id="14" name="正方形/長方形 13"/>
          <p:cNvSpPr/>
          <p:nvPr/>
        </p:nvSpPr>
        <p:spPr>
          <a:xfrm>
            <a:off x="355571" y="801633"/>
            <a:ext cx="8503417" cy="82452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産業大分類別に、府民雇用者数を比較すると、「卸売・小売業」、「製造業」、「保健衛生・社会事業」の規模が大きく、「鉱業」や「農林水産業」の規模は小さい。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年度の伸び率では、「卸売・小売業」や「建設業」がマイナスとなっている。</a:t>
            </a:r>
          </a:p>
        </p:txBody>
      </p:sp>
      <p:sp>
        <p:nvSpPr>
          <p:cNvPr id="11" name="テキスト ボックス 10"/>
          <p:cNvSpPr txBox="1"/>
          <p:nvPr/>
        </p:nvSpPr>
        <p:spPr>
          <a:xfrm>
            <a:off x="264265" y="6334759"/>
            <a:ext cx="8196167" cy="2462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府民雇用者数：大阪府内に居住し、あらゆる生産活動に従事する就業者から、個人事業主と無給の家族従業者を除いたすべての者</a:t>
            </a:r>
            <a:endParaRPr lang="en-US" altLang="ja-JP" sz="1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E726956D-2F64-61B7-17D5-FA6725D00C11}"/>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産業構造、雇用、中小企業⑬</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5" name="正方形/長方形 14">
            <a:extLst>
              <a:ext uri="{FF2B5EF4-FFF2-40B4-BE49-F238E27FC236}">
                <a16:creationId xmlns:a16="http://schemas.microsoft.com/office/drawing/2014/main" id="{A848A069-1AD4-811A-810A-A9701992A170}"/>
              </a:ext>
            </a:extLst>
          </p:cNvPr>
          <p:cNvSpPr/>
          <p:nvPr/>
        </p:nvSpPr>
        <p:spPr>
          <a:xfrm>
            <a:off x="6967111" y="12013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79917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41" name="角丸四角形 40"/>
          <p:cNvSpPr/>
          <p:nvPr/>
        </p:nvSpPr>
        <p:spPr>
          <a:xfrm>
            <a:off x="325199" y="338431"/>
            <a:ext cx="2579553" cy="308947"/>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1300" b="1" dirty="0">
                <a:solidFill>
                  <a:schemeClr val="bg1"/>
                </a:solidFill>
                <a:latin typeface="BIZ UDPゴシック" panose="020B0400000000000000" pitchFamily="50" charset="-128"/>
                <a:ea typeface="BIZ UDPゴシック" panose="020B0400000000000000" pitchFamily="50" charset="-128"/>
              </a:rPr>
              <a:t>GDP</a:t>
            </a:r>
            <a:r>
              <a:rPr kumimoji="1" lang="ja-JP" altLang="en-US" sz="1300" b="1" dirty="0">
                <a:solidFill>
                  <a:schemeClr val="bg1"/>
                </a:solidFill>
                <a:latin typeface="BIZ UDPゴシック" panose="020B0400000000000000" pitchFamily="50" charset="-128"/>
                <a:ea typeface="BIZ UDPゴシック" panose="020B0400000000000000" pitchFamily="50" charset="-128"/>
              </a:rPr>
              <a:t>（府内総生産）の動き</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p:txBody>
      </p:sp>
      <p:sp>
        <p:nvSpPr>
          <p:cNvPr id="45" name="角丸四角形 44"/>
          <p:cNvSpPr/>
          <p:nvPr/>
        </p:nvSpPr>
        <p:spPr>
          <a:xfrm>
            <a:off x="325199" y="1629776"/>
            <a:ext cx="4601566" cy="301917"/>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300" b="1" dirty="0">
                <a:solidFill>
                  <a:schemeClr val="bg1"/>
                </a:solidFill>
                <a:latin typeface="BIZ UDPゴシック" panose="020B0400000000000000" pitchFamily="50" charset="-128"/>
                <a:ea typeface="BIZ UDPゴシック" panose="020B0400000000000000" pitchFamily="50" charset="-128"/>
              </a:rPr>
              <a:t>成長の３要素（生産性等、労働・人材、資金・投資）の動き</a:t>
            </a:r>
            <a:endParaRPr kumimoji="1" lang="en-US" altLang="ja-JP" sz="1300" b="1" dirty="0">
              <a:solidFill>
                <a:schemeClr val="bg1"/>
              </a:solidFill>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168400" y="836351"/>
            <a:ext cx="8873296" cy="560892"/>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u="sng" dirty="0">
                <a:solidFill>
                  <a:schemeClr val="tx1"/>
                </a:solidFill>
                <a:latin typeface="BIZ UDPゴシック" panose="020B0400000000000000" pitchFamily="50" charset="-128"/>
                <a:ea typeface="BIZ UDPゴシック" panose="020B0400000000000000" pitchFamily="50" charset="-128"/>
              </a:rPr>
              <a:t>府内総生産は長期にわたり横ばいの状態。</a:t>
            </a:r>
            <a:r>
              <a:rPr lang="ja-JP" altLang="en-US" sz="1300" b="1" dirty="0">
                <a:solidFill>
                  <a:schemeClr val="tx1"/>
                </a:solidFill>
                <a:latin typeface="BIZ UDPゴシック" panose="020B0400000000000000" pitchFamily="50" charset="-128"/>
                <a:ea typeface="BIZ UDPゴシック" panose="020B0400000000000000" pitchFamily="50" charset="-128"/>
              </a:rPr>
              <a:t>比較できる</a:t>
            </a:r>
            <a:r>
              <a:rPr lang="en-US" altLang="ja-JP" sz="1300" b="1" dirty="0">
                <a:solidFill>
                  <a:schemeClr val="tx1"/>
                </a:solidFill>
                <a:latin typeface="BIZ UDPゴシック" panose="020B0400000000000000" pitchFamily="50" charset="-128"/>
                <a:ea typeface="BIZ UDPゴシック" panose="020B0400000000000000" pitchFamily="50" charset="-128"/>
              </a:rPr>
              <a:t>2006</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2018</a:t>
            </a:r>
            <a:r>
              <a:rPr lang="ja-JP" altLang="en-US" sz="1300" b="1" dirty="0">
                <a:solidFill>
                  <a:schemeClr val="tx1"/>
                </a:solidFill>
                <a:latin typeface="BIZ UDPゴシック" panose="020B0400000000000000" pitchFamily="50" charset="-128"/>
                <a:ea typeface="BIZ UDPゴシック" panose="020B0400000000000000" pitchFamily="50" charset="-128"/>
              </a:rPr>
              <a:t>年度の増減をみると、＋</a:t>
            </a:r>
            <a:r>
              <a:rPr lang="en-US" altLang="ja-JP" sz="1300" b="1" dirty="0">
                <a:solidFill>
                  <a:schemeClr val="tx1"/>
                </a:solidFill>
                <a:latin typeface="BIZ UDPゴシック" panose="020B0400000000000000" pitchFamily="50" charset="-128"/>
                <a:ea typeface="BIZ UDPゴシック" panose="020B0400000000000000" pitchFamily="50" charset="-128"/>
              </a:rPr>
              <a:t>0.77%</a:t>
            </a:r>
          </a:p>
          <a:p>
            <a:r>
              <a:rPr lang="ja-JP" altLang="en-US" sz="1300" b="1" dirty="0">
                <a:solidFill>
                  <a:schemeClr val="tx1"/>
                </a:solidFill>
                <a:latin typeface="BIZ UDPゴシック" panose="020B0400000000000000" pitchFamily="50" charset="-128"/>
                <a:ea typeface="BIZ UDPゴシック" panose="020B0400000000000000" pitchFamily="50" charset="-128"/>
              </a:rPr>
              <a:t>　　　　　  ・詳細にみると、リーマンショックにより、</a:t>
            </a:r>
            <a:r>
              <a:rPr lang="en-US" altLang="ja-JP" sz="1300" b="1" dirty="0">
                <a:solidFill>
                  <a:schemeClr val="tx1"/>
                </a:solidFill>
                <a:latin typeface="BIZ UDPゴシック" panose="020B0400000000000000" pitchFamily="50" charset="-128"/>
                <a:ea typeface="BIZ UDPゴシック" panose="020B0400000000000000" pitchFamily="50" charset="-128"/>
              </a:rPr>
              <a:t>2006</a:t>
            </a:r>
            <a:r>
              <a:rPr lang="ja-JP" altLang="en-US" sz="1300" b="1" dirty="0">
                <a:solidFill>
                  <a:schemeClr val="tx1"/>
                </a:solidFill>
                <a:latin typeface="BIZ UDPゴシック" panose="020B0400000000000000" pitchFamily="50" charset="-128"/>
                <a:ea typeface="BIZ UDPゴシック" panose="020B0400000000000000" pitchFamily="50" charset="-128"/>
              </a:rPr>
              <a:t>～２００９年度は▲８．０％、この間、東京も同程度の▲７．０％</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愛知は▲</a:t>
            </a:r>
            <a:r>
              <a:rPr lang="en-US" altLang="ja-JP" sz="1300" b="1" dirty="0">
                <a:solidFill>
                  <a:schemeClr val="tx1"/>
                </a:solidFill>
                <a:latin typeface="BIZ UDPゴシック" panose="020B0400000000000000" pitchFamily="50" charset="-128"/>
                <a:ea typeface="BIZ UDPゴシック" panose="020B0400000000000000" pitchFamily="50" charset="-128"/>
              </a:rPr>
              <a:t>13</a:t>
            </a:r>
            <a:r>
              <a:rPr lang="ja-JP" altLang="en-US" sz="1300" b="1" dirty="0" err="1">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0</a:t>
            </a:r>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en-US" altLang="ja-JP" sz="1300" b="1" dirty="0">
                <a:solidFill>
                  <a:schemeClr val="tx1"/>
                </a:solidFill>
                <a:latin typeface="BIZ UDPゴシック" panose="020B0400000000000000" pitchFamily="50" charset="-128"/>
                <a:ea typeface="BIZ UDPゴシック" panose="020B0400000000000000" pitchFamily="50" charset="-128"/>
              </a:rPr>
              <a:t>2009</a:t>
            </a:r>
            <a:r>
              <a:rPr lang="ja-JP" altLang="en-US" sz="1300" b="1" dirty="0">
                <a:solidFill>
                  <a:schemeClr val="tx1"/>
                </a:solidFill>
                <a:latin typeface="BIZ UDPゴシック" panose="020B0400000000000000" pitchFamily="50" charset="-128"/>
                <a:ea typeface="BIZ UDPゴシック" panose="020B0400000000000000" pitchFamily="50" charset="-128"/>
              </a:rPr>
              <a:t>～２０１８年度は＋９．５％、東京も同程度の＋９．７％、愛知は＋１９．４％</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・全国シェアは１９７０年には</a:t>
            </a:r>
            <a:r>
              <a:rPr lang="en-US" altLang="ja-JP" sz="1300" b="1" dirty="0">
                <a:solidFill>
                  <a:schemeClr val="tx1"/>
                </a:solidFill>
                <a:latin typeface="BIZ UDPゴシック" panose="020B0400000000000000" pitchFamily="50" charset="-128"/>
                <a:ea typeface="BIZ UDPゴシック" panose="020B0400000000000000" pitchFamily="50" charset="-128"/>
              </a:rPr>
              <a:t>10</a:t>
            </a:r>
            <a:r>
              <a:rPr lang="ja-JP" altLang="en-US" sz="1300" b="1" dirty="0">
                <a:solidFill>
                  <a:schemeClr val="tx1"/>
                </a:solidFill>
                <a:latin typeface="BIZ UDPゴシック" panose="020B0400000000000000" pitchFamily="50" charset="-128"/>
                <a:ea typeface="BIZ UDPゴシック" panose="020B0400000000000000" pitchFamily="50" charset="-128"/>
              </a:rPr>
              <a:t>％程度だったのが、近年は７％台で下げ止まり　　　　　 </a:t>
            </a:r>
            <a:endParaRPr lang="en-US" altLang="ja-JP" sz="1300" b="1" u="sng" dirty="0">
              <a:solidFill>
                <a:schemeClr val="tx1"/>
              </a:solidFill>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271622" y="2014815"/>
            <a:ext cx="8659431" cy="875138"/>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chemeClr val="tx1"/>
                </a:solidFill>
                <a:latin typeface="BIZ UDPゴシック" panose="020B0400000000000000" pitchFamily="50" charset="-128"/>
                <a:ea typeface="BIZ UDPゴシック" panose="020B0400000000000000" pitchFamily="50" charset="-128"/>
              </a:rPr>
              <a:t>　　　　　●大阪府と全国の</a:t>
            </a:r>
            <a:r>
              <a:rPr lang="en-US" altLang="ja-JP" sz="1300" b="1" dirty="0">
                <a:solidFill>
                  <a:schemeClr val="tx1"/>
                </a:solidFill>
                <a:latin typeface="BIZ UDPゴシック" panose="020B0400000000000000" pitchFamily="50" charset="-128"/>
                <a:ea typeface="BIZ UDPゴシック" panose="020B0400000000000000" pitchFamily="50" charset="-128"/>
              </a:rPr>
              <a:t>1990</a:t>
            </a:r>
            <a:r>
              <a:rPr lang="ja-JP" altLang="en-US" sz="1300" b="1" dirty="0">
                <a:solidFill>
                  <a:schemeClr val="tx1"/>
                </a:solidFill>
                <a:latin typeface="BIZ UDPゴシック" panose="020B0400000000000000" pitchFamily="50" charset="-128"/>
                <a:ea typeface="BIZ UDPゴシック" panose="020B0400000000000000" pitchFamily="50" charset="-128"/>
              </a:rPr>
              <a:t>～</a:t>
            </a:r>
            <a:r>
              <a:rPr lang="en-US" altLang="ja-JP" sz="1300" b="1" dirty="0">
                <a:solidFill>
                  <a:schemeClr val="tx1"/>
                </a:solidFill>
                <a:latin typeface="BIZ UDPゴシック" panose="020B0400000000000000" pitchFamily="50" charset="-128"/>
                <a:ea typeface="BIZ UDPゴシック" panose="020B0400000000000000" pitchFamily="50" charset="-128"/>
              </a:rPr>
              <a:t>2013</a:t>
            </a:r>
            <a:r>
              <a:rPr lang="ja-JP" altLang="en-US" sz="1300" b="1" dirty="0">
                <a:solidFill>
                  <a:schemeClr val="tx1"/>
                </a:solidFill>
                <a:latin typeface="BIZ UDPゴシック" panose="020B0400000000000000" pitchFamily="50" charset="-128"/>
                <a:ea typeface="BIZ UDPゴシック" panose="020B0400000000000000" pitchFamily="50" charset="-128"/>
              </a:rPr>
              <a:t>年度の実質経済成長率の寄与分解を行うと、</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大阪府・全国ともに、</a:t>
            </a:r>
            <a:r>
              <a:rPr lang="ja-JP" altLang="en-US" sz="1300" b="1" u="sng" dirty="0">
                <a:solidFill>
                  <a:schemeClr val="tx1"/>
                </a:solidFill>
                <a:latin typeface="BIZ UDPゴシック" panose="020B0400000000000000" pitchFamily="50" charset="-128"/>
                <a:ea typeface="BIZ UDPゴシック" panose="020B0400000000000000" pitchFamily="50" charset="-128"/>
              </a:rPr>
              <a:t>労働投入量が減少に寄与、資本ストックは上昇に寄与、</a:t>
            </a:r>
            <a:endParaRPr lang="en-US" altLang="ja-JP" sz="1300" b="1" u="sng" dirty="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u="sng" dirty="0">
                <a:solidFill>
                  <a:schemeClr val="tx1"/>
                </a:solidFill>
                <a:latin typeface="BIZ UDPゴシック" panose="020B0400000000000000" pitchFamily="50" charset="-128"/>
                <a:ea typeface="BIZ UDPゴシック" panose="020B0400000000000000" pitchFamily="50" charset="-128"/>
              </a:rPr>
              <a:t>全要素生産性（</a:t>
            </a:r>
            <a:r>
              <a:rPr lang="en-US" altLang="ja-JP" sz="1300" b="1" u="sng" dirty="0">
                <a:solidFill>
                  <a:schemeClr val="tx1"/>
                </a:solidFill>
                <a:latin typeface="BIZ UDPゴシック" panose="020B0400000000000000" pitchFamily="50" charset="-128"/>
                <a:ea typeface="BIZ UDPゴシック" panose="020B0400000000000000" pitchFamily="50" charset="-128"/>
              </a:rPr>
              <a:t>TFP</a:t>
            </a:r>
            <a:r>
              <a:rPr lang="ja-JP" altLang="en-US" sz="1300" b="1" u="sng" dirty="0">
                <a:solidFill>
                  <a:schemeClr val="tx1"/>
                </a:solidFill>
                <a:latin typeface="BIZ UDPゴシック" panose="020B0400000000000000" pitchFamily="50" charset="-128"/>
                <a:ea typeface="BIZ UDPゴシック" panose="020B0400000000000000" pitchFamily="50" charset="-128"/>
              </a:rPr>
              <a:t>）は上昇に寄与</a:t>
            </a:r>
            <a:r>
              <a:rPr lang="ja-JP" altLang="en-US" sz="1300" b="1" dirty="0">
                <a:solidFill>
                  <a:schemeClr val="tx1"/>
                </a:solidFill>
                <a:latin typeface="BIZ UDPゴシック" panose="020B0400000000000000" pitchFamily="50" charset="-128"/>
                <a:ea typeface="BIZ UDPゴシック" panose="020B0400000000000000" pitchFamily="50" charset="-128"/>
              </a:rPr>
              <a:t>しているが、</a:t>
            </a:r>
            <a:r>
              <a:rPr lang="ja-JP" altLang="en-US" sz="1300" b="1" u="sng" dirty="0">
                <a:solidFill>
                  <a:schemeClr val="tx1"/>
                </a:solidFill>
                <a:latin typeface="BIZ UDPゴシック" panose="020B0400000000000000" pitchFamily="50" charset="-128"/>
                <a:ea typeface="BIZ UDPゴシック" panose="020B0400000000000000" pitchFamily="50" charset="-128"/>
              </a:rPr>
              <a:t>大阪府は全国に比べ</a:t>
            </a:r>
            <a:endParaRPr lang="en-US" altLang="ja-JP" sz="1300" b="1" u="sng" dirty="0">
              <a:solidFill>
                <a:schemeClr val="tx1"/>
              </a:solidFill>
              <a:latin typeface="BIZ UDPゴシック" panose="020B0400000000000000" pitchFamily="50" charset="-128"/>
              <a:ea typeface="BIZ UDPゴシック" panose="020B0400000000000000" pitchFamily="50" charset="-128"/>
            </a:endParaRPr>
          </a:p>
          <a:p>
            <a:r>
              <a:rPr lang="ja-JP" altLang="en-US" sz="1300" b="1" dirty="0">
                <a:solidFill>
                  <a:schemeClr val="tx1"/>
                </a:solidFill>
                <a:latin typeface="BIZ UDPゴシック" panose="020B0400000000000000" pitchFamily="50" charset="-128"/>
                <a:ea typeface="BIZ UDPゴシック" panose="020B0400000000000000" pitchFamily="50" charset="-128"/>
              </a:rPr>
              <a:t>　　　　　　 </a:t>
            </a:r>
            <a:r>
              <a:rPr lang="ja-JP" altLang="en-US" sz="1300" b="1" u="sng" dirty="0">
                <a:solidFill>
                  <a:schemeClr val="tx1"/>
                </a:solidFill>
                <a:latin typeface="BIZ UDPゴシック" panose="020B0400000000000000" pitchFamily="50" charset="-128"/>
                <a:ea typeface="BIZ UDPゴシック" panose="020B0400000000000000" pitchFamily="50" charset="-128"/>
              </a:rPr>
              <a:t>ＴＦＰの寄与度が小さい。</a:t>
            </a:r>
            <a:r>
              <a:rPr lang="ja-JP" altLang="en-US" sz="1300" b="1" dirty="0">
                <a:solidFill>
                  <a:schemeClr val="tx1"/>
                </a:solidFill>
                <a:latin typeface="BIZ UDPゴシック" panose="020B0400000000000000" pitchFamily="50" charset="-128"/>
                <a:ea typeface="BIZ UDPゴシック" panose="020B0400000000000000" pitchFamily="50" charset="-128"/>
              </a:rPr>
              <a:t>　</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22" name="角丸四角形 21"/>
          <p:cNvSpPr/>
          <p:nvPr/>
        </p:nvSpPr>
        <p:spPr>
          <a:xfrm>
            <a:off x="584990" y="3095985"/>
            <a:ext cx="2606026" cy="3677152"/>
          </a:xfrm>
          <a:prstGeom prst="roundRect">
            <a:avLst>
              <a:gd name="adj" fmla="val 3402"/>
            </a:avLst>
          </a:prstGeom>
          <a:no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a:solidFill>
                  <a:schemeClr val="tx1"/>
                </a:solidFill>
                <a:latin typeface="BIZ UDPゴシック" panose="020B0400000000000000" pitchFamily="50" charset="-128"/>
                <a:ea typeface="BIZ UDPゴシック" panose="020B0400000000000000" pitchFamily="50" charset="-128"/>
              </a:rPr>
              <a:t>生産性等</a:t>
            </a:r>
          </a:p>
        </p:txBody>
      </p:sp>
      <p:sp>
        <p:nvSpPr>
          <p:cNvPr id="23" name="角丸四角形 22"/>
          <p:cNvSpPr/>
          <p:nvPr/>
        </p:nvSpPr>
        <p:spPr>
          <a:xfrm>
            <a:off x="3345995" y="3095984"/>
            <a:ext cx="2704786" cy="3698369"/>
          </a:xfrm>
          <a:prstGeom prst="roundRect">
            <a:avLst>
              <a:gd name="adj" fmla="val 3402"/>
            </a:avLst>
          </a:prstGeom>
          <a:no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a:solidFill>
                  <a:schemeClr val="tx1"/>
                </a:solidFill>
                <a:latin typeface="BIZ UDPゴシック" panose="020B0400000000000000" pitchFamily="50" charset="-128"/>
                <a:ea typeface="BIZ UDPゴシック" panose="020B0400000000000000" pitchFamily="50" charset="-128"/>
              </a:rPr>
              <a:t>労働・人材</a:t>
            </a:r>
          </a:p>
        </p:txBody>
      </p:sp>
      <p:sp>
        <p:nvSpPr>
          <p:cNvPr id="24" name="角丸四角形 23"/>
          <p:cNvSpPr/>
          <p:nvPr/>
        </p:nvSpPr>
        <p:spPr>
          <a:xfrm>
            <a:off x="6167574" y="3095984"/>
            <a:ext cx="2714241" cy="3698370"/>
          </a:xfrm>
          <a:prstGeom prst="roundRect">
            <a:avLst>
              <a:gd name="adj" fmla="val 3402"/>
            </a:avLst>
          </a:prstGeom>
          <a:no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r>
              <a:rPr kumimoji="1" lang="ja-JP" altLang="en-US" sz="1200" b="1" u="sng" dirty="0">
                <a:solidFill>
                  <a:schemeClr val="tx1"/>
                </a:solidFill>
                <a:latin typeface="BIZ UDPゴシック" panose="020B0400000000000000" pitchFamily="50" charset="-128"/>
                <a:ea typeface="BIZ UDPゴシック" panose="020B0400000000000000" pitchFamily="50" charset="-128"/>
              </a:rPr>
              <a:t>資金・投資</a:t>
            </a:r>
          </a:p>
        </p:txBody>
      </p:sp>
      <p:sp>
        <p:nvSpPr>
          <p:cNvPr id="25" name="角丸四角形 24"/>
          <p:cNvSpPr/>
          <p:nvPr/>
        </p:nvSpPr>
        <p:spPr>
          <a:xfrm>
            <a:off x="6273817" y="3358956"/>
            <a:ext cx="2803408" cy="204280"/>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貸出金の全国シェアが低下</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26" name="角丸四角形 25"/>
          <p:cNvSpPr/>
          <p:nvPr/>
        </p:nvSpPr>
        <p:spPr>
          <a:xfrm>
            <a:off x="3388885" y="3325062"/>
            <a:ext cx="2760123" cy="249630"/>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労働市場の流動性が東京より低い</a:t>
            </a:r>
          </a:p>
        </p:txBody>
      </p:sp>
      <p:sp>
        <p:nvSpPr>
          <p:cNvPr id="27" name="角丸四角形 26"/>
          <p:cNvSpPr/>
          <p:nvPr/>
        </p:nvSpPr>
        <p:spPr>
          <a:xfrm>
            <a:off x="576493" y="3383426"/>
            <a:ext cx="2710683" cy="314730"/>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生産性が東京や愛知より低い</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8" name="角丸四角形 27"/>
          <p:cNvSpPr/>
          <p:nvPr/>
        </p:nvSpPr>
        <p:spPr>
          <a:xfrm>
            <a:off x="2842038" y="6420455"/>
            <a:ext cx="507583" cy="45423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など</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9" name="角丸四角形 28"/>
          <p:cNvSpPr/>
          <p:nvPr/>
        </p:nvSpPr>
        <p:spPr>
          <a:xfrm>
            <a:off x="594618" y="4891909"/>
            <a:ext cx="2710683" cy="255266"/>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新規上場数で東京と大きな差</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807904" y="3566120"/>
            <a:ext cx="2135682" cy="537543"/>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人口</a:t>
            </a:r>
            <a:r>
              <a:rPr kumimoji="1" lang="en-US" altLang="ja-JP" sz="800" dirty="0"/>
              <a:t>1</a:t>
            </a:r>
            <a:r>
              <a:rPr kumimoji="1" lang="ja-JP" altLang="en-US" sz="800" dirty="0"/>
              <a:t>人あたり県内総生産（</a:t>
            </a:r>
            <a:r>
              <a:rPr kumimoji="1" lang="en-US" altLang="ja-JP" sz="800" dirty="0"/>
              <a:t>2018</a:t>
            </a:r>
            <a:r>
              <a:rPr kumimoji="1" lang="ja-JP" altLang="en-US" sz="800" dirty="0"/>
              <a:t>年度）</a:t>
            </a:r>
            <a:endParaRPr kumimoji="1" lang="en-US" altLang="ja-JP" sz="800" dirty="0"/>
          </a:p>
          <a:p>
            <a:r>
              <a:rPr kumimoji="1" lang="ja-JP" altLang="en-US" sz="800" dirty="0"/>
              <a:t>（東京都）</a:t>
            </a:r>
            <a:r>
              <a:rPr kumimoji="1" lang="en-US" altLang="ja-JP" sz="800" dirty="0"/>
              <a:t>774</a:t>
            </a:r>
            <a:r>
              <a:rPr kumimoji="1" lang="ja-JP" altLang="en-US" sz="800" dirty="0"/>
              <a:t>万円</a:t>
            </a:r>
            <a:endParaRPr kumimoji="1" lang="en-US" altLang="ja-JP" sz="800" dirty="0"/>
          </a:p>
          <a:p>
            <a:r>
              <a:rPr kumimoji="1" lang="ja-JP" altLang="en-US" sz="800" dirty="0"/>
              <a:t>（愛知県）</a:t>
            </a:r>
            <a:r>
              <a:rPr kumimoji="1" lang="en-US" altLang="ja-JP" sz="800" dirty="0"/>
              <a:t>543</a:t>
            </a:r>
            <a:r>
              <a:rPr kumimoji="1" lang="ja-JP" altLang="en-US" sz="800" dirty="0"/>
              <a:t>万円</a:t>
            </a:r>
            <a:endParaRPr kumimoji="1" lang="en-US" altLang="ja-JP" sz="800" dirty="0"/>
          </a:p>
          <a:p>
            <a:r>
              <a:rPr kumimoji="1" lang="ja-JP" altLang="en-US" sz="800" u="sng" dirty="0"/>
              <a:t>（大阪府）</a:t>
            </a:r>
            <a:r>
              <a:rPr kumimoji="1" lang="en-US" altLang="ja-JP" sz="800" u="sng" dirty="0"/>
              <a:t>456</a:t>
            </a:r>
            <a:r>
              <a:rPr kumimoji="1" lang="ja-JP" altLang="en-US" sz="800" u="sng" dirty="0"/>
              <a:t>万円</a:t>
            </a:r>
          </a:p>
        </p:txBody>
      </p:sp>
      <p:sp>
        <p:nvSpPr>
          <p:cNvPr id="31" name="角丸四角形 30"/>
          <p:cNvSpPr/>
          <p:nvPr/>
        </p:nvSpPr>
        <p:spPr>
          <a:xfrm>
            <a:off x="603367" y="4056928"/>
            <a:ext cx="2710683" cy="342876"/>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産業構造が固定化</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814909" y="4356594"/>
            <a:ext cx="2135683" cy="533138"/>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大阪府（</a:t>
            </a:r>
            <a:r>
              <a:rPr kumimoji="1" lang="en-US" altLang="ja-JP" sz="800" dirty="0"/>
              <a:t>2006</a:t>
            </a:r>
            <a:r>
              <a:rPr kumimoji="1" lang="ja-JP" altLang="en-US" sz="800" dirty="0"/>
              <a:t>～</a:t>
            </a:r>
            <a:r>
              <a:rPr kumimoji="1" lang="en-US" altLang="ja-JP" sz="800" dirty="0"/>
              <a:t>2018</a:t>
            </a:r>
            <a:r>
              <a:rPr kumimoji="1" lang="ja-JP" altLang="en-US" sz="800" dirty="0"/>
              <a:t>年度）</a:t>
            </a:r>
            <a:endParaRPr kumimoji="1" lang="en-US" altLang="ja-JP" sz="800" dirty="0"/>
          </a:p>
          <a:p>
            <a:r>
              <a:rPr kumimoji="1" lang="ja-JP" altLang="en-US" sz="800" dirty="0"/>
              <a:t>（第一次産業）</a:t>
            </a:r>
            <a:r>
              <a:rPr kumimoji="1" lang="en-US" altLang="ja-JP" sz="800" dirty="0"/>
              <a:t>0.05%</a:t>
            </a:r>
            <a:r>
              <a:rPr kumimoji="1" lang="ja-JP" altLang="en-US" sz="800" dirty="0"/>
              <a:t>→</a:t>
            </a:r>
            <a:r>
              <a:rPr kumimoji="1" lang="en-US" altLang="ja-JP" sz="800" dirty="0"/>
              <a:t>0.05%</a:t>
            </a:r>
          </a:p>
          <a:p>
            <a:r>
              <a:rPr kumimoji="1" lang="ja-JP" altLang="en-US" sz="800" dirty="0"/>
              <a:t>（第二次産業）</a:t>
            </a:r>
            <a:r>
              <a:rPr kumimoji="1" lang="en-US" altLang="ja-JP" sz="800" dirty="0"/>
              <a:t>22.3%</a:t>
            </a:r>
            <a:r>
              <a:rPr kumimoji="1" lang="ja-JP" altLang="en-US" sz="800" dirty="0"/>
              <a:t>→</a:t>
            </a:r>
            <a:r>
              <a:rPr kumimoji="1" lang="en-US" altLang="ja-JP" sz="800" dirty="0"/>
              <a:t>21.7%</a:t>
            </a:r>
          </a:p>
          <a:p>
            <a:r>
              <a:rPr kumimoji="1" lang="ja-JP" altLang="en-US" sz="800" dirty="0"/>
              <a:t>（第三次産業）</a:t>
            </a:r>
            <a:r>
              <a:rPr kumimoji="1" lang="en-US" altLang="ja-JP" sz="800" dirty="0"/>
              <a:t>77.6%</a:t>
            </a:r>
            <a:r>
              <a:rPr kumimoji="1" lang="ja-JP" altLang="en-US" sz="800" dirty="0"/>
              <a:t>→</a:t>
            </a:r>
            <a:r>
              <a:rPr kumimoji="1" lang="en-US" altLang="ja-JP" sz="800" dirty="0"/>
              <a:t>78.3</a:t>
            </a:r>
            <a:r>
              <a:rPr kumimoji="1" lang="ja-JP" altLang="en-US" sz="800" dirty="0"/>
              <a:t>％</a:t>
            </a:r>
          </a:p>
        </p:txBody>
      </p:sp>
      <p:sp>
        <p:nvSpPr>
          <p:cNvPr id="33" name="角丸四角形 32"/>
          <p:cNvSpPr/>
          <p:nvPr/>
        </p:nvSpPr>
        <p:spPr>
          <a:xfrm>
            <a:off x="576915" y="6008298"/>
            <a:ext cx="2710683" cy="318451"/>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府民の幸福度が全国で低位</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827403" y="5132748"/>
            <a:ext cx="2116183" cy="47973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企業の新規上場動向（</a:t>
            </a:r>
            <a:r>
              <a:rPr kumimoji="1" lang="en-US" altLang="ja-JP" sz="800" dirty="0"/>
              <a:t>2017</a:t>
            </a:r>
            <a:r>
              <a:rPr kumimoji="1" lang="ja-JP" altLang="en-US" sz="800" dirty="0"/>
              <a:t>年）</a:t>
            </a:r>
            <a:endParaRPr kumimoji="1" lang="en-US" altLang="ja-JP" sz="800" dirty="0"/>
          </a:p>
          <a:p>
            <a:r>
              <a:rPr kumimoji="1" lang="ja-JP" altLang="en-US" sz="800" dirty="0"/>
              <a:t>（東京都）　　　</a:t>
            </a:r>
            <a:r>
              <a:rPr kumimoji="1" lang="en-US" altLang="ja-JP" sz="800" dirty="0"/>
              <a:t>63</a:t>
            </a:r>
            <a:r>
              <a:rPr kumimoji="1" lang="ja-JP" altLang="en-US" sz="800" dirty="0"/>
              <a:t>社</a:t>
            </a:r>
            <a:endParaRPr kumimoji="1" lang="en-US" altLang="ja-JP" sz="800" dirty="0"/>
          </a:p>
          <a:p>
            <a:r>
              <a:rPr kumimoji="1" lang="ja-JP" altLang="en-US" sz="800" u="sng" dirty="0"/>
              <a:t>（大阪府）　　   </a:t>
            </a:r>
            <a:r>
              <a:rPr kumimoji="1" lang="en-US" altLang="ja-JP" sz="800" u="sng" dirty="0"/>
              <a:t>5</a:t>
            </a:r>
            <a:r>
              <a:rPr kumimoji="1" lang="ja-JP" altLang="en-US" sz="800" u="sng" dirty="0"/>
              <a:t>社</a:t>
            </a:r>
            <a:endParaRPr kumimoji="1" lang="en-US" altLang="ja-JP" sz="800" u="sng" dirty="0"/>
          </a:p>
        </p:txBody>
      </p:sp>
      <p:sp>
        <p:nvSpPr>
          <p:cNvPr id="35" name="角丸四角形 34"/>
          <p:cNvSpPr/>
          <p:nvPr/>
        </p:nvSpPr>
        <p:spPr>
          <a:xfrm>
            <a:off x="594618" y="5623994"/>
            <a:ext cx="2710683" cy="472519"/>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a:t>
            </a:r>
            <a:r>
              <a:rPr lang="en-US" altLang="ja-JP" sz="1100" b="1" dirty="0">
                <a:solidFill>
                  <a:schemeClr val="tx1"/>
                </a:solidFill>
                <a:latin typeface="BIZ UDPゴシック" panose="020B0400000000000000" pitchFamily="50" charset="-128"/>
                <a:ea typeface="BIZ UDPゴシック" panose="020B0400000000000000" pitchFamily="50" charset="-128"/>
              </a:rPr>
              <a:t>DX</a:t>
            </a:r>
            <a:r>
              <a:rPr lang="ja-JP" altLang="en-US" sz="1100" b="1" dirty="0">
                <a:solidFill>
                  <a:schemeClr val="tx1"/>
                </a:solidFill>
                <a:latin typeface="BIZ UDPゴシック" panose="020B0400000000000000" pitchFamily="50" charset="-128"/>
                <a:ea typeface="BIZ UDPゴシック" panose="020B0400000000000000" pitchFamily="50" charset="-128"/>
              </a:rPr>
              <a:t>の進展やグリーン対応が</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r>
              <a:rPr lang="ja-JP" altLang="en-US" sz="1100" b="1" dirty="0">
                <a:solidFill>
                  <a:schemeClr val="tx1"/>
                </a:solidFill>
                <a:latin typeface="BIZ UDPゴシック" panose="020B0400000000000000" pitchFamily="50" charset="-128"/>
                <a:ea typeface="BIZ UDPゴシック" panose="020B0400000000000000" pitchFamily="50" charset="-128"/>
              </a:rPr>
              <a:t>　緒に就いたばかり</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790175" y="6288069"/>
            <a:ext cx="2083423" cy="421877"/>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地域版</a:t>
            </a:r>
            <a:r>
              <a:rPr kumimoji="1" lang="en-US" altLang="ja-JP" sz="800" dirty="0"/>
              <a:t>SDGs</a:t>
            </a:r>
            <a:r>
              <a:rPr kumimoji="1" lang="ja-JP" altLang="en-US" sz="800" dirty="0"/>
              <a:t>調査</a:t>
            </a:r>
            <a:r>
              <a:rPr kumimoji="1" lang="en-US" altLang="ja-JP" sz="800" dirty="0"/>
              <a:t>2021</a:t>
            </a:r>
            <a:r>
              <a:rPr kumimoji="1" lang="ja-JP" altLang="en-US" sz="800" dirty="0"/>
              <a:t>（順位</a:t>
            </a:r>
            <a:r>
              <a:rPr kumimoji="1" lang="en-US" altLang="ja-JP" sz="800" dirty="0"/>
              <a:t>/</a:t>
            </a:r>
            <a:r>
              <a:rPr kumimoji="1" lang="ja-JP" altLang="en-US" sz="800" dirty="0"/>
              <a:t>幸福度）</a:t>
            </a:r>
            <a:endParaRPr kumimoji="1" lang="en-US" altLang="ja-JP" sz="800" dirty="0"/>
          </a:p>
          <a:p>
            <a:r>
              <a:rPr kumimoji="1" lang="zh-TW" altLang="en-US" sz="800" dirty="0"/>
              <a:t>（</a:t>
            </a:r>
            <a:r>
              <a:rPr kumimoji="1" lang="ja-JP" altLang="en-US" sz="800" dirty="0"/>
              <a:t>沖縄県</a:t>
            </a:r>
            <a:r>
              <a:rPr kumimoji="1" lang="zh-TW" altLang="en-US" sz="800" dirty="0"/>
              <a:t>）</a:t>
            </a:r>
            <a:r>
              <a:rPr kumimoji="1" lang="ja-JP" altLang="en-US" sz="800" dirty="0"/>
              <a:t>　</a:t>
            </a:r>
            <a:r>
              <a:rPr kumimoji="1" lang="en-US" altLang="ja-JP" sz="800" dirty="0"/>
              <a:t>1</a:t>
            </a:r>
            <a:r>
              <a:rPr kumimoji="1" lang="zh-TW" altLang="en-US" sz="800" dirty="0"/>
              <a:t>位（</a:t>
            </a:r>
            <a:r>
              <a:rPr kumimoji="1" lang="en-US" altLang="zh-TW" sz="800" dirty="0"/>
              <a:t>78.1</a:t>
            </a:r>
            <a:r>
              <a:rPr kumimoji="1" lang="zh-TW" altLang="en-US" sz="800" dirty="0"/>
              <a:t>）</a:t>
            </a:r>
            <a:endParaRPr kumimoji="1" lang="en-US" altLang="zh-TW" sz="800" dirty="0"/>
          </a:p>
          <a:p>
            <a:r>
              <a:rPr kumimoji="1" lang="zh-TW" altLang="en-US" sz="800" u="sng" dirty="0"/>
              <a:t>（大阪府）</a:t>
            </a:r>
            <a:r>
              <a:rPr kumimoji="1" lang="en-US" altLang="zh-TW" sz="800" u="sng" dirty="0"/>
              <a:t>34</a:t>
            </a:r>
            <a:r>
              <a:rPr kumimoji="1" lang="zh-TW" altLang="en-US" sz="800" u="sng" dirty="0"/>
              <a:t>位（</a:t>
            </a:r>
            <a:r>
              <a:rPr kumimoji="1" lang="en-US" altLang="zh-TW" sz="800" u="sng" dirty="0"/>
              <a:t>67.7</a:t>
            </a:r>
            <a:r>
              <a:rPr kumimoji="1" lang="zh-TW" altLang="en-US" sz="800" u="sng" dirty="0"/>
              <a:t>）</a:t>
            </a:r>
            <a:endParaRPr kumimoji="1" lang="en-US" altLang="ja-JP" sz="800" dirty="0"/>
          </a:p>
        </p:txBody>
      </p:sp>
      <p:sp>
        <p:nvSpPr>
          <p:cNvPr id="40" name="角丸四角形 39"/>
          <p:cNvSpPr/>
          <p:nvPr/>
        </p:nvSpPr>
        <p:spPr>
          <a:xfrm>
            <a:off x="3407451" y="4928931"/>
            <a:ext cx="2760123" cy="243447"/>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外国人労働者は東京や愛知より少ない</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3629482" y="3550838"/>
            <a:ext cx="2135682" cy="54086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転職率（</a:t>
            </a:r>
            <a:r>
              <a:rPr kumimoji="1" lang="en-US" altLang="ja-JP" sz="800" dirty="0"/>
              <a:t>2017</a:t>
            </a:r>
            <a:r>
              <a:rPr kumimoji="1" lang="ja-JP" altLang="en-US" sz="800" dirty="0"/>
              <a:t>）　</a:t>
            </a:r>
            <a:endParaRPr kumimoji="1" lang="en-US" altLang="ja-JP" sz="800" dirty="0"/>
          </a:p>
          <a:p>
            <a:r>
              <a:rPr kumimoji="1" lang="ja-JP" altLang="en-US" sz="800" dirty="0"/>
              <a:t>（東京都）</a:t>
            </a:r>
            <a:r>
              <a:rPr kumimoji="1" lang="en-US" altLang="ja-JP" sz="800" dirty="0"/>
              <a:t>5.7%</a:t>
            </a:r>
          </a:p>
          <a:p>
            <a:r>
              <a:rPr kumimoji="1" lang="ja-JP" altLang="en-US" sz="800" u="sng" dirty="0"/>
              <a:t>（大阪府）</a:t>
            </a:r>
            <a:r>
              <a:rPr kumimoji="1" lang="en-US" altLang="ja-JP" sz="800" u="sng" dirty="0"/>
              <a:t>5.1%</a:t>
            </a:r>
          </a:p>
          <a:p>
            <a:r>
              <a:rPr kumimoji="1" lang="ja-JP" altLang="en-US" sz="800" dirty="0"/>
              <a:t>（愛知県）</a:t>
            </a:r>
            <a:r>
              <a:rPr kumimoji="1" lang="en-US" altLang="ja-JP" sz="800" dirty="0"/>
              <a:t>4.7%</a:t>
            </a:r>
            <a:endParaRPr kumimoji="1" lang="ja-JP" altLang="en-US" sz="800" dirty="0"/>
          </a:p>
        </p:txBody>
      </p:sp>
      <p:sp>
        <p:nvSpPr>
          <p:cNvPr id="43" name="角丸四角形 42"/>
          <p:cNvSpPr/>
          <p:nvPr/>
        </p:nvSpPr>
        <p:spPr>
          <a:xfrm>
            <a:off x="3420935" y="4058497"/>
            <a:ext cx="2760123" cy="379250"/>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女性などの労働参加率が低い</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3642592" y="4338859"/>
            <a:ext cx="2135682" cy="553157"/>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女性の就業率（</a:t>
            </a:r>
            <a:r>
              <a:rPr kumimoji="1" lang="en-US" altLang="ja-JP" sz="800" dirty="0"/>
              <a:t>2020</a:t>
            </a:r>
            <a:r>
              <a:rPr kumimoji="1" lang="ja-JP" altLang="en-US" sz="800" dirty="0"/>
              <a:t>）　</a:t>
            </a:r>
            <a:endParaRPr kumimoji="1" lang="en-US" altLang="ja-JP" sz="800" dirty="0"/>
          </a:p>
          <a:p>
            <a:r>
              <a:rPr kumimoji="1" lang="ja-JP" altLang="en-US" sz="800" dirty="0"/>
              <a:t>（東京都）</a:t>
            </a:r>
            <a:r>
              <a:rPr kumimoji="1" lang="en-US" altLang="ja-JP" sz="800" dirty="0"/>
              <a:t>57.1%</a:t>
            </a:r>
          </a:p>
          <a:p>
            <a:r>
              <a:rPr kumimoji="1" lang="ja-JP" altLang="en-US" sz="800" dirty="0"/>
              <a:t>（全　国） </a:t>
            </a:r>
            <a:r>
              <a:rPr kumimoji="1" lang="en-US" altLang="ja-JP" sz="800" dirty="0"/>
              <a:t>51.8%</a:t>
            </a:r>
          </a:p>
          <a:p>
            <a:r>
              <a:rPr kumimoji="1" lang="ja-JP" altLang="en-US" sz="800" u="sng" dirty="0"/>
              <a:t>（大阪府）</a:t>
            </a:r>
            <a:r>
              <a:rPr kumimoji="1" lang="en-US" altLang="ja-JP" sz="800" u="sng" dirty="0"/>
              <a:t>51.2%</a:t>
            </a:r>
            <a:endParaRPr kumimoji="1" lang="ja-JP" altLang="en-US" sz="800" u="sng" dirty="0"/>
          </a:p>
        </p:txBody>
      </p:sp>
      <p:sp>
        <p:nvSpPr>
          <p:cNvPr id="46" name="角丸四角形 45"/>
          <p:cNvSpPr/>
          <p:nvPr/>
        </p:nvSpPr>
        <p:spPr>
          <a:xfrm>
            <a:off x="3445637" y="5939362"/>
            <a:ext cx="2760123" cy="209057"/>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賃金が伸び悩み、男女の格差も大きい</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p:cNvSpPr/>
          <p:nvPr/>
        </p:nvSpPr>
        <p:spPr>
          <a:xfrm>
            <a:off x="3629482" y="5242747"/>
            <a:ext cx="2135682" cy="562348"/>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外国人労働者数（</a:t>
            </a:r>
            <a:r>
              <a:rPr kumimoji="1" lang="en-US" altLang="ja-JP" sz="800" dirty="0"/>
              <a:t>2020</a:t>
            </a:r>
            <a:r>
              <a:rPr kumimoji="1" lang="ja-JP" altLang="en-US" sz="800" dirty="0"/>
              <a:t>年</a:t>
            </a:r>
            <a:r>
              <a:rPr kumimoji="1" lang="en-US" altLang="ja-JP" sz="800" dirty="0"/>
              <a:t>10</a:t>
            </a:r>
            <a:r>
              <a:rPr kumimoji="1" lang="ja-JP" altLang="en-US" sz="800" dirty="0"/>
              <a:t>月末時点）　</a:t>
            </a:r>
            <a:endParaRPr kumimoji="1" lang="en-US" altLang="ja-JP" sz="800" dirty="0"/>
          </a:p>
          <a:p>
            <a:r>
              <a:rPr kumimoji="1" lang="ja-JP" altLang="en-US" sz="800" dirty="0"/>
              <a:t>（東京都）</a:t>
            </a:r>
            <a:r>
              <a:rPr kumimoji="1" lang="en-US" altLang="ja-JP" sz="800" dirty="0"/>
              <a:t>496,954</a:t>
            </a:r>
            <a:r>
              <a:rPr kumimoji="1" lang="ja-JP" altLang="en-US" sz="800" dirty="0"/>
              <a:t>人</a:t>
            </a:r>
            <a:endParaRPr kumimoji="1" lang="en-US" altLang="ja-JP" sz="800" dirty="0"/>
          </a:p>
          <a:p>
            <a:r>
              <a:rPr kumimoji="1" lang="ja-JP" altLang="en-US" sz="800" dirty="0"/>
              <a:t>（愛知県）</a:t>
            </a:r>
            <a:r>
              <a:rPr kumimoji="1" lang="en-US" altLang="ja-JP" sz="800" dirty="0"/>
              <a:t>175,114</a:t>
            </a:r>
            <a:r>
              <a:rPr kumimoji="1" lang="ja-JP" altLang="en-US" sz="800" dirty="0"/>
              <a:t>人</a:t>
            </a:r>
            <a:endParaRPr kumimoji="1" lang="en-US" altLang="ja-JP" sz="800" dirty="0"/>
          </a:p>
          <a:p>
            <a:r>
              <a:rPr kumimoji="1" lang="ja-JP" altLang="en-US" sz="800" u="sng" dirty="0"/>
              <a:t>（大阪府）</a:t>
            </a:r>
            <a:r>
              <a:rPr kumimoji="1" lang="en-US" altLang="ja-JP" sz="800" u="sng" dirty="0"/>
              <a:t>117,596</a:t>
            </a:r>
            <a:r>
              <a:rPr kumimoji="1" lang="ja-JP" altLang="en-US" sz="800" u="sng" dirty="0"/>
              <a:t>人</a:t>
            </a:r>
          </a:p>
        </p:txBody>
      </p:sp>
      <p:sp>
        <p:nvSpPr>
          <p:cNvPr id="48" name="正方形/長方形 47"/>
          <p:cNvSpPr/>
          <p:nvPr/>
        </p:nvSpPr>
        <p:spPr>
          <a:xfrm>
            <a:off x="3629482" y="6208144"/>
            <a:ext cx="2037277" cy="521868"/>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一般労働者（</a:t>
            </a:r>
            <a:r>
              <a:rPr kumimoji="1" lang="en-US" altLang="ja-JP" sz="800" dirty="0"/>
              <a:t>2007</a:t>
            </a:r>
            <a:r>
              <a:rPr kumimoji="1" lang="ja-JP" altLang="en-US" sz="800" dirty="0"/>
              <a:t>～</a:t>
            </a:r>
            <a:r>
              <a:rPr kumimoji="1" lang="en-US" altLang="ja-JP" sz="800" dirty="0"/>
              <a:t>2020</a:t>
            </a:r>
            <a:r>
              <a:rPr kumimoji="1" lang="ja-JP" altLang="en-US" sz="800" dirty="0"/>
              <a:t>）</a:t>
            </a:r>
            <a:r>
              <a:rPr kumimoji="1" lang="en-US" altLang="ja-JP" sz="800" dirty="0"/>
              <a:t>※</a:t>
            </a:r>
            <a:r>
              <a:rPr kumimoji="1" lang="ja-JP" altLang="en-US" sz="800" dirty="0"/>
              <a:t>単位千円　</a:t>
            </a:r>
            <a:endParaRPr kumimoji="1" lang="en-US" altLang="ja-JP" sz="800" dirty="0"/>
          </a:p>
          <a:p>
            <a:r>
              <a:rPr kumimoji="1" lang="ja-JP" altLang="en-US" sz="800" dirty="0"/>
              <a:t>（東京都）</a:t>
            </a:r>
            <a:r>
              <a:rPr kumimoji="1" lang="en-US" altLang="ja-JP" sz="800" dirty="0"/>
              <a:t>370.6</a:t>
            </a:r>
            <a:r>
              <a:rPr kumimoji="1" lang="ja-JP" altLang="en-US" sz="800" dirty="0"/>
              <a:t>→</a:t>
            </a:r>
            <a:r>
              <a:rPr kumimoji="1" lang="en-US" altLang="ja-JP" sz="800" dirty="0"/>
              <a:t>373.6</a:t>
            </a:r>
            <a:r>
              <a:rPr kumimoji="1" lang="ja-JP" altLang="en-US" sz="800" dirty="0"/>
              <a:t>（＋</a:t>
            </a:r>
            <a:r>
              <a:rPr kumimoji="1" lang="en-US" altLang="ja-JP" sz="800" dirty="0"/>
              <a:t>3.0%</a:t>
            </a:r>
            <a:r>
              <a:rPr kumimoji="1" lang="ja-JP" altLang="en-US" sz="800" dirty="0"/>
              <a:t>）</a:t>
            </a:r>
            <a:endParaRPr kumimoji="1" lang="en-US" altLang="ja-JP" sz="800" dirty="0"/>
          </a:p>
          <a:p>
            <a:r>
              <a:rPr kumimoji="1" lang="ja-JP" altLang="en-US" sz="800" u="sng" dirty="0"/>
              <a:t>（大阪府）</a:t>
            </a:r>
            <a:r>
              <a:rPr kumimoji="1" lang="en-US" altLang="ja-JP" sz="800" u="sng" dirty="0"/>
              <a:t>320.2</a:t>
            </a:r>
            <a:r>
              <a:rPr kumimoji="1" lang="ja-JP" altLang="en-US" sz="800" u="sng" dirty="0"/>
              <a:t>→</a:t>
            </a:r>
            <a:r>
              <a:rPr kumimoji="1" lang="en-US" altLang="ja-JP" sz="800" u="sng" dirty="0"/>
              <a:t>320.4</a:t>
            </a:r>
            <a:r>
              <a:rPr kumimoji="1" lang="ja-JP" altLang="en-US" sz="800" u="sng" dirty="0"/>
              <a:t>（＋</a:t>
            </a:r>
            <a:r>
              <a:rPr kumimoji="1" lang="en-US" altLang="ja-JP" sz="800" u="sng" dirty="0"/>
              <a:t>0.2%)</a:t>
            </a:r>
          </a:p>
          <a:p>
            <a:r>
              <a:rPr kumimoji="1" lang="zh-CN" altLang="en-US" sz="800" dirty="0"/>
              <a:t>（全　国） </a:t>
            </a:r>
            <a:r>
              <a:rPr kumimoji="1" lang="en-US" altLang="zh-CN" sz="800" dirty="0"/>
              <a:t>299.3</a:t>
            </a:r>
            <a:r>
              <a:rPr kumimoji="1" lang="zh-CN" altLang="en-US" sz="800" dirty="0"/>
              <a:t>→</a:t>
            </a:r>
            <a:r>
              <a:rPr kumimoji="1" lang="en-US" altLang="zh-CN" sz="800" dirty="0"/>
              <a:t>307.7  (</a:t>
            </a:r>
            <a:r>
              <a:rPr kumimoji="1" lang="ja-JP" altLang="en-US" sz="800" dirty="0"/>
              <a:t>＋</a:t>
            </a:r>
            <a:r>
              <a:rPr kumimoji="1" lang="en-US" altLang="ja-JP" sz="800" dirty="0"/>
              <a:t>8.4</a:t>
            </a:r>
            <a:r>
              <a:rPr kumimoji="1" lang="ja-JP" altLang="en-US" sz="800" dirty="0"/>
              <a:t>％）</a:t>
            </a:r>
            <a:endParaRPr kumimoji="1" lang="en-US" altLang="zh-CN" sz="800" dirty="0"/>
          </a:p>
        </p:txBody>
      </p:sp>
      <p:sp>
        <p:nvSpPr>
          <p:cNvPr id="51" name="角丸四角形 50"/>
          <p:cNvSpPr/>
          <p:nvPr/>
        </p:nvSpPr>
        <p:spPr>
          <a:xfrm>
            <a:off x="6324475" y="5202626"/>
            <a:ext cx="2803408" cy="429703"/>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拠点開発の規模やスピードが</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r>
              <a:rPr lang="ja-JP" altLang="en-US" sz="1100" b="1" dirty="0">
                <a:solidFill>
                  <a:schemeClr val="tx1"/>
                </a:solidFill>
                <a:latin typeface="BIZ UDPゴシック" panose="020B0400000000000000" pitchFamily="50" charset="-128"/>
                <a:ea typeface="BIZ UDPゴシック" panose="020B0400000000000000" pitchFamily="50" charset="-128"/>
              </a:rPr>
              <a:t>　東京に劣る</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p:cNvSpPr/>
          <p:nvPr/>
        </p:nvSpPr>
        <p:spPr>
          <a:xfrm>
            <a:off x="6490443" y="3560404"/>
            <a:ext cx="2267302" cy="506174"/>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貸出金全国シェアの推移（</a:t>
            </a:r>
            <a:r>
              <a:rPr kumimoji="1" lang="en-US" altLang="ja-JP" sz="800" dirty="0"/>
              <a:t>1981</a:t>
            </a:r>
            <a:r>
              <a:rPr kumimoji="1" lang="ja-JP" altLang="en-US" sz="800" dirty="0"/>
              <a:t>～</a:t>
            </a:r>
            <a:r>
              <a:rPr kumimoji="1" lang="en-US" altLang="ja-JP" sz="800" dirty="0"/>
              <a:t>2012</a:t>
            </a:r>
            <a:r>
              <a:rPr kumimoji="1" lang="ja-JP" altLang="en-US" sz="800" dirty="0"/>
              <a:t>）　</a:t>
            </a:r>
            <a:endParaRPr kumimoji="1" lang="en-US" altLang="ja-JP" sz="800" dirty="0"/>
          </a:p>
          <a:p>
            <a:r>
              <a:rPr kumimoji="1" lang="ja-JP" altLang="en-US" sz="800" dirty="0"/>
              <a:t>（東京都）約＋</a:t>
            </a:r>
            <a:r>
              <a:rPr kumimoji="1" lang="en-US" altLang="ja-JP" sz="800" dirty="0"/>
              <a:t>0.5</a:t>
            </a:r>
            <a:r>
              <a:rPr kumimoji="1" lang="ja-JP" altLang="en-US" sz="800" dirty="0"/>
              <a:t>ポイント</a:t>
            </a:r>
            <a:endParaRPr kumimoji="1" lang="en-US" altLang="ja-JP" sz="800" dirty="0"/>
          </a:p>
          <a:p>
            <a:r>
              <a:rPr kumimoji="1" lang="ja-JP" altLang="en-US" sz="800" u="sng" dirty="0"/>
              <a:t>（大阪府）約▲</a:t>
            </a:r>
            <a:r>
              <a:rPr kumimoji="1" lang="en-US" altLang="ja-JP" sz="800" u="sng" dirty="0"/>
              <a:t>4.4</a:t>
            </a:r>
            <a:r>
              <a:rPr kumimoji="1" lang="ja-JP" altLang="en-US" sz="800" u="sng" dirty="0"/>
              <a:t>ポイント</a:t>
            </a:r>
            <a:endParaRPr kumimoji="1" lang="en-US" altLang="ja-JP" sz="800" u="sng" dirty="0"/>
          </a:p>
        </p:txBody>
      </p:sp>
      <p:sp>
        <p:nvSpPr>
          <p:cNvPr id="53" name="角丸四角形 52"/>
          <p:cNvSpPr/>
          <p:nvPr/>
        </p:nvSpPr>
        <p:spPr>
          <a:xfrm>
            <a:off x="6285212" y="4138027"/>
            <a:ext cx="2803408" cy="382956"/>
          </a:xfrm>
          <a:prstGeom prst="roundRect">
            <a:avLst>
              <a:gd name="adj" fmla="val 2804"/>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スタートアップの資金調達額が</a:t>
            </a:r>
          </a:p>
          <a:p>
            <a:r>
              <a:rPr lang="ja-JP" altLang="en-US" sz="1100" b="1" dirty="0">
                <a:solidFill>
                  <a:schemeClr val="tx1"/>
                </a:solidFill>
                <a:latin typeface="BIZ UDPゴシック" panose="020B0400000000000000" pitchFamily="50" charset="-128"/>
                <a:ea typeface="BIZ UDPゴシック" panose="020B0400000000000000" pitchFamily="50" charset="-128"/>
              </a:rPr>
              <a:t>　東京に比べ少ない</a:t>
            </a:r>
          </a:p>
        </p:txBody>
      </p:sp>
      <p:sp>
        <p:nvSpPr>
          <p:cNvPr id="37" name="正方形/長方形 36"/>
          <p:cNvSpPr/>
          <p:nvPr/>
        </p:nvSpPr>
        <p:spPr>
          <a:xfrm>
            <a:off x="6525417" y="5693020"/>
            <a:ext cx="2116183" cy="45252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市街地再開発事業の「事業中」地区</a:t>
            </a:r>
            <a:endParaRPr kumimoji="1" lang="en-US" altLang="ja-JP" sz="800" dirty="0"/>
          </a:p>
          <a:p>
            <a:r>
              <a:rPr kumimoji="1" lang="ja-JP" altLang="en-US" sz="800" dirty="0"/>
              <a:t>（東京都）　</a:t>
            </a:r>
            <a:r>
              <a:rPr kumimoji="1" lang="en-US" altLang="ja-JP" sz="800" dirty="0"/>
              <a:t>45</a:t>
            </a:r>
            <a:r>
              <a:rPr kumimoji="1" lang="ja-JP" altLang="en-US" sz="800" dirty="0"/>
              <a:t>地区</a:t>
            </a:r>
            <a:endParaRPr kumimoji="1" lang="en-US" altLang="ja-JP" sz="800" dirty="0"/>
          </a:p>
          <a:p>
            <a:r>
              <a:rPr kumimoji="1" lang="ja-JP" altLang="en-US" sz="800" u="sng" dirty="0"/>
              <a:t>（大阪府）　６地区</a:t>
            </a:r>
            <a:endParaRPr kumimoji="1" lang="en-US" altLang="ja-JP" sz="800" dirty="0"/>
          </a:p>
        </p:txBody>
      </p:sp>
      <p:sp>
        <p:nvSpPr>
          <p:cNvPr id="38" name="角丸四角形 37"/>
          <p:cNvSpPr/>
          <p:nvPr/>
        </p:nvSpPr>
        <p:spPr>
          <a:xfrm>
            <a:off x="5626969" y="6451894"/>
            <a:ext cx="507583" cy="45423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など</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角丸四角形 48"/>
          <p:cNvSpPr/>
          <p:nvPr/>
        </p:nvSpPr>
        <p:spPr>
          <a:xfrm>
            <a:off x="8387809" y="6451894"/>
            <a:ext cx="507583" cy="45423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など</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pic>
        <p:nvPicPr>
          <p:cNvPr id="55" name="図 54"/>
          <p:cNvPicPr>
            <a:picLocks noChangeAspect="1"/>
          </p:cNvPicPr>
          <p:nvPr/>
        </p:nvPicPr>
        <p:blipFill>
          <a:blip r:embed="rId2"/>
          <a:stretch>
            <a:fillRect/>
          </a:stretch>
        </p:blipFill>
        <p:spPr>
          <a:xfrm>
            <a:off x="6181058" y="1311936"/>
            <a:ext cx="2816265" cy="1741535"/>
          </a:xfrm>
          <a:prstGeom prst="rect">
            <a:avLst/>
          </a:prstGeom>
        </p:spPr>
      </p:pic>
      <p:sp>
        <p:nvSpPr>
          <p:cNvPr id="3" name="正方形/長方形 2"/>
          <p:cNvSpPr/>
          <p:nvPr/>
        </p:nvSpPr>
        <p:spPr>
          <a:xfrm>
            <a:off x="8483346" y="2458351"/>
            <a:ext cx="605274" cy="167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rPr>
              <a:t>TFP</a:t>
            </a:r>
            <a:r>
              <a:rPr kumimoji="1" lang="ja-JP" altLang="en-US" sz="800" dirty="0">
                <a:solidFill>
                  <a:schemeClr val="tx1"/>
                </a:solidFill>
              </a:rPr>
              <a:t>寄与</a:t>
            </a:r>
          </a:p>
        </p:txBody>
      </p:sp>
      <p:cxnSp>
        <p:nvCxnSpPr>
          <p:cNvPr id="5" name="直線矢印コネクタ 4"/>
          <p:cNvCxnSpPr/>
          <p:nvPr/>
        </p:nvCxnSpPr>
        <p:spPr>
          <a:xfrm flipH="1" flipV="1">
            <a:off x="8641600" y="2317941"/>
            <a:ext cx="63296" cy="137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6496116" y="4545805"/>
            <a:ext cx="2116183" cy="55391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800" dirty="0"/>
              <a:t>スタートアップ資金調達額（</a:t>
            </a:r>
            <a:r>
              <a:rPr kumimoji="1" lang="en-US" altLang="ja-JP" sz="800" dirty="0"/>
              <a:t>2021</a:t>
            </a:r>
            <a:r>
              <a:rPr kumimoji="1" lang="ja-JP" altLang="en-US" sz="800" dirty="0"/>
              <a:t>）</a:t>
            </a:r>
            <a:endParaRPr kumimoji="1" lang="en-US" altLang="ja-JP" sz="800" dirty="0"/>
          </a:p>
          <a:p>
            <a:r>
              <a:rPr kumimoji="1" lang="ja-JP" altLang="en-US" sz="800" dirty="0"/>
              <a:t>（東京都）</a:t>
            </a:r>
            <a:r>
              <a:rPr kumimoji="1" lang="en-US" altLang="ja-JP" sz="800" dirty="0"/>
              <a:t>6,531</a:t>
            </a:r>
            <a:r>
              <a:rPr kumimoji="1" lang="ja-JP" altLang="en-US" sz="800" dirty="0"/>
              <a:t>億円</a:t>
            </a:r>
            <a:endParaRPr kumimoji="1" lang="en-US" altLang="ja-JP" sz="800" dirty="0"/>
          </a:p>
          <a:p>
            <a:r>
              <a:rPr kumimoji="1" lang="ja-JP" altLang="en-US" sz="800" u="sng" dirty="0"/>
              <a:t>（大阪府）　 </a:t>
            </a:r>
            <a:r>
              <a:rPr kumimoji="1" lang="en-US" altLang="ja-JP" sz="800" u="sng" dirty="0"/>
              <a:t>144</a:t>
            </a:r>
            <a:r>
              <a:rPr kumimoji="1" lang="ja-JP" altLang="en-US" sz="800" u="sng" dirty="0"/>
              <a:t>億円</a:t>
            </a:r>
            <a:endParaRPr kumimoji="1" lang="en-US" altLang="ja-JP" sz="800" u="sng" dirty="0"/>
          </a:p>
          <a:p>
            <a:r>
              <a:rPr kumimoji="1" lang="en-US" altLang="ja-JP" sz="800" dirty="0"/>
              <a:t>  (</a:t>
            </a:r>
            <a:r>
              <a:rPr kumimoji="1" lang="ja-JP" altLang="en-US" sz="800" dirty="0"/>
              <a:t>愛知県）     </a:t>
            </a:r>
            <a:r>
              <a:rPr kumimoji="1" lang="en-US" altLang="ja-JP" sz="800" dirty="0"/>
              <a:t>38</a:t>
            </a:r>
            <a:r>
              <a:rPr kumimoji="1" lang="ja-JP" altLang="en-US" sz="800" dirty="0"/>
              <a:t>億円</a:t>
            </a:r>
            <a:endParaRPr kumimoji="1" lang="en-US" altLang="ja-JP" sz="800" dirty="0"/>
          </a:p>
        </p:txBody>
      </p:sp>
      <p:sp>
        <p:nvSpPr>
          <p:cNvPr id="54" name="角丸四角形 53"/>
          <p:cNvSpPr/>
          <p:nvPr/>
        </p:nvSpPr>
        <p:spPr>
          <a:xfrm>
            <a:off x="2336352" y="2677405"/>
            <a:ext cx="3844706" cy="319880"/>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b="1"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前回提出資料</a:t>
            </a:r>
            <a:r>
              <a:rPr lang="en-US" altLang="ja-JP" sz="800" dirty="0">
                <a:solidFill>
                  <a:schemeClr val="tx1"/>
                </a:solidFill>
                <a:latin typeface="BIZ UDPゴシック" panose="020B0400000000000000" pitchFamily="50" charset="-128"/>
                <a:ea typeface="BIZ UDPゴシック" panose="020B0400000000000000" pitchFamily="50" charset="-128"/>
              </a:rPr>
              <a:t>2</a:t>
            </a:r>
            <a:r>
              <a:rPr lang="ja-JP" altLang="en-US" sz="800" dirty="0">
                <a:solidFill>
                  <a:schemeClr val="tx1"/>
                </a:solidFill>
                <a:latin typeface="BIZ UDPゴシック" panose="020B0400000000000000" pitchFamily="50" charset="-128"/>
                <a:ea typeface="BIZ UDPゴシック" panose="020B0400000000000000" pitchFamily="50" charset="-128"/>
              </a:rPr>
              <a:t>（９ページ）のグラフは日本の潜在成長率の寄与（投入量）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625" y="-9653"/>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a:ea typeface="Meiryo UI" pitchFamily="50" charset="-128"/>
                <a:cs typeface="Meiryo UI" pitchFamily="50" charset="-128"/>
              </a:rPr>
              <a:t>４</a:t>
            </a:r>
            <a:r>
              <a:rPr kumimoji="0" lang="ja-JP" altLang="en-US"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kern="0" dirty="0" smtClean="0">
                <a:solidFill>
                  <a:srgbClr val="000000"/>
                </a:solidFill>
                <a:latin typeface="Meiryo UI"/>
                <a:ea typeface="Meiryo UI" pitchFamily="50" charset="-128"/>
                <a:cs typeface="Meiryo UI" pitchFamily="50" charset="-128"/>
              </a:rPr>
              <a:t>１</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kern="0" dirty="0" smtClean="0">
                <a:solidFill>
                  <a:srgbClr val="000000"/>
                </a:solidFill>
                <a:latin typeface="Meiryo UI"/>
                <a:ea typeface="Meiryo UI" pitchFamily="50" charset="-128"/>
                <a:cs typeface="Meiryo UI" pitchFamily="50" charset="-128"/>
              </a:rPr>
              <a:t>大阪</a:t>
            </a:r>
            <a:r>
              <a:rPr lang="ja-JP" altLang="en-US" kern="0" dirty="0">
                <a:solidFill>
                  <a:srgbClr val="000000"/>
                </a:solidFill>
                <a:latin typeface="Meiryo UI"/>
                <a:ea typeface="Meiryo UI" pitchFamily="50" charset="-128"/>
                <a:cs typeface="Meiryo UI" pitchFamily="50" charset="-128"/>
              </a:rPr>
              <a:t>経済の状況（まとめ）</a:t>
            </a:r>
          </a:p>
        </p:txBody>
      </p:sp>
      <p:sp>
        <p:nvSpPr>
          <p:cNvPr id="58" name="正方形/長方形 57"/>
          <p:cNvSpPr/>
          <p:nvPr/>
        </p:nvSpPr>
        <p:spPr>
          <a:xfrm>
            <a:off x="7011266" y="64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dirty="0">
                <a:solidFill>
                  <a:prstClr val="black"/>
                </a:solidFill>
                <a:latin typeface="Meiryo UI"/>
                <a:ea typeface="Meiryo UI"/>
              </a:rPr>
              <a:t>１</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195304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C5ACA237-6338-445E-9FC4-7EA80A8C632D}"/>
              </a:ext>
            </a:extLst>
          </p:cNvPr>
          <p:cNvGraphicFramePr>
            <a:graphicFrameLocks noGrp="1"/>
          </p:cNvGraphicFramePr>
          <p:nvPr/>
        </p:nvGraphicFramePr>
        <p:xfrm>
          <a:off x="175201" y="1875689"/>
          <a:ext cx="4311872" cy="1830289"/>
        </p:xfrm>
        <a:graphic>
          <a:graphicData uri="http://schemas.openxmlformats.org/drawingml/2006/table">
            <a:tbl>
              <a:tblPr>
                <a:tableStyleId>{5C22544A-7EE6-4342-B048-85BDC9FD1C3A}</a:tableStyleId>
              </a:tblPr>
              <a:tblGrid>
                <a:gridCol w="454938">
                  <a:extLst>
                    <a:ext uri="{9D8B030D-6E8A-4147-A177-3AD203B41FA5}">
                      <a16:colId xmlns:a16="http://schemas.microsoft.com/office/drawing/2014/main" val="294942048"/>
                    </a:ext>
                  </a:extLst>
                </a:gridCol>
                <a:gridCol w="2789733">
                  <a:extLst>
                    <a:ext uri="{9D8B030D-6E8A-4147-A177-3AD203B41FA5}">
                      <a16:colId xmlns:a16="http://schemas.microsoft.com/office/drawing/2014/main" val="3569667640"/>
                    </a:ext>
                  </a:extLst>
                </a:gridCol>
                <a:gridCol w="1067201">
                  <a:extLst>
                    <a:ext uri="{9D8B030D-6E8A-4147-A177-3AD203B41FA5}">
                      <a16:colId xmlns:a16="http://schemas.microsoft.com/office/drawing/2014/main" val="740283204"/>
                    </a:ext>
                  </a:extLst>
                </a:gridCol>
              </a:tblGrid>
              <a:tr h="390289">
                <a:tc>
                  <a:txBody>
                    <a:bodyPr/>
                    <a:lstStyle/>
                    <a:p>
                      <a:pPr algn="ctr" fontAlgn="ctr"/>
                      <a:r>
                        <a:rPr lang="ja-JP" altLang="en-US" sz="1100" u="none" strike="noStrike">
                          <a:effectLst/>
                        </a:rPr>
                        <a:t>順位</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a:effectLst/>
                        </a:rPr>
                        <a:t>産業小分類</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正社（職）員</a:t>
                      </a:r>
                      <a:endParaRPr lang="en-US" altLang="ja-JP" sz="1100" u="none" strike="noStrike" dirty="0">
                        <a:effectLst/>
                      </a:endParaRPr>
                    </a:p>
                    <a:p>
                      <a:pPr algn="ctr" fontAlgn="ctr"/>
                      <a:r>
                        <a:rPr lang="en-US" altLang="ja-JP" sz="1100" u="none" strike="noStrike" dirty="0">
                          <a:effectLst/>
                        </a:rPr>
                        <a:t>【</a:t>
                      </a:r>
                      <a:r>
                        <a:rPr lang="ja-JP" altLang="en-US" sz="1100" u="none" strike="noStrike" dirty="0">
                          <a:effectLst/>
                        </a:rPr>
                        <a:t>男</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119319818"/>
                  </a:ext>
                </a:extLst>
              </a:tr>
              <a:tr h="288000">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a:effectLst/>
                        </a:rPr>
                        <a:t>441 </a:t>
                      </a:r>
                      <a:r>
                        <a:rPr lang="zh-TW" altLang="en-US" sz="1100" u="none" strike="noStrike">
                          <a:effectLst/>
                        </a:rPr>
                        <a:t>一般貨物自動車運送業</a:t>
                      </a:r>
                      <a:endParaRPr lang="zh-TW"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70,272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992683612"/>
                  </a:ext>
                </a:extLst>
              </a:tr>
              <a:tr h="288000">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391 </a:t>
                      </a:r>
                      <a:r>
                        <a:rPr lang="ja-JP" altLang="en-US" sz="1100" u="none" strike="noStrike" dirty="0">
                          <a:effectLst/>
                        </a:rPr>
                        <a:t>ソフトウェア業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57,647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174687158"/>
                  </a:ext>
                </a:extLst>
              </a:tr>
              <a:tr h="288000">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dirty="0">
                          <a:effectLst/>
                        </a:rPr>
                        <a:t>543 </a:t>
                      </a:r>
                      <a:r>
                        <a:rPr lang="zh-TW" altLang="en-US" sz="1100" u="none" strike="noStrike" dirty="0">
                          <a:effectLst/>
                        </a:rPr>
                        <a:t>電気機械器具卸売業</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35,150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63224633"/>
                  </a:ext>
                </a:extLst>
              </a:tr>
              <a:tr h="288000">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831 </a:t>
                      </a:r>
                      <a:r>
                        <a:rPr lang="ja-JP" altLang="en-US" sz="1100" u="none" strike="noStrike" dirty="0">
                          <a:effectLst/>
                        </a:rPr>
                        <a:t>病院</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32,105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936464741"/>
                  </a:ext>
                </a:extLst>
              </a:tr>
              <a:tr h="288000">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a:effectLst/>
                        </a:rPr>
                        <a:t>541 </a:t>
                      </a:r>
                      <a:r>
                        <a:rPr lang="zh-TW" altLang="en-US" sz="1100" u="none" strike="noStrike">
                          <a:effectLst/>
                        </a:rPr>
                        <a:t>産業機械器具卸売業</a:t>
                      </a:r>
                      <a:endParaRPr lang="zh-TW"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31,492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608544674"/>
                  </a:ext>
                </a:extLst>
              </a:tr>
            </a:tbl>
          </a:graphicData>
        </a:graphic>
      </p:graphicFrame>
      <p:graphicFrame>
        <p:nvGraphicFramePr>
          <p:cNvPr id="5" name="表 4">
            <a:extLst>
              <a:ext uri="{FF2B5EF4-FFF2-40B4-BE49-F238E27FC236}">
                <a16:creationId xmlns:a16="http://schemas.microsoft.com/office/drawing/2014/main" id="{FCCF6326-BB41-4F58-81E9-49BA9862A386}"/>
              </a:ext>
            </a:extLst>
          </p:cNvPr>
          <p:cNvGraphicFramePr>
            <a:graphicFrameLocks noGrp="1"/>
          </p:cNvGraphicFramePr>
          <p:nvPr/>
        </p:nvGraphicFramePr>
        <p:xfrm>
          <a:off x="4625157" y="1875981"/>
          <a:ext cx="4380758" cy="1830234"/>
        </p:xfrm>
        <a:graphic>
          <a:graphicData uri="http://schemas.openxmlformats.org/drawingml/2006/table">
            <a:tbl>
              <a:tblPr>
                <a:tableStyleId>{5C22544A-7EE6-4342-B048-85BDC9FD1C3A}</a:tableStyleId>
              </a:tblPr>
              <a:tblGrid>
                <a:gridCol w="306883">
                  <a:extLst>
                    <a:ext uri="{9D8B030D-6E8A-4147-A177-3AD203B41FA5}">
                      <a16:colId xmlns:a16="http://schemas.microsoft.com/office/drawing/2014/main" val="671684235"/>
                    </a:ext>
                  </a:extLst>
                </a:gridCol>
                <a:gridCol w="3157948">
                  <a:extLst>
                    <a:ext uri="{9D8B030D-6E8A-4147-A177-3AD203B41FA5}">
                      <a16:colId xmlns:a16="http://schemas.microsoft.com/office/drawing/2014/main" val="506459365"/>
                    </a:ext>
                  </a:extLst>
                </a:gridCol>
                <a:gridCol w="915927">
                  <a:extLst>
                    <a:ext uri="{9D8B030D-6E8A-4147-A177-3AD203B41FA5}">
                      <a16:colId xmlns:a16="http://schemas.microsoft.com/office/drawing/2014/main" val="4066703529"/>
                    </a:ext>
                  </a:extLst>
                </a:gridCol>
              </a:tblGrid>
              <a:tr h="390234">
                <a:tc>
                  <a:txBody>
                    <a:bodyPr/>
                    <a:lstStyle/>
                    <a:p>
                      <a:pPr algn="ctr" fontAlgn="ctr"/>
                      <a:r>
                        <a:rPr lang="ja-JP" altLang="en-US" sz="1100" u="none" strike="noStrike">
                          <a:effectLst/>
                        </a:rPr>
                        <a:t>順位</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正社（職）員</a:t>
                      </a:r>
                      <a:endParaRPr lang="en-US" altLang="ja-JP" sz="1100" u="none" strike="noStrike" dirty="0">
                        <a:effectLst/>
                      </a:endParaRPr>
                    </a:p>
                    <a:p>
                      <a:pPr algn="ctr" fontAlgn="ctr"/>
                      <a:r>
                        <a:rPr lang="en-US" altLang="ja-JP" sz="1100" u="none" strike="noStrike" dirty="0">
                          <a:effectLst/>
                        </a:rPr>
                        <a:t>【</a:t>
                      </a:r>
                      <a:r>
                        <a:rPr lang="ja-JP" altLang="en-US" sz="1100" u="none" strike="noStrike" dirty="0">
                          <a:effectLst/>
                        </a:rPr>
                        <a:t>女</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418604227"/>
                  </a:ext>
                </a:extLst>
              </a:tr>
              <a:tr h="288000">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831 </a:t>
                      </a:r>
                      <a:r>
                        <a:rPr lang="ja-JP" altLang="en-US" sz="1100" u="none" strike="noStrike" dirty="0">
                          <a:effectLst/>
                        </a:rPr>
                        <a:t>病院</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86,658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13575080"/>
                  </a:ext>
                </a:extLst>
              </a:tr>
              <a:tr h="288000">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854 </a:t>
                      </a:r>
                      <a:r>
                        <a:rPr lang="ja-JP" altLang="en-US" sz="1100" u="none" strike="noStrike" dirty="0">
                          <a:effectLst/>
                        </a:rPr>
                        <a:t>老人福祉・介護事業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47,014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615347911"/>
                  </a:ext>
                </a:extLst>
              </a:tr>
              <a:tr h="288000">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832 </a:t>
                      </a:r>
                      <a:r>
                        <a:rPr lang="ja-JP" altLang="en-US" sz="1100" u="none" strike="noStrike" dirty="0">
                          <a:effectLst/>
                        </a:rPr>
                        <a:t>一般診療所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23,261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369097361"/>
                  </a:ext>
                </a:extLst>
              </a:tr>
              <a:tr h="288000">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671 </a:t>
                      </a:r>
                      <a:r>
                        <a:rPr lang="ja-JP" altLang="en-US" sz="1100" u="none" strike="noStrike" dirty="0">
                          <a:effectLst/>
                        </a:rPr>
                        <a:t>生命保険業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19,778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188496132"/>
                  </a:ext>
                </a:extLst>
              </a:tr>
              <a:tr h="288000">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929 </a:t>
                      </a:r>
                      <a:r>
                        <a:rPr lang="ja-JP" altLang="en-US" sz="1100" u="none" strike="noStrike" spc="-90" baseline="0" dirty="0">
                          <a:effectLst/>
                        </a:rPr>
                        <a:t>他に分類されない事業サービス業（ｺｰﾙｾﾝﾀｰ業など）</a:t>
                      </a:r>
                      <a:endParaRPr lang="ja-JP" altLang="en-US" sz="1100" b="0" i="0" u="none" strike="noStrike" spc="-90"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17,367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692726867"/>
                  </a:ext>
                </a:extLst>
              </a:tr>
            </a:tbl>
          </a:graphicData>
        </a:graphic>
      </p:graphicFrame>
      <p:graphicFrame>
        <p:nvGraphicFramePr>
          <p:cNvPr id="6" name="表 5">
            <a:extLst>
              <a:ext uri="{FF2B5EF4-FFF2-40B4-BE49-F238E27FC236}">
                <a16:creationId xmlns:a16="http://schemas.microsoft.com/office/drawing/2014/main" id="{7E577D0D-84A8-42D0-BE57-48E2D3221957}"/>
              </a:ext>
            </a:extLst>
          </p:cNvPr>
          <p:cNvGraphicFramePr>
            <a:graphicFrameLocks noGrp="1"/>
          </p:cNvGraphicFramePr>
          <p:nvPr/>
        </p:nvGraphicFramePr>
        <p:xfrm>
          <a:off x="174571" y="3848883"/>
          <a:ext cx="4311872" cy="2032469"/>
        </p:xfrm>
        <a:graphic>
          <a:graphicData uri="http://schemas.openxmlformats.org/drawingml/2006/table">
            <a:tbl>
              <a:tblPr>
                <a:tableStyleId>{5C22544A-7EE6-4342-B048-85BDC9FD1C3A}</a:tableStyleId>
              </a:tblPr>
              <a:tblGrid>
                <a:gridCol w="519411">
                  <a:extLst>
                    <a:ext uri="{9D8B030D-6E8A-4147-A177-3AD203B41FA5}">
                      <a16:colId xmlns:a16="http://schemas.microsoft.com/office/drawing/2014/main" val="1987841481"/>
                    </a:ext>
                  </a:extLst>
                </a:gridCol>
                <a:gridCol w="2967515">
                  <a:extLst>
                    <a:ext uri="{9D8B030D-6E8A-4147-A177-3AD203B41FA5}">
                      <a16:colId xmlns:a16="http://schemas.microsoft.com/office/drawing/2014/main" val="1542016985"/>
                    </a:ext>
                  </a:extLst>
                </a:gridCol>
                <a:gridCol w="824946">
                  <a:extLst>
                    <a:ext uri="{9D8B030D-6E8A-4147-A177-3AD203B41FA5}">
                      <a16:colId xmlns:a16="http://schemas.microsoft.com/office/drawing/2014/main" val="2402926790"/>
                    </a:ext>
                  </a:extLst>
                </a:gridCol>
              </a:tblGrid>
              <a:tr h="592469">
                <a:tc>
                  <a:txBody>
                    <a:bodyPr/>
                    <a:lstStyle/>
                    <a:p>
                      <a:pPr algn="ctr" fontAlgn="ctr"/>
                      <a:r>
                        <a:rPr lang="ja-JP" altLang="en-US" sz="1100" u="none" strike="noStrike">
                          <a:effectLst/>
                        </a:rPr>
                        <a:t>順位</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zh-TW" altLang="en-US" sz="1100" u="none" strike="noStrike" spc="0" baseline="0" dirty="0">
                          <a:effectLst/>
                        </a:rPr>
                        <a:t>非正規社</a:t>
                      </a:r>
                      <a:r>
                        <a:rPr lang="ja-JP" altLang="en-US" sz="1100" u="none" strike="noStrike" spc="0" baseline="0" dirty="0">
                          <a:effectLst/>
                        </a:rPr>
                        <a:t>（職）員</a:t>
                      </a:r>
                      <a:endParaRPr lang="en-US" altLang="ja-JP" sz="1100" u="none" strike="noStrike" spc="0" baseline="0" dirty="0">
                        <a:effectLst/>
                      </a:endParaRPr>
                    </a:p>
                    <a:p>
                      <a:pPr algn="ctr" fontAlgn="ctr"/>
                      <a:r>
                        <a:rPr lang="en-US" altLang="ja-JP" sz="1100" u="none" strike="noStrike" spc="0" baseline="0" dirty="0">
                          <a:effectLst/>
                        </a:rPr>
                        <a:t>【</a:t>
                      </a:r>
                      <a:r>
                        <a:rPr lang="zh-TW" altLang="en-US" sz="1100" u="none" strike="noStrike" spc="0" baseline="0" dirty="0">
                          <a:effectLst/>
                        </a:rPr>
                        <a:t>男</a:t>
                      </a:r>
                      <a:r>
                        <a:rPr lang="en-US" altLang="ja-JP" sz="1100" u="none" strike="noStrike" spc="0" baseline="0" dirty="0">
                          <a:effectLst/>
                        </a:rPr>
                        <a:t>】</a:t>
                      </a:r>
                      <a:endParaRPr lang="zh-TW" altLang="en-US" sz="1100" b="0" i="0" u="none" strike="noStrike" spc="0"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978155664"/>
                  </a:ext>
                </a:extLst>
              </a:tr>
              <a:tr h="288000">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762 </a:t>
                      </a:r>
                      <a:r>
                        <a:rPr lang="ja-JP" altLang="en-US" sz="1100" u="none" strike="noStrike" dirty="0">
                          <a:effectLst/>
                        </a:rPr>
                        <a:t>専門料理店</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33,443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617389226"/>
                  </a:ext>
                </a:extLst>
              </a:tr>
              <a:tr h="288000">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589 </a:t>
                      </a:r>
                      <a:r>
                        <a:rPr lang="ja-JP" altLang="en-US" sz="1100" u="none" strike="noStrike" dirty="0">
                          <a:effectLst/>
                        </a:rPr>
                        <a:t>その他の飲食料品小売業</a:t>
                      </a:r>
                      <a:r>
                        <a:rPr lang="en-US" altLang="ja-JP" sz="1100" u="none" strike="noStrike" dirty="0">
                          <a:effectLst/>
                        </a:rPr>
                        <a:t>(</a:t>
                      </a:r>
                      <a:r>
                        <a:rPr lang="ja-JP" altLang="en-US" sz="1100" u="none" strike="noStrike" dirty="0">
                          <a:effectLst/>
                        </a:rPr>
                        <a:t>ｺﾝﾋﾞﾆｴﾝｽｽﾄｱなど</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27,003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427123413"/>
                  </a:ext>
                </a:extLst>
              </a:tr>
              <a:tr h="288000">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922 </a:t>
                      </a:r>
                      <a:r>
                        <a:rPr lang="ja-JP" altLang="en-US" sz="1100" u="none" strike="noStrike" dirty="0">
                          <a:effectLst/>
                        </a:rPr>
                        <a:t>建物サービス業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21,957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138260542"/>
                  </a:ext>
                </a:extLst>
              </a:tr>
              <a:tr h="288000">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765 </a:t>
                      </a:r>
                      <a:r>
                        <a:rPr lang="ja-JP" altLang="en-US" sz="1100" u="none" strike="noStrike" dirty="0">
                          <a:effectLst/>
                        </a:rPr>
                        <a:t>酒場，ビヤホール</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17,989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676869822"/>
                  </a:ext>
                </a:extLst>
              </a:tr>
              <a:tr h="288000">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dirty="0">
                          <a:effectLst/>
                        </a:rPr>
                        <a:t>441 </a:t>
                      </a:r>
                      <a:r>
                        <a:rPr lang="zh-TW" altLang="en-US" sz="1100" u="none" strike="noStrike" dirty="0">
                          <a:effectLst/>
                        </a:rPr>
                        <a:t>一般貨物自動車運送業</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17,862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346206581"/>
                  </a:ext>
                </a:extLst>
              </a:tr>
            </a:tbl>
          </a:graphicData>
        </a:graphic>
      </p:graphicFrame>
      <p:graphicFrame>
        <p:nvGraphicFramePr>
          <p:cNvPr id="7" name="表 6">
            <a:extLst>
              <a:ext uri="{FF2B5EF4-FFF2-40B4-BE49-F238E27FC236}">
                <a16:creationId xmlns:a16="http://schemas.microsoft.com/office/drawing/2014/main" id="{623D3609-5B08-48AF-A379-01FE21ADC9B0}"/>
              </a:ext>
            </a:extLst>
          </p:cNvPr>
          <p:cNvGraphicFramePr>
            <a:graphicFrameLocks noGrp="1"/>
          </p:cNvGraphicFramePr>
          <p:nvPr/>
        </p:nvGraphicFramePr>
        <p:xfrm>
          <a:off x="4625157" y="3848883"/>
          <a:ext cx="4380128" cy="2032468"/>
        </p:xfrm>
        <a:graphic>
          <a:graphicData uri="http://schemas.openxmlformats.org/drawingml/2006/table">
            <a:tbl>
              <a:tblPr>
                <a:tableStyleId>{5C22544A-7EE6-4342-B048-85BDC9FD1C3A}</a:tableStyleId>
              </a:tblPr>
              <a:tblGrid>
                <a:gridCol w="306253">
                  <a:extLst>
                    <a:ext uri="{9D8B030D-6E8A-4147-A177-3AD203B41FA5}">
                      <a16:colId xmlns:a16="http://schemas.microsoft.com/office/drawing/2014/main" val="2811993506"/>
                    </a:ext>
                  </a:extLst>
                </a:gridCol>
                <a:gridCol w="3230906">
                  <a:extLst>
                    <a:ext uri="{9D8B030D-6E8A-4147-A177-3AD203B41FA5}">
                      <a16:colId xmlns:a16="http://schemas.microsoft.com/office/drawing/2014/main" val="2747227457"/>
                    </a:ext>
                  </a:extLst>
                </a:gridCol>
                <a:gridCol w="842969">
                  <a:extLst>
                    <a:ext uri="{9D8B030D-6E8A-4147-A177-3AD203B41FA5}">
                      <a16:colId xmlns:a16="http://schemas.microsoft.com/office/drawing/2014/main" val="572251335"/>
                    </a:ext>
                  </a:extLst>
                </a:gridCol>
              </a:tblGrid>
              <a:tr h="592468">
                <a:tc>
                  <a:txBody>
                    <a:bodyPr/>
                    <a:lstStyle/>
                    <a:p>
                      <a:pPr algn="ctr" fontAlgn="ctr"/>
                      <a:r>
                        <a:rPr lang="ja-JP" altLang="en-US" sz="1100" u="none" strike="noStrike">
                          <a:effectLst/>
                        </a:rPr>
                        <a:t>順位</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zh-TW" altLang="en-US" sz="1100" u="none" strike="noStrike" spc="0" baseline="0" dirty="0">
                          <a:effectLst/>
                        </a:rPr>
                        <a:t>非正規社</a:t>
                      </a:r>
                      <a:r>
                        <a:rPr lang="ja-JP" altLang="en-US" sz="1100" u="none" strike="noStrike" spc="0" baseline="0" dirty="0">
                          <a:effectLst/>
                        </a:rPr>
                        <a:t>（職）員</a:t>
                      </a:r>
                      <a:endParaRPr lang="en-US" altLang="ja-JP" sz="1100" u="none" strike="noStrike" spc="0" baseline="0" dirty="0">
                        <a:effectLst/>
                      </a:endParaRPr>
                    </a:p>
                    <a:p>
                      <a:pPr algn="ctr" fontAlgn="ctr"/>
                      <a:r>
                        <a:rPr lang="en-US" altLang="ja-JP" sz="1100" u="none" strike="noStrike" spc="0" baseline="0" dirty="0">
                          <a:effectLst/>
                        </a:rPr>
                        <a:t>【</a:t>
                      </a:r>
                      <a:r>
                        <a:rPr lang="ja-JP" altLang="en-US" sz="1100" u="none" strike="noStrike" spc="0" baseline="0" dirty="0">
                          <a:effectLst/>
                        </a:rPr>
                        <a:t>女</a:t>
                      </a:r>
                      <a:r>
                        <a:rPr lang="en-US" altLang="ja-JP" sz="1100" u="none" strike="noStrike" spc="0" baseline="0" dirty="0">
                          <a:effectLst/>
                        </a:rPr>
                        <a:t>】</a:t>
                      </a:r>
                      <a:endParaRPr lang="zh-TW" altLang="en-US" sz="1100" b="0" i="0" u="none" strike="noStrike" spc="0"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369127564"/>
                  </a:ext>
                </a:extLst>
              </a:tr>
              <a:tr h="288000">
                <a:tc>
                  <a:txBody>
                    <a:bodyPr/>
                    <a:lstStyle/>
                    <a:p>
                      <a:pPr algn="ctr" fontAlgn="ctr"/>
                      <a:r>
                        <a:rPr lang="en-US" altLang="ja-JP" sz="1100" u="none" strike="noStrike" dirty="0">
                          <a:effectLst/>
                        </a:rPr>
                        <a:t>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854 </a:t>
                      </a:r>
                      <a:r>
                        <a:rPr lang="ja-JP" altLang="en-US" sz="1100" u="none" strike="noStrike" dirty="0">
                          <a:effectLst/>
                        </a:rPr>
                        <a:t>老人福祉・介護事業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68,279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667045018"/>
                  </a:ext>
                </a:extLst>
              </a:tr>
              <a:tr h="288000">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762 </a:t>
                      </a:r>
                      <a:r>
                        <a:rPr lang="ja-JP" altLang="en-US" sz="1100" u="none" strike="noStrike" dirty="0">
                          <a:effectLst/>
                        </a:rPr>
                        <a:t>専門料理店</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53,907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841508073"/>
                  </a:ext>
                </a:extLst>
              </a:tr>
              <a:tr h="288000">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dirty="0">
                          <a:effectLst/>
                        </a:rPr>
                        <a:t>581 </a:t>
                      </a:r>
                      <a:r>
                        <a:rPr lang="zh-TW" altLang="en-US" sz="1100" u="none" strike="noStrike" dirty="0">
                          <a:effectLst/>
                        </a:rPr>
                        <a:t>各種食料品小売業</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51,052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98825652"/>
                  </a:ext>
                </a:extLst>
              </a:tr>
              <a:tr h="288000">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u="none" strike="noStrike" dirty="0">
                          <a:effectLst/>
                        </a:rPr>
                        <a:t>589 </a:t>
                      </a:r>
                      <a:r>
                        <a:rPr lang="ja-JP" altLang="en-US" sz="1100" u="none" strike="noStrike" dirty="0">
                          <a:effectLst/>
                        </a:rPr>
                        <a:t>その他の飲食料品小売業</a:t>
                      </a:r>
                      <a:r>
                        <a:rPr lang="en-US" altLang="ja-JP" sz="1100" u="none" strike="noStrike" dirty="0">
                          <a:effectLst/>
                        </a:rPr>
                        <a:t>(</a:t>
                      </a:r>
                      <a:r>
                        <a:rPr lang="ja-JP" altLang="en-US" sz="1100" u="none" strike="noStrike" dirty="0">
                          <a:effectLst/>
                        </a:rPr>
                        <a:t>ｺﾝﾋﾞﾆｴﾝｽｽﾄｱなど</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43,561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070236661"/>
                  </a:ext>
                </a:extLst>
              </a:tr>
              <a:tr h="288000">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u="none" strike="noStrike" dirty="0">
                          <a:effectLst/>
                        </a:rPr>
                        <a:t>929 </a:t>
                      </a:r>
                      <a:r>
                        <a:rPr lang="ja-JP" altLang="en-US" sz="1100" u="none" strike="noStrike" dirty="0">
                          <a:effectLst/>
                        </a:rPr>
                        <a:t>他に分類されない事業サービス業</a:t>
                      </a:r>
                      <a:r>
                        <a:rPr lang="ja-JP" altLang="en-US" sz="1100" u="none" strike="noStrike" spc="-90" baseline="0" dirty="0">
                          <a:effectLst/>
                        </a:rPr>
                        <a:t>（ｺｰﾙｾﾝﾀｰ業など）</a:t>
                      </a:r>
                      <a:endParaRPr lang="ja-JP" altLang="en-US" sz="1100" b="0" i="0" u="none" strike="noStrike" spc="-90"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37,026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784362318"/>
                  </a:ext>
                </a:extLst>
              </a:tr>
            </a:tbl>
          </a:graphicData>
        </a:graphic>
      </p:graphicFrame>
      <p:sp>
        <p:nvSpPr>
          <p:cNvPr id="16" name="テキスト ボックス 15"/>
          <p:cNvSpPr txBox="1"/>
          <p:nvPr/>
        </p:nvSpPr>
        <p:spPr>
          <a:xfrm>
            <a:off x="287279" y="6580980"/>
            <a:ext cx="7371787" cy="246221"/>
          </a:xfrm>
          <a:prstGeom prst="rect">
            <a:avLst/>
          </a:prstGeom>
          <a:noFill/>
        </p:spPr>
        <p:txBody>
          <a:bodyPr wrap="square" rtlCol="0">
            <a:spAutoFit/>
          </a:bodyPr>
          <a:lstStyle/>
          <a:p>
            <a:pPr lvl="0">
              <a:defRPr/>
            </a:pPr>
            <a:r>
              <a:rPr lang="ja-JP" altLang="en-US" sz="1000" dirty="0">
                <a:latin typeface="Meiryo UI" panose="020B0604030504040204" pitchFamily="50" charset="-128"/>
                <a:ea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rPr>
              <a:t>年及び平成</a:t>
            </a:r>
            <a:r>
              <a:rPr lang="en-US" altLang="ja-JP" sz="1000" dirty="0">
                <a:latin typeface="Meiryo UI" panose="020B0604030504040204" pitchFamily="50" charset="-128"/>
                <a:ea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rPr>
              <a:t>年経済センサス</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活動調査</a:t>
            </a:r>
            <a:r>
              <a:rPr lang="ja-JP" altLang="en-US" sz="10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17" name="テキスト ボックス 16"/>
          <p:cNvSpPr txBox="1"/>
          <p:nvPr/>
        </p:nvSpPr>
        <p:spPr>
          <a:xfrm>
            <a:off x="313286" y="411844"/>
            <a:ext cx="9011242" cy="307777"/>
          </a:xfrm>
          <a:prstGeom prst="rect">
            <a:avLst/>
          </a:prstGeom>
          <a:noFill/>
        </p:spPr>
        <p:txBody>
          <a:bodyPr wrap="square" rtlCol="0">
            <a:spAutoFit/>
          </a:bodyPr>
          <a:lstStyle/>
          <a:p>
            <a:r>
              <a:rPr lang="ja-JP" altLang="en-US" sz="1400" b="1" dirty="0"/>
              <a:t>■　産業小分類別にみた正規・非正規の社員（職員）数（規模の大きい順トップ５）</a:t>
            </a:r>
          </a:p>
        </p:txBody>
      </p:sp>
      <p:sp>
        <p:nvSpPr>
          <p:cNvPr id="18" name="テキスト ボックス 17"/>
          <p:cNvSpPr txBox="1"/>
          <p:nvPr/>
        </p:nvSpPr>
        <p:spPr>
          <a:xfrm>
            <a:off x="149452" y="1560251"/>
            <a:ext cx="5612105" cy="276999"/>
          </a:xfrm>
          <a:prstGeom prst="rect">
            <a:avLst/>
          </a:prstGeom>
          <a:noFill/>
        </p:spPr>
        <p:txBody>
          <a:bodyPr wrap="square" rtlCol="0">
            <a:spAutoFit/>
          </a:bodyPr>
          <a:lstStyle/>
          <a:p>
            <a:r>
              <a:rPr lang="ja-JP" altLang="en-US" sz="1200" dirty="0"/>
              <a:t>○産業小分類別にみた正規・非正規の府民雇用者数の規模の大きい順トップ５</a:t>
            </a:r>
          </a:p>
        </p:txBody>
      </p:sp>
      <p:sp>
        <p:nvSpPr>
          <p:cNvPr id="2" name="テキスト ボックス 1"/>
          <p:cNvSpPr txBox="1"/>
          <p:nvPr/>
        </p:nvSpPr>
        <p:spPr>
          <a:xfrm>
            <a:off x="7746283" y="1614080"/>
            <a:ext cx="1259632" cy="261610"/>
          </a:xfrm>
          <a:prstGeom prst="rect">
            <a:avLst/>
          </a:prstGeom>
          <a:noFill/>
        </p:spPr>
        <p:txBody>
          <a:bodyPr wrap="square" rtlCol="0">
            <a:spAutoFit/>
          </a:bodyPr>
          <a:lstStyle/>
          <a:p>
            <a:r>
              <a:rPr kumimoji="1" lang="ja-JP" altLang="en-US" sz="1100" dirty="0"/>
              <a:t>（単位：人）</a:t>
            </a:r>
          </a:p>
        </p:txBody>
      </p:sp>
      <p:sp>
        <p:nvSpPr>
          <p:cNvPr id="19" name="正方形/長方形 18"/>
          <p:cNvSpPr/>
          <p:nvPr/>
        </p:nvSpPr>
        <p:spPr>
          <a:xfrm>
            <a:off x="320291" y="697576"/>
            <a:ext cx="8503417" cy="82452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経済センサスをもとに、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正規</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非正規</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で社員（職員）数が多い産業小分類をみたところ、男性の正規では「一般貨物自動車運送業」、女性の正規では「病院」、男性の非正規では「専門料理店」、女性の非正規では「老人福祉・介護事業」の規模がそれぞれトップとなっている。</a:t>
            </a:r>
          </a:p>
        </p:txBody>
      </p:sp>
      <p:sp>
        <p:nvSpPr>
          <p:cNvPr id="20" name="テキスト ボックス 19"/>
          <p:cNvSpPr txBox="1"/>
          <p:nvPr/>
        </p:nvSpPr>
        <p:spPr>
          <a:xfrm>
            <a:off x="174571" y="6010805"/>
            <a:ext cx="7833748" cy="553998"/>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正規社（職）員　 ：事業所に常時雇用されている者のうち、一般に「正社員」、「正職員」として処遇されている者</a:t>
            </a:r>
            <a:endParaRPr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非正規社（職）員：事業所に常時雇用されている者のうち、「正社員」、「正職員」として処遇されている者以外で、「契約社員」や「パートタイマー」、</a:t>
            </a:r>
            <a:endParaRPr kumimoji="1"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「アルバイト」などで処遇されている者</a:t>
            </a:r>
          </a:p>
        </p:txBody>
      </p:sp>
      <p:sp>
        <p:nvSpPr>
          <p:cNvPr id="9" name="正方形/長方形 8">
            <a:extLst>
              <a:ext uri="{FF2B5EF4-FFF2-40B4-BE49-F238E27FC236}">
                <a16:creationId xmlns:a16="http://schemas.microsoft.com/office/drawing/2014/main" id="{4977CB4E-4430-5F03-FF9C-32DCBC581F7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産業構造、雇用、中小企業⑭</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4" name="正方形/長方形 23">
            <a:extLst>
              <a:ext uri="{FF2B5EF4-FFF2-40B4-BE49-F238E27FC236}">
                <a16:creationId xmlns:a16="http://schemas.microsoft.com/office/drawing/2014/main" id="{58369829-4E4B-2A0E-A0E0-D0634AA0923C}"/>
              </a:ext>
            </a:extLst>
          </p:cNvPr>
          <p:cNvSpPr/>
          <p:nvPr/>
        </p:nvSpPr>
        <p:spPr>
          <a:xfrm>
            <a:off x="6813445" y="8422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2213166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nvGraphicFramePr>
        <p:xfrm>
          <a:off x="81566" y="1850774"/>
          <a:ext cx="4428000" cy="2205707"/>
        </p:xfrm>
        <a:graphic>
          <a:graphicData uri="http://schemas.openxmlformats.org/drawingml/2006/table">
            <a:tbl>
              <a:tblPr>
                <a:tableStyleId>{5C22544A-7EE6-4342-B048-85BDC9FD1C3A}</a:tableStyleId>
              </a:tblPr>
              <a:tblGrid>
                <a:gridCol w="662820">
                  <a:extLst>
                    <a:ext uri="{9D8B030D-6E8A-4147-A177-3AD203B41FA5}">
                      <a16:colId xmlns:a16="http://schemas.microsoft.com/office/drawing/2014/main" val="762107590"/>
                    </a:ext>
                  </a:extLst>
                </a:gridCol>
                <a:gridCol w="2384310">
                  <a:extLst>
                    <a:ext uri="{9D8B030D-6E8A-4147-A177-3AD203B41FA5}">
                      <a16:colId xmlns:a16="http://schemas.microsoft.com/office/drawing/2014/main" val="1243227055"/>
                    </a:ext>
                  </a:extLst>
                </a:gridCol>
                <a:gridCol w="690435">
                  <a:extLst>
                    <a:ext uri="{9D8B030D-6E8A-4147-A177-3AD203B41FA5}">
                      <a16:colId xmlns:a16="http://schemas.microsoft.com/office/drawing/2014/main" val="3039433219"/>
                    </a:ext>
                  </a:extLst>
                </a:gridCol>
                <a:gridCol w="690435">
                  <a:extLst>
                    <a:ext uri="{9D8B030D-6E8A-4147-A177-3AD203B41FA5}">
                      <a16:colId xmlns:a16="http://schemas.microsoft.com/office/drawing/2014/main" val="3902350762"/>
                    </a:ext>
                  </a:extLst>
                </a:gridCol>
              </a:tblGrid>
              <a:tr h="364845">
                <a:tc rowSpan="2">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gridSpan="2">
                  <a:txBody>
                    <a:bodyPr/>
                    <a:lstStyle/>
                    <a:p>
                      <a:pPr algn="ctr" fontAlgn="ctr"/>
                      <a:r>
                        <a:rPr lang="ja-JP" altLang="en-US" sz="1100" u="none" strike="noStrike" dirty="0">
                          <a:effectLst/>
                        </a:rPr>
                        <a:t>正規社（職）員</a:t>
                      </a:r>
                      <a:r>
                        <a:rPr lang="en-US" altLang="ja-JP" sz="1100" u="none" strike="noStrike" dirty="0">
                          <a:effectLst/>
                        </a:rPr>
                        <a:t>【</a:t>
                      </a:r>
                      <a:r>
                        <a:rPr lang="ja-JP" altLang="en-US" sz="1100" u="none" strike="noStrike" dirty="0">
                          <a:effectLst/>
                        </a:rPr>
                        <a:t>男</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532817874"/>
                  </a:ext>
                </a:extLst>
              </a:tr>
              <a:tr h="24429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rPr>
                        <a:t>増（人）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伸び率（％）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59877707"/>
                  </a:ext>
                </a:extLst>
              </a:tr>
              <a:tr h="287813">
                <a:tc>
                  <a:txBody>
                    <a:bodyPr/>
                    <a:lstStyle/>
                    <a:p>
                      <a:pPr algn="ctr" fontAlgn="ctr"/>
                      <a:r>
                        <a:rPr lang="en-US" altLang="ja-JP" sz="1100" u="none" strike="noStrike">
                          <a:effectLst/>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929 </a:t>
                      </a:r>
                      <a:r>
                        <a:rPr lang="ja-JP" altLang="en-US" sz="1100" u="none" strike="noStrike" dirty="0">
                          <a:effectLst/>
                        </a:rPr>
                        <a:t>他に分類されない事業サービス業</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baseline="0" dirty="0">
                          <a:solidFill>
                            <a:srgbClr val="000000"/>
                          </a:solidFill>
                          <a:effectLst/>
                          <a:latin typeface="Meiryo UI" panose="020B0604030504040204" pitchFamily="50" charset="-128"/>
                          <a:ea typeface="Meiryo UI" panose="020B0604030504040204" pitchFamily="50" charset="-128"/>
                        </a:rPr>
                        <a:t>　　　（コールセンター業など）</a:t>
                      </a:r>
                      <a:endParaRPr lang="en-US" altLang="ja-JP" sz="1100" u="none" strike="noStrike" dirty="0">
                        <a:effectLst/>
                      </a:endParaRPr>
                    </a:p>
                  </a:txBody>
                  <a:tcPr marL="9525" marR="9525" marT="9525" marB="0" anchor="ctr"/>
                </a:tc>
                <a:tc>
                  <a:txBody>
                    <a:bodyPr/>
                    <a:lstStyle/>
                    <a:p>
                      <a:pPr algn="r" fontAlgn="ctr"/>
                      <a:r>
                        <a:rPr lang="en-US" altLang="ja-JP" sz="1100" u="none" strike="noStrike">
                          <a:effectLst/>
                        </a:rPr>
                        <a:t>9,116</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51.25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705657116"/>
                  </a:ext>
                </a:extLst>
              </a:tr>
              <a:tr h="287813">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854 </a:t>
                      </a:r>
                      <a:r>
                        <a:rPr lang="ja-JP" altLang="en-US" sz="1100" u="none" strike="noStrike">
                          <a:effectLst/>
                        </a:rPr>
                        <a:t>老人福祉・介護事業</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7,889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44.45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103634285"/>
                  </a:ext>
                </a:extLst>
              </a:tr>
              <a:tr h="287813">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dirty="0">
                          <a:effectLst/>
                        </a:rPr>
                        <a:t>541 </a:t>
                      </a:r>
                      <a:r>
                        <a:rPr lang="zh-TW" altLang="en-US" sz="1100" u="none" strike="noStrike" dirty="0">
                          <a:effectLst/>
                        </a:rPr>
                        <a:t>産業機械器具卸売業</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6,233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24.68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648889055"/>
                  </a:ext>
                </a:extLst>
              </a:tr>
              <a:tr h="287813">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831 </a:t>
                      </a:r>
                      <a:r>
                        <a:rPr lang="ja-JP" altLang="en-US" sz="1100" u="none" strike="noStrike">
                          <a:effectLst/>
                        </a:rPr>
                        <a:t>病院</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6,008</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23.02</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958550401"/>
                  </a:ext>
                </a:extLst>
              </a:tr>
              <a:tr h="287813">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311 </a:t>
                      </a:r>
                      <a:r>
                        <a:rPr lang="ja-JP" altLang="en-US" sz="1100" u="none" strike="noStrike">
                          <a:effectLst/>
                        </a:rPr>
                        <a:t>自動車・同附属品製造業</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6,004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92.77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853592985"/>
                  </a:ext>
                </a:extLst>
              </a:tr>
            </a:tbl>
          </a:graphicData>
        </a:graphic>
      </p:graphicFrame>
      <p:graphicFrame>
        <p:nvGraphicFramePr>
          <p:cNvPr id="9" name="表 8"/>
          <p:cNvGraphicFramePr>
            <a:graphicFrameLocks noGrp="1"/>
          </p:cNvGraphicFramePr>
          <p:nvPr/>
        </p:nvGraphicFramePr>
        <p:xfrm>
          <a:off x="90744" y="4314662"/>
          <a:ext cx="4428000" cy="2169489"/>
        </p:xfrm>
        <a:graphic>
          <a:graphicData uri="http://schemas.openxmlformats.org/drawingml/2006/table">
            <a:tbl>
              <a:tblPr>
                <a:tableStyleId>{5C22544A-7EE6-4342-B048-85BDC9FD1C3A}</a:tableStyleId>
              </a:tblPr>
              <a:tblGrid>
                <a:gridCol w="662819">
                  <a:extLst>
                    <a:ext uri="{9D8B030D-6E8A-4147-A177-3AD203B41FA5}">
                      <a16:colId xmlns:a16="http://schemas.microsoft.com/office/drawing/2014/main" val="3821769308"/>
                    </a:ext>
                  </a:extLst>
                </a:gridCol>
                <a:gridCol w="2384307">
                  <a:extLst>
                    <a:ext uri="{9D8B030D-6E8A-4147-A177-3AD203B41FA5}">
                      <a16:colId xmlns:a16="http://schemas.microsoft.com/office/drawing/2014/main" val="4193551084"/>
                    </a:ext>
                  </a:extLst>
                </a:gridCol>
                <a:gridCol w="690437">
                  <a:extLst>
                    <a:ext uri="{9D8B030D-6E8A-4147-A177-3AD203B41FA5}">
                      <a16:colId xmlns:a16="http://schemas.microsoft.com/office/drawing/2014/main" val="1554271892"/>
                    </a:ext>
                  </a:extLst>
                </a:gridCol>
                <a:gridCol w="690437">
                  <a:extLst>
                    <a:ext uri="{9D8B030D-6E8A-4147-A177-3AD203B41FA5}">
                      <a16:colId xmlns:a16="http://schemas.microsoft.com/office/drawing/2014/main" val="2939304849"/>
                    </a:ext>
                  </a:extLst>
                </a:gridCol>
              </a:tblGrid>
              <a:tr h="422336">
                <a:tc rowSpan="2">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gridSpan="2">
                  <a:txBody>
                    <a:bodyPr/>
                    <a:lstStyle/>
                    <a:p>
                      <a:pPr algn="ctr" fontAlgn="ctr"/>
                      <a:r>
                        <a:rPr lang="ja-JP" altLang="en-US" sz="1100" u="none" strike="noStrike" dirty="0">
                          <a:effectLst/>
                        </a:rPr>
                        <a:t>正規社（職）員</a:t>
                      </a:r>
                      <a:r>
                        <a:rPr lang="en-US" altLang="ja-JP" sz="1100" u="none" strike="noStrike" dirty="0">
                          <a:effectLst/>
                        </a:rPr>
                        <a:t>【</a:t>
                      </a:r>
                      <a:r>
                        <a:rPr lang="ja-JP" altLang="en-US" sz="1100" u="none" strike="noStrike" dirty="0">
                          <a:effectLst/>
                        </a:rPr>
                        <a:t>男</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2894655149"/>
                  </a:ext>
                </a:extLst>
              </a:tr>
              <a:tr h="34203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rPr>
                        <a:t>減（人）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伸び率（％）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41686712"/>
                  </a:ext>
                </a:extLst>
              </a:tr>
              <a:tr h="245003">
                <a:tc>
                  <a:txBody>
                    <a:bodyPr/>
                    <a:lstStyle/>
                    <a:p>
                      <a:pPr algn="ctr" fontAlgn="ctr"/>
                      <a:r>
                        <a:rPr lang="en-US" altLang="ja-JP" sz="1100" u="none" strike="noStrike">
                          <a:effectLst/>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a:effectLst/>
                        </a:rPr>
                        <a:t>061 </a:t>
                      </a:r>
                      <a:r>
                        <a:rPr lang="zh-TW" altLang="en-US" sz="1100" u="none" strike="noStrike">
                          <a:effectLst/>
                        </a:rPr>
                        <a:t>一般土木建築工事業</a:t>
                      </a:r>
                      <a:endParaRPr lang="zh-TW"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5,173</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35.80</a:t>
                      </a:r>
                    </a:p>
                  </a:txBody>
                  <a:tcPr marL="9525" marR="9525" marT="9525" marB="0" anchor="ctr"/>
                </a:tc>
                <a:extLst>
                  <a:ext uri="{0D108BD9-81ED-4DB2-BD59-A6C34878D82A}">
                    <a16:rowId xmlns:a16="http://schemas.microsoft.com/office/drawing/2014/main" val="3496155607"/>
                  </a:ext>
                </a:extLst>
              </a:tr>
              <a:tr h="422336">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310 </a:t>
                      </a:r>
                      <a:r>
                        <a:rPr lang="ja-JP" altLang="en-US" sz="1100" u="none" strike="noStrike" dirty="0">
                          <a:effectLst/>
                        </a:rPr>
                        <a:t>管理，補助的経済活動を行う事業所</a:t>
                      </a:r>
                      <a:r>
                        <a:rPr lang="ja-JP" altLang="en-US" sz="1100" u="none" strike="noStrike" spc="-90" baseline="0" dirty="0">
                          <a:effectLst/>
                        </a:rPr>
                        <a:t>（輸送用機械器具製造業の本社など）</a:t>
                      </a:r>
                      <a:endParaRPr lang="ja-JP" altLang="en-US" sz="1100" b="0" i="0" u="none" strike="noStrike" spc="-90" baseline="0"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5,068</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▲96.02</a:t>
                      </a:r>
                    </a:p>
                  </a:txBody>
                  <a:tcPr marL="9525" marR="9525" marT="9525" marB="0" anchor="ctr"/>
                </a:tc>
                <a:extLst>
                  <a:ext uri="{0D108BD9-81ED-4DB2-BD59-A6C34878D82A}">
                    <a16:rowId xmlns:a16="http://schemas.microsoft.com/office/drawing/2014/main" val="3386007437"/>
                  </a:ext>
                </a:extLst>
              </a:tr>
              <a:tr h="245003">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a:effectLst/>
                        </a:rPr>
                        <a:t>432 </a:t>
                      </a:r>
                      <a:r>
                        <a:rPr lang="zh-TW" altLang="en-US" sz="1100" u="none" strike="noStrike">
                          <a:effectLst/>
                        </a:rPr>
                        <a:t>一般乗用旅客自動車運送業</a:t>
                      </a:r>
                      <a:endParaRPr lang="zh-TW"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4,711</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▲23.07</a:t>
                      </a:r>
                    </a:p>
                  </a:txBody>
                  <a:tcPr marL="9525" marR="9525" marT="9525" marB="0" anchor="ctr"/>
                </a:tc>
                <a:extLst>
                  <a:ext uri="{0D108BD9-81ED-4DB2-BD59-A6C34878D82A}">
                    <a16:rowId xmlns:a16="http://schemas.microsoft.com/office/drawing/2014/main" val="2713286680"/>
                  </a:ext>
                </a:extLst>
              </a:tr>
              <a:tr h="245003">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a:effectLst/>
                        </a:rPr>
                        <a:t>371 </a:t>
                      </a:r>
                      <a:r>
                        <a:rPr lang="zh-TW" altLang="en-US" sz="1100" u="none" strike="noStrike">
                          <a:effectLst/>
                        </a:rPr>
                        <a:t>固定電気通信業</a:t>
                      </a:r>
                      <a:endParaRPr lang="zh-TW"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4,605</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▲43.16</a:t>
                      </a:r>
                    </a:p>
                  </a:txBody>
                  <a:tcPr marL="9525" marR="9525" marT="9525" marB="0" anchor="ctr"/>
                </a:tc>
                <a:extLst>
                  <a:ext uri="{0D108BD9-81ED-4DB2-BD59-A6C34878D82A}">
                    <a16:rowId xmlns:a16="http://schemas.microsoft.com/office/drawing/2014/main" val="1514088961"/>
                  </a:ext>
                </a:extLst>
              </a:tr>
              <a:tr h="245003">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302 </a:t>
                      </a:r>
                      <a:r>
                        <a:rPr lang="ja-JP" altLang="en-US" sz="1100" u="none" strike="noStrike">
                          <a:effectLst/>
                        </a:rPr>
                        <a:t>映像・音響機械器具製造業</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4,403</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▲77.04</a:t>
                      </a:r>
                    </a:p>
                  </a:txBody>
                  <a:tcPr marL="9525" marR="9525" marT="9525" marB="0" anchor="ctr"/>
                </a:tc>
                <a:extLst>
                  <a:ext uri="{0D108BD9-81ED-4DB2-BD59-A6C34878D82A}">
                    <a16:rowId xmlns:a16="http://schemas.microsoft.com/office/drawing/2014/main" val="3160484502"/>
                  </a:ext>
                </a:extLst>
              </a:tr>
            </a:tbl>
          </a:graphicData>
        </a:graphic>
      </p:graphicFrame>
      <p:graphicFrame>
        <p:nvGraphicFramePr>
          <p:cNvPr id="10" name="表 9"/>
          <p:cNvGraphicFramePr>
            <a:graphicFrameLocks noGrp="1"/>
          </p:cNvGraphicFramePr>
          <p:nvPr/>
        </p:nvGraphicFramePr>
        <p:xfrm>
          <a:off x="4599510" y="1850774"/>
          <a:ext cx="4428000" cy="2204250"/>
        </p:xfrm>
        <a:graphic>
          <a:graphicData uri="http://schemas.openxmlformats.org/drawingml/2006/table">
            <a:tbl>
              <a:tblPr>
                <a:tableStyleId>{5C22544A-7EE6-4342-B048-85BDC9FD1C3A}</a:tableStyleId>
              </a:tblPr>
              <a:tblGrid>
                <a:gridCol w="662818">
                  <a:extLst>
                    <a:ext uri="{9D8B030D-6E8A-4147-A177-3AD203B41FA5}">
                      <a16:colId xmlns:a16="http://schemas.microsoft.com/office/drawing/2014/main" val="2493219468"/>
                    </a:ext>
                  </a:extLst>
                </a:gridCol>
                <a:gridCol w="2384306">
                  <a:extLst>
                    <a:ext uri="{9D8B030D-6E8A-4147-A177-3AD203B41FA5}">
                      <a16:colId xmlns:a16="http://schemas.microsoft.com/office/drawing/2014/main" val="393188302"/>
                    </a:ext>
                  </a:extLst>
                </a:gridCol>
                <a:gridCol w="690438">
                  <a:extLst>
                    <a:ext uri="{9D8B030D-6E8A-4147-A177-3AD203B41FA5}">
                      <a16:colId xmlns:a16="http://schemas.microsoft.com/office/drawing/2014/main" val="1845528998"/>
                    </a:ext>
                  </a:extLst>
                </a:gridCol>
                <a:gridCol w="690438">
                  <a:extLst>
                    <a:ext uri="{9D8B030D-6E8A-4147-A177-3AD203B41FA5}">
                      <a16:colId xmlns:a16="http://schemas.microsoft.com/office/drawing/2014/main" val="4157616988"/>
                    </a:ext>
                  </a:extLst>
                </a:gridCol>
              </a:tblGrid>
              <a:tr h="302928">
                <a:tc rowSpan="2">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gridSpan="2">
                  <a:txBody>
                    <a:bodyPr/>
                    <a:lstStyle/>
                    <a:p>
                      <a:pPr algn="ctr" fontAlgn="ctr"/>
                      <a:r>
                        <a:rPr lang="ja-JP" altLang="en-US" sz="1100" u="none" strike="noStrike" dirty="0">
                          <a:effectLst/>
                        </a:rPr>
                        <a:t>正規社（職）員</a:t>
                      </a:r>
                      <a:r>
                        <a:rPr lang="en-US" altLang="ja-JP" sz="1100" u="none" strike="noStrike" dirty="0">
                          <a:effectLst/>
                        </a:rPr>
                        <a:t>【</a:t>
                      </a:r>
                      <a:r>
                        <a:rPr lang="ja-JP" altLang="en-US" sz="1100" u="none" strike="noStrike" dirty="0">
                          <a:effectLst/>
                        </a:rPr>
                        <a:t>女</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4036320684"/>
                  </a:ext>
                </a:extLst>
              </a:tr>
              <a:tr h="33849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rPr>
                        <a:t>増（人）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伸び率（％）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538917368"/>
                  </a:ext>
                </a:extLst>
              </a:tr>
              <a:tr h="302928">
                <a:tc>
                  <a:txBody>
                    <a:bodyPr/>
                    <a:lstStyle/>
                    <a:p>
                      <a:pPr algn="ctr" fontAlgn="ctr"/>
                      <a:r>
                        <a:rPr lang="en-US" altLang="ja-JP" sz="1100" u="none" strike="noStrike">
                          <a:effectLst/>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831 </a:t>
                      </a:r>
                      <a:r>
                        <a:rPr lang="ja-JP" altLang="en-US" sz="1100" u="none" strike="noStrike">
                          <a:effectLst/>
                        </a:rPr>
                        <a:t>病院</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12,162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16.33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376579488"/>
                  </a:ext>
                </a:extLst>
              </a:tr>
              <a:tr h="302928">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854 </a:t>
                      </a:r>
                      <a:r>
                        <a:rPr lang="ja-JP" altLang="en-US" sz="1100" u="none" strike="noStrike" dirty="0">
                          <a:effectLst/>
                        </a:rPr>
                        <a:t>老人福祉・介護事業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10,867</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30.06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535287238"/>
                  </a:ext>
                </a:extLst>
              </a:tr>
              <a:tr h="302928">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929 </a:t>
                      </a:r>
                      <a:r>
                        <a:rPr lang="ja-JP" altLang="en-US" sz="1100" u="none" strike="noStrike" dirty="0">
                          <a:effectLst/>
                        </a:rPr>
                        <a:t>他に分類されない事業サービス業</a:t>
                      </a:r>
                      <a:endParaRPr lang="en-US" altLang="ja-JP" sz="1100" u="none" strike="noStrike" dirty="0">
                        <a:effectLst/>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（コールセンター業など）</a:t>
                      </a:r>
                    </a:p>
                  </a:txBody>
                  <a:tcPr marL="9525" marR="9525" marT="9525" marB="0" anchor="ctr"/>
                </a:tc>
                <a:tc>
                  <a:txBody>
                    <a:bodyPr/>
                    <a:lstStyle/>
                    <a:p>
                      <a:pPr algn="r" fontAlgn="ctr"/>
                      <a:r>
                        <a:rPr lang="en-US" altLang="ja-JP" sz="1100" u="none" strike="noStrike">
                          <a:effectLst/>
                        </a:rPr>
                        <a:t>5,750</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49.50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88093431"/>
                  </a:ext>
                </a:extLst>
              </a:tr>
              <a:tr h="302928">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819 </a:t>
                      </a:r>
                      <a:r>
                        <a:rPr lang="ja-JP" altLang="en-US" sz="1100" u="none" strike="noStrike" dirty="0">
                          <a:effectLst/>
                        </a:rPr>
                        <a:t>幼保連携型認定こども園 （</a:t>
                      </a:r>
                      <a:r>
                        <a:rPr lang="en-US" altLang="ja-JP" sz="1100" u="none" strike="noStrike" dirty="0">
                          <a:effectLst/>
                        </a:rPr>
                        <a:t>※</a:t>
                      </a:r>
                      <a:r>
                        <a:rPr lang="ja-JP" altLang="en-US"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4,753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100.00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32029353"/>
                  </a:ext>
                </a:extLst>
              </a:tr>
              <a:tr h="302928">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832 </a:t>
                      </a:r>
                      <a:r>
                        <a:rPr lang="ja-JP" altLang="en-US" sz="1100" u="none" strike="noStrike">
                          <a:effectLst/>
                        </a:rPr>
                        <a:t>一般診療所</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2,775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13.55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67735469"/>
                  </a:ext>
                </a:extLst>
              </a:tr>
            </a:tbl>
          </a:graphicData>
        </a:graphic>
      </p:graphicFrame>
      <p:graphicFrame>
        <p:nvGraphicFramePr>
          <p:cNvPr id="11" name="表 10"/>
          <p:cNvGraphicFramePr>
            <a:graphicFrameLocks noGrp="1"/>
          </p:cNvGraphicFramePr>
          <p:nvPr/>
        </p:nvGraphicFramePr>
        <p:xfrm>
          <a:off x="4608688" y="4314660"/>
          <a:ext cx="4428001" cy="2118813"/>
        </p:xfrm>
        <a:graphic>
          <a:graphicData uri="http://schemas.openxmlformats.org/drawingml/2006/table">
            <a:tbl>
              <a:tblPr>
                <a:tableStyleId>{5C22544A-7EE6-4342-B048-85BDC9FD1C3A}</a:tableStyleId>
              </a:tblPr>
              <a:tblGrid>
                <a:gridCol w="662819">
                  <a:extLst>
                    <a:ext uri="{9D8B030D-6E8A-4147-A177-3AD203B41FA5}">
                      <a16:colId xmlns:a16="http://schemas.microsoft.com/office/drawing/2014/main" val="34501109"/>
                    </a:ext>
                  </a:extLst>
                </a:gridCol>
                <a:gridCol w="2384308">
                  <a:extLst>
                    <a:ext uri="{9D8B030D-6E8A-4147-A177-3AD203B41FA5}">
                      <a16:colId xmlns:a16="http://schemas.microsoft.com/office/drawing/2014/main" val="1008864126"/>
                    </a:ext>
                  </a:extLst>
                </a:gridCol>
                <a:gridCol w="690437">
                  <a:extLst>
                    <a:ext uri="{9D8B030D-6E8A-4147-A177-3AD203B41FA5}">
                      <a16:colId xmlns:a16="http://schemas.microsoft.com/office/drawing/2014/main" val="3741134380"/>
                    </a:ext>
                  </a:extLst>
                </a:gridCol>
                <a:gridCol w="690437">
                  <a:extLst>
                    <a:ext uri="{9D8B030D-6E8A-4147-A177-3AD203B41FA5}">
                      <a16:colId xmlns:a16="http://schemas.microsoft.com/office/drawing/2014/main" val="177173594"/>
                    </a:ext>
                  </a:extLst>
                </a:gridCol>
              </a:tblGrid>
              <a:tr h="295668">
                <a:tc rowSpan="2">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gridSpan="2">
                  <a:txBody>
                    <a:bodyPr/>
                    <a:lstStyle/>
                    <a:p>
                      <a:pPr algn="ctr" fontAlgn="ctr"/>
                      <a:r>
                        <a:rPr lang="ja-JP" altLang="en-US" sz="1100" u="none" strike="noStrike" dirty="0">
                          <a:effectLst/>
                        </a:rPr>
                        <a:t>正規社（職）員</a:t>
                      </a:r>
                      <a:r>
                        <a:rPr lang="en-US" altLang="ja-JP" sz="1100" u="none" strike="noStrike" dirty="0">
                          <a:effectLst/>
                        </a:rPr>
                        <a:t>【</a:t>
                      </a:r>
                      <a:r>
                        <a:rPr lang="ja-JP" altLang="en-US" sz="1100" u="none" strike="noStrike" dirty="0">
                          <a:effectLst/>
                        </a:rPr>
                        <a:t>女</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3730855258"/>
                  </a:ext>
                </a:extLst>
              </a:tr>
              <a:tr h="34203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rPr>
                        <a:t>減（人）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伸び率（％）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30404764"/>
                  </a:ext>
                </a:extLst>
              </a:tr>
              <a:tr h="295668">
                <a:tc>
                  <a:txBody>
                    <a:bodyPr/>
                    <a:lstStyle/>
                    <a:p>
                      <a:pPr algn="ctr" fontAlgn="ctr"/>
                      <a:r>
                        <a:rPr lang="en-US" altLang="ja-JP" sz="1100" u="none" strike="noStrike">
                          <a:effectLst/>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392 </a:t>
                      </a:r>
                      <a:r>
                        <a:rPr lang="ja-JP" altLang="en-US" sz="1100" u="none" strike="noStrike">
                          <a:effectLst/>
                        </a:rPr>
                        <a:t>情報処理・提供サービス業</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1,420</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▲34.13</a:t>
                      </a:r>
                    </a:p>
                  </a:txBody>
                  <a:tcPr marL="9525" marR="9525" marT="9525" marB="0" anchor="ctr"/>
                </a:tc>
                <a:extLst>
                  <a:ext uri="{0D108BD9-81ED-4DB2-BD59-A6C34878D82A}">
                    <a16:rowId xmlns:a16="http://schemas.microsoft.com/office/drawing/2014/main" val="3589732763"/>
                  </a:ext>
                </a:extLst>
              </a:tr>
              <a:tr h="295668">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512 </a:t>
                      </a:r>
                      <a:r>
                        <a:rPr lang="ja-JP" altLang="en-US" sz="1100" u="none" strike="noStrike">
                          <a:effectLst/>
                        </a:rPr>
                        <a:t>衣服卸売業</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1,276</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▲16.43</a:t>
                      </a:r>
                    </a:p>
                  </a:txBody>
                  <a:tcPr marL="9525" marR="9525" marT="9525" marB="0" anchor="ctr"/>
                </a:tc>
                <a:extLst>
                  <a:ext uri="{0D108BD9-81ED-4DB2-BD59-A6C34878D82A}">
                    <a16:rowId xmlns:a16="http://schemas.microsoft.com/office/drawing/2014/main" val="3639752707"/>
                  </a:ext>
                </a:extLst>
              </a:tr>
              <a:tr h="295668">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a:effectLst/>
                        </a:rPr>
                        <a:t>061 </a:t>
                      </a:r>
                      <a:r>
                        <a:rPr lang="zh-TW" altLang="en-US" sz="1100" u="none" strike="noStrike">
                          <a:effectLst/>
                        </a:rPr>
                        <a:t>一般土木建築工事業</a:t>
                      </a:r>
                      <a:endParaRPr lang="zh-TW"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863</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▲40.84</a:t>
                      </a:r>
                    </a:p>
                  </a:txBody>
                  <a:tcPr marL="9525" marR="9525" marT="9525" marB="0" anchor="ctr"/>
                </a:tc>
                <a:extLst>
                  <a:ext uri="{0D108BD9-81ED-4DB2-BD59-A6C34878D82A}">
                    <a16:rowId xmlns:a16="http://schemas.microsoft.com/office/drawing/2014/main" val="3780005678"/>
                  </a:ext>
                </a:extLst>
              </a:tr>
              <a:tr h="295668">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783 </a:t>
                      </a:r>
                      <a:r>
                        <a:rPr lang="ja-JP" altLang="en-US" sz="1100" u="none" strike="noStrike">
                          <a:effectLst/>
                        </a:rPr>
                        <a:t>美容業</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652</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▲6.51</a:t>
                      </a:r>
                    </a:p>
                  </a:txBody>
                  <a:tcPr marL="9525" marR="9525" marT="9525" marB="0" anchor="ctr"/>
                </a:tc>
                <a:extLst>
                  <a:ext uri="{0D108BD9-81ED-4DB2-BD59-A6C34878D82A}">
                    <a16:rowId xmlns:a16="http://schemas.microsoft.com/office/drawing/2014/main" val="441427277"/>
                  </a:ext>
                </a:extLst>
              </a:tr>
              <a:tr h="295668">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dirty="0">
                          <a:effectLst/>
                        </a:rPr>
                        <a:t>371 </a:t>
                      </a:r>
                      <a:r>
                        <a:rPr lang="zh-TW" altLang="en-US" sz="1100" u="none" strike="noStrike" dirty="0">
                          <a:effectLst/>
                        </a:rPr>
                        <a:t>固定電気通信業</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646</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▲35.28</a:t>
                      </a:r>
                    </a:p>
                  </a:txBody>
                  <a:tcPr marL="9525" marR="9525" marT="9525" marB="0" anchor="ctr"/>
                </a:tc>
                <a:extLst>
                  <a:ext uri="{0D108BD9-81ED-4DB2-BD59-A6C34878D82A}">
                    <a16:rowId xmlns:a16="http://schemas.microsoft.com/office/drawing/2014/main" val="206222038"/>
                  </a:ext>
                </a:extLst>
              </a:tr>
            </a:tbl>
          </a:graphicData>
        </a:graphic>
      </p:graphicFrame>
      <p:sp>
        <p:nvSpPr>
          <p:cNvPr id="17" name="テキスト ボックス 16"/>
          <p:cNvSpPr txBox="1"/>
          <p:nvPr/>
        </p:nvSpPr>
        <p:spPr>
          <a:xfrm>
            <a:off x="270923" y="394558"/>
            <a:ext cx="9917701" cy="307777"/>
          </a:xfrm>
          <a:prstGeom prst="rect">
            <a:avLst/>
          </a:prstGeom>
          <a:noFill/>
        </p:spPr>
        <p:txBody>
          <a:bodyPr wrap="square" rtlCol="0">
            <a:spAutoFit/>
          </a:bodyPr>
          <a:lstStyle/>
          <a:p>
            <a:r>
              <a:rPr lang="ja-JP" altLang="en-US" sz="1400" b="1" dirty="0"/>
              <a:t>■　産業小分類別にみた正規社（職）員数の増減（</a:t>
            </a:r>
            <a:r>
              <a:rPr lang="en-US" altLang="ja-JP" sz="1400" b="1" dirty="0"/>
              <a:t>2012</a:t>
            </a:r>
            <a:r>
              <a:rPr lang="ja-JP" altLang="en-US" sz="1400" b="1" dirty="0"/>
              <a:t>年と</a:t>
            </a:r>
            <a:r>
              <a:rPr lang="en-US" altLang="ja-JP" sz="1400" b="1" dirty="0"/>
              <a:t>2016</a:t>
            </a:r>
            <a:r>
              <a:rPr lang="ja-JP" altLang="en-US" sz="1400" b="1" dirty="0"/>
              <a:t>年を比較した規模の大きい順トップ５）</a:t>
            </a:r>
          </a:p>
        </p:txBody>
      </p:sp>
      <p:sp>
        <p:nvSpPr>
          <p:cNvPr id="18" name="テキスト ボックス 17"/>
          <p:cNvSpPr txBox="1"/>
          <p:nvPr/>
        </p:nvSpPr>
        <p:spPr>
          <a:xfrm>
            <a:off x="257857" y="1607246"/>
            <a:ext cx="1561613" cy="308111"/>
          </a:xfrm>
          <a:prstGeom prst="rect">
            <a:avLst/>
          </a:prstGeom>
          <a:noFill/>
        </p:spPr>
        <p:txBody>
          <a:bodyPr wrap="square" rtlCol="0">
            <a:spAutoFit/>
          </a:bodyPr>
          <a:lstStyle/>
          <a:p>
            <a:r>
              <a:rPr lang="ja-JP" altLang="en-US" sz="1400" dirty="0"/>
              <a:t>（増加トップ５）</a:t>
            </a:r>
          </a:p>
        </p:txBody>
      </p:sp>
      <p:sp>
        <p:nvSpPr>
          <p:cNvPr id="19" name="テキスト ボックス 18"/>
          <p:cNvSpPr txBox="1"/>
          <p:nvPr/>
        </p:nvSpPr>
        <p:spPr>
          <a:xfrm>
            <a:off x="267034" y="4067201"/>
            <a:ext cx="1561613" cy="307777"/>
          </a:xfrm>
          <a:prstGeom prst="rect">
            <a:avLst/>
          </a:prstGeom>
          <a:noFill/>
        </p:spPr>
        <p:txBody>
          <a:bodyPr wrap="square" rtlCol="0">
            <a:spAutoFit/>
          </a:bodyPr>
          <a:lstStyle/>
          <a:p>
            <a:r>
              <a:rPr lang="ja-JP" altLang="en-US" sz="1400" dirty="0"/>
              <a:t>（減少トップ５）</a:t>
            </a:r>
          </a:p>
        </p:txBody>
      </p:sp>
      <p:sp>
        <p:nvSpPr>
          <p:cNvPr id="21" name="テキスト ボックス 20"/>
          <p:cNvSpPr txBox="1"/>
          <p:nvPr/>
        </p:nvSpPr>
        <p:spPr>
          <a:xfrm>
            <a:off x="174064" y="6546380"/>
            <a:ext cx="7371787" cy="246221"/>
          </a:xfrm>
          <a:prstGeom prst="rect">
            <a:avLst/>
          </a:prstGeom>
          <a:noFill/>
        </p:spPr>
        <p:txBody>
          <a:bodyPr wrap="square" rtlCol="0">
            <a:spAutoFit/>
          </a:bodyPr>
          <a:lstStyle/>
          <a:p>
            <a:pPr lvl="0">
              <a:defRPr/>
            </a:pPr>
            <a:r>
              <a:rPr lang="ja-JP" altLang="en-US" sz="1000" dirty="0">
                <a:latin typeface="Meiryo UI" panose="020B0604030504040204" pitchFamily="50" charset="-128"/>
                <a:ea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rPr>
              <a:t>年及び平成</a:t>
            </a:r>
            <a:r>
              <a:rPr lang="en-US" altLang="ja-JP" sz="1000" dirty="0">
                <a:latin typeface="Meiryo UI" panose="020B0604030504040204" pitchFamily="50" charset="-128"/>
                <a:ea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rPr>
              <a:t>年経済センサス</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活動調査</a:t>
            </a:r>
            <a:r>
              <a:rPr lang="ja-JP" altLang="en-US" sz="10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2" name="テキスト ボックス 1"/>
          <p:cNvSpPr txBox="1"/>
          <p:nvPr/>
        </p:nvSpPr>
        <p:spPr>
          <a:xfrm>
            <a:off x="4636222" y="4036423"/>
            <a:ext cx="4369707" cy="230832"/>
          </a:xfrm>
          <a:prstGeom prst="rect">
            <a:avLst/>
          </a:prstGeom>
          <a:noFill/>
        </p:spPr>
        <p:txBody>
          <a:bodyPr wrap="square" rtlCol="0">
            <a:spAutoFit/>
          </a:bodyPr>
          <a:lstStyle/>
          <a:p>
            <a:r>
              <a:rPr kumimoji="1" lang="ja-JP" altLang="en-US" sz="900" dirty="0"/>
              <a:t>（</a:t>
            </a:r>
            <a:r>
              <a:rPr kumimoji="1" lang="en-US" altLang="ja-JP" sz="900" dirty="0"/>
              <a:t>※</a:t>
            </a:r>
            <a:r>
              <a:rPr kumimoji="1" lang="ja-JP" altLang="en-US" sz="900" dirty="0"/>
              <a:t>）「</a:t>
            </a:r>
            <a:r>
              <a:rPr kumimoji="1" lang="en-US" altLang="ja-JP" sz="900" dirty="0"/>
              <a:t>819 </a:t>
            </a:r>
            <a:r>
              <a:rPr kumimoji="1" lang="ja-JP" altLang="en-US" sz="900" dirty="0"/>
              <a:t>幼保連携型認定こども園」は、平成</a:t>
            </a:r>
            <a:r>
              <a:rPr kumimoji="1" lang="en-US" altLang="ja-JP" sz="900" dirty="0"/>
              <a:t>28</a:t>
            </a:r>
            <a:r>
              <a:rPr kumimoji="1" lang="ja-JP" altLang="en-US" sz="900" dirty="0"/>
              <a:t>年経済センサスからの新規指標。</a:t>
            </a:r>
          </a:p>
        </p:txBody>
      </p:sp>
      <p:sp>
        <p:nvSpPr>
          <p:cNvPr id="16" name="正方形/長方形 15"/>
          <p:cNvSpPr/>
          <p:nvPr/>
        </p:nvSpPr>
        <p:spPr>
          <a:xfrm>
            <a:off x="320291" y="697576"/>
            <a:ext cx="8503417" cy="82452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経済センサスをもとに、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比較して、正規で、社（職）員数が増加・減少した産業小分類を男女別にみると、男性で最も増加したのは「他に分類されないサービス業（コールセンター業など）」、減少したのは「一般土木建築工事業」、女性で最も増加したのは「病院」、減少したのは「情報処理・提供サービス業」となっている。</a:t>
            </a:r>
          </a:p>
        </p:txBody>
      </p:sp>
      <p:sp>
        <p:nvSpPr>
          <p:cNvPr id="4" name="正方形/長方形 3">
            <a:extLst>
              <a:ext uri="{FF2B5EF4-FFF2-40B4-BE49-F238E27FC236}">
                <a16:creationId xmlns:a16="http://schemas.microsoft.com/office/drawing/2014/main" id="{ABBBF178-2AE5-8E33-3B67-D6CD1A5CFDB4}"/>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産業構造、雇用、中小企業⑮</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0" name="正方形/長方形 19">
            <a:extLst>
              <a:ext uri="{FF2B5EF4-FFF2-40B4-BE49-F238E27FC236}">
                <a16:creationId xmlns:a16="http://schemas.microsoft.com/office/drawing/2014/main" id="{C237873C-8C9C-A0AA-BBB4-AB1408DDFF71}"/>
              </a:ext>
            </a:extLst>
          </p:cNvPr>
          <p:cNvSpPr/>
          <p:nvPr/>
        </p:nvSpPr>
        <p:spPr>
          <a:xfrm>
            <a:off x="6893910" y="6539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73891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nvGraphicFramePr>
        <p:xfrm>
          <a:off x="107504" y="1815586"/>
          <a:ext cx="4428000" cy="2320510"/>
        </p:xfrm>
        <a:graphic>
          <a:graphicData uri="http://schemas.openxmlformats.org/drawingml/2006/table">
            <a:tbl>
              <a:tblPr>
                <a:tableStyleId>{5C22544A-7EE6-4342-B048-85BDC9FD1C3A}</a:tableStyleId>
              </a:tblPr>
              <a:tblGrid>
                <a:gridCol w="496827">
                  <a:extLst>
                    <a:ext uri="{9D8B030D-6E8A-4147-A177-3AD203B41FA5}">
                      <a16:colId xmlns:a16="http://schemas.microsoft.com/office/drawing/2014/main" val="523305716"/>
                    </a:ext>
                  </a:extLst>
                </a:gridCol>
                <a:gridCol w="2529025">
                  <a:extLst>
                    <a:ext uri="{9D8B030D-6E8A-4147-A177-3AD203B41FA5}">
                      <a16:colId xmlns:a16="http://schemas.microsoft.com/office/drawing/2014/main" val="3633117455"/>
                    </a:ext>
                  </a:extLst>
                </a:gridCol>
                <a:gridCol w="682864">
                  <a:extLst>
                    <a:ext uri="{9D8B030D-6E8A-4147-A177-3AD203B41FA5}">
                      <a16:colId xmlns:a16="http://schemas.microsoft.com/office/drawing/2014/main" val="2758057670"/>
                    </a:ext>
                  </a:extLst>
                </a:gridCol>
                <a:gridCol w="719284">
                  <a:extLst>
                    <a:ext uri="{9D8B030D-6E8A-4147-A177-3AD203B41FA5}">
                      <a16:colId xmlns:a16="http://schemas.microsoft.com/office/drawing/2014/main" val="3080573326"/>
                    </a:ext>
                  </a:extLst>
                </a:gridCol>
              </a:tblGrid>
              <a:tr h="411221">
                <a:tc rowSpan="2">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gridSpan="2">
                  <a:txBody>
                    <a:bodyPr/>
                    <a:lstStyle/>
                    <a:p>
                      <a:pPr algn="ctr" fontAlgn="ctr"/>
                      <a:r>
                        <a:rPr lang="ja-JP" altLang="en-US" sz="1100" u="none" strike="noStrike" dirty="0">
                          <a:effectLst/>
                        </a:rPr>
                        <a:t>非正規社（職）員</a:t>
                      </a:r>
                      <a:r>
                        <a:rPr lang="en-US" altLang="ja-JP" sz="1100" u="none" strike="noStrike" dirty="0">
                          <a:effectLst/>
                        </a:rPr>
                        <a:t>【</a:t>
                      </a:r>
                      <a:r>
                        <a:rPr lang="ja-JP" altLang="en-US" sz="1100" u="none" strike="noStrike" dirty="0">
                          <a:effectLst/>
                        </a:rPr>
                        <a:t>男</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2360298637"/>
                  </a:ext>
                </a:extLst>
              </a:tr>
              <a:tr h="37728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rPr>
                        <a:t>増</a:t>
                      </a:r>
                      <a:endParaRPr lang="en-US" altLang="ja-JP" sz="1100" u="none" strike="noStrike" dirty="0">
                        <a:effectLst/>
                      </a:endParaRPr>
                    </a:p>
                    <a:p>
                      <a:pPr algn="ctr" fontAlgn="ctr"/>
                      <a:r>
                        <a:rPr lang="ja-JP" altLang="en-US" sz="1100" u="none" strike="noStrike" dirty="0">
                          <a:effectLst/>
                        </a:rPr>
                        <a:t>（人）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伸び率（％）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537462292"/>
                  </a:ext>
                </a:extLst>
              </a:tr>
              <a:tr h="280799">
                <a:tc>
                  <a:txBody>
                    <a:bodyPr/>
                    <a:lstStyle/>
                    <a:p>
                      <a:pPr algn="ctr" fontAlgn="ctr"/>
                      <a:r>
                        <a:rPr lang="en-US" altLang="ja-JP" sz="1100" u="none" strike="noStrike">
                          <a:effectLst/>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929 </a:t>
                      </a:r>
                      <a:r>
                        <a:rPr lang="ja-JP" altLang="en-US" sz="1100" u="none" strike="noStrike" dirty="0">
                          <a:effectLst/>
                        </a:rPr>
                        <a:t>他に分類されない事業サービス業</a:t>
                      </a:r>
                      <a:endParaRPr lang="en-US" altLang="ja-JP" sz="1100" u="none" strike="noStrike" dirty="0">
                        <a:effectLst/>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（コールセンター業など）</a:t>
                      </a:r>
                    </a:p>
                  </a:txBody>
                  <a:tcPr marL="9525" marR="9525" marT="9525" marB="0" anchor="ctr"/>
                </a:tc>
                <a:tc>
                  <a:txBody>
                    <a:bodyPr/>
                    <a:lstStyle/>
                    <a:p>
                      <a:pPr algn="r" fontAlgn="ctr"/>
                      <a:r>
                        <a:rPr lang="en-US" altLang="ja-JP" sz="1100" u="none" strike="noStrike">
                          <a:effectLst/>
                        </a:rPr>
                        <a:t>5,062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41.69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621907674"/>
                  </a:ext>
                </a:extLst>
              </a:tr>
              <a:tr h="280799">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589 </a:t>
                      </a:r>
                      <a:r>
                        <a:rPr lang="ja-JP" altLang="en-US" sz="1100" u="none" strike="noStrike" dirty="0">
                          <a:effectLst/>
                        </a:rPr>
                        <a:t>その他の飲食料品小売業</a:t>
                      </a:r>
                      <a:endParaRPr lang="en-US" altLang="ja-JP" sz="1100" u="none" strike="noStrike" dirty="0">
                        <a:effectLst/>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（コンビニエンスストアなど）</a:t>
                      </a:r>
                    </a:p>
                  </a:txBody>
                  <a:tcPr marL="9525" marR="9525" marT="9525" marB="0" anchor="ctr"/>
                </a:tc>
                <a:tc>
                  <a:txBody>
                    <a:bodyPr/>
                    <a:lstStyle/>
                    <a:p>
                      <a:pPr algn="r" fontAlgn="ctr"/>
                      <a:r>
                        <a:rPr lang="en-US" altLang="ja-JP" sz="1100" u="none" strike="noStrike">
                          <a:effectLst/>
                        </a:rPr>
                        <a:t>4,841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21.84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505266863"/>
                  </a:ext>
                </a:extLst>
              </a:tr>
              <a:tr h="280799">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dirty="0">
                          <a:effectLst/>
                        </a:rPr>
                        <a:t>816 </a:t>
                      </a:r>
                      <a:r>
                        <a:rPr lang="zh-TW" altLang="en-US" sz="1100" u="none" strike="noStrike" dirty="0">
                          <a:effectLst/>
                        </a:rPr>
                        <a:t>高等教育機関</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4,661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66.06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868423370"/>
                  </a:ext>
                </a:extLst>
              </a:tr>
              <a:tr h="280799">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762 </a:t>
                      </a:r>
                      <a:r>
                        <a:rPr lang="ja-JP" altLang="en-US" sz="1100" u="none" strike="noStrike">
                          <a:effectLst/>
                        </a:rPr>
                        <a:t>専門料理店</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4,582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15.88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503203695"/>
                  </a:ext>
                </a:extLst>
              </a:tr>
              <a:tr h="280799">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922 </a:t>
                      </a:r>
                      <a:r>
                        <a:rPr lang="ja-JP" altLang="en-US" sz="1100" u="none" strike="noStrike">
                          <a:effectLst/>
                        </a:rPr>
                        <a:t>建物サービス業</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4,582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26.37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168536228"/>
                  </a:ext>
                </a:extLst>
              </a:tr>
            </a:tbl>
          </a:graphicData>
        </a:graphic>
      </p:graphicFrame>
      <p:graphicFrame>
        <p:nvGraphicFramePr>
          <p:cNvPr id="14" name="表 13"/>
          <p:cNvGraphicFramePr>
            <a:graphicFrameLocks noGrp="1"/>
          </p:cNvGraphicFramePr>
          <p:nvPr/>
        </p:nvGraphicFramePr>
        <p:xfrm>
          <a:off x="89200" y="4388767"/>
          <a:ext cx="4428000" cy="2232465"/>
        </p:xfrm>
        <a:graphic>
          <a:graphicData uri="http://schemas.openxmlformats.org/drawingml/2006/table">
            <a:tbl>
              <a:tblPr>
                <a:tableStyleId>{5C22544A-7EE6-4342-B048-85BDC9FD1C3A}</a:tableStyleId>
              </a:tblPr>
              <a:tblGrid>
                <a:gridCol w="496827">
                  <a:extLst>
                    <a:ext uri="{9D8B030D-6E8A-4147-A177-3AD203B41FA5}">
                      <a16:colId xmlns:a16="http://schemas.microsoft.com/office/drawing/2014/main" val="2371768325"/>
                    </a:ext>
                  </a:extLst>
                </a:gridCol>
                <a:gridCol w="2529025">
                  <a:extLst>
                    <a:ext uri="{9D8B030D-6E8A-4147-A177-3AD203B41FA5}">
                      <a16:colId xmlns:a16="http://schemas.microsoft.com/office/drawing/2014/main" val="2770578858"/>
                    </a:ext>
                  </a:extLst>
                </a:gridCol>
                <a:gridCol w="682864">
                  <a:extLst>
                    <a:ext uri="{9D8B030D-6E8A-4147-A177-3AD203B41FA5}">
                      <a16:colId xmlns:a16="http://schemas.microsoft.com/office/drawing/2014/main" val="2817857230"/>
                    </a:ext>
                  </a:extLst>
                </a:gridCol>
                <a:gridCol w="719284">
                  <a:extLst>
                    <a:ext uri="{9D8B030D-6E8A-4147-A177-3AD203B41FA5}">
                      <a16:colId xmlns:a16="http://schemas.microsoft.com/office/drawing/2014/main" val="2359770061"/>
                    </a:ext>
                  </a:extLst>
                </a:gridCol>
              </a:tblGrid>
              <a:tr h="308571">
                <a:tc rowSpan="2">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gridSpan="2">
                  <a:txBody>
                    <a:bodyPr/>
                    <a:lstStyle/>
                    <a:p>
                      <a:pPr algn="ctr" fontAlgn="ctr"/>
                      <a:r>
                        <a:rPr lang="ja-JP" altLang="en-US" sz="1100" u="none" strike="noStrike" dirty="0">
                          <a:effectLst/>
                        </a:rPr>
                        <a:t>非正規社（職）員</a:t>
                      </a:r>
                      <a:r>
                        <a:rPr lang="en-US" altLang="ja-JP" sz="1100" u="none" strike="noStrike" dirty="0">
                          <a:effectLst/>
                        </a:rPr>
                        <a:t>【</a:t>
                      </a:r>
                      <a:r>
                        <a:rPr lang="ja-JP" altLang="en-US" sz="1100" u="none" strike="noStrike" dirty="0">
                          <a:effectLst/>
                        </a:rPr>
                        <a:t>男</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92029163"/>
                  </a:ext>
                </a:extLst>
              </a:tr>
              <a:tr h="308571">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rPr>
                        <a:t>増</a:t>
                      </a:r>
                      <a:endParaRPr lang="en-US" altLang="ja-JP" sz="1100" u="none" strike="noStrike" dirty="0">
                        <a:effectLst/>
                      </a:endParaRPr>
                    </a:p>
                    <a:p>
                      <a:pPr algn="ctr" fontAlgn="ctr"/>
                      <a:r>
                        <a:rPr lang="ja-JP" altLang="en-US" sz="1100" u="none" strike="noStrike" dirty="0">
                          <a:effectLst/>
                        </a:rPr>
                        <a:t>（人）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伸び率（％）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420048572"/>
                  </a:ext>
                </a:extLst>
              </a:tr>
              <a:tr h="308571">
                <a:tc>
                  <a:txBody>
                    <a:bodyPr/>
                    <a:lstStyle/>
                    <a:p>
                      <a:pPr algn="ctr" fontAlgn="ctr"/>
                      <a:r>
                        <a:rPr lang="en-US" altLang="ja-JP" sz="1100" u="none" strike="noStrike">
                          <a:effectLst/>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a:effectLst/>
                        </a:rPr>
                        <a:t>912 </a:t>
                      </a:r>
                      <a:r>
                        <a:rPr lang="zh-TW" altLang="en-US" sz="1100" u="none" strike="noStrike">
                          <a:effectLst/>
                        </a:rPr>
                        <a:t>労働者派遣業</a:t>
                      </a:r>
                      <a:endParaRPr lang="zh-TW"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2,487</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▲13.00</a:t>
                      </a:r>
                    </a:p>
                  </a:txBody>
                  <a:tcPr marL="9525" marR="9525" marT="9525" marB="0" anchor="ctr"/>
                </a:tc>
                <a:extLst>
                  <a:ext uri="{0D108BD9-81ED-4DB2-BD59-A6C34878D82A}">
                    <a16:rowId xmlns:a16="http://schemas.microsoft.com/office/drawing/2014/main" val="2557687764"/>
                  </a:ext>
                </a:extLst>
              </a:tr>
              <a:tr h="308571">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491 </a:t>
                      </a:r>
                      <a:r>
                        <a:rPr lang="ja-JP" altLang="en-US" sz="1100" u="none" strike="noStrike">
                          <a:effectLst/>
                        </a:rPr>
                        <a:t>郵便業</a:t>
                      </a:r>
                      <a:r>
                        <a:rPr lang="en-US" altLang="ja-JP" sz="1100" u="none" strike="noStrike">
                          <a:effectLst/>
                        </a:rPr>
                        <a:t>(</a:t>
                      </a:r>
                      <a:r>
                        <a:rPr lang="ja-JP" altLang="en-US" sz="1100" u="none" strike="noStrike">
                          <a:effectLst/>
                        </a:rPr>
                        <a:t>信書便事業を含む</a:t>
                      </a:r>
                      <a:r>
                        <a:rPr lang="en-US" altLang="ja-JP" sz="1100" u="none" strike="noStrike">
                          <a:effectLst/>
                        </a:rPr>
                        <a:t>)</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2,294</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▲31.47</a:t>
                      </a:r>
                    </a:p>
                  </a:txBody>
                  <a:tcPr marL="9525" marR="9525" marT="9525" marB="0" anchor="ctr"/>
                </a:tc>
                <a:extLst>
                  <a:ext uri="{0D108BD9-81ED-4DB2-BD59-A6C34878D82A}">
                    <a16:rowId xmlns:a16="http://schemas.microsoft.com/office/drawing/2014/main" val="533062841"/>
                  </a:ext>
                </a:extLst>
              </a:tr>
              <a:tr h="308571">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806 </a:t>
                      </a:r>
                      <a:r>
                        <a:rPr lang="ja-JP" altLang="en-US" sz="1100" u="none" strike="noStrike">
                          <a:effectLst/>
                        </a:rPr>
                        <a:t>遊戯場</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2,085</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▲27.36</a:t>
                      </a:r>
                    </a:p>
                  </a:txBody>
                  <a:tcPr marL="9525" marR="9525" marT="9525" marB="0" anchor="ctr"/>
                </a:tc>
                <a:extLst>
                  <a:ext uri="{0D108BD9-81ED-4DB2-BD59-A6C34878D82A}">
                    <a16:rowId xmlns:a16="http://schemas.microsoft.com/office/drawing/2014/main" val="2800658949"/>
                  </a:ext>
                </a:extLst>
              </a:tr>
              <a:tr h="308571">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606 </a:t>
                      </a:r>
                      <a:r>
                        <a:rPr lang="ja-JP" altLang="en-US" sz="1100" u="none" strike="noStrike">
                          <a:effectLst/>
                        </a:rPr>
                        <a:t>書籍・文房具小売業</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1,611</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▲14.09</a:t>
                      </a:r>
                    </a:p>
                  </a:txBody>
                  <a:tcPr marL="9525" marR="9525" marT="9525" marB="0" anchor="ctr"/>
                </a:tc>
                <a:extLst>
                  <a:ext uri="{0D108BD9-81ED-4DB2-BD59-A6C34878D82A}">
                    <a16:rowId xmlns:a16="http://schemas.microsoft.com/office/drawing/2014/main" val="613573213"/>
                  </a:ext>
                </a:extLst>
              </a:tr>
              <a:tr h="308571">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a:effectLst/>
                        </a:rPr>
                        <a:t>371 </a:t>
                      </a:r>
                      <a:r>
                        <a:rPr lang="zh-TW" altLang="en-US" sz="1100" u="none" strike="noStrike">
                          <a:effectLst/>
                        </a:rPr>
                        <a:t>固定電気通信業</a:t>
                      </a:r>
                      <a:endParaRPr lang="zh-TW"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1,099</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▲55.48</a:t>
                      </a:r>
                    </a:p>
                  </a:txBody>
                  <a:tcPr marL="9525" marR="9525" marT="9525" marB="0" anchor="ctr"/>
                </a:tc>
                <a:extLst>
                  <a:ext uri="{0D108BD9-81ED-4DB2-BD59-A6C34878D82A}">
                    <a16:rowId xmlns:a16="http://schemas.microsoft.com/office/drawing/2014/main" val="1086992741"/>
                  </a:ext>
                </a:extLst>
              </a:tr>
            </a:tbl>
          </a:graphicData>
        </a:graphic>
      </p:graphicFrame>
      <p:graphicFrame>
        <p:nvGraphicFramePr>
          <p:cNvPr id="15" name="表 14"/>
          <p:cNvGraphicFramePr>
            <a:graphicFrameLocks noGrp="1"/>
          </p:cNvGraphicFramePr>
          <p:nvPr/>
        </p:nvGraphicFramePr>
        <p:xfrm>
          <a:off x="4563075" y="1811851"/>
          <a:ext cx="4428000" cy="2304933"/>
        </p:xfrm>
        <a:graphic>
          <a:graphicData uri="http://schemas.openxmlformats.org/drawingml/2006/table">
            <a:tbl>
              <a:tblPr>
                <a:tableStyleId>{5C22544A-7EE6-4342-B048-85BDC9FD1C3A}</a:tableStyleId>
              </a:tblPr>
              <a:tblGrid>
                <a:gridCol w="505752">
                  <a:extLst>
                    <a:ext uri="{9D8B030D-6E8A-4147-A177-3AD203B41FA5}">
                      <a16:colId xmlns:a16="http://schemas.microsoft.com/office/drawing/2014/main" val="675738345"/>
                    </a:ext>
                  </a:extLst>
                </a:gridCol>
                <a:gridCol w="2520100">
                  <a:extLst>
                    <a:ext uri="{9D8B030D-6E8A-4147-A177-3AD203B41FA5}">
                      <a16:colId xmlns:a16="http://schemas.microsoft.com/office/drawing/2014/main" val="833254136"/>
                    </a:ext>
                  </a:extLst>
                </a:gridCol>
                <a:gridCol w="682864">
                  <a:extLst>
                    <a:ext uri="{9D8B030D-6E8A-4147-A177-3AD203B41FA5}">
                      <a16:colId xmlns:a16="http://schemas.microsoft.com/office/drawing/2014/main" val="2981537577"/>
                    </a:ext>
                  </a:extLst>
                </a:gridCol>
                <a:gridCol w="719284">
                  <a:extLst>
                    <a:ext uri="{9D8B030D-6E8A-4147-A177-3AD203B41FA5}">
                      <a16:colId xmlns:a16="http://schemas.microsoft.com/office/drawing/2014/main" val="2713294429"/>
                    </a:ext>
                  </a:extLst>
                </a:gridCol>
              </a:tblGrid>
              <a:tr h="308571">
                <a:tc rowSpan="2">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gridSpan="2">
                  <a:txBody>
                    <a:bodyPr/>
                    <a:lstStyle/>
                    <a:p>
                      <a:pPr algn="ctr" fontAlgn="ctr"/>
                      <a:r>
                        <a:rPr lang="ja-JP" altLang="en-US" sz="1100" u="none" strike="noStrike" dirty="0">
                          <a:effectLst/>
                        </a:rPr>
                        <a:t>非正規社（職）員</a:t>
                      </a:r>
                      <a:endParaRPr lang="en-US" altLang="ja-JP" sz="1100" u="none" strike="noStrike" dirty="0">
                        <a:effectLst/>
                      </a:endParaRPr>
                    </a:p>
                    <a:p>
                      <a:pPr algn="ctr" fontAlgn="ctr"/>
                      <a:r>
                        <a:rPr lang="en-US" altLang="ja-JP" sz="1100" u="none" strike="noStrike" dirty="0">
                          <a:effectLst/>
                        </a:rPr>
                        <a:t>【</a:t>
                      </a:r>
                      <a:r>
                        <a:rPr lang="ja-JP" altLang="en-US" sz="1100" u="none" strike="noStrike" dirty="0">
                          <a:effectLst/>
                        </a:rPr>
                        <a:t>女</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2676455593"/>
                  </a:ext>
                </a:extLst>
              </a:tr>
              <a:tr h="308571">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rPr>
                        <a:t>増</a:t>
                      </a:r>
                      <a:endParaRPr lang="en-US" altLang="ja-JP" sz="1100" u="none" strike="noStrike" dirty="0">
                        <a:effectLst/>
                      </a:endParaRPr>
                    </a:p>
                    <a:p>
                      <a:pPr algn="ctr" fontAlgn="ctr"/>
                      <a:r>
                        <a:rPr lang="ja-JP" altLang="en-US" sz="1100" u="none" strike="noStrike" dirty="0">
                          <a:effectLst/>
                        </a:rPr>
                        <a:t>（人）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伸び率（％）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825559170"/>
                  </a:ext>
                </a:extLst>
              </a:tr>
              <a:tr h="308571">
                <a:tc>
                  <a:txBody>
                    <a:bodyPr/>
                    <a:lstStyle/>
                    <a:p>
                      <a:pPr algn="ctr" fontAlgn="ctr"/>
                      <a:r>
                        <a:rPr lang="en-US" altLang="ja-JP" sz="1100" u="none" strike="noStrike">
                          <a:effectLst/>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854 </a:t>
                      </a:r>
                      <a:r>
                        <a:rPr lang="ja-JP" altLang="en-US" sz="1100" u="none" strike="noStrike">
                          <a:effectLst/>
                        </a:rPr>
                        <a:t>老人福祉・介護事業</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14,201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26.26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972173974"/>
                  </a:ext>
                </a:extLst>
              </a:tr>
              <a:tr h="308571">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929 </a:t>
                      </a:r>
                      <a:r>
                        <a:rPr lang="ja-JP" altLang="en-US" sz="1100" u="none" strike="noStrike" dirty="0">
                          <a:effectLst/>
                        </a:rPr>
                        <a:t>他に分類されない事業サービス業</a:t>
                      </a:r>
                      <a:endParaRPr lang="en-US" altLang="ja-JP" sz="1100" u="none" strike="noStrike" dirty="0">
                        <a:effectLst/>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（コールセンター業など）</a:t>
                      </a:r>
                    </a:p>
                  </a:txBody>
                  <a:tcPr marL="9525" marR="9525" marT="9525" marB="0" anchor="ctr"/>
                </a:tc>
                <a:tc>
                  <a:txBody>
                    <a:bodyPr/>
                    <a:lstStyle/>
                    <a:p>
                      <a:pPr algn="r" fontAlgn="ctr"/>
                      <a:r>
                        <a:rPr lang="en-US" altLang="ja-JP" sz="1100" u="none" strike="noStrike">
                          <a:effectLst/>
                        </a:rPr>
                        <a:t>13,173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55.23</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129065225"/>
                  </a:ext>
                </a:extLst>
              </a:tr>
              <a:tr h="308571">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589 </a:t>
                      </a:r>
                      <a:r>
                        <a:rPr lang="ja-JP" altLang="en-US" sz="1100" u="none" strike="noStrike" dirty="0">
                          <a:effectLst/>
                        </a:rPr>
                        <a:t>その他の飲食料品小売業</a:t>
                      </a:r>
                      <a:endParaRPr lang="en-US" altLang="ja-JP" sz="1100" u="none" strike="noStrike" dirty="0">
                        <a:effectLst/>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（コンビニエンスストアなど）</a:t>
                      </a:r>
                    </a:p>
                  </a:txBody>
                  <a:tcPr marL="9525" marR="9525" marT="9525" marB="0" anchor="ctr"/>
                </a:tc>
                <a:tc>
                  <a:txBody>
                    <a:bodyPr/>
                    <a:lstStyle/>
                    <a:p>
                      <a:pPr algn="r" fontAlgn="ctr"/>
                      <a:r>
                        <a:rPr lang="en-US" altLang="ja-JP" sz="1100" u="none" strike="noStrike">
                          <a:effectLst/>
                        </a:rPr>
                        <a:t>8,273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23.44</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931993668"/>
                  </a:ext>
                </a:extLst>
              </a:tr>
              <a:tr h="308571">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762 </a:t>
                      </a:r>
                      <a:r>
                        <a:rPr lang="ja-JP" altLang="en-US" sz="1100" u="none" strike="noStrike">
                          <a:effectLst/>
                        </a:rPr>
                        <a:t>専門料理店</a:t>
                      </a: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6,665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14.11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365873102"/>
                  </a:ext>
                </a:extLst>
              </a:tr>
              <a:tr h="308571">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dirty="0">
                          <a:effectLst/>
                        </a:rPr>
                        <a:t>581 </a:t>
                      </a:r>
                      <a:r>
                        <a:rPr lang="zh-TW" altLang="en-US" sz="1100" u="none" strike="noStrike" dirty="0">
                          <a:effectLst/>
                        </a:rPr>
                        <a:t>各種食料品小売業</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a:effectLst/>
                        </a:rPr>
                        <a:t>6,221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13.88</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884766169"/>
                  </a:ext>
                </a:extLst>
              </a:tr>
            </a:tbl>
          </a:graphicData>
        </a:graphic>
      </p:graphicFrame>
      <p:graphicFrame>
        <p:nvGraphicFramePr>
          <p:cNvPr id="16" name="表 15"/>
          <p:cNvGraphicFramePr>
            <a:graphicFrameLocks noGrp="1"/>
          </p:cNvGraphicFramePr>
          <p:nvPr/>
        </p:nvGraphicFramePr>
        <p:xfrm>
          <a:off x="4563075" y="4282956"/>
          <a:ext cx="4428000" cy="2338276"/>
        </p:xfrm>
        <a:graphic>
          <a:graphicData uri="http://schemas.openxmlformats.org/drawingml/2006/table">
            <a:tbl>
              <a:tblPr>
                <a:tableStyleId>{5C22544A-7EE6-4342-B048-85BDC9FD1C3A}</a:tableStyleId>
              </a:tblPr>
              <a:tblGrid>
                <a:gridCol w="482619">
                  <a:extLst>
                    <a:ext uri="{9D8B030D-6E8A-4147-A177-3AD203B41FA5}">
                      <a16:colId xmlns:a16="http://schemas.microsoft.com/office/drawing/2014/main" val="2337741084"/>
                    </a:ext>
                  </a:extLst>
                </a:gridCol>
                <a:gridCol w="2543233">
                  <a:extLst>
                    <a:ext uri="{9D8B030D-6E8A-4147-A177-3AD203B41FA5}">
                      <a16:colId xmlns:a16="http://schemas.microsoft.com/office/drawing/2014/main" val="3154157532"/>
                    </a:ext>
                  </a:extLst>
                </a:gridCol>
                <a:gridCol w="682864">
                  <a:extLst>
                    <a:ext uri="{9D8B030D-6E8A-4147-A177-3AD203B41FA5}">
                      <a16:colId xmlns:a16="http://schemas.microsoft.com/office/drawing/2014/main" val="3122177024"/>
                    </a:ext>
                  </a:extLst>
                </a:gridCol>
                <a:gridCol w="719284">
                  <a:extLst>
                    <a:ext uri="{9D8B030D-6E8A-4147-A177-3AD203B41FA5}">
                      <a16:colId xmlns:a16="http://schemas.microsoft.com/office/drawing/2014/main" val="783713014"/>
                    </a:ext>
                  </a:extLst>
                </a:gridCol>
              </a:tblGrid>
              <a:tr h="276022">
                <a:tc rowSpan="2">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rowSpan="2">
                  <a:txBody>
                    <a:bodyPr/>
                    <a:lstStyle/>
                    <a:p>
                      <a:pPr algn="ctr" fontAlgn="ctr"/>
                      <a:r>
                        <a:rPr lang="ja-JP" altLang="en-US" sz="1100" u="none" strike="noStrike" dirty="0">
                          <a:effectLst/>
                        </a:rPr>
                        <a:t>産業小分類</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gridSpan="2">
                  <a:txBody>
                    <a:bodyPr/>
                    <a:lstStyle/>
                    <a:p>
                      <a:pPr algn="ctr" fontAlgn="ctr"/>
                      <a:r>
                        <a:rPr lang="ja-JP" altLang="en-US" sz="1100" u="none" strike="noStrike" dirty="0">
                          <a:effectLst/>
                        </a:rPr>
                        <a:t>非正規社（職）員</a:t>
                      </a:r>
                      <a:endParaRPr lang="en-US" altLang="ja-JP" sz="1100" u="none" strike="noStrike" dirty="0">
                        <a:effectLst/>
                      </a:endParaRPr>
                    </a:p>
                    <a:p>
                      <a:pPr algn="ctr" fontAlgn="ctr"/>
                      <a:r>
                        <a:rPr lang="en-US" altLang="ja-JP" sz="1100" u="none" strike="noStrike" dirty="0">
                          <a:effectLst/>
                        </a:rPr>
                        <a:t>【</a:t>
                      </a:r>
                      <a:r>
                        <a:rPr lang="ja-JP" altLang="en-US" sz="1100" u="none" strike="noStrike" dirty="0">
                          <a:effectLst/>
                        </a:rPr>
                        <a:t>女</a:t>
                      </a:r>
                      <a:r>
                        <a:rPr lang="en-US" altLang="ja-JP" sz="1100" u="none" strike="noStrike" dirty="0">
                          <a:effectLst/>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567511347"/>
                  </a:ext>
                </a:extLst>
              </a:tr>
              <a:tr h="27637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rPr>
                        <a:t>増</a:t>
                      </a:r>
                      <a:endParaRPr lang="en-US" altLang="ja-JP" sz="1100" u="none" strike="noStrike" dirty="0">
                        <a:effectLst/>
                      </a:endParaRPr>
                    </a:p>
                    <a:p>
                      <a:pPr algn="ctr" fontAlgn="ctr"/>
                      <a:r>
                        <a:rPr lang="ja-JP" altLang="en-US" sz="1100" u="none" strike="noStrike" dirty="0">
                          <a:effectLst/>
                        </a:rPr>
                        <a:t>（人）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100" u="none" strike="noStrike" dirty="0">
                          <a:effectLst/>
                        </a:rPr>
                        <a:t>伸び率（％）</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782549283"/>
                  </a:ext>
                </a:extLst>
              </a:tr>
              <a:tr h="276022">
                <a:tc>
                  <a:txBody>
                    <a:bodyPr/>
                    <a:lstStyle/>
                    <a:p>
                      <a:pPr algn="ctr" fontAlgn="ctr"/>
                      <a:r>
                        <a:rPr lang="en-US" altLang="ja-JP" sz="1100" u="none" strike="noStrike">
                          <a:effectLst/>
                        </a:rPr>
                        <a:t>1</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769 </a:t>
                      </a:r>
                      <a:r>
                        <a:rPr lang="ja-JP" altLang="en-US" sz="1100" u="none" strike="noStrike" dirty="0">
                          <a:effectLst/>
                        </a:rPr>
                        <a:t>その他の飲食店</a:t>
                      </a:r>
                      <a:endParaRPr lang="en-US" altLang="ja-JP" sz="1100" u="none" strike="noStrike" dirty="0">
                        <a:effectLst/>
                      </a:endParaRPr>
                    </a:p>
                    <a:p>
                      <a:pPr algn="l" fontAlgn="ctr"/>
                      <a:r>
                        <a:rPr lang="ja-JP" altLang="en-US" sz="1100" u="none" strike="noStrike" dirty="0">
                          <a:effectLst/>
                        </a:rPr>
                        <a:t>　　　（ハンバーガー、お好み焼き店など）</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3,404</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▲18.98</a:t>
                      </a:r>
                    </a:p>
                  </a:txBody>
                  <a:tcPr marL="9525" marR="9525" marT="9525" marB="0" anchor="ctr"/>
                </a:tc>
                <a:extLst>
                  <a:ext uri="{0D108BD9-81ED-4DB2-BD59-A6C34878D82A}">
                    <a16:rowId xmlns:a16="http://schemas.microsoft.com/office/drawing/2014/main" val="1050181859"/>
                  </a:ext>
                </a:extLst>
              </a:tr>
              <a:tr h="276022">
                <a:tc>
                  <a:txBody>
                    <a:bodyPr/>
                    <a:lstStyle/>
                    <a:p>
                      <a:pPr algn="ctr" fontAlgn="ctr"/>
                      <a:r>
                        <a:rPr lang="en-US" altLang="ja-JP" sz="1100" u="none" strike="noStrike">
                          <a:effectLst/>
                        </a:rPr>
                        <a:t>2</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dirty="0">
                          <a:effectLst/>
                        </a:rPr>
                        <a:t>912 </a:t>
                      </a:r>
                      <a:r>
                        <a:rPr lang="zh-TW" altLang="en-US" sz="1100" u="none" strike="noStrike" dirty="0">
                          <a:effectLst/>
                        </a:rPr>
                        <a:t>労働者派遣業</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2,560</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▲8.40</a:t>
                      </a:r>
                    </a:p>
                  </a:txBody>
                  <a:tcPr marL="9525" marR="9525" marT="9525" marB="0" anchor="ctr"/>
                </a:tc>
                <a:extLst>
                  <a:ext uri="{0D108BD9-81ED-4DB2-BD59-A6C34878D82A}">
                    <a16:rowId xmlns:a16="http://schemas.microsoft.com/office/drawing/2014/main" val="3206195563"/>
                  </a:ext>
                </a:extLst>
              </a:tr>
              <a:tr h="475795">
                <a:tc>
                  <a:txBody>
                    <a:bodyPr/>
                    <a:lstStyle/>
                    <a:p>
                      <a:pPr algn="ctr" fontAlgn="ctr"/>
                      <a:r>
                        <a:rPr lang="en-US" altLang="ja-JP" sz="1100" u="none" strike="noStrike">
                          <a:effectLst/>
                        </a:rPr>
                        <a:t>3</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dirty="0">
                          <a:effectLst/>
                        </a:rPr>
                        <a:t>760 </a:t>
                      </a:r>
                      <a:r>
                        <a:rPr lang="ja-JP" altLang="en-US" sz="1100" u="none" strike="noStrike" dirty="0">
                          <a:effectLst/>
                        </a:rPr>
                        <a:t>管理，補助的経済活動を行う事業所</a:t>
                      </a:r>
                      <a:endParaRPr lang="en-US" altLang="ja-JP" sz="1100" u="none" strike="noStrike" dirty="0">
                        <a:effectLst/>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（飲食店の本社など）</a:t>
                      </a: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2,475</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▲82.09</a:t>
                      </a:r>
                    </a:p>
                  </a:txBody>
                  <a:tcPr marL="9525" marR="9525" marT="9525" marB="0" anchor="ctr"/>
                </a:tc>
                <a:extLst>
                  <a:ext uri="{0D108BD9-81ED-4DB2-BD59-A6C34878D82A}">
                    <a16:rowId xmlns:a16="http://schemas.microsoft.com/office/drawing/2014/main" val="4191852247"/>
                  </a:ext>
                </a:extLst>
              </a:tr>
              <a:tr h="276022">
                <a:tc>
                  <a:txBody>
                    <a:bodyPr/>
                    <a:lstStyle/>
                    <a:p>
                      <a:pPr algn="ctr" fontAlgn="ctr"/>
                      <a:r>
                        <a:rPr lang="en-US" altLang="ja-JP" sz="1100" u="none" strike="noStrike">
                          <a:effectLst/>
                        </a:rPr>
                        <a:t>4</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zh-TW" sz="1100" u="none" strike="noStrike">
                          <a:effectLst/>
                        </a:rPr>
                        <a:t>805 </a:t>
                      </a:r>
                      <a:r>
                        <a:rPr lang="zh-TW" altLang="en-US" sz="1100" u="none" strike="noStrike">
                          <a:effectLst/>
                        </a:rPr>
                        <a:t>公園，遊園地</a:t>
                      </a:r>
                      <a:endParaRPr lang="zh-TW"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2,098</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▲43.29</a:t>
                      </a:r>
                    </a:p>
                  </a:txBody>
                  <a:tcPr marL="9525" marR="9525" marT="9525" marB="0" anchor="ctr"/>
                </a:tc>
                <a:extLst>
                  <a:ext uri="{0D108BD9-81ED-4DB2-BD59-A6C34878D82A}">
                    <a16:rowId xmlns:a16="http://schemas.microsoft.com/office/drawing/2014/main" val="3823663263"/>
                  </a:ext>
                </a:extLst>
              </a:tr>
              <a:tr h="276022">
                <a:tc>
                  <a:txBody>
                    <a:bodyPr/>
                    <a:lstStyle/>
                    <a:p>
                      <a:pPr algn="ctr" fontAlgn="ctr"/>
                      <a:r>
                        <a:rPr lang="en-US" altLang="ja-JP" sz="1100" u="none" strike="noStrike">
                          <a:effectLst/>
                        </a:rPr>
                        <a:t>5</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100" u="none" strike="noStrike">
                          <a:effectLst/>
                        </a:rPr>
                        <a:t>491 </a:t>
                      </a:r>
                      <a:r>
                        <a:rPr lang="ja-JP" altLang="en-US" sz="1100" u="none" strike="noStrike">
                          <a:effectLst/>
                        </a:rPr>
                        <a:t>郵便業</a:t>
                      </a:r>
                      <a:r>
                        <a:rPr lang="en-US" altLang="ja-JP" sz="1100" u="none" strike="noStrike">
                          <a:effectLst/>
                        </a:rPr>
                        <a:t>(</a:t>
                      </a:r>
                      <a:r>
                        <a:rPr lang="ja-JP" altLang="en-US" sz="1100" u="none" strike="noStrike">
                          <a:effectLst/>
                        </a:rPr>
                        <a:t>信書便事業を含む</a:t>
                      </a:r>
                      <a:r>
                        <a:rPr lang="en-US" altLang="ja-JP" sz="1100" u="none" strike="noStrike">
                          <a:effectLst/>
                        </a:rPr>
                        <a:t>)</a:t>
                      </a: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ja-JP" altLang="en-US" sz="1100" u="none" strike="noStrike" dirty="0">
                          <a:effectLst/>
                        </a:rPr>
                        <a:t>▲</a:t>
                      </a:r>
                      <a:r>
                        <a:rPr lang="en-US" altLang="ja-JP" sz="1100" u="none" strike="noStrike" dirty="0">
                          <a:effectLst/>
                        </a:rPr>
                        <a:t>2,017</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100" u="none" strike="noStrike" dirty="0">
                          <a:effectLst/>
                        </a:rPr>
                        <a:t>▲46.25</a:t>
                      </a:r>
                    </a:p>
                  </a:txBody>
                  <a:tcPr marL="9525" marR="9525" marT="9525" marB="0" anchor="ctr"/>
                </a:tc>
                <a:extLst>
                  <a:ext uri="{0D108BD9-81ED-4DB2-BD59-A6C34878D82A}">
                    <a16:rowId xmlns:a16="http://schemas.microsoft.com/office/drawing/2014/main" val="348481366"/>
                  </a:ext>
                </a:extLst>
              </a:tr>
            </a:tbl>
          </a:graphicData>
        </a:graphic>
      </p:graphicFrame>
      <p:sp>
        <p:nvSpPr>
          <p:cNvPr id="20" name="テキスト ボックス 19"/>
          <p:cNvSpPr txBox="1"/>
          <p:nvPr/>
        </p:nvSpPr>
        <p:spPr>
          <a:xfrm>
            <a:off x="270923" y="394558"/>
            <a:ext cx="10637781" cy="307777"/>
          </a:xfrm>
          <a:prstGeom prst="rect">
            <a:avLst/>
          </a:prstGeom>
          <a:noFill/>
        </p:spPr>
        <p:txBody>
          <a:bodyPr wrap="square" rtlCol="0">
            <a:spAutoFit/>
          </a:bodyPr>
          <a:lstStyle/>
          <a:p>
            <a:r>
              <a:rPr lang="ja-JP" altLang="en-US" sz="1400" b="1" dirty="0"/>
              <a:t>■　産業小分類別にみた非正規社（職）員数の増減（</a:t>
            </a:r>
            <a:r>
              <a:rPr lang="en-US" altLang="ja-JP" sz="1400" b="1" dirty="0"/>
              <a:t>2012</a:t>
            </a:r>
            <a:r>
              <a:rPr lang="ja-JP" altLang="en-US" sz="1400" b="1" dirty="0"/>
              <a:t>年と</a:t>
            </a:r>
            <a:r>
              <a:rPr lang="en-US" altLang="ja-JP" sz="1400" b="1" dirty="0"/>
              <a:t>2016</a:t>
            </a:r>
            <a:r>
              <a:rPr lang="ja-JP" altLang="en-US" sz="1400" b="1" dirty="0"/>
              <a:t>年を比較した規模の大きい順トップ５）</a:t>
            </a:r>
          </a:p>
        </p:txBody>
      </p:sp>
      <p:sp>
        <p:nvSpPr>
          <p:cNvPr id="21" name="テキスト ボックス 20"/>
          <p:cNvSpPr txBox="1"/>
          <p:nvPr/>
        </p:nvSpPr>
        <p:spPr>
          <a:xfrm>
            <a:off x="263694" y="1551395"/>
            <a:ext cx="1561613" cy="308111"/>
          </a:xfrm>
          <a:prstGeom prst="rect">
            <a:avLst/>
          </a:prstGeom>
          <a:noFill/>
        </p:spPr>
        <p:txBody>
          <a:bodyPr wrap="square" rtlCol="0">
            <a:spAutoFit/>
          </a:bodyPr>
          <a:lstStyle/>
          <a:p>
            <a:r>
              <a:rPr lang="ja-JP" altLang="en-US" sz="1400" dirty="0"/>
              <a:t>（増加トップ５）</a:t>
            </a:r>
          </a:p>
        </p:txBody>
      </p:sp>
      <p:sp>
        <p:nvSpPr>
          <p:cNvPr id="22" name="テキスト ボックス 21"/>
          <p:cNvSpPr txBox="1"/>
          <p:nvPr/>
        </p:nvSpPr>
        <p:spPr>
          <a:xfrm>
            <a:off x="270923" y="4117495"/>
            <a:ext cx="1561613" cy="307777"/>
          </a:xfrm>
          <a:prstGeom prst="rect">
            <a:avLst/>
          </a:prstGeom>
          <a:noFill/>
        </p:spPr>
        <p:txBody>
          <a:bodyPr wrap="square" rtlCol="0">
            <a:spAutoFit/>
          </a:bodyPr>
          <a:lstStyle/>
          <a:p>
            <a:r>
              <a:rPr lang="ja-JP" altLang="en-US" sz="1400" dirty="0"/>
              <a:t>（減少トップ５）</a:t>
            </a:r>
          </a:p>
        </p:txBody>
      </p:sp>
      <p:sp>
        <p:nvSpPr>
          <p:cNvPr id="23" name="テキスト ボックス 22"/>
          <p:cNvSpPr txBox="1"/>
          <p:nvPr/>
        </p:nvSpPr>
        <p:spPr>
          <a:xfrm>
            <a:off x="262369" y="6608123"/>
            <a:ext cx="7371787" cy="246221"/>
          </a:xfrm>
          <a:prstGeom prst="rect">
            <a:avLst/>
          </a:prstGeom>
          <a:noFill/>
        </p:spPr>
        <p:txBody>
          <a:bodyPr wrap="square" rtlCol="0">
            <a:spAutoFit/>
          </a:bodyPr>
          <a:lstStyle/>
          <a:p>
            <a:pPr lvl="0">
              <a:defRPr/>
            </a:pPr>
            <a:r>
              <a:rPr lang="ja-JP" altLang="en-US" sz="1000" dirty="0">
                <a:latin typeface="Meiryo UI" panose="020B0604030504040204" pitchFamily="50" charset="-128"/>
                <a:ea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rPr>
              <a:t>年及び平成</a:t>
            </a:r>
            <a:r>
              <a:rPr lang="en-US" altLang="ja-JP" sz="1000" dirty="0">
                <a:latin typeface="Meiryo UI" panose="020B0604030504040204" pitchFamily="50" charset="-128"/>
                <a:ea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rPr>
              <a:t>年経済センサス</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活動調査</a:t>
            </a:r>
            <a:r>
              <a:rPr lang="ja-JP" altLang="en-US" sz="10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19" name="正方形/長方形 18"/>
          <p:cNvSpPr/>
          <p:nvPr/>
        </p:nvSpPr>
        <p:spPr>
          <a:xfrm>
            <a:off x="320291" y="697575"/>
            <a:ext cx="8503417" cy="88116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経済センサスをもとに、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比較して、非正規で、社（職）員数が増加・減少した産業小分類を男女別にみると、男性で最も増加したのは「他に分類されないサービス業（コールセンター業など）」、減少したのは「労働者派遣業」、女性で最も増加したのは「老人福祉・介護事業」、減少したのは「その他の飲食店（ハンバーガー、お好み焼き店など）」となっている。</a:t>
            </a:r>
          </a:p>
        </p:txBody>
      </p:sp>
      <p:sp>
        <p:nvSpPr>
          <p:cNvPr id="3" name="正方形/長方形 2">
            <a:extLst>
              <a:ext uri="{FF2B5EF4-FFF2-40B4-BE49-F238E27FC236}">
                <a16:creationId xmlns:a16="http://schemas.microsoft.com/office/drawing/2014/main" id="{3AD4FA7A-D73B-B28B-29E9-D6FFC440FB14}"/>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産業構造、雇用、中小企業⑯</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8" name="正方形/長方形 17">
            <a:extLst>
              <a:ext uri="{FF2B5EF4-FFF2-40B4-BE49-F238E27FC236}">
                <a16:creationId xmlns:a16="http://schemas.microsoft.com/office/drawing/2014/main" id="{10747B70-342A-FEBB-7BD3-28B3945D922B}"/>
              </a:ext>
            </a:extLst>
          </p:cNvPr>
          <p:cNvSpPr/>
          <p:nvPr/>
        </p:nvSpPr>
        <p:spPr>
          <a:xfrm>
            <a:off x="7010400" y="6160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4206199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3528" y="745287"/>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人材不足感が強まるなか、全体的に従業者数は減少しているが、正規雇用では減少幅が少なく増加している業種もある。</a:t>
            </a:r>
          </a:p>
        </p:txBody>
      </p:sp>
      <p:sp>
        <p:nvSpPr>
          <p:cNvPr id="6" name="テキスト ボックス 5"/>
          <p:cNvSpPr txBox="1"/>
          <p:nvPr/>
        </p:nvSpPr>
        <p:spPr>
          <a:xfrm>
            <a:off x="905445" y="6523492"/>
            <a:ext cx="730932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出典：大阪府・公益財団法人大阪産業局「新型コロナウイルス感染症の影響下における府内企業の実態調査」</a:t>
            </a:r>
            <a:endParaRPr kumimoji="1" lang="ja-JP" altLang="en-US" sz="11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a:stretch>
            <a:fillRect/>
          </a:stretch>
        </p:blipFill>
        <p:spPr>
          <a:xfrm>
            <a:off x="614797" y="1669461"/>
            <a:ext cx="7599968" cy="4705350"/>
          </a:xfrm>
          <a:prstGeom prst="rect">
            <a:avLst/>
          </a:prstGeom>
        </p:spPr>
      </p:pic>
      <p:sp>
        <p:nvSpPr>
          <p:cNvPr id="8" name="テキスト ボックス 7"/>
          <p:cNvSpPr txBox="1"/>
          <p:nvPr/>
        </p:nvSpPr>
        <p:spPr>
          <a:xfrm>
            <a:off x="335277" y="448120"/>
            <a:ext cx="5040560" cy="307777"/>
          </a:xfrm>
          <a:prstGeom prst="rect">
            <a:avLst/>
          </a:prstGeom>
          <a:noFill/>
        </p:spPr>
        <p:txBody>
          <a:bodyPr wrap="square" rtlCol="0">
            <a:spAutoFit/>
          </a:bodyPr>
          <a:lstStyle/>
          <a:p>
            <a:r>
              <a:rPr kumimoji="1" lang="ja-JP" altLang="en-US" sz="1400" b="1" dirty="0"/>
              <a:t>■</a:t>
            </a:r>
            <a:r>
              <a:rPr lang="ja-JP" altLang="en-US" sz="1400" b="1" dirty="0"/>
              <a:t>　コロナ後の雇用の変化</a:t>
            </a:r>
            <a:endParaRPr kumimoji="1" lang="ja-JP" altLang="en-US" sz="1400" b="1" dirty="0"/>
          </a:p>
        </p:txBody>
      </p:sp>
      <p:sp>
        <p:nvSpPr>
          <p:cNvPr id="10" name="正方形/長方形 9">
            <a:extLst>
              <a:ext uri="{FF2B5EF4-FFF2-40B4-BE49-F238E27FC236}">
                <a16:creationId xmlns:a16="http://schemas.microsoft.com/office/drawing/2014/main" id="{434111A7-528E-14EB-DC3F-BF41A3867D0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産業構造、雇用、中小企業⑰</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5" name="正方形/長方形 14">
            <a:extLst>
              <a:ext uri="{FF2B5EF4-FFF2-40B4-BE49-F238E27FC236}">
                <a16:creationId xmlns:a16="http://schemas.microsoft.com/office/drawing/2014/main" id="{BEF64250-A895-A823-1912-359C07B52522}"/>
              </a:ext>
            </a:extLst>
          </p:cNvPr>
          <p:cNvSpPr/>
          <p:nvPr/>
        </p:nvSpPr>
        <p:spPr>
          <a:xfrm>
            <a:off x="6970000"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921345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793329" y="6243042"/>
            <a:ext cx="711024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320291" y="836712"/>
            <a:ext cx="8503417" cy="76360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大阪府における府内総生産（名目）と就業者について業種ごとに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間の成長率をみると、製造業は生産額、就業者数ともに減少している業種が多く、とくに電子部品・デバイスの分野で生産額低下が顕著。保健衛生・社会事業は就業者数、府内生産額ともに大幅に伸びている。</a:t>
            </a:r>
          </a:p>
        </p:txBody>
      </p:sp>
      <p:sp>
        <p:nvSpPr>
          <p:cNvPr id="3" name="大かっこ 2"/>
          <p:cNvSpPr/>
          <p:nvPr/>
        </p:nvSpPr>
        <p:spPr>
          <a:xfrm>
            <a:off x="1115616" y="6403155"/>
            <a:ext cx="1907549" cy="338213"/>
          </a:xfrm>
          <a:prstGeom prst="bracketPair">
            <a:avLst/>
          </a:prstGeom>
          <a:ln>
            <a:no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（大阪府「府民経済計算」）</a:t>
            </a:r>
          </a:p>
        </p:txBody>
      </p:sp>
      <p:sp>
        <p:nvSpPr>
          <p:cNvPr id="10" name="テキスト ボックス 9"/>
          <p:cNvSpPr txBox="1"/>
          <p:nvPr/>
        </p:nvSpPr>
        <p:spPr>
          <a:xfrm>
            <a:off x="6156176" y="1738164"/>
            <a:ext cx="110799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就業者数増減率</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 name="テキスト ボックス 12"/>
          <p:cNvSpPr txBox="1"/>
          <p:nvPr/>
        </p:nvSpPr>
        <p:spPr>
          <a:xfrm>
            <a:off x="163131" y="4304534"/>
            <a:ext cx="110799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府内総生産増減率</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 name="正方形/長方形 11"/>
          <p:cNvSpPr/>
          <p:nvPr/>
        </p:nvSpPr>
        <p:spPr>
          <a:xfrm>
            <a:off x="75784" y="404664"/>
            <a:ext cx="3960000"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産業別にみた府内総生産と就業者数の関係</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p:cNvPicPr>
            <a:picLocks noChangeAspect="1"/>
          </p:cNvPicPr>
          <p:nvPr/>
        </p:nvPicPr>
        <p:blipFill>
          <a:blip r:embed="rId2"/>
          <a:stretch>
            <a:fillRect/>
          </a:stretch>
        </p:blipFill>
        <p:spPr>
          <a:xfrm>
            <a:off x="163131" y="1725666"/>
            <a:ext cx="8711939" cy="4505334"/>
          </a:xfrm>
          <a:prstGeom prst="rect">
            <a:avLst/>
          </a:prstGeom>
        </p:spPr>
      </p:pic>
      <p:sp>
        <p:nvSpPr>
          <p:cNvPr id="6" name="正方形/長方形 5">
            <a:extLst>
              <a:ext uri="{FF2B5EF4-FFF2-40B4-BE49-F238E27FC236}">
                <a16:creationId xmlns:a16="http://schemas.microsoft.com/office/drawing/2014/main" id="{85D95A18-D725-A314-B54B-364C64810AF9}"/>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産業構造、雇用、中小企業⑱</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5" name="正方形/長方形 14">
            <a:extLst>
              <a:ext uri="{FF2B5EF4-FFF2-40B4-BE49-F238E27FC236}">
                <a16:creationId xmlns:a16="http://schemas.microsoft.com/office/drawing/2014/main" id="{6465D529-B4B3-3E49-8965-6B01280E3CE8}"/>
              </a:ext>
            </a:extLst>
          </p:cNvPr>
          <p:cNvSpPr/>
          <p:nvPr/>
        </p:nvSpPr>
        <p:spPr>
          <a:xfrm>
            <a:off x="7008160" y="8721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803483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テキスト ボックス 84"/>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雇用者数の動き（産業大分類別の分析）</a:t>
            </a:r>
            <a:r>
              <a:rPr lang="en-US" altLang="ja-JP" sz="1400" b="1" dirty="0"/>
              <a:t>2006</a:t>
            </a:r>
            <a:r>
              <a:rPr lang="ja-JP" altLang="en-US" sz="1400" b="1" dirty="0"/>
              <a:t>～</a:t>
            </a:r>
            <a:r>
              <a:rPr lang="en-US" altLang="ja-JP" sz="1400" b="1" dirty="0"/>
              <a:t>2018</a:t>
            </a:r>
            <a:r>
              <a:rPr lang="ja-JP" altLang="en-US" sz="1400" b="1" dirty="0"/>
              <a:t>年度</a:t>
            </a:r>
            <a:endParaRPr lang="en-US" altLang="ja-JP" sz="1400" b="1" dirty="0"/>
          </a:p>
        </p:txBody>
      </p:sp>
      <p:sp>
        <p:nvSpPr>
          <p:cNvPr id="14" name="正方形/長方形 13"/>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主要３都府県の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年度の雇用者数を産業大分類別に比較すると、大阪府、愛知県では、保健衛生・社会事業の雇用の増加が最も大きい。東京都は情報通信業の増加が最も大きい。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大阪府で最も減少しているのは建設業である。東京都は卸売・小売り業が最も減少している。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製造業については、大阪府は減少しているが、東京都や愛知県は増加している。金融保険業についても東京都や愛知県は増加している。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a:stretch>
            <a:fillRect/>
          </a:stretch>
        </p:blipFill>
        <p:spPr>
          <a:xfrm>
            <a:off x="0" y="1388213"/>
            <a:ext cx="9144793" cy="5474682"/>
          </a:xfrm>
          <a:prstGeom prst="rect">
            <a:avLst/>
          </a:prstGeom>
        </p:spPr>
      </p:pic>
      <p:sp>
        <p:nvSpPr>
          <p:cNvPr id="3" name="正方形/長方形 2">
            <a:extLst>
              <a:ext uri="{FF2B5EF4-FFF2-40B4-BE49-F238E27FC236}">
                <a16:creationId xmlns:a16="http://schemas.microsoft.com/office/drawing/2014/main" id="{45D83254-99A4-28B4-8A98-C08925E0A70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産業構造、雇用、中小企業⑲</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7" name="正方形/長方形 6"/>
          <p:cNvSpPr/>
          <p:nvPr/>
        </p:nvSpPr>
        <p:spPr>
          <a:xfrm>
            <a:off x="6998083" y="8713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61685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0123" y="383487"/>
            <a:ext cx="9254530" cy="6474513"/>
          </a:xfrm>
          <a:prstGeom prst="rect">
            <a:avLst/>
          </a:prstGeom>
        </p:spPr>
      </p:pic>
      <p:sp>
        <p:nvSpPr>
          <p:cNvPr id="24" name="テキスト ボックス 23"/>
          <p:cNvSpPr txBox="1"/>
          <p:nvPr/>
        </p:nvSpPr>
        <p:spPr>
          <a:xfrm>
            <a:off x="159843" y="480374"/>
            <a:ext cx="8105861" cy="307777"/>
          </a:xfrm>
          <a:prstGeom prst="rect">
            <a:avLst/>
          </a:prstGeom>
          <a:noFill/>
        </p:spPr>
        <p:txBody>
          <a:bodyPr wrap="square" rtlCol="0">
            <a:spAutoFit/>
          </a:bodyPr>
          <a:lstStyle/>
          <a:p>
            <a:r>
              <a:rPr kumimoji="1" lang="ja-JP" altLang="en-US" sz="1400" b="1" dirty="0"/>
              <a:t>■</a:t>
            </a:r>
            <a:r>
              <a:rPr lang="ja-JP" altLang="en-US" sz="1400" b="1" dirty="0"/>
              <a:t>　前頁のつづき</a:t>
            </a:r>
            <a:endParaRPr lang="en-US" altLang="ja-JP" sz="1400" b="1" dirty="0"/>
          </a:p>
        </p:txBody>
      </p:sp>
    </p:spTree>
    <p:extLst>
      <p:ext uri="{BB962C8B-B14F-4D97-AF65-F5344CB8AC3E}">
        <p14:creationId xmlns:p14="http://schemas.microsoft.com/office/powerpoint/2010/main" val="1660780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99580" y="468934"/>
            <a:ext cx="8750185" cy="307777"/>
          </a:xfrm>
          <a:prstGeom prst="rect">
            <a:avLst/>
          </a:prstGeom>
          <a:noFill/>
        </p:spPr>
        <p:txBody>
          <a:bodyPr wrap="square" rtlCol="0">
            <a:spAutoFit/>
          </a:bodyPr>
          <a:lstStyle/>
          <a:p>
            <a:r>
              <a:rPr kumimoji="1" lang="ja-JP" altLang="en-US" sz="1400" b="1" dirty="0"/>
              <a:t>■</a:t>
            </a:r>
            <a:r>
              <a:rPr lang="ja-JP" altLang="en-US" sz="1400" b="1" dirty="0"/>
              <a:t>　経済活動別従業地ベース雇用者数</a:t>
            </a:r>
            <a:r>
              <a:rPr lang="ja-JP" altLang="en-US" sz="1050" b="1" dirty="0"/>
              <a:t>（</a:t>
            </a:r>
            <a:r>
              <a:rPr lang="en-US" altLang="ja-JP" sz="1050" b="1" dirty="0"/>
              <a:t>2018</a:t>
            </a:r>
            <a:r>
              <a:rPr lang="ja-JP" altLang="en-US" sz="1050" b="1" dirty="0"/>
              <a:t>年度）</a:t>
            </a:r>
            <a:r>
              <a:rPr lang="ja-JP" altLang="en-US" sz="1400" b="1" dirty="0"/>
              <a:t>及び経済活動別雇用者数の構成比と伸び</a:t>
            </a:r>
            <a:r>
              <a:rPr lang="ja-JP" altLang="en-US" sz="1000" b="1" dirty="0"/>
              <a:t>（</a:t>
            </a:r>
            <a:r>
              <a:rPr lang="en-US" altLang="ja-JP" sz="1000" b="1" dirty="0"/>
              <a:t>2006</a:t>
            </a:r>
            <a:r>
              <a:rPr lang="ja-JP" altLang="en-US" sz="1000" b="1" dirty="0"/>
              <a:t>～</a:t>
            </a:r>
            <a:r>
              <a:rPr lang="en-US" altLang="ja-JP" sz="1000" b="1" dirty="0"/>
              <a:t>2018</a:t>
            </a:r>
            <a:r>
              <a:rPr lang="ja-JP" altLang="en-US" sz="1000" b="1" dirty="0"/>
              <a:t>年度）</a:t>
            </a:r>
            <a:endParaRPr lang="ja-JP" altLang="en-US" sz="1400" b="1" dirty="0"/>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234063" y="6232333"/>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出典：内閣府「県民経済計算」をもとに副首都推進局にて作成</a:t>
            </a:r>
          </a:p>
        </p:txBody>
      </p:sp>
      <p:sp>
        <p:nvSpPr>
          <p:cNvPr id="10" name="正方形/長方形 9"/>
          <p:cNvSpPr/>
          <p:nvPr/>
        </p:nvSpPr>
        <p:spPr>
          <a:xfrm>
            <a:off x="221363" y="85437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大阪府において、雇用のウェイトが高いのは、「製造業」、「卸売・小売業」、「専門・科学技術、業務支援サービス業」であるが、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年度の構成比の伸び率をみると、東京都や愛知県を下回っている。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一方、「教育」や「保健衛生・社会事業」については、東京都や愛知県を大きく上回る伸びをみせている。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C04CD1B5-F732-4A5C-A8C2-0AE547D85819}"/>
              </a:ext>
            </a:extLst>
          </p:cNvPr>
          <p:cNvSpPr txBox="1"/>
          <p:nvPr/>
        </p:nvSpPr>
        <p:spPr>
          <a:xfrm>
            <a:off x="7663165" y="3814813"/>
            <a:ext cx="411471" cy="169277"/>
          </a:xfrm>
          <a:prstGeom prst="rect">
            <a:avLst/>
          </a:prstGeom>
          <a:noFill/>
        </p:spPr>
        <p:txBody>
          <a:bodyPr wrap="square" rtlCol="0">
            <a:spAutoFit/>
          </a:bodyPr>
          <a:lstStyle/>
          <a:p>
            <a:r>
              <a:rPr lang="en-US" altLang="ja-JP" sz="500" dirty="0">
                <a:latin typeface="Meiryo UI" panose="020B0604030504040204" pitchFamily="50" charset="-128"/>
                <a:ea typeface="Meiryo UI" panose="020B0604030504040204" pitchFamily="50" charset="-128"/>
              </a:rPr>
              <a:t>0.976</a:t>
            </a:r>
            <a:endParaRPr lang="ja-JP" altLang="en-US" sz="5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8691865" y="3814813"/>
            <a:ext cx="411471" cy="169277"/>
          </a:xfrm>
          <a:prstGeom prst="rect">
            <a:avLst/>
          </a:prstGeom>
          <a:noFill/>
        </p:spPr>
        <p:txBody>
          <a:bodyPr wrap="square" rtlCol="0">
            <a:spAutoFit/>
          </a:bodyPr>
          <a:lstStyle/>
          <a:p>
            <a:r>
              <a:rPr lang="en-US" altLang="ja-JP" sz="500" dirty="0">
                <a:latin typeface="Meiryo UI" panose="020B0604030504040204" pitchFamily="50" charset="-128"/>
                <a:ea typeface="Meiryo UI" panose="020B0604030504040204" pitchFamily="50" charset="-128"/>
              </a:rPr>
              <a:t>0.985</a:t>
            </a:r>
            <a:endParaRPr lang="ja-JP" altLang="en-US" sz="500" dirty="0">
              <a:latin typeface="Meiryo UI" panose="020B0604030504040204" pitchFamily="50" charset="-128"/>
              <a:ea typeface="Meiryo UI" panose="020B0604030504040204" pitchFamily="50" charset="-128"/>
            </a:endParaRPr>
          </a:p>
        </p:txBody>
      </p:sp>
      <p:pic>
        <p:nvPicPr>
          <p:cNvPr id="5" name="図 4"/>
          <p:cNvPicPr>
            <a:picLocks/>
          </p:cNvPicPr>
          <p:nvPr/>
        </p:nvPicPr>
        <p:blipFill>
          <a:blip r:embed="rId2"/>
          <a:stretch>
            <a:fillRect/>
          </a:stretch>
        </p:blipFill>
        <p:spPr>
          <a:xfrm>
            <a:off x="4572000" y="1958188"/>
            <a:ext cx="4417200" cy="4240800"/>
          </a:xfrm>
          <a:prstGeom prst="rect">
            <a:avLst/>
          </a:prstGeom>
        </p:spPr>
      </p:pic>
      <p:pic>
        <p:nvPicPr>
          <p:cNvPr id="6" name="図 5"/>
          <p:cNvPicPr>
            <a:picLocks noChangeAspect="1"/>
          </p:cNvPicPr>
          <p:nvPr/>
        </p:nvPicPr>
        <p:blipFill>
          <a:blip r:embed="rId3"/>
          <a:stretch>
            <a:fillRect/>
          </a:stretch>
        </p:blipFill>
        <p:spPr>
          <a:xfrm>
            <a:off x="282470" y="1945488"/>
            <a:ext cx="4217226" cy="4248000"/>
          </a:xfrm>
          <a:prstGeom prst="rect">
            <a:avLst/>
          </a:prstGeom>
        </p:spPr>
      </p:pic>
      <p:sp>
        <p:nvSpPr>
          <p:cNvPr id="3" name="正方形/長方形 2">
            <a:extLst>
              <a:ext uri="{FF2B5EF4-FFF2-40B4-BE49-F238E27FC236}">
                <a16:creationId xmlns:a16="http://schemas.microsoft.com/office/drawing/2014/main" id="{5DB689E1-5E2D-ABB7-ED9F-58692F83216C}"/>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産業構造、雇用、中小企業⑳</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6" name="正方形/長方形 15"/>
          <p:cNvSpPr/>
          <p:nvPr/>
        </p:nvSpPr>
        <p:spPr>
          <a:xfrm>
            <a:off x="6978937" y="7863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455304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47348" y="864382"/>
            <a:ext cx="8503417" cy="7292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中小企業数を都道府県別にみると、大阪府には約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万の中小企業が立地しており、府内全企業の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％を占めている。大阪府における中小企業数は、東京都に次いで多く、全国の中小企業の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97981" y="558445"/>
            <a:ext cx="6890648" cy="307777"/>
          </a:xfrm>
          <a:prstGeom prst="rect">
            <a:avLst/>
          </a:prstGeom>
          <a:noFill/>
        </p:spPr>
        <p:txBody>
          <a:bodyPr wrap="square" rtlCol="0">
            <a:spAutoFit/>
          </a:bodyPr>
          <a:lstStyle/>
          <a:p>
            <a:r>
              <a:rPr kumimoji="1" lang="ja-JP" altLang="en-US" sz="1400" b="1" dirty="0"/>
              <a:t>■</a:t>
            </a:r>
            <a:r>
              <a:rPr lang="ja-JP" altLang="en-US" sz="1400" b="1" dirty="0"/>
              <a:t>　中小企業数・割合（民営・非一次産業</a:t>
            </a:r>
            <a:r>
              <a:rPr lang="en-US" altLang="ja-JP" sz="1400" b="1" dirty="0"/>
              <a:t>2016</a:t>
            </a:r>
            <a:r>
              <a:rPr lang="ja-JP" altLang="en-US" sz="1400" b="1" dirty="0"/>
              <a:t>）</a:t>
            </a:r>
          </a:p>
        </p:txBody>
      </p:sp>
      <p:graphicFrame>
        <p:nvGraphicFramePr>
          <p:cNvPr id="8" name="オブジェクト 7"/>
          <p:cNvGraphicFramePr>
            <a:graphicFrameLocks noChangeAspect="1"/>
          </p:cNvGraphicFramePr>
          <p:nvPr/>
        </p:nvGraphicFramePr>
        <p:xfrm>
          <a:off x="746603" y="2481942"/>
          <a:ext cx="7613626" cy="2181497"/>
        </p:xfrm>
        <a:graphic>
          <a:graphicData uri="http://schemas.openxmlformats.org/presentationml/2006/ole">
            <mc:AlternateContent xmlns:mc="http://schemas.openxmlformats.org/markup-compatibility/2006">
              <mc:Choice xmlns:v="urn:schemas-microsoft-com:vml" Requires="v">
                <p:oleObj spid="_x0000_s1048" name="ワークシート" r:id="rId3" imgW="4676828" imgH="866889" progId="Excel.Sheet.12">
                  <p:embed/>
                </p:oleObj>
              </mc:Choice>
              <mc:Fallback>
                <p:oleObj name="ワークシート" r:id="rId3" imgW="4676828" imgH="866889" progId="Excel.Sheet.12">
                  <p:embed/>
                  <p:pic>
                    <p:nvPicPr>
                      <p:cNvPr id="8" name="オブジェクト 7"/>
                      <p:cNvPicPr/>
                      <p:nvPr/>
                    </p:nvPicPr>
                    <p:blipFill>
                      <a:blip r:embed="rId4"/>
                      <a:stretch>
                        <a:fillRect/>
                      </a:stretch>
                    </p:blipFill>
                    <p:spPr>
                      <a:xfrm>
                        <a:off x="746603" y="2481942"/>
                        <a:ext cx="7613626" cy="2181497"/>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C04CD1B5-F732-4A5C-A8C2-0AE547D85819}"/>
              </a:ext>
            </a:extLst>
          </p:cNvPr>
          <p:cNvSpPr txBox="1"/>
          <p:nvPr/>
        </p:nvSpPr>
        <p:spPr>
          <a:xfrm>
            <a:off x="695803" y="4706337"/>
            <a:ext cx="349450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年版中小企業白書</a:t>
            </a:r>
          </a:p>
        </p:txBody>
      </p:sp>
      <p:sp>
        <p:nvSpPr>
          <p:cNvPr id="3" name="正方形/長方形 2">
            <a:extLst>
              <a:ext uri="{FF2B5EF4-FFF2-40B4-BE49-F238E27FC236}">
                <a16:creationId xmlns:a16="http://schemas.microsoft.com/office/drawing/2014/main" id="{FB74CB0F-C8CB-6B72-FFCA-E3BD05E020E7}"/>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産業構造、雇用、中小企業㉑</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1" name="正方形/長方形 10"/>
          <p:cNvSpPr/>
          <p:nvPr/>
        </p:nvSpPr>
        <p:spPr>
          <a:xfrm>
            <a:off x="6852240" y="7912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91179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大阪における中小規模事業所の事業所数及び従業者数の推移を見ると、どちらも年々減少傾向にあることがわかる。</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中小規模事業所の事業所数及び従業者数の推移（大阪府）</a:t>
            </a:r>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476744"/>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出典：「事業所・企業統計調査」及び「経済センサス活動調査」をもとに副首都推進局にて作成</a:t>
            </a:r>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51086" y="5969672"/>
            <a:ext cx="8401878" cy="369332"/>
          </a:xfrm>
          <a:prstGeom prst="rect">
            <a:avLst/>
          </a:prstGeom>
          <a:noFill/>
        </p:spPr>
        <p:txBody>
          <a:bodyPr wrap="square" rtlCol="0">
            <a:spAutoFit/>
          </a:bodyPr>
          <a:lstStyle/>
          <a:p>
            <a:r>
              <a:rPr kumimoji="1" lang="ja-JP" altLang="en-US" sz="900" dirty="0"/>
              <a:t>（注）中小規模</a:t>
            </a:r>
            <a:r>
              <a:rPr kumimoji="1" lang="en-US" altLang="ja-JP" sz="900" dirty="0"/>
              <a:t>…</a:t>
            </a:r>
            <a:r>
              <a:rPr kumimoji="1" lang="ja-JP" altLang="en-US" sz="900" dirty="0"/>
              <a:t>民間事業所について、常用雇用者数</a:t>
            </a:r>
            <a:r>
              <a:rPr kumimoji="1" lang="en-US" altLang="ja-JP" sz="900" dirty="0"/>
              <a:t>300</a:t>
            </a:r>
            <a:r>
              <a:rPr kumimoji="1" lang="ja-JP" altLang="en-US" sz="900" dirty="0"/>
              <a:t>人未満（ただし、卸売業、サービス業については</a:t>
            </a:r>
            <a:r>
              <a:rPr kumimoji="1" lang="en-US" altLang="ja-JP" sz="900" dirty="0"/>
              <a:t>100</a:t>
            </a:r>
            <a:r>
              <a:rPr kumimoji="1" lang="ja-JP" altLang="en-US" sz="900" dirty="0"/>
              <a:t>人未満、小売業、飲食店については</a:t>
            </a:r>
            <a:r>
              <a:rPr kumimoji="1" lang="en-US" altLang="ja-JP" sz="900" dirty="0"/>
              <a:t>50</a:t>
            </a:r>
            <a:r>
              <a:rPr kumimoji="1" lang="ja-JP" altLang="en-US" sz="900" dirty="0"/>
              <a:t>人未満）の</a:t>
            </a:r>
            <a:endParaRPr kumimoji="1" lang="en-US" altLang="ja-JP" sz="900" dirty="0"/>
          </a:p>
          <a:p>
            <a:r>
              <a:rPr kumimoji="1" lang="ja-JP" altLang="en-US" sz="900" dirty="0"/>
              <a:t>　　　　　　　　　　　　数値を合計し、中小企業とみなした。</a:t>
            </a:r>
            <a:endParaRPr kumimoji="1" lang="en-US" altLang="ja-JP" sz="900" dirty="0"/>
          </a:p>
        </p:txBody>
      </p:sp>
      <p:sp>
        <p:nvSpPr>
          <p:cNvPr id="12" name="テキスト ボックス 1"/>
          <p:cNvSpPr txBox="1"/>
          <p:nvPr/>
        </p:nvSpPr>
        <p:spPr>
          <a:xfrm>
            <a:off x="6730330" y="4005800"/>
            <a:ext cx="1096893" cy="36060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100" dirty="0"/>
              <a:t>事業所数</a:t>
            </a:r>
          </a:p>
        </p:txBody>
      </p:sp>
      <p:pic>
        <p:nvPicPr>
          <p:cNvPr id="4" name="図 3"/>
          <p:cNvPicPr>
            <a:picLocks noChangeAspect="1"/>
          </p:cNvPicPr>
          <p:nvPr/>
        </p:nvPicPr>
        <p:blipFill>
          <a:blip r:embed="rId2"/>
          <a:stretch>
            <a:fillRect/>
          </a:stretch>
        </p:blipFill>
        <p:spPr>
          <a:xfrm>
            <a:off x="414636" y="1739529"/>
            <a:ext cx="8309568" cy="4023709"/>
          </a:xfrm>
          <a:prstGeom prst="rect">
            <a:avLst/>
          </a:prstGeom>
        </p:spPr>
      </p:pic>
      <p:sp>
        <p:nvSpPr>
          <p:cNvPr id="6" name="正方形/長方形 5">
            <a:extLst>
              <a:ext uri="{FF2B5EF4-FFF2-40B4-BE49-F238E27FC236}">
                <a16:creationId xmlns:a16="http://schemas.microsoft.com/office/drawing/2014/main" id="{112B8E37-5FA8-E4B5-FA5C-07924D37A092}"/>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産業構造、雇用、中小企業㉒</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0" name="正方形/長方形 9"/>
          <p:cNvSpPr/>
          <p:nvPr/>
        </p:nvSpPr>
        <p:spPr>
          <a:xfrm>
            <a:off x="6822091" y="11406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43497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BE40337-5FAC-43BE-86DC-EF22BE0A5F1F}"/>
              </a:ext>
            </a:extLst>
          </p:cNvPr>
          <p:cNvSpPr txBox="1"/>
          <p:nvPr/>
        </p:nvSpPr>
        <p:spPr>
          <a:xfrm>
            <a:off x="60491" y="767704"/>
            <a:ext cx="5149440" cy="3003386"/>
          </a:xfrm>
          <a:prstGeom prst="rect">
            <a:avLst/>
          </a:prstGeom>
          <a:noFill/>
        </p:spPr>
        <p:txBody>
          <a:bodyPr wrap="square" rtlCol="0">
            <a:spAutoFit/>
          </a:bodyPr>
          <a:lstStyle/>
          <a:p>
            <a:pPr marL="171450" indent="-171450">
              <a:lnSpc>
                <a:spcPts val="1100"/>
              </a:lnSpc>
              <a:buFontTx/>
              <a:buChar char="○"/>
            </a:pPr>
            <a:r>
              <a:rPr kumimoji="1" lang="ja-JP" altLang="en-US" sz="1000" dirty="0">
                <a:latin typeface="+mj-lt"/>
              </a:rPr>
              <a:t>大阪経済は、</a:t>
            </a:r>
            <a:r>
              <a:rPr kumimoji="1" lang="ja-JP" altLang="en-US" sz="1000" b="1" dirty="0">
                <a:latin typeface="+mj-lt"/>
              </a:rPr>
              <a:t>戦後の高度経済成長期に全国を上回る経済成長</a:t>
            </a:r>
            <a:r>
              <a:rPr kumimoji="1" lang="ja-JP" altLang="en-US" sz="1000" dirty="0">
                <a:latin typeface="+mj-lt"/>
              </a:rPr>
              <a:t>を遂げ、全国的にも経済的地位を上昇させたが、</a:t>
            </a:r>
            <a:r>
              <a:rPr kumimoji="1" lang="en-US" altLang="ja-JP" sz="1000" b="1" dirty="0">
                <a:latin typeface="+mj-lt"/>
              </a:rPr>
              <a:t>1974</a:t>
            </a:r>
            <a:r>
              <a:rPr kumimoji="1" lang="ja-JP" altLang="en-US" sz="1000" b="1" dirty="0">
                <a:latin typeface="+mj-lt"/>
              </a:rPr>
              <a:t>年からの安定成長期以降に大きく反転</a:t>
            </a:r>
            <a:r>
              <a:rPr kumimoji="1" lang="ja-JP" altLang="en-US" sz="1000" dirty="0">
                <a:latin typeface="+mj-lt"/>
              </a:rPr>
              <a:t>。</a:t>
            </a:r>
            <a:endParaRPr kumimoji="1" lang="en-US" altLang="ja-JP" sz="1000" dirty="0">
              <a:latin typeface="+mj-lt"/>
            </a:endParaRPr>
          </a:p>
          <a:p>
            <a:pPr marL="171450" indent="-171450">
              <a:lnSpc>
                <a:spcPts val="1100"/>
              </a:lnSpc>
              <a:spcBef>
                <a:spcPts val="300"/>
              </a:spcBef>
              <a:buFontTx/>
              <a:buChar char="○"/>
            </a:pPr>
            <a:r>
              <a:rPr kumimoji="1" lang="ja-JP" altLang="en-US" sz="1000" dirty="0">
                <a:latin typeface="+mj-lt"/>
              </a:rPr>
              <a:t>産業構造を見ると、</a:t>
            </a:r>
            <a:r>
              <a:rPr kumimoji="1" lang="ja-JP" altLang="en-US" sz="1000" b="1" dirty="0">
                <a:latin typeface="+mj-lt"/>
              </a:rPr>
              <a:t>高度成長期までは繊維産業、家電、一般機械といった地域経済をけん引するリーディング産業が存在</a:t>
            </a:r>
            <a:r>
              <a:rPr kumimoji="1" lang="ja-JP" altLang="en-US" sz="1000" dirty="0">
                <a:latin typeface="+mj-lt"/>
              </a:rPr>
              <a:t>し、その輸移出が大阪経済をけん引。また、こうしたリーディング産業以外にも鉄鋼や金属製品なども含め多様な製造業が輸移出に貢献。</a:t>
            </a:r>
            <a:endParaRPr kumimoji="1" lang="en-US" altLang="ja-JP" sz="1000" dirty="0">
              <a:latin typeface="+mj-lt"/>
            </a:endParaRPr>
          </a:p>
          <a:p>
            <a:pPr marL="171450" indent="-171450">
              <a:lnSpc>
                <a:spcPts val="1100"/>
              </a:lnSpc>
              <a:spcBef>
                <a:spcPts val="300"/>
              </a:spcBef>
              <a:buFontTx/>
              <a:buChar char="○"/>
            </a:pPr>
            <a:r>
              <a:rPr kumimoji="1" lang="ja-JP" altLang="en-US" sz="1000" dirty="0">
                <a:latin typeface="+mj-lt"/>
              </a:rPr>
              <a:t>安定成長期以降は、それまで地域産業をけん引した産業が成長力を弱め、とりわけ、繊維産業の停滞が経済成長の足かせとなった。</a:t>
            </a:r>
            <a:endParaRPr kumimoji="1" lang="en-US" altLang="ja-JP" sz="1000" dirty="0">
              <a:latin typeface="+mj-lt"/>
            </a:endParaRPr>
          </a:p>
          <a:p>
            <a:pPr marL="171450" indent="-171450">
              <a:lnSpc>
                <a:spcPts val="1100"/>
              </a:lnSpc>
              <a:spcBef>
                <a:spcPts val="300"/>
              </a:spcBef>
              <a:buFontTx/>
              <a:buChar char="○"/>
            </a:pPr>
            <a:r>
              <a:rPr kumimoji="1" lang="ja-JP" altLang="en-US" sz="1000" dirty="0">
                <a:latin typeface="+mj-lt"/>
              </a:rPr>
              <a:t>また、</a:t>
            </a:r>
            <a:r>
              <a:rPr kumimoji="1" lang="ja-JP" altLang="en-US" sz="1000" b="1" dirty="0">
                <a:latin typeface="+mj-lt"/>
              </a:rPr>
              <a:t>高度成長の終わりから</a:t>
            </a:r>
            <a:r>
              <a:rPr kumimoji="1" lang="ja-JP" altLang="en-US" sz="1000" dirty="0">
                <a:latin typeface="+mj-lt"/>
              </a:rPr>
              <a:t>工場の地方移転と総合商社の販売機能が東京に流出。これにより、</a:t>
            </a:r>
            <a:r>
              <a:rPr kumimoji="1" lang="ja-JP" altLang="en-US" sz="1000" b="1" dirty="0">
                <a:latin typeface="+mj-lt"/>
              </a:rPr>
              <a:t>製造業と卸売業の稼ぐ力が弱まった</a:t>
            </a:r>
            <a:r>
              <a:rPr kumimoji="1" lang="ja-JP" altLang="en-US" sz="1000" dirty="0">
                <a:latin typeface="+mj-lt"/>
              </a:rPr>
              <a:t>。</a:t>
            </a:r>
            <a:r>
              <a:rPr kumimoji="1" lang="ja-JP" altLang="en-US" sz="1000" b="1" dirty="0">
                <a:latin typeface="+mj-lt"/>
              </a:rPr>
              <a:t>一方で、東京のように、情報産業が地域経済をけん引する産業として育たなかった</a:t>
            </a:r>
            <a:r>
              <a:rPr kumimoji="1" lang="ja-JP" altLang="en-US" sz="1000" dirty="0">
                <a:latin typeface="+mj-lt"/>
              </a:rPr>
              <a:t>。</a:t>
            </a:r>
            <a:endParaRPr kumimoji="1" lang="en-US" altLang="ja-JP" sz="1000" dirty="0">
              <a:latin typeface="+mj-lt"/>
            </a:endParaRPr>
          </a:p>
          <a:p>
            <a:pPr marL="171450" indent="-171450">
              <a:lnSpc>
                <a:spcPts val="1100"/>
              </a:lnSpc>
              <a:spcBef>
                <a:spcPts val="300"/>
              </a:spcBef>
              <a:buFontTx/>
              <a:buChar char="○"/>
            </a:pPr>
            <a:r>
              <a:rPr kumimoji="1" lang="en-US" altLang="ja-JP" sz="1000" dirty="0">
                <a:latin typeface="+mj-lt"/>
              </a:rPr>
              <a:t>1991</a:t>
            </a:r>
            <a:r>
              <a:rPr kumimoji="1" lang="ja-JP" altLang="en-US" sz="1000" dirty="0">
                <a:latin typeface="+mj-lt"/>
              </a:rPr>
              <a:t>年の</a:t>
            </a:r>
            <a:r>
              <a:rPr kumimoji="1" lang="ja-JP" altLang="en-US" sz="1000" b="1" dirty="0">
                <a:latin typeface="+mj-lt"/>
              </a:rPr>
              <a:t>バブル崩壊後</a:t>
            </a:r>
            <a:r>
              <a:rPr kumimoji="1" lang="ja-JP" altLang="en-US" sz="1000" dirty="0">
                <a:latin typeface="+mj-lt"/>
              </a:rPr>
              <a:t>は、円高により輸出競争力が失われるとともに、安価な輸入品の流入等により、かつてのリーディング産業であった家電は府外への生産拠点の集約や海外移転を進めたため、稼ぐ力のみならず、域内需要を満たすこともなくなった。こうしたことから、</a:t>
            </a:r>
            <a:r>
              <a:rPr kumimoji="1" lang="ja-JP" altLang="en-US" sz="1000" b="1" dirty="0">
                <a:latin typeface="+mj-lt"/>
              </a:rPr>
              <a:t>製造業の輸移出力が大きく縮小</a:t>
            </a:r>
            <a:r>
              <a:rPr kumimoji="1" lang="ja-JP" altLang="en-US" sz="1000" dirty="0">
                <a:latin typeface="+mj-lt"/>
              </a:rPr>
              <a:t>した。</a:t>
            </a:r>
            <a:endParaRPr kumimoji="1" lang="en-US" altLang="ja-JP" sz="1000" dirty="0">
              <a:latin typeface="+mj-lt"/>
            </a:endParaRPr>
          </a:p>
          <a:p>
            <a:pPr marL="171450" indent="-171450">
              <a:lnSpc>
                <a:spcPts val="1100"/>
              </a:lnSpc>
              <a:spcBef>
                <a:spcPts val="300"/>
              </a:spcBef>
              <a:buFontTx/>
              <a:buChar char="○"/>
            </a:pPr>
            <a:r>
              <a:rPr kumimoji="1" lang="en-US" altLang="ja-JP" sz="1000" b="1" dirty="0">
                <a:latin typeface="+mj-lt"/>
              </a:rPr>
              <a:t>2000</a:t>
            </a:r>
            <a:r>
              <a:rPr kumimoji="1" lang="ja-JP" altLang="en-US" sz="1000" b="1" dirty="0">
                <a:latin typeface="+mj-lt"/>
              </a:rPr>
              <a:t>年前後</a:t>
            </a:r>
            <a:r>
              <a:rPr kumimoji="1" lang="ja-JP" altLang="en-US" sz="1000" dirty="0">
                <a:latin typeface="+mj-lt"/>
              </a:rPr>
              <a:t>に大企業の事業再編や大型合併が相次ぎ、</a:t>
            </a:r>
            <a:r>
              <a:rPr kumimoji="1" lang="ja-JP" altLang="en-US" sz="1000" b="1" dirty="0">
                <a:latin typeface="+mj-lt"/>
              </a:rPr>
              <a:t>大阪から東京へ本社機能の流出が進行</a:t>
            </a:r>
            <a:r>
              <a:rPr kumimoji="1" lang="ja-JP" altLang="en-US" sz="1000" dirty="0">
                <a:latin typeface="+mj-lt"/>
              </a:rPr>
              <a:t>。この結果、</a:t>
            </a:r>
            <a:r>
              <a:rPr kumimoji="1" lang="ja-JP" altLang="en-US" sz="1000" b="1" dirty="0">
                <a:latin typeface="+mj-lt"/>
              </a:rPr>
              <a:t>東京では、本社機能と関連が深い情報通信業、対事業所サービス業、金融業などが輸移出力を高め</a:t>
            </a:r>
            <a:r>
              <a:rPr kumimoji="1" lang="ja-JP" altLang="en-US" sz="1000" dirty="0">
                <a:latin typeface="+mj-lt"/>
              </a:rPr>
              <a:t>、大阪ではこれらの産業が伸び悩んだ。</a:t>
            </a:r>
            <a:endParaRPr kumimoji="1" lang="en-US" altLang="ja-JP" sz="1000" dirty="0">
              <a:latin typeface="+mj-lt"/>
            </a:endParaRPr>
          </a:p>
          <a:p>
            <a:pPr marL="171450" indent="-171450">
              <a:lnSpc>
                <a:spcPts val="1100"/>
              </a:lnSpc>
              <a:spcBef>
                <a:spcPts val="300"/>
              </a:spcBef>
              <a:buFontTx/>
              <a:buChar char="○"/>
            </a:pPr>
            <a:r>
              <a:rPr kumimoji="1" lang="en-US" altLang="ja-JP" sz="1000" b="1" dirty="0">
                <a:latin typeface="+mj-lt"/>
              </a:rPr>
              <a:t>2000</a:t>
            </a:r>
            <a:r>
              <a:rPr kumimoji="1" lang="ja-JP" altLang="en-US" sz="1000" b="1" dirty="0">
                <a:latin typeface="+mj-lt"/>
              </a:rPr>
              <a:t>年代半ば以降</a:t>
            </a:r>
            <a:r>
              <a:rPr kumimoji="1" lang="ja-JP" altLang="en-US" sz="1000" dirty="0">
                <a:latin typeface="+mj-lt"/>
              </a:rPr>
              <a:t>は府内生産の全国シェアが下げ止まり、産業構造の調整に一定の区切りがつくなど、</a:t>
            </a:r>
            <a:r>
              <a:rPr kumimoji="1" lang="ja-JP" altLang="en-US" sz="1000" b="1" dirty="0">
                <a:latin typeface="+mj-lt"/>
              </a:rPr>
              <a:t>均衡縮小の時代</a:t>
            </a:r>
            <a:r>
              <a:rPr kumimoji="1" lang="ja-JP" altLang="en-US" sz="1000" dirty="0">
                <a:latin typeface="+mj-lt"/>
              </a:rPr>
              <a:t>となっている</a:t>
            </a:r>
            <a:endParaRPr kumimoji="1" lang="en-US" altLang="ja-JP" sz="1000" dirty="0">
              <a:latin typeface="+mj-lt"/>
            </a:endParaRPr>
          </a:p>
        </p:txBody>
      </p:sp>
      <p:sp>
        <p:nvSpPr>
          <p:cNvPr id="20" name="テキスト ボックス 19">
            <a:extLst>
              <a:ext uri="{FF2B5EF4-FFF2-40B4-BE49-F238E27FC236}">
                <a16:creationId xmlns:a16="http://schemas.microsoft.com/office/drawing/2014/main" id="{EBE40337-5FAC-43BE-86DC-EF22BE0A5F1F}"/>
              </a:ext>
            </a:extLst>
          </p:cNvPr>
          <p:cNvSpPr txBox="1"/>
          <p:nvPr/>
        </p:nvSpPr>
        <p:spPr>
          <a:xfrm>
            <a:off x="0" y="521484"/>
            <a:ext cx="3699401" cy="246221"/>
          </a:xfrm>
          <a:prstGeom prst="rect">
            <a:avLst/>
          </a:prstGeom>
          <a:noFill/>
        </p:spPr>
        <p:txBody>
          <a:bodyPr wrap="square" rtlCol="0">
            <a:spAutoFit/>
          </a:bodyPr>
          <a:lstStyle/>
          <a:p>
            <a:pPr>
              <a:lnSpc>
                <a:spcPts val="1200"/>
              </a:lnSpc>
            </a:pPr>
            <a:r>
              <a:rPr kumimoji="1" lang="en-US" altLang="ja-JP" sz="1200" b="1" dirty="0">
                <a:latin typeface="+mj-lt"/>
              </a:rPr>
              <a:t>【 </a:t>
            </a:r>
            <a:r>
              <a:rPr kumimoji="1" lang="ja-JP" altLang="en-US" sz="1200" b="1" dirty="0">
                <a:latin typeface="+mj-lt"/>
              </a:rPr>
              <a:t>戦後の高度成長期からの産業構造の外観 </a:t>
            </a:r>
            <a:r>
              <a:rPr kumimoji="1" lang="en-US" altLang="ja-JP" sz="1200" b="1" dirty="0">
                <a:latin typeface="+mj-lt"/>
              </a:rPr>
              <a:t>】</a:t>
            </a:r>
            <a:endParaRPr kumimoji="1" lang="en-US" altLang="ja-JP" sz="1200" b="1" dirty="0"/>
          </a:p>
        </p:txBody>
      </p:sp>
      <p:sp>
        <p:nvSpPr>
          <p:cNvPr id="21" name="テキスト ボックス 20">
            <a:extLst>
              <a:ext uri="{FF2B5EF4-FFF2-40B4-BE49-F238E27FC236}">
                <a16:creationId xmlns:a16="http://schemas.microsoft.com/office/drawing/2014/main" id="{EBE40337-5FAC-43BE-86DC-EF22BE0A5F1F}"/>
              </a:ext>
            </a:extLst>
          </p:cNvPr>
          <p:cNvSpPr txBox="1"/>
          <p:nvPr/>
        </p:nvSpPr>
        <p:spPr>
          <a:xfrm>
            <a:off x="2993078" y="552261"/>
            <a:ext cx="3427932" cy="184666"/>
          </a:xfrm>
          <a:prstGeom prst="rect">
            <a:avLst/>
          </a:prstGeom>
          <a:noFill/>
        </p:spPr>
        <p:txBody>
          <a:bodyPr wrap="square" rtlCol="0">
            <a:spAutoFit/>
          </a:bodyPr>
          <a:lstStyle/>
          <a:p>
            <a:r>
              <a:rPr kumimoji="1" lang="ja-JP" altLang="en-US" sz="600" dirty="0"/>
              <a:t>出典：大阪産業経済リサーチセンター「大阪経済・産業の</a:t>
            </a:r>
            <a:r>
              <a:rPr kumimoji="1" lang="en-US" altLang="ja-JP" sz="600" dirty="0"/>
              <a:t>70</a:t>
            </a:r>
            <a:r>
              <a:rPr kumimoji="1" lang="ja-JP" altLang="en-US" sz="600" dirty="0"/>
              <a:t>年間」をもとに副首都推進局にて作成</a:t>
            </a:r>
          </a:p>
        </p:txBody>
      </p:sp>
      <p:sp>
        <p:nvSpPr>
          <p:cNvPr id="23" name="テキスト ボックス 22">
            <a:extLst>
              <a:ext uri="{FF2B5EF4-FFF2-40B4-BE49-F238E27FC236}">
                <a16:creationId xmlns:a16="http://schemas.microsoft.com/office/drawing/2014/main" id="{EBE40337-5FAC-43BE-86DC-EF22BE0A5F1F}"/>
              </a:ext>
            </a:extLst>
          </p:cNvPr>
          <p:cNvSpPr txBox="1"/>
          <p:nvPr/>
        </p:nvSpPr>
        <p:spPr>
          <a:xfrm>
            <a:off x="6471844" y="746932"/>
            <a:ext cx="1703815" cy="230832"/>
          </a:xfrm>
          <a:prstGeom prst="rect">
            <a:avLst/>
          </a:prstGeom>
          <a:noFill/>
        </p:spPr>
        <p:txBody>
          <a:bodyPr wrap="square" rtlCol="0">
            <a:spAutoFit/>
          </a:bodyPr>
          <a:lstStyle/>
          <a:p>
            <a:r>
              <a:rPr kumimoji="1" lang="ja-JP" altLang="en-US" sz="900" b="1" dirty="0"/>
              <a:t>大阪の輸移出産業の動き</a:t>
            </a:r>
          </a:p>
        </p:txBody>
      </p:sp>
      <p:pic>
        <p:nvPicPr>
          <p:cNvPr id="3" name="図 2"/>
          <p:cNvPicPr preferRelativeResize="0">
            <a:picLocks/>
          </p:cNvPicPr>
          <p:nvPr/>
        </p:nvPicPr>
        <p:blipFill>
          <a:blip r:embed="rId2"/>
          <a:stretch>
            <a:fillRect/>
          </a:stretch>
        </p:blipFill>
        <p:spPr>
          <a:xfrm>
            <a:off x="5209931" y="1110736"/>
            <a:ext cx="3761697" cy="2448000"/>
          </a:xfrm>
          <a:prstGeom prst="rect">
            <a:avLst/>
          </a:prstGeom>
          <a:ln w="3175">
            <a:noFill/>
          </a:ln>
        </p:spPr>
      </p:pic>
      <p:sp>
        <p:nvSpPr>
          <p:cNvPr id="25" name="テキスト ボックス 24">
            <a:extLst>
              <a:ext uri="{FF2B5EF4-FFF2-40B4-BE49-F238E27FC236}">
                <a16:creationId xmlns:a16="http://schemas.microsoft.com/office/drawing/2014/main" id="{EBE40337-5FAC-43BE-86DC-EF22BE0A5F1F}"/>
              </a:ext>
            </a:extLst>
          </p:cNvPr>
          <p:cNvSpPr txBox="1"/>
          <p:nvPr/>
        </p:nvSpPr>
        <p:spPr>
          <a:xfrm>
            <a:off x="74871" y="3816286"/>
            <a:ext cx="3699401" cy="246221"/>
          </a:xfrm>
          <a:prstGeom prst="rect">
            <a:avLst/>
          </a:prstGeom>
          <a:noFill/>
        </p:spPr>
        <p:txBody>
          <a:bodyPr wrap="square" rtlCol="0">
            <a:spAutoFit/>
          </a:bodyPr>
          <a:lstStyle/>
          <a:p>
            <a:pPr>
              <a:lnSpc>
                <a:spcPts val="1200"/>
              </a:lnSpc>
            </a:pPr>
            <a:r>
              <a:rPr kumimoji="1" lang="en-US" altLang="ja-JP" sz="1200" b="1" dirty="0">
                <a:latin typeface="+mj-lt"/>
              </a:rPr>
              <a:t>【 </a:t>
            </a:r>
            <a:r>
              <a:rPr kumimoji="1" lang="ja-JP" altLang="en-US" sz="1200" b="1" dirty="0">
                <a:latin typeface="+mj-lt"/>
              </a:rPr>
              <a:t>現在の産業構造 </a:t>
            </a:r>
            <a:r>
              <a:rPr kumimoji="1" lang="en-US" altLang="ja-JP" sz="1200" b="1" dirty="0">
                <a:latin typeface="+mj-lt"/>
              </a:rPr>
              <a:t>】</a:t>
            </a:r>
            <a:endParaRPr kumimoji="1" lang="en-US" altLang="ja-JP" sz="1200" b="1" dirty="0"/>
          </a:p>
        </p:txBody>
      </p:sp>
      <p:graphicFrame>
        <p:nvGraphicFramePr>
          <p:cNvPr id="26" name="グラフ 25"/>
          <p:cNvGraphicFramePr>
            <a:graphicFrameLocks noChangeAspect="1"/>
          </p:cNvGraphicFramePr>
          <p:nvPr>
            <p:extLst/>
          </p:nvPr>
        </p:nvGraphicFramePr>
        <p:xfrm>
          <a:off x="5520666" y="3771090"/>
          <a:ext cx="3746057" cy="2742665"/>
        </p:xfrm>
        <a:graphic>
          <a:graphicData uri="http://schemas.openxmlformats.org/drawingml/2006/chart">
            <c:chart xmlns:c="http://schemas.openxmlformats.org/drawingml/2006/chart" xmlns:r="http://schemas.openxmlformats.org/officeDocument/2006/relationships" r:id="rId3"/>
          </a:graphicData>
        </a:graphic>
      </p:graphicFrame>
      <p:sp>
        <p:nvSpPr>
          <p:cNvPr id="27" name="楕円 26"/>
          <p:cNvSpPr>
            <a:spLocks noChangeAspect="1"/>
          </p:cNvSpPr>
          <p:nvPr/>
        </p:nvSpPr>
        <p:spPr>
          <a:xfrm>
            <a:off x="6706603" y="6099498"/>
            <a:ext cx="791477" cy="52228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楕円 27"/>
          <p:cNvSpPr>
            <a:spLocks noChangeAspect="1"/>
          </p:cNvSpPr>
          <p:nvPr/>
        </p:nvSpPr>
        <p:spPr>
          <a:xfrm>
            <a:off x="5555763" y="4715592"/>
            <a:ext cx="754489" cy="61358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楕円 28"/>
          <p:cNvSpPr>
            <a:spLocks noChangeAspect="1"/>
          </p:cNvSpPr>
          <p:nvPr/>
        </p:nvSpPr>
        <p:spPr>
          <a:xfrm>
            <a:off x="7667995" y="5242212"/>
            <a:ext cx="715803" cy="46971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楕円 29"/>
          <p:cNvSpPr>
            <a:spLocks noChangeAspect="1"/>
          </p:cNvSpPr>
          <p:nvPr/>
        </p:nvSpPr>
        <p:spPr>
          <a:xfrm>
            <a:off x="7435827" y="4357725"/>
            <a:ext cx="705320" cy="49402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EBE40337-5FAC-43BE-86DC-EF22BE0A5F1F}"/>
              </a:ext>
            </a:extLst>
          </p:cNvPr>
          <p:cNvSpPr txBox="1"/>
          <p:nvPr/>
        </p:nvSpPr>
        <p:spPr>
          <a:xfrm>
            <a:off x="79184" y="4014428"/>
            <a:ext cx="5296231" cy="1720984"/>
          </a:xfrm>
          <a:prstGeom prst="rect">
            <a:avLst/>
          </a:prstGeom>
          <a:noFill/>
        </p:spPr>
        <p:txBody>
          <a:bodyPr wrap="square" rtlCol="0">
            <a:spAutoFit/>
          </a:bodyPr>
          <a:lstStyle/>
          <a:p>
            <a:pPr marL="171450" indent="-171450">
              <a:lnSpc>
                <a:spcPts val="1100"/>
              </a:lnSpc>
              <a:buFontTx/>
              <a:buChar char="○"/>
            </a:pPr>
            <a:r>
              <a:rPr kumimoji="1" lang="ja-JP" altLang="en-US" sz="1000" dirty="0">
                <a:latin typeface="+mj-lt"/>
              </a:rPr>
              <a:t>産業大分類別に府内総生産を見ると、「</a:t>
            </a:r>
            <a:r>
              <a:rPr kumimoji="1" lang="ja-JP" altLang="en-US" sz="1000" b="1" dirty="0">
                <a:latin typeface="+mj-lt"/>
              </a:rPr>
              <a:t>製造業（</a:t>
            </a:r>
            <a:r>
              <a:rPr kumimoji="1" lang="en-US" altLang="ja-JP" sz="1000" b="1" dirty="0">
                <a:latin typeface="+mj-lt"/>
              </a:rPr>
              <a:t>16.9%</a:t>
            </a:r>
            <a:r>
              <a:rPr kumimoji="1" lang="ja-JP" altLang="en-US" sz="1000" b="1" dirty="0">
                <a:latin typeface="+mj-lt"/>
              </a:rPr>
              <a:t>）</a:t>
            </a:r>
            <a:r>
              <a:rPr kumimoji="1" lang="ja-JP" altLang="en-US" sz="1000" dirty="0">
                <a:latin typeface="+mj-lt"/>
              </a:rPr>
              <a:t>」と「</a:t>
            </a:r>
            <a:r>
              <a:rPr kumimoji="1" lang="ja-JP" altLang="en-US" sz="1000" b="1" dirty="0">
                <a:latin typeface="+mj-lt"/>
              </a:rPr>
              <a:t>卸売・小売業（</a:t>
            </a:r>
            <a:r>
              <a:rPr kumimoji="1" lang="en-US" altLang="ja-JP" sz="1000" b="1" dirty="0">
                <a:latin typeface="+mj-lt"/>
              </a:rPr>
              <a:t>16.5%</a:t>
            </a:r>
            <a:r>
              <a:rPr kumimoji="1" lang="ja-JP" altLang="en-US" sz="1000" b="1" dirty="0">
                <a:latin typeface="+mj-lt"/>
              </a:rPr>
              <a:t>）</a:t>
            </a:r>
            <a:r>
              <a:rPr kumimoji="1" lang="ja-JP" altLang="en-US" sz="1000" dirty="0">
                <a:latin typeface="+mj-lt"/>
              </a:rPr>
              <a:t>」が</a:t>
            </a:r>
            <a:r>
              <a:rPr kumimoji="1" lang="ja-JP" altLang="en-US" sz="1000" b="1" dirty="0">
                <a:latin typeface="+mj-lt"/>
              </a:rPr>
              <a:t>大きなウェイト</a:t>
            </a:r>
            <a:r>
              <a:rPr kumimoji="1" lang="ja-JP" altLang="en-US" sz="1000" dirty="0">
                <a:latin typeface="+mj-lt"/>
              </a:rPr>
              <a:t>を占めており、</a:t>
            </a:r>
            <a:r>
              <a:rPr kumimoji="1" lang="ja-JP" altLang="en-US" sz="1000" dirty="0"/>
              <a:t>同一指標で比較できる</a:t>
            </a:r>
            <a:r>
              <a:rPr kumimoji="1" lang="en-US" altLang="ja-JP" sz="1000" dirty="0"/>
              <a:t>2006</a:t>
            </a:r>
            <a:r>
              <a:rPr kumimoji="1" lang="ja-JP" altLang="en-US" sz="1000" dirty="0"/>
              <a:t>年度との違いを見ると、製造業は▲</a:t>
            </a:r>
            <a:r>
              <a:rPr kumimoji="1" lang="en-US" altLang="ja-JP" sz="1000" dirty="0"/>
              <a:t>1.2</a:t>
            </a:r>
            <a:r>
              <a:rPr kumimoji="1" lang="ja-JP" altLang="en-US" sz="1000" dirty="0"/>
              <a:t>ポイント、卸売・小売業は▲</a:t>
            </a:r>
            <a:r>
              <a:rPr kumimoji="1" lang="en-US" altLang="ja-JP" sz="1000" dirty="0"/>
              <a:t>2.7</a:t>
            </a:r>
            <a:r>
              <a:rPr kumimoji="1" lang="ja-JP" altLang="en-US" sz="1000" dirty="0"/>
              <a:t>ポイントと減少しているが、まだまだ活力は衰えていない状況。</a:t>
            </a:r>
            <a:endParaRPr kumimoji="1" lang="en-US" altLang="ja-JP" sz="1000" dirty="0">
              <a:latin typeface="+mj-lt"/>
            </a:endParaRPr>
          </a:p>
          <a:p>
            <a:pPr marL="171450" indent="-171450">
              <a:lnSpc>
                <a:spcPts val="1100"/>
              </a:lnSpc>
              <a:spcBef>
                <a:spcPts val="300"/>
              </a:spcBef>
              <a:buFontTx/>
              <a:buChar char="○"/>
            </a:pPr>
            <a:r>
              <a:rPr kumimoji="1" lang="ja-JP" altLang="en-US" sz="1000" dirty="0">
                <a:latin typeface="+mj-lt"/>
              </a:rPr>
              <a:t>また、「</a:t>
            </a:r>
            <a:r>
              <a:rPr kumimoji="1" lang="ja-JP" altLang="en-US" sz="1000" b="1" dirty="0">
                <a:latin typeface="+mj-lt"/>
              </a:rPr>
              <a:t>情報通信業（</a:t>
            </a:r>
            <a:r>
              <a:rPr kumimoji="1" lang="en-US" altLang="ja-JP" sz="1000" b="1" dirty="0">
                <a:latin typeface="+mj-lt"/>
              </a:rPr>
              <a:t>5.7%</a:t>
            </a:r>
            <a:r>
              <a:rPr kumimoji="1" lang="ja-JP" altLang="en-US" sz="1000" b="1" dirty="0">
                <a:latin typeface="+mj-lt"/>
              </a:rPr>
              <a:t>）</a:t>
            </a:r>
            <a:r>
              <a:rPr kumimoji="1" lang="ja-JP" altLang="en-US" sz="1000" dirty="0">
                <a:latin typeface="+mj-lt"/>
              </a:rPr>
              <a:t>」と「</a:t>
            </a:r>
            <a:r>
              <a:rPr kumimoji="1" lang="ja-JP" altLang="en-US" sz="1000" b="1" dirty="0">
                <a:latin typeface="+mj-lt"/>
              </a:rPr>
              <a:t>専門・科学技術、業務支援サービス業（</a:t>
            </a:r>
            <a:r>
              <a:rPr kumimoji="1" lang="en-US" altLang="ja-JP" sz="1000" b="1" dirty="0">
                <a:latin typeface="+mj-lt"/>
              </a:rPr>
              <a:t>9.1%</a:t>
            </a:r>
            <a:r>
              <a:rPr kumimoji="1" lang="ja-JP" altLang="en-US" sz="1000" b="1" dirty="0">
                <a:latin typeface="+mj-lt"/>
              </a:rPr>
              <a:t>）</a:t>
            </a:r>
            <a:r>
              <a:rPr kumimoji="1" lang="ja-JP" altLang="en-US" sz="1000" dirty="0">
                <a:latin typeface="+mj-lt"/>
              </a:rPr>
              <a:t>」について、東京では、製造業（</a:t>
            </a:r>
            <a:r>
              <a:rPr kumimoji="1" lang="en-US" altLang="ja-JP" sz="1000" dirty="0">
                <a:latin typeface="+mj-lt"/>
              </a:rPr>
              <a:t>8.6%</a:t>
            </a:r>
            <a:r>
              <a:rPr kumimoji="1" lang="ja-JP" altLang="en-US" sz="1000" dirty="0">
                <a:latin typeface="+mj-lt"/>
              </a:rPr>
              <a:t>）よりウェイトが大きい産業（情報通信業：</a:t>
            </a:r>
            <a:r>
              <a:rPr kumimoji="1" lang="en-US" altLang="ja-JP" sz="1000" dirty="0">
                <a:latin typeface="+mj-lt"/>
              </a:rPr>
              <a:t>10.3%</a:t>
            </a:r>
            <a:r>
              <a:rPr kumimoji="1" lang="ja-JP" altLang="en-US" sz="1000" dirty="0" err="1">
                <a:latin typeface="+mj-lt"/>
              </a:rPr>
              <a:t>、</a:t>
            </a:r>
            <a:r>
              <a:rPr kumimoji="1" lang="ja-JP" altLang="en-US" sz="1000" dirty="0"/>
              <a:t>専門・科学技術、業務支援サービス業：</a:t>
            </a:r>
            <a:r>
              <a:rPr kumimoji="1" lang="en-US" altLang="ja-JP" sz="1000" dirty="0"/>
              <a:t>11.2%</a:t>
            </a:r>
            <a:r>
              <a:rPr kumimoji="1" lang="ja-JP" altLang="en-US" sz="1000" dirty="0">
                <a:latin typeface="+mj-lt"/>
              </a:rPr>
              <a:t>）となっているが、大阪での</a:t>
            </a:r>
            <a:r>
              <a:rPr kumimoji="1" lang="ja-JP" altLang="en-US" sz="1000" b="1" dirty="0">
                <a:latin typeface="+mj-lt"/>
              </a:rPr>
              <a:t>ウェイトは低い</a:t>
            </a:r>
            <a:r>
              <a:rPr kumimoji="1" lang="ja-JP" altLang="en-US" sz="1000" dirty="0">
                <a:latin typeface="+mj-lt"/>
              </a:rPr>
              <a:t>。一方</a:t>
            </a:r>
            <a:r>
              <a:rPr kumimoji="1" lang="en-US" altLang="ja-JP" sz="1000" dirty="0">
                <a:latin typeface="+mj-lt"/>
              </a:rPr>
              <a:t>2006</a:t>
            </a:r>
            <a:r>
              <a:rPr kumimoji="1" lang="ja-JP" altLang="en-US" sz="1000" dirty="0">
                <a:latin typeface="+mj-lt"/>
              </a:rPr>
              <a:t>年度の値との違いでは、</a:t>
            </a:r>
            <a:r>
              <a:rPr kumimoji="1" lang="ja-JP" altLang="en-US" sz="1000" dirty="0"/>
              <a:t>情報通信業は横ばい、専門・科学技術、業務支援サービス業は</a:t>
            </a:r>
            <a:r>
              <a:rPr kumimoji="1" lang="en-US" altLang="ja-JP" sz="1000" dirty="0"/>
              <a:t>1.5</a:t>
            </a:r>
            <a:r>
              <a:rPr kumimoji="1" lang="ja-JP" altLang="en-US" sz="1000" dirty="0"/>
              <a:t>ポイント増加しており、</a:t>
            </a:r>
            <a:r>
              <a:rPr kumimoji="1" lang="ja-JP" altLang="en-US" sz="1000" b="1" dirty="0"/>
              <a:t>緩やかな成長</a:t>
            </a:r>
            <a:r>
              <a:rPr kumimoji="1" lang="ja-JP" altLang="en-US" sz="1000" dirty="0"/>
              <a:t>がみられる。</a:t>
            </a:r>
            <a:endParaRPr kumimoji="1" lang="en-US" altLang="ja-JP" sz="1000" dirty="0"/>
          </a:p>
          <a:p>
            <a:pPr marL="171450" indent="-171450">
              <a:lnSpc>
                <a:spcPts val="1100"/>
              </a:lnSpc>
              <a:spcBef>
                <a:spcPts val="300"/>
              </a:spcBef>
              <a:buFontTx/>
              <a:buChar char="○"/>
            </a:pPr>
            <a:r>
              <a:rPr kumimoji="1" lang="ja-JP" altLang="en-US" sz="1000" b="1" dirty="0">
                <a:latin typeface="+mj-lt"/>
              </a:rPr>
              <a:t>現在の大阪の産業構造</a:t>
            </a:r>
            <a:r>
              <a:rPr kumimoji="1" lang="ja-JP" altLang="en-US" sz="1000" dirty="0">
                <a:latin typeface="+mj-lt"/>
              </a:rPr>
              <a:t>は</a:t>
            </a:r>
            <a:r>
              <a:rPr kumimoji="1" lang="en-US" altLang="ja-JP" sz="1000" dirty="0">
                <a:latin typeface="+mj-lt"/>
              </a:rPr>
              <a:t> </a:t>
            </a:r>
            <a:r>
              <a:rPr kumimoji="1" lang="ja-JP" altLang="en-US" sz="1000" dirty="0">
                <a:latin typeface="+mj-lt"/>
              </a:rPr>
              <a:t>かつての繊維産業や家電、一般機械などのように</a:t>
            </a:r>
            <a:r>
              <a:rPr kumimoji="1" lang="ja-JP" altLang="en-US" sz="1000" b="1" dirty="0">
                <a:latin typeface="+mj-lt"/>
              </a:rPr>
              <a:t>大阪経済をけん引できる有力な産業は存在しないが、いわばバランスの取れた産業構造</a:t>
            </a:r>
            <a:r>
              <a:rPr kumimoji="1" lang="ja-JP" altLang="en-US" sz="1000" dirty="0">
                <a:latin typeface="+mj-lt"/>
              </a:rPr>
              <a:t>とも言え、これをどのように強みとして活かしていくかが課題となる。</a:t>
            </a:r>
            <a:endParaRPr kumimoji="1" lang="en-US" altLang="ja-JP" sz="1000" dirty="0">
              <a:latin typeface="+mj-lt"/>
            </a:endParaRPr>
          </a:p>
        </p:txBody>
      </p:sp>
      <p:sp>
        <p:nvSpPr>
          <p:cNvPr id="15" name="角丸四角形 14"/>
          <p:cNvSpPr/>
          <p:nvPr/>
        </p:nvSpPr>
        <p:spPr>
          <a:xfrm>
            <a:off x="178109" y="74734"/>
            <a:ext cx="2510770" cy="275027"/>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大阪の産業構造について</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EBE40337-5FAC-43BE-86DC-EF22BE0A5F1F}"/>
              </a:ext>
            </a:extLst>
          </p:cNvPr>
          <p:cNvSpPr txBox="1"/>
          <p:nvPr/>
        </p:nvSpPr>
        <p:spPr>
          <a:xfrm>
            <a:off x="83748" y="5772928"/>
            <a:ext cx="3699401" cy="246221"/>
          </a:xfrm>
          <a:prstGeom prst="rect">
            <a:avLst/>
          </a:prstGeom>
          <a:noFill/>
        </p:spPr>
        <p:txBody>
          <a:bodyPr wrap="square" rtlCol="0">
            <a:spAutoFit/>
          </a:bodyPr>
          <a:lstStyle/>
          <a:p>
            <a:pPr>
              <a:lnSpc>
                <a:spcPts val="1200"/>
              </a:lnSpc>
            </a:pPr>
            <a:r>
              <a:rPr kumimoji="1" lang="en-US" altLang="ja-JP" sz="1200" b="1" dirty="0">
                <a:latin typeface="+mj-lt"/>
              </a:rPr>
              <a:t>【 </a:t>
            </a:r>
            <a:r>
              <a:rPr kumimoji="1" lang="ja-JP" altLang="en-US" sz="1200" b="1" dirty="0">
                <a:latin typeface="+mj-lt"/>
              </a:rPr>
              <a:t>大阪の中小企業のシェア・企業の本社移転状況 </a:t>
            </a:r>
            <a:r>
              <a:rPr kumimoji="1" lang="en-US" altLang="ja-JP" sz="1200" b="1" dirty="0">
                <a:latin typeface="+mj-lt"/>
              </a:rPr>
              <a:t>】</a:t>
            </a:r>
            <a:endParaRPr kumimoji="1" lang="en-US" altLang="ja-JP" sz="1200" b="1" dirty="0"/>
          </a:p>
        </p:txBody>
      </p:sp>
      <p:sp>
        <p:nvSpPr>
          <p:cNvPr id="17" name="テキスト ボックス 16">
            <a:extLst>
              <a:ext uri="{FF2B5EF4-FFF2-40B4-BE49-F238E27FC236}">
                <a16:creationId xmlns:a16="http://schemas.microsoft.com/office/drawing/2014/main" id="{EBE40337-5FAC-43BE-86DC-EF22BE0A5F1F}"/>
              </a:ext>
            </a:extLst>
          </p:cNvPr>
          <p:cNvSpPr txBox="1"/>
          <p:nvPr/>
        </p:nvSpPr>
        <p:spPr>
          <a:xfrm>
            <a:off x="105135" y="5995110"/>
            <a:ext cx="6290733" cy="938719"/>
          </a:xfrm>
          <a:prstGeom prst="rect">
            <a:avLst/>
          </a:prstGeom>
          <a:noFill/>
        </p:spPr>
        <p:txBody>
          <a:bodyPr wrap="square" rtlCol="0">
            <a:spAutoFit/>
          </a:bodyPr>
          <a:lstStyle/>
          <a:p>
            <a:pPr marL="171450" indent="-171450">
              <a:lnSpc>
                <a:spcPts val="1100"/>
              </a:lnSpc>
              <a:buFontTx/>
              <a:buChar char="○"/>
            </a:pPr>
            <a:r>
              <a:rPr kumimoji="1" lang="ja-JP" altLang="en-US" sz="1000" dirty="0">
                <a:latin typeface="+mj-lt"/>
              </a:rPr>
              <a:t> </a:t>
            </a:r>
            <a:r>
              <a:rPr kumimoji="1" lang="ja-JP" altLang="en-US" sz="1000" b="1" dirty="0">
                <a:latin typeface="+mj-lt"/>
              </a:rPr>
              <a:t>大阪府内の中小企業は約</a:t>
            </a:r>
            <a:r>
              <a:rPr kumimoji="1" lang="en-US" altLang="ja-JP" sz="1000" b="1" dirty="0">
                <a:latin typeface="+mj-lt"/>
              </a:rPr>
              <a:t>27</a:t>
            </a:r>
            <a:r>
              <a:rPr kumimoji="1" lang="ja-JP" altLang="en-US" sz="1000" b="1" dirty="0">
                <a:latin typeface="+mj-lt"/>
              </a:rPr>
              <a:t>万社</a:t>
            </a:r>
            <a:r>
              <a:rPr kumimoji="1" lang="ja-JP" altLang="en-US" sz="1000" dirty="0">
                <a:latin typeface="+mj-lt"/>
              </a:rPr>
              <a:t>（全国の</a:t>
            </a:r>
            <a:r>
              <a:rPr kumimoji="1" lang="en-US" altLang="ja-JP" sz="1000" dirty="0">
                <a:latin typeface="+mj-lt"/>
              </a:rPr>
              <a:t>7.6%</a:t>
            </a:r>
            <a:r>
              <a:rPr kumimoji="1" lang="ja-JP" altLang="en-US" sz="1000" dirty="0">
                <a:latin typeface="+mj-lt"/>
              </a:rPr>
              <a:t>）、</a:t>
            </a:r>
            <a:r>
              <a:rPr kumimoji="1" lang="ja-JP" altLang="en-US" sz="1000" b="1" dirty="0">
                <a:latin typeface="+mj-lt"/>
              </a:rPr>
              <a:t>従業者は約</a:t>
            </a:r>
            <a:r>
              <a:rPr kumimoji="1" lang="en-US" altLang="ja-JP" sz="1000" b="1" dirty="0">
                <a:latin typeface="+mj-lt"/>
              </a:rPr>
              <a:t>274</a:t>
            </a:r>
            <a:r>
              <a:rPr kumimoji="1" lang="ja-JP" altLang="en-US" sz="1000" b="1" dirty="0">
                <a:latin typeface="+mj-lt"/>
              </a:rPr>
              <a:t>万人</a:t>
            </a:r>
            <a:r>
              <a:rPr kumimoji="1" lang="ja-JP" altLang="en-US" sz="1000" dirty="0">
                <a:latin typeface="+mj-lt"/>
              </a:rPr>
              <a:t>（同</a:t>
            </a:r>
            <a:r>
              <a:rPr kumimoji="1" lang="en-US" altLang="ja-JP" sz="1000" dirty="0">
                <a:latin typeface="+mj-lt"/>
              </a:rPr>
              <a:t>8.5.%</a:t>
            </a:r>
            <a:r>
              <a:rPr kumimoji="1" lang="ja-JP" altLang="en-US" sz="1000" dirty="0">
                <a:latin typeface="+mj-lt"/>
              </a:rPr>
              <a:t>）、</a:t>
            </a:r>
            <a:endParaRPr kumimoji="1" lang="en-US" altLang="ja-JP" sz="1000" dirty="0">
              <a:latin typeface="+mj-lt"/>
            </a:endParaRPr>
          </a:p>
          <a:p>
            <a:pPr>
              <a:lnSpc>
                <a:spcPts val="1100"/>
              </a:lnSpc>
            </a:pPr>
            <a:r>
              <a:rPr kumimoji="1" lang="ja-JP" altLang="en-US" sz="1000" dirty="0">
                <a:latin typeface="+mj-lt"/>
              </a:rPr>
              <a:t>　　 </a:t>
            </a:r>
            <a:r>
              <a:rPr kumimoji="1" lang="ja-JP" altLang="en-US" sz="1000" b="1" dirty="0">
                <a:latin typeface="+mj-lt"/>
              </a:rPr>
              <a:t>付加価値額は</a:t>
            </a:r>
            <a:r>
              <a:rPr kumimoji="1" lang="en-US" altLang="ja-JP" sz="1000" b="1" dirty="0">
                <a:latin typeface="+mj-lt"/>
              </a:rPr>
              <a:t>12</a:t>
            </a:r>
            <a:r>
              <a:rPr kumimoji="1" lang="ja-JP" altLang="en-US" sz="1000" b="1" dirty="0">
                <a:latin typeface="+mj-lt"/>
              </a:rPr>
              <a:t>兆</a:t>
            </a:r>
            <a:r>
              <a:rPr kumimoji="1" lang="en-US" altLang="ja-JP" sz="1000" b="1" dirty="0">
                <a:latin typeface="+mj-lt"/>
              </a:rPr>
              <a:t>5,554</a:t>
            </a:r>
            <a:r>
              <a:rPr kumimoji="1" lang="ja-JP" altLang="en-US" sz="1000" b="1" dirty="0">
                <a:latin typeface="+mj-lt"/>
              </a:rPr>
              <a:t>億円</a:t>
            </a:r>
            <a:r>
              <a:rPr kumimoji="1" lang="ja-JP" altLang="en-US" sz="1000" dirty="0">
                <a:latin typeface="+mj-lt"/>
              </a:rPr>
              <a:t>（同</a:t>
            </a:r>
            <a:r>
              <a:rPr kumimoji="1" lang="en-US" altLang="ja-JP" sz="1000" dirty="0">
                <a:latin typeface="+mj-lt"/>
              </a:rPr>
              <a:t>9.2%</a:t>
            </a:r>
            <a:r>
              <a:rPr kumimoji="1" lang="ja-JP" altLang="en-US" sz="1000" dirty="0">
                <a:latin typeface="+mj-lt"/>
              </a:rPr>
              <a:t>）。　大企業の従業者は約</a:t>
            </a:r>
            <a:r>
              <a:rPr kumimoji="1" lang="en-US" altLang="ja-JP" sz="1000" dirty="0">
                <a:latin typeface="+mj-lt"/>
              </a:rPr>
              <a:t>136</a:t>
            </a:r>
            <a:r>
              <a:rPr kumimoji="1" lang="ja-JP" altLang="en-US" sz="1000" dirty="0">
                <a:latin typeface="+mj-lt"/>
              </a:rPr>
              <a:t>万人、付加価値額は</a:t>
            </a:r>
            <a:r>
              <a:rPr kumimoji="1" lang="en-US" altLang="ja-JP" sz="1000" dirty="0"/>
              <a:t>11</a:t>
            </a:r>
            <a:r>
              <a:rPr kumimoji="1" lang="ja-JP" altLang="en-US" sz="1000" dirty="0"/>
              <a:t>兆</a:t>
            </a:r>
            <a:r>
              <a:rPr kumimoji="1" lang="en-US" altLang="ja-JP" sz="1000" dirty="0"/>
              <a:t>5,125</a:t>
            </a:r>
            <a:r>
              <a:rPr kumimoji="1" lang="ja-JP" altLang="en-US" sz="1000" dirty="0"/>
              <a:t>億円</a:t>
            </a:r>
            <a:endParaRPr kumimoji="1" lang="en-US" altLang="ja-JP" sz="1000" dirty="0">
              <a:latin typeface="+mj-lt"/>
            </a:endParaRPr>
          </a:p>
          <a:p>
            <a:pPr>
              <a:lnSpc>
                <a:spcPts val="1100"/>
              </a:lnSpc>
            </a:pPr>
            <a:r>
              <a:rPr kumimoji="1" lang="ja-JP" altLang="en-US" sz="1000" dirty="0">
                <a:latin typeface="+mj-lt"/>
              </a:rPr>
              <a:t>　　 ⇒ 東京：約</a:t>
            </a:r>
            <a:r>
              <a:rPr kumimoji="1" lang="en-US" altLang="ja-JP" sz="1000" dirty="0">
                <a:latin typeface="+mj-lt"/>
              </a:rPr>
              <a:t>41</a:t>
            </a:r>
            <a:r>
              <a:rPr kumimoji="1" lang="ja-JP" altLang="en-US" sz="1000" dirty="0">
                <a:latin typeface="+mj-lt"/>
              </a:rPr>
              <a:t>万社、約</a:t>
            </a:r>
            <a:r>
              <a:rPr kumimoji="1" lang="en-US" altLang="ja-JP" sz="1000" dirty="0">
                <a:latin typeface="+mj-lt"/>
              </a:rPr>
              <a:t>546</a:t>
            </a:r>
            <a:r>
              <a:rPr kumimoji="1" lang="ja-JP" altLang="en-US" sz="1000" dirty="0">
                <a:latin typeface="+mj-lt"/>
              </a:rPr>
              <a:t>万人（大企業約</a:t>
            </a:r>
            <a:r>
              <a:rPr kumimoji="1" lang="en-US" altLang="ja-JP" sz="1000" dirty="0">
                <a:latin typeface="+mj-lt"/>
              </a:rPr>
              <a:t>778</a:t>
            </a:r>
            <a:r>
              <a:rPr kumimoji="1" lang="ja-JP" altLang="en-US" sz="1000" dirty="0">
                <a:latin typeface="+mj-lt"/>
              </a:rPr>
              <a:t>万人）、</a:t>
            </a:r>
            <a:r>
              <a:rPr kumimoji="1" lang="en-US" altLang="ja-JP" sz="1000" dirty="0">
                <a:latin typeface="+mj-lt"/>
              </a:rPr>
              <a:t>31</a:t>
            </a:r>
            <a:r>
              <a:rPr kumimoji="1" lang="ja-JP" altLang="en-US" sz="1000" dirty="0">
                <a:latin typeface="+mj-lt"/>
              </a:rPr>
              <a:t>兆</a:t>
            </a:r>
            <a:r>
              <a:rPr kumimoji="1" lang="en-US" altLang="ja-JP" sz="1000" dirty="0">
                <a:latin typeface="+mj-lt"/>
              </a:rPr>
              <a:t>983</a:t>
            </a:r>
            <a:r>
              <a:rPr kumimoji="1" lang="ja-JP" altLang="en-US" sz="1000" dirty="0">
                <a:latin typeface="+mj-lt"/>
              </a:rPr>
              <a:t>億円</a:t>
            </a:r>
            <a:r>
              <a:rPr kumimoji="1" lang="en-US" altLang="ja-JP" sz="1000" dirty="0">
                <a:latin typeface="+mj-lt"/>
              </a:rPr>
              <a:t>(</a:t>
            </a:r>
            <a:r>
              <a:rPr kumimoji="1" lang="ja-JP" altLang="en-US" sz="1000" dirty="0">
                <a:latin typeface="+mj-lt"/>
              </a:rPr>
              <a:t>大企業</a:t>
            </a:r>
            <a:r>
              <a:rPr kumimoji="1" lang="en-US" altLang="ja-JP" sz="1000" dirty="0">
                <a:latin typeface="+mj-lt"/>
              </a:rPr>
              <a:t>70</a:t>
            </a:r>
            <a:r>
              <a:rPr kumimoji="1" lang="ja-JP" altLang="en-US" sz="1000" dirty="0">
                <a:latin typeface="+mj-lt"/>
              </a:rPr>
              <a:t>兆</a:t>
            </a:r>
            <a:r>
              <a:rPr kumimoji="1" lang="en-US" altLang="ja-JP" sz="1000" dirty="0">
                <a:latin typeface="+mj-lt"/>
              </a:rPr>
              <a:t>5,688</a:t>
            </a:r>
            <a:r>
              <a:rPr kumimoji="1" lang="ja-JP" altLang="en-US" sz="1000" dirty="0">
                <a:latin typeface="+mj-lt"/>
              </a:rPr>
              <a:t>億円</a:t>
            </a:r>
            <a:r>
              <a:rPr kumimoji="1" lang="en-US" altLang="ja-JP" sz="1000" dirty="0">
                <a:latin typeface="+mj-lt"/>
              </a:rPr>
              <a:t>)</a:t>
            </a:r>
            <a:r>
              <a:rPr kumimoji="1" lang="ja-JP" altLang="en-US" sz="1000" dirty="0">
                <a:latin typeface="+mj-lt"/>
              </a:rPr>
              <a:t>　　</a:t>
            </a:r>
            <a:endParaRPr kumimoji="1" lang="en-US" altLang="ja-JP" sz="1000" dirty="0">
              <a:latin typeface="+mj-lt"/>
            </a:endParaRPr>
          </a:p>
          <a:p>
            <a:pPr>
              <a:lnSpc>
                <a:spcPts val="1100"/>
              </a:lnSpc>
            </a:pPr>
            <a:r>
              <a:rPr kumimoji="1" lang="ja-JP" altLang="en-US" sz="1000" dirty="0">
                <a:latin typeface="+mj-lt"/>
              </a:rPr>
              <a:t>〇　</a:t>
            </a:r>
            <a:r>
              <a:rPr kumimoji="1" lang="en-US" altLang="ja-JP" sz="1000" dirty="0">
                <a:latin typeface="+mj-lt"/>
              </a:rPr>
              <a:t>2018</a:t>
            </a:r>
            <a:r>
              <a:rPr kumimoji="1" lang="ja-JP" altLang="en-US" sz="1000" dirty="0">
                <a:latin typeface="+mj-lt"/>
              </a:rPr>
              <a:t>年に大阪へ転入の企業は</a:t>
            </a:r>
            <a:r>
              <a:rPr kumimoji="1" lang="en-US" altLang="ja-JP" sz="1000" dirty="0">
                <a:latin typeface="+mj-lt"/>
              </a:rPr>
              <a:t>174</a:t>
            </a:r>
            <a:r>
              <a:rPr kumimoji="1" lang="ja-JP" altLang="en-US" sz="1000" dirty="0">
                <a:latin typeface="+mj-lt"/>
              </a:rPr>
              <a:t>社、転出した企業は</a:t>
            </a:r>
            <a:r>
              <a:rPr kumimoji="1" lang="en-US" altLang="ja-JP" sz="1000" dirty="0">
                <a:latin typeface="+mj-lt"/>
              </a:rPr>
              <a:t>191</a:t>
            </a:r>
            <a:r>
              <a:rPr kumimoji="1" lang="ja-JP" altLang="en-US" sz="1000" dirty="0">
                <a:latin typeface="+mj-lt"/>
              </a:rPr>
              <a:t>社、</a:t>
            </a:r>
            <a:r>
              <a:rPr kumimoji="1" lang="ja-JP" altLang="en-US" sz="1000" b="1" dirty="0">
                <a:latin typeface="+mj-lt"/>
              </a:rPr>
              <a:t>転出超過数は</a:t>
            </a:r>
            <a:r>
              <a:rPr kumimoji="1" lang="en-US" altLang="ja-JP" sz="1000" b="1" dirty="0">
                <a:latin typeface="+mj-lt"/>
              </a:rPr>
              <a:t>17</a:t>
            </a:r>
            <a:r>
              <a:rPr kumimoji="1" lang="ja-JP" altLang="en-US" sz="1000" b="1" dirty="0">
                <a:latin typeface="+mj-lt"/>
              </a:rPr>
              <a:t>社で</a:t>
            </a:r>
            <a:r>
              <a:rPr kumimoji="1" lang="en-US" altLang="ja-JP" sz="1000" b="1" dirty="0">
                <a:latin typeface="+mj-lt"/>
              </a:rPr>
              <a:t>37</a:t>
            </a:r>
            <a:r>
              <a:rPr kumimoji="1" lang="ja-JP" altLang="en-US" sz="1000" b="1" dirty="0">
                <a:latin typeface="+mj-lt"/>
              </a:rPr>
              <a:t>年連続で転出超過も　　</a:t>
            </a:r>
            <a:endParaRPr kumimoji="1" lang="en-US" altLang="ja-JP" sz="1000" b="1" dirty="0">
              <a:latin typeface="+mj-lt"/>
            </a:endParaRPr>
          </a:p>
          <a:p>
            <a:pPr>
              <a:lnSpc>
                <a:spcPts val="1100"/>
              </a:lnSpc>
            </a:pPr>
            <a:r>
              <a:rPr kumimoji="1" lang="ja-JP" altLang="en-US" sz="1000" b="1" dirty="0">
                <a:latin typeface="+mj-lt"/>
              </a:rPr>
              <a:t>　 　その差は過去最少</a:t>
            </a:r>
            <a:endParaRPr kumimoji="1" lang="en-US" altLang="ja-JP" sz="1000" b="1" dirty="0">
              <a:latin typeface="+mj-lt"/>
            </a:endParaRPr>
          </a:p>
          <a:p>
            <a:pPr>
              <a:lnSpc>
                <a:spcPts val="1100"/>
              </a:lnSpc>
            </a:pPr>
            <a:endParaRPr kumimoji="1" lang="en-US" altLang="ja-JP" sz="1000" dirty="0">
              <a:latin typeface="+mj-lt"/>
            </a:endParaRPr>
          </a:p>
        </p:txBody>
      </p:sp>
      <p:sp>
        <p:nvSpPr>
          <p:cNvPr id="24" name="テキスト ボックス 23">
            <a:extLst>
              <a:ext uri="{FF2B5EF4-FFF2-40B4-BE49-F238E27FC236}">
                <a16:creationId xmlns:a16="http://schemas.microsoft.com/office/drawing/2014/main" id="{EBE40337-5FAC-43BE-86DC-EF22BE0A5F1F}"/>
              </a:ext>
            </a:extLst>
          </p:cNvPr>
          <p:cNvSpPr txBox="1"/>
          <p:nvPr/>
        </p:nvSpPr>
        <p:spPr>
          <a:xfrm>
            <a:off x="1582022" y="3829762"/>
            <a:ext cx="3427932" cy="184666"/>
          </a:xfrm>
          <a:prstGeom prst="rect">
            <a:avLst/>
          </a:prstGeom>
          <a:noFill/>
        </p:spPr>
        <p:txBody>
          <a:bodyPr wrap="square" rtlCol="0">
            <a:spAutoFit/>
          </a:bodyPr>
          <a:lstStyle/>
          <a:p>
            <a:r>
              <a:rPr kumimoji="1" lang="ja-JP" altLang="en-US" sz="600" dirty="0"/>
              <a:t>出典：</a:t>
            </a:r>
            <a:r>
              <a:rPr kumimoji="1" lang="en-US" altLang="zh-TW" sz="600" dirty="0"/>
              <a:t>2018</a:t>
            </a:r>
            <a:r>
              <a:rPr kumimoji="1" lang="zh-TW" altLang="en-US" sz="600" dirty="0"/>
              <a:t>年度府民経済計算</a:t>
            </a:r>
            <a:endParaRPr kumimoji="1" lang="ja-JP" altLang="en-US" sz="600" dirty="0"/>
          </a:p>
        </p:txBody>
      </p:sp>
      <p:sp>
        <p:nvSpPr>
          <p:cNvPr id="31" name="テキスト ボックス 30">
            <a:extLst>
              <a:ext uri="{FF2B5EF4-FFF2-40B4-BE49-F238E27FC236}">
                <a16:creationId xmlns:a16="http://schemas.microsoft.com/office/drawing/2014/main" id="{EBE40337-5FAC-43BE-86DC-EF22BE0A5F1F}"/>
              </a:ext>
            </a:extLst>
          </p:cNvPr>
          <p:cNvSpPr txBox="1"/>
          <p:nvPr/>
        </p:nvSpPr>
        <p:spPr>
          <a:xfrm>
            <a:off x="3495965" y="5772928"/>
            <a:ext cx="3427932" cy="184666"/>
          </a:xfrm>
          <a:prstGeom prst="rect">
            <a:avLst/>
          </a:prstGeom>
          <a:noFill/>
        </p:spPr>
        <p:txBody>
          <a:bodyPr wrap="square" rtlCol="0">
            <a:spAutoFit/>
          </a:bodyPr>
          <a:lstStyle/>
          <a:p>
            <a:r>
              <a:rPr kumimoji="1" lang="ja-JP" altLang="en-US" sz="600" dirty="0"/>
              <a:t>出典：中小企業庁　</a:t>
            </a:r>
            <a:r>
              <a:rPr kumimoji="1" lang="en-US" altLang="ja-JP" sz="600" dirty="0"/>
              <a:t>2021</a:t>
            </a:r>
            <a:r>
              <a:rPr kumimoji="1" lang="ja-JP" altLang="en-US" sz="600" dirty="0"/>
              <a:t>年版「中小企業白書」など</a:t>
            </a:r>
          </a:p>
        </p:txBody>
      </p:sp>
      <p:sp>
        <p:nvSpPr>
          <p:cNvPr id="22" name="テキスト ボックス 21">
            <a:extLst>
              <a:ext uri="{FF2B5EF4-FFF2-40B4-BE49-F238E27FC236}">
                <a16:creationId xmlns:a16="http://schemas.microsoft.com/office/drawing/2014/main" id="{EBE40337-5FAC-43BE-86DC-EF22BE0A5F1F}"/>
              </a:ext>
            </a:extLst>
          </p:cNvPr>
          <p:cNvSpPr txBox="1"/>
          <p:nvPr/>
        </p:nvSpPr>
        <p:spPr>
          <a:xfrm>
            <a:off x="7997215" y="4020409"/>
            <a:ext cx="1703815" cy="369332"/>
          </a:xfrm>
          <a:prstGeom prst="rect">
            <a:avLst/>
          </a:prstGeom>
          <a:noFill/>
        </p:spPr>
        <p:txBody>
          <a:bodyPr wrap="square" rtlCol="0">
            <a:spAutoFit/>
          </a:bodyPr>
          <a:lstStyle/>
          <a:p>
            <a:r>
              <a:rPr kumimoji="1" lang="ja-JP" altLang="en-US" sz="900" b="1" dirty="0"/>
              <a:t>大阪の産業構造</a:t>
            </a:r>
            <a:endParaRPr kumimoji="1" lang="en-US" altLang="ja-JP" sz="900" b="1" dirty="0"/>
          </a:p>
          <a:p>
            <a:r>
              <a:rPr kumimoji="1" lang="en-US" altLang="ja-JP" sz="900" b="1" dirty="0"/>
              <a:t>(2018</a:t>
            </a:r>
            <a:r>
              <a:rPr kumimoji="1" lang="ja-JP" altLang="en-US" sz="900" b="1" dirty="0"/>
              <a:t>年度</a:t>
            </a:r>
            <a:r>
              <a:rPr kumimoji="1" lang="en-US" altLang="ja-JP" sz="900" b="1" dirty="0"/>
              <a:t>)</a:t>
            </a:r>
          </a:p>
        </p:txBody>
      </p:sp>
      <p:sp>
        <p:nvSpPr>
          <p:cNvPr id="33" name="正方形/長方形 32"/>
          <p:cNvSpPr/>
          <p:nvPr/>
        </p:nvSpPr>
        <p:spPr>
          <a:xfrm>
            <a:off x="0" y="-15019"/>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a:ea typeface="Meiryo UI" pitchFamily="50" charset="-128"/>
                <a:cs typeface="Meiryo UI" pitchFamily="50" charset="-128"/>
              </a:rPr>
              <a:t>４</a:t>
            </a:r>
            <a:r>
              <a:rPr kumimoji="0" lang="ja-JP" altLang="en-US"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kern="0" dirty="0" smtClean="0">
                <a:solidFill>
                  <a:srgbClr val="000000"/>
                </a:solidFill>
                <a:latin typeface="Meiryo UI"/>
                <a:ea typeface="Meiryo UI" pitchFamily="50" charset="-128"/>
                <a:cs typeface="Meiryo UI" pitchFamily="50" charset="-128"/>
              </a:rPr>
              <a:t>２</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kern="0" dirty="0" smtClean="0">
                <a:solidFill>
                  <a:srgbClr val="000000"/>
                </a:solidFill>
                <a:latin typeface="Meiryo UI"/>
                <a:ea typeface="Meiryo UI" pitchFamily="50" charset="-128"/>
                <a:cs typeface="Meiryo UI" pitchFamily="50" charset="-128"/>
              </a:rPr>
              <a:t>大阪</a:t>
            </a:r>
            <a:r>
              <a:rPr lang="ja-JP" altLang="en-US" kern="0" dirty="0">
                <a:solidFill>
                  <a:srgbClr val="000000"/>
                </a:solidFill>
                <a:latin typeface="Meiryo UI"/>
                <a:ea typeface="Meiryo UI" pitchFamily="50" charset="-128"/>
                <a:cs typeface="Meiryo UI" pitchFamily="50" charset="-128"/>
              </a:rPr>
              <a:t>の産業構造について</a:t>
            </a:r>
          </a:p>
        </p:txBody>
      </p:sp>
      <p:sp>
        <p:nvSpPr>
          <p:cNvPr id="35" name="正方形/長方形 34"/>
          <p:cNvSpPr/>
          <p:nvPr/>
        </p:nvSpPr>
        <p:spPr>
          <a:xfrm>
            <a:off x="7021651" y="7473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dirty="0">
                <a:solidFill>
                  <a:prstClr val="black"/>
                </a:solidFill>
                <a:latin typeface="Meiryo UI"/>
                <a:ea typeface="Meiryo UI"/>
              </a:rPr>
              <a:t>１</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795991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全国の中小企業の労働生産性は製造業、非製造業共に、大きな落ち込みはないものの、長らく横ばい傾向が続いている。</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企業規模別従業員一人当たり付加価値額（労働生産性）の推移（全国）</a:t>
            </a:r>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379118"/>
            <a:ext cx="3588401"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出典：中小企業白書</a:t>
            </a:r>
            <a:r>
              <a:rPr lang="en-US" altLang="ja-JP" sz="1100" dirty="0">
                <a:latin typeface="Meiryo UI" panose="020B0604030504040204" pitchFamily="50" charset="-128"/>
                <a:ea typeface="Meiryo UI" panose="020B0604030504040204" pitchFamily="50" charset="-128"/>
              </a:rPr>
              <a:t>2021</a:t>
            </a:r>
          </a:p>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財務省「法人企業統計調査年報」</a:t>
            </a:r>
            <a:r>
              <a:rPr lang="ja-JP" altLang="en-US" sz="1100" dirty="0">
                <a:latin typeface="Meiryo UI" panose="020B0604030504040204" pitchFamily="50" charset="-128"/>
                <a:ea typeface="Meiryo UI" panose="020B0604030504040204" pitchFamily="50" charset="-128"/>
              </a:rPr>
              <a:t>）</a:t>
            </a:r>
          </a:p>
        </p:txBody>
      </p:sp>
      <p:sp>
        <p:nvSpPr>
          <p:cNvPr id="33" name="正方形/長方形 32"/>
          <p:cNvSpPr/>
          <p:nvPr/>
        </p:nvSpPr>
        <p:spPr>
          <a:xfrm>
            <a:off x="902069" y="2237653"/>
            <a:ext cx="2061889"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478891" y="2213857"/>
            <a:ext cx="2193785"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51086" y="5741216"/>
            <a:ext cx="8401878" cy="646331"/>
          </a:xfrm>
          <a:prstGeom prst="rect">
            <a:avLst/>
          </a:prstGeom>
          <a:noFill/>
        </p:spPr>
        <p:txBody>
          <a:bodyPr wrap="square" rtlCol="0">
            <a:spAutoFit/>
          </a:bodyPr>
          <a:lstStyle/>
          <a:p>
            <a:r>
              <a:rPr kumimoji="1" lang="en-US" altLang="ja-JP" sz="900" dirty="0"/>
              <a:t>(</a:t>
            </a:r>
            <a:r>
              <a:rPr kumimoji="1" lang="ja-JP" altLang="en-US" sz="900" dirty="0"/>
              <a:t>注</a:t>
            </a:r>
            <a:r>
              <a:rPr kumimoji="1" lang="en-US" altLang="ja-JP" sz="900" dirty="0"/>
              <a:t>)</a:t>
            </a:r>
          </a:p>
          <a:p>
            <a:r>
              <a:rPr kumimoji="1" lang="en-US" altLang="ja-JP" sz="900" dirty="0"/>
              <a:t>1.</a:t>
            </a:r>
            <a:r>
              <a:rPr kumimoji="1" lang="ja-JP" altLang="en-US" sz="900" dirty="0"/>
              <a:t>ここでいう大企業とは資本金</a:t>
            </a:r>
            <a:r>
              <a:rPr kumimoji="1" lang="en-US" altLang="ja-JP" sz="900" dirty="0"/>
              <a:t>10</a:t>
            </a:r>
            <a:r>
              <a:rPr kumimoji="1" lang="ja-JP" altLang="en-US" sz="900" dirty="0"/>
              <a:t>億円以上、中小企業とは資本金１億円未満の企業とする。</a:t>
            </a:r>
            <a:endParaRPr kumimoji="1" lang="en-US" altLang="ja-JP" sz="900" dirty="0"/>
          </a:p>
          <a:p>
            <a:r>
              <a:rPr kumimoji="1" lang="en-US" altLang="ja-JP" sz="900" dirty="0"/>
              <a:t>2.</a:t>
            </a:r>
            <a:r>
              <a:rPr kumimoji="1" lang="ja-JP" altLang="en-US" sz="900" dirty="0"/>
              <a:t>平成</a:t>
            </a:r>
            <a:r>
              <a:rPr kumimoji="1" lang="en-US" altLang="ja-JP" sz="900" dirty="0"/>
              <a:t>18</a:t>
            </a:r>
            <a:r>
              <a:rPr kumimoji="1" lang="ja-JP" altLang="en-US" sz="900" dirty="0"/>
              <a:t>年度調査以前は付加価値額＝営業純益</a:t>
            </a:r>
            <a:r>
              <a:rPr kumimoji="1" lang="en-US" altLang="ja-JP" sz="900" dirty="0"/>
              <a:t>(</a:t>
            </a:r>
            <a:r>
              <a:rPr kumimoji="1" lang="ja-JP" altLang="en-US" sz="900" dirty="0"/>
              <a:t>営業利益－支払利息等</a:t>
            </a:r>
            <a:r>
              <a:rPr kumimoji="1" lang="en-US" altLang="ja-JP" sz="900" dirty="0"/>
              <a:t>)</a:t>
            </a:r>
            <a:r>
              <a:rPr kumimoji="1" lang="ja-JP" altLang="en-US" sz="900" dirty="0"/>
              <a:t>＋役員給与＋従業員給与＋福利厚生費＋支払利息等＋動産・不動産賃借料＋租税公課とし、平成</a:t>
            </a:r>
            <a:r>
              <a:rPr kumimoji="1" lang="en-US" altLang="ja-JP" sz="900" dirty="0"/>
              <a:t>19</a:t>
            </a:r>
            <a:r>
              <a:rPr kumimoji="1" lang="ja-JP" altLang="en-US" sz="900" dirty="0"/>
              <a:t>年度調査以降はこれに役員賞与、及び従業員賞与を加えたものとする。</a:t>
            </a:r>
            <a:endParaRPr kumimoji="1" lang="en-US" altLang="ja-JP" sz="900" dirty="0"/>
          </a:p>
        </p:txBody>
      </p:sp>
      <p:pic>
        <p:nvPicPr>
          <p:cNvPr id="3" name="図 2"/>
          <p:cNvPicPr>
            <a:picLocks noChangeAspect="1"/>
          </p:cNvPicPr>
          <p:nvPr/>
        </p:nvPicPr>
        <p:blipFill>
          <a:blip r:embed="rId2"/>
          <a:stretch>
            <a:fillRect/>
          </a:stretch>
        </p:blipFill>
        <p:spPr>
          <a:xfrm>
            <a:off x="608221" y="1682179"/>
            <a:ext cx="7922397" cy="4031935"/>
          </a:xfrm>
          <a:prstGeom prst="rect">
            <a:avLst/>
          </a:prstGeom>
        </p:spPr>
      </p:pic>
      <p:sp>
        <p:nvSpPr>
          <p:cNvPr id="10" name="テキスト ボックス 9">
            <a:extLst>
              <a:ext uri="{FF2B5EF4-FFF2-40B4-BE49-F238E27FC236}">
                <a16:creationId xmlns:a16="http://schemas.microsoft.com/office/drawing/2014/main" id="{C04CD1B5-F732-4A5C-A8C2-0AE547D85819}"/>
              </a:ext>
            </a:extLst>
          </p:cNvPr>
          <p:cNvSpPr txBox="1"/>
          <p:nvPr/>
        </p:nvSpPr>
        <p:spPr>
          <a:xfrm>
            <a:off x="8216940" y="2088191"/>
            <a:ext cx="750592"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大企業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非製造業</a:t>
            </a:r>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8292499" y="2661177"/>
            <a:ext cx="750592"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大企業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製造業</a:t>
            </a:r>
          </a:p>
        </p:txBody>
      </p:sp>
      <p:sp>
        <p:nvSpPr>
          <p:cNvPr id="12" name="テキスト ボックス 11">
            <a:extLst>
              <a:ext uri="{FF2B5EF4-FFF2-40B4-BE49-F238E27FC236}">
                <a16:creationId xmlns:a16="http://schemas.microsoft.com/office/drawing/2014/main" id="{C04CD1B5-F732-4A5C-A8C2-0AE547D85819}"/>
              </a:ext>
            </a:extLst>
          </p:cNvPr>
          <p:cNvSpPr txBox="1"/>
          <p:nvPr/>
        </p:nvSpPr>
        <p:spPr>
          <a:xfrm>
            <a:off x="3132670" y="3477391"/>
            <a:ext cx="750592"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中小企業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製造業</a:t>
            </a: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2990995" y="4278671"/>
            <a:ext cx="750592"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中小企業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非製造業</a:t>
            </a:r>
          </a:p>
        </p:txBody>
      </p:sp>
      <p:sp>
        <p:nvSpPr>
          <p:cNvPr id="6" name="正方形/長方形 5">
            <a:extLst>
              <a:ext uri="{FF2B5EF4-FFF2-40B4-BE49-F238E27FC236}">
                <a16:creationId xmlns:a16="http://schemas.microsoft.com/office/drawing/2014/main" id="{67AF797B-415F-56BA-2DA7-1BD14313F235}"/>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産業構造、雇用、中小企業㉓</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5" name="正方形/長方形 14"/>
          <p:cNvSpPr/>
          <p:nvPr/>
        </p:nvSpPr>
        <p:spPr>
          <a:xfrm>
            <a:off x="6978654" y="6322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387392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楕円 13">
            <a:extLst>
              <a:ext uri="{FF2B5EF4-FFF2-40B4-BE49-F238E27FC236}">
                <a16:creationId xmlns:a16="http://schemas.microsoft.com/office/drawing/2014/main" id="{D41DF365-08AE-482F-9A93-5D90AB3800A6}"/>
              </a:ext>
            </a:extLst>
          </p:cNvPr>
          <p:cNvSpPr/>
          <p:nvPr/>
        </p:nvSpPr>
        <p:spPr>
          <a:xfrm>
            <a:off x="1571222" y="5181300"/>
            <a:ext cx="560082" cy="4725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D41DF365-08AE-482F-9A93-5D90AB3800A6}"/>
              </a:ext>
            </a:extLst>
          </p:cNvPr>
          <p:cNvSpPr/>
          <p:nvPr/>
        </p:nvSpPr>
        <p:spPr>
          <a:xfrm>
            <a:off x="3986320" y="4854884"/>
            <a:ext cx="560082" cy="4725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41DF365-08AE-482F-9A93-5D90AB3800A6}"/>
              </a:ext>
            </a:extLst>
          </p:cNvPr>
          <p:cNvSpPr/>
          <p:nvPr/>
        </p:nvSpPr>
        <p:spPr>
          <a:xfrm>
            <a:off x="6431164" y="4775462"/>
            <a:ext cx="560082" cy="4725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都道府県別の企業規模別の付加価値額</a:t>
            </a:r>
            <a:endParaRPr lang="en-US" altLang="ja-JP" sz="1400" b="1" dirty="0"/>
          </a:p>
        </p:txBody>
      </p:sp>
      <p:sp>
        <p:nvSpPr>
          <p:cNvPr id="10" name="テキスト ボックス 9">
            <a:extLst>
              <a:ext uri="{FF2B5EF4-FFF2-40B4-BE49-F238E27FC236}">
                <a16:creationId xmlns:a16="http://schemas.microsoft.com/office/drawing/2014/main" id="{38AC23D9-3851-43D3-AA26-2ADD5FE02A68}"/>
              </a:ext>
            </a:extLst>
          </p:cNvPr>
          <p:cNvSpPr txBox="1"/>
          <p:nvPr/>
        </p:nvSpPr>
        <p:spPr>
          <a:xfrm>
            <a:off x="304800" y="6595272"/>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出典：経済産業省「中小企業白書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」をもとに副首都推進局にて作成</a:t>
            </a:r>
          </a:p>
        </p:txBody>
      </p:sp>
      <p:sp>
        <p:nvSpPr>
          <p:cNvPr id="12" name="正方形/長方形 11">
            <a:extLst>
              <a:ext uri="{FF2B5EF4-FFF2-40B4-BE49-F238E27FC236}">
                <a16:creationId xmlns:a16="http://schemas.microsoft.com/office/drawing/2014/main" id="{0ACAFD84-3FCD-49E0-84EE-0992DF06F324}"/>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企業規模別の付加価値額を都道府県別に比較すると、いずれも大企業の占める割合が大きい。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542663" y="1612935"/>
            <a:ext cx="8053514" cy="4541914"/>
          </a:xfrm>
          <a:prstGeom prst="rect">
            <a:avLst/>
          </a:prstGeom>
        </p:spPr>
      </p:pic>
      <p:sp>
        <p:nvSpPr>
          <p:cNvPr id="5" name="正方形/長方形 4">
            <a:extLst>
              <a:ext uri="{FF2B5EF4-FFF2-40B4-BE49-F238E27FC236}">
                <a16:creationId xmlns:a16="http://schemas.microsoft.com/office/drawing/2014/main" id="{83C8B6CC-67A7-247D-CE85-DA1F07962B6B}"/>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産業構造、雇用、中小企業㉔</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3" name="正方形/長方形 12"/>
          <p:cNvSpPr/>
          <p:nvPr/>
        </p:nvSpPr>
        <p:spPr>
          <a:xfrm>
            <a:off x="6991246" y="4578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319887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都道府県別の付加価値額の企業規模別内訳</a:t>
            </a:r>
            <a:endParaRPr lang="en-US" altLang="ja-JP" sz="1400" b="1" dirty="0"/>
          </a:p>
        </p:txBody>
      </p:sp>
      <p:sp>
        <p:nvSpPr>
          <p:cNvPr id="10" name="テキスト ボックス 9">
            <a:extLst>
              <a:ext uri="{FF2B5EF4-FFF2-40B4-BE49-F238E27FC236}">
                <a16:creationId xmlns:a16="http://schemas.microsoft.com/office/drawing/2014/main" id="{38AC23D9-3851-43D3-AA26-2ADD5FE02A68}"/>
              </a:ext>
            </a:extLst>
          </p:cNvPr>
          <p:cNvSpPr txBox="1"/>
          <p:nvPr/>
        </p:nvSpPr>
        <p:spPr>
          <a:xfrm>
            <a:off x="304800" y="6595272"/>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出典：経済産業省「中小企業白書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」をもとに副首都推進局にて作成</a:t>
            </a:r>
          </a:p>
        </p:txBody>
      </p:sp>
      <p:sp>
        <p:nvSpPr>
          <p:cNvPr id="12" name="正方形/長方形 11">
            <a:extLst>
              <a:ext uri="{FF2B5EF4-FFF2-40B4-BE49-F238E27FC236}">
                <a16:creationId xmlns:a16="http://schemas.microsoft.com/office/drawing/2014/main" id="{0ACAFD84-3FCD-49E0-84EE-0992DF06F324}"/>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付加価値額の企業規模別内訳を都道府県別に比較すると、いずれも大企業の占める割合が大きいが、東京都が約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割を大企業が占めているのに対し、大阪府や愛知県は、大企業は半分に満たず、大阪府は東京都や愛知県より中小企業の割合が大きい。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楕円 8">
            <a:extLst>
              <a:ext uri="{FF2B5EF4-FFF2-40B4-BE49-F238E27FC236}">
                <a16:creationId xmlns:a16="http://schemas.microsoft.com/office/drawing/2014/main" id="{D41DF365-08AE-482F-9A93-5D90AB3800A6}"/>
              </a:ext>
            </a:extLst>
          </p:cNvPr>
          <p:cNvSpPr/>
          <p:nvPr/>
        </p:nvSpPr>
        <p:spPr>
          <a:xfrm>
            <a:off x="360608" y="2144416"/>
            <a:ext cx="560082" cy="3788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304800" y="1669192"/>
            <a:ext cx="8480271" cy="4694327"/>
          </a:xfrm>
          <a:prstGeom prst="rect">
            <a:avLst/>
          </a:prstGeom>
        </p:spPr>
      </p:pic>
      <p:sp>
        <p:nvSpPr>
          <p:cNvPr id="5" name="正方形/長方形 4">
            <a:extLst>
              <a:ext uri="{FF2B5EF4-FFF2-40B4-BE49-F238E27FC236}">
                <a16:creationId xmlns:a16="http://schemas.microsoft.com/office/drawing/2014/main" id="{178E621F-D4C7-B4B4-EF05-34ABF9EF9BE8}"/>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産業構造、雇用、中小企業㉕</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1" name="正方形/長方形 10"/>
          <p:cNvSpPr/>
          <p:nvPr/>
        </p:nvSpPr>
        <p:spPr>
          <a:xfrm>
            <a:off x="7086600" y="114807"/>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2426033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112713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都道府県について、企業規模別の生産性をみると、大阪府の中小企業の生産性は、全国や愛知県より高いが、東京都よりは低い。一方、大阪府の大企業の生産性は、全国より高いものの、東京都や愛知県より低い。</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主要都道府県について、製造業における従業者規模別の生産性をみると、いずれも従業者規模が大きくなるほど生産性（一人あたりの付加価値額）は高い傾向にある。大阪府は、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人以下の小規模な事業所における生産性が東京都や愛知県より高い。規模が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人を超えると、３都府県のなかでは、愛知県が最も生産性が高くなる。</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企業規模別生産性（非一次産業）</a:t>
            </a:r>
            <a:endParaRPr lang="en-US" altLang="ja-JP"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292251"/>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年版中小企業白書をもとに副首都推進局にて作成</a:t>
            </a:r>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90317" y="2264307"/>
            <a:ext cx="4841508"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単位：万円／従業者一人あたり</a:t>
            </a: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151086" y="5469091"/>
            <a:ext cx="4582663" cy="784830"/>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生産性＝付加価値額／従業者数</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付加価値額は、</a:t>
            </a:r>
            <a:r>
              <a:rPr lang="en-US" altLang="ja-JP" sz="900" dirty="0">
                <a:latin typeface="Meiryo UI" panose="020B0604030504040204" pitchFamily="50" charset="-128"/>
                <a:ea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rPr>
              <a:t>年版中小企業白書９表「都道府県別規模別付加価値額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（民営、非一次産業、</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従業者数は、</a:t>
            </a:r>
            <a:r>
              <a:rPr lang="en-US" altLang="zh-TW" sz="900" dirty="0">
                <a:latin typeface="Meiryo UI" panose="020B0604030504040204" pitchFamily="50" charset="-128"/>
                <a:ea typeface="Meiryo UI" panose="020B0604030504040204" pitchFamily="50" charset="-128"/>
              </a:rPr>
              <a:t>2021</a:t>
            </a:r>
            <a:r>
              <a:rPr lang="zh-TW" altLang="en-US" sz="900" dirty="0">
                <a:latin typeface="Meiryo UI" panose="020B0604030504040204" pitchFamily="50" charset="-128"/>
                <a:ea typeface="Meiryo UI" panose="020B0604030504040204" pitchFamily="50" charset="-128"/>
              </a:rPr>
              <a:t>年版中小企業白書</a:t>
            </a:r>
            <a:r>
              <a:rPr lang="ja-JP" altLang="en-US" sz="900" dirty="0">
                <a:latin typeface="Meiryo UI" panose="020B0604030504040204" pitchFamily="50" charset="-128"/>
                <a:ea typeface="Meiryo UI" panose="020B0604030504040204" pitchFamily="50" charset="-128"/>
              </a:rPr>
              <a:t>７表</a:t>
            </a:r>
            <a:r>
              <a:rPr lang="zh-TW" altLang="en-US" sz="900" dirty="0">
                <a:latin typeface="Meiryo UI" panose="020B0604030504040204" pitchFamily="50" charset="-128"/>
                <a:ea typeface="Meiryo UI" panose="020B0604030504040204" pitchFamily="50" charset="-128"/>
              </a:rPr>
              <a:t>「都道府県別規模別</a:t>
            </a:r>
            <a:r>
              <a:rPr lang="ja-JP" altLang="en-US" sz="900" dirty="0">
                <a:latin typeface="Meiryo UI" panose="020B0604030504040204" pitchFamily="50" charset="-128"/>
                <a:ea typeface="Meiryo UI" panose="020B0604030504040204" pitchFamily="50" charset="-128"/>
              </a:rPr>
              <a:t>従業者総数</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zh-TW" altLang="en-US" sz="900" dirty="0">
                <a:latin typeface="Meiryo UI" panose="020B0604030504040204" pitchFamily="50" charset="-128"/>
                <a:ea typeface="Meiryo UI" panose="020B0604030504040204" pitchFamily="50" charset="-128"/>
              </a:rPr>
              <a:t>（民営、非一次産業、</a:t>
            </a:r>
            <a:r>
              <a:rPr lang="en-US" altLang="zh-TW" sz="900" dirty="0">
                <a:latin typeface="Meiryo UI" panose="020B0604030504040204" pitchFamily="50" charset="-128"/>
                <a:ea typeface="Meiryo UI" panose="020B0604030504040204" pitchFamily="50" charset="-128"/>
              </a:rPr>
              <a:t>201</a:t>
            </a:r>
            <a:r>
              <a:rPr lang="en-US" altLang="ja-JP" sz="900" dirty="0">
                <a:latin typeface="Meiryo UI" panose="020B0604030504040204" pitchFamily="50" charset="-128"/>
                <a:ea typeface="Meiryo UI" panose="020B0604030504040204" pitchFamily="50" charset="-128"/>
              </a:rPr>
              <a:t>6</a:t>
            </a:r>
            <a:r>
              <a:rPr lang="zh-TW" altLang="en-US" sz="900" dirty="0">
                <a:latin typeface="Meiryo UI" panose="020B0604030504040204" pitchFamily="50" charset="-128"/>
                <a:ea typeface="Meiryo UI" panose="020B0604030504040204" pitchFamily="50" charset="-128"/>
              </a:rPr>
              <a:t>年）</a:t>
            </a:r>
            <a:r>
              <a:rPr lang="ja-JP" altLang="en-US" sz="900" dirty="0">
                <a:latin typeface="Meiryo UI" panose="020B0604030504040204" pitchFamily="50" charset="-128"/>
                <a:ea typeface="Meiryo UI" panose="020B0604030504040204" pitchFamily="50" charset="-128"/>
              </a:rPr>
              <a:t>」を使用</a:t>
            </a:r>
            <a:endParaRPr lang="zh-TW" altLang="en-US" sz="900" dirty="0">
              <a:latin typeface="Meiryo UI" panose="020B0604030504040204" pitchFamily="50" charset="-128"/>
              <a:ea typeface="Meiryo UI" panose="020B0604030504040204" pitchFamily="50" charset="-128"/>
            </a:endParaRPr>
          </a:p>
        </p:txBody>
      </p:sp>
      <p:sp>
        <p:nvSpPr>
          <p:cNvPr id="2" name="楕円 1"/>
          <p:cNvSpPr/>
          <p:nvPr/>
        </p:nvSpPr>
        <p:spPr>
          <a:xfrm>
            <a:off x="3907995" y="4694610"/>
            <a:ext cx="825754" cy="25896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04CD1B5-F732-4A5C-A8C2-0AE547D85819}"/>
              </a:ext>
            </a:extLst>
          </p:cNvPr>
          <p:cNvSpPr txBox="1"/>
          <p:nvPr/>
        </p:nvSpPr>
        <p:spPr>
          <a:xfrm>
            <a:off x="4841508" y="5601071"/>
            <a:ext cx="4027502" cy="646331"/>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生産性＝付加価値額／従業者数</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付加価値は、</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年工業統計調査地域別統計表における付加価値額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従業者</a:t>
            </a:r>
            <a:r>
              <a:rPr lang="en-US" altLang="ja-JP" sz="900" dirty="0">
                <a:latin typeface="Meiryo UI" panose="020B0604030504040204" pitchFamily="50" charset="-128"/>
                <a:ea typeface="Meiryo UI" panose="020B0604030504040204" pitchFamily="50" charset="-128"/>
              </a:rPr>
              <a:t>29</a:t>
            </a:r>
            <a:r>
              <a:rPr lang="ja-JP" altLang="en-US" sz="900" dirty="0">
                <a:latin typeface="Meiryo UI" panose="020B0604030504040204" pitchFamily="50" charset="-128"/>
                <a:ea typeface="Meiryo UI" panose="020B0604030504040204" pitchFamily="50" charset="-128"/>
              </a:rPr>
              <a:t>人以下は粗付加価値額</a:t>
            </a:r>
            <a:r>
              <a:rPr lang="en-US" altLang="ja-JP" sz="900"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　　 従業者数は、</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年工業統計調査地域別統計表における従業者数</a:t>
            </a:r>
            <a:endParaRPr lang="zh-TW" altLang="en-US" sz="9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04CD1B5-F732-4A5C-A8C2-0AE547D85819}"/>
              </a:ext>
            </a:extLst>
          </p:cNvPr>
          <p:cNvSpPr txBox="1"/>
          <p:nvPr/>
        </p:nvSpPr>
        <p:spPr>
          <a:xfrm>
            <a:off x="4377350" y="6292251"/>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年工業統計調査地域別統計表をもとに副首都推進局にて作成</a:t>
            </a:r>
          </a:p>
        </p:txBody>
      </p:sp>
      <p:sp>
        <p:nvSpPr>
          <p:cNvPr id="17" name="テキスト ボックス 16">
            <a:extLst>
              <a:ext uri="{FF2B5EF4-FFF2-40B4-BE49-F238E27FC236}">
                <a16:creationId xmlns:a16="http://schemas.microsoft.com/office/drawing/2014/main" id="{39B4B3B1-FF89-44DE-8071-3B959176BA98}"/>
              </a:ext>
            </a:extLst>
          </p:cNvPr>
          <p:cNvSpPr txBox="1"/>
          <p:nvPr/>
        </p:nvSpPr>
        <p:spPr>
          <a:xfrm>
            <a:off x="260985" y="1946361"/>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企業規模別生産性（非一次産業）</a:t>
            </a:r>
          </a:p>
        </p:txBody>
      </p:sp>
      <p:sp>
        <p:nvSpPr>
          <p:cNvPr id="21" name="テキスト ボックス 20">
            <a:extLst>
              <a:ext uri="{FF2B5EF4-FFF2-40B4-BE49-F238E27FC236}">
                <a16:creationId xmlns:a16="http://schemas.microsoft.com/office/drawing/2014/main" id="{39B4B3B1-FF89-44DE-8071-3B959176BA98}"/>
              </a:ext>
            </a:extLst>
          </p:cNvPr>
          <p:cNvSpPr txBox="1"/>
          <p:nvPr/>
        </p:nvSpPr>
        <p:spPr>
          <a:xfrm>
            <a:off x="5381625" y="1987308"/>
            <a:ext cx="4261803" cy="276999"/>
          </a:xfrm>
          <a:prstGeom prst="rect">
            <a:avLst/>
          </a:prstGeom>
          <a:noFill/>
        </p:spPr>
        <p:txBody>
          <a:bodyPr wrap="square" rtlCol="0">
            <a:spAutoFit/>
          </a:bodyPr>
          <a:lstStyle/>
          <a:p>
            <a:pPr lvl="0" defTabSz="914400">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製造業における従業者規模別の生産性</a:t>
            </a:r>
          </a:p>
        </p:txBody>
      </p:sp>
      <p:pic>
        <p:nvPicPr>
          <p:cNvPr id="5" name="図 4"/>
          <p:cNvPicPr>
            <a:picLocks noChangeAspect="1"/>
          </p:cNvPicPr>
          <p:nvPr/>
        </p:nvPicPr>
        <p:blipFill>
          <a:blip r:embed="rId2"/>
          <a:stretch>
            <a:fillRect/>
          </a:stretch>
        </p:blipFill>
        <p:spPr>
          <a:xfrm>
            <a:off x="406721" y="2379867"/>
            <a:ext cx="4395597" cy="2938527"/>
          </a:xfrm>
          <a:prstGeom prst="rect">
            <a:avLst/>
          </a:prstGeom>
        </p:spPr>
      </p:pic>
      <p:pic>
        <p:nvPicPr>
          <p:cNvPr id="6" name="図 5"/>
          <p:cNvPicPr>
            <a:picLocks noChangeAspect="1"/>
          </p:cNvPicPr>
          <p:nvPr/>
        </p:nvPicPr>
        <p:blipFill>
          <a:blip r:embed="rId3"/>
          <a:stretch>
            <a:fillRect/>
          </a:stretch>
        </p:blipFill>
        <p:spPr>
          <a:xfrm>
            <a:off x="5062879" y="2479751"/>
            <a:ext cx="3584759" cy="3273836"/>
          </a:xfrm>
          <a:prstGeom prst="rect">
            <a:avLst/>
          </a:prstGeom>
        </p:spPr>
      </p:pic>
      <p:sp>
        <p:nvSpPr>
          <p:cNvPr id="7" name="正方形/長方形 6">
            <a:extLst>
              <a:ext uri="{FF2B5EF4-FFF2-40B4-BE49-F238E27FC236}">
                <a16:creationId xmlns:a16="http://schemas.microsoft.com/office/drawing/2014/main" id="{0FD452D0-D1FB-1EA6-35EB-44B742651ED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産業構造、雇用、中小企業㉖</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0" name="正方形/長方形 19"/>
          <p:cNvSpPr/>
          <p:nvPr/>
        </p:nvSpPr>
        <p:spPr>
          <a:xfrm>
            <a:off x="6858747" y="9204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606101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75854"/>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業種別、企業規模別の企業数の内訳を見ると、いずれの業種においても、企業のほとんどが中小企業であることがわかる。大阪府における業種別、企業規模別の従業者数の内訳を見ると、従業者のうち約８割が中小企業で雇用されていることがわかる。</a:t>
            </a:r>
          </a:p>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大阪に強みのある製造業、卸売業・小売業では中小企業の割合が高い。</a:t>
            </a:r>
          </a:p>
        </p:txBody>
      </p:sp>
      <p:sp>
        <p:nvSpPr>
          <p:cNvPr id="18" name="テキスト ボックス 17"/>
          <p:cNvSpPr txBox="1"/>
          <p:nvPr/>
        </p:nvSpPr>
        <p:spPr>
          <a:xfrm>
            <a:off x="53033" y="416157"/>
            <a:ext cx="8105861" cy="523220"/>
          </a:xfrm>
          <a:prstGeom prst="rect">
            <a:avLst/>
          </a:prstGeom>
          <a:noFill/>
        </p:spPr>
        <p:txBody>
          <a:bodyPr wrap="square" rtlCol="0">
            <a:spAutoFit/>
          </a:bodyPr>
          <a:lstStyle/>
          <a:p>
            <a:r>
              <a:rPr kumimoji="1" lang="ja-JP" altLang="en-US" sz="1400" b="1" dirty="0"/>
              <a:t>■</a:t>
            </a:r>
            <a:r>
              <a:rPr lang="ja-JP" altLang="en-US" sz="1400" b="1" dirty="0"/>
              <a:t>　業種別・企業規模別の企業数、従業員数の内訳（大阪府）</a:t>
            </a:r>
          </a:p>
          <a:p>
            <a:endParaRPr lang="en-US" altLang="ja-JP"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613858"/>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出典：平成</a:t>
            </a:r>
            <a:r>
              <a:rPr lang="en-US" altLang="ja-JP" sz="1100" dirty="0">
                <a:latin typeface="Meiryo UI" panose="020B0604030504040204" pitchFamily="50" charset="-128"/>
                <a:ea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rPr>
              <a:t>年経済センサス活動調査をもとに副首都推進局にて作成</a:t>
            </a:r>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06144" y="5930797"/>
            <a:ext cx="8401878"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（注</a:t>
            </a:r>
            <a:r>
              <a:rPr kumimoji="1" lang="en-US" altLang="ja-JP" sz="700" dirty="0">
                <a:latin typeface="Meiryo UI" panose="020B0604030504040204" pitchFamily="50" charset="-128"/>
                <a:ea typeface="Meiryo UI" panose="020B0604030504040204" pitchFamily="50" charset="-128"/>
              </a:rPr>
              <a:t>1</a:t>
            </a:r>
            <a:r>
              <a:rPr kumimoji="1" lang="ja-JP" altLang="en-US" sz="700" dirty="0">
                <a:latin typeface="Meiryo UI" panose="020B0604030504040204" pitchFamily="50" charset="-128"/>
                <a:ea typeface="Meiryo UI" panose="020B0604030504040204" pitchFamily="50" charset="-128"/>
              </a:rPr>
              <a:t>）「サービス業」には、「情報通信業」、「不動産業，物品賃貸業」、「学術研究，専門・技術サービス業」、「宿泊業，飲食サービス業」、「生活関連サービス業，娯楽業」、「教育，学習支援業」、「医療，福祉」、</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「複合サービス事業」、「サービス業（他に分類されないもの）」が含まれる。</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「その他」には、「鉱業，採石業，砂利採取業」、「建設業」、「電気・ガス・熱供給・水道業」、「運輸業，郵便業」、「金融業，保険業」が含まれる。</a:t>
            </a:r>
            <a:endParaRPr kumimoji="1" lang="en-US" altLang="ja-JP" sz="7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102786" y="1476638"/>
            <a:ext cx="72600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○企業数</a:t>
            </a:r>
          </a:p>
        </p:txBody>
      </p:sp>
      <p:sp>
        <p:nvSpPr>
          <p:cNvPr id="14" name="テキスト ボックス 13">
            <a:extLst>
              <a:ext uri="{FF2B5EF4-FFF2-40B4-BE49-F238E27FC236}">
                <a16:creationId xmlns:a16="http://schemas.microsoft.com/office/drawing/2014/main" id="{C04CD1B5-F732-4A5C-A8C2-0AE547D85819}"/>
              </a:ext>
            </a:extLst>
          </p:cNvPr>
          <p:cNvSpPr txBox="1"/>
          <p:nvPr/>
        </p:nvSpPr>
        <p:spPr>
          <a:xfrm>
            <a:off x="151086" y="3861473"/>
            <a:ext cx="72600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○従業員数</a:t>
            </a:r>
          </a:p>
        </p:txBody>
      </p:sp>
      <p:pic>
        <p:nvPicPr>
          <p:cNvPr id="6" name="図 5"/>
          <p:cNvPicPr>
            <a:picLocks noChangeAspect="1"/>
          </p:cNvPicPr>
          <p:nvPr/>
        </p:nvPicPr>
        <p:blipFill>
          <a:blip r:embed="rId2"/>
          <a:stretch>
            <a:fillRect/>
          </a:stretch>
        </p:blipFill>
        <p:spPr>
          <a:xfrm>
            <a:off x="854856" y="1489966"/>
            <a:ext cx="7919390" cy="2426418"/>
          </a:xfrm>
          <a:prstGeom prst="rect">
            <a:avLst/>
          </a:prstGeom>
        </p:spPr>
      </p:pic>
      <p:pic>
        <p:nvPicPr>
          <p:cNvPr id="7" name="図 6"/>
          <p:cNvPicPr>
            <a:picLocks noChangeAspect="1"/>
          </p:cNvPicPr>
          <p:nvPr/>
        </p:nvPicPr>
        <p:blipFill>
          <a:blip r:embed="rId3"/>
          <a:stretch>
            <a:fillRect/>
          </a:stretch>
        </p:blipFill>
        <p:spPr>
          <a:xfrm>
            <a:off x="854856" y="3723478"/>
            <a:ext cx="7486537" cy="2353260"/>
          </a:xfrm>
          <a:prstGeom prst="rect">
            <a:avLst/>
          </a:prstGeom>
        </p:spPr>
      </p:pic>
      <p:sp>
        <p:nvSpPr>
          <p:cNvPr id="26" name="テキスト ボックス 25">
            <a:extLst>
              <a:ext uri="{FF2B5EF4-FFF2-40B4-BE49-F238E27FC236}">
                <a16:creationId xmlns:a16="http://schemas.microsoft.com/office/drawing/2014/main" id="{C15A3A43-6478-4491-AC6B-DF37E8C9B7C0}"/>
              </a:ext>
            </a:extLst>
          </p:cNvPr>
          <p:cNvSpPr txBox="1"/>
          <p:nvPr/>
        </p:nvSpPr>
        <p:spPr>
          <a:xfrm>
            <a:off x="115669" y="6272663"/>
            <a:ext cx="8401878"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（注</a:t>
            </a:r>
            <a:r>
              <a:rPr kumimoji="1" lang="en-US" altLang="ja-JP" sz="700" dirty="0">
                <a:latin typeface="Meiryo UI" panose="020B0604030504040204" pitchFamily="50" charset="-128"/>
                <a:ea typeface="Meiryo UI" panose="020B0604030504040204" pitchFamily="50" charset="-128"/>
              </a:rPr>
              <a:t>2</a:t>
            </a:r>
            <a:r>
              <a:rPr kumimoji="1" lang="ja-JP" altLang="en-US" sz="700" dirty="0">
                <a:latin typeface="Meiryo UI" panose="020B0604030504040204" pitchFamily="50" charset="-128"/>
                <a:ea typeface="Meiryo UI" panose="020B0604030504040204" pitchFamily="50" charset="-128"/>
              </a:rPr>
              <a:t>）中規模企業・小規模企業は、以下の従業員数で区分し作成している。</a:t>
            </a:r>
          </a:p>
          <a:p>
            <a:r>
              <a:rPr kumimoji="1" lang="en-US" altLang="ja-JP"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中規模企業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製造業その他</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300</a:t>
            </a:r>
            <a:r>
              <a:rPr kumimoji="1" lang="ja-JP" altLang="en-US" sz="700" dirty="0">
                <a:latin typeface="Meiryo UI" panose="020B0604030504040204" pitchFamily="50" charset="-128"/>
                <a:ea typeface="Meiryo UI" panose="020B0604030504040204" pitchFamily="50" charset="-128"/>
              </a:rPr>
              <a:t>人未満、卸売業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100</a:t>
            </a:r>
            <a:r>
              <a:rPr kumimoji="1" lang="ja-JP" altLang="en-US" sz="700" dirty="0">
                <a:latin typeface="Meiryo UI" panose="020B0604030504040204" pitchFamily="50" charset="-128"/>
                <a:ea typeface="Meiryo UI" panose="020B0604030504040204" pitchFamily="50" charset="-128"/>
              </a:rPr>
              <a:t>人未満、小売業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50</a:t>
            </a:r>
            <a:r>
              <a:rPr kumimoji="1" lang="ja-JP" altLang="en-US" sz="700" dirty="0">
                <a:latin typeface="Meiryo UI" panose="020B0604030504040204" pitchFamily="50" charset="-128"/>
                <a:ea typeface="Meiryo UI" panose="020B0604030504040204" pitchFamily="50" charset="-128"/>
              </a:rPr>
              <a:t>人未満、サービス業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100</a:t>
            </a:r>
            <a:r>
              <a:rPr kumimoji="1" lang="ja-JP" altLang="en-US" sz="700" dirty="0">
                <a:latin typeface="Meiryo UI" panose="020B0604030504040204" pitchFamily="50" charset="-128"/>
                <a:ea typeface="Meiryo UI" panose="020B0604030504040204" pitchFamily="50" charset="-128"/>
              </a:rPr>
              <a:t>人未満</a:t>
            </a:r>
          </a:p>
          <a:p>
            <a:r>
              <a:rPr kumimoji="1" lang="en-US" altLang="ja-JP"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小規模企業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製造業その他</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a:t>
            </a:r>
            <a:r>
              <a:rPr kumimoji="1" lang="en-US" altLang="ja-JP" sz="700" dirty="0">
                <a:latin typeface="Meiryo UI" panose="020B0604030504040204" pitchFamily="50" charset="-128"/>
                <a:ea typeface="Meiryo UI" panose="020B0604030504040204" pitchFamily="50" charset="-128"/>
              </a:rPr>
              <a:t>20</a:t>
            </a:r>
            <a:r>
              <a:rPr kumimoji="1" lang="ja-JP" altLang="en-US" sz="700" dirty="0">
                <a:latin typeface="Meiryo UI" panose="020B0604030504040204" pitchFamily="50" charset="-128"/>
                <a:ea typeface="Meiryo UI" panose="020B0604030504040204" pitchFamily="50" charset="-128"/>
              </a:rPr>
              <a:t>人未満、卸売業・小売業・サービス業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a:t>
            </a:r>
            <a:r>
              <a:rPr kumimoji="1" lang="en-US" altLang="ja-JP" sz="700" dirty="0">
                <a:latin typeface="Meiryo UI" panose="020B0604030504040204" pitchFamily="50" charset="-128"/>
                <a:ea typeface="Meiryo UI" panose="020B0604030504040204" pitchFamily="50" charset="-128"/>
              </a:rPr>
              <a:t>5</a:t>
            </a:r>
            <a:r>
              <a:rPr kumimoji="1" lang="ja-JP" altLang="en-US" sz="700" dirty="0">
                <a:latin typeface="Meiryo UI" panose="020B0604030504040204" pitchFamily="50" charset="-128"/>
                <a:ea typeface="Meiryo UI" panose="020B0604030504040204" pitchFamily="50" charset="-128"/>
              </a:rPr>
              <a:t>人未満</a:t>
            </a:r>
            <a:endParaRPr kumimoji="1" lang="en-US" altLang="ja-JP" sz="7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DE46CDC9-7250-03B8-342A-895BC25EAA16}"/>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産業構造、雇用、中小企業㉗</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5" name="正方形/長方形 14"/>
          <p:cNvSpPr/>
          <p:nvPr/>
        </p:nvSpPr>
        <p:spPr>
          <a:xfrm>
            <a:off x="6917634" y="88137"/>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66695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56625" y="2367448"/>
            <a:ext cx="8230749" cy="4029637"/>
          </a:xfrm>
          <a:prstGeom prst="rect">
            <a:avLst/>
          </a:prstGeom>
        </p:spPr>
      </p:pic>
      <p:sp>
        <p:nvSpPr>
          <p:cNvPr id="27" name="正方形/長方形 26"/>
          <p:cNvSpPr/>
          <p:nvPr/>
        </p:nvSpPr>
        <p:spPr>
          <a:xfrm>
            <a:off x="147348" y="864381"/>
            <a:ext cx="8503417" cy="144774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㈱帝国データバンクの大阪府・本社移転企業調査（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年）によると、大阪府へ転入した企業は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社（うち大阪市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年ぶりの高水準。</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転出した企業は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社（うち大阪市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社）で過去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年で最少。転出超過数は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社（うち大阪市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年連続の転出超過であるが、その差は過去最少。</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大阪・関西万博開催やカジノを含む統合型リゾートの誘致推進の盛り上がり、来阪外国人旅行者の増加などが大きく影響したと考えられる（帝国データバンク）</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97981" y="558445"/>
            <a:ext cx="6890648" cy="307777"/>
          </a:xfrm>
          <a:prstGeom prst="rect">
            <a:avLst/>
          </a:prstGeom>
          <a:noFill/>
        </p:spPr>
        <p:txBody>
          <a:bodyPr wrap="square" rtlCol="0">
            <a:spAutoFit/>
          </a:bodyPr>
          <a:lstStyle/>
          <a:p>
            <a:r>
              <a:rPr kumimoji="1" lang="ja-JP" altLang="en-US" sz="1400" b="1" dirty="0"/>
              <a:t>■</a:t>
            </a:r>
            <a:r>
              <a:rPr lang="ja-JP" altLang="en-US" sz="1400" b="1" dirty="0"/>
              <a:t>　大阪の本社転入・転出件数の推移</a:t>
            </a:r>
          </a:p>
        </p:txBody>
      </p:sp>
      <p:sp>
        <p:nvSpPr>
          <p:cNvPr id="29" name="テキスト ボックス 28">
            <a:extLst>
              <a:ext uri="{FF2B5EF4-FFF2-40B4-BE49-F238E27FC236}">
                <a16:creationId xmlns:a16="http://schemas.microsoft.com/office/drawing/2014/main" id="{C04CD1B5-F732-4A5C-A8C2-0AE547D85819}"/>
              </a:ext>
            </a:extLst>
          </p:cNvPr>
          <p:cNvSpPr txBox="1"/>
          <p:nvPr/>
        </p:nvSpPr>
        <p:spPr>
          <a:xfrm>
            <a:off x="593422" y="6416299"/>
            <a:ext cx="82478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出典：第</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回「国際金融都市ＯＳＡＫＡ推進委員会」幹事会資料</a:t>
            </a:r>
            <a:endParaRPr lang="en-US" altLang="ja-JP" sz="11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100" dirty="0">
                <a:latin typeface="Meiryo UI" panose="020B0604030504040204" pitchFamily="50" charset="-128"/>
                <a:ea typeface="Meiryo UI" panose="020B0604030504040204" pitchFamily="50" charset="-128"/>
                <a:sym typeface="Wingdings" panose="05000000000000000000" pitchFamily="2" charset="2"/>
              </a:rPr>
              <a:t>　　　　　株式会社</a:t>
            </a:r>
            <a:r>
              <a:rPr lang="ja-JP" altLang="en-US" sz="1100" dirty="0">
                <a:latin typeface="Meiryo UI" panose="020B0604030504040204" pitchFamily="50" charset="-128"/>
                <a:ea typeface="Meiryo UI" panose="020B0604030504040204" pitchFamily="50" charset="-128"/>
              </a:rPr>
              <a:t>帝国データバンク大阪府・本社移転企業調査（</a:t>
            </a:r>
            <a:r>
              <a:rPr lang="en-US" altLang="ja-JP" sz="1100" dirty="0">
                <a:latin typeface="Meiryo UI" panose="020B0604030504040204" pitchFamily="50" charset="-128"/>
                <a:ea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rPr>
              <a:t>年）</a:t>
            </a:r>
          </a:p>
        </p:txBody>
      </p:sp>
      <p:sp>
        <p:nvSpPr>
          <p:cNvPr id="2" name="大かっこ 1">
            <a:extLst>
              <a:ext uri="{FF2B5EF4-FFF2-40B4-BE49-F238E27FC236}">
                <a16:creationId xmlns:a16="http://schemas.microsoft.com/office/drawing/2014/main" id="{7A27234C-8DD7-4C4D-8BEA-23C11FE43172}"/>
              </a:ext>
            </a:extLst>
          </p:cNvPr>
          <p:cNvSpPr/>
          <p:nvPr/>
        </p:nvSpPr>
        <p:spPr>
          <a:xfrm>
            <a:off x="1069975" y="6622217"/>
            <a:ext cx="3960000" cy="18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21D3742-01E3-F8DF-67DB-40267E8D824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産業構造、雇用、中小企業㉘</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0" name="正方形/長方形 9"/>
          <p:cNvSpPr/>
          <p:nvPr/>
        </p:nvSpPr>
        <p:spPr>
          <a:xfrm>
            <a:off x="6962997" y="8088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699068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年度の人口１人あたり県内総生産は、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年度と比較して、東京都と神奈川県については減少、大阪府、愛知県、福岡県については増加している。都道府県の順位において、大阪府は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年度まで第４～６位を前後していたが、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年度以降の全国的な回復期に伸び悩んで、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年度には第</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位に後退した。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6890648" cy="307777"/>
          </a:xfrm>
          <a:prstGeom prst="rect">
            <a:avLst/>
          </a:prstGeom>
          <a:noFill/>
        </p:spPr>
        <p:txBody>
          <a:bodyPr wrap="square" rtlCol="0">
            <a:spAutoFit/>
          </a:bodyPr>
          <a:lstStyle/>
          <a:p>
            <a:r>
              <a:rPr kumimoji="1" lang="ja-JP" altLang="en-US" sz="1400" b="1" dirty="0"/>
              <a:t>■</a:t>
            </a:r>
            <a:r>
              <a:rPr lang="ja-JP" altLang="en-US" sz="1400" b="1" dirty="0"/>
              <a:t>　県内総生産の推移①（人口１人あたり）</a:t>
            </a:r>
            <a:r>
              <a:rPr lang="en-US" altLang="ja-JP" sz="1400" b="1" dirty="0"/>
              <a:t>2006</a:t>
            </a:r>
            <a:r>
              <a:rPr lang="ja-JP" altLang="en-US" sz="1400" b="1" dirty="0"/>
              <a:t>年度</a:t>
            </a:r>
            <a:r>
              <a:rPr lang="en-US" altLang="ja-JP" sz="1400" b="1" dirty="0"/>
              <a:t> </a:t>
            </a:r>
            <a:r>
              <a:rPr lang="ja-JP" altLang="en-US" sz="1400" b="1" dirty="0"/>
              <a:t>～</a:t>
            </a:r>
            <a:r>
              <a:rPr lang="en-US" altLang="ja-JP" sz="1400" b="1" dirty="0"/>
              <a:t>2018</a:t>
            </a:r>
            <a:r>
              <a:rPr lang="ja-JP" altLang="en-US" sz="1400" b="1" dirty="0"/>
              <a:t>年度</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0" y="6590648"/>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出典：内閣府「県民経済計算」より副首都推進局にて作成</a:t>
            </a:r>
          </a:p>
        </p:txBody>
      </p:sp>
      <p:sp>
        <p:nvSpPr>
          <p:cNvPr id="18" name="テキスト ボックス 17">
            <a:extLst>
              <a:ext uri="{FF2B5EF4-FFF2-40B4-BE49-F238E27FC236}">
                <a16:creationId xmlns:a16="http://schemas.microsoft.com/office/drawing/2014/main" id="{C04CD1B5-F732-4A5C-A8C2-0AE547D85819}"/>
              </a:ext>
            </a:extLst>
          </p:cNvPr>
          <p:cNvSpPr txBox="1"/>
          <p:nvPr/>
        </p:nvSpPr>
        <p:spPr>
          <a:xfrm>
            <a:off x="0" y="2013892"/>
            <a:ext cx="8075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（万円）</a:t>
            </a:r>
          </a:p>
        </p:txBody>
      </p:sp>
      <p:sp>
        <p:nvSpPr>
          <p:cNvPr id="19" name="テキスト ボックス 18">
            <a:extLst>
              <a:ext uri="{FF2B5EF4-FFF2-40B4-BE49-F238E27FC236}">
                <a16:creationId xmlns:a16="http://schemas.microsoft.com/office/drawing/2014/main" id="{C04CD1B5-F732-4A5C-A8C2-0AE547D85819}"/>
              </a:ext>
            </a:extLst>
          </p:cNvPr>
          <p:cNvSpPr txBox="1"/>
          <p:nvPr/>
        </p:nvSpPr>
        <p:spPr>
          <a:xfrm>
            <a:off x="4636702" y="2013892"/>
            <a:ext cx="8075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（順位）</a:t>
            </a:r>
          </a:p>
        </p:txBody>
      </p:sp>
      <p:sp>
        <p:nvSpPr>
          <p:cNvPr id="20" name="テキスト ボックス 19">
            <a:extLst>
              <a:ext uri="{FF2B5EF4-FFF2-40B4-BE49-F238E27FC236}">
                <a16:creationId xmlns:a16="http://schemas.microsoft.com/office/drawing/2014/main" id="{C04CD1B5-F732-4A5C-A8C2-0AE547D85819}"/>
              </a:ext>
            </a:extLst>
          </p:cNvPr>
          <p:cNvSpPr txBox="1"/>
          <p:nvPr/>
        </p:nvSpPr>
        <p:spPr>
          <a:xfrm>
            <a:off x="8209035" y="3600144"/>
            <a:ext cx="1076243"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大阪府　</a:t>
            </a:r>
            <a:r>
              <a:rPr lang="en-US" altLang="ja-JP" sz="900" dirty="0">
                <a:latin typeface="Meiryo UI" panose="020B0604030504040204" pitchFamily="50" charset="-128"/>
                <a:ea typeface="Meiryo UI" panose="020B0604030504040204" pitchFamily="50" charset="-128"/>
              </a:rPr>
              <a:t>11</a:t>
            </a:r>
            <a:endParaRPr lang="ja-JP" altLang="en-US" sz="9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04CD1B5-F732-4A5C-A8C2-0AE547D85819}"/>
              </a:ext>
            </a:extLst>
          </p:cNvPr>
          <p:cNvSpPr txBox="1"/>
          <p:nvPr/>
        </p:nvSpPr>
        <p:spPr>
          <a:xfrm>
            <a:off x="3829106" y="4825479"/>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大阪府</a:t>
            </a:r>
          </a:p>
        </p:txBody>
      </p:sp>
      <p:sp>
        <p:nvSpPr>
          <p:cNvPr id="25" name="テキスト ボックス 24">
            <a:extLst>
              <a:ext uri="{FF2B5EF4-FFF2-40B4-BE49-F238E27FC236}">
                <a16:creationId xmlns:a16="http://schemas.microsoft.com/office/drawing/2014/main" id="{C04CD1B5-F732-4A5C-A8C2-0AE547D85819}"/>
              </a:ext>
            </a:extLst>
          </p:cNvPr>
          <p:cNvSpPr txBox="1"/>
          <p:nvPr/>
        </p:nvSpPr>
        <p:spPr>
          <a:xfrm>
            <a:off x="8095256" y="4895973"/>
            <a:ext cx="1165461"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神奈川県　</a:t>
            </a:r>
            <a:r>
              <a:rPr lang="en-US" altLang="ja-JP" sz="900" dirty="0">
                <a:latin typeface="Meiryo UI" panose="020B0604030504040204" pitchFamily="50" charset="-128"/>
                <a:ea typeface="Meiryo UI" panose="020B0604030504040204" pitchFamily="50" charset="-128"/>
              </a:rPr>
              <a:t>27</a:t>
            </a:r>
            <a:endParaRPr lang="ja-JP" altLang="en-US" sz="9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04CD1B5-F732-4A5C-A8C2-0AE547D85819}"/>
              </a:ext>
            </a:extLst>
          </p:cNvPr>
          <p:cNvSpPr txBox="1"/>
          <p:nvPr/>
        </p:nvSpPr>
        <p:spPr>
          <a:xfrm>
            <a:off x="8154366" y="5567152"/>
            <a:ext cx="1092262"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福岡県　</a:t>
            </a:r>
            <a:r>
              <a:rPr lang="en-US" altLang="ja-JP" sz="900" dirty="0">
                <a:latin typeface="Meiryo UI" panose="020B0604030504040204" pitchFamily="50" charset="-128"/>
                <a:ea typeface="Meiryo UI" panose="020B0604030504040204" pitchFamily="50" charset="-128"/>
              </a:rPr>
              <a:t>28</a:t>
            </a:r>
            <a:endParaRPr lang="ja-JP" altLang="en-US" sz="9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2F4B4775-5A2A-4343-A42C-E04289EEE9CD}"/>
              </a:ext>
            </a:extLst>
          </p:cNvPr>
          <p:cNvSpPr txBox="1"/>
          <p:nvPr/>
        </p:nvSpPr>
        <p:spPr>
          <a:xfrm>
            <a:off x="97981" y="1763764"/>
            <a:ext cx="3972428" cy="246221"/>
          </a:xfrm>
          <a:prstGeom prst="rect">
            <a:avLst/>
          </a:prstGeom>
          <a:noFill/>
        </p:spPr>
        <p:txBody>
          <a:bodyPr wrap="square" rtlCol="0">
            <a:spAutoFit/>
          </a:bodyPr>
          <a:lstStyle/>
          <a:p>
            <a:r>
              <a:rPr kumimoji="1" lang="ja-JP" altLang="en-US" sz="1000" b="1" dirty="0"/>
              <a:t>■</a:t>
            </a:r>
            <a:r>
              <a:rPr lang="ja-JP" altLang="en-US" sz="1000" b="1" dirty="0"/>
              <a:t>　人口１人あたり県内総生産の推移（</a:t>
            </a:r>
            <a:r>
              <a:rPr lang="en-US" altLang="ja-JP" sz="1000" b="1" dirty="0"/>
              <a:t>2006</a:t>
            </a:r>
            <a:r>
              <a:rPr lang="ja-JP" altLang="en-US" sz="1000" b="1" dirty="0"/>
              <a:t>～</a:t>
            </a:r>
            <a:r>
              <a:rPr lang="en-US" altLang="ja-JP" sz="1000" b="1" dirty="0"/>
              <a:t>2018</a:t>
            </a:r>
            <a:r>
              <a:rPr lang="ja-JP" altLang="en-US" sz="1000" b="1" dirty="0"/>
              <a:t>年度）</a:t>
            </a:r>
          </a:p>
        </p:txBody>
      </p:sp>
      <p:sp>
        <p:nvSpPr>
          <p:cNvPr id="28" name="テキスト ボックス 27">
            <a:extLst>
              <a:ext uri="{FF2B5EF4-FFF2-40B4-BE49-F238E27FC236}">
                <a16:creationId xmlns:a16="http://schemas.microsoft.com/office/drawing/2014/main" id="{823A88EC-562F-4C29-B97B-831298A5747F}"/>
              </a:ext>
            </a:extLst>
          </p:cNvPr>
          <p:cNvSpPr txBox="1"/>
          <p:nvPr/>
        </p:nvSpPr>
        <p:spPr>
          <a:xfrm>
            <a:off x="4547480" y="1761717"/>
            <a:ext cx="3972428" cy="246221"/>
          </a:xfrm>
          <a:prstGeom prst="rect">
            <a:avLst/>
          </a:prstGeom>
          <a:noFill/>
        </p:spPr>
        <p:txBody>
          <a:bodyPr wrap="square" rtlCol="0">
            <a:spAutoFit/>
          </a:bodyPr>
          <a:lstStyle/>
          <a:p>
            <a:r>
              <a:rPr kumimoji="1" lang="ja-JP" altLang="en-US" sz="1000" b="1" dirty="0"/>
              <a:t>■</a:t>
            </a:r>
            <a:r>
              <a:rPr lang="ja-JP" altLang="en-US" sz="1000" b="1" dirty="0"/>
              <a:t>　</a:t>
            </a:r>
            <a:r>
              <a:rPr lang="en-US" altLang="ja-JP" sz="1000" b="1" dirty="0"/>
              <a:t>47</a:t>
            </a:r>
            <a:r>
              <a:rPr lang="ja-JP" altLang="en-US" sz="1000" b="1" dirty="0"/>
              <a:t>都道府県での順位</a:t>
            </a:r>
          </a:p>
        </p:txBody>
      </p:sp>
      <p:sp>
        <p:nvSpPr>
          <p:cNvPr id="29" name="テキスト ボックス 28">
            <a:extLst>
              <a:ext uri="{FF2B5EF4-FFF2-40B4-BE49-F238E27FC236}">
                <a16:creationId xmlns:a16="http://schemas.microsoft.com/office/drawing/2014/main" id="{C569F390-14C5-4B61-9881-ADB9D8E166BE}"/>
              </a:ext>
            </a:extLst>
          </p:cNvPr>
          <p:cNvSpPr txBox="1"/>
          <p:nvPr/>
        </p:nvSpPr>
        <p:spPr>
          <a:xfrm>
            <a:off x="3760165" y="2764893"/>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東京都</a:t>
            </a:r>
          </a:p>
        </p:txBody>
      </p:sp>
      <p:sp>
        <p:nvSpPr>
          <p:cNvPr id="30" name="テキスト ボックス 29">
            <a:extLst>
              <a:ext uri="{FF2B5EF4-FFF2-40B4-BE49-F238E27FC236}">
                <a16:creationId xmlns:a16="http://schemas.microsoft.com/office/drawing/2014/main" id="{4C154CAD-997F-4DD5-AB79-E465EEB768AF}"/>
              </a:ext>
            </a:extLst>
          </p:cNvPr>
          <p:cNvSpPr txBox="1"/>
          <p:nvPr/>
        </p:nvSpPr>
        <p:spPr>
          <a:xfrm>
            <a:off x="3783811" y="4331291"/>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愛知県</a:t>
            </a:r>
          </a:p>
        </p:txBody>
      </p:sp>
      <p:sp>
        <p:nvSpPr>
          <p:cNvPr id="33" name="テキスト ボックス 32">
            <a:extLst>
              <a:ext uri="{FF2B5EF4-FFF2-40B4-BE49-F238E27FC236}">
                <a16:creationId xmlns:a16="http://schemas.microsoft.com/office/drawing/2014/main" id="{C52D8C02-1AE6-4C8E-92FE-24F089F05C81}"/>
              </a:ext>
            </a:extLst>
          </p:cNvPr>
          <p:cNvSpPr txBox="1"/>
          <p:nvPr/>
        </p:nvSpPr>
        <p:spPr>
          <a:xfrm>
            <a:off x="8209035" y="2144697"/>
            <a:ext cx="934965"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東京都　１</a:t>
            </a:r>
          </a:p>
        </p:txBody>
      </p:sp>
      <p:sp>
        <p:nvSpPr>
          <p:cNvPr id="34" name="テキスト ボックス 33">
            <a:extLst>
              <a:ext uri="{FF2B5EF4-FFF2-40B4-BE49-F238E27FC236}">
                <a16:creationId xmlns:a16="http://schemas.microsoft.com/office/drawing/2014/main" id="{4CC89544-3615-4D93-AB94-DEF1CE62285A}"/>
              </a:ext>
            </a:extLst>
          </p:cNvPr>
          <p:cNvSpPr txBox="1"/>
          <p:nvPr/>
        </p:nvSpPr>
        <p:spPr>
          <a:xfrm>
            <a:off x="8209035" y="2581438"/>
            <a:ext cx="982924"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愛知県　２</a:t>
            </a:r>
          </a:p>
        </p:txBody>
      </p:sp>
      <p:cxnSp>
        <p:nvCxnSpPr>
          <p:cNvPr id="3" name="直線コネクタ 2"/>
          <p:cNvCxnSpPr/>
          <p:nvPr/>
        </p:nvCxnSpPr>
        <p:spPr>
          <a:xfrm>
            <a:off x="696036" y="5319078"/>
            <a:ext cx="388984" cy="140020"/>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a:off x="3459794" y="5660507"/>
            <a:ext cx="324017" cy="209932"/>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1253575" y="5637555"/>
            <a:ext cx="162009" cy="348300"/>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4C154CAD-997F-4DD5-AB79-E465EEB768AF}"/>
              </a:ext>
            </a:extLst>
          </p:cNvPr>
          <p:cNvSpPr txBox="1"/>
          <p:nvPr/>
        </p:nvSpPr>
        <p:spPr>
          <a:xfrm>
            <a:off x="1257964" y="5870439"/>
            <a:ext cx="720961"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a:latin typeface="Meiryo UI" panose="020B0604030504040204" pitchFamily="50" charset="-128"/>
                <a:ea typeface="Meiryo UI" panose="020B0604030504040204" pitchFamily="50" charset="-128"/>
              </a:rPr>
              <a:t>全国平均</a:t>
            </a:r>
            <a:endParaRPr lang="ja-JP" altLang="en-US" sz="9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4C154CAD-997F-4DD5-AB79-E465EEB768AF}"/>
              </a:ext>
            </a:extLst>
          </p:cNvPr>
          <p:cNvSpPr txBox="1"/>
          <p:nvPr/>
        </p:nvSpPr>
        <p:spPr>
          <a:xfrm>
            <a:off x="139573" y="5228266"/>
            <a:ext cx="699354"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神奈川県</a:t>
            </a:r>
          </a:p>
        </p:txBody>
      </p:sp>
      <p:sp>
        <p:nvSpPr>
          <p:cNvPr id="32" name="テキスト ボックス 31">
            <a:extLst>
              <a:ext uri="{FF2B5EF4-FFF2-40B4-BE49-F238E27FC236}">
                <a16:creationId xmlns:a16="http://schemas.microsoft.com/office/drawing/2014/main" id="{4C154CAD-997F-4DD5-AB79-E465EEB768AF}"/>
              </a:ext>
            </a:extLst>
          </p:cNvPr>
          <p:cNvSpPr txBox="1"/>
          <p:nvPr/>
        </p:nvSpPr>
        <p:spPr>
          <a:xfrm>
            <a:off x="3591460" y="5797984"/>
            <a:ext cx="666318"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福岡県</a:t>
            </a:r>
          </a:p>
        </p:txBody>
      </p:sp>
      <p:pic>
        <p:nvPicPr>
          <p:cNvPr id="2" name="図 1"/>
          <p:cNvPicPr>
            <a:picLocks noChangeAspect="1"/>
          </p:cNvPicPr>
          <p:nvPr/>
        </p:nvPicPr>
        <p:blipFill>
          <a:blip r:embed="rId2"/>
          <a:stretch>
            <a:fillRect/>
          </a:stretch>
        </p:blipFill>
        <p:spPr>
          <a:xfrm>
            <a:off x="156791" y="2170455"/>
            <a:ext cx="4365114" cy="4371211"/>
          </a:xfrm>
          <a:prstGeom prst="rect">
            <a:avLst/>
          </a:prstGeom>
        </p:spPr>
      </p:pic>
      <p:pic>
        <p:nvPicPr>
          <p:cNvPr id="4" name="図 3"/>
          <p:cNvPicPr>
            <a:picLocks noChangeAspect="1"/>
          </p:cNvPicPr>
          <p:nvPr/>
        </p:nvPicPr>
        <p:blipFill>
          <a:blip r:embed="rId3"/>
          <a:stretch>
            <a:fillRect/>
          </a:stretch>
        </p:blipFill>
        <p:spPr>
          <a:xfrm>
            <a:off x="4465947" y="1954997"/>
            <a:ext cx="4401693" cy="4596782"/>
          </a:xfrm>
          <a:prstGeom prst="rect">
            <a:avLst/>
          </a:prstGeom>
        </p:spPr>
      </p:pic>
      <p:sp>
        <p:nvSpPr>
          <p:cNvPr id="6" name="正方形/長方形 5">
            <a:extLst>
              <a:ext uri="{FF2B5EF4-FFF2-40B4-BE49-F238E27FC236}">
                <a16:creationId xmlns:a16="http://schemas.microsoft.com/office/drawing/2014/main" id="{019239D0-5B73-D032-EFC6-EEB66B8A44AB}"/>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大阪経済の分析（２</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労働生産性①）</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37" name="正方形/長方形 36"/>
          <p:cNvSpPr/>
          <p:nvPr/>
        </p:nvSpPr>
        <p:spPr>
          <a:xfrm>
            <a:off x="6988629" y="10742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169330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年度の県内就業者１人あたり県内総生産は、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年度と比較して、東京都、神奈川県、大阪府については減少、愛知県、福岡県については増加している。都道府県の順位において、大阪府は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年度の７位を最高順位として後退し、</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年度には第</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位に後退した。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1773" y="6596390"/>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出典：内閣府「県民経済計算」より副首都推進局にて作成</a:t>
            </a:r>
          </a:p>
        </p:txBody>
      </p:sp>
      <p:sp>
        <p:nvSpPr>
          <p:cNvPr id="18" name="テキスト ボックス 17">
            <a:extLst>
              <a:ext uri="{FF2B5EF4-FFF2-40B4-BE49-F238E27FC236}">
                <a16:creationId xmlns:a16="http://schemas.microsoft.com/office/drawing/2014/main" id="{C04CD1B5-F732-4A5C-A8C2-0AE547D85819}"/>
              </a:ext>
            </a:extLst>
          </p:cNvPr>
          <p:cNvSpPr txBox="1"/>
          <p:nvPr/>
        </p:nvSpPr>
        <p:spPr>
          <a:xfrm>
            <a:off x="0" y="1975494"/>
            <a:ext cx="8075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（万円）</a:t>
            </a:r>
          </a:p>
        </p:txBody>
      </p:sp>
      <p:sp>
        <p:nvSpPr>
          <p:cNvPr id="19" name="テキスト ボックス 18">
            <a:extLst>
              <a:ext uri="{FF2B5EF4-FFF2-40B4-BE49-F238E27FC236}">
                <a16:creationId xmlns:a16="http://schemas.microsoft.com/office/drawing/2014/main" id="{C04CD1B5-F732-4A5C-A8C2-0AE547D85819}"/>
              </a:ext>
            </a:extLst>
          </p:cNvPr>
          <p:cNvSpPr txBox="1"/>
          <p:nvPr/>
        </p:nvSpPr>
        <p:spPr>
          <a:xfrm>
            <a:off x="4399056" y="1975494"/>
            <a:ext cx="8075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（順位）</a:t>
            </a:r>
          </a:p>
        </p:txBody>
      </p:sp>
      <p:sp>
        <p:nvSpPr>
          <p:cNvPr id="35" name="テキスト ボックス 34">
            <a:extLst>
              <a:ext uri="{FF2B5EF4-FFF2-40B4-BE49-F238E27FC236}">
                <a16:creationId xmlns:a16="http://schemas.microsoft.com/office/drawing/2014/main" id="{C04CD1B5-F732-4A5C-A8C2-0AE547D85819}"/>
              </a:ext>
            </a:extLst>
          </p:cNvPr>
          <p:cNvSpPr txBox="1"/>
          <p:nvPr/>
        </p:nvSpPr>
        <p:spPr>
          <a:xfrm>
            <a:off x="8257390" y="5407023"/>
            <a:ext cx="88661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大阪府　</a:t>
            </a:r>
            <a:r>
              <a:rPr lang="en-US" altLang="ja-JP" sz="900" dirty="0">
                <a:latin typeface="Meiryo UI" panose="020B0604030504040204" pitchFamily="50" charset="-128"/>
                <a:ea typeface="Meiryo UI" panose="020B0604030504040204" pitchFamily="50" charset="-128"/>
              </a:rPr>
              <a:t>25</a:t>
            </a:r>
            <a:endParaRPr lang="ja-JP" altLang="en-US" sz="9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97981" y="558445"/>
            <a:ext cx="6890648" cy="307777"/>
          </a:xfrm>
          <a:prstGeom prst="rect">
            <a:avLst/>
          </a:prstGeom>
          <a:noFill/>
        </p:spPr>
        <p:txBody>
          <a:bodyPr wrap="square" rtlCol="0">
            <a:spAutoFit/>
          </a:bodyPr>
          <a:lstStyle/>
          <a:p>
            <a:r>
              <a:rPr kumimoji="1" lang="ja-JP" altLang="en-US" sz="1400" b="1" dirty="0"/>
              <a:t>■</a:t>
            </a:r>
            <a:r>
              <a:rPr lang="ja-JP" altLang="en-US" sz="1400" b="1" dirty="0"/>
              <a:t>　県内総生産の推移②（県内就業者１人あたり）</a:t>
            </a:r>
            <a:r>
              <a:rPr lang="en-US" altLang="ja-JP" sz="1400" b="1" dirty="0"/>
              <a:t>2006</a:t>
            </a:r>
            <a:r>
              <a:rPr lang="ja-JP" altLang="en-US" sz="1400" b="1" dirty="0"/>
              <a:t>年度</a:t>
            </a:r>
            <a:r>
              <a:rPr lang="en-US" altLang="ja-JP" sz="1400" b="1" dirty="0"/>
              <a:t> </a:t>
            </a:r>
            <a:r>
              <a:rPr lang="ja-JP" altLang="en-US" sz="1400" b="1" dirty="0"/>
              <a:t>～</a:t>
            </a:r>
            <a:r>
              <a:rPr lang="en-US" altLang="ja-JP" sz="1400" b="1" dirty="0"/>
              <a:t>2018</a:t>
            </a:r>
            <a:r>
              <a:rPr lang="ja-JP" altLang="en-US" sz="1400" b="1" dirty="0"/>
              <a:t>年度</a:t>
            </a:r>
          </a:p>
        </p:txBody>
      </p:sp>
      <p:sp>
        <p:nvSpPr>
          <p:cNvPr id="24" name="テキスト ボックス 23">
            <a:extLst>
              <a:ext uri="{FF2B5EF4-FFF2-40B4-BE49-F238E27FC236}">
                <a16:creationId xmlns:a16="http://schemas.microsoft.com/office/drawing/2014/main" id="{FF951AF4-5956-4BFE-805F-70444C64F964}"/>
              </a:ext>
            </a:extLst>
          </p:cNvPr>
          <p:cNvSpPr txBox="1"/>
          <p:nvPr/>
        </p:nvSpPr>
        <p:spPr>
          <a:xfrm>
            <a:off x="11773" y="1793558"/>
            <a:ext cx="3972428" cy="246221"/>
          </a:xfrm>
          <a:prstGeom prst="rect">
            <a:avLst/>
          </a:prstGeom>
          <a:noFill/>
        </p:spPr>
        <p:txBody>
          <a:bodyPr wrap="square" rtlCol="0">
            <a:spAutoFit/>
          </a:bodyPr>
          <a:lstStyle/>
          <a:p>
            <a:r>
              <a:rPr kumimoji="1" lang="ja-JP" altLang="en-US" sz="1000" b="1" dirty="0"/>
              <a:t>■</a:t>
            </a:r>
            <a:r>
              <a:rPr lang="ja-JP" altLang="en-US" sz="1000" b="1" dirty="0"/>
              <a:t>　県内就業者１人あたり県内総生産の推移（</a:t>
            </a:r>
            <a:r>
              <a:rPr lang="en-US" altLang="ja-JP" sz="1000" b="1" dirty="0"/>
              <a:t>2006</a:t>
            </a:r>
            <a:r>
              <a:rPr lang="ja-JP" altLang="en-US" sz="1000" b="1" dirty="0"/>
              <a:t>～</a:t>
            </a:r>
            <a:r>
              <a:rPr lang="en-US" altLang="ja-JP" sz="1000" b="1" dirty="0"/>
              <a:t>2018</a:t>
            </a:r>
            <a:r>
              <a:rPr lang="ja-JP" altLang="en-US" sz="1000" b="1" dirty="0"/>
              <a:t>年度）</a:t>
            </a:r>
          </a:p>
        </p:txBody>
      </p:sp>
      <p:sp>
        <p:nvSpPr>
          <p:cNvPr id="25" name="テキスト ボックス 24">
            <a:extLst>
              <a:ext uri="{FF2B5EF4-FFF2-40B4-BE49-F238E27FC236}">
                <a16:creationId xmlns:a16="http://schemas.microsoft.com/office/drawing/2014/main" id="{B3A8C309-1AB7-4919-AE17-0D5BAAAF1DBF}"/>
              </a:ext>
            </a:extLst>
          </p:cNvPr>
          <p:cNvSpPr txBox="1"/>
          <p:nvPr/>
        </p:nvSpPr>
        <p:spPr>
          <a:xfrm>
            <a:off x="4506801" y="1790500"/>
            <a:ext cx="3972428" cy="246221"/>
          </a:xfrm>
          <a:prstGeom prst="rect">
            <a:avLst/>
          </a:prstGeom>
          <a:noFill/>
        </p:spPr>
        <p:txBody>
          <a:bodyPr wrap="square" rtlCol="0">
            <a:spAutoFit/>
          </a:bodyPr>
          <a:lstStyle/>
          <a:p>
            <a:r>
              <a:rPr kumimoji="1" lang="ja-JP" altLang="en-US" sz="1000" b="1" dirty="0"/>
              <a:t>■</a:t>
            </a:r>
            <a:r>
              <a:rPr lang="ja-JP" altLang="en-US" sz="1000" b="1" dirty="0"/>
              <a:t>　</a:t>
            </a:r>
            <a:r>
              <a:rPr lang="en-US" altLang="ja-JP" sz="1000" b="1" dirty="0"/>
              <a:t>47</a:t>
            </a:r>
            <a:r>
              <a:rPr lang="ja-JP" altLang="en-US" sz="1000" b="1" dirty="0"/>
              <a:t>都道府県での順位</a:t>
            </a:r>
          </a:p>
        </p:txBody>
      </p:sp>
      <p:sp>
        <p:nvSpPr>
          <p:cNvPr id="26" name="テキスト ボックス 25">
            <a:extLst>
              <a:ext uri="{FF2B5EF4-FFF2-40B4-BE49-F238E27FC236}">
                <a16:creationId xmlns:a16="http://schemas.microsoft.com/office/drawing/2014/main" id="{FD24F1B0-8690-4190-B5CD-C39719C4238D}"/>
              </a:ext>
            </a:extLst>
          </p:cNvPr>
          <p:cNvSpPr txBox="1"/>
          <p:nvPr/>
        </p:nvSpPr>
        <p:spPr>
          <a:xfrm>
            <a:off x="3952357" y="3108943"/>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東京都</a:t>
            </a:r>
          </a:p>
        </p:txBody>
      </p:sp>
      <p:sp>
        <p:nvSpPr>
          <p:cNvPr id="36" name="テキスト ボックス 35">
            <a:extLst>
              <a:ext uri="{FF2B5EF4-FFF2-40B4-BE49-F238E27FC236}">
                <a16:creationId xmlns:a16="http://schemas.microsoft.com/office/drawing/2014/main" id="{D4250F27-C3EA-4E7C-AB9C-8237C2733A76}"/>
              </a:ext>
            </a:extLst>
          </p:cNvPr>
          <p:cNvSpPr txBox="1"/>
          <p:nvPr/>
        </p:nvSpPr>
        <p:spPr>
          <a:xfrm>
            <a:off x="3995258" y="3860125"/>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愛知県</a:t>
            </a:r>
          </a:p>
        </p:txBody>
      </p:sp>
      <p:sp>
        <p:nvSpPr>
          <p:cNvPr id="37" name="テキスト ボックス 36">
            <a:extLst>
              <a:ext uri="{FF2B5EF4-FFF2-40B4-BE49-F238E27FC236}">
                <a16:creationId xmlns:a16="http://schemas.microsoft.com/office/drawing/2014/main" id="{C6C9B791-02DD-414C-A792-9A9CC44C484C}"/>
              </a:ext>
            </a:extLst>
          </p:cNvPr>
          <p:cNvSpPr txBox="1"/>
          <p:nvPr/>
        </p:nvSpPr>
        <p:spPr>
          <a:xfrm>
            <a:off x="8246967" y="2331022"/>
            <a:ext cx="94744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東京都　１</a:t>
            </a:r>
          </a:p>
        </p:txBody>
      </p:sp>
      <p:sp>
        <p:nvSpPr>
          <p:cNvPr id="38" name="テキスト ボックス 37">
            <a:extLst>
              <a:ext uri="{FF2B5EF4-FFF2-40B4-BE49-F238E27FC236}">
                <a16:creationId xmlns:a16="http://schemas.microsoft.com/office/drawing/2014/main" id="{C4CF89BE-1A7D-4D0C-BE04-0EBAAF3A7D37}"/>
              </a:ext>
            </a:extLst>
          </p:cNvPr>
          <p:cNvSpPr txBox="1"/>
          <p:nvPr/>
        </p:nvSpPr>
        <p:spPr>
          <a:xfrm>
            <a:off x="8224263" y="2777626"/>
            <a:ext cx="1055702"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愛知県　４</a:t>
            </a:r>
          </a:p>
        </p:txBody>
      </p:sp>
      <p:sp>
        <p:nvSpPr>
          <p:cNvPr id="34" name="テキスト ボックス 33">
            <a:extLst>
              <a:ext uri="{FF2B5EF4-FFF2-40B4-BE49-F238E27FC236}">
                <a16:creationId xmlns:a16="http://schemas.microsoft.com/office/drawing/2014/main" id="{C04CD1B5-F732-4A5C-A8C2-0AE547D85819}"/>
              </a:ext>
            </a:extLst>
          </p:cNvPr>
          <p:cNvSpPr txBox="1"/>
          <p:nvPr/>
        </p:nvSpPr>
        <p:spPr>
          <a:xfrm>
            <a:off x="3699205" y="4636790"/>
            <a:ext cx="80759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神奈川県</a:t>
            </a:r>
          </a:p>
        </p:txBody>
      </p:sp>
      <p:sp>
        <p:nvSpPr>
          <p:cNvPr id="39" name="テキスト ボックス 38">
            <a:extLst>
              <a:ext uri="{FF2B5EF4-FFF2-40B4-BE49-F238E27FC236}">
                <a16:creationId xmlns:a16="http://schemas.microsoft.com/office/drawing/2014/main" id="{C04CD1B5-F732-4A5C-A8C2-0AE547D85819}"/>
              </a:ext>
            </a:extLst>
          </p:cNvPr>
          <p:cNvSpPr txBox="1"/>
          <p:nvPr/>
        </p:nvSpPr>
        <p:spPr>
          <a:xfrm>
            <a:off x="8215013" y="3880945"/>
            <a:ext cx="1035969"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神奈川県　</a:t>
            </a:r>
            <a:r>
              <a:rPr lang="en-US" altLang="ja-JP" sz="900" dirty="0">
                <a:latin typeface="Meiryo UI" panose="020B0604030504040204" pitchFamily="50" charset="-128"/>
                <a:ea typeface="Meiryo UI" panose="020B0604030504040204" pitchFamily="50" charset="-128"/>
              </a:rPr>
              <a:t>13</a:t>
            </a:r>
            <a:endParaRPr lang="ja-JP" altLang="en-US" sz="9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C04CD1B5-F732-4A5C-A8C2-0AE547D85819}"/>
              </a:ext>
            </a:extLst>
          </p:cNvPr>
          <p:cNvSpPr txBox="1"/>
          <p:nvPr/>
        </p:nvSpPr>
        <p:spPr>
          <a:xfrm>
            <a:off x="8256130" y="5877473"/>
            <a:ext cx="886610"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福岡県　</a:t>
            </a:r>
            <a:r>
              <a:rPr lang="en-US" altLang="ja-JP" sz="900" dirty="0">
                <a:latin typeface="Meiryo UI" panose="020B0604030504040204" pitchFamily="50" charset="-128"/>
                <a:ea typeface="Meiryo UI" panose="020B0604030504040204" pitchFamily="50" charset="-128"/>
              </a:rPr>
              <a:t>28</a:t>
            </a:r>
            <a:endParaRPr lang="ja-JP" altLang="en-US" sz="9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flipH="1">
            <a:off x="3901337" y="5076381"/>
            <a:ext cx="201666" cy="220333"/>
          </a:xfrm>
          <a:prstGeom prst="line">
            <a:avLst/>
          </a:prstGeom>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3442166" y="5637855"/>
            <a:ext cx="79229" cy="152817"/>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2975212" y="5587746"/>
            <a:ext cx="79229" cy="152817"/>
          </a:xfrm>
          <a:prstGeom prst="line">
            <a:avLst/>
          </a:prstGeom>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C04CD1B5-F732-4A5C-A8C2-0AE547D85819}"/>
              </a:ext>
            </a:extLst>
          </p:cNvPr>
          <p:cNvSpPr txBox="1"/>
          <p:nvPr/>
        </p:nvSpPr>
        <p:spPr>
          <a:xfrm>
            <a:off x="3738394" y="4960965"/>
            <a:ext cx="610363"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大阪府</a:t>
            </a:r>
          </a:p>
        </p:txBody>
      </p:sp>
      <p:sp>
        <p:nvSpPr>
          <p:cNvPr id="41" name="テキスト ボックス 40">
            <a:extLst>
              <a:ext uri="{FF2B5EF4-FFF2-40B4-BE49-F238E27FC236}">
                <a16:creationId xmlns:a16="http://schemas.microsoft.com/office/drawing/2014/main" id="{C04CD1B5-F732-4A5C-A8C2-0AE547D85819}"/>
              </a:ext>
            </a:extLst>
          </p:cNvPr>
          <p:cNvSpPr txBox="1"/>
          <p:nvPr/>
        </p:nvSpPr>
        <p:spPr>
          <a:xfrm>
            <a:off x="3442166" y="5729792"/>
            <a:ext cx="566815"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福岡県</a:t>
            </a:r>
          </a:p>
        </p:txBody>
      </p:sp>
      <p:sp>
        <p:nvSpPr>
          <p:cNvPr id="42" name="テキスト ボックス 41">
            <a:extLst>
              <a:ext uri="{FF2B5EF4-FFF2-40B4-BE49-F238E27FC236}">
                <a16:creationId xmlns:a16="http://schemas.microsoft.com/office/drawing/2014/main" id="{C04CD1B5-F732-4A5C-A8C2-0AE547D85819}"/>
              </a:ext>
            </a:extLst>
          </p:cNvPr>
          <p:cNvSpPr txBox="1"/>
          <p:nvPr/>
        </p:nvSpPr>
        <p:spPr>
          <a:xfrm>
            <a:off x="2284446" y="5472330"/>
            <a:ext cx="690766"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900" dirty="0">
                <a:latin typeface="Meiryo UI" panose="020B0604030504040204" pitchFamily="50" charset="-128"/>
                <a:ea typeface="Meiryo UI" panose="020B0604030504040204" pitchFamily="50" charset="-128"/>
              </a:rPr>
              <a:t>全国平均</a:t>
            </a:r>
          </a:p>
        </p:txBody>
      </p:sp>
      <p:pic>
        <p:nvPicPr>
          <p:cNvPr id="2" name="図 1"/>
          <p:cNvPicPr>
            <a:picLocks noChangeAspect="1"/>
          </p:cNvPicPr>
          <p:nvPr/>
        </p:nvPicPr>
        <p:blipFill>
          <a:blip r:embed="rId2"/>
          <a:stretch>
            <a:fillRect/>
          </a:stretch>
        </p:blipFill>
        <p:spPr>
          <a:xfrm>
            <a:off x="135590" y="2158667"/>
            <a:ext cx="4371211" cy="4450466"/>
          </a:xfrm>
          <a:prstGeom prst="rect">
            <a:avLst/>
          </a:prstGeom>
        </p:spPr>
      </p:pic>
      <p:pic>
        <p:nvPicPr>
          <p:cNvPr id="4" name="図 3"/>
          <p:cNvPicPr>
            <a:picLocks noChangeAspect="1"/>
          </p:cNvPicPr>
          <p:nvPr/>
        </p:nvPicPr>
        <p:blipFill>
          <a:blip r:embed="rId3"/>
          <a:stretch>
            <a:fillRect/>
          </a:stretch>
        </p:blipFill>
        <p:spPr>
          <a:xfrm>
            <a:off x="4716082" y="2193879"/>
            <a:ext cx="3804234" cy="4480948"/>
          </a:xfrm>
          <a:prstGeom prst="rect">
            <a:avLst/>
          </a:prstGeom>
        </p:spPr>
      </p:pic>
      <p:sp>
        <p:nvSpPr>
          <p:cNvPr id="6" name="正方形/長方形 5">
            <a:extLst>
              <a:ext uri="{FF2B5EF4-FFF2-40B4-BE49-F238E27FC236}">
                <a16:creationId xmlns:a16="http://schemas.microsoft.com/office/drawing/2014/main" id="{4965AA94-B1F5-9667-94A5-78D098A9E284}"/>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大阪経済の分析（２</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労働生産性②）</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7" name="正方形/長方形 26"/>
          <p:cNvSpPr/>
          <p:nvPr/>
        </p:nvSpPr>
        <p:spPr>
          <a:xfrm>
            <a:off x="6962997" y="10637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294740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6880" y="456234"/>
            <a:ext cx="9046020" cy="307777"/>
          </a:xfrm>
          <a:prstGeom prst="rect">
            <a:avLst/>
          </a:prstGeom>
          <a:noFill/>
        </p:spPr>
        <p:txBody>
          <a:bodyPr wrap="square" rtlCol="0">
            <a:spAutoFit/>
          </a:bodyPr>
          <a:lstStyle/>
          <a:p>
            <a:r>
              <a:rPr kumimoji="1" lang="ja-JP" altLang="en-US" sz="1400" b="1" dirty="0"/>
              <a:t>■</a:t>
            </a:r>
            <a:r>
              <a:rPr lang="ja-JP" altLang="en-US" sz="1400" b="1" dirty="0"/>
              <a:t>　県内就業者</a:t>
            </a:r>
            <a:r>
              <a:rPr lang="en-US" altLang="ja-JP" sz="1400" b="1" dirty="0"/>
              <a:t>1</a:t>
            </a:r>
            <a:r>
              <a:rPr lang="ja-JP" altLang="en-US" sz="1400" b="1" dirty="0"/>
              <a:t>人あたり経済活動別県内総生産</a:t>
            </a:r>
            <a:r>
              <a:rPr lang="en-US" altLang="ja-JP" sz="900" b="1" dirty="0"/>
              <a:t>(2018</a:t>
            </a:r>
            <a:r>
              <a:rPr lang="ja-JP" altLang="en-US" sz="900" b="1" dirty="0"/>
              <a:t>年度</a:t>
            </a:r>
            <a:r>
              <a:rPr lang="en-US" altLang="ja-JP" sz="900" b="1" dirty="0"/>
              <a:t>)</a:t>
            </a:r>
            <a:r>
              <a:rPr lang="ja-JP" altLang="en-US" sz="1400" b="1" dirty="0"/>
              <a:t>及び経済活動別県内総生産の構成比と伸び</a:t>
            </a:r>
            <a:r>
              <a:rPr lang="en-US" altLang="ja-JP" sz="900" b="1" dirty="0"/>
              <a:t>(2006</a:t>
            </a:r>
            <a:r>
              <a:rPr lang="ja-JP" altLang="en-US" sz="900" b="1" dirty="0"/>
              <a:t>～</a:t>
            </a:r>
            <a:r>
              <a:rPr lang="en-US" altLang="ja-JP" sz="900" b="1" dirty="0"/>
              <a:t>2018</a:t>
            </a:r>
            <a:r>
              <a:rPr lang="ja-JP" altLang="en-US" sz="900" b="1" dirty="0"/>
              <a:t>年度</a:t>
            </a:r>
            <a:r>
              <a:rPr lang="en-US" altLang="ja-JP" sz="900" b="1" dirty="0"/>
              <a:t>)</a:t>
            </a:r>
            <a:endParaRPr lang="ja-JP" altLang="en-US" sz="900" b="1" dirty="0"/>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5020561" y="6493728"/>
            <a:ext cx="360000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出典：内閣府「県民経済計算」より副首都推進局にて作成</a:t>
            </a:r>
          </a:p>
        </p:txBody>
      </p:sp>
      <p:graphicFrame>
        <p:nvGraphicFramePr>
          <p:cNvPr id="4" name="表 3"/>
          <p:cNvGraphicFramePr>
            <a:graphicFrameLocks noGrp="1"/>
          </p:cNvGraphicFramePr>
          <p:nvPr/>
        </p:nvGraphicFramePr>
        <p:xfrm>
          <a:off x="4765495" y="1825625"/>
          <a:ext cx="3946423" cy="3519592"/>
        </p:xfrm>
        <a:graphic>
          <a:graphicData uri="http://schemas.openxmlformats.org/drawingml/2006/table">
            <a:tbl>
              <a:tblPr/>
              <a:tblGrid>
                <a:gridCol w="936000">
                  <a:extLst>
                    <a:ext uri="{9D8B030D-6E8A-4147-A177-3AD203B41FA5}">
                      <a16:colId xmlns:a16="http://schemas.microsoft.com/office/drawing/2014/main" val="2375010377"/>
                    </a:ext>
                  </a:extLst>
                </a:gridCol>
                <a:gridCol w="389952">
                  <a:extLst>
                    <a:ext uri="{9D8B030D-6E8A-4147-A177-3AD203B41FA5}">
                      <a16:colId xmlns:a16="http://schemas.microsoft.com/office/drawing/2014/main" val="230205780"/>
                    </a:ext>
                  </a:extLst>
                </a:gridCol>
                <a:gridCol w="374353">
                  <a:extLst>
                    <a:ext uri="{9D8B030D-6E8A-4147-A177-3AD203B41FA5}">
                      <a16:colId xmlns:a16="http://schemas.microsoft.com/office/drawing/2014/main" val="3688317838"/>
                    </a:ext>
                  </a:extLst>
                </a:gridCol>
                <a:gridCol w="374353">
                  <a:extLst>
                    <a:ext uri="{9D8B030D-6E8A-4147-A177-3AD203B41FA5}">
                      <a16:colId xmlns:a16="http://schemas.microsoft.com/office/drawing/2014/main" val="1884426617"/>
                    </a:ext>
                  </a:extLst>
                </a:gridCol>
                <a:gridCol w="374353">
                  <a:extLst>
                    <a:ext uri="{9D8B030D-6E8A-4147-A177-3AD203B41FA5}">
                      <a16:colId xmlns:a16="http://schemas.microsoft.com/office/drawing/2014/main" val="31479923"/>
                    </a:ext>
                  </a:extLst>
                </a:gridCol>
                <a:gridCol w="374353">
                  <a:extLst>
                    <a:ext uri="{9D8B030D-6E8A-4147-A177-3AD203B41FA5}">
                      <a16:colId xmlns:a16="http://schemas.microsoft.com/office/drawing/2014/main" val="2594028905"/>
                    </a:ext>
                  </a:extLst>
                </a:gridCol>
                <a:gridCol w="374353">
                  <a:extLst>
                    <a:ext uri="{9D8B030D-6E8A-4147-A177-3AD203B41FA5}">
                      <a16:colId xmlns:a16="http://schemas.microsoft.com/office/drawing/2014/main" val="2858865113"/>
                    </a:ext>
                  </a:extLst>
                </a:gridCol>
                <a:gridCol w="374353">
                  <a:extLst>
                    <a:ext uri="{9D8B030D-6E8A-4147-A177-3AD203B41FA5}">
                      <a16:colId xmlns:a16="http://schemas.microsoft.com/office/drawing/2014/main" val="1948430769"/>
                    </a:ext>
                  </a:extLst>
                </a:gridCol>
                <a:gridCol w="374353">
                  <a:extLst>
                    <a:ext uri="{9D8B030D-6E8A-4147-A177-3AD203B41FA5}">
                      <a16:colId xmlns:a16="http://schemas.microsoft.com/office/drawing/2014/main" val="2145016411"/>
                    </a:ext>
                  </a:extLst>
                </a:gridCol>
              </a:tblGrid>
              <a:tr h="130081">
                <a:tc gridSpan="9">
                  <a:txBody>
                    <a:bodyPr/>
                    <a:lstStyle/>
                    <a:p>
                      <a:pPr algn="ctr" fontAlgn="ctr"/>
                      <a:r>
                        <a:rPr lang="ja-JP" altLang="en-US" sz="800" b="1" i="0" u="none" strike="noStrike">
                          <a:solidFill>
                            <a:srgbClr val="000000"/>
                          </a:solidFill>
                          <a:effectLst/>
                          <a:latin typeface="ＭＳ ゴシック" panose="020B0609070205080204" pitchFamily="49" charset="-128"/>
                          <a:ea typeface="ＭＳ ゴシック" panose="020B0609070205080204" pitchFamily="49" charset="-128"/>
                        </a:rPr>
                        <a:t>経済活動別県内総生産の構成比と伸び（</a:t>
                      </a:r>
                      <a:r>
                        <a:rPr lang="en-US" altLang="ja-JP" sz="800" b="1" i="0" u="none" strike="noStrike">
                          <a:solidFill>
                            <a:srgbClr val="000000"/>
                          </a:solidFill>
                          <a:effectLst/>
                          <a:latin typeface="ＭＳ ゴシック" panose="020B0609070205080204" pitchFamily="49" charset="-128"/>
                          <a:ea typeface="ＭＳ ゴシック" panose="020B0609070205080204" pitchFamily="49" charset="-128"/>
                        </a:rPr>
                        <a:t>2006</a:t>
                      </a:r>
                      <a:r>
                        <a:rPr lang="ja-JP" altLang="en-US" sz="800" b="1" i="0" u="none" strike="noStrike">
                          <a:solidFill>
                            <a:srgbClr val="000000"/>
                          </a:solidFill>
                          <a:effectLst/>
                          <a:latin typeface="ＭＳ ゴシック" panose="020B0609070205080204" pitchFamily="49" charset="-128"/>
                          <a:ea typeface="ＭＳ ゴシック" panose="020B0609070205080204" pitchFamily="49" charset="-128"/>
                        </a:rPr>
                        <a:t>～</a:t>
                      </a:r>
                      <a:r>
                        <a:rPr lang="en-US" altLang="ja-JP" sz="800" b="1" i="0" u="none" strike="noStrike">
                          <a:solidFill>
                            <a:srgbClr val="000000"/>
                          </a:solidFill>
                          <a:effectLst/>
                          <a:latin typeface="ＭＳ ゴシック" panose="020B0609070205080204" pitchFamily="49" charset="-128"/>
                          <a:ea typeface="ＭＳ ゴシック" panose="020B0609070205080204" pitchFamily="49" charset="-128"/>
                        </a:rPr>
                        <a:t>2018</a:t>
                      </a:r>
                      <a:r>
                        <a:rPr lang="ja-JP" altLang="en-US" sz="800" b="1" i="0" u="none" strike="noStrike">
                          <a:solidFill>
                            <a:srgbClr val="000000"/>
                          </a:solidFill>
                          <a:effectLst/>
                          <a:latin typeface="ＭＳ ゴシック" panose="020B0609070205080204" pitchFamily="49" charset="-128"/>
                          <a:ea typeface="ＭＳ ゴシック" panose="020B0609070205080204" pitchFamily="49" charset="-128"/>
                        </a:rPr>
                        <a:t>年度）</a:t>
                      </a:r>
                    </a:p>
                  </a:txBody>
                  <a:tcPr marL="8058" marR="8058" marT="805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07538394"/>
                  </a:ext>
                </a:extLst>
              </a:tr>
              <a:tr h="162656">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058" marR="8058" marT="805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DEBF7"/>
                    </a:solidFill>
                  </a:tcPr>
                </a:tc>
                <a:tc gridSpan="4">
                  <a:txBody>
                    <a:bodyPr/>
                    <a:lstStyle/>
                    <a:p>
                      <a:pPr algn="ctr" fontAlgn="ctr"/>
                      <a:r>
                        <a:rPr lang="en-US" altLang="zh-TW" sz="800" b="0" i="0" u="none" strike="noStrike">
                          <a:solidFill>
                            <a:srgbClr val="000000"/>
                          </a:solidFill>
                          <a:effectLst/>
                          <a:latin typeface="ＭＳ ゴシック" panose="020B0609070205080204" pitchFamily="49" charset="-128"/>
                          <a:ea typeface="ＭＳ ゴシック" panose="020B0609070205080204" pitchFamily="49" charset="-128"/>
                        </a:rPr>
                        <a:t>2006</a:t>
                      </a:r>
                      <a:r>
                        <a:rPr lang="zh-TW" altLang="en-US" sz="800" b="0" i="0" u="none" strike="noStrike">
                          <a:solidFill>
                            <a:srgbClr val="000000"/>
                          </a:solidFill>
                          <a:effectLst/>
                          <a:latin typeface="ＭＳ ゴシック" panose="020B0609070205080204" pitchFamily="49" charset="-128"/>
                          <a:ea typeface="ＭＳ ゴシック" panose="020B0609070205080204" pitchFamily="49" charset="-128"/>
                        </a:rPr>
                        <a:t>年度構成比（％）</a:t>
                      </a:r>
                    </a:p>
                  </a:txBody>
                  <a:tcPr marL="8058" marR="8058" marT="805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2006</a:t>
                      </a: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年度～</a:t>
                      </a: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2018</a:t>
                      </a: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年度伸び（倍）</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26653842"/>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大阪府</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東京都</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愛知県</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平均</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大阪府</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東京都</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愛知県</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平均</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54272731"/>
                  </a:ext>
                </a:extLst>
              </a:tr>
              <a:tr h="130081">
                <a:tc>
                  <a:txBody>
                    <a:bodyPr/>
                    <a:lstStyle/>
                    <a:p>
                      <a:pPr algn="l" fontAlgn="ct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産業計</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106265"/>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農林水産業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034677"/>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鉱業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0.69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0.59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831819"/>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製造業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18.1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38.3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22.5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304596"/>
                  </a:ext>
                </a:extLst>
              </a:tr>
              <a:tr h="241382">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電気・ガス・水道・廃棄物</a:t>
                      </a:r>
                      <a:b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処理業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485281"/>
                  </a:ext>
                </a:extLst>
              </a:tr>
              <a:tr h="130081">
                <a:tc>
                  <a:txBody>
                    <a:bodyPr/>
                    <a:lstStyle/>
                    <a:p>
                      <a:pPr algn="l" fontAlgn="ct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建設業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1.30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89266"/>
                  </a:ext>
                </a:extLst>
              </a:tr>
              <a:tr h="171707">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卸売・</a:t>
                      </a:r>
                      <a:b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小売業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19.2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23.7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13.7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ゴシック" panose="020B0609070205080204" pitchFamily="49" charset="-128"/>
                          <a:ea typeface="ＭＳ ゴシック" panose="020B0609070205080204" pitchFamily="49" charset="-128"/>
                        </a:rPr>
                        <a:t>0.94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177250"/>
                  </a:ext>
                </a:extLst>
              </a:tr>
              <a:tr h="171707">
                <a:tc>
                  <a:txBody>
                    <a:bodyPr/>
                    <a:lstStyle/>
                    <a:p>
                      <a:pPr algn="l" fontAlgn="ct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運輸・</a:t>
                      </a:r>
                      <a:b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郵便業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050486"/>
                  </a:ext>
                </a:extLst>
              </a:tr>
              <a:tr h="162656">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宿泊・飲食サービス業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694426"/>
                  </a:ext>
                </a:extLst>
              </a:tr>
              <a:tr h="130081">
                <a:tc>
                  <a:txBody>
                    <a:bodyPr/>
                    <a:lstStyle/>
                    <a:p>
                      <a:pPr algn="l" fontAlgn="ctr"/>
                      <a:r>
                        <a:rPr lang="ja-JP" altLang="en-US" sz="800" b="0" i="0" u="none" strike="noStrike" dirty="0">
                          <a:solidFill>
                            <a:srgbClr val="000000"/>
                          </a:solidFill>
                          <a:effectLst/>
                          <a:latin typeface="ＭＳ ゴシック" panose="020B0609070205080204" pitchFamily="49" charset="-128"/>
                          <a:ea typeface="ＭＳ ゴシック" panose="020B0609070205080204" pitchFamily="49" charset="-128"/>
                        </a:rPr>
                        <a:t>情報通信業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999384"/>
                  </a:ext>
                </a:extLst>
              </a:tr>
              <a:tr h="171707">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金融・</a:t>
                      </a:r>
                      <a:b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保険業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0.71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0.79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0.71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0.76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164677"/>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不動産業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1.04</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050252"/>
                  </a:ext>
                </a:extLst>
              </a:tr>
              <a:tr h="241382">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専門・科学技術、業務支援サービス業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605590"/>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公務</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0.89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408216"/>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教育</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1.06</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590860"/>
                  </a:ext>
                </a:extLst>
              </a:tr>
              <a:tr h="162656">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保健衛生・社会事業</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1.37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1.51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1.41</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1.35</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954149"/>
                  </a:ext>
                </a:extLst>
              </a:tr>
              <a:tr h="130081">
                <a:tc>
                  <a:txBody>
                    <a:bodyPr/>
                    <a:lstStyle/>
                    <a:p>
                      <a:pPr algn="l"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その他のサービス</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0.99</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1.07</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ゴシック" panose="020B0609070205080204" pitchFamily="49" charset="-128"/>
                          <a:ea typeface="ＭＳ ゴシック" panose="020B0609070205080204" pitchFamily="49" charset="-128"/>
                        </a:rPr>
                        <a:t>0.90</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ＭＳ ゴシック" panose="020B0609070205080204" pitchFamily="49" charset="-128"/>
                          <a:ea typeface="ＭＳ ゴシック" panose="020B0609070205080204" pitchFamily="49" charset="-128"/>
                        </a:rPr>
                        <a:t>0.92</a:t>
                      </a:r>
                    </a:p>
                  </a:txBody>
                  <a:tcPr marL="8058" marR="8058" marT="8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089453"/>
                  </a:ext>
                </a:extLst>
              </a:tr>
            </a:tbl>
          </a:graphicData>
        </a:graphic>
      </p:graphicFrame>
      <p:pic>
        <p:nvPicPr>
          <p:cNvPr id="12" name="図 11"/>
          <p:cNvPicPr>
            <a:picLocks/>
          </p:cNvPicPr>
          <p:nvPr/>
        </p:nvPicPr>
        <p:blipFill>
          <a:blip r:embed="rId2"/>
          <a:stretch>
            <a:fillRect/>
          </a:stretch>
        </p:blipFill>
        <p:spPr>
          <a:xfrm>
            <a:off x="687762" y="1779602"/>
            <a:ext cx="3528000" cy="5076000"/>
          </a:xfrm>
          <a:prstGeom prst="rect">
            <a:avLst/>
          </a:prstGeom>
        </p:spPr>
      </p:pic>
      <p:sp>
        <p:nvSpPr>
          <p:cNvPr id="8" name="楕円 7"/>
          <p:cNvSpPr/>
          <p:nvPr/>
        </p:nvSpPr>
        <p:spPr>
          <a:xfrm>
            <a:off x="8334149" y="2606584"/>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楕円 8"/>
          <p:cNvSpPr/>
          <p:nvPr/>
        </p:nvSpPr>
        <p:spPr>
          <a:xfrm>
            <a:off x="7223760" y="2606584"/>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楕円 9"/>
          <p:cNvSpPr/>
          <p:nvPr/>
        </p:nvSpPr>
        <p:spPr>
          <a:xfrm>
            <a:off x="8341377" y="3306150"/>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3" name="楕円 12"/>
          <p:cNvSpPr/>
          <p:nvPr/>
        </p:nvSpPr>
        <p:spPr>
          <a:xfrm>
            <a:off x="7211938" y="3296625"/>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4" name="楕円 13"/>
          <p:cNvSpPr/>
          <p:nvPr/>
        </p:nvSpPr>
        <p:spPr>
          <a:xfrm>
            <a:off x="8328194" y="4377289"/>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6" name="楕円 15"/>
          <p:cNvSpPr/>
          <p:nvPr/>
        </p:nvSpPr>
        <p:spPr>
          <a:xfrm>
            <a:off x="7208280" y="4377289"/>
            <a:ext cx="432000" cy="180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221363" y="786675"/>
            <a:ext cx="8503417" cy="97365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就業者１人当たりの経済活動別県内総生産の動きをみると、大阪は、３業種（「製造業」、「卸売・小売業」、「不動産業」）のウェイトが高いが、いずれも、</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年度の伸びが全国平均を下回る状況。</a:t>
            </a:r>
          </a:p>
          <a:p>
            <a:pPr marL="285750" indent="-285750">
              <a:buFont typeface="Wingdings" panose="05000000000000000000" pitchFamily="2" charset="2"/>
              <a:buChar char="p"/>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東京は、６業種（「製造業」、「卸売・小売業」、「情報通信業」、「金融・保険業」、「不動産業」、「専門・科学技術、業務支援サービス業」）のウェイトが高く、このうち、 「情報通信業」、「金融・保険業」「不動産業」、「専門・科学技術、業務支援サービス業」で、同様に、愛知は２業種（「製造業」、「卸売・小売業」）のウェイトが高く、全国平均を上回る伸びがみられる。</a:t>
            </a:r>
          </a:p>
        </p:txBody>
      </p:sp>
      <p:sp>
        <p:nvSpPr>
          <p:cNvPr id="19" name="テキスト ボックス 18">
            <a:extLst>
              <a:ext uri="{FF2B5EF4-FFF2-40B4-BE49-F238E27FC236}">
                <a16:creationId xmlns:a16="http://schemas.microsoft.com/office/drawing/2014/main" id="{C04CD1B5-F732-4A5C-A8C2-0AE547D85819}"/>
              </a:ext>
            </a:extLst>
          </p:cNvPr>
          <p:cNvSpPr txBox="1"/>
          <p:nvPr/>
        </p:nvSpPr>
        <p:spPr>
          <a:xfrm>
            <a:off x="4728194" y="5574995"/>
            <a:ext cx="4245066" cy="600164"/>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「資料１世界経済のトレンドと日本の状況を踏まえた大阪経済の分析」</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の１１ページに掲載している表について、</a:t>
            </a:r>
            <a:r>
              <a:rPr lang="en-US" altLang="ja-JP" sz="1100" dirty="0">
                <a:latin typeface="Meiryo UI" panose="020B0604030504040204" pitchFamily="50" charset="-128"/>
                <a:ea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rPr>
              <a:t>年度内閣府「県民経済計算」をもとに数値を更新したもの</a:t>
            </a:r>
          </a:p>
        </p:txBody>
      </p:sp>
      <p:sp>
        <p:nvSpPr>
          <p:cNvPr id="3" name="正方形/長方形 2">
            <a:extLst>
              <a:ext uri="{FF2B5EF4-FFF2-40B4-BE49-F238E27FC236}">
                <a16:creationId xmlns:a16="http://schemas.microsoft.com/office/drawing/2014/main" id="{7D26920A-D745-D45A-35B3-5E7F5B5920D6}"/>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大阪経済の分析（２</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労働生産性③）</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0" name="正方形/長方形 19"/>
          <p:cNvSpPr/>
          <p:nvPr/>
        </p:nvSpPr>
        <p:spPr>
          <a:xfrm>
            <a:off x="6962997" y="7160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928423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6190142" y="1396069"/>
            <a:ext cx="2304488" cy="5261304"/>
          </a:xfrm>
          <a:prstGeom prst="rect">
            <a:avLst/>
          </a:prstGeom>
        </p:spPr>
      </p:pic>
      <p:sp>
        <p:nvSpPr>
          <p:cNvPr id="31" name="テキスト ボックス 30"/>
          <p:cNvSpPr txBox="1"/>
          <p:nvPr/>
        </p:nvSpPr>
        <p:spPr>
          <a:xfrm>
            <a:off x="570724" y="6615905"/>
            <a:ext cx="711024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出典：内閣府「県民経済計算」</a:t>
            </a:r>
            <a:r>
              <a:rPr lang="ja-JP" altLang="en-US" sz="11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7" name="正方形/長方形 6"/>
          <p:cNvSpPr/>
          <p:nvPr/>
        </p:nvSpPr>
        <p:spPr>
          <a:xfrm>
            <a:off x="320290" y="721213"/>
            <a:ext cx="8503417" cy="540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lnSpc>
                <a:spcPct val="120000"/>
              </a:lnSpc>
              <a:buFont typeface="Wingdings" panose="05000000000000000000" pitchFamily="2" charset="2"/>
              <a:buChar char="p"/>
            </a:pPr>
            <a:r>
              <a:rPr lang="ja-JP" altLang="en-US" sz="1400" dirty="0">
                <a:solidFill>
                  <a:prstClr val="black"/>
                </a:solidFill>
                <a:latin typeface="Meiryo UI" panose="020B0604030504040204" pitchFamily="50" charset="-128"/>
                <a:ea typeface="Meiryo UI" panose="020B0604030504040204" pitchFamily="50" charset="-128"/>
              </a:rPr>
              <a:t>都道府県ごとに労働生産性（県内総生産／県内就業者数により算出）をみると、東京都や愛知県を下回っている。</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6321896" y="4014000"/>
            <a:ext cx="266328"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20291" y="422760"/>
            <a:ext cx="5612105" cy="307777"/>
          </a:xfrm>
          <a:prstGeom prst="rect">
            <a:avLst/>
          </a:prstGeom>
          <a:noFill/>
        </p:spPr>
        <p:txBody>
          <a:bodyPr wrap="square" rtlCol="0">
            <a:spAutoFit/>
          </a:bodyPr>
          <a:lstStyle/>
          <a:p>
            <a:r>
              <a:rPr lang="ja-JP" altLang="en-US" sz="1400" b="1" dirty="0"/>
              <a:t>■　都道府県ごとの労働生産性の変化</a:t>
            </a:r>
          </a:p>
        </p:txBody>
      </p:sp>
      <p:sp>
        <p:nvSpPr>
          <p:cNvPr id="4" name="角丸四角形 3"/>
          <p:cNvSpPr/>
          <p:nvPr/>
        </p:nvSpPr>
        <p:spPr>
          <a:xfrm>
            <a:off x="4208555" y="1340768"/>
            <a:ext cx="720000" cy="180000"/>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a:solidFill>
                  <a:schemeClr val="tx1"/>
                </a:solidFill>
                <a:latin typeface="+mj-lt"/>
              </a:rPr>
              <a:t>2013</a:t>
            </a:r>
            <a:r>
              <a:rPr lang="ja-JP" altLang="en-US" sz="900" dirty="0">
                <a:solidFill>
                  <a:schemeClr val="tx1"/>
                </a:solidFill>
                <a:latin typeface="+mj-lt"/>
              </a:rPr>
              <a:t>年度</a:t>
            </a:r>
            <a:endParaRPr kumimoji="1" lang="ja-JP" altLang="en-US" sz="900" dirty="0">
              <a:solidFill>
                <a:schemeClr val="tx1"/>
              </a:solidFill>
              <a:latin typeface="+mj-lt"/>
            </a:endParaRPr>
          </a:p>
        </p:txBody>
      </p:sp>
      <p:sp>
        <p:nvSpPr>
          <p:cNvPr id="18" name="角丸四角形 17"/>
          <p:cNvSpPr/>
          <p:nvPr/>
        </p:nvSpPr>
        <p:spPr>
          <a:xfrm>
            <a:off x="1362724" y="1340768"/>
            <a:ext cx="720000" cy="180000"/>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a:solidFill>
                  <a:schemeClr val="tx1"/>
                </a:solidFill>
                <a:latin typeface="+mj-lt"/>
              </a:rPr>
              <a:t>2008</a:t>
            </a:r>
            <a:r>
              <a:rPr lang="ja-JP" altLang="en-US" sz="900" dirty="0">
                <a:solidFill>
                  <a:schemeClr val="tx1"/>
                </a:solidFill>
                <a:latin typeface="+mj-lt"/>
              </a:rPr>
              <a:t>年度</a:t>
            </a:r>
            <a:endParaRPr kumimoji="1" lang="ja-JP" altLang="en-US" sz="900" dirty="0">
              <a:solidFill>
                <a:schemeClr val="tx1"/>
              </a:solidFill>
              <a:latin typeface="+mj-lt"/>
            </a:endParaRPr>
          </a:p>
        </p:txBody>
      </p:sp>
      <p:sp>
        <p:nvSpPr>
          <p:cNvPr id="19" name="角丸四角形 18"/>
          <p:cNvSpPr/>
          <p:nvPr/>
        </p:nvSpPr>
        <p:spPr>
          <a:xfrm>
            <a:off x="6982386" y="1340768"/>
            <a:ext cx="720000" cy="180000"/>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a:solidFill>
                  <a:schemeClr val="tx1"/>
                </a:solidFill>
                <a:latin typeface="+mj-lt"/>
              </a:rPr>
              <a:t>2018</a:t>
            </a:r>
            <a:r>
              <a:rPr lang="ja-JP" altLang="en-US" sz="900" dirty="0">
                <a:solidFill>
                  <a:schemeClr val="tx1"/>
                </a:solidFill>
                <a:latin typeface="+mj-lt"/>
              </a:rPr>
              <a:t>年度</a:t>
            </a:r>
            <a:endParaRPr kumimoji="1" lang="ja-JP" altLang="en-US" sz="900" dirty="0">
              <a:solidFill>
                <a:schemeClr val="tx1"/>
              </a:solidFill>
              <a:latin typeface="+mj-lt"/>
            </a:endParaRPr>
          </a:p>
        </p:txBody>
      </p:sp>
      <p:sp>
        <p:nvSpPr>
          <p:cNvPr id="20" name="正方形/長方形 19"/>
          <p:cNvSpPr/>
          <p:nvPr/>
        </p:nvSpPr>
        <p:spPr>
          <a:xfrm>
            <a:off x="3563888" y="2664000"/>
            <a:ext cx="266328"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712971" y="2664000"/>
            <a:ext cx="266328" cy="10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1985117" y="6519489"/>
            <a:ext cx="936104" cy="184666"/>
          </a:xfrm>
          <a:prstGeom prst="rect">
            <a:avLst/>
          </a:prstGeom>
          <a:noFill/>
        </p:spPr>
        <p:txBody>
          <a:bodyPr wrap="square" rtlCol="0">
            <a:spAutoFit/>
          </a:bodyPr>
          <a:lstStyle/>
          <a:p>
            <a:r>
              <a:rPr kumimoji="1" lang="ja-JP" altLang="en-US" sz="600" dirty="0"/>
              <a:t>（</a:t>
            </a:r>
            <a:r>
              <a:rPr kumimoji="1" lang="en-US" altLang="ja-JP" sz="600" dirty="0"/>
              <a:t>100</a:t>
            </a:r>
            <a:r>
              <a:rPr kumimoji="1" lang="ja-JP" altLang="en-US" sz="600" dirty="0"/>
              <a:t>万円／人）</a:t>
            </a:r>
          </a:p>
        </p:txBody>
      </p:sp>
      <p:sp>
        <p:nvSpPr>
          <p:cNvPr id="22" name="テキスト ボックス 21"/>
          <p:cNvSpPr txBox="1"/>
          <p:nvPr/>
        </p:nvSpPr>
        <p:spPr>
          <a:xfrm>
            <a:off x="4861904" y="6530380"/>
            <a:ext cx="936104" cy="184666"/>
          </a:xfrm>
          <a:prstGeom prst="rect">
            <a:avLst/>
          </a:prstGeom>
          <a:noFill/>
        </p:spPr>
        <p:txBody>
          <a:bodyPr wrap="square" rtlCol="0">
            <a:spAutoFit/>
          </a:bodyPr>
          <a:lstStyle/>
          <a:p>
            <a:r>
              <a:rPr kumimoji="1" lang="ja-JP" altLang="en-US" sz="600" dirty="0"/>
              <a:t>（</a:t>
            </a:r>
            <a:r>
              <a:rPr kumimoji="1" lang="en-US" altLang="ja-JP" sz="600" dirty="0"/>
              <a:t>100</a:t>
            </a:r>
            <a:r>
              <a:rPr kumimoji="1" lang="ja-JP" altLang="en-US" sz="600" dirty="0"/>
              <a:t>万円／人）</a:t>
            </a:r>
          </a:p>
        </p:txBody>
      </p:sp>
      <p:sp>
        <p:nvSpPr>
          <p:cNvPr id="23" name="テキスト ボックス 22"/>
          <p:cNvSpPr txBox="1"/>
          <p:nvPr/>
        </p:nvSpPr>
        <p:spPr>
          <a:xfrm>
            <a:off x="7642383" y="6530380"/>
            <a:ext cx="936104" cy="184666"/>
          </a:xfrm>
          <a:prstGeom prst="rect">
            <a:avLst/>
          </a:prstGeom>
          <a:noFill/>
        </p:spPr>
        <p:txBody>
          <a:bodyPr wrap="square" rtlCol="0">
            <a:spAutoFit/>
          </a:bodyPr>
          <a:lstStyle/>
          <a:p>
            <a:r>
              <a:rPr kumimoji="1" lang="ja-JP" altLang="en-US" sz="600" dirty="0"/>
              <a:t>（</a:t>
            </a:r>
            <a:r>
              <a:rPr kumimoji="1" lang="en-US" altLang="ja-JP" sz="600" dirty="0"/>
              <a:t>100</a:t>
            </a:r>
            <a:r>
              <a:rPr kumimoji="1" lang="ja-JP" altLang="en-US" sz="600" dirty="0"/>
              <a:t>万円／人）</a:t>
            </a:r>
          </a:p>
        </p:txBody>
      </p:sp>
      <p:pic>
        <p:nvPicPr>
          <p:cNvPr id="5" name="図 4"/>
          <p:cNvPicPr>
            <a:picLocks noChangeAspect="1"/>
          </p:cNvPicPr>
          <p:nvPr/>
        </p:nvPicPr>
        <p:blipFill>
          <a:blip r:embed="rId3"/>
          <a:stretch>
            <a:fillRect/>
          </a:stretch>
        </p:blipFill>
        <p:spPr>
          <a:xfrm>
            <a:off x="570724" y="1379301"/>
            <a:ext cx="2304488" cy="5261304"/>
          </a:xfrm>
          <a:prstGeom prst="rect">
            <a:avLst/>
          </a:prstGeom>
        </p:spPr>
      </p:pic>
      <p:pic>
        <p:nvPicPr>
          <p:cNvPr id="6" name="図 5"/>
          <p:cNvPicPr>
            <a:picLocks noChangeAspect="1"/>
          </p:cNvPicPr>
          <p:nvPr/>
        </p:nvPicPr>
        <p:blipFill>
          <a:blip r:embed="rId4"/>
          <a:stretch>
            <a:fillRect/>
          </a:stretch>
        </p:blipFill>
        <p:spPr>
          <a:xfrm>
            <a:off x="3416745" y="1379301"/>
            <a:ext cx="2292295" cy="5261304"/>
          </a:xfrm>
          <a:prstGeom prst="rect">
            <a:avLst/>
          </a:prstGeom>
        </p:spPr>
      </p:pic>
      <p:sp>
        <p:nvSpPr>
          <p:cNvPr id="11" name="正方形/長方形 10">
            <a:extLst>
              <a:ext uri="{FF2B5EF4-FFF2-40B4-BE49-F238E27FC236}">
                <a16:creationId xmlns:a16="http://schemas.microsoft.com/office/drawing/2014/main" id="{B7476AA0-CCFC-5104-8073-15B32AF73EAF}"/>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大阪経済の分析（２</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労働生産性④）</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6" name="正方形/長方形 25">
            <a:extLst>
              <a:ext uri="{FF2B5EF4-FFF2-40B4-BE49-F238E27FC236}">
                <a16:creationId xmlns:a16="http://schemas.microsoft.com/office/drawing/2014/main" id="{C59F2C57-FC49-D931-FA77-F3A20AF51591}"/>
              </a:ext>
            </a:extLst>
          </p:cNvPr>
          <p:cNvSpPr/>
          <p:nvPr/>
        </p:nvSpPr>
        <p:spPr>
          <a:xfrm>
            <a:off x="6982386" y="11539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79145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テキスト ボックス 76">
            <a:extLst>
              <a:ext uri="{FF2B5EF4-FFF2-40B4-BE49-F238E27FC236}">
                <a16:creationId xmlns:a16="http://schemas.microsoft.com/office/drawing/2014/main" id="{EBE40337-5FAC-43BE-86DC-EF22BE0A5F1F}"/>
              </a:ext>
            </a:extLst>
          </p:cNvPr>
          <p:cNvSpPr txBox="1"/>
          <p:nvPr/>
        </p:nvSpPr>
        <p:spPr>
          <a:xfrm>
            <a:off x="41511" y="3001130"/>
            <a:ext cx="2030819" cy="246221"/>
          </a:xfrm>
          <a:prstGeom prst="rect">
            <a:avLst/>
          </a:prstGeom>
          <a:noFill/>
        </p:spPr>
        <p:txBody>
          <a:bodyPr wrap="square" rtlCol="0">
            <a:spAutoFit/>
          </a:bodyPr>
          <a:lstStyle/>
          <a:p>
            <a:pPr>
              <a:lnSpc>
                <a:spcPts val="1200"/>
              </a:lnSpc>
            </a:pPr>
            <a:r>
              <a:rPr kumimoji="1" lang="en-US" altLang="ja-JP" sz="1200" b="1" dirty="0">
                <a:latin typeface="+mj-lt"/>
              </a:rPr>
              <a:t>【</a:t>
            </a:r>
            <a:r>
              <a:rPr kumimoji="1" lang="ja-JP" altLang="en-US" sz="1200" b="1" dirty="0">
                <a:latin typeface="+mj-lt"/>
              </a:rPr>
              <a:t>足元の経済情勢 </a:t>
            </a:r>
            <a:r>
              <a:rPr kumimoji="1" lang="en-US" altLang="ja-JP" sz="1200" b="1" dirty="0">
                <a:latin typeface="+mj-lt"/>
              </a:rPr>
              <a:t>】</a:t>
            </a:r>
            <a:endParaRPr kumimoji="1" lang="en-US" altLang="ja-JP" sz="1200" b="1" dirty="0"/>
          </a:p>
        </p:txBody>
      </p:sp>
      <p:sp>
        <p:nvSpPr>
          <p:cNvPr id="78" name="テキスト ボックス 77">
            <a:extLst>
              <a:ext uri="{FF2B5EF4-FFF2-40B4-BE49-F238E27FC236}">
                <a16:creationId xmlns:a16="http://schemas.microsoft.com/office/drawing/2014/main" id="{EBE40337-5FAC-43BE-86DC-EF22BE0A5F1F}"/>
              </a:ext>
            </a:extLst>
          </p:cNvPr>
          <p:cNvSpPr txBox="1"/>
          <p:nvPr/>
        </p:nvSpPr>
        <p:spPr>
          <a:xfrm>
            <a:off x="985286" y="5036143"/>
            <a:ext cx="6675061" cy="246221"/>
          </a:xfrm>
          <a:prstGeom prst="rect">
            <a:avLst/>
          </a:prstGeom>
          <a:noFill/>
        </p:spPr>
        <p:txBody>
          <a:bodyPr wrap="square" rtlCol="0">
            <a:spAutoFit/>
          </a:bodyPr>
          <a:lstStyle/>
          <a:p>
            <a:pPr>
              <a:lnSpc>
                <a:spcPts val="1200"/>
              </a:lnSpc>
            </a:pPr>
            <a:r>
              <a:rPr kumimoji="1" lang="en-US" altLang="ja-JP" sz="600" dirty="0">
                <a:latin typeface="+mj-lt"/>
              </a:rPr>
              <a:t>※  </a:t>
            </a:r>
            <a:r>
              <a:rPr kumimoji="1" lang="ja-JP" altLang="en-US" sz="600" dirty="0">
                <a:latin typeface="+mj-lt"/>
              </a:rPr>
              <a:t>前年同月との比較（上向き矢印は「景況改善（失業率と倒産件数は、減少・低下で上向き）」、下向き矢印は「景況悪化」）。ただし、一致</a:t>
            </a:r>
            <a:r>
              <a:rPr kumimoji="1" lang="en-US" altLang="ja-JP" sz="600" dirty="0">
                <a:latin typeface="+mj-lt"/>
              </a:rPr>
              <a:t>CI</a:t>
            </a:r>
            <a:r>
              <a:rPr kumimoji="1" lang="ja-JP" altLang="en-US" sz="600" dirty="0" err="1">
                <a:latin typeface="+mj-lt"/>
              </a:rPr>
              <a:t>、</a:t>
            </a:r>
            <a:r>
              <a:rPr kumimoji="1" lang="ja-JP" altLang="en-US" sz="600" dirty="0">
                <a:latin typeface="+mj-lt"/>
              </a:rPr>
              <a:t>生産指数、有効求人倍率は季節調整済みのため前月との比較</a:t>
            </a:r>
            <a:endParaRPr kumimoji="1" lang="en-US" altLang="ja-JP" sz="600" b="1" dirty="0"/>
          </a:p>
        </p:txBody>
      </p:sp>
      <p:grpSp>
        <p:nvGrpSpPr>
          <p:cNvPr id="20" name="グループ化 19"/>
          <p:cNvGrpSpPr/>
          <p:nvPr/>
        </p:nvGrpSpPr>
        <p:grpSpPr>
          <a:xfrm>
            <a:off x="995919" y="4440824"/>
            <a:ext cx="7852126" cy="648000"/>
            <a:chOff x="861449" y="5920455"/>
            <a:chExt cx="7852126" cy="756000"/>
          </a:xfrm>
        </p:grpSpPr>
        <p:pic>
          <p:nvPicPr>
            <p:cNvPr id="4" name="図 3"/>
            <p:cNvPicPr>
              <a:picLocks noChangeAspect="1"/>
            </p:cNvPicPr>
            <p:nvPr/>
          </p:nvPicPr>
          <p:blipFill>
            <a:blip r:embed="rId2"/>
            <a:stretch>
              <a:fillRect/>
            </a:stretch>
          </p:blipFill>
          <p:spPr>
            <a:xfrm>
              <a:off x="861449" y="5920455"/>
              <a:ext cx="4879819" cy="755033"/>
            </a:xfrm>
            <a:prstGeom prst="rect">
              <a:avLst/>
            </a:prstGeom>
          </p:spPr>
        </p:pic>
        <p:pic>
          <p:nvPicPr>
            <p:cNvPr id="18" name="図 17"/>
            <p:cNvPicPr>
              <a:picLocks noChangeAspect="1"/>
            </p:cNvPicPr>
            <p:nvPr/>
          </p:nvPicPr>
          <p:blipFill>
            <a:blip r:embed="rId3"/>
            <a:stretch>
              <a:fillRect/>
            </a:stretch>
          </p:blipFill>
          <p:spPr>
            <a:xfrm>
              <a:off x="5835882" y="5930661"/>
              <a:ext cx="2877693" cy="745794"/>
            </a:xfrm>
            <a:prstGeom prst="rect">
              <a:avLst/>
            </a:prstGeom>
          </p:spPr>
        </p:pic>
        <p:sp>
          <p:nvSpPr>
            <p:cNvPr id="79" name="正方形/長方形 78"/>
            <p:cNvSpPr/>
            <p:nvPr/>
          </p:nvSpPr>
          <p:spPr>
            <a:xfrm>
              <a:off x="1781210" y="6188276"/>
              <a:ext cx="472131" cy="29996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2278722" y="6188276"/>
              <a:ext cx="472131" cy="29996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4750373" y="6181233"/>
              <a:ext cx="472131" cy="29996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7721673" y="6181232"/>
              <a:ext cx="472131" cy="29996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8193804" y="6179459"/>
              <a:ext cx="472131" cy="299966"/>
            </a:xfrm>
            <a:prstGeom prst="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テキスト ボックス 86">
            <a:extLst>
              <a:ext uri="{FF2B5EF4-FFF2-40B4-BE49-F238E27FC236}">
                <a16:creationId xmlns:a16="http://schemas.microsoft.com/office/drawing/2014/main" id="{EBE40337-5FAC-43BE-86DC-EF22BE0A5F1F}"/>
              </a:ext>
            </a:extLst>
          </p:cNvPr>
          <p:cNvSpPr txBox="1"/>
          <p:nvPr/>
        </p:nvSpPr>
        <p:spPr>
          <a:xfrm>
            <a:off x="68097" y="452618"/>
            <a:ext cx="5270327" cy="246221"/>
          </a:xfrm>
          <a:prstGeom prst="rect">
            <a:avLst/>
          </a:prstGeom>
          <a:noFill/>
        </p:spPr>
        <p:txBody>
          <a:bodyPr wrap="square" rtlCol="0">
            <a:spAutoFit/>
          </a:bodyPr>
          <a:lstStyle/>
          <a:p>
            <a:pPr>
              <a:lnSpc>
                <a:spcPts val="1200"/>
              </a:lnSpc>
            </a:pPr>
            <a:r>
              <a:rPr kumimoji="1" lang="en-US" altLang="ja-JP" sz="1200" b="1" dirty="0">
                <a:latin typeface="+mj-lt"/>
              </a:rPr>
              <a:t>【</a:t>
            </a:r>
            <a:r>
              <a:rPr kumimoji="1" lang="ja-JP" altLang="en-US" sz="1200" b="1" dirty="0">
                <a:latin typeface="+mj-lt"/>
              </a:rPr>
              <a:t>新型コロナウイルス感染症の拡大が大阪経済に及ぼした影響</a:t>
            </a:r>
            <a:r>
              <a:rPr kumimoji="1" lang="en-US" altLang="ja-JP" sz="1200" b="1" dirty="0">
                <a:latin typeface="+mj-lt"/>
              </a:rPr>
              <a:t>】</a:t>
            </a:r>
            <a:endParaRPr kumimoji="1" lang="en-US" altLang="ja-JP" sz="1200" b="1" dirty="0"/>
          </a:p>
        </p:txBody>
      </p:sp>
      <p:sp>
        <p:nvSpPr>
          <p:cNvPr id="88" name="テキスト ボックス 87">
            <a:extLst>
              <a:ext uri="{FF2B5EF4-FFF2-40B4-BE49-F238E27FC236}">
                <a16:creationId xmlns:a16="http://schemas.microsoft.com/office/drawing/2014/main" id="{EBE40337-5FAC-43BE-86DC-EF22BE0A5F1F}"/>
              </a:ext>
            </a:extLst>
          </p:cNvPr>
          <p:cNvSpPr txBox="1"/>
          <p:nvPr/>
        </p:nvSpPr>
        <p:spPr>
          <a:xfrm>
            <a:off x="121496" y="665520"/>
            <a:ext cx="7083535" cy="2464777"/>
          </a:xfrm>
          <a:prstGeom prst="rect">
            <a:avLst/>
          </a:prstGeom>
          <a:noFill/>
        </p:spPr>
        <p:txBody>
          <a:bodyPr wrap="square" rtlCol="0">
            <a:spAutoFit/>
          </a:bodyPr>
          <a:lstStyle/>
          <a:p>
            <a:pPr marL="182563" indent="-182563">
              <a:lnSpc>
                <a:spcPts val="1100"/>
              </a:lnSpc>
            </a:pPr>
            <a:r>
              <a:rPr kumimoji="1" lang="ja-JP" altLang="en-US" sz="1000" dirty="0">
                <a:latin typeface="+mj-lt"/>
              </a:rPr>
              <a:t>〇 新型コロナ発生前の</a:t>
            </a:r>
            <a:r>
              <a:rPr kumimoji="1" lang="en-US" altLang="ja-JP" sz="1000" dirty="0">
                <a:latin typeface="+mj-lt"/>
              </a:rPr>
              <a:t>2019</a:t>
            </a:r>
            <a:r>
              <a:rPr kumimoji="1" lang="ja-JP" altLang="en-US" sz="1000" dirty="0">
                <a:latin typeface="+mj-lt"/>
              </a:rPr>
              <a:t>年からの</a:t>
            </a:r>
            <a:r>
              <a:rPr kumimoji="1" lang="ja-JP" altLang="en-US" sz="1000" b="1" dirty="0">
                <a:latin typeface="+mj-lt"/>
              </a:rPr>
              <a:t>景気動向指数（一致</a:t>
            </a:r>
            <a:r>
              <a:rPr kumimoji="1" lang="en-US" altLang="ja-JP" sz="1000" b="1" dirty="0">
                <a:latin typeface="+mj-lt"/>
              </a:rPr>
              <a:t>CI</a:t>
            </a:r>
            <a:r>
              <a:rPr kumimoji="1" lang="ja-JP" altLang="en-US" sz="1000" b="1" dirty="0">
                <a:latin typeface="+mj-lt"/>
              </a:rPr>
              <a:t>）の動き</a:t>
            </a:r>
            <a:r>
              <a:rPr kumimoji="1" lang="ja-JP" altLang="en-US" sz="1000" dirty="0">
                <a:latin typeface="+mj-lt"/>
              </a:rPr>
              <a:t>をみると、大阪府内の景気は、新型コロナの影響が生じる前から米中貿易摩擦による輸出の減少に加え、</a:t>
            </a:r>
            <a:r>
              <a:rPr kumimoji="1" lang="en-US" altLang="ja-JP" sz="1000" dirty="0">
                <a:latin typeface="+mj-lt"/>
              </a:rPr>
              <a:t>2019</a:t>
            </a:r>
            <a:r>
              <a:rPr kumimoji="1" lang="ja-JP" altLang="en-US" sz="1000" dirty="0">
                <a:latin typeface="+mj-lt"/>
              </a:rPr>
              <a:t>年</a:t>
            </a:r>
            <a:r>
              <a:rPr kumimoji="1" lang="en-US" altLang="ja-JP" sz="1000" dirty="0">
                <a:latin typeface="+mj-lt"/>
              </a:rPr>
              <a:t>10</a:t>
            </a:r>
            <a:r>
              <a:rPr kumimoji="1" lang="ja-JP" altLang="en-US" sz="1000" dirty="0">
                <a:latin typeface="+mj-lt"/>
              </a:rPr>
              <a:t>月の消費税率の引き上げによって弱まっていたところへ新型コロナが追い打ちとなり、</a:t>
            </a:r>
            <a:r>
              <a:rPr kumimoji="1" lang="en-US" altLang="ja-JP" sz="1000" dirty="0">
                <a:latin typeface="+mj-lt"/>
              </a:rPr>
              <a:t>2020</a:t>
            </a:r>
            <a:r>
              <a:rPr kumimoji="1" lang="ja-JP" altLang="en-US" sz="1000" dirty="0">
                <a:latin typeface="+mj-lt"/>
              </a:rPr>
              <a:t>年</a:t>
            </a:r>
            <a:r>
              <a:rPr kumimoji="1" lang="en-US" altLang="ja-JP" sz="1000" dirty="0">
                <a:latin typeface="+mj-lt"/>
              </a:rPr>
              <a:t>1</a:t>
            </a:r>
            <a:r>
              <a:rPr kumimoji="1" lang="ja-JP" altLang="en-US" sz="1000" dirty="0">
                <a:latin typeface="+mj-lt"/>
              </a:rPr>
              <a:t>月頃から</a:t>
            </a:r>
            <a:r>
              <a:rPr kumimoji="1" lang="en-US" altLang="ja-JP" sz="1000" dirty="0">
                <a:latin typeface="+mj-lt"/>
              </a:rPr>
              <a:t>5</a:t>
            </a:r>
            <a:r>
              <a:rPr kumimoji="1" lang="ja-JP" altLang="en-US" sz="1000" dirty="0">
                <a:latin typeface="+mj-lt"/>
              </a:rPr>
              <a:t>月にかけて急激に悪化。</a:t>
            </a:r>
            <a:r>
              <a:rPr kumimoji="1" lang="en-US" altLang="ja-JP" sz="1000" b="1" dirty="0">
                <a:latin typeface="+mj-lt"/>
              </a:rPr>
              <a:t>2019</a:t>
            </a:r>
            <a:r>
              <a:rPr kumimoji="1" lang="ja-JP" altLang="en-US" sz="1000" b="1" dirty="0">
                <a:latin typeface="+mj-lt"/>
              </a:rPr>
              <a:t>年</a:t>
            </a:r>
            <a:r>
              <a:rPr kumimoji="1" lang="en-US" altLang="ja-JP" sz="1000" b="1" dirty="0">
                <a:latin typeface="+mj-lt"/>
              </a:rPr>
              <a:t>12</a:t>
            </a:r>
            <a:r>
              <a:rPr kumimoji="1" lang="ja-JP" altLang="en-US" sz="1000" b="1" dirty="0">
                <a:latin typeface="+mj-lt"/>
              </a:rPr>
              <a:t>月の</a:t>
            </a:r>
            <a:r>
              <a:rPr kumimoji="1" lang="en-US" altLang="ja-JP" sz="1000" b="1" dirty="0">
                <a:latin typeface="+mj-lt"/>
              </a:rPr>
              <a:t>99%</a:t>
            </a:r>
            <a:r>
              <a:rPr kumimoji="1" lang="ja-JP" altLang="en-US" sz="1000" b="1" dirty="0">
                <a:latin typeface="+mj-lt"/>
              </a:rPr>
              <a:t>から、</a:t>
            </a:r>
            <a:r>
              <a:rPr kumimoji="1" lang="en-US" altLang="ja-JP" sz="1000" b="1" dirty="0">
                <a:latin typeface="+mj-lt"/>
              </a:rPr>
              <a:t>2020</a:t>
            </a:r>
            <a:r>
              <a:rPr kumimoji="1" lang="ja-JP" altLang="en-US" sz="1000" b="1" dirty="0">
                <a:latin typeface="+mj-lt"/>
              </a:rPr>
              <a:t>年</a:t>
            </a:r>
            <a:r>
              <a:rPr kumimoji="1" lang="en-US" altLang="ja-JP" sz="1000" b="1" dirty="0">
                <a:latin typeface="+mj-lt"/>
              </a:rPr>
              <a:t>5</a:t>
            </a:r>
            <a:r>
              <a:rPr kumimoji="1" lang="ja-JP" altLang="en-US" sz="1000" b="1" dirty="0">
                <a:latin typeface="+mj-lt"/>
              </a:rPr>
              <a:t>月には</a:t>
            </a:r>
            <a:r>
              <a:rPr kumimoji="1" lang="en-US" altLang="ja-JP" sz="1000" b="1" dirty="0">
                <a:latin typeface="+mj-lt"/>
              </a:rPr>
              <a:t>68.7%</a:t>
            </a:r>
            <a:r>
              <a:rPr kumimoji="1" lang="ja-JP" altLang="en-US" sz="1000" b="1" dirty="0">
                <a:latin typeface="+mj-lt"/>
              </a:rPr>
              <a:t>と</a:t>
            </a:r>
            <a:r>
              <a:rPr kumimoji="1" lang="en-US" altLang="ja-JP" sz="1000" b="1" dirty="0">
                <a:latin typeface="+mj-lt"/>
              </a:rPr>
              <a:t>30.3</a:t>
            </a:r>
            <a:r>
              <a:rPr kumimoji="1" lang="ja-JP" altLang="en-US" sz="1000" b="1" dirty="0">
                <a:latin typeface="+mj-lt"/>
              </a:rPr>
              <a:t>ポイントの低下</a:t>
            </a:r>
            <a:r>
              <a:rPr kumimoji="1" lang="ja-JP" altLang="en-US" sz="1000" dirty="0">
                <a:latin typeface="+mj-lt"/>
              </a:rPr>
              <a:t>となった。とりわけ、</a:t>
            </a:r>
            <a:r>
              <a:rPr kumimoji="1" lang="ja-JP" altLang="en-US" sz="1000" b="1" dirty="0">
                <a:latin typeface="+mj-lt"/>
              </a:rPr>
              <a:t>消費の落ち込みが深刻</a:t>
            </a:r>
            <a:r>
              <a:rPr kumimoji="1" lang="ja-JP" altLang="en-US" sz="1000" dirty="0">
                <a:latin typeface="+mj-lt"/>
              </a:rPr>
              <a:t>で、</a:t>
            </a:r>
            <a:r>
              <a:rPr kumimoji="1" lang="ja-JP" altLang="en-US" sz="1000" b="1" dirty="0">
                <a:latin typeface="+mj-lt"/>
              </a:rPr>
              <a:t>国内経済全体</a:t>
            </a:r>
            <a:r>
              <a:rPr kumimoji="1" lang="ja-JP" altLang="en-US" sz="1000" dirty="0">
                <a:latin typeface="+mj-lt"/>
              </a:rPr>
              <a:t>でみると、</a:t>
            </a:r>
            <a:r>
              <a:rPr kumimoji="1" lang="en-US" altLang="ja-JP" sz="1000" dirty="0">
                <a:latin typeface="+mj-lt"/>
              </a:rPr>
              <a:t>GDP</a:t>
            </a:r>
            <a:r>
              <a:rPr kumimoji="1" lang="ja-JP" altLang="en-US" sz="1000" dirty="0">
                <a:latin typeface="+mj-lt"/>
              </a:rPr>
              <a:t>の減少に対する寄与度で、</a:t>
            </a:r>
            <a:r>
              <a:rPr kumimoji="1" lang="ja-JP" altLang="en-US" sz="1000" b="1" dirty="0">
                <a:latin typeface="+mj-lt"/>
              </a:rPr>
              <a:t>民間消費最終支出が</a:t>
            </a:r>
            <a:r>
              <a:rPr kumimoji="1" lang="en-US" altLang="ja-JP" sz="1000" b="1" dirty="0">
                <a:latin typeface="+mj-lt"/>
              </a:rPr>
              <a:t>15.9</a:t>
            </a:r>
            <a:r>
              <a:rPr kumimoji="1" lang="ja-JP" altLang="en-US" sz="1000" b="1" dirty="0">
                <a:latin typeface="+mj-lt"/>
              </a:rPr>
              <a:t>ポイントと、最も大きく成長率を押し下げ</a:t>
            </a:r>
            <a:r>
              <a:rPr kumimoji="1" lang="ja-JP" altLang="en-US" sz="1000" dirty="0">
                <a:latin typeface="+mj-lt"/>
              </a:rPr>
              <a:t>ることとなった。</a:t>
            </a:r>
            <a:endParaRPr kumimoji="1" lang="en-US" altLang="ja-JP" sz="1000" dirty="0">
              <a:latin typeface="+mj-lt"/>
            </a:endParaRPr>
          </a:p>
          <a:p>
            <a:pPr marL="182563" indent="-182563">
              <a:lnSpc>
                <a:spcPts val="1100"/>
              </a:lnSpc>
              <a:spcBef>
                <a:spcPts val="300"/>
              </a:spcBef>
            </a:pPr>
            <a:r>
              <a:rPr kumimoji="1" lang="ja-JP" altLang="en-US" sz="1000" dirty="0">
                <a:latin typeface="+mj-lt"/>
              </a:rPr>
              <a:t>〇 </a:t>
            </a:r>
            <a:r>
              <a:rPr kumimoji="1" lang="ja-JP" altLang="en-US" sz="1000" b="1" dirty="0">
                <a:latin typeface="+mj-lt"/>
              </a:rPr>
              <a:t>輸出</a:t>
            </a:r>
            <a:r>
              <a:rPr kumimoji="1" lang="ja-JP" altLang="en-US" sz="1000" dirty="0">
                <a:latin typeface="+mj-lt"/>
              </a:rPr>
              <a:t>に関しては、新型コロナで最も減少した</a:t>
            </a:r>
            <a:r>
              <a:rPr kumimoji="1" lang="en-US" altLang="ja-JP" sz="1000" dirty="0">
                <a:latin typeface="+mj-lt"/>
              </a:rPr>
              <a:t>2020</a:t>
            </a:r>
            <a:r>
              <a:rPr kumimoji="1" lang="ja-JP" altLang="en-US" sz="1000" dirty="0">
                <a:latin typeface="+mj-lt"/>
              </a:rPr>
              <a:t>年</a:t>
            </a:r>
            <a:r>
              <a:rPr kumimoji="1" lang="en-US" altLang="ja-JP" sz="1000" dirty="0">
                <a:latin typeface="+mj-lt"/>
              </a:rPr>
              <a:t>4</a:t>
            </a:r>
            <a:r>
              <a:rPr kumimoji="1" lang="ja-JP" altLang="en-US" sz="1000" dirty="0">
                <a:latin typeface="+mj-lt"/>
              </a:rPr>
              <a:t>～</a:t>
            </a:r>
            <a:r>
              <a:rPr kumimoji="1" lang="en-US" altLang="ja-JP" sz="1000" dirty="0">
                <a:latin typeface="+mj-lt"/>
              </a:rPr>
              <a:t>6</a:t>
            </a:r>
            <a:r>
              <a:rPr kumimoji="1" lang="ja-JP" altLang="en-US" sz="1000" dirty="0">
                <a:latin typeface="+mj-lt"/>
              </a:rPr>
              <a:t>月期の貿易統計を見ると、全国は</a:t>
            </a:r>
            <a:r>
              <a:rPr kumimoji="1" lang="en-US" altLang="ja-JP" sz="1000" dirty="0">
                <a:latin typeface="+mj-lt"/>
              </a:rPr>
              <a:t>25.3%</a:t>
            </a:r>
            <a:r>
              <a:rPr kumimoji="1" lang="ja-JP" altLang="en-US" sz="1000" dirty="0">
                <a:latin typeface="+mj-lt"/>
              </a:rPr>
              <a:t>減となったが、</a:t>
            </a:r>
            <a:r>
              <a:rPr kumimoji="1" lang="ja-JP" altLang="en-US" sz="1000" b="1" dirty="0">
                <a:latin typeface="+mj-lt"/>
              </a:rPr>
              <a:t>近畿では</a:t>
            </a:r>
            <a:r>
              <a:rPr kumimoji="1" lang="en-US" altLang="ja-JP" sz="1000" b="1" dirty="0">
                <a:latin typeface="+mj-lt"/>
              </a:rPr>
              <a:t>12.0%</a:t>
            </a:r>
            <a:r>
              <a:rPr kumimoji="1" lang="ja-JP" altLang="en-US" sz="1000" b="1" dirty="0">
                <a:latin typeface="+mj-lt"/>
              </a:rPr>
              <a:t>減に留まった</a:t>
            </a:r>
            <a:r>
              <a:rPr kumimoji="1" lang="ja-JP" altLang="en-US" sz="1000" dirty="0">
                <a:latin typeface="+mj-lt"/>
              </a:rPr>
              <a:t>。また、</a:t>
            </a:r>
            <a:r>
              <a:rPr kumimoji="1" lang="ja-JP" altLang="en-US" sz="1000" b="1" dirty="0">
                <a:latin typeface="+mj-lt"/>
              </a:rPr>
              <a:t>府内企業の設備投資</a:t>
            </a:r>
            <a:r>
              <a:rPr kumimoji="1" lang="ja-JP" altLang="en-US" sz="1000" dirty="0">
                <a:latin typeface="+mj-lt"/>
              </a:rPr>
              <a:t>は、</a:t>
            </a:r>
            <a:r>
              <a:rPr kumimoji="1" lang="en-US" altLang="ja-JP" sz="1000" dirty="0">
                <a:latin typeface="+mj-lt"/>
              </a:rPr>
              <a:t>2020</a:t>
            </a:r>
            <a:r>
              <a:rPr kumimoji="1" lang="ja-JP" altLang="en-US" sz="1000" dirty="0">
                <a:latin typeface="+mj-lt"/>
              </a:rPr>
              <a:t>年に入ってから投資意欲が低下し、</a:t>
            </a:r>
            <a:r>
              <a:rPr kumimoji="1" lang="ja-JP" altLang="en-US" sz="1000" b="1" dirty="0">
                <a:latin typeface="+mj-lt"/>
              </a:rPr>
              <a:t>設備投資計画が「なし」という企業の割合は、</a:t>
            </a:r>
            <a:r>
              <a:rPr kumimoji="1" lang="en-US" altLang="ja-JP" sz="1000" b="1" dirty="0">
                <a:latin typeface="+mj-lt"/>
              </a:rPr>
              <a:t>2019</a:t>
            </a:r>
            <a:r>
              <a:rPr kumimoji="1" lang="ja-JP" altLang="en-US" sz="1000" b="1" dirty="0">
                <a:latin typeface="+mj-lt"/>
              </a:rPr>
              <a:t>年度の</a:t>
            </a:r>
            <a:r>
              <a:rPr kumimoji="1" lang="en-US" altLang="ja-JP" sz="1000" b="1" dirty="0">
                <a:latin typeface="+mj-lt"/>
              </a:rPr>
              <a:t>33%</a:t>
            </a:r>
            <a:r>
              <a:rPr kumimoji="1" lang="ja-JP" altLang="en-US" sz="1000" b="1" dirty="0">
                <a:latin typeface="+mj-lt"/>
              </a:rPr>
              <a:t>から</a:t>
            </a:r>
            <a:r>
              <a:rPr kumimoji="1" lang="en-US" altLang="ja-JP" sz="1000" b="1" dirty="0">
                <a:latin typeface="+mj-lt"/>
              </a:rPr>
              <a:t>2020</a:t>
            </a:r>
            <a:r>
              <a:rPr kumimoji="1" lang="ja-JP" altLang="en-US" sz="1000" b="1" dirty="0">
                <a:latin typeface="+mj-lt"/>
              </a:rPr>
              <a:t>年度は</a:t>
            </a:r>
            <a:r>
              <a:rPr kumimoji="1" lang="en-US" altLang="ja-JP" sz="1000" b="1" dirty="0">
                <a:latin typeface="+mj-lt"/>
              </a:rPr>
              <a:t>40%</a:t>
            </a:r>
            <a:r>
              <a:rPr kumimoji="1" lang="ja-JP" altLang="en-US" sz="1000" b="1" dirty="0">
                <a:latin typeface="+mj-lt"/>
              </a:rPr>
              <a:t>に悪化</a:t>
            </a:r>
            <a:r>
              <a:rPr kumimoji="1" lang="ja-JP" altLang="en-US" sz="1000" dirty="0">
                <a:latin typeface="+mj-lt"/>
              </a:rPr>
              <a:t>した。</a:t>
            </a:r>
            <a:endParaRPr kumimoji="1" lang="en-US" altLang="ja-JP" sz="1000" dirty="0">
              <a:latin typeface="+mj-lt"/>
            </a:endParaRPr>
          </a:p>
          <a:p>
            <a:pPr marL="182563" indent="-182563">
              <a:lnSpc>
                <a:spcPts val="1100"/>
              </a:lnSpc>
              <a:spcBef>
                <a:spcPts val="300"/>
              </a:spcBef>
            </a:pPr>
            <a:r>
              <a:rPr kumimoji="1" lang="ja-JP" altLang="en-US" sz="1000" dirty="0">
                <a:latin typeface="+mj-lt"/>
              </a:rPr>
              <a:t>〇 </a:t>
            </a:r>
            <a:r>
              <a:rPr kumimoji="1" lang="ja-JP" altLang="en-US" sz="1000" b="1" dirty="0">
                <a:latin typeface="+mj-lt"/>
              </a:rPr>
              <a:t>雇用</a:t>
            </a:r>
            <a:r>
              <a:rPr kumimoji="1" lang="ja-JP" altLang="en-US" sz="1000" dirty="0">
                <a:latin typeface="+mj-lt"/>
              </a:rPr>
              <a:t>に関しては、失業率について、</a:t>
            </a:r>
            <a:r>
              <a:rPr kumimoji="1" lang="en-US" altLang="ja-JP" sz="1000" dirty="0">
                <a:latin typeface="+mj-lt"/>
              </a:rPr>
              <a:t>2020</a:t>
            </a:r>
            <a:r>
              <a:rPr kumimoji="1" lang="ja-JP" altLang="en-US" sz="1000" dirty="0">
                <a:latin typeface="+mj-lt"/>
              </a:rPr>
              <a:t>年の</a:t>
            </a:r>
            <a:r>
              <a:rPr kumimoji="1" lang="en-US" altLang="ja-JP" sz="1000" dirty="0">
                <a:latin typeface="+mj-lt"/>
              </a:rPr>
              <a:t>1</a:t>
            </a:r>
            <a:r>
              <a:rPr kumimoji="1" lang="ja-JP" altLang="en-US" sz="1000" dirty="0">
                <a:latin typeface="+mj-lt"/>
              </a:rPr>
              <a:t>～</a:t>
            </a:r>
            <a:r>
              <a:rPr kumimoji="1" lang="en-US" altLang="ja-JP" sz="1000" dirty="0">
                <a:latin typeface="+mj-lt"/>
              </a:rPr>
              <a:t>3</a:t>
            </a:r>
            <a:r>
              <a:rPr kumimoji="1" lang="ja-JP" altLang="en-US" sz="1000" dirty="0">
                <a:latin typeface="+mj-lt"/>
              </a:rPr>
              <a:t>月期が</a:t>
            </a:r>
            <a:r>
              <a:rPr kumimoji="1" lang="en-US" altLang="ja-JP" sz="1000" dirty="0">
                <a:latin typeface="+mj-lt"/>
              </a:rPr>
              <a:t>2.9%</a:t>
            </a:r>
            <a:r>
              <a:rPr kumimoji="1" lang="ja-JP" altLang="en-US" sz="1000" dirty="0" err="1">
                <a:latin typeface="+mj-lt"/>
              </a:rPr>
              <a:t>、</a:t>
            </a:r>
            <a:r>
              <a:rPr kumimoji="1" lang="en-US" altLang="ja-JP" sz="1000" dirty="0">
                <a:latin typeface="+mj-lt"/>
              </a:rPr>
              <a:t>4</a:t>
            </a:r>
            <a:r>
              <a:rPr kumimoji="1" lang="ja-JP" altLang="en-US" sz="1000" dirty="0">
                <a:latin typeface="+mj-lt"/>
              </a:rPr>
              <a:t>～</a:t>
            </a:r>
            <a:r>
              <a:rPr kumimoji="1" lang="en-US" altLang="ja-JP" sz="1000" dirty="0">
                <a:latin typeface="+mj-lt"/>
              </a:rPr>
              <a:t>6</a:t>
            </a:r>
            <a:r>
              <a:rPr kumimoji="1" lang="ja-JP" altLang="en-US" sz="1000" dirty="0">
                <a:latin typeface="+mj-lt"/>
              </a:rPr>
              <a:t>月期が</a:t>
            </a:r>
            <a:r>
              <a:rPr kumimoji="1" lang="en-US" altLang="ja-JP" sz="1000" dirty="0">
                <a:latin typeface="+mj-lt"/>
              </a:rPr>
              <a:t>3.3%</a:t>
            </a:r>
            <a:r>
              <a:rPr kumimoji="1" lang="ja-JP" altLang="en-US" sz="1000" dirty="0" err="1">
                <a:latin typeface="+mj-lt"/>
              </a:rPr>
              <a:t>、</a:t>
            </a:r>
            <a:r>
              <a:rPr kumimoji="1" lang="en-US" altLang="ja-JP" sz="1000" dirty="0">
                <a:latin typeface="+mj-lt"/>
              </a:rPr>
              <a:t>7</a:t>
            </a:r>
            <a:r>
              <a:rPr kumimoji="1" lang="ja-JP" altLang="en-US" sz="1000" dirty="0">
                <a:latin typeface="+mj-lt"/>
              </a:rPr>
              <a:t>～</a:t>
            </a:r>
            <a:r>
              <a:rPr kumimoji="1" lang="en-US" altLang="ja-JP" sz="1000" dirty="0">
                <a:latin typeface="+mj-lt"/>
              </a:rPr>
              <a:t>9</a:t>
            </a:r>
            <a:r>
              <a:rPr kumimoji="1" lang="ja-JP" altLang="en-US" sz="1000" dirty="0">
                <a:latin typeface="+mj-lt"/>
              </a:rPr>
              <a:t>月期が</a:t>
            </a:r>
            <a:r>
              <a:rPr kumimoji="1" lang="en-US" altLang="ja-JP" sz="1000" dirty="0">
                <a:latin typeface="+mj-lt"/>
              </a:rPr>
              <a:t>3.9%</a:t>
            </a:r>
            <a:r>
              <a:rPr kumimoji="1" lang="ja-JP" altLang="en-US" sz="1000" dirty="0" err="1">
                <a:latin typeface="+mj-lt"/>
              </a:rPr>
              <a:t>、</a:t>
            </a:r>
            <a:r>
              <a:rPr kumimoji="1" lang="en-US" altLang="ja-JP" sz="1000" dirty="0">
                <a:latin typeface="+mj-lt"/>
              </a:rPr>
              <a:t>10</a:t>
            </a:r>
            <a:r>
              <a:rPr kumimoji="1" lang="ja-JP" altLang="en-US" sz="1000" dirty="0">
                <a:latin typeface="+mj-lt"/>
              </a:rPr>
              <a:t>～</a:t>
            </a:r>
            <a:r>
              <a:rPr kumimoji="1" lang="en-US" altLang="ja-JP" sz="1000" dirty="0">
                <a:latin typeface="+mj-lt"/>
              </a:rPr>
              <a:t>12</a:t>
            </a:r>
            <a:r>
              <a:rPr kumimoji="1" lang="ja-JP" altLang="en-US" sz="1000" dirty="0">
                <a:latin typeface="+mj-lt"/>
              </a:rPr>
              <a:t>月期が</a:t>
            </a:r>
            <a:r>
              <a:rPr kumimoji="1" lang="en-US" altLang="ja-JP" sz="1000" dirty="0">
                <a:latin typeface="+mj-lt"/>
              </a:rPr>
              <a:t>3.3%</a:t>
            </a:r>
            <a:r>
              <a:rPr kumimoji="1" lang="ja-JP" altLang="en-US" sz="1000" dirty="0">
                <a:latin typeface="+mj-lt"/>
              </a:rPr>
              <a:t>と、</a:t>
            </a:r>
            <a:r>
              <a:rPr kumimoji="1" lang="ja-JP" altLang="en-US" sz="1000" b="1" dirty="0">
                <a:latin typeface="+mj-lt"/>
              </a:rPr>
              <a:t>経済活動が急激に縮小したほどには大きく悪化しなかった</a:t>
            </a:r>
            <a:r>
              <a:rPr kumimoji="1" lang="ja-JP" altLang="en-US" sz="1000" dirty="0">
                <a:latin typeface="+mj-lt"/>
              </a:rPr>
              <a:t>。要因として、新型コロナへの警戒から、求職を行わず労働市場への参入を避けたケースや、雇用調整助成金による支援効果が考えられる。</a:t>
            </a:r>
            <a:endParaRPr kumimoji="1" lang="en-US" altLang="ja-JP" sz="1000" dirty="0">
              <a:latin typeface="+mj-lt"/>
            </a:endParaRPr>
          </a:p>
          <a:p>
            <a:pPr marL="182563" indent="-182563">
              <a:lnSpc>
                <a:spcPts val="1100"/>
              </a:lnSpc>
              <a:spcBef>
                <a:spcPts val="300"/>
              </a:spcBef>
            </a:pPr>
            <a:r>
              <a:rPr kumimoji="1" lang="ja-JP" altLang="en-US" sz="1000" dirty="0">
                <a:latin typeface="+mj-lt"/>
              </a:rPr>
              <a:t>〇 </a:t>
            </a:r>
            <a:r>
              <a:rPr kumimoji="1" lang="ja-JP" altLang="en-US" sz="1000" b="1" dirty="0">
                <a:latin typeface="+mj-lt"/>
              </a:rPr>
              <a:t>府内企業の業績</a:t>
            </a:r>
            <a:r>
              <a:rPr kumimoji="1" lang="ja-JP" altLang="en-US" sz="1000" dirty="0">
                <a:latin typeface="+mj-lt"/>
              </a:rPr>
              <a:t>を見ると、</a:t>
            </a:r>
            <a:r>
              <a:rPr kumimoji="1" lang="en-US" altLang="ja-JP" sz="1000" dirty="0">
                <a:latin typeface="+mj-lt"/>
              </a:rPr>
              <a:t>2019</a:t>
            </a:r>
            <a:r>
              <a:rPr kumimoji="1" lang="ja-JP" altLang="en-US" sz="1000" dirty="0">
                <a:latin typeface="+mj-lt"/>
              </a:rPr>
              <a:t>年度と比べ、</a:t>
            </a:r>
            <a:r>
              <a:rPr kumimoji="1" lang="en-US" altLang="ja-JP" sz="1000" dirty="0">
                <a:latin typeface="+mj-lt"/>
              </a:rPr>
              <a:t>2020</a:t>
            </a:r>
            <a:r>
              <a:rPr kumimoji="1" lang="ja-JP" altLang="en-US" sz="1000" dirty="0">
                <a:latin typeface="+mj-lt"/>
              </a:rPr>
              <a:t>年度の</a:t>
            </a:r>
            <a:r>
              <a:rPr kumimoji="1" lang="ja-JP" altLang="en-US" sz="1000" b="1" dirty="0">
                <a:latin typeface="+mj-lt"/>
              </a:rPr>
              <a:t>売上高及び税引前当期純利益は、全体で約</a:t>
            </a:r>
            <a:r>
              <a:rPr kumimoji="1" lang="en-US" altLang="ja-JP" sz="1000" b="1" dirty="0">
                <a:latin typeface="+mj-lt"/>
              </a:rPr>
              <a:t>6</a:t>
            </a:r>
            <a:r>
              <a:rPr kumimoji="1" lang="ja-JP" altLang="en-US" sz="1000" b="1" dirty="0">
                <a:latin typeface="+mj-lt"/>
              </a:rPr>
              <a:t>割の企業が減少</a:t>
            </a:r>
            <a:r>
              <a:rPr kumimoji="1" lang="ja-JP" altLang="en-US" sz="1000" dirty="0">
                <a:latin typeface="+mj-lt"/>
              </a:rPr>
              <a:t>。</a:t>
            </a:r>
            <a:r>
              <a:rPr kumimoji="1" lang="ja-JP" altLang="en-US" sz="1000" b="1" dirty="0">
                <a:latin typeface="+mj-lt"/>
              </a:rPr>
              <a:t>とりわけ、中小企業や小規模事業者で悪化</a:t>
            </a:r>
            <a:r>
              <a:rPr kumimoji="1" lang="ja-JP" altLang="en-US" sz="1000" dirty="0">
                <a:latin typeface="+mj-lt"/>
              </a:rPr>
              <a:t>している企業が多かった。業種別では、</a:t>
            </a:r>
            <a:r>
              <a:rPr kumimoji="1" lang="ja-JP" altLang="en-US" sz="1000" b="1" dirty="0">
                <a:latin typeface="+mj-lt"/>
              </a:rPr>
              <a:t>「宿泊業、飲食サービス業」、「生活関連サービス業、娯楽業」といった対面サービス分野で業績が大幅に落ち込む</a:t>
            </a:r>
            <a:r>
              <a:rPr kumimoji="1" lang="ja-JP" altLang="en-US" sz="1000" dirty="0">
                <a:latin typeface="+mj-lt"/>
              </a:rPr>
              <a:t>一方で、</a:t>
            </a:r>
            <a:r>
              <a:rPr kumimoji="1" lang="ja-JP" altLang="en-US" sz="1000" b="1" dirty="0">
                <a:latin typeface="+mj-lt"/>
              </a:rPr>
              <a:t>「情報通信業」、「不動産、物品賃貸業」、「学術、専門・技術サービス業」では、売上高が増加又は横ばいとなる企業が過半数</a:t>
            </a:r>
            <a:r>
              <a:rPr kumimoji="1" lang="ja-JP" altLang="en-US" sz="1000" dirty="0">
                <a:latin typeface="+mj-lt"/>
              </a:rPr>
              <a:t>となるなど、コロナ禍の業績への影響は、業種等により大きく異なっている。</a:t>
            </a:r>
            <a:endParaRPr kumimoji="1" lang="en-US" altLang="ja-JP" sz="1000" dirty="0">
              <a:latin typeface="+mj-lt"/>
            </a:endParaRPr>
          </a:p>
        </p:txBody>
      </p:sp>
      <p:sp>
        <p:nvSpPr>
          <p:cNvPr id="90" name="テキスト ボックス 121"/>
          <p:cNvSpPr txBox="1"/>
          <p:nvPr/>
        </p:nvSpPr>
        <p:spPr>
          <a:xfrm>
            <a:off x="4180828" y="468092"/>
            <a:ext cx="4861711" cy="1130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400050" algn="just">
              <a:lnSpc>
                <a:spcPts val="600"/>
              </a:lnSpc>
              <a:spcAft>
                <a:spcPts val="0"/>
              </a:spcAft>
            </a:pP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出典：大阪産業経済リサーチ</a:t>
            </a:r>
            <a:r>
              <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rPr>
              <a:t>&amp;</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デザインセンター「</a:t>
            </a:r>
            <a:r>
              <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rPr>
              <a:t>2020</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年度版なにわの経済データ」、「大阪経済の情勢（</a:t>
            </a:r>
            <a:r>
              <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rPr>
              <a:t>2021</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年</a:t>
            </a:r>
            <a:r>
              <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rPr>
              <a:t>12</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月指標を中心に）」</a:t>
            </a:r>
            <a:endPar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endParaRPr>
          </a:p>
          <a:p>
            <a:pPr marL="400050" indent="-400050" algn="just">
              <a:lnSpc>
                <a:spcPts val="600"/>
              </a:lnSpc>
              <a:spcAft>
                <a:spcPts val="0"/>
              </a:spcAft>
            </a:pPr>
            <a:r>
              <a:rPr lang="ja-JP" alt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大阪産業局「新型コロナウイルス感染症の影響下における府内企業の実態調査（</a:t>
            </a:r>
            <a:r>
              <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rPr>
              <a:t>2021.9.15</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1" name="テキスト ボックス 121"/>
          <p:cNvSpPr txBox="1"/>
          <p:nvPr/>
        </p:nvSpPr>
        <p:spPr>
          <a:xfrm>
            <a:off x="4120309" y="3058811"/>
            <a:ext cx="5206776" cy="2042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400050" algn="just">
              <a:lnSpc>
                <a:spcPts val="600"/>
              </a:lnSpc>
              <a:spcAft>
                <a:spcPts val="0"/>
              </a:spcAft>
            </a:pP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出典：大阪産業経済リサーチ</a:t>
            </a:r>
            <a:r>
              <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rPr>
              <a:t>&amp;</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デザインセンター「大阪経済の情勢（</a:t>
            </a:r>
            <a:r>
              <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rPr>
              <a:t>2021</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年</a:t>
            </a:r>
            <a:r>
              <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rPr>
              <a:t>12</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月指標を中心に）」、「最近の大阪経済の動向（</a:t>
            </a:r>
            <a:r>
              <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rPr>
              <a:t>2022.2.10</a:t>
            </a:r>
            <a:r>
              <a:rPr lang="ja-JP" altLang="en-US" sz="600" kern="100" dirty="0">
                <a:latin typeface="游明朝" panose="02020400000000000000" pitchFamily="18" charset="-128"/>
                <a:ea typeface="ＭＳ 明朝" panose="02020609040205080304" pitchFamily="17" charset="-128"/>
                <a:cs typeface="Times New Roman" panose="02020603050405020304" pitchFamily="18" charset="0"/>
              </a:rPr>
              <a:t>）」</a:t>
            </a:r>
            <a:endPar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endParaRPr>
          </a:p>
          <a:p>
            <a:pPr marL="400050" indent="-400050" algn="just">
              <a:lnSpc>
                <a:spcPts val="600"/>
              </a:lnSpc>
              <a:spcAft>
                <a:spcPts val="0"/>
              </a:spcAft>
            </a:pPr>
            <a:endParaRPr lang="en-US" altLang="ja-JP" sz="600" kern="100" dirty="0">
              <a:latin typeface="游明朝" panose="02020400000000000000" pitchFamily="18" charset="-128"/>
              <a:ea typeface="ＭＳ 明朝" panose="02020609040205080304" pitchFamily="17" charset="-128"/>
              <a:cs typeface="Times New Roman" panose="02020603050405020304" pitchFamily="18" charset="0"/>
            </a:endParaRPr>
          </a:p>
          <a:p>
            <a:pPr marL="400050" indent="-400050" algn="just">
              <a:lnSpc>
                <a:spcPts val="600"/>
              </a:lnSpc>
              <a:spcAft>
                <a:spcPts val="0"/>
              </a:spcAft>
            </a:pPr>
            <a:r>
              <a:rPr lang="en-US" alt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         </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5" name="テキスト ボックス 94">
            <a:extLst>
              <a:ext uri="{FF2B5EF4-FFF2-40B4-BE49-F238E27FC236}">
                <a16:creationId xmlns:a16="http://schemas.microsoft.com/office/drawing/2014/main" id="{EBE40337-5FAC-43BE-86DC-EF22BE0A5F1F}"/>
              </a:ext>
            </a:extLst>
          </p:cNvPr>
          <p:cNvSpPr txBox="1"/>
          <p:nvPr/>
        </p:nvSpPr>
        <p:spPr>
          <a:xfrm>
            <a:off x="30163" y="5289566"/>
            <a:ext cx="3172644" cy="246221"/>
          </a:xfrm>
          <a:prstGeom prst="rect">
            <a:avLst/>
          </a:prstGeom>
          <a:noFill/>
        </p:spPr>
        <p:txBody>
          <a:bodyPr wrap="square" rtlCol="0">
            <a:spAutoFit/>
          </a:bodyPr>
          <a:lstStyle/>
          <a:p>
            <a:pPr>
              <a:lnSpc>
                <a:spcPts val="1200"/>
              </a:lnSpc>
            </a:pPr>
            <a:r>
              <a:rPr kumimoji="1" lang="en-US" altLang="ja-JP" sz="1200" b="1" dirty="0">
                <a:latin typeface="+mj-lt"/>
              </a:rPr>
              <a:t>【</a:t>
            </a:r>
            <a:r>
              <a:rPr kumimoji="1" lang="ja-JP" altLang="en-US" sz="1200" b="1" dirty="0">
                <a:latin typeface="+mj-lt"/>
              </a:rPr>
              <a:t>先行き（ウクライナ情勢の影響等）</a:t>
            </a:r>
            <a:r>
              <a:rPr kumimoji="1" lang="en-US" altLang="ja-JP" sz="1200" b="1" dirty="0">
                <a:latin typeface="+mj-lt"/>
              </a:rPr>
              <a:t>】</a:t>
            </a:r>
            <a:endParaRPr kumimoji="1" lang="en-US" altLang="ja-JP" sz="1200" b="1" dirty="0"/>
          </a:p>
        </p:txBody>
      </p:sp>
      <p:sp>
        <p:nvSpPr>
          <p:cNvPr id="96" name="テキスト ボックス 95">
            <a:extLst>
              <a:ext uri="{FF2B5EF4-FFF2-40B4-BE49-F238E27FC236}">
                <a16:creationId xmlns:a16="http://schemas.microsoft.com/office/drawing/2014/main" id="{EBE40337-5FAC-43BE-86DC-EF22BE0A5F1F}"/>
              </a:ext>
            </a:extLst>
          </p:cNvPr>
          <p:cNvSpPr txBox="1"/>
          <p:nvPr/>
        </p:nvSpPr>
        <p:spPr>
          <a:xfrm>
            <a:off x="121496" y="3190734"/>
            <a:ext cx="8948984" cy="1297791"/>
          </a:xfrm>
          <a:prstGeom prst="rect">
            <a:avLst/>
          </a:prstGeom>
          <a:noFill/>
        </p:spPr>
        <p:txBody>
          <a:bodyPr wrap="square" rtlCol="0">
            <a:spAutoFit/>
          </a:bodyPr>
          <a:lstStyle/>
          <a:p>
            <a:pPr marL="182563" indent="-182563">
              <a:lnSpc>
                <a:spcPts val="1100"/>
              </a:lnSpc>
            </a:pPr>
            <a:r>
              <a:rPr kumimoji="1" lang="ja-JP" altLang="en-US" sz="1000" dirty="0">
                <a:latin typeface="+mj-lt"/>
              </a:rPr>
              <a:t>〇 </a:t>
            </a:r>
            <a:r>
              <a:rPr kumimoji="1" lang="en-US" altLang="ja-JP" sz="1000" dirty="0">
                <a:latin typeface="+mj-lt"/>
              </a:rPr>
              <a:t>2021</a:t>
            </a:r>
            <a:r>
              <a:rPr kumimoji="1" lang="ja-JP" altLang="en-US" sz="1000" dirty="0">
                <a:latin typeface="+mj-lt"/>
              </a:rPr>
              <a:t>年</a:t>
            </a:r>
            <a:r>
              <a:rPr kumimoji="1" lang="en-US" altLang="ja-JP" sz="1000" b="1" dirty="0">
                <a:latin typeface="+mj-lt"/>
              </a:rPr>
              <a:t>12</a:t>
            </a:r>
            <a:r>
              <a:rPr kumimoji="1" lang="ja-JP" altLang="en-US" sz="1000" b="1" dirty="0">
                <a:latin typeface="+mj-lt"/>
              </a:rPr>
              <a:t>月の景気動向指数（一致</a:t>
            </a:r>
            <a:r>
              <a:rPr kumimoji="1" lang="en-US" altLang="ja-JP" sz="1000" b="1" dirty="0">
                <a:latin typeface="+mj-lt"/>
              </a:rPr>
              <a:t>CI</a:t>
            </a:r>
            <a:r>
              <a:rPr kumimoji="1" lang="ja-JP" altLang="en-US" sz="1000" b="1" dirty="0">
                <a:latin typeface="+mj-lt"/>
              </a:rPr>
              <a:t>）の速報値は＋</a:t>
            </a:r>
            <a:r>
              <a:rPr kumimoji="1" lang="en-US" altLang="ja-JP" sz="1000" b="1" dirty="0">
                <a:latin typeface="+mj-lt"/>
              </a:rPr>
              <a:t>83.9%</a:t>
            </a:r>
            <a:r>
              <a:rPr kumimoji="1" lang="ja-JP" altLang="en-US" sz="1000" b="1" dirty="0">
                <a:latin typeface="+mj-lt"/>
              </a:rPr>
              <a:t>で、景気は持ち直しの動き</a:t>
            </a:r>
            <a:r>
              <a:rPr kumimoji="1" lang="ja-JP" altLang="en-US" sz="1000" dirty="0">
                <a:latin typeface="+mj-lt"/>
              </a:rPr>
              <a:t>がみられる。産業別で業況判断（</a:t>
            </a:r>
            <a:r>
              <a:rPr kumimoji="1" lang="en-US" altLang="ja-JP" sz="1000" dirty="0">
                <a:latin typeface="+mj-lt"/>
              </a:rPr>
              <a:t>DI:2021</a:t>
            </a:r>
            <a:r>
              <a:rPr kumimoji="1" lang="ja-JP" altLang="en-US" sz="1000" dirty="0">
                <a:latin typeface="+mj-lt"/>
              </a:rPr>
              <a:t>年</a:t>
            </a:r>
            <a:r>
              <a:rPr kumimoji="1" lang="en-US" altLang="ja-JP" sz="1000" dirty="0">
                <a:latin typeface="+mj-lt"/>
              </a:rPr>
              <a:t>12</a:t>
            </a:r>
            <a:r>
              <a:rPr kumimoji="1" lang="ja-JP" altLang="en-US" sz="1000" dirty="0">
                <a:latin typeface="+mj-lt"/>
              </a:rPr>
              <a:t>月）をみると、市況の良し悪しにより明暗が分かれており、</a:t>
            </a:r>
            <a:r>
              <a:rPr kumimoji="1" lang="ja-JP" altLang="en-US" sz="1000" b="1" dirty="0">
                <a:latin typeface="+mj-lt"/>
              </a:rPr>
              <a:t>製造業では</a:t>
            </a:r>
            <a:r>
              <a:rPr kumimoji="1" lang="ja-JP" altLang="en-US" sz="1000" dirty="0">
                <a:latin typeface="+mj-lt"/>
              </a:rPr>
              <a:t>、</a:t>
            </a:r>
            <a:r>
              <a:rPr kumimoji="1" lang="ja-JP" altLang="en-US" sz="1000" b="1" dirty="0">
                <a:latin typeface="+mj-lt"/>
              </a:rPr>
              <a:t>素材業種</a:t>
            </a:r>
            <a:r>
              <a:rPr kumimoji="1" lang="ja-JP" altLang="en-US" sz="1000" dirty="0">
                <a:latin typeface="+mj-lt"/>
              </a:rPr>
              <a:t>の中でも「繊維▲</a:t>
            </a:r>
            <a:r>
              <a:rPr kumimoji="1" lang="en-US" altLang="ja-JP" sz="1000" dirty="0">
                <a:latin typeface="+mj-lt"/>
              </a:rPr>
              <a:t>30%</a:t>
            </a:r>
            <a:r>
              <a:rPr kumimoji="1" lang="ja-JP" altLang="en-US" sz="1000" dirty="0">
                <a:latin typeface="+mj-lt"/>
              </a:rPr>
              <a:t>」や「紙・パルプ▲</a:t>
            </a:r>
            <a:r>
              <a:rPr kumimoji="1" lang="en-US" altLang="ja-JP" sz="1000" dirty="0">
                <a:latin typeface="+mj-lt"/>
              </a:rPr>
              <a:t>26%</a:t>
            </a:r>
            <a:r>
              <a:rPr kumimoji="1" lang="ja-JP" altLang="en-US" sz="1000" dirty="0">
                <a:latin typeface="+mj-lt"/>
              </a:rPr>
              <a:t>」など</a:t>
            </a:r>
            <a:r>
              <a:rPr kumimoji="1" lang="ja-JP" altLang="en-US" sz="1000" b="1" dirty="0">
                <a:latin typeface="+mj-lt"/>
              </a:rPr>
              <a:t>生活関連は不調</a:t>
            </a:r>
            <a:r>
              <a:rPr kumimoji="1" lang="ja-JP" altLang="en-US" sz="1000" dirty="0">
                <a:latin typeface="+mj-lt"/>
              </a:rPr>
              <a:t>な一方、「鉄鋼＋</a:t>
            </a:r>
            <a:r>
              <a:rPr kumimoji="1" lang="en-US" altLang="ja-JP" sz="1000" dirty="0">
                <a:latin typeface="+mj-lt"/>
              </a:rPr>
              <a:t>36%</a:t>
            </a:r>
            <a:r>
              <a:rPr kumimoji="1" lang="ja-JP" altLang="en-US" sz="1000" dirty="0">
                <a:latin typeface="+mj-lt"/>
              </a:rPr>
              <a:t>」</a:t>
            </a:r>
            <a:r>
              <a:rPr kumimoji="1" lang="ja-JP" altLang="en-US" sz="1000" dirty="0"/>
              <a:t> や「化学＋</a:t>
            </a:r>
            <a:r>
              <a:rPr kumimoji="1" lang="en-US" altLang="ja-JP" sz="1000" dirty="0"/>
              <a:t>24%</a:t>
            </a:r>
            <a:r>
              <a:rPr kumimoji="1" lang="ja-JP" altLang="en-US" sz="1000" dirty="0"/>
              <a:t>」など</a:t>
            </a:r>
            <a:r>
              <a:rPr kumimoji="1" lang="ja-JP" altLang="en-US" sz="1000" b="1" dirty="0"/>
              <a:t>重化学関連は好調</a:t>
            </a:r>
            <a:r>
              <a:rPr kumimoji="1" lang="ja-JP" altLang="en-US" sz="1000" dirty="0"/>
              <a:t>で、 加工業種では「</a:t>
            </a:r>
            <a:r>
              <a:rPr kumimoji="1" lang="ja-JP" altLang="en-US" sz="1000" b="1" dirty="0"/>
              <a:t>電気機械</a:t>
            </a:r>
            <a:r>
              <a:rPr kumimoji="1" lang="ja-JP" altLang="en-US" sz="1000" dirty="0"/>
              <a:t>＋</a:t>
            </a:r>
            <a:r>
              <a:rPr kumimoji="1" lang="en-US" altLang="ja-JP" sz="1000" dirty="0"/>
              <a:t>30%</a:t>
            </a:r>
            <a:r>
              <a:rPr kumimoji="1" lang="ja-JP" altLang="en-US" sz="1000" dirty="0"/>
              <a:t>」が</a:t>
            </a:r>
            <a:r>
              <a:rPr kumimoji="1" lang="ja-JP" altLang="en-US" sz="1000" b="1" dirty="0"/>
              <a:t>好調</a:t>
            </a:r>
            <a:r>
              <a:rPr kumimoji="1" lang="ja-JP" altLang="en-US" sz="1000" dirty="0"/>
              <a:t>。</a:t>
            </a:r>
            <a:r>
              <a:rPr kumimoji="1" lang="ja-JP" altLang="en-US" sz="1000" b="1" dirty="0"/>
              <a:t>非製造業</a:t>
            </a:r>
            <a:r>
              <a:rPr kumimoji="1" lang="ja-JP" altLang="en-US" sz="1000" dirty="0"/>
              <a:t>でも、「</a:t>
            </a:r>
            <a:r>
              <a:rPr kumimoji="1" lang="ja-JP" altLang="en-US" sz="1000" b="1" dirty="0"/>
              <a:t>宿泊・飲食サービス▲</a:t>
            </a:r>
            <a:r>
              <a:rPr kumimoji="1" lang="en-US" altLang="ja-JP" sz="1000" dirty="0"/>
              <a:t>28%</a:t>
            </a:r>
            <a:r>
              <a:rPr kumimoji="1" lang="ja-JP" altLang="en-US" sz="1000" dirty="0"/>
              <a:t>」と前期より改善するも依然として</a:t>
            </a:r>
            <a:r>
              <a:rPr kumimoji="1" lang="ja-JP" altLang="en-US" sz="1000" b="1" dirty="0"/>
              <a:t>低い水準</a:t>
            </a:r>
            <a:r>
              <a:rPr kumimoji="1" lang="ja-JP" altLang="en-US" sz="1000" dirty="0"/>
              <a:t>となる業種がある一方、「</a:t>
            </a:r>
            <a:r>
              <a:rPr kumimoji="1" lang="ja-JP" altLang="en-US" sz="1000" b="1" dirty="0"/>
              <a:t>情報通信</a:t>
            </a:r>
            <a:r>
              <a:rPr kumimoji="1" lang="ja-JP" altLang="en-US" sz="1000" dirty="0"/>
              <a:t>＋</a:t>
            </a:r>
            <a:r>
              <a:rPr kumimoji="1" lang="en-US" altLang="ja-JP" sz="1000" dirty="0"/>
              <a:t>25%</a:t>
            </a:r>
            <a:r>
              <a:rPr kumimoji="1" lang="ja-JP" altLang="en-US" sz="1000" dirty="0"/>
              <a:t>」と</a:t>
            </a:r>
            <a:r>
              <a:rPr kumimoji="1" lang="ja-JP" altLang="en-US" sz="1000" b="1" dirty="0"/>
              <a:t>高水準</a:t>
            </a:r>
            <a:r>
              <a:rPr kumimoji="1" lang="ja-JP" altLang="en-US" sz="1000" dirty="0"/>
              <a:t>を維持する業種もある。</a:t>
            </a:r>
            <a:endParaRPr kumimoji="1" lang="en-US" altLang="ja-JP" sz="1000" dirty="0"/>
          </a:p>
          <a:p>
            <a:pPr marL="182563" indent="-182563">
              <a:lnSpc>
                <a:spcPts val="1100"/>
              </a:lnSpc>
              <a:spcBef>
                <a:spcPts val="300"/>
              </a:spcBef>
            </a:pPr>
            <a:r>
              <a:rPr kumimoji="1" lang="ja-JP" altLang="en-US" sz="1000" dirty="0"/>
              <a:t>〇 </a:t>
            </a:r>
            <a:r>
              <a:rPr kumimoji="1" lang="ja-JP" altLang="en-US" sz="1000" b="1" dirty="0"/>
              <a:t>消費は持ち直しの動き</a:t>
            </a:r>
            <a:r>
              <a:rPr kumimoji="1" lang="ja-JP" altLang="en-US" sz="1000" dirty="0"/>
              <a:t>がみられ、</a:t>
            </a:r>
            <a:r>
              <a:rPr kumimoji="1" lang="en-US" altLang="ja-JP" sz="1000" dirty="0"/>
              <a:t>2021</a:t>
            </a:r>
            <a:r>
              <a:rPr kumimoji="1" lang="ja-JP" altLang="en-US" sz="1000" dirty="0"/>
              <a:t>年</a:t>
            </a:r>
            <a:r>
              <a:rPr kumimoji="1" lang="en-US" altLang="ja-JP" sz="1000" dirty="0"/>
              <a:t>12</a:t>
            </a:r>
            <a:r>
              <a:rPr kumimoji="1" lang="ja-JP" altLang="en-US" sz="1000" dirty="0"/>
              <a:t>月の大型小売店販売額の対前年同月増加率は＋</a:t>
            </a:r>
            <a:r>
              <a:rPr kumimoji="1" lang="en-US" altLang="ja-JP" sz="1000" dirty="0"/>
              <a:t>5.9%</a:t>
            </a:r>
            <a:r>
              <a:rPr kumimoji="1" lang="ja-JP" altLang="en-US" sz="1000" dirty="0"/>
              <a:t>となっている。</a:t>
            </a:r>
            <a:r>
              <a:rPr kumimoji="1" lang="ja-JP" altLang="en-US" sz="1000" b="1" dirty="0"/>
              <a:t>投資は</a:t>
            </a:r>
            <a:r>
              <a:rPr kumimoji="1" lang="ja-JP" altLang="en-US" sz="1000" dirty="0"/>
              <a:t>、</a:t>
            </a:r>
            <a:r>
              <a:rPr kumimoji="1" lang="en-US" altLang="ja-JP" sz="1000" dirty="0"/>
              <a:t>2021</a:t>
            </a:r>
            <a:r>
              <a:rPr kumimoji="1" lang="ja-JP" altLang="en-US" sz="1000" dirty="0"/>
              <a:t>年</a:t>
            </a:r>
            <a:r>
              <a:rPr kumimoji="1" lang="en-US" altLang="ja-JP" sz="1000" dirty="0"/>
              <a:t>10</a:t>
            </a:r>
            <a:r>
              <a:rPr kumimoji="1" lang="ja-JP" altLang="en-US" sz="1000" dirty="0"/>
              <a:t>～</a:t>
            </a:r>
            <a:r>
              <a:rPr kumimoji="1" lang="en-US" altLang="ja-JP" sz="1000" dirty="0"/>
              <a:t>12</a:t>
            </a:r>
            <a:r>
              <a:rPr kumimoji="1" lang="ja-JP" altLang="en-US" sz="1000" dirty="0"/>
              <a:t>期の景気観測調査の結果、国内市場の</a:t>
            </a:r>
            <a:r>
              <a:rPr kumimoji="1" lang="ja-JP" altLang="en-US" sz="1000" b="1" dirty="0"/>
              <a:t>先行きに不安を抱え投資に踏み出せない府内企業が約</a:t>
            </a:r>
            <a:r>
              <a:rPr kumimoji="1" lang="en-US" altLang="ja-JP" sz="1000" b="1" dirty="0"/>
              <a:t>3</a:t>
            </a:r>
            <a:r>
              <a:rPr kumimoji="1" lang="ja-JP" altLang="en-US" sz="1000" b="1" dirty="0"/>
              <a:t>割ある一方</a:t>
            </a:r>
            <a:r>
              <a:rPr kumimoji="1" lang="ja-JP" altLang="en-US" sz="1000" dirty="0"/>
              <a:t>で、</a:t>
            </a:r>
            <a:r>
              <a:rPr kumimoji="1" lang="ja-JP" altLang="en-US" sz="1000" b="1" dirty="0"/>
              <a:t>設備投資を増加した府内企業</a:t>
            </a:r>
            <a:r>
              <a:rPr kumimoji="1" lang="ja-JP" altLang="en-US" sz="1000" dirty="0"/>
              <a:t>は</a:t>
            </a:r>
            <a:r>
              <a:rPr kumimoji="1" lang="en-US" altLang="ja-JP" sz="1000" dirty="0"/>
              <a:t>2020</a:t>
            </a:r>
            <a:r>
              <a:rPr kumimoji="1" lang="ja-JP" altLang="en-US" sz="1000" dirty="0"/>
              <a:t>年度の</a:t>
            </a:r>
            <a:r>
              <a:rPr kumimoji="1" lang="en-US" altLang="ja-JP" sz="1000" dirty="0"/>
              <a:t>11.8%</a:t>
            </a:r>
            <a:r>
              <a:rPr kumimoji="1" lang="ja-JP" altLang="en-US" sz="1000" dirty="0"/>
              <a:t>から</a:t>
            </a:r>
            <a:r>
              <a:rPr kumimoji="1" lang="en-US" altLang="ja-JP" sz="1000" dirty="0"/>
              <a:t>2021</a:t>
            </a:r>
            <a:r>
              <a:rPr kumimoji="1" lang="ja-JP" altLang="en-US" sz="1000" dirty="0"/>
              <a:t>年度</a:t>
            </a:r>
            <a:r>
              <a:rPr kumimoji="1" lang="en-US" altLang="ja-JP" sz="1000" dirty="0"/>
              <a:t>15.7%</a:t>
            </a:r>
            <a:r>
              <a:rPr kumimoji="1" lang="ja-JP" altLang="en-US" sz="1000" dirty="0" err="1"/>
              <a:t>へと</a:t>
            </a:r>
            <a:r>
              <a:rPr kumimoji="1" lang="ja-JP" altLang="en-US" sz="1000" b="1" dirty="0"/>
              <a:t>増加</a:t>
            </a:r>
            <a:r>
              <a:rPr kumimoji="1" lang="ja-JP" altLang="en-US" sz="1000" dirty="0"/>
              <a:t>し、持ち直しの傾向もみられる。輸出は</a:t>
            </a:r>
            <a:r>
              <a:rPr kumimoji="1" lang="ja-JP" altLang="en-US" sz="1000" b="1" dirty="0"/>
              <a:t>回復が続いており、</a:t>
            </a:r>
            <a:r>
              <a:rPr kumimoji="1" lang="ja-JP" altLang="en-US" sz="1000" dirty="0"/>
              <a:t>「半導体等電子部品」、「鉄鋼」などの増加により、</a:t>
            </a:r>
            <a:r>
              <a:rPr kumimoji="1" lang="en-US" altLang="ja-JP" sz="1000" dirty="0"/>
              <a:t>10</a:t>
            </a:r>
            <a:r>
              <a:rPr kumimoji="1" lang="ja-JP" altLang="en-US" sz="1000" dirty="0"/>
              <a:t>ヶ月連続で輸出額が増加している。</a:t>
            </a:r>
            <a:endParaRPr kumimoji="1" lang="en-US" altLang="ja-JP" sz="1000" dirty="0"/>
          </a:p>
          <a:p>
            <a:pPr marL="182563" indent="-182563">
              <a:lnSpc>
                <a:spcPts val="1100"/>
              </a:lnSpc>
              <a:spcBef>
                <a:spcPts val="300"/>
              </a:spcBef>
            </a:pPr>
            <a:r>
              <a:rPr kumimoji="1" lang="ja-JP" altLang="en-US" sz="1000" dirty="0"/>
              <a:t>〇　</a:t>
            </a:r>
            <a:r>
              <a:rPr kumimoji="1" lang="ja-JP" altLang="en-US" sz="1000" b="1" dirty="0"/>
              <a:t>雇用は、完全失業率が、近畿で前年比</a:t>
            </a:r>
            <a:r>
              <a:rPr kumimoji="1" lang="en-US" altLang="ja-JP" sz="1000" b="1" dirty="0"/>
              <a:t>4</a:t>
            </a:r>
            <a:r>
              <a:rPr kumimoji="1" lang="ja-JP" altLang="en-US" sz="1000" b="1" dirty="0"/>
              <a:t>ヶ月連続の改善</a:t>
            </a:r>
            <a:r>
              <a:rPr kumimoji="1" lang="ja-JP" altLang="en-US" sz="1000" dirty="0"/>
              <a:t>（</a:t>
            </a:r>
            <a:r>
              <a:rPr kumimoji="1" lang="en-US" altLang="ja-JP" sz="1000"/>
              <a:t>2021</a:t>
            </a:r>
            <a:r>
              <a:rPr kumimoji="1" lang="ja-JP" altLang="en-US" sz="1000"/>
              <a:t>年</a:t>
            </a:r>
            <a:r>
              <a:rPr kumimoji="1" lang="en-US" altLang="ja-JP" sz="1000" dirty="0"/>
              <a:t>12</a:t>
            </a:r>
            <a:r>
              <a:rPr kumimoji="1" lang="ja-JP" altLang="en-US" sz="1000" dirty="0"/>
              <a:t>月</a:t>
            </a:r>
            <a:r>
              <a:rPr kumimoji="1" lang="en-US" altLang="ja-JP" sz="1000" dirty="0"/>
              <a:t>2.7%</a:t>
            </a:r>
            <a:r>
              <a:rPr kumimoji="1" lang="ja-JP" altLang="en-US" sz="1000" dirty="0"/>
              <a:t>）。</a:t>
            </a:r>
            <a:r>
              <a:rPr kumimoji="1" lang="ja-JP" altLang="en-US" sz="1000" b="1" dirty="0"/>
              <a:t>大阪府の有効求人倍率は</a:t>
            </a:r>
            <a:r>
              <a:rPr kumimoji="1" lang="en-US" altLang="ja-JP" sz="1000" b="1" dirty="0"/>
              <a:t>2</a:t>
            </a:r>
            <a:r>
              <a:rPr kumimoji="1" lang="ja-JP" altLang="en-US" sz="1000" b="1" dirty="0"/>
              <a:t>ヶ月連続の上昇</a:t>
            </a:r>
            <a:r>
              <a:rPr kumimoji="1" lang="ja-JP" altLang="en-US" sz="1000" dirty="0"/>
              <a:t>。（</a:t>
            </a:r>
            <a:r>
              <a:rPr kumimoji="1" lang="en-US" altLang="ja-JP" sz="1000" dirty="0"/>
              <a:t>2021</a:t>
            </a:r>
            <a:r>
              <a:rPr kumimoji="1" lang="ja-JP" altLang="en-US" sz="1000" dirty="0"/>
              <a:t>年</a:t>
            </a:r>
            <a:r>
              <a:rPr kumimoji="1" lang="en-US" altLang="ja-JP" sz="1000" dirty="0"/>
              <a:t>12</a:t>
            </a:r>
            <a:r>
              <a:rPr kumimoji="1" lang="ja-JP" altLang="en-US" sz="1000" dirty="0"/>
              <a:t>月</a:t>
            </a:r>
            <a:r>
              <a:rPr kumimoji="1" lang="en-US" altLang="ja-JP" sz="1000" dirty="0"/>
              <a:t>1.15</a:t>
            </a:r>
            <a:r>
              <a:rPr kumimoji="1" lang="ja-JP" altLang="en-US" sz="1000" dirty="0"/>
              <a:t>倍）</a:t>
            </a:r>
            <a:endParaRPr kumimoji="1" lang="en-US" altLang="ja-JP" sz="1000" dirty="0"/>
          </a:p>
        </p:txBody>
      </p:sp>
      <p:sp>
        <p:nvSpPr>
          <p:cNvPr id="97" name="角丸四角形 96"/>
          <p:cNvSpPr/>
          <p:nvPr/>
        </p:nvSpPr>
        <p:spPr>
          <a:xfrm>
            <a:off x="68097" y="45817"/>
            <a:ext cx="6824692" cy="321278"/>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大阪経済の新型コロナの影響と足元の情勢、先行き（ウクライナ情勢の影響等）</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99" name="テキスト ボックス 98">
            <a:extLst>
              <a:ext uri="{FF2B5EF4-FFF2-40B4-BE49-F238E27FC236}">
                <a16:creationId xmlns:a16="http://schemas.microsoft.com/office/drawing/2014/main" id="{EBE40337-5FAC-43BE-86DC-EF22BE0A5F1F}"/>
              </a:ext>
            </a:extLst>
          </p:cNvPr>
          <p:cNvSpPr txBox="1"/>
          <p:nvPr/>
        </p:nvSpPr>
        <p:spPr>
          <a:xfrm>
            <a:off x="92092" y="5475117"/>
            <a:ext cx="2729746" cy="1438855"/>
          </a:xfrm>
          <a:prstGeom prst="rect">
            <a:avLst/>
          </a:prstGeom>
          <a:noFill/>
        </p:spPr>
        <p:txBody>
          <a:bodyPr wrap="square" rtlCol="0">
            <a:spAutoFit/>
          </a:bodyPr>
          <a:lstStyle/>
          <a:p>
            <a:pPr marL="182563" indent="-182563">
              <a:lnSpc>
                <a:spcPts val="1100"/>
              </a:lnSpc>
            </a:pPr>
            <a:r>
              <a:rPr kumimoji="1" lang="ja-JP" altLang="en-US" sz="1000" dirty="0">
                <a:latin typeface="+mj-lt"/>
              </a:rPr>
              <a:t>〇　</a:t>
            </a:r>
            <a:r>
              <a:rPr kumimoji="1" lang="ja-JP" altLang="en-US" sz="1000" b="1" dirty="0">
                <a:latin typeface="+mj-lt"/>
              </a:rPr>
              <a:t>新型コロナの感染再拡大の恐れ</a:t>
            </a:r>
            <a:r>
              <a:rPr kumimoji="1" lang="ja-JP" altLang="en-US" sz="1000" dirty="0">
                <a:latin typeface="+mj-lt"/>
              </a:rPr>
              <a:t>、さらには、緊迫化する</a:t>
            </a:r>
            <a:r>
              <a:rPr kumimoji="1" lang="ja-JP" altLang="en-US" sz="1000" b="1" dirty="0">
                <a:latin typeface="+mj-lt"/>
              </a:rPr>
              <a:t>ウクライナ情勢</a:t>
            </a:r>
            <a:r>
              <a:rPr kumimoji="1" lang="ja-JP" altLang="en-US" sz="1000" dirty="0">
                <a:latin typeface="+mj-lt"/>
              </a:rPr>
              <a:t>を受け、</a:t>
            </a:r>
            <a:r>
              <a:rPr kumimoji="1" lang="ja-JP" altLang="en-US" sz="1000" b="1" dirty="0">
                <a:latin typeface="+mj-lt"/>
              </a:rPr>
              <a:t>世界経済のリスクが高まることが懸念</a:t>
            </a:r>
            <a:r>
              <a:rPr kumimoji="1" lang="ja-JP" altLang="en-US" sz="1000" dirty="0">
                <a:latin typeface="+mj-lt"/>
              </a:rPr>
              <a:t>される。</a:t>
            </a:r>
            <a:endParaRPr kumimoji="1" lang="en-US" altLang="ja-JP" sz="1000" dirty="0">
              <a:latin typeface="+mj-lt"/>
            </a:endParaRPr>
          </a:p>
          <a:p>
            <a:pPr marL="182563" indent="-182563">
              <a:lnSpc>
                <a:spcPts val="1100"/>
              </a:lnSpc>
              <a:spcBef>
                <a:spcPts val="600"/>
              </a:spcBef>
            </a:pPr>
            <a:r>
              <a:rPr kumimoji="1" lang="ja-JP" altLang="en-US" sz="1000" dirty="0">
                <a:latin typeface="+mj-lt"/>
              </a:rPr>
              <a:t>〇　とりわけ、</a:t>
            </a:r>
            <a:r>
              <a:rPr kumimoji="1" lang="ja-JP" altLang="en-US" sz="1000" b="1" dirty="0">
                <a:latin typeface="+mj-lt"/>
              </a:rPr>
              <a:t>更なる資源価格の高騰</a:t>
            </a:r>
            <a:r>
              <a:rPr kumimoji="1" lang="ja-JP" altLang="en-US" sz="1000" dirty="0">
                <a:latin typeface="+mj-lt"/>
              </a:rPr>
              <a:t>や</a:t>
            </a:r>
            <a:r>
              <a:rPr kumimoji="1" lang="ja-JP" altLang="en-US" sz="1000" b="1" dirty="0">
                <a:latin typeface="+mj-lt"/>
              </a:rPr>
              <a:t>世界的な物流の停滞</a:t>
            </a:r>
            <a:r>
              <a:rPr kumimoji="1" lang="ja-JP" altLang="en-US" sz="1000" dirty="0">
                <a:latin typeface="+mj-lt"/>
              </a:rPr>
              <a:t>、さらには、天然ガスや石油、農産物、レアメタルなどのロシアやウクライナからの輸出が停滞するなどの波及で</a:t>
            </a:r>
            <a:r>
              <a:rPr kumimoji="1" lang="ja-JP" altLang="en-US" sz="1000" b="1" dirty="0">
                <a:latin typeface="+mj-lt"/>
              </a:rPr>
              <a:t>世界的にサプライチェーンが混乱する恐れ</a:t>
            </a:r>
            <a:r>
              <a:rPr kumimoji="1" lang="ja-JP" altLang="en-US" sz="1000" dirty="0">
                <a:latin typeface="+mj-lt"/>
              </a:rPr>
              <a:t>があり、大阪経済にも大きな影響を及ぼす可能性が考えられる。</a:t>
            </a:r>
            <a:endParaRPr kumimoji="1" lang="en-US" altLang="ja-JP" sz="1000" dirty="0"/>
          </a:p>
        </p:txBody>
      </p:sp>
      <p:pic>
        <p:nvPicPr>
          <p:cNvPr id="30" name="図 29"/>
          <p:cNvPicPr>
            <a:picLocks noChangeAspect="1"/>
          </p:cNvPicPr>
          <p:nvPr/>
        </p:nvPicPr>
        <p:blipFill>
          <a:blip r:embed="rId4"/>
          <a:stretch>
            <a:fillRect/>
          </a:stretch>
        </p:blipFill>
        <p:spPr>
          <a:xfrm>
            <a:off x="2901065" y="5506676"/>
            <a:ext cx="3600000" cy="1292653"/>
          </a:xfrm>
          <a:prstGeom prst="rect">
            <a:avLst/>
          </a:prstGeom>
        </p:spPr>
      </p:pic>
      <p:sp>
        <p:nvSpPr>
          <p:cNvPr id="100" name="テキスト ボックス 99">
            <a:extLst>
              <a:ext uri="{FF2B5EF4-FFF2-40B4-BE49-F238E27FC236}">
                <a16:creationId xmlns:a16="http://schemas.microsoft.com/office/drawing/2014/main" id="{EBE40337-5FAC-43BE-86DC-EF22BE0A5F1F}"/>
              </a:ext>
            </a:extLst>
          </p:cNvPr>
          <p:cNvSpPr txBox="1"/>
          <p:nvPr/>
        </p:nvSpPr>
        <p:spPr>
          <a:xfrm>
            <a:off x="3147444" y="5345439"/>
            <a:ext cx="3576253" cy="246221"/>
          </a:xfrm>
          <a:prstGeom prst="rect">
            <a:avLst/>
          </a:prstGeom>
          <a:noFill/>
        </p:spPr>
        <p:txBody>
          <a:bodyPr wrap="square" rtlCol="0">
            <a:spAutoFit/>
          </a:bodyPr>
          <a:lstStyle/>
          <a:p>
            <a:pPr>
              <a:lnSpc>
                <a:spcPts val="1200"/>
              </a:lnSpc>
            </a:pPr>
            <a:r>
              <a:rPr kumimoji="1" lang="ja-JP" altLang="en-US" sz="900" b="1" dirty="0">
                <a:latin typeface="ＭＳ Ｐゴシック" panose="020B0600070205080204" pitchFamily="50" charset="-128"/>
                <a:ea typeface="ＭＳ Ｐゴシック" panose="020B0600070205080204" pitchFamily="50" charset="-128"/>
              </a:rPr>
              <a:t>ウクライナ情勢が世界経済に及ぼす影響（相関イメージ）</a:t>
            </a:r>
            <a:endParaRPr kumimoji="1" lang="en-US" altLang="ja-JP" sz="900" b="1" dirty="0">
              <a:latin typeface="ＭＳ Ｐゴシック" panose="020B0600070205080204" pitchFamily="50" charset="-128"/>
              <a:ea typeface="ＭＳ Ｐゴシック" panose="020B0600070205080204" pitchFamily="50" charset="-128"/>
            </a:endParaRPr>
          </a:p>
        </p:txBody>
      </p:sp>
      <p:sp>
        <p:nvSpPr>
          <p:cNvPr id="101" name="テキスト ボックス 100">
            <a:extLst>
              <a:ext uri="{FF2B5EF4-FFF2-40B4-BE49-F238E27FC236}">
                <a16:creationId xmlns:a16="http://schemas.microsoft.com/office/drawing/2014/main" id="{EBE40337-5FAC-43BE-86DC-EF22BE0A5F1F}"/>
              </a:ext>
            </a:extLst>
          </p:cNvPr>
          <p:cNvSpPr txBox="1"/>
          <p:nvPr/>
        </p:nvSpPr>
        <p:spPr>
          <a:xfrm>
            <a:off x="2865820" y="6670280"/>
            <a:ext cx="1601446" cy="223010"/>
          </a:xfrm>
          <a:prstGeom prst="rect">
            <a:avLst/>
          </a:prstGeom>
          <a:noFill/>
        </p:spPr>
        <p:txBody>
          <a:bodyPr wrap="square" rtlCol="0">
            <a:spAutoFit/>
          </a:bodyPr>
          <a:lstStyle/>
          <a:p>
            <a:pPr>
              <a:lnSpc>
                <a:spcPts val="1200"/>
              </a:lnSpc>
            </a:pPr>
            <a:r>
              <a:rPr kumimoji="1" lang="ja-JP" altLang="en-US" sz="600" dirty="0"/>
              <a:t>出典：株式会社</a:t>
            </a:r>
            <a:r>
              <a:rPr kumimoji="1" lang="en-US" altLang="ja-JP" sz="600" dirty="0" err="1"/>
              <a:t>Spectee</a:t>
            </a:r>
            <a:r>
              <a:rPr kumimoji="1" lang="ja-JP" altLang="en-US" sz="600" dirty="0"/>
              <a:t>　ホームページ</a:t>
            </a:r>
            <a:endParaRPr kumimoji="1" lang="en-US" altLang="ja-JP" sz="600" dirty="0"/>
          </a:p>
        </p:txBody>
      </p:sp>
      <p:sp>
        <p:nvSpPr>
          <p:cNvPr id="31" name="テキスト ボックス 30">
            <a:extLst>
              <a:ext uri="{FF2B5EF4-FFF2-40B4-BE49-F238E27FC236}">
                <a16:creationId xmlns:a16="http://schemas.microsoft.com/office/drawing/2014/main" id="{EBE40337-5FAC-43BE-86DC-EF22BE0A5F1F}"/>
              </a:ext>
            </a:extLst>
          </p:cNvPr>
          <p:cNvSpPr txBox="1"/>
          <p:nvPr/>
        </p:nvSpPr>
        <p:spPr>
          <a:xfrm>
            <a:off x="6472107" y="5636442"/>
            <a:ext cx="2671893" cy="1079783"/>
          </a:xfrm>
          <a:prstGeom prst="rect">
            <a:avLst/>
          </a:prstGeom>
          <a:noFill/>
        </p:spPr>
        <p:txBody>
          <a:bodyPr wrap="square" rtlCol="0">
            <a:spAutoFit/>
          </a:bodyPr>
          <a:lstStyle/>
          <a:p>
            <a:pPr marL="182563" indent="-182563">
              <a:lnSpc>
                <a:spcPts val="1100"/>
              </a:lnSpc>
            </a:pPr>
            <a:r>
              <a:rPr kumimoji="1" lang="en-US" altLang="ja-JP" sz="1000" dirty="0">
                <a:latin typeface="+mj-lt"/>
              </a:rPr>
              <a:t>【</a:t>
            </a:r>
            <a:r>
              <a:rPr kumimoji="1" lang="ja-JP" altLang="en-US" sz="1000" dirty="0">
                <a:latin typeface="+mj-lt"/>
              </a:rPr>
              <a:t>ロシアのウクライナ侵攻の影響</a:t>
            </a:r>
            <a:r>
              <a:rPr kumimoji="1" lang="en-US" altLang="ja-JP" sz="1000" dirty="0">
                <a:latin typeface="+mj-lt"/>
              </a:rPr>
              <a:t>】</a:t>
            </a:r>
          </a:p>
          <a:p>
            <a:pPr marL="182563" indent="-182563">
              <a:lnSpc>
                <a:spcPts val="1100"/>
              </a:lnSpc>
            </a:pPr>
            <a:r>
              <a:rPr kumimoji="1" lang="ja-JP" altLang="en-US" sz="1000" b="1" dirty="0">
                <a:latin typeface="+mj-lt"/>
              </a:rPr>
              <a:t>　　〇現在影響がある　</a:t>
            </a:r>
            <a:r>
              <a:rPr kumimoji="1" lang="en-US" altLang="ja-JP" sz="1000" b="1" dirty="0">
                <a:latin typeface="+mj-lt"/>
              </a:rPr>
              <a:t>51.1%</a:t>
            </a:r>
          </a:p>
          <a:p>
            <a:pPr marL="182563" indent="-182563">
              <a:lnSpc>
                <a:spcPts val="1100"/>
              </a:lnSpc>
            </a:pPr>
            <a:r>
              <a:rPr kumimoji="1" lang="ja-JP" altLang="en-US" sz="1000" b="1" dirty="0">
                <a:latin typeface="+mj-lt"/>
              </a:rPr>
              <a:t>　　　　</a:t>
            </a:r>
            <a:r>
              <a:rPr kumimoji="1" lang="ja-JP" altLang="en-US" sz="1000" dirty="0">
                <a:latin typeface="+mj-lt"/>
              </a:rPr>
              <a:t>最も大きな影響は「エネルギー価格の更な</a:t>
            </a:r>
            <a:endParaRPr kumimoji="1" lang="en-US" altLang="ja-JP" sz="1000" dirty="0">
              <a:latin typeface="+mj-lt"/>
            </a:endParaRPr>
          </a:p>
          <a:p>
            <a:pPr marL="182563" indent="-182563">
              <a:lnSpc>
                <a:spcPts val="1100"/>
              </a:lnSpc>
            </a:pPr>
            <a:r>
              <a:rPr kumimoji="1" lang="ja-JP" altLang="en-US" sz="1000" dirty="0">
                <a:latin typeface="+mj-lt"/>
              </a:rPr>
              <a:t>　　　　</a:t>
            </a:r>
            <a:r>
              <a:rPr kumimoji="1" lang="ja-JP" altLang="en-US" sz="1000" dirty="0" err="1">
                <a:latin typeface="+mj-lt"/>
              </a:rPr>
              <a:t>る</a:t>
            </a:r>
            <a:r>
              <a:rPr kumimoji="1" lang="ja-JP" altLang="en-US" sz="1000" dirty="0">
                <a:latin typeface="+mj-lt"/>
              </a:rPr>
              <a:t>高騰」</a:t>
            </a:r>
            <a:endParaRPr kumimoji="1" lang="en-US" altLang="ja-JP" sz="1000" dirty="0">
              <a:latin typeface="+mj-lt"/>
            </a:endParaRPr>
          </a:p>
          <a:p>
            <a:pPr marL="182563" indent="-182563">
              <a:lnSpc>
                <a:spcPts val="1100"/>
              </a:lnSpc>
            </a:pPr>
            <a:r>
              <a:rPr kumimoji="1" lang="ja-JP" altLang="en-US" sz="1000" b="1" dirty="0">
                <a:latin typeface="+mj-lt"/>
              </a:rPr>
              <a:t>　　〇今後影響がある　</a:t>
            </a:r>
            <a:r>
              <a:rPr kumimoji="1" lang="en-US" altLang="ja-JP" sz="1000" b="1" dirty="0">
                <a:latin typeface="+mj-lt"/>
              </a:rPr>
              <a:t>73.3%</a:t>
            </a:r>
            <a:endParaRPr kumimoji="1" lang="en-US" altLang="ja-JP" sz="1000" dirty="0">
              <a:latin typeface="+mj-lt"/>
            </a:endParaRPr>
          </a:p>
          <a:p>
            <a:pPr marL="182563" indent="-182563">
              <a:lnSpc>
                <a:spcPts val="1100"/>
              </a:lnSpc>
            </a:pPr>
            <a:r>
              <a:rPr kumimoji="1" lang="ja-JP" altLang="en-US" sz="1000" dirty="0"/>
              <a:t>　　　　「エネルギー価格の更なる高騰」に並び</a:t>
            </a:r>
            <a:endParaRPr kumimoji="1" lang="en-US" altLang="ja-JP" sz="1000" dirty="0"/>
          </a:p>
          <a:p>
            <a:pPr marL="182563" indent="-182563">
              <a:lnSpc>
                <a:spcPts val="1100"/>
              </a:lnSpc>
            </a:pPr>
            <a:r>
              <a:rPr kumimoji="1" lang="ja-JP" altLang="en-US" sz="1000" dirty="0"/>
              <a:t>　　　　「物流の混乱・コスト上昇」にも懸念</a:t>
            </a:r>
            <a:endParaRPr kumimoji="1" lang="en-US" altLang="ja-JP" sz="1000" dirty="0"/>
          </a:p>
        </p:txBody>
      </p:sp>
      <p:sp>
        <p:nvSpPr>
          <p:cNvPr id="32" name="テキスト ボックス 31">
            <a:extLst>
              <a:ext uri="{FF2B5EF4-FFF2-40B4-BE49-F238E27FC236}">
                <a16:creationId xmlns:a16="http://schemas.microsoft.com/office/drawing/2014/main" id="{EBE40337-5FAC-43BE-86DC-EF22BE0A5F1F}"/>
              </a:ext>
            </a:extLst>
          </p:cNvPr>
          <p:cNvSpPr txBox="1"/>
          <p:nvPr/>
        </p:nvSpPr>
        <p:spPr>
          <a:xfrm>
            <a:off x="6420950" y="5446437"/>
            <a:ext cx="2803166" cy="246221"/>
          </a:xfrm>
          <a:prstGeom prst="rect">
            <a:avLst/>
          </a:prstGeom>
          <a:noFill/>
        </p:spPr>
        <p:txBody>
          <a:bodyPr wrap="square" rtlCol="0">
            <a:spAutoFit/>
          </a:bodyPr>
          <a:lstStyle/>
          <a:p>
            <a:pPr>
              <a:lnSpc>
                <a:spcPts val="1200"/>
              </a:lnSpc>
            </a:pPr>
            <a:r>
              <a:rPr kumimoji="1" lang="ja-JP" altLang="en-US" sz="900" b="1" dirty="0">
                <a:latin typeface="ＭＳ Ｐゴシック" panose="020B0600070205080204" pitchFamily="50" charset="-128"/>
                <a:ea typeface="ＭＳ Ｐゴシック" panose="020B0600070205080204" pitchFamily="50" charset="-128"/>
              </a:rPr>
              <a:t>■大阪商工会議所調査（</a:t>
            </a:r>
            <a:r>
              <a:rPr kumimoji="1" lang="en-US" altLang="ja-JP" sz="900" b="1" dirty="0">
                <a:latin typeface="ＭＳ Ｐゴシック" panose="020B0600070205080204" pitchFamily="50" charset="-128"/>
                <a:ea typeface="ＭＳ Ｐゴシック" panose="020B0600070205080204" pitchFamily="50" charset="-128"/>
              </a:rPr>
              <a:t>3.11</a:t>
            </a:r>
            <a:r>
              <a:rPr kumimoji="1" lang="ja-JP" altLang="en-US" sz="900" b="1" dirty="0">
                <a:latin typeface="ＭＳ Ｐゴシック" panose="020B0600070205080204" pitchFamily="50" charset="-128"/>
                <a:ea typeface="ＭＳ Ｐゴシック" panose="020B0600070205080204" pitchFamily="50" charset="-128"/>
              </a:rPr>
              <a:t>公表　加盟</a:t>
            </a:r>
            <a:r>
              <a:rPr kumimoji="1" lang="en-US" altLang="ja-JP" sz="900" b="1" dirty="0">
                <a:latin typeface="ＭＳ Ｐゴシック" panose="020B0600070205080204" pitchFamily="50" charset="-128"/>
                <a:ea typeface="ＭＳ Ｐゴシック" panose="020B0600070205080204" pitchFamily="50" charset="-128"/>
              </a:rPr>
              <a:t>45</a:t>
            </a:r>
            <a:r>
              <a:rPr kumimoji="1" lang="ja-JP" altLang="en-US" sz="900" b="1" dirty="0">
                <a:latin typeface="ＭＳ Ｐゴシック" panose="020B0600070205080204" pitchFamily="50" charset="-128"/>
                <a:ea typeface="ＭＳ Ｐゴシック" panose="020B0600070205080204" pitchFamily="50" charset="-128"/>
              </a:rPr>
              <a:t>社回答）</a:t>
            </a:r>
            <a:endParaRPr kumimoji="1" lang="en-US" altLang="ja-JP" sz="900" b="1" dirty="0">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5"/>
          <a:stretch>
            <a:fillRect/>
          </a:stretch>
        </p:blipFill>
        <p:spPr>
          <a:xfrm>
            <a:off x="7250068" y="1818671"/>
            <a:ext cx="1722160" cy="1127129"/>
          </a:xfrm>
          <a:prstGeom prst="rect">
            <a:avLst/>
          </a:prstGeom>
        </p:spPr>
      </p:pic>
      <p:sp>
        <p:nvSpPr>
          <p:cNvPr id="29" name="テキスト ボックス 121"/>
          <p:cNvSpPr txBox="1"/>
          <p:nvPr/>
        </p:nvSpPr>
        <p:spPr>
          <a:xfrm>
            <a:off x="7564128" y="1860265"/>
            <a:ext cx="1408100" cy="1553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400050" algn="just">
              <a:lnSpc>
                <a:spcPts val="600"/>
              </a:lnSpc>
              <a:spcAft>
                <a:spcPts val="0"/>
              </a:spcAft>
            </a:pPr>
            <a:r>
              <a:rPr lang="ja-JP" altLang="en-US" sz="600" b="1" kern="100" dirty="0">
                <a:latin typeface="游明朝" panose="02020400000000000000" pitchFamily="18" charset="-128"/>
                <a:ea typeface="ＭＳ 明朝" panose="02020609040205080304" pitchFamily="17" charset="-128"/>
                <a:cs typeface="Times New Roman" panose="02020603050405020304" pitchFamily="18" charset="0"/>
              </a:rPr>
              <a:t>景気動向指数（一致</a:t>
            </a:r>
            <a:r>
              <a:rPr lang="en-US" altLang="ja-JP" sz="600" b="1" kern="100" dirty="0">
                <a:latin typeface="游明朝" panose="02020400000000000000" pitchFamily="18" charset="-128"/>
                <a:ea typeface="ＭＳ 明朝" panose="02020609040205080304" pitchFamily="17" charset="-128"/>
                <a:cs typeface="Times New Roman" panose="02020603050405020304" pitchFamily="18" charset="0"/>
              </a:rPr>
              <a:t>CI</a:t>
            </a:r>
            <a:r>
              <a:rPr lang="ja-JP" altLang="en-US" sz="600" b="1" kern="100" dirty="0">
                <a:latin typeface="游明朝" panose="02020400000000000000" pitchFamily="18" charset="-128"/>
                <a:ea typeface="ＭＳ 明朝" panose="02020609040205080304" pitchFamily="17" charset="-128"/>
                <a:cs typeface="Times New Roman" panose="02020603050405020304" pitchFamily="18" charset="0"/>
              </a:rPr>
              <a:t>：全国）</a:t>
            </a:r>
            <a:endParaRPr lang="ja-JP" sz="6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 name="図 2"/>
          <p:cNvPicPr>
            <a:picLocks noChangeAspect="1"/>
          </p:cNvPicPr>
          <p:nvPr/>
        </p:nvPicPr>
        <p:blipFill>
          <a:blip r:embed="rId6"/>
          <a:stretch>
            <a:fillRect/>
          </a:stretch>
        </p:blipFill>
        <p:spPr>
          <a:xfrm>
            <a:off x="7285016" y="682172"/>
            <a:ext cx="1721824" cy="1129297"/>
          </a:xfrm>
          <a:prstGeom prst="rect">
            <a:avLst/>
          </a:prstGeom>
        </p:spPr>
      </p:pic>
      <p:sp>
        <p:nvSpPr>
          <p:cNvPr id="34" name="テキスト ボックス 121"/>
          <p:cNvSpPr txBox="1"/>
          <p:nvPr/>
        </p:nvSpPr>
        <p:spPr>
          <a:xfrm>
            <a:off x="7561467" y="673716"/>
            <a:ext cx="1408100" cy="1553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400050" algn="just">
              <a:lnSpc>
                <a:spcPts val="600"/>
              </a:lnSpc>
              <a:spcAft>
                <a:spcPts val="0"/>
              </a:spcAft>
            </a:pPr>
            <a:r>
              <a:rPr lang="ja-JP" altLang="en-US" sz="600" b="1" kern="100" dirty="0">
                <a:latin typeface="游明朝" panose="02020400000000000000" pitchFamily="18" charset="-128"/>
                <a:ea typeface="ＭＳ 明朝" panose="02020609040205080304" pitchFamily="17" charset="-128"/>
                <a:cs typeface="Times New Roman" panose="02020603050405020304" pitchFamily="18" charset="0"/>
              </a:rPr>
              <a:t>景気動向指数（一致</a:t>
            </a:r>
            <a:r>
              <a:rPr lang="en-US" altLang="ja-JP" sz="600" b="1" kern="100" dirty="0">
                <a:latin typeface="游明朝" panose="02020400000000000000" pitchFamily="18" charset="-128"/>
                <a:ea typeface="ＭＳ 明朝" panose="02020609040205080304" pitchFamily="17" charset="-128"/>
                <a:cs typeface="Times New Roman" panose="02020603050405020304" pitchFamily="18" charset="0"/>
              </a:rPr>
              <a:t>CI</a:t>
            </a:r>
            <a:r>
              <a:rPr lang="ja-JP" altLang="en-US" sz="600" b="1" kern="100" dirty="0">
                <a:latin typeface="游明朝" panose="02020400000000000000" pitchFamily="18" charset="-128"/>
                <a:ea typeface="ＭＳ 明朝" panose="02020609040205080304" pitchFamily="17" charset="-128"/>
                <a:cs typeface="Times New Roman" panose="02020603050405020304" pitchFamily="18" charset="0"/>
              </a:rPr>
              <a:t>：大阪）</a:t>
            </a:r>
            <a:endParaRPr lang="ja-JP" sz="6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5" name="正方形/長方形 34"/>
          <p:cNvSpPr/>
          <p:nvPr/>
        </p:nvSpPr>
        <p:spPr>
          <a:xfrm>
            <a:off x="0" y="-25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1600" kern="0" dirty="0" smtClean="0">
                <a:solidFill>
                  <a:srgbClr val="000000"/>
                </a:solidFill>
                <a:latin typeface="Meiryo UI"/>
                <a:ea typeface="Meiryo UI" pitchFamily="50" charset="-128"/>
                <a:cs typeface="Meiryo UI" pitchFamily="50" charset="-128"/>
              </a:rPr>
              <a:t>４</a:t>
            </a:r>
            <a:r>
              <a:rPr kumimoji="0" lang="ja-JP" altLang="en-US" sz="1600"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sz="1600" kern="0" dirty="0" smtClean="0">
                <a:solidFill>
                  <a:srgbClr val="000000"/>
                </a:solidFill>
                <a:latin typeface="Meiryo UI"/>
                <a:ea typeface="Meiryo UI" pitchFamily="50" charset="-128"/>
                <a:cs typeface="Meiryo UI" pitchFamily="50" charset="-128"/>
              </a:rPr>
              <a:t>３</a:t>
            </a:r>
            <a:r>
              <a:rPr kumimoji="0" lang="en-US" altLang="ja-JP" sz="1600" b="0"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a:t>
            </a:r>
            <a:r>
              <a:rPr lang="ja-JP" altLang="en-US" sz="1600" kern="0" dirty="0">
                <a:solidFill>
                  <a:srgbClr val="000000"/>
                </a:solidFill>
                <a:ea typeface="Meiryo UI" pitchFamily="50" charset="-128"/>
                <a:cs typeface="Meiryo UI" pitchFamily="50" charset="-128"/>
              </a:rPr>
              <a:t>大阪経済の新型コロナの影響と足元の情勢、先行き（ウクライナ情勢の影響等）</a:t>
            </a:r>
          </a:p>
        </p:txBody>
      </p:sp>
      <p:sp>
        <p:nvSpPr>
          <p:cNvPr id="36" name="正方形/長方形 35"/>
          <p:cNvSpPr/>
          <p:nvPr/>
        </p:nvSpPr>
        <p:spPr>
          <a:xfrm>
            <a:off x="7205031" y="88023"/>
            <a:ext cx="1911248" cy="198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dirty="0">
                <a:solidFill>
                  <a:prstClr val="black"/>
                </a:solidFill>
                <a:latin typeface="Meiryo UI"/>
                <a:ea typeface="Meiryo UI"/>
              </a:rPr>
              <a:t>１</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230674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04CD1B5-F732-4A5C-A8C2-0AE547D85819}"/>
              </a:ext>
            </a:extLst>
          </p:cNvPr>
          <p:cNvSpPr txBox="1"/>
          <p:nvPr/>
        </p:nvSpPr>
        <p:spPr>
          <a:xfrm>
            <a:off x="234391" y="6239435"/>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出典：総務省「統計でみる都道府県のすがた」</a:t>
            </a:r>
          </a:p>
        </p:txBody>
      </p:sp>
      <p:sp>
        <p:nvSpPr>
          <p:cNvPr id="11" name="テキスト ボックス 10"/>
          <p:cNvSpPr txBox="1"/>
          <p:nvPr/>
        </p:nvSpPr>
        <p:spPr>
          <a:xfrm>
            <a:off x="97981" y="558445"/>
            <a:ext cx="8837738" cy="307777"/>
          </a:xfrm>
          <a:prstGeom prst="rect">
            <a:avLst/>
          </a:prstGeom>
          <a:noFill/>
        </p:spPr>
        <p:txBody>
          <a:bodyPr wrap="square" rtlCol="0">
            <a:spAutoFit/>
          </a:bodyPr>
          <a:lstStyle/>
          <a:p>
            <a:r>
              <a:rPr kumimoji="1" lang="ja-JP" altLang="en-US" sz="1400" b="1" dirty="0"/>
              <a:t>■</a:t>
            </a:r>
            <a:r>
              <a:rPr lang="ja-JP" altLang="en-US" sz="1400" b="1" dirty="0"/>
              <a:t>　転職率（離職後１年以内に転職した人の全有業者に占める割合）</a:t>
            </a:r>
            <a:r>
              <a:rPr lang="en-US" altLang="ja-JP" sz="1400" b="1" dirty="0"/>
              <a:t>2007,2012,2017</a:t>
            </a:r>
            <a:endParaRPr lang="ja-JP" altLang="en-US" sz="1000" dirty="0"/>
          </a:p>
        </p:txBody>
      </p:sp>
      <p:sp>
        <p:nvSpPr>
          <p:cNvPr id="18" name="正方形/長方形 17">
            <a:extLst>
              <a:ext uri="{FF2B5EF4-FFF2-40B4-BE49-F238E27FC236}">
                <a16:creationId xmlns:a16="http://schemas.microsoft.com/office/drawing/2014/main" id="{0C6AAB64-D661-4B9F-9FB7-E4AAD243C54C}"/>
              </a:ext>
            </a:extLst>
          </p:cNvPr>
          <p:cNvSpPr/>
          <p:nvPr/>
        </p:nvSpPr>
        <p:spPr>
          <a:xfrm>
            <a:off x="5514909" y="455992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9" name="正方形/長方形 18">
            <a:extLst>
              <a:ext uri="{FF2B5EF4-FFF2-40B4-BE49-F238E27FC236}">
                <a16:creationId xmlns:a16="http://schemas.microsoft.com/office/drawing/2014/main" id="{0C6AAB64-D661-4B9F-9FB7-E4AAD243C54C}"/>
              </a:ext>
            </a:extLst>
          </p:cNvPr>
          <p:cNvSpPr/>
          <p:nvPr/>
        </p:nvSpPr>
        <p:spPr>
          <a:xfrm>
            <a:off x="5528676" y="530996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20" name="正方形/長方形 19">
            <a:extLst>
              <a:ext uri="{FF2B5EF4-FFF2-40B4-BE49-F238E27FC236}">
                <a16:creationId xmlns:a16="http://schemas.microsoft.com/office/drawing/2014/main" id="{0C6AAB64-D661-4B9F-9FB7-E4AAD243C54C}"/>
              </a:ext>
            </a:extLst>
          </p:cNvPr>
          <p:cNvSpPr/>
          <p:nvPr/>
        </p:nvSpPr>
        <p:spPr>
          <a:xfrm>
            <a:off x="5445799" y="339824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21" name="正方形/長方形 20">
            <a:extLst>
              <a:ext uri="{FF2B5EF4-FFF2-40B4-BE49-F238E27FC236}">
                <a16:creationId xmlns:a16="http://schemas.microsoft.com/office/drawing/2014/main" id="{0C6AAB64-D661-4B9F-9FB7-E4AAD243C54C}"/>
              </a:ext>
            </a:extLst>
          </p:cNvPr>
          <p:cNvSpPr/>
          <p:nvPr/>
        </p:nvSpPr>
        <p:spPr>
          <a:xfrm>
            <a:off x="5453101" y="372118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22" name="正方形/長方形 21">
            <a:extLst>
              <a:ext uri="{FF2B5EF4-FFF2-40B4-BE49-F238E27FC236}">
                <a16:creationId xmlns:a16="http://schemas.microsoft.com/office/drawing/2014/main" id="{0C6AAB64-D661-4B9F-9FB7-E4AAD243C54C}"/>
              </a:ext>
            </a:extLst>
          </p:cNvPr>
          <p:cNvSpPr/>
          <p:nvPr/>
        </p:nvSpPr>
        <p:spPr>
          <a:xfrm>
            <a:off x="5493965" y="4824585"/>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全国</a:t>
            </a:r>
          </a:p>
        </p:txBody>
      </p:sp>
      <p:sp>
        <p:nvSpPr>
          <p:cNvPr id="23" name="正方形/長方形 22">
            <a:extLst>
              <a:ext uri="{FF2B5EF4-FFF2-40B4-BE49-F238E27FC236}">
                <a16:creationId xmlns:a16="http://schemas.microsoft.com/office/drawing/2014/main" id="{0C6AAB64-D661-4B9F-9FB7-E4AAD243C54C}"/>
              </a:ext>
            </a:extLst>
          </p:cNvPr>
          <p:cNvSpPr/>
          <p:nvPr/>
        </p:nvSpPr>
        <p:spPr>
          <a:xfrm>
            <a:off x="5541835" y="412031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神奈川県</a:t>
            </a:r>
          </a:p>
        </p:txBody>
      </p:sp>
      <p:graphicFrame>
        <p:nvGraphicFramePr>
          <p:cNvPr id="24" name="表 23">
            <a:extLst>
              <a:ext uri="{FF2B5EF4-FFF2-40B4-BE49-F238E27FC236}">
                <a16:creationId xmlns:a16="http://schemas.microsoft.com/office/drawing/2014/main" id="{DD55C90C-E441-42E5-851C-99131AF73A49}"/>
              </a:ext>
            </a:extLst>
          </p:cNvPr>
          <p:cNvGraphicFramePr>
            <a:graphicFrameLocks noGrp="1"/>
          </p:cNvGraphicFramePr>
          <p:nvPr/>
        </p:nvGraphicFramePr>
        <p:xfrm>
          <a:off x="6300590" y="2271191"/>
          <a:ext cx="2591063" cy="3592897"/>
        </p:xfrm>
        <a:graphic>
          <a:graphicData uri="http://schemas.openxmlformats.org/drawingml/2006/table">
            <a:tbl>
              <a:tblPr firstRow="1" bandRow="1">
                <a:tableStyleId>{5C22544A-7EE6-4342-B048-85BDC9FD1C3A}</a:tableStyleId>
              </a:tblPr>
              <a:tblGrid>
                <a:gridCol w="618062">
                  <a:extLst>
                    <a:ext uri="{9D8B030D-6E8A-4147-A177-3AD203B41FA5}">
                      <a16:colId xmlns:a16="http://schemas.microsoft.com/office/drawing/2014/main" val="799159214"/>
                    </a:ext>
                  </a:extLst>
                </a:gridCol>
                <a:gridCol w="1042436">
                  <a:extLst>
                    <a:ext uri="{9D8B030D-6E8A-4147-A177-3AD203B41FA5}">
                      <a16:colId xmlns:a16="http://schemas.microsoft.com/office/drawing/2014/main" val="3313133587"/>
                    </a:ext>
                  </a:extLst>
                </a:gridCol>
                <a:gridCol w="930565">
                  <a:extLst>
                    <a:ext uri="{9D8B030D-6E8A-4147-A177-3AD203B41FA5}">
                      <a16:colId xmlns:a16="http://schemas.microsoft.com/office/drawing/2014/main" val="2083760942"/>
                    </a:ext>
                  </a:extLst>
                </a:gridCol>
              </a:tblGrid>
              <a:tr h="326627">
                <a:tc>
                  <a:txBody>
                    <a:bodyPr/>
                    <a:lstStyle/>
                    <a:p>
                      <a:pPr algn="ctr"/>
                      <a:r>
                        <a:rPr kumimoji="1" lang="ja-JP" altLang="en-US" sz="1200" dirty="0"/>
                        <a:t>順位</a:t>
                      </a:r>
                    </a:p>
                  </a:txBody>
                  <a:tcPr/>
                </a:tc>
                <a:tc>
                  <a:txBody>
                    <a:bodyPr/>
                    <a:lstStyle/>
                    <a:p>
                      <a:pPr algn="ctr"/>
                      <a:r>
                        <a:rPr kumimoji="1" lang="ja-JP" altLang="en-US" sz="1200" dirty="0"/>
                        <a:t>都道府県</a:t>
                      </a:r>
                    </a:p>
                  </a:txBody>
                  <a:tcPr/>
                </a:tc>
                <a:tc>
                  <a:txBody>
                    <a:bodyPr/>
                    <a:lstStyle/>
                    <a:p>
                      <a:pPr algn="ctr"/>
                      <a:r>
                        <a:rPr kumimoji="1" lang="ja-JP" altLang="en-US" sz="1200" dirty="0"/>
                        <a:t>転職率</a:t>
                      </a:r>
                    </a:p>
                  </a:txBody>
                  <a:tcPr/>
                </a:tc>
                <a:extLst>
                  <a:ext uri="{0D108BD9-81ED-4DB2-BD59-A6C34878D82A}">
                    <a16:rowId xmlns:a16="http://schemas.microsoft.com/office/drawing/2014/main" val="2292313660"/>
                  </a:ext>
                </a:extLst>
              </a:tr>
              <a:tr h="326627">
                <a:tc>
                  <a:txBody>
                    <a:bodyPr/>
                    <a:lstStyle/>
                    <a:p>
                      <a:pPr algn="ctr"/>
                      <a:r>
                        <a:rPr kumimoji="1" lang="en-US" altLang="ja-JP" sz="1200" dirty="0"/>
                        <a:t>1</a:t>
                      </a:r>
                      <a:r>
                        <a:rPr kumimoji="1" lang="ja-JP" altLang="en-US" sz="1200" dirty="0"/>
                        <a:t>位</a:t>
                      </a:r>
                    </a:p>
                  </a:txBody>
                  <a:tcPr/>
                </a:tc>
                <a:tc>
                  <a:txBody>
                    <a:bodyPr/>
                    <a:lstStyle/>
                    <a:p>
                      <a:pPr algn="ctr"/>
                      <a:r>
                        <a:rPr kumimoji="1" lang="ja-JP" altLang="en-US" sz="1200" dirty="0"/>
                        <a:t>沖縄県</a:t>
                      </a:r>
                    </a:p>
                  </a:txBody>
                  <a:tcPr/>
                </a:tc>
                <a:tc>
                  <a:txBody>
                    <a:bodyPr/>
                    <a:lstStyle/>
                    <a:p>
                      <a:pPr algn="ctr"/>
                      <a:r>
                        <a:rPr kumimoji="1" lang="en-US" altLang="ja-JP" sz="1200" dirty="0"/>
                        <a:t>6.7%</a:t>
                      </a:r>
                      <a:endParaRPr kumimoji="1" lang="ja-JP" altLang="en-US" sz="1200" dirty="0"/>
                    </a:p>
                  </a:txBody>
                  <a:tcPr/>
                </a:tc>
                <a:extLst>
                  <a:ext uri="{0D108BD9-81ED-4DB2-BD59-A6C34878D82A}">
                    <a16:rowId xmlns:a16="http://schemas.microsoft.com/office/drawing/2014/main" val="2899451683"/>
                  </a:ext>
                </a:extLst>
              </a:tr>
              <a:tr h="326627">
                <a:tc>
                  <a:txBody>
                    <a:bodyPr/>
                    <a:lstStyle/>
                    <a:p>
                      <a:pPr algn="ctr"/>
                      <a:r>
                        <a:rPr kumimoji="1" lang="en-US" altLang="ja-JP" sz="1200" dirty="0"/>
                        <a:t>2</a:t>
                      </a:r>
                      <a:r>
                        <a:rPr kumimoji="1" lang="ja-JP" altLang="en-US" sz="1200" dirty="0"/>
                        <a:t>位</a:t>
                      </a:r>
                    </a:p>
                  </a:txBody>
                  <a:tcPr/>
                </a:tc>
                <a:tc>
                  <a:txBody>
                    <a:bodyPr/>
                    <a:lstStyle/>
                    <a:p>
                      <a:pPr algn="ctr"/>
                      <a:r>
                        <a:rPr kumimoji="1" lang="ja-JP" altLang="en-US" sz="1200" dirty="0"/>
                        <a:t>千葉県</a:t>
                      </a:r>
                    </a:p>
                  </a:txBody>
                  <a:tcPr/>
                </a:tc>
                <a:tc>
                  <a:txBody>
                    <a:bodyPr/>
                    <a:lstStyle/>
                    <a:p>
                      <a:pPr algn="ctr"/>
                      <a:r>
                        <a:rPr kumimoji="1" lang="en-US" altLang="ja-JP" sz="1200" dirty="0"/>
                        <a:t>5.8%</a:t>
                      </a:r>
                      <a:endParaRPr kumimoji="1" lang="ja-JP" altLang="en-US" sz="1200" dirty="0"/>
                    </a:p>
                  </a:txBody>
                  <a:tcPr/>
                </a:tc>
                <a:extLst>
                  <a:ext uri="{0D108BD9-81ED-4DB2-BD59-A6C34878D82A}">
                    <a16:rowId xmlns:a16="http://schemas.microsoft.com/office/drawing/2014/main" val="1858565197"/>
                  </a:ext>
                </a:extLst>
              </a:tr>
              <a:tr h="326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3</a:t>
                      </a:r>
                      <a:r>
                        <a:rPr kumimoji="1" lang="ja-JP" altLang="en-US" sz="1200" dirty="0"/>
                        <a:t>位</a:t>
                      </a:r>
                    </a:p>
                  </a:txBody>
                  <a:tcPr/>
                </a:tc>
                <a:tc>
                  <a:txBody>
                    <a:bodyPr/>
                    <a:lstStyle/>
                    <a:p>
                      <a:pPr algn="ctr"/>
                      <a:r>
                        <a:rPr kumimoji="1" lang="ja-JP" altLang="en-US" sz="1200" dirty="0"/>
                        <a:t>東京都</a:t>
                      </a:r>
                    </a:p>
                  </a:txBody>
                  <a:tcPr/>
                </a:tc>
                <a:tc>
                  <a:txBody>
                    <a:bodyPr/>
                    <a:lstStyle/>
                    <a:p>
                      <a:pPr algn="ctr"/>
                      <a:r>
                        <a:rPr kumimoji="1" lang="en-US" altLang="ja-JP" sz="1200" dirty="0"/>
                        <a:t>5.7%</a:t>
                      </a:r>
                      <a:endParaRPr kumimoji="1" lang="ja-JP" altLang="en-US" sz="1200" dirty="0"/>
                    </a:p>
                  </a:txBody>
                  <a:tcPr/>
                </a:tc>
                <a:extLst>
                  <a:ext uri="{0D108BD9-81ED-4DB2-BD59-A6C34878D82A}">
                    <a16:rowId xmlns:a16="http://schemas.microsoft.com/office/drawing/2014/main" val="698009539"/>
                  </a:ext>
                </a:extLst>
              </a:tr>
              <a:tr h="326627">
                <a:tc>
                  <a:txBody>
                    <a:bodyPr/>
                    <a:lstStyle/>
                    <a:p>
                      <a:pPr algn="ctr"/>
                      <a:r>
                        <a:rPr kumimoji="1" lang="en-US" altLang="ja-JP" sz="1200" dirty="0"/>
                        <a:t>4</a:t>
                      </a:r>
                      <a:r>
                        <a:rPr kumimoji="1" lang="ja-JP" altLang="en-US" sz="1200" dirty="0"/>
                        <a:t>位</a:t>
                      </a:r>
                    </a:p>
                  </a:txBody>
                  <a:tcPr/>
                </a:tc>
                <a:tc>
                  <a:txBody>
                    <a:bodyPr/>
                    <a:lstStyle/>
                    <a:p>
                      <a:pPr algn="ctr"/>
                      <a:r>
                        <a:rPr kumimoji="1" lang="ja-JP" altLang="en-US" sz="1200" dirty="0"/>
                        <a:t>埼玉県</a:t>
                      </a:r>
                    </a:p>
                  </a:txBody>
                  <a:tcPr/>
                </a:tc>
                <a:tc>
                  <a:txBody>
                    <a:bodyPr/>
                    <a:lstStyle/>
                    <a:p>
                      <a:pPr algn="ctr"/>
                      <a:r>
                        <a:rPr kumimoji="1" lang="en-US" altLang="ja-JP" sz="1200" dirty="0"/>
                        <a:t>5.6%</a:t>
                      </a:r>
                      <a:endParaRPr kumimoji="1" lang="ja-JP" altLang="en-US" sz="1200" dirty="0"/>
                    </a:p>
                  </a:txBody>
                  <a:tcPr/>
                </a:tc>
                <a:extLst>
                  <a:ext uri="{0D108BD9-81ED-4DB2-BD59-A6C34878D82A}">
                    <a16:rowId xmlns:a16="http://schemas.microsoft.com/office/drawing/2014/main" val="403741556"/>
                  </a:ext>
                </a:extLst>
              </a:tr>
              <a:tr h="326627">
                <a:tc>
                  <a:txBody>
                    <a:bodyPr/>
                    <a:lstStyle/>
                    <a:p>
                      <a:pPr algn="ctr"/>
                      <a:r>
                        <a:rPr kumimoji="1" lang="en-US" altLang="ja-JP" sz="1200" dirty="0"/>
                        <a:t>5</a:t>
                      </a:r>
                      <a:r>
                        <a:rPr kumimoji="1" lang="ja-JP" altLang="en-US" sz="1200" dirty="0"/>
                        <a:t>位</a:t>
                      </a:r>
                    </a:p>
                  </a:txBody>
                  <a:tcPr/>
                </a:tc>
                <a:tc>
                  <a:txBody>
                    <a:bodyPr/>
                    <a:lstStyle/>
                    <a:p>
                      <a:pPr algn="ctr"/>
                      <a:r>
                        <a:rPr kumimoji="1" lang="ja-JP" altLang="en-US" sz="1200" dirty="0"/>
                        <a:t>福岡県</a:t>
                      </a:r>
                    </a:p>
                  </a:txBody>
                  <a:tcPr/>
                </a:tc>
                <a:tc>
                  <a:txBody>
                    <a:bodyPr/>
                    <a:lstStyle/>
                    <a:p>
                      <a:pPr algn="ctr"/>
                      <a:r>
                        <a:rPr kumimoji="1" lang="en-US" altLang="ja-JP" sz="1200" dirty="0"/>
                        <a:t>5.5%</a:t>
                      </a:r>
                      <a:endParaRPr kumimoji="1" lang="ja-JP" altLang="en-US" sz="1200" dirty="0"/>
                    </a:p>
                  </a:txBody>
                  <a:tcPr/>
                </a:tc>
                <a:extLst>
                  <a:ext uri="{0D108BD9-81ED-4DB2-BD59-A6C34878D82A}">
                    <a16:rowId xmlns:a16="http://schemas.microsoft.com/office/drawing/2014/main" val="1897079914"/>
                  </a:ext>
                </a:extLst>
              </a:tr>
              <a:tr h="326627">
                <a:tc>
                  <a:txBody>
                    <a:bodyPr/>
                    <a:lstStyle/>
                    <a:p>
                      <a:pPr algn="ctr"/>
                      <a:r>
                        <a:rPr kumimoji="1" lang="en-US" altLang="ja-JP" sz="1200" dirty="0"/>
                        <a:t>6</a:t>
                      </a:r>
                      <a:r>
                        <a:rPr kumimoji="1" lang="ja-JP" altLang="en-US" sz="1200" dirty="0"/>
                        <a:t>位</a:t>
                      </a:r>
                    </a:p>
                  </a:txBody>
                  <a:tcPr/>
                </a:tc>
                <a:tc>
                  <a:txBody>
                    <a:bodyPr/>
                    <a:lstStyle/>
                    <a:p>
                      <a:pPr algn="ctr"/>
                      <a:r>
                        <a:rPr kumimoji="1" lang="ja-JP" altLang="en-US" sz="1200" dirty="0"/>
                        <a:t>神奈川県</a:t>
                      </a:r>
                    </a:p>
                  </a:txBody>
                  <a:tcPr/>
                </a:tc>
                <a:tc>
                  <a:txBody>
                    <a:bodyPr/>
                    <a:lstStyle/>
                    <a:p>
                      <a:pPr algn="ctr"/>
                      <a:r>
                        <a:rPr kumimoji="1" lang="en-US" altLang="ja-JP" sz="1200" dirty="0"/>
                        <a:t>5.3%</a:t>
                      </a:r>
                      <a:endParaRPr kumimoji="1" lang="ja-JP" altLang="en-US" sz="1200" dirty="0"/>
                    </a:p>
                  </a:txBody>
                  <a:tcPr/>
                </a:tc>
                <a:extLst>
                  <a:ext uri="{0D108BD9-81ED-4DB2-BD59-A6C34878D82A}">
                    <a16:rowId xmlns:a16="http://schemas.microsoft.com/office/drawing/2014/main" val="2860116428"/>
                  </a:ext>
                </a:extLst>
              </a:tr>
              <a:tr h="326627">
                <a:tc>
                  <a:txBody>
                    <a:bodyPr/>
                    <a:lstStyle/>
                    <a:p>
                      <a:pPr algn="ctr"/>
                      <a:endParaRPr kumimoji="1" lang="ja-JP" altLang="en-US" sz="1200" dirty="0"/>
                    </a:p>
                  </a:txBody>
                  <a:tcPr/>
                </a:tc>
                <a:tc>
                  <a:txBody>
                    <a:bodyPr/>
                    <a:lstStyle/>
                    <a:p>
                      <a:pPr algn="ctr"/>
                      <a:endParaRPr kumimoji="1" lang="ja-JP" altLang="en-US" sz="1200" dirty="0"/>
                    </a:p>
                  </a:txBody>
                  <a:tcPr/>
                </a:tc>
                <a:tc>
                  <a:txBody>
                    <a:bodyPr/>
                    <a:lstStyle/>
                    <a:p>
                      <a:pPr algn="ctr"/>
                      <a:endParaRPr kumimoji="1" lang="ja-JP" altLang="en-US" sz="1200" dirty="0"/>
                    </a:p>
                  </a:txBody>
                  <a:tcPr/>
                </a:tc>
                <a:extLst>
                  <a:ext uri="{0D108BD9-81ED-4DB2-BD59-A6C34878D82A}">
                    <a16:rowId xmlns:a16="http://schemas.microsoft.com/office/drawing/2014/main" val="676358960"/>
                  </a:ext>
                </a:extLst>
              </a:tr>
              <a:tr h="326627">
                <a:tc>
                  <a:txBody>
                    <a:bodyPr/>
                    <a:lstStyle/>
                    <a:p>
                      <a:pPr algn="ctr"/>
                      <a:r>
                        <a:rPr kumimoji="1" lang="en-US" altLang="ja-JP" sz="1200" dirty="0"/>
                        <a:t>12</a:t>
                      </a:r>
                      <a:r>
                        <a:rPr kumimoji="1" lang="ja-JP" altLang="en-US" sz="1200" dirty="0"/>
                        <a:t>位</a:t>
                      </a:r>
                    </a:p>
                  </a:txBody>
                  <a:tcPr/>
                </a:tc>
                <a:tc>
                  <a:txBody>
                    <a:bodyPr/>
                    <a:lstStyle/>
                    <a:p>
                      <a:pPr algn="ctr"/>
                      <a:r>
                        <a:rPr kumimoji="1" lang="ja-JP" altLang="en-US" sz="1200" dirty="0"/>
                        <a:t>大阪府</a:t>
                      </a:r>
                    </a:p>
                  </a:txBody>
                  <a:tcPr/>
                </a:tc>
                <a:tc>
                  <a:txBody>
                    <a:bodyPr/>
                    <a:lstStyle/>
                    <a:p>
                      <a:pPr algn="ctr"/>
                      <a:r>
                        <a:rPr kumimoji="1" lang="en-US" altLang="ja-JP" sz="1200" dirty="0"/>
                        <a:t>5.1%</a:t>
                      </a:r>
                      <a:endParaRPr kumimoji="1" lang="ja-JP" altLang="en-US" sz="1200" dirty="0"/>
                    </a:p>
                  </a:txBody>
                  <a:tcPr/>
                </a:tc>
                <a:extLst>
                  <a:ext uri="{0D108BD9-81ED-4DB2-BD59-A6C34878D82A}">
                    <a16:rowId xmlns:a16="http://schemas.microsoft.com/office/drawing/2014/main" val="1485318269"/>
                  </a:ext>
                </a:extLst>
              </a:tr>
              <a:tr h="326627">
                <a:tc>
                  <a:txBody>
                    <a:bodyPr/>
                    <a:lstStyle/>
                    <a:p>
                      <a:pPr algn="ctr"/>
                      <a:r>
                        <a:rPr kumimoji="1" lang="en-US" altLang="ja-JP" sz="1200" dirty="0"/>
                        <a:t>―</a:t>
                      </a:r>
                      <a:endParaRPr kumimoji="1" lang="ja-JP" altLang="en-US" sz="1200" dirty="0"/>
                    </a:p>
                  </a:txBody>
                  <a:tcPr/>
                </a:tc>
                <a:tc>
                  <a:txBody>
                    <a:bodyPr/>
                    <a:lstStyle/>
                    <a:p>
                      <a:pPr algn="ctr"/>
                      <a:r>
                        <a:rPr kumimoji="1" lang="ja-JP" altLang="en-US" sz="1200" dirty="0"/>
                        <a:t>全国</a:t>
                      </a:r>
                    </a:p>
                  </a:txBody>
                  <a:tcPr/>
                </a:tc>
                <a:tc>
                  <a:txBody>
                    <a:bodyPr/>
                    <a:lstStyle/>
                    <a:p>
                      <a:pPr algn="ctr"/>
                      <a:r>
                        <a:rPr kumimoji="1" lang="en-US" altLang="ja-JP" sz="1200" dirty="0"/>
                        <a:t>5.0%</a:t>
                      </a:r>
                      <a:endParaRPr kumimoji="1" lang="ja-JP" altLang="en-US" sz="1200" dirty="0"/>
                    </a:p>
                  </a:txBody>
                  <a:tcPr/>
                </a:tc>
                <a:extLst>
                  <a:ext uri="{0D108BD9-81ED-4DB2-BD59-A6C34878D82A}">
                    <a16:rowId xmlns:a16="http://schemas.microsoft.com/office/drawing/2014/main" val="979020366"/>
                  </a:ext>
                </a:extLst>
              </a:tr>
              <a:tr h="326627">
                <a:tc>
                  <a:txBody>
                    <a:bodyPr/>
                    <a:lstStyle/>
                    <a:p>
                      <a:pPr algn="ctr"/>
                      <a:r>
                        <a:rPr kumimoji="1" lang="en-US" altLang="ja-JP" sz="1200" dirty="0"/>
                        <a:t>23</a:t>
                      </a:r>
                      <a:r>
                        <a:rPr kumimoji="1" lang="ja-JP" altLang="en-US" sz="1200" dirty="0"/>
                        <a:t>位</a:t>
                      </a:r>
                    </a:p>
                  </a:txBody>
                  <a:tcPr/>
                </a:tc>
                <a:tc>
                  <a:txBody>
                    <a:bodyPr/>
                    <a:lstStyle/>
                    <a:p>
                      <a:pPr algn="ctr"/>
                      <a:r>
                        <a:rPr kumimoji="1" lang="ja-JP" altLang="en-US" sz="1200" dirty="0"/>
                        <a:t>愛知県</a:t>
                      </a:r>
                    </a:p>
                  </a:txBody>
                  <a:tcPr/>
                </a:tc>
                <a:tc>
                  <a:txBody>
                    <a:bodyPr/>
                    <a:lstStyle/>
                    <a:p>
                      <a:pPr algn="ctr"/>
                      <a:r>
                        <a:rPr kumimoji="1" lang="en-US" altLang="ja-JP" sz="1200" dirty="0"/>
                        <a:t>4.7%</a:t>
                      </a:r>
                      <a:endParaRPr kumimoji="1" lang="ja-JP" altLang="en-US" sz="1200" dirty="0"/>
                    </a:p>
                  </a:txBody>
                  <a:tcPr/>
                </a:tc>
                <a:extLst>
                  <a:ext uri="{0D108BD9-81ED-4DB2-BD59-A6C34878D82A}">
                    <a16:rowId xmlns:a16="http://schemas.microsoft.com/office/drawing/2014/main" val="3973433657"/>
                  </a:ext>
                </a:extLst>
              </a:tr>
            </a:tbl>
          </a:graphicData>
        </a:graphic>
      </p:graphicFrame>
      <p:sp>
        <p:nvSpPr>
          <p:cNvPr id="25" name="正方形/長方形 24">
            <a:extLst>
              <a:ext uri="{FF2B5EF4-FFF2-40B4-BE49-F238E27FC236}">
                <a16:creationId xmlns:a16="http://schemas.microsoft.com/office/drawing/2014/main" id="{DD16CC1B-33BD-4AD6-A43F-503A9E69ED17}"/>
              </a:ext>
            </a:extLst>
          </p:cNvPr>
          <p:cNvSpPr/>
          <p:nvPr/>
        </p:nvSpPr>
        <p:spPr>
          <a:xfrm>
            <a:off x="6315262" y="4880424"/>
            <a:ext cx="2576391" cy="27499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 name="テキスト ボックス 26">
            <a:extLst>
              <a:ext uri="{FF2B5EF4-FFF2-40B4-BE49-F238E27FC236}">
                <a16:creationId xmlns:a16="http://schemas.microsoft.com/office/drawing/2014/main" id="{C04CD1B5-F732-4A5C-A8C2-0AE547D85819}"/>
              </a:ext>
            </a:extLst>
          </p:cNvPr>
          <p:cNvSpPr txBox="1"/>
          <p:nvPr/>
        </p:nvSpPr>
        <p:spPr>
          <a:xfrm>
            <a:off x="7086600" y="1839147"/>
            <a:ext cx="1849119"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rPr>
              <a:t>年順位</a:t>
            </a:r>
          </a:p>
        </p:txBody>
      </p:sp>
      <p:sp>
        <p:nvSpPr>
          <p:cNvPr id="28" name="正方形/長方形 27"/>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大阪府においては、労働の流動性は、平均して東京都より低く、愛知県より高い傾向にある。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転職者数（</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年前の勤め先と現在の勤め先が異なる人）を有業者数で割って算出</a:t>
            </a:r>
          </a:p>
        </p:txBody>
      </p:sp>
      <p:pic>
        <p:nvPicPr>
          <p:cNvPr id="2" name="図 1"/>
          <p:cNvPicPr>
            <a:picLocks noChangeAspect="1"/>
          </p:cNvPicPr>
          <p:nvPr/>
        </p:nvPicPr>
        <p:blipFill>
          <a:blip r:embed="rId2"/>
          <a:stretch>
            <a:fillRect/>
          </a:stretch>
        </p:blipFill>
        <p:spPr>
          <a:xfrm>
            <a:off x="290274" y="1761825"/>
            <a:ext cx="6248942" cy="4560203"/>
          </a:xfrm>
          <a:prstGeom prst="rect">
            <a:avLst/>
          </a:prstGeom>
        </p:spPr>
      </p:pic>
      <p:sp>
        <p:nvSpPr>
          <p:cNvPr id="4" name="正方形/長方形 3">
            <a:extLst>
              <a:ext uri="{FF2B5EF4-FFF2-40B4-BE49-F238E27FC236}">
                <a16:creationId xmlns:a16="http://schemas.microsoft.com/office/drawing/2014/main" id="{AC47389C-84FD-BA75-8A8C-596B0476D7E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大阪経済の分析（３</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労働市場の流動性①）</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7" name="正方形/長方形 16"/>
          <p:cNvSpPr/>
          <p:nvPr/>
        </p:nvSpPr>
        <p:spPr>
          <a:xfrm>
            <a:off x="7006027" y="5332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4137558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04CD1B5-F732-4A5C-A8C2-0AE547D85819}"/>
              </a:ext>
            </a:extLst>
          </p:cNvPr>
          <p:cNvSpPr txBox="1"/>
          <p:nvPr/>
        </p:nvSpPr>
        <p:spPr>
          <a:xfrm>
            <a:off x="528033" y="5796881"/>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出典：総務省「統計トピックス」（労働力調査）</a:t>
            </a:r>
          </a:p>
        </p:txBody>
      </p:sp>
      <p:sp>
        <p:nvSpPr>
          <p:cNvPr id="7" name="テキスト ボックス 6"/>
          <p:cNvSpPr txBox="1"/>
          <p:nvPr/>
        </p:nvSpPr>
        <p:spPr>
          <a:xfrm>
            <a:off x="97981" y="558446"/>
            <a:ext cx="8837013" cy="305936"/>
          </a:xfrm>
          <a:prstGeom prst="rect">
            <a:avLst/>
          </a:prstGeom>
          <a:noFill/>
        </p:spPr>
        <p:txBody>
          <a:bodyPr wrap="square" rtlCol="0">
            <a:spAutoFit/>
          </a:bodyPr>
          <a:lstStyle/>
          <a:p>
            <a:r>
              <a:rPr kumimoji="1" lang="ja-JP" altLang="en-US" sz="1400" b="1" dirty="0"/>
              <a:t>■</a:t>
            </a:r>
            <a:r>
              <a:rPr lang="ja-JP" altLang="en-US" sz="1400" b="1" dirty="0"/>
              <a:t>　 前職の離職理由別 転職者数（全国）</a:t>
            </a:r>
            <a:endParaRPr lang="ja-JP" altLang="en-US" sz="1000" dirty="0"/>
          </a:p>
        </p:txBody>
      </p:sp>
      <p:sp>
        <p:nvSpPr>
          <p:cNvPr id="8" name="正方形/長方形 7"/>
          <p:cNvSpPr/>
          <p:nvPr/>
        </p:nvSpPr>
        <p:spPr>
          <a:xfrm>
            <a:off x="147348" y="864381"/>
            <a:ext cx="8503417" cy="10950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全国の転職者について前職の離職理由をみると、事業不振や先行き不安などの「会社都合」により前職を離職した転職者は、リーマン・ショックの翌年の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年に大きく増加したが、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年以降は減少傾向で推移している。</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一方で、「より良い条件の仕事を探すため」は、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年以降増加傾向で推移しており、</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年以降で過去最多となった。</a:t>
            </a:r>
          </a:p>
        </p:txBody>
      </p:sp>
      <p:pic>
        <p:nvPicPr>
          <p:cNvPr id="9" name="図 8"/>
          <p:cNvPicPr>
            <a:picLocks noChangeAspect="1"/>
          </p:cNvPicPr>
          <p:nvPr/>
        </p:nvPicPr>
        <p:blipFill>
          <a:blip r:embed="rId2"/>
          <a:stretch>
            <a:fillRect/>
          </a:stretch>
        </p:blipFill>
        <p:spPr>
          <a:xfrm>
            <a:off x="645680" y="2540390"/>
            <a:ext cx="8005085" cy="3256491"/>
          </a:xfrm>
          <a:prstGeom prst="rect">
            <a:avLst/>
          </a:prstGeom>
        </p:spPr>
      </p:pic>
      <p:sp>
        <p:nvSpPr>
          <p:cNvPr id="2" name="テキスト ボックス 1"/>
          <p:cNvSpPr txBox="1"/>
          <p:nvPr/>
        </p:nvSpPr>
        <p:spPr>
          <a:xfrm>
            <a:off x="528034" y="6058491"/>
            <a:ext cx="7688688" cy="600164"/>
          </a:xfrm>
          <a:prstGeom prst="rect">
            <a:avLst/>
          </a:prstGeom>
          <a:noFill/>
        </p:spPr>
        <p:txBody>
          <a:bodyPr wrap="square" rtlCol="0">
            <a:spAutoFit/>
          </a:bodyPr>
          <a:lstStyle/>
          <a:p>
            <a:r>
              <a:rPr kumimoji="1" lang="ja-JP" altLang="en-US" sz="1100" dirty="0"/>
              <a:t>（注１） 前職の離職理由が「その他」及び「離職理由不詳」は除いている。また、「会社都合」には「会社倒産・事業所閉鎖」、</a:t>
            </a:r>
            <a:r>
              <a:rPr kumimoji="1" lang="en-US" altLang="ja-JP" sz="1100" dirty="0"/>
              <a:t/>
            </a:r>
            <a:br>
              <a:rPr kumimoji="1" lang="en-US" altLang="ja-JP" sz="1100" dirty="0"/>
            </a:br>
            <a:r>
              <a:rPr kumimoji="1" lang="ja-JP" altLang="en-US" sz="1100" dirty="0"/>
              <a:t>　　　　　　　「人員整理・勧奨退職」及び「事業不振や先行き不安」が含まれる。</a:t>
            </a:r>
          </a:p>
          <a:p>
            <a:r>
              <a:rPr kumimoji="1" lang="ja-JP" altLang="en-US" sz="1100" dirty="0"/>
              <a:t>（注２） </a:t>
            </a:r>
            <a:r>
              <a:rPr kumimoji="1" lang="en-US" altLang="ja-JP" sz="1100" dirty="0"/>
              <a:t>2011</a:t>
            </a:r>
            <a:r>
              <a:rPr kumimoji="1" lang="ja-JP" altLang="en-US" sz="1100" dirty="0"/>
              <a:t>年は、岩手県、宮城県及び福島県を除く結果</a:t>
            </a:r>
          </a:p>
        </p:txBody>
      </p:sp>
      <p:sp>
        <p:nvSpPr>
          <p:cNvPr id="4" name="正方形/長方形 3">
            <a:extLst>
              <a:ext uri="{FF2B5EF4-FFF2-40B4-BE49-F238E27FC236}">
                <a16:creationId xmlns:a16="http://schemas.microsoft.com/office/drawing/2014/main" id="{FAB50AC4-9C31-B08E-7E53-7A327F0B7A5C}"/>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大阪経済の分析（３</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労働市場の流動性②）</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0" name="正方形/長方形 9"/>
          <p:cNvSpPr/>
          <p:nvPr/>
        </p:nvSpPr>
        <p:spPr>
          <a:xfrm>
            <a:off x="6924731" y="5157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842812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294166" y="520303"/>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女性の就業率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正方形/長方形 26"/>
          <p:cNvSpPr/>
          <p:nvPr/>
        </p:nvSpPr>
        <p:spPr>
          <a:xfrm>
            <a:off x="320290" y="908800"/>
            <a:ext cx="8496000" cy="97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女性の年代別の就業率について、大阪では「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字カーブ」の谷は改善されつつあるもの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の、全国平均・東京と比べ低い状況となっている。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時系列で見ると女性の就業率は近年上昇傾向にはあるものの、全国平均や東京との差は依然として埋められていない。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71966" y="6296620"/>
            <a:ext cx="7806225" cy="230832"/>
          </a:xfrm>
          <a:prstGeom prst="rect">
            <a:avLst/>
          </a:prstGeom>
          <a:noFill/>
        </p:spPr>
        <p:txBody>
          <a:bodyPr wrap="square" rtlCol="0">
            <a:spAutoFit/>
          </a:bodyPr>
          <a:lstStyle/>
          <a:p>
            <a:pPr lvl="0">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zh-TW" altLang="en-US" sz="900" dirty="0">
                <a:solidFill>
                  <a:prstClr val="black"/>
                </a:solidFill>
                <a:latin typeface="Meiryo UI" panose="020B0604030504040204" pitchFamily="50" charset="-128"/>
                <a:ea typeface="Meiryo UI" panose="020B0604030504040204" pitchFamily="50" charset="-128"/>
              </a:rPr>
              <a:t>総務省「労働力調査</a:t>
            </a:r>
            <a:r>
              <a:rPr lang="ja-JP" altLang="en-US" sz="900" dirty="0">
                <a:solidFill>
                  <a:prstClr val="black"/>
                </a:solidFill>
                <a:latin typeface="Meiryo UI" panose="020B0604030504040204" pitchFamily="50" charset="-128"/>
                <a:ea typeface="Meiryo UI" panose="020B0604030504040204" pitchFamily="50" charset="-128"/>
              </a:rPr>
              <a:t>」、東京都「東京の労働力（労働力調査結果）」、大阪府「</a:t>
            </a:r>
            <a:r>
              <a:rPr lang="zh-TW" altLang="en-US" sz="900" dirty="0">
                <a:solidFill>
                  <a:prstClr val="black"/>
                </a:solidFill>
                <a:latin typeface="Meiryo UI" panose="020B0604030504040204" pitchFamily="50" charset="-128"/>
                <a:ea typeface="Meiryo UI" panose="020B0604030504040204" pitchFamily="50" charset="-128"/>
              </a:rPr>
              <a:t>労働力調査地方集計結果（年平均）</a:t>
            </a:r>
            <a:r>
              <a:rPr lang="ja-JP" altLang="en-US" sz="900" dirty="0">
                <a:solidFill>
                  <a:prstClr val="black"/>
                </a:solidFill>
                <a:latin typeface="Meiryo UI" panose="020B0604030504040204" pitchFamily="50" charset="-128"/>
                <a:ea typeface="Meiryo UI" panose="020B0604030504040204" pitchFamily="50" charset="-128"/>
              </a:rPr>
              <a:t>」をもとに副首都推進局にて作成</a:t>
            </a:r>
            <a:endParaRPr lang="en-US" altLang="zh-TW" sz="900" dirty="0">
              <a:solidFill>
                <a:prstClr val="black"/>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568290" y="2228074"/>
            <a:ext cx="792088" cy="215444"/>
          </a:xfrm>
          <a:prstGeom prst="rect">
            <a:avLst/>
          </a:prstGeom>
          <a:noFill/>
        </p:spPr>
        <p:txBody>
          <a:bodyPr wrap="square" rtlCol="0">
            <a:spAutoFit/>
          </a:bodyPr>
          <a:lstStyle/>
          <a:p>
            <a:r>
              <a:rPr kumimoji="1" lang="ja-JP" altLang="en-US" sz="800" dirty="0"/>
              <a:t>（％）</a:t>
            </a:r>
          </a:p>
        </p:txBody>
      </p:sp>
      <p:sp>
        <p:nvSpPr>
          <p:cNvPr id="12" name="テキスト ボックス 11"/>
          <p:cNvSpPr txBox="1"/>
          <p:nvPr/>
        </p:nvSpPr>
        <p:spPr>
          <a:xfrm>
            <a:off x="388116" y="2205444"/>
            <a:ext cx="792088" cy="215444"/>
          </a:xfrm>
          <a:prstGeom prst="rect">
            <a:avLst/>
          </a:prstGeom>
          <a:noFill/>
        </p:spPr>
        <p:txBody>
          <a:bodyPr wrap="square" rtlCol="0">
            <a:spAutoFit/>
          </a:bodyPr>
          <a:lstStyle/>
          <a:p>
            <a:r>
              <a:rPr kumimoji="1" lang="ja-JP" altLang="en-US" sz="800" dirty="0"/>
              <a:t>（％）</a:t>
            </a:r>
          </a:p>
        </p:txBody>
      </p:sp>
      <p:pic>
        <p:nvPicPr>
          <p:cNvPr id="5" name="図 4"/>
          <p:cNvPicPr>
            <a:picLocks noChangeAspect="1"/>
          </p:cNvPicPr>
          <p:nvPr/>
        </p:nvPicPr>
        <p:blipFill>
          <a:blip r:embed="rId2"/>
          <a:stretch>
            <a:fillRect/>
          </a:stretch>
        </p:blipFill>
        <p:spPr>
          <a:xfrm>
            <a:off x="481532" y="2387957"/>
            <a:ext cx="3895682" cy="3981033"/>
          </a:xfrm>
          <a:prstGeom prst="rect">
            <a:avLst/>
          </a:prstGeom>
        </p:spPr>
      </p:pic>
      <p:pic>
        <p:nvPicPr>
          <p:cNvPr id="6" name="図 5"/>
          <p:cNvPicPr>
            <a:picLocks noChangeAspect="1"/>
          </p:cNvPicPr>
          <p:nvPr/>
        </p:nvPicPr>
        <p:blipFill>
          <a:blip r:embed="rId3"/>
          <a:stretch>
            <a:fillRect/>
          </a:stretch>
        </p:blipFill>
        <p:spPr>
          <a:xfrm>
            <a:off x="4650462" y="2341146"/>
            <a:ext cx="4176122" cy="3932261"/>
          </a:xfrm>
          <a:prstGeom prst="rect">
            <a:avLst/>
          </a:prstGeom>
        </p:spPr>
      </p:pic>
      <p:sp>
        <p:nvSpPr>
          <p:cNvPr id="14" name="テキスト ボックス 13">
            <a:extLst>
              <a:ext uri="{FF2B5EF4-FFF2-40B4-BE49-F238E27FC236}">
                <a16:creationId xmlns:a16="http://schemas.microsoft.com/office/drawing/2014/main" id="{3FA7B927-1AEC-4518-ADA1-DAEBD721F666}"/>
              </a:ext>
            </a:extLst>
          </p:cNvPr>
          <p:cNvSpPr txBox="1"/>
          <p:nvPr/>
        </p:nvSpPr>
        <p:spPr>
          <a:xfrm>
            <a:off x="440750" y="1918801"/>
            <a:ext cx="3972428" cy="246221"/>
          </a:xfrm>
          <a:prstGeom prst="rect">
            <a:avLst/>
          </a:prstGeom>
          <a:noFill/>
        </p:spPr>
        <p:txBody>
          <a:bodyPr wrap="square" rtlCol="0">
            <a:spAutoFit/>
          </a:bodyPr>
          <a:lstStyle/>
          <a:p>
            <a:r>
              <a:rPr kumimoji="1" lang="ja-JP" altLang="en-US" sz="1000" b="1" dirty="0"/>
              <a:t>■</a:t>
            </a:r>
            <a:r>
              <a:rPr lang="ja-JP" altLang="en-US" sz="1000" b="1" dirty="0"/>
              <a:t>　女性の就業率（</a:t>
            </a:r>
            <a:r>
              <a:rPr lang="en-US" altLang="ja-JP" sz="1000" b="1" dirty="0"/>
              <a:t>2020</a:t>
            </a:r>
            <a:r>
              <a:rPr lang="ja-JP" altLang="en-US" sz="1000" b="1" dirty="0"/>
              <a:t>年）</a:t>
            </a:r>
          </a:p>
        </p:txBody>
      </p:sp>
      <p:sp>
        <p:nvSpPr>
          <p:cNvPr id="15" name="テキスト ボックス 14">
            <a:extLst>
              <a:ext uri="{FF2B5EF4-FFF2-40B4-BE49-F238E27FC236}">
                <a16:creationId xmlns:a16="http://schemas.microsoft.com/office/drawing/2014/main" id="{70DCEAEC-970F-46C3-B72E-07810A04DBF5}"/>
              </a:ext>
            </a:extLst>
          </p:cNvPr>
          <p:cNvSpPr txBox="1"/>
          <p:nvPr/>
        </p:nvSpPr>
        <p:spPr>
          <a:xfrm>
            <a:off x="4650462" y="1905495"/>
            <a:ext cx="3972428" cy="246221"/>
          </a:xfrm>
          <a:prstGeom prst="rect">
            <a:avLst/>
          </a:prstGeom>
          <a:noFill/>
        </p:spPr>
        <p:txBody>
          <a:bodyPr wrap="square" rtlCol="0">
            <a:spAutoFit/>
          </a:bodyPr>
          <a:lstStyle/>
          <a:p>
            <a:r>
              <a:rPr kumimoji="1" lang="ja-JP" altLang="en-US" sz="1000" b="1" dirty="0"/>
              <a:t>■</a:t>
            </a:r>
            <a:r>
              <a:rPr lang="ja-JP" altLang="en-US" sz="1000" b="1" dirty="0"/>
              <a:t>　女性の就業率推移（全年齢）</a:t>
            </a:r>
          </a:p>
        </p:txBody>
      </p:sp>
      <p:sp>
        <p:nvSpPr>
          <p:cNvPr id="16" name="正方形/長方形 15">
            <a:extLst>
              <a:ext uri="{FF2B5EF4-FFF2-40B4-BE49-F238E27FC236}">
                <a16:creationId xmlns:a16="http://schemas.microsoft.com/office/drawing/2014/main" id="{60F894E4-BE5A-4C18-8EA8-430864183E78}"/>
              </a:ext>
            </a:extLst>
          </p:cNvPr>
          <p:cNvSpPr/>
          <p:nvPr/>
        </p:nvSpPr>
        <p:spPr>
          <a:xfrm>
            <a:off x="8632390" y="3519060"/>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7" name="正方形/長方形 16">
            <a:extLst>
              <a:ext uri="{FF2B5EF4-FFF2-40B4-BE49-F238E27FC236}">
                <a16:creationId xmlns:a16="http://schemas.microsoft.com/office/drawing/2014/main" id="{21E9A42B-8328-4107-BE29-807EF66EDFE9}"/>
              </a:ext>
            </a:extLst>
          </p:cNvPr>
          <p:cNvSpPr/>
          <p:nvPr/>
        </p:nvSpPr>
        <p:spPr>
          <a:xfrm>
            <a:off x="8622890" y="3235255"/>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全国</a:t>
            </a:r>
          </a:p>
        </p:txBody>
      </p:sp>
      <p:sp>
        <p:nvSpPr>
          <p:cNvPr id="18" name="正方形/長方形 17">
            <a:extLst>
              <a:ext uri="{FF2B5EF4-FFF2-40B4-BE49-F238E27FC236}">
                <a16:creationId xmlns:a16="http://schemas.microsoft.com/office/drawing/2014/main" id="{E2A0D735-A1CD-4595-BBE0-8572B5257AF7}"/>
              </a:ext>
            </a:extLst>
          </p:cNvPr>
          <p:cNvSpPr/>
          <p:nvPr/>
        </p:nvSpPr>
        <p:spPr>
          <a:xfrm>
            <a:off x="8563280" y="235737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20" name="テキスト ボックス 19"/>
          <p:cNvSpPr txBox="1"/>
          <p:nvPr/>
        </p:nvSpPr>
        <p:spPr>
          <a:xfrm>
            <a:off x="2198036" y="1946501"/>
            <a:ext cx="4904851" cy="184666"/>
          </a:xfrm>
          <a:prstGeom prst="rect">
            <a:avLst/>
          </a:prstGeom>
          <a:noFill/>
        </p:spPr>
        <p:txBody>
          <a:bodyPr wrap="square" rtlCol="0">
            <a:spAutoFit/>
          </a:bodyPr>
          <a:lstStyle/>
          <a:p>
            <a:pPr lvl="0">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就業率＝就業者／</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歳以上人口</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×100</a:t>
            </a:r>
            <a:endParaRPr lang="en-US" altLang="zh-TW" sz="600" dirty="0">
              <a:solidFill>
                <a:prstClr val="black"/>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1858198" y="2533912"/>
            <a:ext cx="247049" cy="313329"/>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a:stCxn id="22" idx="2"/>
          </p:cNvCxnSpPr>
          <p:nvPr/>
        </p:nvCxnSpPr>
        <p:spPr>
          <a:xfrm flipH="1" flipV="1">
            <a:off x="1252853" y="3742515"/>
            <a:ext cx="331118" cy="349058"/>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V="1">
            <a:off x="2766319" y="3215118"/>
            <a:ext cx="324793" cy="439122"/>
          </a:xfrm>
          <a:prstGeom prst="line">
            <a:avLst/>
          </a:prstGeom>
        </p:spPr>
        <p:style>
          <a:lnRef idx="1">
            <a:schemeClr val="dk1"/>
          </a:lnRef>
          <a:fillRef idx="0">
            <a:schemeClr val="dk1"/>
          </a:fillRef>
          <a:effectRef idx="0">
            <a:schemeClr val="dk1"/>
          </a:effectRef>
          <a:fontRef idx="minor">
            <a:schemeClr val="tx1"/>
          </a:fontRef>
        </p:style>
      </p:cxnSp>
      <p:sp>
        <p:nvSpPr>
          <p:cNvPr id="21" name="正方形/長方形 20">
            <a:extLst>
              <a:ext uri="{FF2B5EF4-FFF2-40B4-BE49-F238E27FC236}">
                <a16:creationId xmlns:a16="http://schemas.microsoft.com/office/drawing/2014/main" id="{60F894E4-BE5A-4C18-8EA8-430864183E78}"/>
              </a:ext>
            </a:extLst>
          </p:cNvPr>
          <p:cNvSpPr/>
          <p:nvPr/>
        </p:nvSpPr>
        <p:spPr>
          <a:xfrm>
            <a:off x="2264891" y="3563846"/>
            <a:ext cx="662237" cy="18078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chemeClr val="tx1"/>
                </a:solidFill>
              </a:rPr>
              <a:t>大阪府</a:t>
            </a:r>
          </a:p>
        </p:txBody>
      </p:sp>
      <p:sp>
        <p:nvSpPr>
          <p:cNvPr id="22" name="正方形/長方形 21">
            <a:extLst>
              <a:ext uri="{FF2B5EF4-FFF2-40B4-BE49-F238E27FC236}">
                <a16:creationId xmlns:a16="http://schemas.microsoft.com/office/drawing/2014/main" id="{21E9A42B-8328-4107-BE29-807EF66EDFE9}"/>
              </a:ext>
            </a:extLst>
          </p:cNvPr>
          <p:cNvSpPr/>
          <p:nvPr/>
        </p:nvSpPr>
        <p:spPr>
          <a:xfrm>
            <a:off x="1252852" y="3910785"/>
            <a:ext cx="662237" cy="18078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chemeClr val="tx1"/>
                </a:solidFill>
              </a:rPr>
              <a:t>全国</a:t>
            </a:r>
          </a:p>
        </p:txBody>
      </p:sp>
      <p:sp>
        <p:nvSpPr>
          <p:cNvPr id="23" name="正方形/長方形 22">
            <a:extLst>
              <a:ext uri="{FF2B5EF4-FFF2-40B4-BE49-F238E27FC236}">
                <a16:creationId xmlns:a16="http://schemas.microsoft.com/office/drawing/2014/main" id="{E2A0D735-A1CD-4595-BBE0-8572B5257AF7}"/>
              </a:ext>
            </a:extLst>
          </p:cNvPr>
          <p:cNvSpPr/>
          <p:nvPr/>
        </p:nvSpPr>
        <p:spPr>
          <a:xfrm>
            <a:off x="1915089" y="2443518"/>
            <a:ext cx="662237" cy="18078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chemeClr val="tx1"/>
                </a:solidFill>
              </a:rPr>
              <a:t>東京都</a:t>
            </a:r>
          </a:p>
        </p:txBody>
      </p:sp>
      <p:sp>
        <p:nvSpPr>
          <p:cNvPr id="7" name="正方形/長方形 6">
            <a:extLst>
              <a:ext uri="{FF2B5EF4-FFF2-40B4-BE49-F238E27FC236}">
                <a16:creationId xmlns:a16="http://schemas.microsoft.com/office/drawing/2014/main" id="{F06AE233-00A3-5765-0979-A32C949E304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労働の多様性①）</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6" name="正方形/長方形 25"/>
          <p:cNvSpPr/>
          <p:nvPr/>
        </p:nvSpPr>
        <p:spPr>
          <a:xfrm>
            <a:off x="6962997" y="685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267861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09742" y="1770364"/>
            <a:ext cx="7181710" cy="4438273"/>
          </a:xfrm>
          <a:prstGeom prst="rect">
            <a:avLst/>
          </a:prstGeom>
        </p:spPr>
      </p:pic>
      <p:sp>
        <p:nvSpPr>
          <p:cNvPr id="28" name="正方形/長方形 27"/>
          <p:cNvSpPr/>
          <p:nvPr/>
        </p:nvSpPr>
        <p:spPr>
          <a:xfrm>
            <a:off x="304384" y="417364"/>
            <a:ext cx="5802502"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女性の正規雇用比率（</a:t>
            </a:r>
            <a:r>
              <a:rPr kumimoji="1" lang="en-US" altLang="ja-JP"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2017</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F5D8140A-CD1D-4169-A698-0C1444DA3B02}"/>
              </a:ext>
            </a:extLst>
          </p:cNvPr>
          <p:cNvSpPr/>
          <p:nvPr/>
        </p:nvSpPr>
        <p:spPr>
          <a:xfrm>
            <a:off x="320290" y="908800"/>
            <a:ext cx="8496000" cy="97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女性の年代別の雇用者に占める正規雇用者の割合について、大阪は東京都や全国よりも低い傾向にあり、年代が進むにつれて下がっている（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字型）。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63CFDDAE-75C2-4F87-B908-BF0401B5CBCB}"/>
              </a:ext>
            </a:extLst>
          </p:cNvPr>
          <p:cNvSpPr txBox="1"/>
          <p:nvPr/>
        </p:nvSpPr>
        <p:spPr>
          <a:xfrm>
            <a:off x="941866" y="6245820"/>
            <a:ext cx="4399868"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lang="ja-JP" altLang="en-US" sz="1100" dirty="0">
                <a:solidFill>
                  <a:prstClr val="black"/>
                </a:solidFill>
                <a:latin typeface="Meiryo UI" panose="020B0604030504040204" pitchFamily="50" charset="-128"/>
                <a:ea typeface="Meiryo UI" panose="020B0604030504040204" pitchFamily="50" charset="-128"/>
              </a:rPr>
              <a:t>就業構造基本調査」をもとに副首都推進局にて作成</a:t>
            </a:r>
            <a:endParaRPr lang="en-US" altLang="zh-TW" sz="1100" dirty="0">
              <a:solidFill>
                <a:prstClr val="black"/>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5E06F14-C884-43B0-B459-24D2CFB2B07E}"/>
              </a:ext>
            </a:extLst>
          </p:cNvPr>
          <p:cNvSpPr/>
          <p:nvPr/>
        </p:nvSpPr>
        <p:spPr>
          <a:xfrm>
            <a:off x="6009340" y="3340030"/>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3" name="正方形/長方形 12">
            <a:extLst>
              <a:ext uri="{FF2B5EF4-FFF2-40B4-BE49-F238E27FC236}">
                <a16:creationId xmlns:a16="http://schemas.microsoft.com/office/drawing/2014/main" id="{BA9CB062-06AF-4E1D-A059-51B6275DCF33}"/>
              </a:ext>
            </a:extLst>
          </p:cNvPr>
          <p:cNvSpPr/>
          <p:nvPr/>
        </p:nvSpPr>
        <p:spPr>
          <a:xfrm>
            <a:off x="5341734" y="2931880"/>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全国</a:t>
            </a:r>
          </a:p>
        </p:txBody>
      </p:sp>
      <p:sp>
        <p:nvSpPr>
          <p:cNvPr id="14" name="正方形/長方形 13">
            <a:extLst>
              <a:ext uri="{FF2B5EF4-FFF2-40B4-BE49-F238E27FC236}">
                <a16:creationId xmlns:a16="http://schemas.microsoft.com/office/drawing/2014/main" id="{099DABEB-C878-4C11-9734-C02BB0CF568E}"/>
              </a:ext>
            </a:extLst>
          </p:cNvPr>
          <p:cNvSpPr/>
          <p:nvPr/>
        </p:nvSpPr>
        <p:spPr>
          <a:xfrm>
            <a:off x="3432636" y="211066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cxnSp>
        <p:nvCxnSpPr>
          <p:cNvPr id="4" name="直線コネクタ 3">
            <a:extLst>
              <a:ext uri="{FF2B5EF4-FFF2-40B4-BE49-F238E27FC236}">
                <a16:creationId xmlns:a16="http://schemas.microsoft.com/office/drawing/2014/main" id="{17FFB508-1C0A-4615-85FD-BDD5CD8DA46C}"/>
              </a:ext>
            </a:extLst>
          </p:cNvPr>
          <p:cNvCxnSpPr/>
          <p:nvPr/>
        </p:nvCxnSpPr>
        <p:spPr>
          <a:xfrm flipH="1">
            <a:off x="4505739" y="3281285"/>
            <a:ext cx="967961" cy="427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78BAA05-2D85-44BC-BF42-523F038DFB19}"/>
              </a:ext>
            </a:extLst>
          </p:cNvPr>
          <p:cNvCxnSpPr/>
          <p:nvPr/>
        </p:nvCxnSpPr>
        <p:spPr>
          <a:xfrm flipH="1">
            <a:off x="5099849" y="3597456"/>
            <a:ext cx="967961" cy="427115"/>
          </a:xfrm>
          <a:prstGeom prst="line">
            <a:avLst/>
          </a:prstGeom>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E20B41DD-DD46-47E3-8DAD-76B75C808B50}"/>
              </a:ext>
            </a:extLst>
          </p:cNvPr>
          <p:cNvSpPr/>
          <p:nvPr/>
        </p:nvSpPr>
        <p:spPr>
          <a:xfrm>
            <a:off x="4400597" y="4176218"/>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17" name="テキスト ボックス 16"/>
          <p:cNvSpPr txBox="1"/>
          <p:nvPr/>
        </p:nvSpPr>
        <p:spPr>
          <a:xfrm>
            <a:off x="3615384" y="567937"/>
            <a:ext cx="4904851" cy="184666"/>
          </a:xfrm>
          <a:prstGeom prst="rect">
            <a:avLst/>
          </a:prstGeom>
          <a:noFill/>
        </p:spPr>
        <p:txBody>
          <a:bodyPr wrap="square" rtlCol="0">
            <a:spAutoFit/>
          </a:bodyPr>
          <a:lstStyle/>
          <a:p>
            <a:pPr lvl="0">
              <a:defRPr/>
            </a:pPr>
            <a:r>
              <a:rPr lang="ja-JP" altLang="en-US" sz="600" dirty="0">
                <a:solidFill>
                  <a:prstClr val="black"/>
                </a:solidFill>
                <a:latin typeface="Meiryo UI" panose="020B0604030504040204" pitchFamily="50" charset="-128"/>
                <a:ea typeface="Meiryo UI" panose="020B0604030504040204" pitchFamily="50" charset="-128"/>
              </a:rPr>
              <a:t>正規雇用比率＝正規の職員・従業員／雇用者</a:t>
            </a:r>
            <a:r>
              <a:rPr lang="en-US" altLang="ja-JP" sz="600" dirty="0">
                <a:solidFill>
                  <a:prstClr val="black"/>
                </a:solidFill>
                <a:latin typeface="Meiryo UI" panose="020B0604030504040204" pitchFamily="50" charset="-128"/>
                <a:ea typeface="Meiryo UI" panose="020B0604030504040204" pitchFamily="50" charset="-128"/>
              </a:rPr>
              <a:t>×100</a:t>
            </a:r>
            <a:endParaRPr lang="en-US" altLang="zh-TW" sz="600" dirty="0">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26E50987-0907-FE5C-A040-DD8E5203C747}"/>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労働の多様性②）</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9" name="正方形/長方形 18"/>
          <p:cNvSpPr/>
          <p:nvPr/>
        </p:nvSpPr>
        <p:spPr>
          <a:xfrm>
            <a:off x="6962997" y="7632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571637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2"/>
            <a:ext cx="8503417" cy="49415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大阪府における男女間の賃金格差は全国平均より大きい。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男女間の賃金格差</a:t>
            </a:r>
          </a:p>
        </p:txBody>
      </p:sp>
      <p:sp>
        <p:nvSpPr>
          <p:cNvPr id="9" name="テキスト ボックス 8">
            <a:extLst>
              <a:ext uri="{FF2B5EF4-FFF2-40B4-BE49-F238E27FC236}">
                <a16:creationId xmlns:a16="http://schemas.microsoft.com/office/drawing/2014/main" id="{C04CD1B5-F732-4A5C-A8C2-0AE547D85819}"/>
              </a:ext>
            </a:extLst>
          </p:cNvPr>
          <p:cNvSpPr txBox="1"/>
          <p:nvPr/>
        </p:nvSpPr>
        <p:spPr>
          <a:xfrm>
            <a:off x="249628" y="6449181"/>
            <a:ext cx="572263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出典：厚生労働省「賃金構造基本統計調査」（令和元年度）をもとに副首都推進局にて作成</a:t>
            </a:r>
          </a:p>
        </p:txBody>
      </p:sp>
      <p:pic>
        <p:nvPicPr>
          <p:cNvPr id="5" name="図 4"/>
          <p:cNvPicPr>
            <a:picLocks noChangeAspect="1"/>
          </p:cNvPicPr>
          <p:nvPr/>
        </p:nvPicPr>
        <p:blipFill>
          <a:blip r:embed="rId2"/>
          <a:stretch>
            <a:fillRect/>
          </a:stretch>
        </p:blipFill>
        <p:spPr>
          <a:xfrm>
            <a:off x="300420" y="1428495"/>
            <a:ext cx="4063182" cy="5040000"/>
          </a:xfrm>
          <a:prstGeom prst="rect">
            <a:avLst/>
          </a:prstGeom>
        </p:spPr>
      </p:pic>
      <p:pic>
        <p:nvPicPr>
          <p:cNvPr id="6" name="図 5"/>
          <p:cNvPicPr>
            <a:picLocks noChangeAspect="1"/>
          </p:cNvPicPr>
          <p:nvPr/>
        </p:nvPicPr>
        <p:blipFill>
          <a:blip r:embed="rId3"/>
          <a:stretch>
            <a:fillRect/>
          </a:stretch>
        </p:blipFill>
        <p:spPr>
          <a:xfrm>
            <a:off x="4526163" y="1428495"/>
            <a:ext cx="4063173" cy="5040000"/>
          </a:xfrm>
          <a:prstGeom prst="rect">
            <a:avLst/>
          </a:prstGeom>
        </p:spPr>
      </p:pic>
      <p:sp>
        <p:nvSpPr>
          <p:cNvPr id="11" name="正方形/長方形 10"/>
          <p:cNvSpPr/>
          <p:nvPr/>
        </p:nvSpPr>
        <p:spPr>
          <a:xfrm>
            <a:off x="4493621" y="4285054"/>
            <a:ext cx="4104000" cy="169380"/>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6289A3D4-E399-EAF5-9C31-321DA196BBC0}"/>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労働の多様性③）</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4" name="正方形/長方形 13"/>
          <p:cNvSpPr/>
          <p:nvPr/>
        </p:nvSpPr>
        <p:spPr>
          <a:xfrm>
            <a:off x="6962997"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673026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32483" y="5660599"/>
            <a:ext cx="73513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320291" y="944784"/>
            <a:ext cx="8503417" cy="540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大阪府では女性の大学・短期大学等への進学率が全国平均を上回っている。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43094" y="5922118"/>
            <a:ext cx="69719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関西広域連合「関西女性活躍推進フォーラム第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回会議資料」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一般財団法人アジア太平洋研究所「関西における女性就業率の拡大に向けた提言」研究会報告書（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2016</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年度）概要</a:t>
            </a:r>
          </a:p>
        </p:txBody>
      </p:sp>
      <p:sp>
        <p:nvSpPr>
          <p:cNvPr id="3" name="大かっこ 2"/>
          <p:cNvSpPr/>
          <p:nvPr/>
        </p:nvSpPr>
        <p:spPr>
          <a:xfrm>
            <a:off x="814091" y="5959026"/>
            <a:ext cx="7000967" cy="360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6" name="図 5"/>
          <p:cNvPicPr>
            <a:picLocks noChangeAspect="1"/>
          </p:cNvPicPr>
          <p:nvPr/>
        </p:nvPicPr>
        <p:blipFill>
          <a:blip r:embed="rId2"/>
          <a:stretch>
            <a:fillRect/>
          </a:stretch>
        </p:blipFill>
        <p:spPr>
          <a:xfrm>
            <a:off x="183375" y="2210596"/>
            <a:ext cx="8777251" cy="3182749"/>
          </a:xfrm>
          <a:prstGeom prst="rect">
            <a:avLst/>
          </a:prstGeom>
        </p:spPr>
      </p:pic>
      <p:sp>
        <p:nvSpPr>
          <p:cNvPr id="13" name="正方形/長方形 12"/>
          <p:cNvSpPr/>
          <p:nvPr/>
        </p:nvSpPr>
        <p:spPr>
          <a:xfrm>
            <a:off x="303278" y="506767"/>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女性の大学・短大等進学率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p:cNvSpPr txBox="1"/>
          <p:nvPr/>
        </p:nvSpPr>
        <p:spPr>
          <a:xfrm>
            <a:off x="183375" y="2019087"/>
            <a:ext cx="792088" cy="215444"/>
          </a:xfrm>
          <a:prstGeom prst="rect">
            <a:avLst/>
          </a:prstGeom>
          <a:noFill/>
        </p:spPr>
        <p:txBody>
          <a:bodyPr wrap="square" rtlCol="0">
            <a:spAutoFit/>
          </a:bodyPr>
          <a:lstStyle/>
          <a:p>
            <a:r>
              <a:rPr kumimoji="1" lang="ja-JP" altLang="en-US" sz="800" dirty="0"/>
              <a:t>（％）</a:t>
            </a:r>
          </a:p>
        </p:txBody>
      </p:sp>
      <p:sp>
        <p:nvSpPr>
          <p:cNvPr id="4" name="矢印: 下 3">
            <a:extLst>
              <a:ext uri="{FF2B5EF4-FFF2-40B4-BE49-F238E27FC236}">
                <a16:creationId xmlns:a16="http://schemas.microsoft.com/office/drawing/2014/main" id="{06F81DC7-E407-4F74-83B0-D7FE4AF5C960}"/>
              </a:ext>
            </a:extLst>
          </p:cNvPr>
          <p:cNvSpPr/>
          <p:nvPr/>
        </p:nvSpPr>
        <p:spPr>
          <a:xfrm>
            <a:off x="1295400" y="2013557"/>
            <a:ext cx="215900" cy="8249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7D84107A-5609-4BDF-B73E-A32189B9F0D6}"/>
              </a:ext>
            </a:extLst>
          </p:cNvPr>
          <p:cNvSpPr/>
          <p:nvPr/>
        </p:nvSpPr>
        <p:spPr>
          <a:xfrm>
            <a:off x="2987948" y="2207250"/>
            <a:ext cx="215900" cy="8249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8C1C65D-BDC3-4326-B4D7-FC26B712B79E}"/>
              </a:ext>
            </a:extLst>
          </p:cNvPr>
          <p:cNvSpPr/>
          <p:nvPr/>
        </p:nvSpPr>
        <p:spPr>
          <a:xfrm>
            <a:off x="1222351" y="157920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7" name="正方形/長方形 16">
            <a:extLst>
              <a:ext uri="{FF2B5EF4-FFF2-40B4-BE49-F238E27FC236}">
                <a16:creationId xmlns:a16="http://schemas.microsoft.com/office/drawing/2014/main" id="{4A7365E6-794F-4C30-958F-8728439CBD75}"/>
              </a:ext>
            </a:extLst>
          </p:cNvPr>
          <p:cNvSpPr/>
          <p:nvPr/>
        </p:nvSpPr>
        <p:spPr>
          <a:xfrm>
            <a:off x="2831291" y="1746303"/>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全国</a:t>
            </a:r>
          </a:p>
        </p:txBody>
      </p:sp>
      <p:sp>
        <p:nvSpPr>
          <p:cNvPr id="5" name="正方形/長方形 4">
            <a:extLst>
              <a:ext uri="{FF2B5EF4-FFF2-40B4-BE49-F238E27FC236}">
                <a16:creationId xmlns:a16="http://schemas.microsoft.com/office/drawing/2014/main" id="{64AA30F3-DD11-C65C-DF01-330FF33C62A4}"/>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労働の多様性④）</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9" name="正方形/長方形 18"/>
          <p:cNvSpPr/>
          <p:nvPr/>
        </p:nvSpPr>
        <p:spPr>
          <a:xfrm>
            <a:off x="6962997" y="4449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964104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36712"/>
            <a:ext cx="8503417" cy="57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共働き夫婦で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歳未満の子どもがいる世帯における夫の家事・育児負担率をみると、育児では大阪府は全国平均を上回っているが、東京都に比べると低く、家事では全国平均・東京都を下回っている。</a:t>
            </a:r>
          </a:p>
        </p:txBody>
      </p:sp>
      <p:sp>
        <p:nvSpPr>
          <p:cNvPr id="12" name="テキスト ボックス 11"/>
          <p:cNvSpPr txBox="1"/>
          <p:nvPr/>
        </p:nvSpPr>
        <p:spPr>
          <a:xfrm>
            <a:off x="482231" y="6146242"/>
            <a:ext cx="77258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9" name="テキスト ボックス 28"/>
          <p:cNvSpPr txBox="1"/>
          <p:nvPr/>
        </p:nvSpPr>
        <p:spPr>
          <a:xfrm>
            <a:off x="966289" y="6435082"/>
            <a:ext cx="540538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近畿経済産業局中小企業政策調査課</a:t>
            </a:r>
            <a:r>
              <a:rPr kumimoji="1" lang="ja-JP"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関西企業フロントライン　第</a:t>
            </a:r>
            <a:r>
              <a:rPr kumimoji="1"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回」</a:t>
            </a:r>
            <a:endParaRPr kumimoji="1" lang="ja-JP"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大かっこ 29"/>
          <p:cNvSpPr/>
          <p:nvPr/>
        </p:nvSpPr>
        <p:spPr>
          <a:xfrm>
            <a:off x="996546" y="6445211"/>
            <a:ext cx="4248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9" name="図 8"/>
          <p:cNvPicPr>
            <a:picLocks noChangeAspect="1"/>
          </p:cNvPicPr>
          <p:nvPr/>
        </p:nvPicPr>
        <p:blipFill rotWithShape="1">
          <a:blip r:embed="rId2"/>
          <a:srcRect l="43167" t="31171" r="27382" b="16685"/>
          <a:stretch/>
        </p:blipFill>
        <p:spPr>
          <a:xfrm>
            <a:off x="736445" y="1581315"/>
            <a:ext cx="4365595" cy="4176111"/>
          </a:xfrm>
          <a:prstGeom prst="rect">
            <a:avLst/>
          </a:prstGeom>
        </p:spPr>
      </p:pic>
      <p:sp>
        <p:nvSpPr>
          <p:cNvPr id="10" name="テキスト ボックス 9"/>
          <p:cNvSpPr txBox="1"/>
          <p:nvPr/>
        </p:nvSpPr>
        <p:spPr>
          <a:xfrm>
            <a:off x="5102040" y="4121817"/>
            <a:ext cx="409236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・夫の家事負担率＝夫の家事時間</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（夫の家事時間</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妻の家事時間）</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家事時間は、週全体の総平均時間</a:t>
            </a:r>
          </a:p>
        </p:txBody>
      </p:sp>
      <p:sp>
        <p:nvSpPr>
          <p:cNvPr id="11" name="正方形/長方形 10"/>
          <p:cNvSpPr/>
          <p:nvPr/>
        </p:nvSpPr>
        <p:spPr>
          <a:xfrm>
            <a:off x="291684" y="4173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夫の家事・育児負担率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71E298D0-F8AA-4A4D-9FC0-BDC73B116399}"/>
              </a:ext>
            </a:extLst>
          </p:cNvPr>
          <p:cNvSpPr/>
          <p:nvPr/>
        </p:nvSpPr>
        <p:spPr>
          <a:xfrm>
            <a:off x="736445" y="4279900"/>
            <a:ext cx="2146456" cy="247249"/>
          </a:xfrm>
          <a:prstGeom prst="rect">
            <a:avLst/>
          </a:prstGeom>
          <a:noFill/>
          <a:ln w="476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72D0C05-6CC8-49B1-9E89-1150FF4B6421}"/>
              </a:ext>
            </a:extLst>
          </p:cNvPr>
          <p:cNvSpPr/>
          <p:nvPr/>
        </p:nvSpPr>
        <p:spPr>
          <a:xfrm>
            <a:off x="2882901" y="3522062"/>
            <a:ext cx="2219140" cy="247248"/>
          </a:xfrm>
          <a:prstGeom prst="rect">
            <a:avLst/>
          </a:prstGeom>
          <a:noFill/>
          <a:ln w="476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B2424AE-B277-40B4-0517-C14FA22D8FE6}"/>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a:t>
            </a:r>
            <a:r>
              <a:rPr lang="ja-JP" altLang="en-US" kern="0" dirty="0" smtClean="0">
                <a:solidFill>
                  <a:srgbClr val="000000"/>
                </a:solidFill>
                <a:latin typeface="Meiryo UI" panose="020B0604030504040204" pitchFamily="50" charset="-128"/>
                <a:ea typeface="Meiryo UI" panose="020B0604030504040204" pitchFamily="50" charset="-128"/>
                <a:cs typeface="Meiryo UI" pitchFamily="50" charset="-128"/>
              </a:rPr>
              <a:t>多様性⑤</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6" name="正方形/長方形 15"/>
          <p:cNvSpPr/>
          <p:nvPr/>
        </p:nvSpPr>
        <p:spPr>
          <a:xfrm>
            <a:off x="6813445"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047849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大阪府の高齢者の就業率は改善傾向にはあるものの、依然として全国平均を下回る状況にある。</a:t>
            </a: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高齢者（</a:t>
            </a:r>
            <a:r>
              <a:rPr lang="en-US" altLang="ja-JP" sz="1400" b="1" dirty="0"/>
              <a:t>65</a:t>
            </a:r>
            <a:r>
              <a:rPr lang="ja-JP" altLang="en-US" sz="1400" b="1" dirty="0"/>
              <a:t>歳以上）の就業率</a:t>
            </a:r>
          </a:p>
        </p:txBody>
      </p:sp>
      <p:pic>
        <p:nvPicPr>
          <p:cNvPr id="24" name="図 23">
            <a:extLst>
              <a:ext uri="{FF2B5EF4-FFF2-40B4-BE49-F238E27FC236}">
                <a16:creationId xmlns:a16="http://schemas.microsoft.com/office/drawing/2014/main" id="{19BC68EA-D6AA-4110-8729-3F98F2589B9C}"/>
              </a:ext>
            </a:extLst>
          </p:cNvPr>
          <p:cNvPicPr>
            <a:picLocks noChangeAspect="1"/>
          </p:cNvPicPr>
          <p:nvPr/>
        </p:nvPicPr>
        <p:blipFill>
          <a:blip r:embed="rId2"/>
          <a:stretch>
            <a:fillRect/>
          </a:stretch>
        </p:blipFill>
        <p:spPr>
          <a:xfrm>
            <a:off x="564280" y="1830012"/>
            <a:ext cx="7669551" cy="4501012"/>
          </a:xfrm>
          <a:prstGeom prst="rect">
            <a:avLst/>
          </a:prstGeom>
          <a:ln>
            <a:noFill/>
          </a:ln>
        </p:spPr>
      </p:pic>
      <p:sp>
        <p:nvSpPr>
          <p:cNvPr id="27" name="テキスト ボックス 26">
            <a:extLst>
              <a:ext uri="{FF2B5EF4-FFF2-40B4-BE49-F238E27FC236}">
                <a16:creationId xmlns:a16="http://schemas.microsoft.com/office/drawing/2014/main" id="{C04CD1B5-F732-4A5C-A8C2-0AE547D85819}"/>
              </a:ext>
            </a:extLst>
          </p:cNvPr>
          <p:cNvSpPr txBox="1"/>
          <p:nvPr/>
        </p:nvSpPr>
        <p:spPr>
          <a:xfrm>
            <a:off x="719528" y="6318375"/>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出典：総務省、各都道府県「労働力調査」をもとに副首都推進局にて作成</a:t>
            </a:r>
          </a:p>
        </p:txBody>
      </p:sp>
      <p:sp>
        <p:nvSpPr>
          <p:cNvPr id="3" name="正方形/長方形 2">
            <a:extLst>
              <a:ext uri="{FF2B5EF4-FFF2-40B4-BE49-F238E27FC236}">
                <a16:creationId xmlns:a16="http://schemas.microsoft.com/office/drawing/2014/main" id="{62A04470-0C6C-F433-107D-364A52F1BD0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労働の多様性⑥）</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0" name="正方形/長方形 9"/>
          <p:cNvSpPr/>
          <p:nvPr/>
        </p:nvSpPr>
        <p:spPr>
          <a:xfrm>
            <a:off x="6962997"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640265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年の大阪府の法定雇用率達成企業の割合は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で、前年比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ポイントの上昇。全国平均（</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）を下回る状況。</a:t>
            </a:r>
          </a:p>
          <a:p>
            <a:pPr marL="285750" indent="-285750">
              <a:buFont typeface="Wingdings" panose="05000000000000000000" pitchFamily="2" charset="2"/>
              <a:buChar char="p"/>
            </a:pP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者実雇用率は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で前年比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ポイントの増加。全国平均（</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）をやや下回る状況。</a:t>
            </a: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err="1"/>
              <a:t>障がい</a:t>
            </a:r>
            <a:r>
              <a:rPr lang="ja-JP" altLang="en-US" sz="1400" b="1" dirty="0"/>
              <a:t>者の雇用率</a:t>
            </a:r>
          </a:p>
        </p:txBody>
      </p:sp>
      <p:pic>
        <p:nvPicPr>
          <p:cNvPr id="9" name="図 8">
            <a:extLst>
              <a:ext uri="{FF2B5EF4-FFF2-40B4-BE49-F238E27FC236}">
                <a16:creationId xmlns:a16="http://schemas.microsoft.com/office/drawing/2014/main" id="{35B05CD4-7777-45B6-AC25-FDCA8FDB7E3E}"/>
              </a:ext>
            </a:extLst>
          </p:cNvPr>
          <p:cNvPicPr>
            <a:picLocks noChangeAspect="1"/>
          </p:cNvPicPr>
          <p:nvPr/>
        </p:nvPicPr>
        <p:blipFill>
          <a:blip r:embed="rId2"/>
          <a:stretch>
            <a:fillRect/>
          </a:stretch>
        </p:blipFill>
        <p:spPr>
          <a:xfrm>
            <a:off x="395536" y="1828690"/>
            <a:ext cx="8218120" cy="4468755"/>
          </a:xfrm>
          <a:prstGeom prst="rect">
            <a:avLst/>
          </a:prstGeom>
        </p:spPr>
      </p:pic>
      <p:sp>
        <p:nvSpPr>
          <p:cNvPr id="10" name="テキスト ボックス 9"/>
          <p:cNvSpPr txBox="1"/>
          <p:nvPr/>
        </p:nvSpPr>
        <p:spPr>
          <a:xfrm>
            <a:off x="370384" y="6260024"/>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8388424" y="1826076"/>
            <a:ext cx="72008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0" y="1760710"/>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flipH="1">
            <a:off x="2843808" y="3108068"/>
            <a:ext cx="288032" cy="432048"/>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flipV="1">
            <a:off x="4379155" y="2424084"/>
            <a:ext cx="288032" cy="396044"/>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5004048" y="4026827"/>
            <a:ext cx="360040" cy="198022"/>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868144" y="4368300"/>
            <a:ext cx="144039" cy="360051"/>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182911" y="2147085"/>
            <a:ext cx="332519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469243" y="3540116"/>
            <a:ext cx="353480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411760" y="3869729"/>
            <a:ext cx="2727381"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860032" y="4728351"/>
            <a:ext cx="2892173"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大かっこ 24"/>
          <p:cNvSpPr/>
          <p:nvPr/>
        </p:nvSpPr>
        <p:spPr>
          <a:xfrm>
            <a:off x="908161" y="6531729"/>
            <a:ext cx="3168000" cy="19123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厚生労働省「障害者雇用状況の調査結果」より作成</a:t>
            </a:r>
          </a:p>
        </p:txBody>
      </p:sp>
      <p:sp>
        <p:nvSpPr>
          <p:cNvPr id="3" name="正方形/長方形 2">
            <a:extLst>
              <a:ext uri="{FF2B5EF4-FFF2-40B4-BE49-F238E27FC236}">
                <a16:creationId xmlns:a16="http://schemas.microsoft.com/office/drawing/2014/main" id="{FFF46642-8069-26A7-00DE-410FC6EB33DC}"/>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労働の多様性⑦）</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7" name="正方形/長方形 26"/>
          <p:cNvSpPr/>
          <p:nvPr/>
        </p:nvSpPr>
        <p:spPr>
          <a:xfrm>
            <a:off x="6962997"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822897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大阪府の若者の完全失業率は改善傾向にあるものの、依然全国平均を上回っている状況。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若者の失業率</a:t>
            </a:r>
          </a:p>
        </p:txBody>
      </p:sp>
      <p:sp>
        <p:nvSpPr>
          <p:cNvPr id="27" name="テキスト ボックス 26">
            <a:extLst>
              <a:ext uri="{FF2B5EF4-FFF2-40B4-BE49-F238E27FC236}">
                <a16:creationId xmlns:a16="http://schemas.microsoft.com/office/drawing/2014/main" id="{C04CD1B5-F732-4A5C-A8C2-0AE547D85819}"/>
              </a:ext>
            </a:extLst>
          </p:cNvPr>
          <p:cNvSpPr txBox="1"/>
          <p:nvPr/>
        </p:nvSpPr>
        <p:spPr>
          <a:xfrm>
            <a:off x="678606" y="6347013"/>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出典：万博のインパクトを活かした大阪の将来に向けたビジョン</a:t>
            </a:r>
          </a:p>
        </p:txBody>
      </p:sp>
      <p:pic>
        <p:nvPicPr>
          <p:cNvPr id="3" name="図 2"/>
          <p:cNvPicPr>
            <a:picLocks noChangeAspect="1"/>
          </p:cNvPicPr>
          <p:nvPr/>
        </p:nvPicPr>
        <p:blipFill>
          <a:blip r:embed="rId2"/>
          <a:stretch>
            <a:fillRect/>
          </a:stretch>
        </p:blipFill>
        <p:spPr>
          <a:xfrm>
            <a:off x="729406" y="1780285"/>
            <a:ext cx="7339299" cy="4566728"/>
          </a:xfrm>
          <a:prstGeom prst="rect">
            <a:avLst/>
          </a:prstGeom>
        </p:spPr>
      </p:pic>
      <p:sp>
        <p:nvSpPr>
          <p:cNvPr id="4" name="正方形/長方形 3">
            <a:extLst>
              <a:ext uri="{FF2B5EF4-FFF2-40B4-BE49-F238E27FC236}">
                <a16:creationId xmlns:a16="http://schemas.microsoft.com/office/drawing/2014/main" id="{5C2FBCB4-FED9-A11F-7949-EA092A44EF5C}"/>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労働の多様性⑧）</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0" name="正方形/長方形 9"/>
          <p:cNvSpPr/>
          <p:nvPr/>
        </p:nvSpPr>
        <p:spPr>
          <a:xfrm>
            <a:off x="6962997" y="2953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1968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EBE40337-5FAC-43BE-86DC-EF22BE0A5F1F}"/>
              </a:ext>
            </a:extLst>
          </p:cNvPr>
          <p:cNvSpPr txBox="1"/>
          <p:nvPr/>
        </p:nvSpPr>
        <p:spPr>
          <a:xfrm>
            <a:off x="543772" y="688626"/>
            <a:ext cx="8358174" cy="400110"/>
          </a:xfrm>
          <a:prstGeom prst="rect">
            <a:avLst/>
          </a:prstGeom>
          <a:solidFill>
            <a:schemeClr val="tx2">
              <a:lumMod val="20000"/>
              <a:lumOff val="80000"/>
            </a:schemeClr>
          </a:solidFill>
        </p:spPr>
        <p:txBody>
          <a:bodyPr wrap="square" lIns="144000" rIns="144000" rtlCol="0">
            <a:spAutoFit/>
          </a:bodyPr>
          <a:lstStyle/>
          <a:p>
            <a:pPr>
              <a:lnSpc>
                <a:spcPts val="1200"/>
              </a:lnSpc>
            </a:pPr>
            <a:r>
              <a:rPr kumimoji="1" lang="ja-JP" altLang="en-US" sz="1100" b="1" dirty="0">
                <a:latin typeface="+mj-lt"/>
              </a:rPr>
              <a:t>大阪の可処分所得</a:t>
            </a:r>
            <a:r>
              <a:rPr kumimoji="1" lang="ja-JP" altLang="en-US" sz="1100" dirty="0">
                <a:latin typeface="+mj-lt"/>
              </a:rPr>
              <a:t>は、「県民経済計算の家計部門」や「全国消費実態調査の勤労者１世帯あたり」で</a:t>
            </a:r>
            <a:r>
              <a:rPr kumimoji="1" lang="ja-JP" altLang="en-US" sz="1100" b="1" dirty="0">
                <a:latin typeface="+mj-lt"/>
              </a:rPr>
              <a:t>東京都や愛知県と比べ低位</a:t>
            </a:r>
            <a:r>
              <a:rPr kumimoji="1" lang="ja-JP" altLang="en-US" sz="1100" dirty="0">
                <a:latin typeface="+mj-lt"/>
              </a:rPr>
              <a:t>となっており、</a:t>
            </a:r>
            <a:r>
              <a:rPr kumimoji="1" lang="en-US" altLang="ja-JP" sz="1100" b="1" dirty="0">
                <a:latin typeface="+mj-lt"/>
              </a:rPr>
              <a:t>2006</a:t>
            </a:r>
            <a:r>
              <a:rPr kumimoji="1" lang="ja-JP" altLang="en-US" sz="1100" b="1" dirty="0">
                <a:latin typeface="+mj-lt"/>
              </a:rPr>
              <a:t>年～</a:t>
            </a:r>
            <a:r>
              <a:rPr kumimoji="1" lang="en-US" altLang="ja-JP" sz="1100" b="1" dirty="0">
                <a:latin typeface="+mj-lt"/>
              </a:rPr>
              <a:t>2015</a:t>
            </a:r>
            <a:r>
              <a:rPr kumimoji="1" lang="ja-JP" altLang="en-US" sz="1100" b="1" dirty="0">
                <a:latin typeface="+mj-lt"/>
              </a:rPr>
              <a:t>年度の県民経済計算</a:t>
            </a:r>
            <a:r>
              <a:rPr kumimoji="1" lang="ja-JP" altLang="en-US" sz="1100" b="1">
                <a:latin typeface="+mj-lt"/>
              </a:rPr>
              <a:t>の動きをもと</a:t>
            </a:r>
            <a:r>
              <a:rPr kumimoji="1" lang="ja-JP" altLang="en-US" sz="1100" b="1" dirty="0">
                <a:latin typeface="+mj-lt"/>
              </a:rPr>
              <a:t>に主な原因を分析</a:t>
            </a:r>
          </a:p>
        </p:txBody>
      </p:sp>
      <p:sp>
        <p:nvSpPr>
          <p:cNvPr id="36" name="角丸四角形 35"/>
          <p:cNvSpPr/>
          <p:nvPr/>
        </p:nvSpPr>
        <p:spPr>
          <a:xfrm>
            <a:off x="363071" y="655827"/>
            <a:ext cx="8579847" cy="6145804"/>
          </a:xfrm>
          <a:prstGeom prst="roundRect">
            <a:avLst>
              <a:gd name="adj" fmla="val 12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0" name="テキスト ボックス 39">
            <a:extLst>
              <a:ext uri="{FF2B5EF4-FFF2-40B4-BE49-F238E27FC236}">
                <a16:creationId xmlns:a16="http://schemas.microsoft.com/office/drawing/2014/main" id="{EBE40337-5FAC-43BE-86DC-EF22BE0A5F1F}"/>
              </a:ext>
            </a:extLst>
          </p:cNvPr>
          <p:cNvSpPr txBox="1"/>
          <p:nvPr/>
        </p:nvSpPr>
        <p:spPr>
          <a:xfrm>
            <a:off x="4020404" y="395484"/>
            <a:ext cx="5136247" cy="230832"/>
          </a:xfrm>
          <a:prstGeom prst="rect">
            <a:avLst/>
          </a:prstGeom>
          <a:noFill/>
        </p:spPr>
        <p:txBody>
          <a:bodyPr wrap="square" rtlCol="0">
            <a:spAutoFit/>
          </a:bodyPr>
          <a:lstStyle/>
          <a:p>
            <a:r>
              <a:rPr kumimoji="1" lang="ja-JP" altLang="en-US" sz="900" dirty="0"/>
              <a:t>出典：「万博のインパクトを活かした大阪の将来に向けたビジョン」資料編をもとに副首都推進局にて作成</a:t>
            </a:r>
          </a:p>
        </p:txBody>
      </p:sp>
      <p:pic>
        <p:nvPicPr>
          <p:cNvPr id="34" name="オブジェクト 33"/>
          <p:cNvPicPr>
            <a:picLocks noChangeAspect="1"/>
          </p:cNvPicPr>
          <p:nvPr/>
        </p:nvPicPr>
        <p:blipFill>
          <a:blip r:embed="rId2" cstate="print"/>
          <a:stretch>
            <a:fillRect/>
          </a:stretch>
        </p:blipFill>
        <p:spPr>
          <a:xfrm>
            <a:off x="689127" y="3719810"/>
            <a:ext cx="2998722" cy="2891668"/>
          </a:xfrm>
          <a:prstGeom prst="rect">
            <a:avLst/>
          </a:prstGeom>
        </p:spPr>
      </p:pic>
      <p:sp>
        <p:nvSpPr>
          <p:cNvPr id="45" name="テキスト ボックス 44"/>
          <p:cNvSpPr txBox="1"/>
          <p:nvPr/>
        </p:nvSpPr>
        <p:spPr>
          <a:xfrm>
            <a:off x="507267" y="3457316"/>
            <a:ext cx="3585663" cy="253916"/>
          </a:xfrm>
          <a:prstGeom prst="rect">
            <a:avLst/>
          </a:prstGeom>
          <a:noFill/>
          <a:ln>
            <a:noFill/>
          </a:ln>
        </p:spPr>
        <p:txBody>
          <a:bodyPr wrap="square" rtlCol="0">
            <a:spAutoFit/>
          </a:bodyPr>
          <a:lstStyle/>
          <a:p>
            <a:pPr marL="174625" lvl="0" indent="-174625" algn="ctr">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県内就業者</a:t>
            </a:r>
            <a:r>
              <a:rPr kumimoji="1" lang="en-US" altLang="ja-JP" sz="1000" dirty="0">
                <a:solidFill>
                  <a:prstClr val="black"/>
                </a:solidFill>
                <a:latin typeface="BIZ UDPゴシック" panose="020B0400000000000000" pitchFamily="50" charset="-128"/>
                <a:ea typeface="BIZ UDPゴシック" panose="020B0400000000000000" pitchFamily="50" charset="-128"/>
              </a:rPr>
              <a:t>1</a:t>
            </a:r>
            <a:r>
              <a:rPr kumimoji="1" lang="ja-JP" altLang="en-US" sz="1000" dirty="0">
                <a:solidFill>
                  <a:prstClr val="black"/>
                </a:solidFill>
                <a:latin typeface="BIZ UDPゴシック" panose="020B0400000000000000" pitchFamily="50" charset="-128"/>
                <a:ea typeface="BIZ UDPゴシック" panose="020B0400000000000000" pitchFamily="50" charset="-128"/>
              </a:rPr>
              <a:t>人あたり経済活動別県内総生産（</a:t>
            </a:r>
            <a:r>
              <a:rPr kumimoji="1" lang="en-US" altLang="ja-JP" sz="1000" dirty="0">
                <a:solidFill>
                  <a:prstClr val="black"/>
                </a:solidFill>
                <a:latin typeface="BIZ UDPゴシック" panose="020B0400000000000000" pitchFamily="50" charset="-128"/>
                <a:ea typeface="BIZ UDPゴシック" panose="020B0400000000000000" pitchFamily="50" charset="-128"/>
              </a:rPr>
              <a:t>2015</a:t>
            </a:r>
            <a:r>
              <a:rPr kumimoji="1" lang="ja-JP" altLang="en-US" sz="1000" dirty="0">
                <a:solidFill>
                  <a:prstClr val="black"/>
                </a:solidFill>
                <a:latin typeface="BIZ UDPゴシック" panose="020B0400000000000000" pitchFamily="50" charset="-128"/>
                <a:ea typeface="BIZ UDPゴシック" panose="020B0400000000000000" pitchFamily="50" charset="-128"/>
              </a:rPr>
              <a:t>年度）</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6" name="テキスト ボックス 17"/>
          <p:cNvSpPr txBox="1"/>
          <p:nvPr/>
        </p:nvSpPr>
        <p:spPr>
          <a:xfrm>
            <a:off x="564776" y="6570569"/>
            <a:ext cx="6037059" cy="6172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just">
              <a:lnSpc>
                <a:spcPts val="700"/>
              </a:lnSpc>
              <a:spcAft>
                <a:spcPts val="0"/>
              </a:spcAft>
            </a:pP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（注）</a:t>
            </a:r>
            <a:r>
              <a:rPr 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1.</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内閣府「県民経済計算」</a:t>
            </a:r>
            <a:r>
              <a:rPr 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2015</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年度版から作成。</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400050" indent="-400050" algn="just">
              <a:lnSpc>
                <a:spcPts val="700"/>
              </a:lnSpc>
              <a:spcAft>
                <a:spcPts val="0"/>
              </a:spcAft>
            </a:pP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（注）</a:t>
            </a:r>
            <a:r>
              <a:rPr lang="en-US" sz="600" kern="100" dirty="0">
                <a:effectLst/>
                <a:latin typeface="ＭＳ 明朝" panose="02020609040205080304" pitchFamily="17" charset="-128"/>
                <a:ea typeface="游明朝" panose="02020400000000000000" pitchFamily="18" charset="-128"/>
                <a:cs typeface="Times New Roman" panose="02020603050405020304" pitchFamily="18" charset="0"/>
              </a:rPr>
              <a:t>2.</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製造業のうち石油・石炭製品、電子部品・デバイス、情報・通信機器については秘匿値のある県を除いて計算。</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7" name="テキスト ボックス 46"/>
          <p:cNvSpPr txBox="1"/>
          <p:nvPr/>
        </p:nvSpPr>
        <p:spPr>
          <a:xfrm>
            <a:off x="3713890" y="3468714"/>
            <a:ext cx="5274168" cy="246221"/>
          </a:xfrm>
          <a:prstGeom prst="rect">
            <a:avLst/>
          </a:prstGeom>
          <a:noFill/>
          <a:ln>
            <a:noFill/>
          </a:ln>
        </p:spPr>
        <p:txBody>
          <a:bodyPr wrap="square" rtlCol="0">
            <a:spAutoFit/>
          </a:bodyPr>
          <a:lstStyle/>
          <a:p>
            <a:pPr marL="174625" lvl="0" indent="-174625" algn="ctr">
              <a:defRPr/>
            </a:pPr>
            <a:r>
              <a:rPr kumimoji="1" lang="ja-JP" altLang="en-US" sz="1000" dirty="0">
                <a:solidFill>
                  <a:prstClr val="black"/>
                </a:solidFill>
                <a:latin typeface="BIZ UDPゴシック" panose="020B0400000000000000" pitchFamily="50" charset="-128"/>
                <a:ea typeface="BIZ UDPゴシック" panose="020B0400000000000000" pitchFamily="50" charset="-128"/>
              </a:rPr>
              <a:t>左記「経済活動別県内総生産」の構成比と伸び（</a:t>
            </a:r>
            <a:r>
              <a:rPr kumimoji="1" lang="en-US" altLang="ja-JP" sz="1000" dirty="0">
                <a:solidFill>
                  <a:prstClr val="black"/>
                </a:solidFill>
                <a:latin typeface="BIZ UDPゴシック" panose="020B0400000000000000" pitchFamily="50" charset="-128"/>
                <a:ea typeface="BIZ UDPゴシック" panose="020B0400000000000000" pitchFamily="50" charset="-128"/>
              </a:rPr>
              <a:t>2006</a:t>
            </a:r>
            <a:r>
              <a:rPr kumimoji="1" lang="ja-JP" altLang="en-US" sz="1000" dirty="0">
                <a:solidFill>
                  <a:prstClr val="black"/>
                </a:solidFill>
                <a:latin typeface="BIZ UDPゴシック" panose="020B0400000000000000" pitchFamily="50" charset="-128"/>
                <a:ea typeface="BIZ UDPゴシック" panose="020B0400000000000000" pitchFamily="50" charset="-128"/>
              </a:rPr>
              <a:t>～</a:t>
            </a:r>
            <a:r>
              <a:rPr kumimoji="1" lang="en-US" altLang="ja-JP" sz="1000" dirty="0">
                <a:solidFill>
                  <a:prstClr val="black"/>
                </a:solidFill>
                <a:latin typeface="BIZ UDPゴシック" panose="020B0400000000000000" pitchFamily="50" charset="-128"/>
                <a:ea typeface="BIZ UDPゴシック" panose="020B0400000000000000" pitchFamily="50" charset="-128"/>
              </a:rPr>
              <a:t>2015</a:t>
            </a:r>
            <a:r>
              <a:rPr kumimoji="1" lang="ja-JP" altLang="en-US" sz="1000" dirty="0">
                <a:solidFill>
                  <a:prstClr val="black"/>
                </a:solidFill>
                <a:latin typeface="BIZ UDPゴシック" panose="020B0400000000000000" pitchFamily="50" charset="-128"/>
                <a:ea typeface="BIZ UDPゴシック" panose="020B0400000000000000" pitchFamily="50" charset="-128"/>
              </a:rPr>
              <a:t>年度）</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8" name="テキスト ボックス 121"/>
          <p:cNvSpPr txBox="1"/>
          <p:nvPr/>
        </p:nvSpPr>
        <p:spPr>
          <a:xfrm>
            <a:off x="4764638" y="6584070"/>
            <a:ext cx="4426988" cy="3049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400050" algn="just">
              <a:lnSpc>
                <a:spcPts val="1300"/>
              </a:lnSpc>
              <a:spcAft>
                <a:spcPts val="0"/>
              </a:spcAft>
            </a:pP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（注）内閣府「県民経済計算」</a:t>
            </a:r>
            <a:r>
              <a:rPr 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2015</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年度版から作成。強調部分は</a:t>
            </a:r>
            <a:r>
              <a:rPr 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2006</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年度の構成比</a:t>
            </a:r>
            <a:r>
              <a:rPr lang="en-US" sz="600" kern="100" dirty="0">
                <a:effectLst/>
                <a:latin typeface="游明朝" panose="02020400000000000000" pitchFamily="18" charset="-128"/>
                <a:ea typeface="ＭＳ 明朝" panose="02020609040205080304" pitchFamily="17" charset="-128"/>
                <a:cs typeface="Times New Roman" panose="02020603050405020304" pitchFamily="18" charset="0"/>
              </a:rPr>
              <a:t>9</a:t>
            </a:r>
            <a:r>
              <a:rPr lang="ja-JP" sz="600" kern="100" dirty="0">
                <a:effectLst/>
                <a:latin typeface="游明朝" panose="02020400000000000000" pitchFamily="18" charset="-128"/>
                <a:ea typeface="ＭＳ 明朝" panose="02020609040205080304" pitchFamily="17" charset="-128"/>
                <a:cs typeface="Times New Roman" panose="02020603050405020304" pitchFamily="18" charset="0"/>
              </a:rPr>
              <a:t>％以上。</a:t>
            </a:r>
            <a:endParaRPr lang="ja-JP" sz="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二等辺三角形 2"/>
          <p:cNvSpPr/>
          <p:nvPr/>
        </p:nvSpPr>
        <p:spPr>
          <a:xfrm rot="5400000">
            <a:off x="3309773" y="5168500"/>
            <a:ext cx="1212996" cy="2082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EBE40337-5FAC-43BE-86DC-EF22BE0A5F1F}"/>
              </a:ext>
            </a:extLst>
          </p:cNvPr>
          <p:cNvSpPr txBox="1"/>
          <p:nvPr/>
        </p:nvSpPr>
        <p:spPr>
          <a:xfrm>
            <a:off x="531951" y="1121535"/>
            <a:ext cx="7596000" cy="246221"/>
          </a:xfrm>
          <a:prstGeom prst="rect">
            <a:avLst/>
          </a:prstGeom>
          <a:noFill/>
          <a:ln w="3175">
            <a:solidFill>
              <a:schemeClr val="tx1"/>
            </a:solidFill>
          </a:ln>
        </p:spPr>
        <p:txBody>
          <a:bodyPr wrap="square" rtlCol="0">
            <a:spAutoFit/>
          </a:bodyPr>
          <a:lstStyle/>
          <a:p>
            <a:pPr>
              <a:lnSpc>
                <a:spcPts val="1200"/>
              </a:lnSpc>
            </a:pPr>
            <a:r>
              <a:rPr kumimoji="1" lang="en-US" altLang="ja-JP" sz="1100" dirty="0"/>
              <a:t>【</a:t>
            </a:r>
            <a:r>
              <a:rPr kumimoji="1" lang="ja-JP" altLang="en-US" sz="1100" dirty="0"/>
              <a:t>分析①</a:t>
            </a:r>
            <a:r>
              <a:rPr kumimoji="1" lang="en-US" altLang="ja-JP" sz="1100" dirty="0"/>
              <a:t>】</a:t>
            </a:r>
            <a:r>
              <a:rPr kumimoji="1" lang="ja-JP" altLang="en-US" sz="1100" dirty="0"/>
              <a:t>　働く意欲のある潜在的な人材が活躍できる場を広げるなど、</a:t>
            </a:r>
            <a:r>
              <a:rPr kumimoji="1" lang="ja-JP" altLang="en-US" sz="1100" b="1" dirty="0"/>
              <a:t>就業率を向上させる必要</a:t>
            </a:r>
            <a:r>
              <a:rPr kumimoji="1" lang="ja-JP" altLang="en-US" sz="1100" dirty="0"/>
              <a:t>があるのではないか</a:t>
            </a:r>
            <a:endParaRPr kumimoji="1" lang="en-US" altLang="ja-JP" sz="1100" dirty="0"/>
          </a:p>
        </p:txBody>
      </p:sp>
      <p:sp>
        <p:nvSpPr>
          <p:cNvPr id="59" name="テキスト ボックス 58">
            <a:extLst>
              <a:ext uri="{FF2B5EF4-FFF2-40B4-BE49-F238E27FC236}">
                <a16:creationId xmlns:a16="http://schemas.microsoft.com/office/drawing/2014/main" id="{EBE40337-5FAC-43BE-86DC-EF22BE0A5F1F}"/>
              </a:ext>
            </a:extLst>
          </p:cNvPr>
          <p:cNvSpPr txBox="1"/>
          <p:nvPr/>
        </p:nvSpPr>
        <p:spPr>
          <a:xfrm>
            <a:off x="543772" y="2131985"/>
            <a:ext cx="7596000" cy="246221"/>
          </a:xfrm>
          <a:prstGeom prst="rect">
            <a:avLst/>
          </a:prstGeom>
          <a:noFill/>
          <a:ln w="3175">
            <a:solidFill>
              <a:schemeClr val="tx1"/>
            </a:solidFill>
          </a:ln>
        </p:spPr>
        <p:txBody>
          <a:bodyPr wrap="square" rtlCol="0">
            <a:spAutoFit/>
          </a:bodyPr>
          <a:lstStyle/>
          <a:p>
            <a:pPr>
              <a:lnSpc>
                <a:spcPts val="1200"/>
              </a:lnSpc>
            </a:pPr>
            <a:r>
              <a:rPr kumimoji="1" lang="en-US" altLang="ja-JP" sz="1100" dirty="0"/>
              <a:t>【</a:t>
            </a:r>
            <a:r>
              <a:rPr kumimoji="1" lang="ja-JP" altLang="en-US" sz="1100" dirty="0"/>
              <a:t>分析②</a:t>
            </a:r>
            <a:r>
              <a:rPr kumimoji="1" lang="en-US" altLang="ja-JP" sz="1100" dirty="0"/>
              <a:t>】</a:t>
            </a:r>
            <a:r>
              <a:rPr kumimoji="1" lang="ja-JP" altLang="en-US" sz="1100" dirty="0"/>
              <a:t>　</a:t>
            </a:r>
            <a:r>
              <a:rPr kumimoji="1" lang="ja-JP" altLang="en-US" sz="1100" b="1" dirty="0"/>
              <a:t>府内産業の生産性向上</a:t>
            </a:r>
            <a:r>
              <a:rPr kumimoji="1" lang="ja-JP" altLang="en-US" sz="1100" dirty="0"/>
              <a:t>に加え、</a:t>
            </a:r>
            <a:r>
              <a:rPr kumimoji="1" lang="ja-JP" altLang="en-US" sz="1100" b="1" dirty="0"/>
              <a:t>地域経済をけん引する産業の育成・振興</a:t>
            </a:r>
            <a:r>
              <a:rPr kumimoji="1" lang="ja-JP" altLang="en-US" sz="1100" dirty="0"/>
              <a:t>を通じ生産性を高める必要があるのではないか</a:t>
            </a:r>
            <a:endParaRPr kumimoji="1" lang="en-US" altLang="ja-JP" sz="1100" dirty="0"/>
          </a:p>
        </p:txBody>
      </p:sp>
      <p:sp>
        <p:nvSpPr>
          <p:cNvPr id="60" name="テキスト ボックス 59">
            <a:extLst>
              <a:ext uri="{FF2B5EF4-FFF2-40B4-BE49-F238E27FC236}">
                <a16:creationId xmlns:a16="http://schemas.microsoft.com/office/drawing/2014/main" id="{EBE40337-5FAC-43BE-86DC-EF22BE0A5F1F}"/>
              </a:ext>
            </a:extLst>
          </p:cNvPr>
          <p:cNvSpPr txBox="1"/>
          <p:nvPr/>
        </p:nvSpPr>
        <p:spPr>
          <a:xfrm>
            <a:off x="997991" y="1360776"/>
            <a:ext cx="7832687" cy="797654"/>
          </a:xfrm>
          <a:prstGeom prst="rect">
            <a:avLst/>
          </a:prstGeom>
          <a:noFill/>
        </p:spPr>
        <p:txBody>
          <a:bodyPr wrap="square" rtlCol="0">
            <a:spAutoFit/>
          </a:bodyPr>
          <a:lstStyle/>
          <a:p>
            <a:pPr>
              <a:lnSpc>
                <a:spcPts val="1200"/>
              </a:lnSpc>
            </a:pPr>
            <a:r>
              <a:rPr kumimoji="1" lang="ja-JP" altLang="en-US" sz="1100" dirty="0">
                <a:latin typeface="+mj-lt"/>
              </a:rPr>
              <a:t>・ 雇用者１人あたりの賃金・俸給の推移をみると、東京より低いものの、全国平均より高く、愛知とも拮抗。</a:t>
            </a:r>
            <a:endParaRPr kumimoji="1" lang="en-US" altLang="ja-JP" sz="1100" dirty="0">
              <a:latin typeface="+mj-lt"/>
            </a:endParaRPr>
          </a:p>
          <a:p>
            <a:pPr>
              <a:lnSpc>
                <a:spcPts val="1200"/>
              </a:lnSpc>
              <a:spcBef>
                <a:spcPts val="100"/>
              </a:spcBef>
            </a:pPr>
            <a:r>
              <a:rPr kumimoji="1" lang="ja-JP" altLang="en-US" sz="1100" dirty="0">
                <a:latin typeface="+mj-lt"/>
              </a:rPr>
              <a:t>・ 一方、人口１人あたりの賃金・俸給の推移をみると、愛知は全国</a:t>
            </a:r>
            <a:r>
              <a:rPr kumimoji="1" lang="en-US" altLang="ja-JP" sz="1100" dirty="0">
                <a:latin typeface="+mj-lt"/>
              </a:rPr>
              <a:t>2</a:t>
            </a:r>
            <a:r>
              <a:rPr kumimoji="1" lang="ja-JP" altLang="en-US" sz="1100" dirty="0">
                <a:latin typeface="+mj-lt"/>
              </a:rPr>
              <a:t>～</a:t>
            </a:r>
            <a:r>
              <a:rPr kumimoji="1" lang="en-US" altLang="ja-JP" sz="1100" dirty="0">
                <a:latin typeface="+mj-lt"/>
              </a:rPr>
              <a:t>3</a:t>
            </a:r>
            <a:r>
              <a:rPr kumimoji="1" lang="ja-JP" altLang="en-US" sz="1100" dirty="0">
                <a:latin typeface="+mj-lt"/>
              </a:rPr>
              <a:t>位（東京</a:t>
            </a:r>
            <a:r>
              <a:rPr kumimoji="1" lang="en-US" altLang="ja-JP" sz="1100" dirty="0">
                <a:latin typeface="+mj-lt"/>
              </a:rPr>
              <a:t>1</a:t>
            </a:r>
            <a:r>
              <a:rPr kumimoji="1" lang="ja-JP" altLang="en-US" sz="1100" dirty="0">
                <a:latin typeface="+mj-lt"/>
              </a:rPr>
              <a:t>位）で推移しているが、大阪は</a:t>
            </a:r>
            <a:r>
              <a:rPr kumimoji="1" lang="en-US" altLang="ja-JP" sz="1100" dirty="0">
                <a:latin typeface="+mj-lt"/>
              </a:rPr>
              <a:t>8</a:t>
            </a:r>
            <a:r>
              <a:rPr kumimoji="1" lang="ja-JP" altLang="en-US" sz="1100" dirty="0">
                <a:latin typeface="+mj-lt"/>
              </a:rPr>
              <a:t>～</a:t>
            </a:r>
            <a:r>
              <a:rPr kumimoji="1" lang="en-US" altLang="ja-JP" sz="1100" dirty="0">
                <a:latin typeface="+mj-lt"/>
              </a:rPr>
              <a:t>17</a:t>
            </a:r>
            <a:r>
              <a:rPr kumimoji="1" lang="ja-JP" altLang="en-US" sz="1100" dirty="0">
                <a:latin typeface="+mj-lt"/>
              </a:rPr>
              <a:t>位で推移。</a:t>
            </a:r>
            <a:endParaRPr kumimoji="1" lang="en-US" altLang="ja-JP" sz="1100" dirty="0">
              <a:latin typeface="+mj-lt"/>
            </a:endParaRPr>
          </a:p>
          <a:p>
            <a:pPr>
              <a:lnSpc>
                <a:spcPts val="1200"/>
              </a:lnSpc>
              <a:spcBef>
                <a:spcPts val="100"/>
              </a:spcBef>
            </a:pPr>
            <a:r>
              <a:rPr kumimoji="1" lang="ja-JP" altLang="en-US" sz="1100" dirty="0">
                <a:latin typeface="+mj-lt"/>
              </a:rPr>
              <a:t>・ 就業率も、愛知が全国</a:t>
            </a:r>
            <a:r>
              <a:rPr kumimoji="1" lang="en-US" altLang="ja-JP" sz="1100" dirty="0">
                <a:latin typeface="+mj-lt"/>
              </a:rPr>
              <a:t>1</a:t>
            </a:r>
            <a:r>
              <a:rPr kumimoji="1" lang="ja-JP" altLang="en-US" sz="1100" dirty="0">
                <a:latin typeface="+mj-lt"/>
              </a:rPr>
              <a:t>位（東京</a:t>
            </a:r>
            <a:r>
              <a:rPr kumimoji="1" lang="en-US" altLang="ja-JP" sz="1100" dirty="0">
                <a:latin typeface="+mj-lt"/>
              </a:rPr>
              <a:t>2</a:t>
            </a:r>
            <a:r>
              <a:rPr kumimoji="1" lang="ja-JP" altLang="en-US" sz="1100" dirty="0">
                <a:latin typeface="+mj-lt"/>
              </a:rPr>
              <a:t>位）で推移しているが、大阪は</a:t>
            </a:r>
            <a:r>
              <a:rPr kumimoji="1" lang="en-US" altLang="ja-JP" sz="1100" dirty="0">
                <a:latin typeface="+mj-lt"/>
              </a:rPr>
              <a:t>17</a:t>
            </a:r>
            <a:r>
              <a:rPr kumimoji="1" lang="ja-JP" altLang="en-US" sz="1100" dirty="0">
                <a:latin typeface="+mj-lt"/>
              </a:rPr>
              <a:t>位から</a:t>
            </a:r>
            <a:r>
              <a:rPr kumimoji="1" lang="en-US" altLang="ja-JP" sz="1100" dirty="0">
                <a:latin typeface="+mj-lt"/>
              </a:rPr>
              <a:t>29</a:t>
            </a:r>
            <a:r>
              <a:rPr kumimoji="1" lang="ja-JP" altLang="en-US" sz="1100" dirty="0">
                <a:latin typeface="+mj-lt"/>
              </a:rPr>
              <a:t>位で推移。</a:t>
            </a:r>
            <a:endParaRPr kumimoji="1" lang="en-US" altLang="ja-JP" sz="1100" dirty="0">
              <a:latin typeface="+mj-lt"/>
            </a:endParaRPr>
          </a:p>
          <a:p>
            <a:pPr>
              <a:lnSpc>
                <a:spcPts val="1200"/>
              </a:lnSpc>
              <a:spcBef>
                <a:spcPts val="300"/>
              </a:spcBef>
            </a:pPr>
            <a:r>
              <a:rPr kumimoji="1" lang="ja-JP" altLang="en-US" sz="1100" dirty="0">
                <a:latin typeface="+mj-lt"/>
              </a:rPr>
              <a:t>　⇒ これらのことから、</a:t>
            </a:r>
            <a:r>
              <a:rPr kumimoji="1" lang="ja-JP" altLang="en-US" sz="1100" b="1" u="sng" dirty="0">
                <a:latin typeface="+mj-lt"/>
              </a:rPr>
              <a:t>就業率が低いことが、雇用者報酬が高いにも関わらず、人口</a:t>
            </a:r>
            <a:r>
              <a:rPr kumimoji="1" lang="en-US" altLang="ja-JP" sz="1100" b="1" u="sng" dirty="0">
                <a:latin typeface="+mj-lt"/>
              </a:rPr>
              <a:t>1</a:t>
            </a:r>
            <a:r>
              <a:rPr kumimoji="1" lang="ja-JP" altLang="en-US" sz="1100" b="1" u="sng" dirty="0">
                <a:latin typeface="+mj-lt"/>
              </a:rPr>
              <a:t>あたりの可処分所得が低くなる原因</a:t>
            </a:r>
            <a:r>
              <a:rPr kumimoji="1" lang="ja-JP" altLang="en-US" sz="1100" dirty="0">
                <a:latin typeface="+mj-lt"/>
              </a:rPr>
              <a:t>と考えられる。</a:t>
            </a:r>
            <a:endParaRPr kumimoji="1" lang="en-US" altLang="ja-JP" sz="1100" dirty="0">
              <a:latin typeface="+mj-lt"/>
            </a:endParaRPr>
          </a:p>
        </p:txBody>
      </p:sp>
      <p:sp>
        <p:nvSpPr>
          <p:cNvPr id="61" name="テキスト ボックス 60">
            <a:extLst>
              <a:ext uri="{FF2B5EF4-FFF2-40B4-BE49-F238E27FC236}">
                <a16:creationId xmlns:a16="http://schemas.microsoft.com/office/drawing/2014/main" id="{EBE40337-5FAC-43BE-86DC-EF22BE0A5F1F}"/>
              </a:ext>
            </a:extLst>
          </p:cNvPr>
          <p:cNvSpPr txBox="1"/>
          <p:nvPr/>
        </p:nvSpPr>
        <p:spPr>
          <a:xfrm>
            <a:off x="975303" y="2373173"/>
            <a:ext cx="7804590" cy="1079783"/>
          </a:xfrm>
          <a:prstGeom prst="rect">
            <a:avLst/>
          </a:prstGeom>
          <a:noFill/>
        </p:spPr>
        <p:txBody>
          <a:bodyPr wrap="square" rtlCol="0">
            <a:spAutoFit/>
          </a:bodyPr>
          <a:lstStyle/>
          <a:p>
            <a:pPr marL="93663" indent="-93663">
              <a:lnSpc>
                <a:spcPts val="1200"/>
              </a:lnSpc>
            </a:pPr>
            <a:r>
              <a:rPr kumimoji="1" lang="ja-JP" altLang="en-US" sz="1100" dirty="0">
                <a:latin typeface="+mj-lt"/>
              </a:rPr>
              <a:t>・ 就業者１人当たりの経済活動別県内総生産の動きをみると、大阪は、３業種（</a:t>
            </a:r>
            <a:r>
              <a:rPr kumimoji="1" lang="ja-JP" altLang="en-US" sz="1100" b="1" dirty="0">
                <a:latin typeface="+mj-lt"/>
              </a:rPr>
              <a:t>「製造業」、「卸売・小売業」、「不動産業」）のウェイトが高いが、いずれも、</a:t>
            </a:r>
            <a:r>
              <a:rPr kumimoji="1" lang="en-US" altLang="ja-JP" sz="1100" b="1" dirty="0">
                <a:latin typeface="+mj-lt"/>
              </a:rPr>
              <a:t>2006</a:t>
            </a:r>
            <a:r>
              <a:rPr kumimoji="1" lang="ja-JP" altLang="en-US" sz="1100" b="1" dirty="0">
                <a:latin typeface="+mj-lt"/>
              </a:rPr>
              <a:t>年～</a:t>
            </a:r>
            <a:r>
              <a:rPr kumimoji="1" lang="en-US" altLang="ja-JP" sz="1100" b="1" dirty="0">
                <a:latin typeface="+mj-lt"/>
              </a:rPr>
              <a:t>2015</a:t>
            </a:r>
            <a:r>
              <a:rPr kumimoji="1" lang="ja-JP" altLang="en-US" sz="1100" b="1" dirty="0">
                <a:latin typeface="+mj-lt"/>
              </a:rPr>
              <a:t>年の伸びが全国平均を下回る状況</a:t>
            </a:r>
            <a:r>
              <a:rPr kumimoji="1" lang="ja-JP" altLang="en-US" sz="1100" dirty="0">
                <a:latin typeface="+mj-lt"/>
              </a:rPr>
              <a:t>。</a:t>
            </a:r>
            <a:endParaRPr kumimoji="1" lang="en-US" altLang="ja-JP" sz="1100" dirty="0">
              <a:latin typeface="+mj-lt"/>
            </a:endParaRPr>
          </a:p>
          <a:p>
            <a:pPr marL="93663" indent="-93663">
              <a:lnSpc>
                <a:spcPts val="1200"/>
              </a:lnSpc>
              <a:spcBef>
                <a:spcPts val="200"/>
              </a:spcBef>
            </a:pPr>
            <a:r>
              <a:rPr kumimoji="1" lang="ja-JP" altLang="en-US" sz="1100" dirty="0">
                <a:latin typeface="+mj-lt"/>
              </a:rPr>
              <a:t>・ </a:t>
            </a:r>
            <a:r>
              <a:rPr kumimoji="1" lang="ja-JP" altLang="en-US" sz="1100" b="1" dirty="0">
                <a:latin typeface="+mj-lt"/>
              </a:rPr>
              <a:t>東京は</a:t>
            </a:r>
            <a:r>
              <a:rPr kumimoji="1" lang="ja-JP" altLang="en-US" sz="1100" dirty="0">
                <a:latin typeface="+mj-lt"/>
              </a:rPr>
              <a:t>、６業種（「製造業」、「卸売・小売業」、「情報通信業」、「金融・保険業」、「不動産業」、「専門・科学技術、業務支援サービス業」）のウェイトが高く、このうち</a:t>
            </a:r>
            <a:r>
              <a:rPr kumimoji="1" lang="ja-JP" altLang="en-US" sz="1100" b="1" dirty="0">
                <a:latin typeface="+mj-lt"/>
              </a:rPr>
              <a:t>、</a:t>
            </a:r>
            <a:r>
              <a:rPr kumimoji="1" lang="ja-JP" altLang="en-US" sz="1100" b="1" dirty="0"/>
              <a:t> 「情報通信業」、「不動産業」、「専門・科学技術、業務支援サービス業」で全国平均を上回る伸び</a:t>
            </a:r>
            <a:r>
              <a:rPr kumimoji="1" lang="ja-JP" altLang="en-US" sz="1100" dirty="0"/>
              <a:t>、同様に、愛知は２業種（「製造業」、「卸売・小売業」）のウェイトが高く、全国平均を上回る伸びがみられる。</a:t>
            </a:r>
            <a:endParaRPr kumimoji="1" lang="en-US" altLang="ja-JP" sz="1100" dirty="0"/>
          </a:p>
          <a:p>
            <a:pPr>
              <a:lnSpc>
                <a:spcPts val="1200"/>
              </a:lnSpc>
              <a:spcBef>
                <a:spcPts val="300"/>
              </a:spcBef>
            </a:pPr>
            <a:r>
              <a:rPr kumimoji="1" lang="ja-JP" altLang="en-US" sz="1100" dirty="0">
                <a:latin typeface="+mj-lt"/>
              </a:rPr>
              <a:t>　⇒　これらのことから、大阪では</a:t>
            </a:r>
            <a:r>
              <a:rPr kumimoji="1" lang="ja-JP" altLang="en-US" sz="1100" b="1" u="sng" dirty="0">
                <a:latin typeface="+mj-lt"/>
              </a:rPr>
              <a:t>主要産業の伸びが低く、地域経済をけん引する産業がみられない現状</a:t>
            </a:r>
            <a:r>
              <a:rPr kumimoji="1" lang="ja-JP" altLang="en-US" sz="1100" dirty="0">
                <a:latin typeface="+mj-lt"/>
              </a:rPr>
              <a:t>があると考えられる。</a:t>
            </a:r>
            <a:endParaRPr kumimoji="1" lang="en-US" altLang="ja-JP" sz="1100" dirty="0">
              <a:latin typeface="+mj-lt"/>
            </a:endParaRPr>
          </a:p>
        </p:txBody>
      </p:sp>
      <p:sp>
        <p:nvSpPr>
          <p:cNvPr id="28" name="正方形/長方形 27"/>
          <p:cNvSpPr/>
          <p:nvPr/>
        </p:nvSpPr>
        <p:spPr>
          <a:xfrm>
            <a:off x="32726" y="-18127"/>
            <a:ext cx="8913478" cy="400110"/>
          </a:xfrm>
          <a:prstGeom prst="rect">
            <a:avLst/>
          </a:prstGeom>
        </p:spPr>
        <p:txBody>
          <a:bodyPr wrap="square">
            <a:spAutoFit/>
          </a:bodyPr>
          <a:lstStyle/>
          <a:p>
            <a:r>
              <a:rPr lang="en-US" altLang="ja-JP" sz="2000" b="1" dirty="0"/>
              <a:t>【</a:t>
            </a:r>
            <a:r>
              <a:rPr lang="ja-JP" altLang="en-US" sz="2000" b="1" dirty="0"/>
              <a:t>補足①</a:t>
            </a:r>
            <a:r>
              <a:rPr lang="en-US" altLang="ja-JP" sz="2000" b="1" dirty="0"/>
              <a:t>】</a:t>
            </a:r>
            <a:r>
              <a:rPr lang="ja-JP" altLang="en-US" sz="2000" b="1" dirty="0"/>
              <a:t>　大阪の産業構造を考えるにあたっての視点</a:t>
            </a:r>
          </a:p>
        </p:txBody>
      </p:sp>
      <p:pic>
        <p:nvPicPr>
          <p:cNvPr id="30" name="図 29"/>
          <p:cNvPicPr>
            <a:picLocks noChangeAspect="1"/>
          </p:cNvPicPr>
          <p:nvPr/>
        </p:nvPicPr>
        <p:blipFill>
          <a:blip r:embed="rId3"/>
          <a:stretch>
            <a:fillRect/>
          </a:stretch>
        </p:blipFill>
        <p:spPr>
          <a:xfrm>
            <a:off x="4092930" y="3737926"/>
            <a:ext cx="4615624" cy="2905807"/>
          </a:xfrm>
          <a:prstGeom prst="rect">
            <a:avLst/>
          </a:prstGeom>
          <a:solidFill>
            <a:schemeClr val="bg1"/>
          </a:solidFill>
        </p:spPr>
      </p:pic>
      <p:sp>
        <p:nvSpPr>
          <p:cNvPr id="31" name="正方形/長方形 30"/>
          <p:cNvSpPr/>
          <p:nvPr/>
        </p:nvSpPr>
        <p:spPr>
          <a:xfrm>
            <a:off x="7841300" y="4591200"/>
            <a:ext cx="406265" cy="137100"/>
          </a:xfrm>
          <a:prstGeom prst="rect">
            <a:avLst/>
          </a:prstGeom>
          <a:solidFill>
            <a:srgbClr val="FF0000">
              <a:alpha val="20000"/>
            </a:srgbClr>
          </a:solid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7845443" y="4914415"/>
            <a:ext cx="406265" cy="137100"/>
          </a:xfrm>
          <a:prstGeom prst="rect">
            <a:avLst/>
          </a:prstGeom>
          <a:solidFill>
            <a:srgbClr val="FF0000">
              <a:alpha val="20000"/>
            </a:srgbClr>
          </a:solid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7836089" y="5694471"/>
            <a:ext cx="406265" cy="137100"/>
          </a:xfrm>
          <a:prstGeom prst="rect">
            <a:avLst/>
          </a:prstGeom>
          <a:solidFill>
            <a:srgbClr val="FF0000">
              <a:alpha val="20000"/>
            </a:srgbClr>
          </a:solid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a:off x="8333214" y="4591200"/>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407505" y="4591200"/>
            <a:ext cx="406265" cy="137100"/>
          </a:xfrm>
          <a:prstGeom prst="rect">
            <a:avLst/>
          </a:prstGeom>
          <a:no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6968738" y="5688677"/>
            <a:ext cx="406265" cy="137100"/>
          </a:xfrm>
          <a:prstGeom prst="rect">
            <a:avLst/>
          </a:prstGeom>
          <a:no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6968738" y="5837994"/>
            <a:ext cx="406265" cy="137100"/>
          </a:xfrm>
          <a:prstGeom prst="rect">
            <a:avLst/>
          </a:prstGeom>
          <a:no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p:cNvSpPr/>
          <p:nvPr/>
        </p:nvSpPr>
        <p:spPr>
          <a:xfrm>
            <a:off x="8333213" y="4897142"/>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p:cNvSpPr/>
          <p:nvPr/>
        </p:nvSpPr>
        <p:spPr>
          <a:xfrm>
            <a:off x="8318255" y="5694471"/>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p:cNvSpPr/>
          <p:nvPr/>
        </p:nvSpPr>
        <p:spPr>
          <a:xfrm>
            <a:off x="8301089" y="5382752"/>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p:cNvSpPr/>
          <p:nvPr/>
        </p:nvSpPr>
        <p:spPr>
          <a:xfrm>
            <a:off x="8312450" y="5845739"/>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7407053" y="4907025"/>
            <a:ext cx="406265" cy="137100"/>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968738" y="4591200"/>
            <a:ext cx="406265" cy="137100"/>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6976098" y="4906362"/>
            <a:ext cx="406265" cy="137100"/>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968738" y="5371068"/>
            <a:ext cx="406265" cy="137100"/>
          </a:xfrm>
          <a:prstGeom prst="rect">
            <a:avLst/>
          </a:prstGeom>
          <a:noFill/>
          <a:ln w="222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6973418" y="5530534"/>
            <a:ext cx="406265" cy="137100"/>
          </a:xfrm>
          <a:prstGeom prst="rect">
            <a:avLst/>
          </a:pr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8740678" y="5368584"/>
            <a:ext cx="180000" cy="61555"/>
          </a:xfrm>
          <a:prstGeom prst="rect">
            <a:avLst/>
          </a:prstGeom>
          <a:solidFill>
            <a:schemeClr val="bg1"/>
          </a:solidFill>
          <a:ln>
            <a:noFill/>
          </a:ln>
        </p:spPr>
        <p:txBody>
          <a:bodyPr wrap="square" lIns="0" tIns="0" rIns="0" bIns="0" rtlCol="0">
            <a:spAutoFit/>
          </a:bodyPr>
          <a:lstStyle/>
          <a:p>
            <a:pPr marL="174625" lvl="0" indent="-174625" algn="ctr">
              <a:defRPr/>
            </a:pPr>
            <a:r>
              <a:rPr kumimoji="1" lang="en-US" altLang="ja-JP" sz="400" b="1"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1.005</a:t>
            </a:r>
          </a:p>
        </p:txBody>
      </p:sp>
      <p:sp>
        <p:nvSpPr>
          <p:cNvPr id="68" name="テキスト ボックス 67"/>
          <p:cNvSpPr txBox="1"/>
          <p:nvPr/>
        </p:nvSpPr>
        <p:spPr>
          <a:xfrm>
            <a:off x="8750689" y="5530534"/>
            <a:ext cx="180000" cy="61555"/>
          </a:xfrm>
          <a:prstGeom prst="rect">
            <a:avLst/>
          </a:prstGeom>
          <a:solidFill>
            <a:schemeClr val="bg1"/>
          </a:solidFill>
          <a:ln>
            <a:noFill/>
          </a:ln>
        </p:spPr>
        <p:txBody>
          <a:bodyPr wrap="square" lIns="0" tIns="0" rIns="0" bIns="0" rtlCol="0">
            <a:spAutoFit/>
          </a:bodyPr>
          <a:lstStyle/>
          <a:p>
            <a:pPr marL="174625" lvl="0" indent="-174625" algn="ctr">
              <a:defRPr/>
            </a:pPr>
            <a:r>
              <a:rPr kumimoji="1" lang="en-US" altLang="ja-JP" sz="400" b="1"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0.777</a:t>
            </a:r>
          </a:p>
        </p:txBody>
      </p:sp>
      <p:sp>
        <p:nvSpPr>
          <p:cNvPr id="69" name="テキスト ボックス 68"/>
          <p:cNvSpPr txBox="1"/>
          <p:nvPr/>
        </p:nvSpPr>
        <p:spPr>
          <a:xfrm>
            <a:off x="7410660" y="5499756"/>
            <a:ext cx="180000" cy="61555"/>
          </a:xfrm>
          <a:prstGeom prst="rect">
            <a:avLst/>
          </a:prstGeom>
          <a:solidFill>
            <a:schemeClr val="bg1"/>
          </a:solidFill>
          <a:ln>
            <a:noFill/>
          </a:ln>
        </p:spPr>
        <p:txBody>
          <a:bodyPr wrap="square" lIns="0" tIns="0" rIns="0" bIns="0" rtlCol="0">
            <a:spAutoFit/>
          </a:bodyPr>
          <a:lstStyle/>
          <a:p>
            <a:pPr marL="174625" lvl="0" indent="-174625" algn="ctr">
              <a:defRPr/>
            </a:pPr>
            <a:r>
              <a:rPr kumimoji="1" lang="en-US" altLang="ja-JP" sz="400" b="1"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0.773</a:t>
            </a:r>
          </a:p>
        </p:txBody>
      </p:sp>
      <p:sp>
        <p:nvSpPr>
          <p:cNvPr id="70" name="テキスト ボックス 69"/>
          <p:cNvSpPr txBox="1"/>
          <p:nvPr/>
        </p:nvSpPr>
        <p:spPr>
          <a:xfrm>
            <a:off x="7402910" y="5347786"/>
            <a:ext cx="180000" cy="61555"/>
          </a:xfrm>
          <a:prstGeom prst="rect">
            <a:avLst/>
          </a:prstGeom>
          <a:solidFill>
            <a:schemeClr val="bg1"/>
          </a:solidFill>
          <a:ln>
            <a:noFill/>
          </a:ln>
        </p:spPr>
        <p:txBody>
          <a:bodyPr wrap="square" lIns="0" tIns="0" rIns="0" bIns="0" rtlCol="0">
            <a:spAutoFit/>
          </a:bodyPr>
          <a:lstStyle/>
          <a:p>
            <a:pPr marL="174625" lvl="0" indent="-174625" algn="ctr">
              <a:defRPr/>
            </a:pPr>
            <a:r>
              <a:rPr kumimoji="1" lang="en-US" altLang="ja-JP" sz="400" b="1" i="1" dirty="0">
                <a:solidFill>
                  <a:prstClr val="black"/>
                </a:solidFill>
                <a:latin typeface="BIZ UDPゴシック" panose="020B0400000000000000" pitchFamily="50" charset="-128"/>
                <a:ea typeface="BIZ UDPゴシック" panose="020B0400000000000000" pitchFamily="50" charset="-128"/>
              </a:rPr>
              <a:t>1.006</a:t>
            </a:r>
            <a:endParaRPr kumimoji="1" lang="en-US" altLang="ja-JP" sz="400" b="1" i="1"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1" name="楕円 70"/>
          <p:cNvSpPr/>
          <p:nvPr/>
        </p:nvSpPr>
        <p:spPr>
          <a:xfrm>
            <a:off x="8284453" y="5527258"/>
            <a:ext cx="439589" cy="1371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32726" y="308677"/>
            <a:ext cx="589288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「可処分所得の分析」から見たアプローチ</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p:cNvSpPr/>
          <p:nvPr/>
        </p:nvSpPr>
        <p:spPr>
          <a:xfrm>
            <a:off x="625" y="-9653"/>
            <a:ext cx="9144000" cy="375626"/>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a:ea typeface="Meiryo UI" pitchFamily="50" charset="-128"/>
                <a:cs typeface="Meiryo UI" pitchFamily="50" charset="-128"/>
              </a:rPr>
              <a:t>４－４</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kern="0" dirty="0" smtClean="0">
                <a:solidFill>
                  <a:srgbClr val="000000"/>
                </a:solidFill>
                <a:latin typeface="Meiryo UI"/>
                <a:ea typeface="Meiryo UI" pitchFamily="50" charset="-128"/>
                <a:cs typeface="Meiryo UI" pitchFamily="50" charset="-128"/>
              </a:rPr>
              <a:t>大阪</a:t>
            </a:r>
            <a:r>
              <a:rPr lang="ja-JP" altLang="en-US" kern="0" dirty="0">
                <a:solidFill>
                  <a:srgbClr val="000000"/>
                </a:solidFill>
                <a:latin typeface="Meiryo UI"/>
                <a:ea typeface="Meiryo UI" pitchFamily="50" charset="-128"/>
                <a:cs typeface="Meiryo UI" pitchFamily="50" charset="-128"/>
              </a:rPr>
              <a:t>の産業構造を考えるにあたっての視点</a:t>
            </a:r>
          </a:p>
        </p:txBody>
      </p:sp>
      <p:sp>
        <p:nvSpPr>
          <p:cNvPr id="51" name="正方形/長方形 50"/>
          <p:cNvSpPr/>
          <p:nvPr/>
        </p:nvSpPr>
        <p:spPr>
          <a:xfrm>
            <a:off x="7011266" y="64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dirty="0">
                <a:solidFill>
                  <a:prstClr val="black"/>
                </a:solidFill>
                <a:latin typeface="Meiryo UI"/>
                <a:ea typeface="Meiryo UI"/>
              </a:rPr>
              <a:t>１</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531940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36202" y="5866992"/>
            <a:ext cx="71161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320291" y="944776"/>
            <a:ext cx="8503417" cy="46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大学生の就職先の分布を都道府県別に見ると、大阪府では、地元に就職する学生の割合は半数にも満たない。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99984" y="6144916"/>
            <a:ext cx="55012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リクルートキャリア　就職みらい研究所「大学生の地域間移動に関するレポート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 name="大かっこ 2"/>
          <p:cNvSpPr/>
          <p:nvPr/>
        </p:nvSpPr>
        <p:spPr>
          <a:xfrm>
            <a:off x="799984" y="6159530"/>
            <a:ext cx="4852136" cy="29556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19" y="1564905"/>
            <a:ext cx="9000000" cy="4204660"/>
          </a:xfrm>
          <a:prstGeom prst="rect">
            <a:avLst/>
          </a:prstGeom>
          <a:noFill/>
          <a:ln>
            <a:noFill/>
          </a:ln>
        </p:spPr>
      </p:pic>
      <p:sp>
        <p:nvSpPr>
          <p:cNvPr id="11" name="正方形/長方形 10"/>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大卒就職者地元残留率</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8D8AAC11-CCFF-4CAC-A02A-4A78836BBA3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労働の多様性⑨）</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4" name="正方形/長方形 13">
            <a:extLst>
              <a:ext uri="{FF2B5EF4-FFF2-40B4-BE49-F238E27FC236}">
                <a16:creationId xmlns:a16="http://schemas.microsoft.com/office/drawing/2014/main" id="{AC3E057A-517E-07C9-91A6-36C1264C4C3D}"/>
              </a:ext>
            </a:extLst>
          </p:cNvPr>
          <p:cNvSpPr/>
          <p:nvPr/>
        </p:nvSpPr>
        <p:spPr>
          <a:xfrm>
            <a:off x="6943495" y="8935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796068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467951" y="2623297"/>
            <a:ext cx="6517189" cy="3926164"/>
          </a:xfrm>
          <a:prstGeom prst="rect">
            <a:avLst/>
          </a:prstGeom>
        </p:spPr>
      </p:pic>
      <p:sp>
        <p:nvSpPr>
          <p:cNvPr id="15" name="テキスト ボックス 14"/>
          <p:cNvSpPr txBox="1"/>
          <p:nvPr/>
        </p:nvSpPr>
        <p:spPr>
          <a:xfrm>
            <a:off x="136081" y="558445"/>
            <a:ext cx="8693322" cy="307777"/>
          </a:xfrm>
          <a:prstGeom prst="rect">
            <a:avLst/>
          </a:prstGeom>
          <a:noFill/>
        </p:spPr>
        <p:txBody>
          <a:bodyPr wrap="square" rtlCol="0">
            <a:spAutoFit/>
          </a:bodyPr>
          <a:lstStyle/>
          <a:p>
            <a:r>
              <a:rPr kumimoji="1" lang="ja-JP" altLang="en-US" sz="1400" b="1" dirty="0"/>
              <a:t>■</a:t>
            </a:r>
            <a:r>
              <a:rPr lang="ja-JP" altLang="en-US" sz="1400" b="1" dirty="0"/>
              <a:t>　大企業を「個人的な理由」で離職した人の数（全国）</a:t>
            </a:r>
          </a:p>
        </p:txBody>
      </p:sp>
      <p:sp>
        <p:nvSpPr>
          <p:cNvPr id="8" name="正方形/長方形 7">
            <a:extLst>
              <a:ext uri="{FF2B5EF4-FFF2-40B4-BE49-F238E27FC236}">
                <a16:creationId xmlns:a16="http://schemas.microsoft.com/office/drawing/2014/main" id="{5B9154DC-5E2E-470A-8FAE-9373615F1687}"/>
              </a:ext>
            </a:extLst>
          </p:cNvPr>
          <p:cNvSpPr/>
          <p:nvPr/>
        </p:nvSpPr>
        <p:spPr>
          <a:xfrm>
            <a:off x="147348" y="864381"/>
            <a:ext cx="8898671"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全国的に、大企業を「個人的な理由」（結婚・出産・育児・介護</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を除く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）で離職する若者が増えている。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（昇進できないこと、若いからという理由でチャレンジさせてもらえないことへの不満をもとにした離職はここに入ると考えられる）</a:t>
            </a:r>
          </a:p>
        </p:txBody>
      </p:sp>
      <p:sp>
        <p:nvSpPr>
          <p:cNvPr id="9" name="正方形/長方形 8">
            <a:extLst>
              <a:ext uri="{FF2B5EF4-FFF2-40B4-BE49-F238E27FC236}">
                <a16:creationId xmlns:a16="http://schemas.microsoft.com/office/drawing/2014/main" id="{BE3D819E-FD68-440B-A079-FCA90A03DB7E}"/>
              </a:ext>
            </a:extLst>
          </p:cNvPr>
          <p:cNvSpPr/>
          <p:nvPr/>
        </p:nvSpPr>
        <p:spPr>
          <a:xfrm>
            <a:off x="1060173" y="2394379"/>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単位：千人</a:t>
            </a:r>
          </a:p>
        </p:txBody>
      </p:sp>
      <p:sp>
        <p:nvSpPr>
          <p:cNvPr id="12" name="正方形/長方形 11">
            <a:extLst>
              <a:ext uri="{FF2B5EF4-FFF2-40B4-BE49-F238E27FC236}">
                <a16:creationId xmlns:a16="http://schemas.microsoft.com/office/drawing/2014/main" id="{11EC4F4A-A436-412D-AC0B-C32D5B5FDB21}"/>
              </a:ext>
            </a:extLst>
          </p:cNvPr>
          <p:cNvSpPr/>
          <p:nvPr/>
        </p:nvSpPr>
        <p:spPr>
          <a:xfrm>
            <a:off x="7578748" y="2917413"/>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20</a:t>
            </a:r>
            <a:r>
              <a:rPr kumimoji="1" lang="ja-JP" altLang="en-US" sz="800" dirty="0">
                <a:solidFill>
                  <a:schemeClr val="tx1"/>
                </a:solidFill>
              </a:rPr>
              <a:t>代</a:t>
            </a:r>
          </a:p>
        </p:txBody>
      </p:sp>
      <p:graphicFrame>
        <p:nvGraphicFramePr>
          <p:cNvPr id="3" name="表 2">
            <a:extLst>
              <a:ext uri="{FF2B5EF4-FFF2-40B4-BE49-F238E27FC236}">
                <a16:creationId xmlns:a16="http://schemas.microsoft.com/office/drawing/2014/main" id="{10B43552-7CF6-45BF-9F43-C70953496CFD}"/>
              </a:ext>
            </a:extLst>
          </p:cNvPr>
          <p:cNvGraphicFramePr>
            <a:graphicFrameLocks noGrp="1"/>
          </p:cNvGraphicFramePr>
          <p:nvPr/>
        </p:nvGraphicFramePr>
        <p:xfrm>
          <a:off x="4447065" y="1801765"/>
          <a:ext cx="4203700" cy="453390"/>
        </p:xfrm>
        <a:graphic>
          <a:graphicData uri="http://schemas.openxmlformats.org/drawingml/2006/table">
            <a:tbl>
              <a:tblPr/>
              <a:tblGrid>
                <a:gridCol w="342900">
                  <a:extLst>
                    <a:ext uri="{9D8B030D-6E8A-4147-A177-3AD203B41FA5}">
                      <a16:colId xmlns:a16="http://schemas.microsoft.com/office/drawing/2014/main" val="816588901"/>
                    </a:ext>
                  </a:extLst>
                </a:gridCol>
                <a:gridCol w="342900">
                  <a:extLst>
                    <a:ext uri="{9D8B030D-6E8A-4147-A177-3AD203B41FA5}">
                      <a16:colId xmlns:a16="http://schemas.microsoft.com/office/drawing/2014/main" val="2430203067"/>
                    </a:ext>
                  </a:extLst>
                </a:gridCol>
                <a:gridCol w="342900">
                  <a:extLst>
                    <a:ext uri="{9D8B030D-6E8A-4147-A177-3AD203B41FA5}">
                      <a16:colId xmlns:a16="http://schemas.microsoft.com/office/drawing/2014/main" val="1230765095"/>
                    </a:ext>
                  </a:extLst>
                </a:gridCol>
                <a:gridCol w="342900">
                  <a:extLst>
                    <a:ext uri="{9D8B030D-6E8A-4147-A177-3AD203B41FA5}">
                      <a16:colId xmlns:a16="http://schemas.microsoft.com/office/drawing/2014/main" val="760475165"/>
                    </a:ext>
                  </a:extLst>
                </a:gridCol>
                <a:gridCol w="342900">
                  <a:extLst>
                    <a:ext uri="{9D8B030D-6E8A-4147-A177-3AD203B41FA5}">
                      <a16:colId xmlns:a16="http://schemas.microsoft.com/office/drawing/2014/main" val="1782495592"/>
                    </a:ext>
                  </a:extLst>
                </a:gridCol>
                <a:gridCol w="342900">
                  <a:extLst>
                    <a:ext uri="{9D8B030D-6E8A-4147-A177-3AD203B41FA5}">
                      <a16:colId xmlns:a16="http://schemas.microsoft.com/office/drawing/2014/main" val="3762126585"/>
                    </a:ext>
                  </a:extLst>
                </a:gridCol>
                <a:gridCol w="342900">
                  <a:extLst>
                    <a:ext uri="{9D8B030D-6E8A-4147-A177-3AD203B41FA5}">
                      <a16:colId xmlns:a16="http://schemas.microsoft.com/office/drawing/2014/main" val="1710371087"/>
                    </a:ext>
                  </a:extLst>
                </a:gridCol>
                <a:gridCol w="431800">
                  <a:extLst>
                    <a:ext uri="{9D8B030D-6E8A-4147-A177-3AD203B41FA5}">
                      <a16:colId xmlns:a16="http://schemas.microsoft.com/office/drawing/2014/main" val="2162462345"/>
                    </a:ext>
                  </a:extLst>
                </a:gridCol>
                <a:gridCol w="342900">
                  <a:extLst>
                    <a:ext uri="{9D8B030D-6E8A-4147-A177-3AD203B41FA5}">
                      <a16:colId xmlns:a16="http://schemas.microsoft.com/office/drawing/2014/main" val="1620424337"/>
                    </a:ext>
                  </a:extLst>
                </a:gridCol>
                <a:gridCol w="342900">
                  <a:extLst>
                    <a:ext uri="{9D8B030D-6E8A-4147-A177-3AD203B41FA5}">
                      <a16:colId xmlns:a16="http://schemas.microsoft.com/office/drawing/2014/main" val="2713191815"/>
                    </a:ext>
                  </a:extLst>
                </a:gridCol>
                <a:gridCol w="342900">
                  <a:extLst>
                    <a:ext uri="{9D8B030D-6E8A-4147-A177-3AD203B41FA5}">
                      <a16:colId xmlns:a16="http://schemas.microsoft.com/office/drawing/2014/main" val="1159831550"/>
                    </a:ext>
                  </a:extLst>
                </a:gridCol>
                <a:gridCol w="342900">
                  <a:extLst>
                    <a:ext uri="{9D8B030D-6E8A-4147-A177-3AD203B41FA5}">
                      <a16:colId xmlns:a16="http://schemas.microsoft.com/office/drawing/2014/main" val="3127570885"/>
                    </a:ext>
                  </a:extLst>
                </a:gridCol>
              </a:tblGrid>
              <a:tr h="85725">
                <a:tc rowSpan="2">
                  <a:txBody>
                    <a:bodyPr/>
                    <a:lstStyle/>
                    <a:p>
                      <a:pPr algn="ctr" fontAlgn="ctr"/>
                      <a:r>
                        <a:rPr lang="zh-TW" altLang="en-US" sz="600" b="0" i="0" u="none" strike="noStrike">
                          <a:effectLst/>
                          <a:latin typeface="ＭＳ 明朝" panose="02020609040205080304" pitchFamily="17" charset="-128"/>
                          <a:ea typeface="ＭＳ 明朝" panose="02020609040205080304" pitchFamily="17" charset="-128"/>
                        </a:rPr>
                        <a:t>契約期  　間満了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事業所側</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の理由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dirty="0">
                          <a:effectLst/>
                          <a:latin typeface="ＭＳ 明朝" panose="02020609040205080304" pitchFamily="17" charset="-128"/>
                          <a:ea typeface="ＭＳ 明朝" panose="02020609040205080304" pitchFamily="17" charset="-128"/>
                        </a:rPr>
                        <a:t>定年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本人  　　の責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TW" altLang="en-US" sz="600" b="0" i="0" u="none" strike="noStrike">
                          <a:effectLst/>
                          <a:latin typeface="ＭＳ 明朝" panose="02020609040205080304" pitchFamily="17" charset="-128"/>
                          <a:ea typeface="ＭＳ 明朝" panose="02020609040205080304" pitchFamily="17" charset="-128"/>
                        </a:rPr>
                        <a:t>個人的   理　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死亡・  </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傷病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948154"/>
                  </a:ext>
                </a:extLst>
              </a:tr>
              <a:tr h="35242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経営上　の都合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出向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出向元  　へ復帰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結婚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effectLst/>
                          <a:latin typeface="ＭＳ 明朝" panose="02020609040205080304" pitchFamily="17" charset="-128"/>
                          <a:ea typeface="ＭＳ 明朝" panose="02020609040205080304" pitchFamily="17" charset="-128"/>
                        </a:rPr>
                        <a:t>出産・　</a:t>
                      </a:r>
                      <a:br>
                        <a:rPr lang="ja-JP" altLang="en-US" sz="600" b="0" i="0" u="none" strike="noStrike">
                          <a:effectLst/>
                          <a:latin typeface="ＭＳ 明朝" panose="02020609040205080304" pitchFamily="17" charset="-128"/>
                          <a:ea typeface="ＭＳ 明朝" panose="02020609040205080304" pitchFamily="17" charset="-128"/>
                        </a:rPr>
                      </a:br>
                      <a:r>
                        <a:rPr lang="ja-JP" altLang="en-US" sz="600" b="0" i="0" u="none" strike="noStrike">
                          <a:effectLst/>
                          <a:latin typeface="ＭＳ 明朝" panose="02020609040205080304" pitchFamily="17" charset="-128"/>
                          <a:ea typeface="ＭＳ 明朝" panose="02020609040205080304" pitchFamily="17" charset="-128"/>
                        </a:rPr>
                        <a:t>育児</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dirty="0">
                          <a:effectLst/>
                          <a:latin typeface="ＭＳ 明朝" panose="02020609040205080304" pitchFamily="17" charset="-128"/>
                          <a:ea typeface="ＭＳ 明朝" panose="02020609040205080304" pitchFamily="17" charset="-128"/>
                        </a:rPr>
                        <a:t>介護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786148563"/>
                  </a:ext>
                </a:extLst>
              </a:tr>
            </a:tbl>
          </a:graphicData>
        </a:graphic>
      </p:graphicFrame>
      <p:sp>
        <p:nvSpPr>
          <p:cNvPr id="4" name="楕円 3">
            <a:extLst>
              <a:ext uri="{FF2B5EF4-FFF2-40B4-BE49-F238E27FC236}">
                <a16:creationId xmlns:a16="http://schemas.microsoft.com/office/drawing/2014/main" id="{4BAE3047-DCC8-4B8B-91B9-B3EA25A46546}"/>
              </a:ext>
            </a:extLst>
          </p:cNvPr>
          <p:cNvSpPr/>
          <p:nvPr/>
        </p:nvSpPr>
        <p:spPr>
          <a:xfrm>
            <a:off x="6843920" y="1828973"/>
            <a:ext cx="432000" cy="432000"/>
          </a:xfrm>
          <a:prstGeom prst="ellipse">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ED455A6-DA31-49FD-93AD-5B3E727CE0D5}"/>
              </a:ext>
            </a:extLst>
          </p:cNvPr>
          <p:cNvSpPr/>
          <p:nvPr/>
        </p:nvSpPr>
        <p:spPr>
          <a:xfrm>
            <a:off x="1060173" y="2175539"/>
            <a:ext cx="3104241" cy="361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a:t>
            </a:r>
            <a:r>
              <a:rPr kumimoji="1" lang="ja-JP" altLang="en-US" sz="800" dirty="0">
                <a:solidFill>
                  <a:schemeClr val="tx1"/>
                </a:solidFill>
              </a:rPr>
              <a:t>従業員</a:t>
            </a:r>
            <a:r>
              <a:rPr kumimoji="1" lang="en-US" altLang="ja-JP" sz="800" dirty="0">
                <a:solidFill>
                  <a:schemeClr val="tx1"/>
                </a:solidFill>
              </a:rPr>
              <a:t>1,000</a:t>
            </a:r>
            <a:r>
              <a:rPr kumimoji="1" lang="ja-JP" altLang="en-US" sz="800" dirty="0">
                <a:solidFill>
                  <a:schemeClr val="tx1"/>
                </a:solidFill>
              </a:rPr>
              <a:t>人以上の企業</a:t>
            </a:r>
          </a:p>
        </p:txBody>
      </p:sp>
      <p:sp>
        <p:nvSpPr>
          <p:cNvPr id="16" name="正方形/長方形 15">
            <a:extLst>
              <a:ext uri="{FF2B5EF4-FFF2-40B4-BE49-F238E27FC236}">
                <a16:creationId xmlns:a16="http://schemas.microsoft.com/office/drawing/2014/main" id="{073846B6-7B2F-480D-8872-6D7FBAE90C42}"/>
              </a:ext>
            </a:extLst>
          </p:cNvPr>
          <p:cNvSpPr/>
          <p:nvPr/>
        </p:nvSpPr>
        <p:spPr>
          <a:xfrm>
            <a:off x="7616342" y="446305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30</a:t>
            </a:r>
            <a:r>
              <a:rPr kumimoji="1" lang="ja-JP" altLang="en-US" sz="800" dirty="0">
                <a:solidFill>
                  <a:schemeClr val="tx1"/>
                </a:solidFill>
              </a:rPr>
              <a:t>代</a:t>
            </a:r>
          </a:p>
        </p:txBody>
      </p:sp>
      <p:sp>
        <p:nvSpPr>
          <p:cNvPr id="17" name="正方形/長方形 16">
            <a:extLst>
              <a:ext uri="{FF2B5EF4-FFF2-40B4-BE49-F238E27FC236}">
                <a16:creationId xmlns:a16="http://schemas.microsoft.com/office/drawing/2014/main" id="{003A44A9-6293-404F-9303-CF34261801B6}"/>
              </a:ext>
            </a:extLst>
          </p:cNvPr>
          <p:cNvSpPr/>
          <p:nvPr/>
        </p:nvSpPr>
        <p:spPr>
          <a:xfrm>
            <a:off x="7616341" y="463418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40</a:t>
            </a:r>
            <a:r>
              <a:rPr kumimoji="1" lang="ja-JP" altLang="en-US" sz="800" dirty="0">
                <a:solidFill>
                  <a:schemeClr val="tx1"/>
                </a:solidFill>
              </a:rPr>
              <a:t>代</a:t>
            </a:r>
          </a:p>
        </p:txBody>
      </p:sp>
      <p:sp>
        <p:nvSpPr>
          <p:cNvPr id="18" name="正方形/長方形 17">
            <a:extLst>
              <a:ext uri="{FF2B5EF4-FFF2-40B4-BE49-F238E27FC236}">
                <a16:creationId xmlns:a16="http://schemas.microsoft.com/office/drawing/2014/main" id="{0CF8BF09-E3BC-4438-9C58-40A0899A1C6C}"/>
              </a:ext>
            </a:extLst>
          </p:cNvPr>
          <p:cNvSpPr/>
          <p:nvPr/>
        </p:nvSpPr>
        <p:spPr>
          <a:xfrm>
            <a:off x="7616341" y="496476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19</a:t>
            </a:r>
            <a:r>
              <a:rPr kumimoji="1" lang="ja-JP" altLang="en-US" sz="800" dirty="0">
                <a:solidFill>
                  <a:schemeClr val="tx1"/>
                </a:solidFill>
              </a:rPr>
              <a:t>歳以下</a:t>
            </a:r>
          </a:p>
        </p:txBody>
      </p:sp>
      <p:sp>
        <p:nvSpPr>
          <p:cNvPr id="19" name="正方形/長方形 18">
            <a:extLst>
              <a:ext uri="{FF2B5EF4-FFF2-40B4-BE49-F238E27FC236}">
                <a16:creationId xmlns:a16="http://schemas.microsoft.com/office/drawing/2014/main" id="{8C6DFCBB-5BB4-4D80-BC2B-FBC05E836270}"/>
              </a:ext>
            </a:extLst>
          </p:cNvPr>
          <p:cNvSpPr/>
          <p:nvPr/>
        </p:nvSpPr>
        <p:spPr>
          <a:xfrm>
            <a:off x="7616340" y="5113570"/>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50</a:t>
            </a:r>
            <a:r>
              <a:rPr kumimoji="1" lang="ja-JP" altLang="en-US" sz="800" dirty="0">
                <a:solidFill>
                  <a:schemeClr val="tx1"/>
                </a:solidFill>
              </a:rPr>
              <a:t>代</a:t>
            </a:r>
          </a:p>
        </p:txBody>
      </p:sp>
      <p:sp>
        <p:nvSpPr>
          <p:cNvPr id="20" name="正方形/長方形 19">
            <a:extLst>
              <a:ext uri="{FF2B5EF4-FFF2-40B4-BE49-F238E27FC236}">
                <a16:creationId xmlns:a16="http://schemas.microsoft.com/office/drawing/2014/main" id="{7B91A370-C222-43D4-AE93-4CC29B3574A4}"/>
              </a:ext>
            </a:extLst>
          </p:cNvPr>
          <p:cNvSpPr/>
          <p:nvPr/>
        </p:nvSpPr>
        <p:spPr>
          <a:xfrm>
            <a:off x="7616340" y="5237080"/>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rPr>
              <a:t>60</a:t>
            </a:r>
            <a:r>
              <a:rPr kumimoji="1" lang="ja-JP" altLang="en-US" sz="800" dirty="0">
                <a:solidFill>
                  <a:schemeClr val="tx1"/>
                </a:solidFill>
              </a:rPr>
              <a:t>代以上</a:t>
            </a:r>
          </a:p>
        </p:txBody>
      </p:sp>
      <p:sp>
        <p:nvSpPr>
          <p:cNvPr id="21" name="テキスト ボックス 20">
            <a:extLst>
              <a:ext uri="{FF2B5EF4-FFF2-40B4-BE49-F238E27FC236}">
                <a16:creationId xmlns:a16="http://schemas.microsoft.com/office/drawing/2014/main" id="{CC7BCD5B-3668-4EC3-AC7B-52D9F4986330}"/>
              </a:ext>
            </a:extLst>
          </p:cNvPr>
          <p:cNvSpPr txBox="1"/>
          <p:nvPr/>
        </p:nvSpPr>
        <p:spPr>
          <a:xfrm>
            <a:off x="1159726" y="6435752"/>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出典：厚生労働省「雇用動向調査」をもとに副首都推進局にて作成</a:t>
            </a:r>
          </a:p>
        </p:txBody>
      </p:sp>
      <p:sp>
        <p:nvSpPr>
          <p:cNvPr id="5" name="右中かっこ 4"/>
          <p:cNvSpPr/>
          <p:nvPr/>
        </p:nvSpPr>
        <p:spPr>
          <a:xfrm rot="5400000">
            <a:off x="7711676" y="1882243"/>
            <a:ext cx="167826" cy="920274"/>
          </a:xfrm>
          <a:prstGeom prst="rightBrace">
            <a:avLst>
              <a:gd name="adj1" fmla="val 8333"/>
              <a:gd name="adj2" fmla="val 528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CC7BCD5B-3668-4EC3-AC7B-52D9F4986330}"/>
              </a:ext>
            </a:extLst>
          </p:cNvPr>
          <p:cNvSpPr txBox="1"/>
          <p:nvPr/>
        </p:nvSpPr>
        <p:spPr>
          <a:xfrm>
            <a:off x="6974822" y="2455512"/>
            <a:ext cx="228095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〇から上記３点を除いた数字でグラフを作成</a:t>
            </a:r>
          </a:p>
        </p:txBody>
      </p:sp>
      <p:sp>
        <p:nvSpPr>
          <p:cNvPr id="7" name="正方形/長方形 6">
            <a:extLst>
              <a:ext uri="{FF2B5EF4-FFF2-40B4-BE49-F238E27FC236}">
                <a16:creationId xmlns:a16="http://schemas.microsoft.com/office/drawing/2014/main" id="{61C17565-1C6A-10B4-A9D9-F3FF54769640}"/>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労働の多様性⑩）</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3" name="正方形/長方形 22"/>
          <p:cNvSpPr/>
          <p:nvPr/>
        </p:nvSpPr>
        <p:spPr>
          <a:xfrm>
            <a:off x="7059920" y="7740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259404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76402" y="1979028"/>
            <a:ext cx="4395597" cy="4212701"/>
          </a:xfrm>
          <a:prstGeom prst="rect">
            <a:avLst/>
          </a:prstGeom>
        </p:spPr>
      </p:pic>
      <p:sp>
        <p:nvSpPr>
          <p:cNvPr id="31" name="テキスト ボックス 30"/>
          <p:cNvSpPr txBox="1"/>
          <p:nvPr/>
        </p:nvSpPr>
        <p:spPr>
          <a:xfrm>
            <a:off x="467544" y="6479758"/>
            <a:ext cx="7177886"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厚生労働省「『外国人雇用状況』の届出状況まとめ」</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を</a:t>
            </a:r>
            <a:r>
              <a:rPr lang="ja-JP" altLang="en-US" sz="1100" dirty="0">
                <a:solidFill>
                  <a:prstClr val="black"/>
                </a:solidFill>
                <a:latin typeface="Meiryo UI" panose="020B0604030504040204" pitchFamily="50" charset="-128"/>
                <a:ea typeface="Meiryo UI" panose="020B0604030504040204" pitchFamily="50" charset="-128"/>
              </a:rPr>
              <a:t>もとに副首都推進局で作成</a:t>
            </a:r>
          </a:p>
        </p:txBody>
      </p:sp>
      <p:sp>
        <p:nvSpPr>
          <p:cNvPr id="7" name="正方形/長方形 6"/>
          <p:cNvSpPr/>
          <p:nvPr/>
        </p:nvSpPr>
        <p:spPr>
          <a:xfrm>
            <a:off x="320291" y="908768"/>
            <a:ext cx="8503417" cy="43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外国人雇用事業所数及び外国人労働者数は、大阪府は他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都道府県同様、増加傾向にある。</a:t>
            </a:r>
          </a:p>
        </p:txBody>
      </p:sp>
      <p:sp>
        <p:nvSpPr>
          <p:cNvPr id="10" name="正方形/長方形 9"/>
          <p:cNvSpPr/>
          <p:nvPr/>
        </p:nvSpPr>
        <p:spPr>
          <a:xfrm>
            <a:off x="179512" y="1527281"/>
            <a:ext cx="1872208" cy="26975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○外国人雇用事業所数</a:t>
            </a: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p:cNvSpPr/>
          <p:nvPr/>
        </p:nvSpPr>
        <p:spPr>
          <a:xfrm>
            <a:off x="4499992" y="1535304"/>
            <a:ext cx="1872208" cy="26975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○外国人労働者数</a:t>
            </a: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p:cNvSpPr txBox="1"/>
          <p:nvPr/>
        </p:nvSpPr>
        <p:spPr>
          <a:xfrm>
            <a:off x="254528" y="1812702"/>
            <a:ext cx="5639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a:t>
            </a:r>
          </a:p>
        </p:txBody>
      </p:sp>
      <p:sp>
        <p:nvSpPr>
          <p:cNvPr id="16" name="テキスト ボックス 15"/>
          <p:cNvSpPr txBox="1"/>
          <p:nvPr/>
        </p:nvSpPr>
        <p:spPr>
          <a:xfrm>
            <a:off x="4730484" y="1822489"/>
            <a:ext cx="5639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p>
        </p:txBody>
      </p:sp>
      <p:sp>
        <p:nvSpPr>
          <p:cNvPr id="15" name="正方形/長方形 14"/>
          <p:cNvSpPr/>
          <p:nvPr/>
        </p:nvSpPr>
        <p:spPr>
          <a:xfrm>
            <a:off x="75784" y="404664"/>
            <a:ext cx="3816000"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zh-CN"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外国人雇用事業所数、外国人労働者数</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p:cNvSpPr txBox="1"/>
          <p:nvPr/>
        </p:nvSpPr>
        <p:spPr>
          <a:xfrm>
            <a:off x="8113544" y="1844824"/>
            <a:ext cx="5639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p>
        </p:txBody>
      </p:sp>
      <p:sp>
        <p:nvSpPr>
          <p:cNvPr id="3" name="テキスト ボックス 2"/>
          <p:cNvSpPr txBox="1"/>
          <p:nvPr/>
        </p:nvSpPr>
        <p:spPr>
          <a:xfrm>
            <a:off x="5004048" y="6141433"/>
            <a:ext cx="2016224" cy="261610"/>
          </a:xfrm>
          <a:prstGeom prst="rect">
            <a:avLst/>
          </a:prstGeom>
          <a:noFill/>
        </p:spPr>
        <p:txBody>
          <a:bodyPr wrap="square" rtlCol="0">
            <a:spAutoFit/>
          </a:bodyPr>
          <a:lstStyle/>
          <a:p>
            <a:r>
              <a:rPr lang="en-US"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全国のみ右軸を参照</a:t>
            </a:r>
            <a:endParaRPr lang="ja-JP" altLang="en-US" sz="1050" kern="1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936592" y="1814627"/>
            <a:ext cx="5639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a:t>
            </a:r>
          </a:p>
        </p:txBody>
      </p:sp>
      <p:sp>
        <p:nvSpPr>
          <p:cNvPr id="23" name="テキスト ボックス 22"/>
          <p:cNvSpPr txBox="1"/>
          <p:nvPr/>
        </p:nvSpPr>
        <p:spPr>
          <a:xfrm>
            <a:off x="540048" y="6141433"/>
            <a:ext cx="2016224" cy="261610"/>
          </a:xfrm>
          <a:prstGeom prst="rect">
            <a:avLst/>
          </a:prstGeom>
          <a:noFill/>
        </p:spPr>
        <p:txBody>
          <a:bodyPr wrap="square" rtlCol="0">
            <a:spAutoFit/>
          </a:bodyPr>
          <a:lstStyle/>
          <a:p>
            <a:r>
              <a:rPr lang="en-US"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全国のみ右軸を参照</a:t>
            </a:r>
            <a:endParaRPr lang="ja-JP" altLang="en-US" sz="1050" kern="1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3"/>
          <p:cNvSpPr txBox="1"/>
          <p:nvPr/>
        </p:nvSpPr>
        <p:spPr>
          <a:xfrm>
            <a:off x="1187720" y="4590986"/>
            <a:ext cx="864000"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rPr>
              <a:t>東京都</a:t>
            </a:r>
          </a:p>
        </p:txBody>
      </p:sp>
      <p:sp>
        <p:nvSpPr>
          <p:cNvPr id="25" name="テキスト ボックス 4"/>
          <p:cNvSpPr txBox="1"/>
          <p:nvPr/>
        </p:nvSpPr>
        <p:spPr>
          <a:xfrm>
            <a:off x="2915816" y="5353968"/>
            <a:ext cx="864000"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rPr>
              <a:t>大阪府</a:t>
            </a:r>
          </a:p>
        </p:txBody>
      </p:sp>
      <p:sp>
        <p:nvSpPr>
          <p:cNvPr id="26" name="テキスト ボックス 5"/>
          <p:cNvSpPr txBox="1"/>
          <p:nvPr/>
        </p:nvSpPr>
        <p:spPr>
          <a:xfrm>
            <a:off x="971600" y="4058965"/>
            <a:ext cx="864000"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rPr>
              <a:t>全国</a:t>
            </a:r>
          </a:p>
        </p:txBody>
      </p:sp>
      <p:sp>
        <p:nvSpPr>
          <p:cNvPr id="27" name="テキスト ボックス 6"/>
          <p:cNvSpPr txBox="1"/>
          <p:nvPr/>
        </p:nvSpPr>
        <p:spPr>
          <a:xfrm>
            <a:off x="2606274" y="4829853"/>
            <a:ext cx="864000"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rPr>
              <a:t>愛知県</a:t>
            </a:r>
          </a:p>
        </p:txBody>
      </p:sp>
      <p:sp>
        <p:nvSpPr>
          <p:cNvPr id="28" name="テキスト ボックス 3"/>
          <p:cNvSpPr txBox="1"/>
          <p:nvPr/>
        </p:nvSpPr>
        <p:spPr>
          <a:xfrm>
            <a:off x="5940200" y="4856754"/>
            <a:ext cx="864000"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rPr>
              <a:t>東京都</a:t>
            </a:r>
          </a:p>
        </p:txBody>
      </p:sp>
      <p:sp>
        <p:nvSpPr>
          <p:cNvPr id="29" name="テキスト ボックス 4"/>
          <p:cNvSpPr txBox="1"/>
          <p:nvPr/>
        </p:nvSpPr>
        <p:spPr>
          <a:xfrm>
            <a:off x="7613755" y="5396937"/>
            <a:ext cx="864000"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rPr>
              <a:t>大阪府</a:t>
            </a:r>
          </a:p>
        </p:txBody>
      </p:sp>
      <p:sp>
        <p:nvSpPr>
          <p:cNvPr id="30" name="テキスト ボックス 5"/>
          <p:cNvSpPr txBox="1"/>
          <p:nvPr/>
        </p:nvSpPr>
        <p:spPr>
          <a:xfrm>
            <a:off x="5661137" y="4206602"/>
            <a:ext cx="864000"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rPr>
              <a:t>全国</a:t>
            </a:r>
          </a:p>
        </p:txBody>
      </p:sp>
      <p:sp>
        <p:nvSpPr>
          <p:cNvPr id="32" name="テキスト ボックス 6"/>
          <p:cNvSpPr txBox="1"/>
          <p:nvPr/>
        </p:nvSpPr>
        <p:spPr>
          <a:xfrm>
            <a:off x="7188000" y="4738623"/>
            <a:ext cx="864000"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50" dirty="0">
                <a:latin typeface="Meiryo UI" panose="020B0604030504040204" pitchFamily="50" charset="-128"/>
                <a:ea typeface="Meiryo UI" panose="020B0604030504040204" pitchFamily="50" charset="-128"/>
              </a:rPr>
              <a:t>愛知県</a:t>
            </a:r>
          </a:p>
        </p:txBody>
      </p:sp>
      <p:pic>
        <p:nvPicPr>
          <p:cNvPr id="33" name="図 32"/>
          <p:cNvPicPr>
            <a:picLocks noChangeAspect="1"/>
          </p:cNvPicPr>
          <p:nvPr/>
        </p:nvPicPr>
        <p:blipFill>
          <a:blip r:embed="rId3"/>
          <a:stretch>
            <a:fillRect/>
          </a:stretch>
        </p:blipFill>
        <p:spPr>
          <a:xfrm>
            <a:off x="4567741" y="1988840"/>
            <a:ext cx="4468755" cy="4212701"/>
          </a:xfrm>
          <a:prstGeom prst="rect">
            <a:avLst/>
          </a:prstGeom>
        </p:spPr>
      </p:pic>
      <p:sp>
        <p:nvSpPr>
          <p:cNvPr id="6" name="正方形/長方形 5">
            <a:extLst>
              <a:ext uri="{FF2B5EF4-FFF2-40B4-BE49-F238E27FC236}">
                <a16:creationId xmlns:a16="http://schemas.microsoft.com/office/drawing/2014/main" id="{CAF82A97-3CB5-13C5-6B4A-47D6616071DB}"/>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労働の多様性⑪）</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36" name="正方形/長方形 35">
            <a:extLst>
              <a:ext uri="{FF2B5EF4-FFF2-40B4-BE49-F238E27FC236}">
                <a16:creationId xmlns:a16="http://schemas.microsoft.com/office/drawing/2014/main" id="{F3BDF547-84CC-542B-4153-9ADC7B04190A}"/>
              </a:ext>
            </a:extLst>
          </p:cNvPr>
          <p:cNvSpPr/>
          <p:nvPr/>
        </p:nvSpPr>
        <p:spPr>
          <a:xfrm>
            <a:off x="7020272" y="4430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603858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899592" y="6062133"/>
            <a:ext cx="7344816"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dirty="0">
                <a:solidFill>
                  <a:prstClr val="black"/>
                </a:solidFill>
                <a:latin typeface="Meiryo UI" panose="020B0604030504040204" pitchFamily="50" charset="-128"/>
                <a:ea typeface="Meiryo UI" panose="020B0604030504040204" pitchFamily="50" charset="-128"/>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厚生労働省「</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外国人雇用状況</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の届出状況まとめ」（</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月末現在） </a:t>
            </a:r>
            <a:r>
              <a:rPr lang="ja-JP" altLang="en-US" sz="1100" dirty="0">
                <a:solidFill>
                  <a:prstClr val="black"/>
                </a:solidFill>
                <a:latin typeface="Meiryo UI" panose="020B0604030504040204" pitchFamily="50" charset="-128"/>
                <a:ea typeface="Meiryo UI" panose="020B0604030504040204" pitchFamily="50" charset="-128"/>
              </a:rPr>
              <a:t>をもとに副首都推進局で作成</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320291" y="991244"/>
            <a:ext cx="8503417" cy="5655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大阪府の外国人労働者受入数は約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は、大阪府の約５倍</a:t>
            </a:r>
            <a:r>
              <a:rPr lang="ja-JP" altLang="en-US" sz="1400" noProof="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600204" y="1709740"/>
            <a:ext cx="4968000" cy="2762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altLang="en-US" sz="1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〇</a:t>
            </a: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外国人労働者受入数（東京都・大阪府）（</a:t>
            </a:r>
            <a:r>
              <a:rPr kumimoji="1" 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a:t>
            </a:r>
            <a:r>
              <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a:t>
            </a: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1" 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10</a:t>
            </a: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月末現在）</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正方形/長方形 9"/>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外国人労働者受入数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3"/>
          <p:cNvSpPr txBox="1"/>
          <p:nvPr/>
        </p:nvSpPr>
        <p:spPr>
          <a:xfrm>
            <a:off x="2604594" y="2925125"/>
            <a:ext cx="1198508" cy="28499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117,596</a:t>
            </a:r>
            <a:r>
              <a:rPr kumimoji="1" lang="ja-JP" altLang="en-US" sz="1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人</a:t>
            </a:r>
          </a:p>
        </p:txBody>
      </p:sp>
      <p:sp>
        <p:nvSpPr>
          <p:cNvPr id="17" name="テキスト ボックス 4"/>
          <p:cNvSpPr txBox="1"/>
          <p:nvPr/>
        </p:nvSpPr>
        <p:spPr>
          <a:xfrm>
            <a:off x="6586017" y="4581128"/>
            <a:ext cx="1033983" cy="36004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496,954</a:t>
            </a:r>
            <a:r>
              <a:rPr kumimoji="1" lang="ja-JP" altLang="en-US" sz="1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人</a:t>
            </a:r>
          </a:p>
        </p:txBody>
      </p:sp>
      <p:sp>
        <p:nvSpPr>
          <p:cNvPr id="3" name="テキスト ボックス 2"/>
          <p:cNvSpPr txBox="1"/>
          <p:nvPr/>
        </p:nvSpPr>
        <p:spPr>
          <a:xfrm>
            <a:off x="7740352" y="5547844"/>
            <a:ext cx="792088" cy="246221"/>
          </a:xfrm>
          <a:prstGeom prst="rect">
            <a:avLst/>
          </a:prstGeom>
          <a:noFill/>
        </p:spPr>
        <p:txBody>
          <a:bodyPr wrap="square" rtlCol="0">
            <a:spAutoFit/>
          </a:bodyPr>
          <a:lstStyle/>
          <a:p>
            <a:r>
              <a:rPr lang="ja-JP" altLang="en-US" sz="1000" dirty="0"/>
              <a:t>（人）</a:t>
            </a:r>
            <a:endParaRPr kumimoji="1" lang="ja-JP" altLang="en-US" sz="1000" dirty="0"/>
          </a:p>
        </p:txBody>
      </p:sp>
      <p:pic>
        <p:nvPicPr>
          <p:cNvPr id="5" name="図 4"/>
          <p:cNvPicPr>
            <a:picLocks noChangeAspect="1"/>
          </p:cNvPicPr>
          <p:nvPr/>
        </p:nvPicPr>
        <p:blipFill>
          <a:blip r:embed="rId2"/>
          <a:stretch>
            <a:fillRect/>
          </a:stretch>
        </p:blipFill>
        <p:spPr>
          <a:xfrm>
            <a:off x="752524" y="2119077"/>
            <a:ext cx="7638950" cy="3749365"/>
          </a:xfrm>
          <a:prstGeom prst="rect">
            <a:avLst/>
          </a:prstGeom>
        </p:spPr>
      </p:pic>
      <p:sp>
        <p:nvSpPr>
          <p:cNvPr id="6" name="正方形/長方形 5">
            <a:extLst>
              <a:ext uri="{FF2B5EF4-FFF2-40B4-BE49-F238E27FC236}">
                <a16:creationId xmlns:a16="http://schemas.microsoft.com/office/drawing/2014/main" id="{973221B3-1538-168F-160C-5F43246159B2}"/>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労働の多様性⑫）</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4" name="正方形/長方形 13">
            <a:extLst>
              <a:ext uri="{FF2B5EF4-FFF2-40B4-BE49-F238E27FC236}">
                <a16:creationId xmlns:a16="http://schemas.microsoft.com/office/drawing/2014/main" id="{A364E330-99F6-95C9-D380-03F262042ED7}"/>
              </a:ext>
            </a:extLst>
          </p:cNvPr>
          <p:cNvSpPr/>
          <p:nvPr/>
        </p:nvSpPr>
        <p:spPr>
          <a:xfrm>
            <a:off x="6956747" y="12386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3377914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大阪府内においては、資格外活動が最も多く、次いで専門的・技能的分野の在留資格、身分に基づく在留資格が多い。</a:t>
            </a:r>
          </a:p>
        </p:txBody>
      </p:sp>
      <p:sp>
        <p:nvSpPr>
          <p:cNvPr id="15" name="テキスト ボックス 14"/>
          <p:cNvSpPr txBox="1"/>
          <p:nvPr/>
        </p:nvSpPr>
        <p:spPr>
          <a:xfrm>
            <a:off x="136081" y="558445"/>
            <a:ext cx="5040560" cy="307777"/>
          </a:xfrm>
          <a:prstGeom prst="rect">
            <a:avLst/>
          </a:prstGeom>
          <a:noFill/>
        </p:spPr>
        <p:txBody>
          <a:bodyPr wrap="square" rtlCol="0">
            <a:spAutoFit/>
          </a:bodyPr>
          <a:lstStyle/>
          <a:p>
            <a:r>
              <a:rPr kumimoji="1" lang="ja-JP" altLang="en-US" sz="1400" b="1" dirty="0"/>
              <a:t>■</a:t>
            </a:r>
            <a:r>
              <a:rPr lang="ja-JP" altLang="en-US" sz="1400" b="1" dirty="0"/>
              <a:t>　大阪府内の外国人労働者数の推移（在留資格別）</a:t>
            </a:r>
            <a:endParaRPr lang="zh-CN" altLang="en-US" sz="1400" b="1" dirty="0"/>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506664" y="6283133"/>
            <a:ext cx="66314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出典：厚生労働省「外国人雇用状況の届出状況（令和２年</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月末現在）」をもとに副首都推進局にて作成</a:t>
            </a:r>
          </a:p>
        </p:txBody>
      </p:sp>
      <p:sp>
        <p:nvSpPr>
          <p:cNvPr id="8" name="テキスト ボックス 7">
            <a:extLst>
              <a:ext uri="{FF2B5EF4-FFF2-40B4-BE49-F238E27FC236}">
                <a16:creationId xmlns:a16="http://schemas.microsoft.com/office/drawing/2014/main" id="{C04CD1B5-F732-4A5C-A8C2-0AE547D85819}"/>
              </a:ext>
            </a:extLst>
          </p:cNvPr>
          <p:cNvSpPr txBox="1"/>
          <p:nvPr/>
        </p:nvSpPr>
        <p:spPr>
          <a:xfrm>
            <a:off x="5949863" y="2226662"/>
            <a:ext cx="1136737"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117,596</a:t>
            </a:r>
            <a:r>
              <a:rPr lang="ja-JP" altLang="en-US" sz="1100" dirty="0">
                <a:latin typeface="Meiryo UI" panose="020B0604030504040204" pitchFamily="50" charset="-128"/>
                <a:ea typeface="Meiryo UI" panose="020B0604030504040204" pitchFamily="50" charset="-128"/>
              </a:rPr>
              <a:t>人</a:t>
            </a:r>
          </a:p>
        </p:txBody>
      </p:sp>
      <p:pic>
        <p:nvPicPr>
          <p:cNvPr id="2" name="図 1"/>
          <p:cNvPicPr>
            <a:picLocks noChangeAspect="1"/>
          </p:cNvPicPr>
          <p:nvPr/>
        </p:nvPicPr>
        <p:blipFill>
          <a:blip r:embed="rId2"/>
          <a:stretch>
            <a:fillRect/>
          </a:stretch>
        </p:blipFill>
        <p:spPr>
          <a:xfrm>
            <a:off x="1134810" y="1758512"/>
            <a:ext cx="6267231" cy="4426080"/>
          </a:xfrm>
          <a:prstGeom prst="rect">
            <a:avLst/>
          </a:prstGeom>
        </p:spPr>
      </p:pic>
      <p:sp>
        <p:nvSpPr>
          <p:cNvPr id="4" name="正方形/長方形 3">
            <a:extLst>
              <a:ext uri="{FF2B5EF4-FFF2-40B4-BE49-F238E27FC236}">
                <a16:creationId xmlns:a16="http://schemas.microsoft.com/office/drawing/2014/main" id="{4986AB9C-6E7B-C37A-4885-E933867DF4C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労働の多様性⑬）</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1" name="正方形/長方形 10"/>
          <p:cNvSpPr/>
          <p:nvPr/>
        </p:nvSpPr>
        <p:spPr>
          <a:xfrm>
            <a:off x="6962997"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443445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971600" y="5763266"/>
            <a:ext cx="7852108"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厚生労働省「</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外国人雇用状況</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の届出状況まとめ」（</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月末現在）</a:t>
            </a:r>
            <a:r>
              <a:rPr lang="ja-JP" altLang="en-US" sz="11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7" name="正方形/長方形 6"/>
          <p:cNvSpPr/>
          <p:nvPr/>
        </p:nvSpPr>
        <p:spPr>
          <a:xfrm>
            <a:off x="320291" y="980800"/>
            <a:ext cx="8503417" cy="64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在留資格別の比率では、大阪府では資格外活動（短期滞在、留学、家族滞在等のうち資格外活動の許可を受け、一定の範囲で就労を認められたもの）が最も多い。</a:t>
            </a:r>
          </a:p>
        </p:txBody>
      </p:sp>
      <p:sp>
        <p:nvSpPr>
          <p:cNvPr id="11" name="正方形/長方形 10"/>
          <p:cNvSpPr/>
          <p:nvPr/>
        </p:nvSpPr>
        <p:spPr>
          <a:xfrm>
            <a:off x="75784" y="434007"/>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zh-TW"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在留資格別外国人労働者比率</a:t>
            </a: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539552" y="1960274"/>
            <a:ext cx="7852329" cy="3566469"/>
          </a:xfrm>
          <a:prstGeom prst="rect">
            <a:avLst/>
          </a:prstGeom>
        </p:spPr>
      </p:pic>
      <p:sp>
        <p:nvSpPr>
          <p:cNvPr id="5" name="正方形/長方形 4">
            <a:extLst>
              <a:ext uri="{FF2B5EF4-FFF2-40B4-BE49-F238E27FC236}">
                <a16:creationId xmlns:a16="http://schemas.microsoft.com/office/drawing/2014/main" id="{BB2AAA18-B1B8-4088-F926-CD9EB3A7BC5B}"/>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労働の多様性⑭）</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0" name="正方形/長方形 9">
            <a:extLst>
              <a:ext uri="{FF2B5EF4-FFF2-40B4-BE49-F238E27FC236}">
                <a16:creationId xmlns:a16="http://schemas.microsoft.com/office/drawing/2014/main" id="{6FFC1D58-E9FC-441A-E7FE-44738613FBE9}"/>
              </a:ext>
            </a:extLst>
          </p:cNvPr>
          <p:cNvSpPr/>
          <p:nvPr/>
        </p:nvSpPr>
        <p:spPr>
          <a:xfrm>
            <a:off x="7014129" y="9530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2097328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14488" y="6026274"/>
            <a:ext cx="8101927" cy="430887"/>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kern="100" noProof="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左</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図　</a:t>
            </a:r>
            <a:r>
              <a:rPr lang="ja-JP"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厚生労働省「『外国人雇用状況』の届出状況まとめ」（</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月末現在）</a:t>
            </a:r>
            <a:r>
              <a:rPr lang="ja-JP" altLang="en-US" sz="1100" dirty="0">
                <a:solidFill>
                  <a:prstClr val="black"/>
                </a:solidFill>
                <a:latin typeface="Meiryo UI" panose="020B0604030504040204" pitchFamily="50" charset="-128"/>
                <a:ea typeface="Meiryo UI" panose="020B0604030504040204" pitchFamily="50" charset="-128"/>
              </a:rPr>
              <a:t>をもとに副首都推進局で作成</a:t>
            </a:r>
          </a:p>
          <a:p>
            <a:pPr lvl="0">
              <a:defRPr/>
            </a:pP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右図　大阪</a:t>
            </a:r>
            <a:r>
              <a:rPr lang="ja-JP"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労働局「</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大阪労働局における外国人雇用状況の届出状況</a:t>
            </a:r>
            <a:r>
              <a:rPr lang="ja-JP"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2020</a:t>
            </a:r>
            <a:r>
              <a:rPr lang="ja-JP"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10</a:t>
            </a:r>
            <a:r>
              <a:rPr lang="ja-JP"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月末現在）</a:t>
            </a:r>
            <a:r>
              <a:rPr lang="ja-JP" altLang="en-US" sz="11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7" name="正方形/長方形 6"/>
          <p:cNvSpPr/>
          <p:nvPr/>
        </p:nvSpPr>
        <p:spPr>
          <a:xfrm>
            <a:off x="320291" y="944776"/>
            <a:ext cx="8503417" cy="46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外国人を雇用する事業所を規模別でみると、全国・大阪府ともに小規模な事業所で外国人の雇用が多い。</a:t>
            </a:r>
          </a:p>
        </p:txBody>
      </p:sp>
      <p:sp>
        <p:nvSpPr>
          <p:cNvPr id="10" name="正方形/長方形 9"/>
          <p:cNvSpPr/>
          <p:nvPr/>
        </p:nvSpPr>
        <p:spPr>
          <a:xfrm>
            <a:off x="395536" y="1628800"/>
            <a:ext cx="4716000" cy="27622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○外国人を雇用する事業所（</a:t>
            </a:r>
            <a:r>
              <a:rPr kumimoji="1" 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2020</a:t>
            </a: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r>
              <a:rPr kumimoji="1" 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10</a:t>
            </a: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月末現在・事業所規模別）</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外国人雇用事業所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テキスト ボックス 16"/>
          <p:cNvSpPr txBox="1"/>
          <p:nvPr/>
        </p:nvSpPr>
        <p:spPr>
          <a:xfrm>
            <a:off x="1682865" y="2052000"/>
            <a:ext cx="2232000" cy="276999"/>
          </a:xfrm>
          <a:prstGeom prst="rect">
            <a:avLst/>
          </a:prstGeom>
          <a:solidFill>
            <a:schemeClr val="tx2"/>
          </a:solidFill>
        </p:spPr>
        <p:txBody>
          <a:bodyPr wrap="square" rtlCol="0" anchor="ctr">
            <a:spAutoFit/>
          </a:bodyPr>
          <a:lstStyle/>
          <a:p>
            <a:pPr algn="ctr"/>
            <a:r>
              <a:rPr lang="ja-JP" altLang="en-US" sz="1200" b="1" dirty="0">
                <a:solidFill>
                  <a:schemeClr val="bg1"/>
                </a:solidFill>
              </a:rPr>
              <a:t>全国（</a:t>
            </a:r>
            <a:r>
              <a:rPr lang="en-US" altLang="ja-JP" sz="1200" b="1" dirty="0">
                <a:solidFill>
                  <a:schemeClr val="bg1"/>
                </a:solidFill>
              </a:rPr>
              <a:t>267,243</a:t>
            </a:r>
            <a:r>
              <a:rPr lang="ja-JP" altLang="en-US" sz="1200" b="1" dirty="0">
                <a:solidFill>
                  <a:schemeClr val="bg1"/>
                </a:solidFill>
              </a:rPr>
              <a:t>事業所）</a:t>
            </a:r>
            <a:endParaRPr lang="ja-JP" altLang="ja-JP" sz="1200" b="1" dirty="0">
              <a:solidFill>
                <a:schemeClr val="bg1"/>
              </a:solidFill>
            </a:endParaRPr>
          </a:p>
        </p:txBody>
      </p:sp>
      <p:sp>
        <p:nvSpPr>
          <p:cNvPr id="18" name="テキスト ボックス 17"/>
          <p:cNvSpPr txBox="1"/>
          <p:nvPr/>
        </p:nvSpPr>
        <p:spPr>
          <a:xfrm>
            <a:off x="5437200" y="2052000"/>
            <a:ext cx="2232000" cy="276999"/>
          </a:xfrm>
          <a:prstGeom prst="rect">
            <a:avLst/>
          </a:prstGeom>
          <a:solidFill>
            <a:schemeClr val="tx2"/>
          </a:solidFill>
        </p:spPr>
        <p:txBody>
          <a:bodyPr wrap="square" rtlCol="0" anchor="ctr">
            <a:spAutoFit/>
          </a:bodyPr>
          <a:lstStyle/>
          <a:p>
            <a:pPr algn="ctr"/>
            <a:r>
              <a:rPr lang="ja-JP" altLang="en-US" sz="1200" b="1" dirty="0">
                <a:solidFill>
                  <a:schemeClr val="bg1"/>
                </a:solidFill>
              </a:rPr>
              <a:t>大阪府（</a:t>
            </a:r>
            <a:r>
              <a:rPr lang="en-US" altLang="ja-JP" sz="1200" b="1" dirty="0">
                <a:solidFill>
                  <a:schemeClr val="bg1"/>
                </a:solidFill>
              </a:rPr>
              <a:t>19,912</a:t>
            </a:r>
            <a:r>
              <a:rPr lang="ja-JP" altLang="en-US" sz="1200" b="1" dirty="0">
                <a:solidFill>
                  <a:schemeClr val="bg1"/>
                </a:solidFill>
              </a:rPr>
              <a:t>事業所）</a:t>
            </a:r>
            <a:endParaRPr lang="ja-JP" altLang="ja-JP" sz="1200" b="1" dirty="0">
              <a:solidFill>
                <a:schemeClr val="bg1"/>
              </a:solidFill>
            </a:endParaRPr>
          </a:p>
        </p:txBody>
      </p:sp>
      <p:pic>
        <p:nvPicPr>
          <p:cNvPr id="3" name="図 2"/>
          <p:cNvPicPr>
            <a:picLocks noChangeAspect="1"/>
          </p:cNvPicPr>
          <p:nvPr/>
        </p:nvPicPr>
        <p:blipFill>
          <a:blip r:embed="rId2"/>
          <a:stretch>
            <a:fillRect/>
          </a:stretch>
        </p:blipFill>
        <p:spPr>
          <a:xfrm>
            <a:off x="781485" y="2475974"/>
            <a:ext cx="3779848" cy="3499407"/>
          </a:xfrm>
          <a:prstGeom prst="rect">
            <a:avLst/>
          </a:prstGeom>
        </p:spPr>
      </p:pic>
      <p:pic>
        <p:nvPicPr>
          <p:cNvPr id="5" name="図 4"/>
          <p:cNvPicPr>
            <a:picLocks noChangeAspect="1"/>
          </p:cNvPicPr>
          <p:nvPr/>
        </p:nvPicPr>
        <p:blipFill>
          <a:blip r:embed="rId3"/>
          <a:stretch>
            <a:fillRect/>
          </a:stretch>
        </p:blipFill>
        <p:spPr>
          <a:xfrm>
            <a:off x="4788024" y="2392662"/>
            <a:ext cx="3779848" cy="3493311"/>
          </a:xfrm>
          <a:prstGeom prst="rect">
            <a:avLst/>
          </a:prstGeom>
        </p:spPr>
      </p:pic>
      <p:sp>
        <p:nvSpPr>
          <p:cNvPr id="6" name="正方形/長方形 5">
            <a:extLst>
              <a:ext uri="{FF2B5EF4-FFF2-40B4-BE49-F238E27FC236}">
                <a16:creationId xmlns:a16="http://schemas.microsoft.com/office/drawing/2014/main" id="{E279F1D4-80EA-9511-F62C-2115AC033A80}"/>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労働の多様性⑮）</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5" name="正方形/長方形 14">
            <a:extLst>
              <a:ext uri="{FF2B5EF4-FFF2-40B4-BE49-F238E27FC236}">
                <a16:creationId xmlns:a16="http://schemas.microsoft.com/office/drawing/2014/main" id="{621D7786-1688-06E4-C2ED-0F61E472F166}"/>
              </a:ext>
            </a:extLst>
          </p:cNvPr>
          <p:cNvSpPr/>
          <p:nvPr/>
        </p:nvSpPr>
        <p:spPr>
          <a:xfrm>
            <a:off x="6970000" y="6738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3411547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特定技能１号在留外国人数は、東京都や愛知県より少ないが増加している。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36081" y="558445"/>
            <a:ext cx="5040560" cy="307777"/>
          </a:xfrm>
          <a:prstGeom prst="rect">
            <a:avLst/>
          </a:prstGeom>
          <a:noFill/>
        </p:spPr>
        <p:txBody>
          <a:bodyPr wrap="square" rtlCol="0">
            <a:spAutoFit/>
          </a:bodyPr>
          <a:lstStyle/>
          <a:p>
            <a:r>
              <a:rPr kumimoji="1" lang="ja-JP" altLang="en-US" sz="1400" b="1" dirty="0"/>
              <a:t>■</a:t>
            </a:r>
            <a:r>
              <a:rPr lang="ja-JP" altLang="en-US" sz="1400" b="1" dirty="0"/>
              <a:t>　特定技能１号在留外国人数の上位都道府県の推移</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985008" y="6462244"/>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出典：出入国在留管理庁プレスリリースをもとに副首都推進局にて作成</a:t>
            </a:r>
          </a:p>
        </p:txBody>
      </p:sp>
      <p:sp>
        <p:nvSpPr>
          <p:cNvPr id="17" name="正方形/長方形 16">
            <a:extLst>
              <a:ext uri="{FF2B5EF4-FFF2-40B4-BE49-F238E27FC236}">
                <a16:creationId xmlns:a16="http://schemas.microsoft.com/office/drawing/2014/main" id="{9807FD9E-F2C1-4749-8988-4360C90551B4}"/>
              </a:ext>
            </a:extLst>
          </p:cNvPr>
          <p:cNvSpPr/>
          <p:nvPr/>
        </p:nvSpPr>
        <p:spPr>
          <a:xfrm>
            <a:off x="7292275" y="3114325"/>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埼玉県</a:t>
            </a:r>
          </a:p>
        </p:txBody>
      </p:sp>
      <p:sp>
        <p:nvSpPr>
          <p:cNvPr id="18" name="正方形/長方形 17">
            <a:extLst>
              <a:ext uri="{FF2B5EF4-FFF2-40B4-BE49-F238E27FC236}">
                <a16:creationId xmlns:a16="http://schemas.microsoft.com/office/drawing/2014/main" id="{5B97C299-3F72-4822-BCCE-1153473EFCAA}"/>
              </a:ext>
            </a:extLst>
          </p:cNvPr>
          <p:cNvSpPr/>
          <p:nvPr/>
        </p:nvSpPr>
        <p:spPr>
          <a:xfrm>
            <a:off x="7292727" y="3424226"/>
            <a:ext cx="640852" cy="246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rPr>
              <a:t>東京都</a:t>
            </a:r>
            <a:endParaRPr kumimoji="1" lang="ja-JP" altLang="en-US" sz="800" dirty="0">
              <a:solidFill>
                <a:schemeClr val="tx1"/>
              </a:solidFill>
            </a:endParaRPr>
          </a:p>
        </p:txBody>
      </p:sp>
      <p:sp>
        <p:nvSpPr>
          <p:cNvPr id="19" name="正方形/長方形 18">
            <a:extLst>
              <a:ext uri="{FF2B5EF4-FFF2-40B4-BE49-F238E27FC236}">
                <a16:creationId xmlns:a16="http://schemas.microsoft.com/office/drawing/2014/main" id="{7C25F696-0255-4787-ABC8-E71B64A96F6D}"/>
              </a:ext>
            </a:extLst>
          </p:cNvPr>
          <p:cNvSpPr/>
          <p:nvPr/>
        </p:nvSpPr>
        <p:spPr>
          <a:xfrm>
            <a:off x="7309113" y="276269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rPr>
              <a:t>千葉県</a:t>
            </a:r>
            <a:endParaRPr kumimoji="1" lang="ja-JP" altLang="en-US" sz="800" dirty="0">
              <a:solidFill>
                <a:schemeClr val="tx1"/>
              </a:solidFill>
            </a:endParaRPr>
          </a:p>
        </p:txBody>
      </p:sp>
      <p:sp>
        <p:nvSpPr>
          <p:cNvPr id="20" name="正方形/長方形 19">
            <a:extLst>
              <a:ext uri="{FF2B5EF4-FFF2-40B4-BE49-F238E27FC236}">
                <a16:creationId xmlns:a16="http://schemas.microsoft.com/office/drawing/2014/main" id="{0C6AAB64-D661-4B9F-9FB7-E4AAD243C54C}"/>
              </a:ext>
            </a:extLst>
          </p:cNvPr>
          <p:cNvSpPr/>
          <p:nvPr/>
        </p:nvSpPr>
        <p:spPr>
          <a:xfrm>
            <a:off x="7292276" y="365101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21" name="正方形/長方形 20">
            <a:extLst>
              <a:ext uri="{FF2B5EF4-FFF2-40B4-BE49-F238E27FC236}">
                <a16:creationId xmlns:a16="http://schemas.microsoft.com/office/drawing/2014/main" id="{4FC18C56-64FA-42D6-960E-4A8FD0DC9F9E}"/>
              </a:ext>
            </a:extLst>
          </p:cNvPr>
          <p:cNvSpPr/>
          <p:nvPr/>
        </p:nvSpPr>
        <p:spPr>
          <a:xfrm>
            <a:off x="7345570" y="196993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16" name="正方形/長方形 15">
            <a:extLst>
              <a:ext uri="{FF2B5EF4-FFF2-40B4-BE49-F238E27FC236}">
                <a16:creationId xmlns:a16="http://schemas.microsoft.com/office/drawing/2014/main" id="{468D37F9-0168-4B7E-B901-C535866F3F23}"/>
              </a:ext>
            </a:extLst>
          </p:cNvPr>
          <p:cNvSpPr/>
          <p:nvPr/>
        </p:nvSpPr>
        <p:spPr>
          <a:xfrm>
            <a:off x="799415" y="1574416"/>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（人）</a:t>
            </a:r>
          </a:p>
        </p:txBody>
      </p:sp>
      <p:sp>
        <p:nvSpPr>
          <p:cNvPr id="24" name="正方形/長方形 23">
            <a:extLst>
              <a:ext uri="{FF2B5EF4-FFF2-40B4-BE49-F238E27FC236}">
                <a16:creationId xmlns:a16="http://schemas.microsoft.com/office/drawing/2014/main" id="{5B97C299-3F72-4822-BCCE-1153473EFCAA}"/>
              </a:ext>
            </a:extLst>
          </p:cNvPr>
          <p:cNvSpPr/>
          <p:nvPr/>
        </p:nvSpPr>
        <p:spPr>
          <a:xfrm>
            <a:off x="7284308" y="3555463"/>
            <a:ext cx="640852" cy="246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rPr>
              <a:t>茨城県</a:t>
            </a:r>
            <a:endParaRPr kumimoji="1" lang="ja-JP" altLang="en-US" sz="800" dirty="0">
              <a:solidFill>
                <a:schemeClr val="tx1"/>
              </a:solidFill>
            </a:endParaRPr>
          </a:p>
        </p:txBody>
      </p:sp>
      <p:pic>
        <p:nvPicPr>
          <p:cNvPr id="3" name="図 2"/>
          <p:cNvPicPr>
            <a:picLocks noChangeAspect="1"/>
          </p:cNvPicPr>
          <p:nvPr/>
        </p:nvPicPr>
        <p:blipFill>
          <a:blip r:embed="rId2"/>
          <a:stretch>
            <a:fillRect/>
          </a:stretch>
        </p:blipFill>
        <p:spPr>
          <a:xfrm>
            <a:off x="1038405" y="1947091"/>
            <a:ext cx="6895174" cy="4584589"/>
          </a:xfrm>
          <a:prstGeom prst="rect">
            <a:avLst/>
          </a:prstGeom>
        </p:spPr>
      </p:pic>
      <p:sp>
        <p:nvSpPr>
          <p:cNvPr id="4" name="正方形/長方形 3">
            <a:extLst>
              <a:ext uri="{FF2B5EF4-FFF2-40B4-BE49-F238E27FC236}">
                <a16:creationId xmlns:a16="http://schemas.microsoft.com/office/drawing/2014/main" id="{B3CE863B-99D0-7576-27D2-3F0DC1423B78}"/>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労働の多様性⑯）</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25" name="正方形/長方形 24"/>
          <p:cNvSpPr/>
          <p:nvPr/>
        </p:nvSpPr>
        <p:spPr>
          <a:xfrm>
            <a:off x="6962997" y="6437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781320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大阪府の外国人留学生の数は増加しているが、東京との差は大きい。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外国人留学生の推移</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1776613" y="6182118"/>
            <a:ext cx="519014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出典：（独）日本学生支援機構</a:t>
            </a: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年度外国人留学生在籍状況調査結果」</a:t>
            </a:r>
          </a:p>
        </p:txBody>
      </p:sp>
      <p:pic>
        <p:nvPicPr>
          <p:cNvPr id="22" name="図 21">
            <a:extLst>
              <a:ext uri="{FF2B5EF4-FFF2-40B4-BE49-F238E27FC236}">
                <a16:creationId xmlns:a16="http://schemas.microsoft.com/office/drawing/2014/main" id="{BB910CAD-065C-4D16-8CE9-8E891A1A1A05}"/>
              </a:ext>
            </a:extLst>
          </p:cNvPr>
          <p:cNvPicPr>
            <a:picLocks noChangeAspect="1"/>
          </p:cNvPicPr>
          <p:nvPr/>
        </p:nvPicPr>
        <p:blipFill>
          <a:blip r:embed="rId2"/>
          <a:stretch>
            <a:fillRect/>
          </a:stretch>
        </p:blipFill>
        <p:spPr>
          <a:xfrm>
            <a:off x="1776613" y="1828200"/>
            <a:ext cx="5590773" cy="4347355"/>
          </a:xfrm>
          <a:prstGeom prst="rect">
            <a:avLst/>
          </a:prstGeom>
        </p:spPr>
      </p:pic>
      <p:sp>
        <p:nvSpPr>
          <p:cNvPr id="9" name="正方形/長方形 8">
            <a:extLst>
              <a:ext uri="{FF2B5EF4-FFF2-40B4-BE49-F238E27FC236}">
                <a16:creationId xmlns:a16="http://schemas.microsoft.com/office/drawing/2014/main" id="{9B7299F3-E430-4971-9756-24B8AB23F431}"/>
              </a:ext>
            </a:extLst>
          </p:cNvPr>
          <p:cNvSpPr/>
          <p:nvPr/>
        </p:nvSpPr>
        <p:spPr>
          <a:xfrm>
            <a:off x="6830834" y="532741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11" name="正方形/長方形 10">
            <a:extLst>
              <a:ext uri="{FF2B5EF4-FFF2-40B4-BE49-F238E27FC236}">
                <a16:creationId xmlns:a16="http://schemas.microsoft.com/office/drawing/2014/main" id="{DC586D88-D7CA-4630-97D6-1CA6358FD10B}"/>
              </a:ext>
            </a:extLst>
          </p:cNvPr>
          <p:cNvSpPr/>
          <p:nvPr/>
        </p:nvSpPr>
        <p:spPr>
          <a:xfrm>
            <a:off x="6830834" y="5119548"/>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12" name="正方形/長方形 11">
            <a:extLst>
              <a:ext uri="{FF2B5EF4-FFF2-40B4-BE49-F238E27FC236}">
                <a16:creationId xmlns:a16="http://schemas.microsoft.com/office/drawing/2014/main" id="{CE976FBE-57AB-4483-A7FE-6127D0465429}"/>
              </a:ext>
            </a:extLst>
          </p:cNvPr>
          <p:cNvSpPr/>
          <p:nvPr/>
        </p:nvSpPr>
        <p:spPr>
          <a:xfrm>
            <a:off x="6830834" y="439243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3" name="正方形/長方形 2">
            <a:extLst>
              <a:ext uri="{FF2B5EF4-FFF2-40B4-BE49-F238E27FC236}">
                <a16:creationId xmlns:a16="http://schemas.microsoft.com/office/drawing/2014/main" id="{B0C4E30C-65A7-C1E9-AB85-AF024A30E9C5}"/>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労働の多様性⑰）</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6" name="正方形/長方形 15"/>
          <p:cNvSpPr/>
          <p:nvPr/>
        </p:nvSpPr>
        <p:spPr>
          <a:xfrm>
            <a:off x="6962997" y="8447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86354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20312" y="6054020"/>
            <a:ext cx="755240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320291" y="908768"/>
            <a:ext cx="8503417" cy="432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外国人留学生の受入数は、東京圏が全国の</a:t>
            </a:r>
            <a:r>
              <a:rPr lang="en-US" altLang="ja-JP"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noProof="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就職先では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を占める一方、関西圏は、受入数は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％、就職先では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にとどまる。</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536350" y="6379946"/>
            <a:ext cx="5547818" cy="34153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正方形/長方形 7"/>
          <p:cNvSpPr/>
          <p:nvPr/>
        </p:nvSpPr>
        <p:spPr>
          <a:xfrm>
            <a:off x="715571" y="1393499"/>
            <a:ext cx="24765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○外国人留学生受入数の推移</a:t>
            </a:r>
            <a:endParaRPr kumimoji="1" lang="ja-JP" altLang="en-US" sz="1400" b="0" i="0" u="none" strike="noStrike" kern="1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4574455" y="1317299"/>
            <a:ext cx="3019425" cy="4191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○就職先企業等の所在地別許可人員の推移</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758" y="1718284"/>
            <a:ext cx="2990153" cy="2341849"/>
          </a:xfrm>
          <a:prstGeom prst="rect">
            <a:avLst/>
          </a:prstGeom>
          <a:noFill/>
          <a:ln>
            <a:noFill/>
          </a:ln>
        </p:spPr>
      </p:pic>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4682867" y="1601413"/>
            <a:ext cx="3201502" cy="2501202"/>
          </a:xfrm>
          <a:prstGeom prst="rect">
            <a:avLst/>
          </a:prstGeom>
          <a:noFill/>
          <a:ln>
            <a:noFill/>
          </a:ln>
        </p:spPr>
      </p:pic>
      <p:sp>
        <p:nvSpPr>
          <p:cNvPr id="12" name="正方形/長方形 11"/>
          <p:cNvSpPr/>
          <p:nvPr/>
        </p:nvSpPr>
        <p:spPr>
          <a:xfrm>
            <a:off x="570865" y="6315630"/>
            <a:ext cx="5369287" cy="527271"/>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左図　日本学生支援機構「外国人留学生在籍状況調査結果（毎年５月１日現在）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右図  </a:t>
            </a:r>
            <a:r>
              <a:rPr kumimoji="1" lang="ja-JP"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法務省入国管理局「平成</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年における留学生の日本企業等への就職状況について</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3" name="図 12"/>
          <p:cNvPicPr/>
          <p:nvPr/>
        </p:nvPicPr>
        <p:blipFill>
          <a:blip r:embed="rId4">
            <a:extLst>
              <a:ext uri="{28A0092B-C50C-407E-A947-70E740481C1C}">
                <a14:useLocalDpi xmlns:a14="http://schemas.microsoft.com/office/drawing/2010/main" val="0"/>
              </a:ext>
            </a:extLst>
          </a:blip>
          <a:srcRect/>
          <a:stretch>
            <a:fillRect/>
          </a:stretch>
        </p:blipFill>
        <p:spPr bwMode="auto">
          <a:xfrm>
            <a:off x="958776" y="4079220"/>
            <a:ext cx="2614295" cy="1543050"/>
          </a:xfrm>
          <a:prstGeom prst="rect">
            <a:avLst/>
          </a:prstGeom>
          <a:noFill/>
          <a:ln>
            <a:noFill/>
          </a:ln>
        </p:spPr>
      </p:pic>
      <p:pic>
        <p:nvPicPr>
          <p:cNvPr id="14" name="図 13"/>
          <p:cNvPicPr/>
          <p:nvPr/>
        </p:nvPicPr>
        <p:blipFill>
          <a:blip r:embed="rId5">
            <a:extLst>
              <a:ext uri="{28A0092B-C50C-407E-A947-70E740481C1C}">
                <a14:useLocalDpi xmlns:a14="http://schemas.microsoft.com/office/drawing/2010/main" val="0"/>
              </a:ext>
            </a:extLst>
          </a:blip>
          <a:srcRect/>
          <a:stretch>
            <a:fillRect/>
          </a:stretch>
        </p:blipFill>
        <p:spPr bwMode="auto">
          <a:xfrm>
            <a:off x="5054659" y="4166930"/>
            <a:ext cx="2499995" cy="1496060"/>
          </a:xfrm>
          <a:prstGeom prst="rect">
            <a:avLst/>
          </a:prstGeom>
          <a:noFill/>
          <a:ln>
            <a:noFill/>
          </a:ln>
        </p:spPr>
      </p:pic>
      <p:sp>
        <p:nvSpPr>
          <p:cNvPr id="16" name="正方形/長方形 15"/>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外国人留学生受入規模</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C3234EB9-9849-1CFE-3262-09BD0FE956AE}"/>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労働の多様性⑱）</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8" name="正方形/長方形 17">
            <a:extLst>
              <a:ext uri="{FF2B5EF4-FFF2-40B4-BE49-F238E27FC236}">
                <a16:creationId xmlns:a16="http://schemas.microsoft.com/office/drawing/2014/main" id="{77F55E00-6BBA-EDA5-7191-EA591F09AE8B}"/>
              </a:ext>
            </a:extLst>
          </p:cNvPr>
          <p:cNvSpPr/>
          <p:nvPr/>
        </p:nvSpPr>
        <p:spPr>
          <a:xfrm>
            <a:off x="6967586"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35804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363071" y="304288"/>
            <a:ext cx="8579847" cy="6527585"/>
          </a:xfrm>
          <a:prstGeom prst="roundRect">
            <a:avLst>
              <a:gd name="adj" fmla="val 12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8" name="正方形/長方形 27"/>
          <p:cNvSpPr/>
          <p:nvPr/>
        </p:nvSpPr>
        <p:spPr>
          <a:xfrm>
            <a:off x="52252" y="-62334"/>
            <a:ext cx="8913478" cy="400110"/>
          </a:xfrm>
          <a:prstGeom prst="rect">
            <a:avLst/>
          </a:prstGeom>
        </p:spPr>
        <p:txBody>
          <a:bodyPr wrap="square">
            <a:spAutoFit/>
          </a:bodyPr>
          <a:lstStyle/>
          <a:p>
            <a:r>
              <a:rPr lang="en-US" altLang="ja-JP" sz="2000" b="1" dirty="0"/>
              <a:t>【</a:t>
            </a:r>
            <a:r>
              <a:rPr lang="ja-JP" altLang="en-US" sz="2000" b="1" dirty="0"/>
              <a:t>補足②</a:t>
            </a:r>
            <a:r>
              <a:rPr lang="en-US" altLang="ja-JP" sz="2000" b="1" dirty="0"/>
              <a:t>】</a:t>
            </a:r>
            <a:r>
              <a:rPr lang="ja-JP" altLang="en-US" sz="2000" b="1" dirty="0"/>
              <a:t>　</a:t>
            </a:r>
            <a:r>
              <a:rPr lang="ja-JP" altLang="en-US" sz="1700" b="1" dirty="0"/>
              <a:t>学識経験者への個別ヒアリング</a:t>
            </a:r>
          </a:p>
        </p:txBody>
      </p:sp>
      <p:sp>
        <p:nvSpPr>
          <p:cNvPr id="53" name="テキスト ボックス 52"/>
          <p:cNvSpPr txBox="1"/>
          <p:nvPr/>
        </p:nvSpPr>
        <p:spPr>
          <a:xfrm>
            <a:off x="422994" y="507578"/>
            <a:ext cx="8460000" cy="1602215"/>
          </a:xfrm>
          <a:prstGeom prst="rect">
            <a:avLst/>
          </a:prstGeom>
          <a:noFill/>
          <a:ln>
            <a:noFill/>
            <a:prstDash val="sysDot"/>
          </a:ln>
        </p:spPr>
        <p:txBody>
          <a:bodyPr wrap="square" lIns="180000" tIns="72000" rIns="72000" bIns="72000" rtlCol="0" anchor="ctr">
            <a:spAutoFit/>
          </a:bodyPr>
          <a:lstStyle/>
          <a:p>
            <a:pPr marL="174625" indent="-174625">
              <a:spcBef>
                <a:spcPts val="400"/>
              </a:spcBef>
            </a:pPr>
            <a:r>
              <a:rPr lang="ja-JP" altLang="en-US" sz="1100" dirty="0"/>
              <a:t>○ 中長期的に、サプライチェーンがグローバルなものからよりリージョナルなものにシフトしていくことは考えられるが、短期的にはウクライナ情勢で大きく変わるということは考えにくいのではないか。</a:t>
            </a:r>
            <a:endParaRPr lang="en-US" altLang="ja-JP" sz="1100" dirty="0"/>
          </a:p>
          <a:p>
            <a:pPr marL="174625" indent="-174625">
              <a:spcBef>
                <a:spcPts val="400"/>
              </a:spcBef>
            </a:pPr>
            <a:r>
              <a:rPr lang="ja-JP" altLang="en-US" sz="1100" b="1" dirty="0"/>
              <a:t>○ 原油</a:t>
            </a:r>
            <a:r>
              <a:rPr lang="ja-JP" altLang="en-US" sz="1100" dirty="0"/>
              <a:t>に関しては、元受との関係も</a:t>
            </a:r>
            <a:r>
              <a:rPr lang="ja-JP" altLang="en-US" sz="1100" b="1" dirty="0"/>
              <a:t>含め中小企業にもインフレ圧力の影響は避けられない</a:t>
            </a:r>
            <a:r>
              <a:rPr lang="ja-JP" altLang="en-US" sz="1100" dirty="0"/>
              <a:t>と考えられるが、</a:t>
            </a:r>
            <a:r>
              <a:rPr lang="ja-JP" altLang="en-US" sz="1100" b="1" dirty="0"/>
              <a:t>中間材の輸出入</a:t>
            </a:r>
            <a:r>
              <a:rPr lang="ja-JP" altLang="en-US" sz="1100" dirty="0"/>
              <a:t>に関しては、これまでからグローバル・サプライチェーンが複雑化する中でリスクも分散されており、</a:t>
            </a:r>
            <a:r>
              <a:rPr lang="ja-JP" altLang="en-US" sz="1100" b="1" dirty="0"/>
              <a:t>自国回帰のような限定的な動きは見られないのではないか</a:t>
            </a:r>
            <a:r>
              <a:rPr lang="ja-JP" altLang="en-US" sz="1100" dirty="0"/>
              <a:t>。むしろ、リスク分散の受皿となり得るチャンスとなるかもしれない。</a:t>
            </a:r>
            <a:endParaRPr lang="en-US" altLang="ja-JP" sz="1100" dirty="0"/>
          </a:p>
          <a:p>
            <a:pPr marL="174625" indent="-174625">
              <a:spcBef>
                <a:spcPts val="400"/>
              </a:spcBef>
            </a:pPr>
            <a:r>
              <a:rPr lang="ja-JP" altLang="en-US" sz="1100" dirty="0"/>
              <a:t>○ </a:t>
            </a:r>
            <a:r>
              <a:rPr lang="ja-JP" altLang="en-US" sz="1100" b="1" dirty="0"/>
              <a:t>在庫管理への影響は、代替可能性による</a:t>
            </a:r>
            <a:r>
              <a:rPr lang="ja-JP" altLang="en-US" sz="1100" dirty="0"/>
              <a:t>。安全保障に関わるようなセンシティブなものは影響を受ける可能性があるが、多くのサプライチェーンを担う汎用的なものに大きな懸念はないと考えられる。輸送コストに関しては、容量が大きいものには大きな影響がある。</a:t>
            </a:r>
            <a:r>
              <a:rPr lang="ja-JP" altLang="en-US" sz="1100" b="1" dirty="0"/>
              <a:t>輸送コストの割合が大きい部門では、サプライチェーンのリージョナル化が進む可能性</a:t>
            </a:r>
            <a:r>
              <a:rPr lang="ja-JP" altLang="en-US" sz="1100" dirty="0"/>
              <a:t>。</a:t>
            </a:r>
          </a:p>
        </p:txBody>
      </p:sp>
      <p:sp>
        <p:nvSpPr>
          <p:cNvPr id="6" name="角丸四角形 5"/>
          <p:cNvSpPr/>
          <p:nvPr/>
        </p:nvSpPr>
        <p:spPr>
          <a:xfrm>
            <a:off x="482918" y="338602"/>
            <a:ext cx="4284000" cy="221707"/>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大阪経済へのウクライナ情勢の影響（サプライチェーンなど）</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482918" y="2180764"/>
            <a:ext cx="2535567" cy="233613"/>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外から稼ぐ力をどう高めるか</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9" name="角丸四角形 8"/>
          <p:cNvSpPr/>
          <p:nvPr/>
        </p:nvSpPr>
        <p:spPr>
          <a:xfrm>
            <a:off x="449888" y="3867148"/>
            <a:ext cx="3110333" cy="244460"/>
          </a:xfrm>
          <a:prstGeom prst="roundRect">
            <a:avLst>
              <a:gd name="adj" fmla="val 9055"/>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大阪が世界で存在感を発揮するために</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449888" y="4100971"/>
            <a:ext cx="8460000" cy="2720470"/>
          </a:xfrm>
          <a:prstGeom prst="rect">
            <a:avLst/>
          </a:prstGeom>
          <a:noFill/>
          <a:ln>
            <a:noFill/>
            <a:prstDash val="sysDot"/>
          </a:ln>
        </p:spPr>
        <p:txBody>
          <a:bodyPr wrap="square" lIns="180000" tIns="72000" rIns="72000" bIns="72000" rtlCol="0" anchor="ctr">
            <a:spAutoFit/>
          </a:bodyPr>
          <a:lstStyle/>
          <a:p>
            <a:pPr marL="174625" indent="-174625">
              <a:spcBef>
                <a:spcPts val="400"/>
              </a:spcBef>
            </a:pPr>
            <a:r>
              <a:rPr lang="ja-JP" altLang="en-US" sz="1100" dirty="0"/>
              <a:t>○ </a:t>
            </a:r>
            <a:r>
              <a:rPr lang="ja-JP" altLang="en-US" sz="1100" b="1" dirty="0"/>
              <a:t>サプライチェーンを考えるうえでは</a:t>
            </a:r>
            <a:r>
              <a:rPr lang="ja-JP" altLang="en-US" sz="1100" dirty="0"/>
              <a:t>、ロジスティックの問題や輸出入の手続きが煩わしいといった障壁を下げること以上に、国際人権章典に沿った</a:t>
            </a:r>
            <a:r>
              <a:rPr lang="ja-JP" altLang="en-US" sz="1100" b="1" dirty="0"/>
              <a:t>「人権」を考えるということが、これまで以上に重要となる</a:t>
            </a:r>
            <a:r>
              <a:rPr lang="ja-JP" altLang="en-US" sz="1100" dirty="0"/>
              <a:t>。大阪は、</a:t>
            </a:r>
            <a:r>
              <a:rPr lang="en-US" altLang="ja-JP" sz="1100" dirty="0"/>
              <a:t>2025</a:t>
            </a:r>
            <a:r>
              <a:rPr lang="ja-JP" altLang="en-US" sz="1100" dirty="0"/>
              <a:t>年大阪・関西万博で</a:t>
            </a:r>
            <a:r>
              <a:rPr lang="en-US" altLang="ja-JP" sz="1100" dirty="0"/>
              <a:t>SDGs</a:t>
            </a:r>
            <a:r>
              <a:rPr lang="ja-JP" altLang="en-US" sz="1100" dirty="0"/>
              <a:t>を前面に謳っているが、</a:t>
            </a:r>
            <a:r>
              <a:rPr lang="ja-JP" altLang="en-US" sz="1100" b="1" dirty="0"/>
              <a:t>万博の時点で</a:t>
            </a:r>
            <a:r>
              <a:rPr lang="en-US" altLang="ja-JP" sz="1100" b="1" dirty="0"/>
              <a:t>SDGs</a:t>
            </a:r>
            <a:r>
              <a:rPr lang="ja-JP" altLang="en-US" sz="1100" b="1" dirty="0"/>
              <a:t>が実装されていなければ、</a:t>
            </a:r>
            <a:r>
              <a:rPr lang="en-US" altLang="ja-JP" sz="1100" b="1" dirty="0"/>
              <a:t>SDGs</a:t>
            </a:r>
            <a:r>
              <a:rPr lang="ja-JP" altLang="en-US" sz="1100" b="1" dirty="0"/>
              <a:t>ウォッシュとして非難されることになる</a:t>
            </a:r>
            <a:r>
              <a:rPr lang="ja-JP" altLang="en-US" sz="1100" dirty="0"/>
              <a:t>。</a:t>
            </a:r>
            <a:r>
              <a:rPr lang="en-US" altLang="ja-JP" sz="1100" dirty="0"/>
              <a:t>SDGs</a:t>
            </a:r>
            <a:r>
              <a:rPr lang="ja-JP" altLang="en-US" sz="1100" dirty="0"/>
              <a:t>の実装は、経済の枠組みと法律の枠組みをどう組み合わせるかが鍵。万博が</a:t>
            </a:r>
            <a:r>
              <a:rPr lang="en-US" altLang="ja-JP" sz="1100" dirty="0"/>
              <a:t>3</a:t>
            </a:r>
            <a:r>
              <a:rPr lang="ja-JP" altLang="en-US" sz="1100" dirty="0"/>
              <a:t>年先であることを見据えると、</a:t>
            </a:r>
            <a:r>
              <a:rPr lang="en-US" altLang="ja-JP" sz="1100" dirty="0"/>
              <a:t>SDGs</a:t>
            </a:r>
            <a:r>
              <a:rPr lang="ja-JP" altLang="en-US" sz="1100" dirty="0"/>
              <a:t>実装化には今でもぎりぎりのタイミングということを認識すべき。</a:t>
            </a:r>
            <a:endParaRPr lang="en-US" altLang="ja-JP" sz="1100" dirty="0"/>
          </a:p>
          <a:p>
            <a:pPr marL="174625" indent="-174625">
              <a:spcBef>
                <a:spcPts val="400"/>
              </a:spcBef>
            </a:pPr>
            <a:r>
              <a:rPr lang="ja-JP" altLang="en-US" sz="1100" dirty="0"/>
              <a:t>○ 日本は、人権や環境などで欧米が先行するルール、スタンダードに追随することで必死だが、そもそも</a:t>
            </a:r>
            <a:r>
              <a:rPr lang="ja-JP" altLang="en-US" sz="1100" b="1" dirty="0"/>
              <a:t>日本には、</a:t>
            </a:r>
            <a:r>
              <a:rPr lang="ja-JP" altLang="en-US" sz="1100" dirty="0"/>
              <a:t>そうしたルールの意図を酌んで、</a:t>
            </a:r>
            <a:r>
              <a:rPr lang="ja-JP" altLang="en-US" sz="1100" b="1" dirty="0"/>
              <a:t>事実上、標準的に実践されているいいものがいっぱいあることを再評価すべき</a:t>
            </a:r>
            <a:r>
              <a:rPr lang="ja-JP" altLang="en-US" sz="1100" dirty="0"/>
              <a:t>。例えば、ビジネスの面では、サプライヤーが窮地に陥っているときに元受が支援するといった日本的な動きがある。スポット取引が多い欧米ではなかなか考えられないことで、こうしたことは、一つ見方を変えれば弱点でもあるが、うまく使えば持続可能性に直結する話となる。</a:t>
            </a:r>
            <a:endParaRPr lang="en-US" altLang="ja-JP" sz="1100" dirty="0"/>
          </a:p>
          <a:p>
            <a:pPr marL="174625" indent="-174625">
              <a:spcBef>
                <a:spcPts val="400"/>
              </a:spcBef>
            </a:pPr>
            <a:r>
              <a:rPr lang="ja-JP" altLang="en-US" sz="1100" b="1" dirty="0"/>
              <a:t>○ 大阪は、東京に次ぐのではなく、アジア、世界に向けて、そしてオープンなんだと、アジアのゲートウェイとしての優位性も活かしながら、人権や</a:t>
            </a:r>
            <a:r>
              <a:rPr lang="en-US" altLang="ja-JP" sz="1100" b="1" dirty="0"/>
              <a:t>SDGs</a:t>
            </a:r>
            <a:r>
              <a:rPr lang="ja-JP" altLang="en-US" sz="1100" b="1" dirty="0"/>
              <a:t>の実装化で日本をリードしていくべき</a:t>
            </a:r>
            <a:r>
              <a:rPr lang="ja-JP" altLang="en-US" sz="1100" dirty="0"/>
              <a:t>。</a:t>
            </a:r>
            <a:endParaRPr lang="en-US" altLang="ja-JP" sz="1100" dirty="0"/>
          </a:p>
          <a:p>
            <a:pPr marL="174625" indent="-174625">
              <a:spcBef>
                <a:spcPts val="400"/>
              </a:spcBef>
            </a:pPr>
            <a:r>
              <a:rPr lang="ja-JP" altLang="en-US" sz="1100" dirty="0"/>
              <a:t>○ これまで避けてきた</a:t>
            </a:r>
            <a:r>
              <a:rPr lang="ja-JP" altLang="en-US" sz="1100" b="1" dirty="0"/>
              <a:t>外国人労働力をどう考えるかについても議論を深めるべき</a:t>
            </a:r>
            <a:r>
              <a:rPr lang="ja-JP" altLang="en-US" sz="1100" dirty="0"/>
              <a:t>。技能実習といった仕組みを見直し、違う形で、優秀な外国人材を惹きつけられる土台が必要。</a:t>
            </a:r>
            <a:endParaRPr lang="en-US" altLang="ja-JP" sz="1100" dirty="0"/>
          </a:p>
          <a:p>
            <a:pPr marL="174625" indent="-174625">
              <a:spcBef>
                <a:spcPts val="400"/>
              </a:spcBef>
            </a:pPr>
            <a:r>
              <a:rPr lang="ja-JP" altLang="en-US" sz="1100" b="1" dirty="0"/>
              <a:t>○ 日本の大学における留学生の受け入れ</a:t>
            </a:r>
            <a:r>
              <a:rPr lang="ja-JP" altLang="en-US" sz="1100" dirty="0"/>
              <a:t>に関しては、</a:t>
            </a:r>
            <a:r>
              <a:rPr lang="ja-JP" altLang="en-US" sz="1100" b="1" dirty="0"/>
              <a:t>日本のファンを作ることが目的となってしまっているが、その発想でいる限り、世界のトップになれない</a:t>
            </a:r>
            <a:r>
              <a:rPr lang="ja-JP" altLang="en-US" sz="1100" dirty="0"/>
              <a:t>。アメリカの大学は、最先端のことをやるうえで、海外からの活力を取り込んでいくという発想であり、そこが日本と異なる。</a:t>
            </a:r>
          </a:p>
        </p:txBody>
      </p:sp>
      <p:sp>
        <p:nvSpPr>
          <p:cNvPr id="17" name="テキスト ボックス 16"/>
          <p:cNvSpPr txBox="1"/>
          <p:nvPr/>
        </p:nvSpPr>
        <p:spPr>
          <a:xfrm>
            <a:off x="449888" y="2374200"/>
            <a:ext cx="8460000" cy="1381642"/>
          </a:xfrm>
          <a:prstGeom prst="rect">
            <a:avLst/>
          </a:prstGeom>
          <a:noFill/>
          <a:ln>
            <a:noFill/>
            <a:prstDash val="sysDot"/>
          </a:ln>
        </p:spPr>
        <p:txBody>
          <a:bodyPr wrap="square" lIns="180000" tIns="72000" rIns="72000" bIns="72000" rtlCol="0" anchor="ctr">
            <a:spAutoFit/>
          </a:bodyPr>
          <a:lstStyle/>
          <a:p>
            <a:pPr marL="174625" indent="-174625">
              <a:spcBef>
                <a:spcPts val="400"/>
              </a:spcBef>
            </a:pPr>
            <a:r>
              <a:rPr lang="ja-JP" altLang="en-US" sz="1100" dirty="0"/>
              <a:t>○ </a:t>
            </a:r>
            <a:r>
              <a:rPr lang="ja-JP" altLang="en-US" sz="1100" b="1" dirty="0"/>
              <a:t>外から稼ぐ力を高めるためには、サプライチェｰンに「接続する力」があるのかどうかが重要なポイント</a:t>
            </a:r>
            <a:r>
              <a:rPr lang="ja-JP" altLang="en-US" sz="1100" dirty="0"/>
              <a:t>。特別な技術やノウハウがあっても、接続ができなければ意味がない。</a:t>
            </a:r>
            <a:r>
              <a:rPr lang="en-US" altLang="ja-JP" sz="1100" dirty="0"/>
              <a:t>2000</a:t>
            </a:r>
            <a:r>
              <a:rPr lang="ja-JP" altLang="en-US" sz="1100" dirty="0"/>
              <a:t>年くらいまでの</a:t>
            </a:r>
            <a:r>
              <a:rPr lang="ja-JP" altLang="en-US" sz="1100" b="1" dirty="0"/>
              <a:t>世界の生産ネットワークは日本が主導してきた部分もあるが、そのイメージは捨てるべき</a:t>
            </a:r>
            <a:r>
              <a:rPr lang="ja-JP" altLang="en-US" sz="1100" dirty="0"/>
              <a:t>。モジュラー型の生産アーキテクチャを持つような産業のビジネスのやり方は、これまでと異なる。日本は、文脈を越えたつながりをつくることが苦手で、オープンイノベーションエコシステムの構築が不得意。こうした苦手の克服が重要で、その点、大企業は粘着性が高いが中小企業は小回りが利く。一方で、</a:t>
            </a:r>
            <a:r>
              <a:rPr lang="ja-JP" altLang="en-US" sz="1100" b="1" dirty="0"/>
              <a:t>すり合わせ型のものづくりなど、今の日本のやり方を活かしながらコアの技術で競争力を高めていくことも重要</a:t>
            </a:r>
            <a:r>
              <a:rPr lang="ja-JP" altLang="en-US" sz="1100" dirty="0"/>
              <a:t>。</a:t>
            </a:r>
            <a:endParaRPr lang="en-US" altLang="ja-JP" sz="1100" dirty="0"/>
          </a:p>
          <a:p>
            <a:pPr marL="174625" indent="-174625">
              <a:spcBef>
                <a:spcPts val="400"/>
              </a:spcBef>
            </a:pPr>
            <a:r>
              <a:rPr lang="ja-JP" altLang="en-US" sz="1100" dirty="0"/>
              <a:t>○ </a:t>
            </a:r>
            <a:r>
              <a:rPr lang="ja-JP" altLang="en-US" sz="1100" b="1" dirty="0"/>
              <a:t>接続力を高めるうえでは、言語（英語）ができないことは大きなバリア</a:t>
            </a:r>
            <a:r>
              <a:rPr lang="ja-JP" altLang="en-US" sz="1100" dirty="0"/>
              <a:t>になる。</a:t>
            </a:r>
            <a:r>
              <a:rPr lang="ja-JP" altLang="en-US" sz="1100" b="1" dirty="0"/>
              <a:t>経営者間の世代間の違いが、国と国との違いより大きいということも重要な要素</a:t>
            </a:r>
            <a:r>
              <a:rPr lang="ja-JP" altLang="en-US" sz="1100" dirty="0"/>
              <a:t>。世代が変われば行動様式や考え方も異なり、ビジネスのやり方もドラスティックに変わる可能性がある。</a:t>
            </a:r>
            <a:endParaRPr lang="en-US" altLang="ja-JP" sz="1100" dirty="0"/>
          </a:p>
        </p:txBody>
      </p:sp>
      <p:sp>
        <p:nvSpPr>
          <p:cNvPr id="11" name="正方形/長方形 10"/>
          <p:cNvSpPr/>
          <p:nvPr/>
        </p:nvSpPr>
        <p:spPr>
          <a:xfrm>
            <a:off x="625" y="-9653"/>
            <a:ext cx="9144000" cy="290678"/>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a:ea typeface="Meiryo UI" pitchFamily="50" charset="-128"/>
                <a:cs typeface="Meiryo UI" pitchFamily="50" charset="-128"/>
              </a:rPr>
              <a:t>４－５</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kern="0" dirty="0" smtClean="0">
                <a:solidFill>
                  <a:srgbClr val="000000"/>
                </a:solidFill>
                <a:latin typeface="Meiryo UI"/>
                <a:ea typeface="Meiryo UI" pitchFamily="50" charset="-128"/>
                <a:cs typeface="Meiryo UI" pitchFamily="50" charset="-128"/>
              </a:rPr>
              <a:t>大阪</a:t>
            </a:r>
            <a:r>
              <a:rPr lang="ja-JP" altLang="en-US" kern="0" dirty="0">
                <a:solidFill>
                  <a:srgbClr val="000000"/>
                </a:solidFill>
                <a:latin typeface="Meiryo UI"/>
                <a:ea typeface="Meiryo UI" pitchFamily="50" charset="-128"/>
                <a:cs typeface="Meiryo UI" pitchFamily="50" charset="-128"/>
              </a:rPr>
              <a:t>経済に関する学識経験者への個別ヒアリング概要</a:t>
            </a:r>
          </a:p>
        </p:txBody>
      </p:sp>
      <p:sp>
        <p:nvSpPr>
          <p:cNvPr id="13" name="正方形/長方形 12"/>
          <p:cNvSpPr/>
          <p:nvPr/>
        </p:nvSpPr>
        <p:spPr>
          <a:xfrm>
            <a:off x="7007094" y="3988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dirty="0">
                <a:solidFill>
                  <a:prstClr val="black"/>
                </a:solidFill>
                <a:latin typeface="Meiryo UI"/>
                <a:ea typeface="Meiryo UI"/>
              </a:rPr>
              <a:t>１</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383425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72760"/>
            <a:ext cx="8503417" cy="39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年以降、ベトナムからの留学生を中心に増加傾向にある。</a:t>
            </a:r>
          </a:p>
        </p:txBody>
      </p:sp>
      <p:sp>
        <p:nvSpPr>
          <p:cNvPr id="16" name="正方形/長方形 15"/>
          <p:cNvSpPr/>
          <p:nvPr/>
        </p:nvSpPr>
        <p:spPr>
          <a:xfrm>
            <a:off x="320291" y="1444938"/>
            <a:ext cx="4716270" cy="461665"/>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○国・地域別の大阪府内高等教育機関受入留学生数</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21" name="表 20"/>
          <p:cNvGraphicFramePr>
            <a:graphicFrameLocks noGrp="1"/>
          </p:cNvGraphicFramePr>
          <p:nvPr/>
        </p:nvGraphicFramePr>
        <p:xfrm>
          <a:off x="474261" y="1651458"/>
          <a:ext cx="8195478" cy="4273354"/>
        </p:xfrm>
        <a:graphic>
          <a:graphicData uri="http://schemas.openxmlformats.org/drawingml/2006/table">
            <a:tbl>
              <a:tblPr firstRow="1" firstCol="1" bandRow="1"/>
              <a:tblGrid>
                <a:gridCol w="211666">
                  <a:extLst>
                    <a:ext uri="{9D8B030D-6E8A-4147-A177-3AD203B41FA5}">
                      <a16:colId xmlns:a16="http://schemas.microsoft.com/office/drawing/2014/main" val="20000"/>
                    </a:ext>
                  </a:extLst>
                </a:gridCol>
                <a:gridCol w="657812">
                  <a:extLst>
                    <a:ext uri="{9D8B030D-6E8A-4147-A177-3AD203B41FA5}">
                      <a16:colId xmlns:a16="http://schemas.microsoft.com/office/drawing/2014/main" val="20001"/>
                    </a:ext>
                  </a:extLst>
                </a:gridCol>
                <a:gridCol w="666000">
                  <a:extLst>
                    <a:ext uri="{9D8B030D-6E8A-4147-A177-3AD203B41FA5}">
                      <a16:colId xmlns:a16="http://schemas.microsoft.com/office/drawing/2014/main" val="20002"/>
                    </a:ext>
                  </a:extLst>
                </a:gridCol>
                <a:gridCol w="666000">
                  <a:extLst>
                    <a:ext uri="{9D8B030D-6E8A-4147-A177-3AD203B41FA5}">
                      <a16:colId xmlns:a16="http://schemas.microsoft.com/office/drawing/2014/main" val="20003"/>
                    </a:ext>
                  </a:extLst>
                </a:gridCol>
                <a:gridCol w="666000">
                  <a:extLst>
                    <a:ext uri="{9D8B030D-6E8A-4147-A177-3AD203B41FA5}">
                      <a16:colId xmlns:a16="http://schemas.microsoft.com/office/drawing/2014/main" val="20004"/>
                    </a:ext>
                  </a:extLst>
                </a:gridCol>
                <a:gridCol w="666000">
                  <a:extLst>
                    <a:ext uri="{9D8B030D-6E8A-4147-A177-3AD203B41FA5}">
                      <a16:colId xmlns:a16="http://schemas.microsoft.com/office/drawing/2014/main" val="20005"/>
                    </a:ext>
                  </a:extLst>
                </a:gridCol>
                <a:gridCol w="666000">
                  <a:extLst>
                    <a:ext uri="{9D8B030D-6E8A-4147-A177-3AD203B41FA5}">
                      <a16:colId xmlns:a16="http://schemas.microsoft.com/office/drawing/2014/main" val="20006"/>
                    </a:ext>
                  </a:extLst>
                </a:gridCol>
                <a:gridCol w="666000">
                  <a:extLst>
                    <a:ext uri="{9D8B030D-6E8A-4147-A177-3AD203B41FA5}">
                      <a16:colId xmlns:a16="http://schemas.microsoft.com/office/drawing/2014/main" val="20007"/>
                    </a:ext>
                  </a:extLst>
                </a:gridCol>
                <a:gridCol w="666000">
                  <a:extLst>
                    <a:ext uri="{9D8B030D-6E8A-4147-A177-3AD203B41FA5}">
                      <a16:colId xmlns:a16="http://schemas.microsoft.com/office/drawing/2014/main" val="20008"/>
                    </a:ext>
                  </a:extLst>
                </a:gridCol>
                <a:gridCol w="666000">
                  <a:extLst>
                    <a:ext uri="{9D8B030D-6E8A-4147-A177-3AD203B41FA5}">
                      <a16:colId xmlns:a16="http://schemas.microsoft.com/office/drawing/2014/main" val="1106900514"/>
                    </a:ext>
                  </a:extLst>
                </a:gridCol>
                <a:gridCol w="666000">
                  <a:extLst>
                    <a:ext uri="{9D8B030D-6E8A-4147-A177-3AD203B41FA5}">
                      <a16:colId xmlns:a16="http://schemas.microsoft.com/office/drawing/2014/main" val="997767326"/>
                    </a:ext>
                  </a:extLst>
                </a:gridCol>
                <a:gridCol w="666000">
                  <a:extLst>
                    <a:ext uri="{9D8B030D-6E8A-4147-A177-3AD203B41FA5}">
                      <a16:colId xmlns:a16="http://schemas.microsoft.com/office/drawing/2014/main" val="25478245"/>
                    </a:ext>
                  </a:extLst>
                </a:gridCol>
                <a:gridCol w="666000">
                  <a:extLst>
                    <a:ext uri="{9D8B030D-6E8A-4147-A177-3AD203B41FA5}">
                      <a16:colId xmlns:a16="http://schemas.microsoft.com/office/drawing/2014/main" val="1117240911"/>
                    </a:ext>
                  </a:extLst>
                </a:gridCol>
              </a:tblGrid>
              <a:tr h="193110">
                <a:tc gridSpan="8">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alt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76786" marR="76786"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00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 </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endParaRPr lang="ja-JP" alt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00">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9,683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9,422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10,695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12,135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14,398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23,387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24,905</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23,183</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505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76786" marR="76786"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7,000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7,271</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9,519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9,869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9,843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505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76786" marR="76786"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1,185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1,124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1,207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1,755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1,919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1,571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5051">
                <a:tc>
                  <a:txBody>
                    <a:bodyPr/>
                    <a:lstStyle/>
                    <a:p>
                      <a:pPr algn="just">
                        <a:lnSpc>
                          <a:spcPct val="100000"/>
                        </a:lnSpc>
                        <a:spcAft>
                          <a:spcPts val="0"/>
                        </a:spcAft>
                      </a:pPr>
                      <a:endParaRPr lang="ja-JP" sz="1100" kern="100" dirty="0">
                        <a:solidFill>
                          <a:schemeClr val="tx1"/>
                        </a:solidFill>
                        <a:effectLst/>
                        <a:latin typeface="HGPｺﾞｼｯｸE" pitchFamily="50" charset="-128"/>
                        <a:ea typeface="HGPｺﾞｼｯｸE" pitchFamily="50" charset="-128"/>
                        <a:cs typeface="Times New Roman"/>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台湾</a:t>
                      </a:r>
                    </a:p>
                  </a:txBody>
                  <a:tcPr marL="76786" marR="76786"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851</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1,688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1,592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1,076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051">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alt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endParaRPr lang="ja-JP"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1,374</a:t>
                      </a:r>
                      <a:endParaRPr lang="ja-JP"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2,108</a:t>
                      </a:r>
                      <a:endParaRPr lang="ja-JP"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3,368</a:t>
                      </a:r>
                      <a:endParaRPr lang="ja-JP"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7,802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8,397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7,811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ヨーロッパ</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538</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561</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658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中近東</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95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81 </a:t>
                      </a:r>
                    </a:p>
                  </a:txBody>
                  <a:tcPr marL="75600" marR="7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アフリカ</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79</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85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 </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106 </a:t>
                      </a:r>
                    </a:p>
                  </a:txBody>
                  <a:tcPr marL="75600" marR="7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オセアニア</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56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28 </a:t>
                      </a:r>
                    </a:p>
                  </a:txBody>
                  <a:tcPr marL="75600" marR="7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364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327</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a:effectLst/>
                          <a:latin typeface="Meiryo UI" panose="020B0604030504040204" pitchFamily="50" charset="-128"/>
                          <a:ea typeface="Meiryo UI" panose="020B0604030504040204" pitchFamily="50" charset="-128"/>
                        </a:rPr>
                        <a:t>344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324</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298 </a:t>
                      </a:r>
                    </a:p>
                  </a:txBody>
                  <a:tcPr marL="75600" marR="7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4802">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中南米</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81</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126 </a:t>
                      </a:r>
                    </a:p>
                  </a:txBody>
                  <a:tcPr marL="75600" marR="756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 </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effectLst/>
                          <a:latin typeface="Meiryo UI" panose="020B0604030504040204" pitchFamily="50" charset="-128"/>
                          <a:ea typeface="Meiryo UI" panose="020B0604030504040204" pitchFamily="50" charset="-128"/>
                        </a:rPr>
                        <a:t>120 </a:t>
                      </a:r>
                    </a:p>
                  </a:txBody>
                  <a:tcPr marL="75600" marR="756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4802">
                <a:tc gridSpan="2">
                  <a:txBody>
                    <a:bodyPr/>
                    <a:lstStyle/>
                    <a:p>
                      <a:pPr algn="l">
                        <a:lnSpc>
                          <a:spcPct val="100000"/>
                        </a:lnSpc>
                        <a:spcAft>
                          <a:spcPts val="0"/>
                        </a:spcAft>
                      </a:pPr>
                      <a:r>
                        <a:rPr lang="ja-JP" alt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74426">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a:txBody>
                    <a:bodyPr/>
                    <a:lstStyle/>
                    <a:p>
                      <a:pPr algn="r">
                        <a:lnSpc>
                          <a:spcPct val="100000"/>
                        </a:lnSpc>
                        <a:spcAft>
                          <a:spcPts val="0"/>
                        </a:spcAft>
                      </a:pPr>
                      <a:r>
                        <a:rPr lang="en-US"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10,791</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00000"/>
                        </a:lnSpc>
                        <a:spcAft>
                          <a:spcPts val="0"/>
                        </a:spcAft>
                      </a:pPr>
                      <a:r>
                        <a:rPr lang="en-US"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6786" marR="76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10,853</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11,916</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15,600</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24,751</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26,257</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24,361</a:t>
                      </a:r>
                    </a:p>
                  </a:txBody>
                  <a:tcPr marL="76582" marR="76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14"/>
                  </a:ext>
                </a:extLst>
              </a:tr>
            </a:tbl>
          </a:graphicData>
        </a:graphic>
      </p:graphicFrame>
      <p:sp>
        <p:nvSpPr>
          <p:cNvPr id="22" name="テキスト ボックス 21"/>
          <p:cNvSpPr txBox="1"/>
          <p:nvPr/>
        </p:nvSpPr>
        <p:spPr>
          <a:xfrm>
            <a:off x="539552" y="6009776"/>
            <a:ext cx="7564077"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dirty="0">
                <a:solidFill>
                  <a:prstClr val="black"/>
                </a:solidFill>
                <a:latin typeface="Meiryo UI" panose="020B0604030504040204" pitchFamily="50" charset="-128"/>
                <a:ea typeface="Meiryo UI" panose="020B0604030504040204" pitchFamily="50" charset="-128"/>
              </a:rPr>
              <a:t>：大阪府府民文化部（資料提供：日本学生支援機構）（</a:t>
            </a:r>
            <a:r>
              <a:rPr lang="en-US" altLang="ja-JP" sz="1100" dirty="0">
                <a:solidFill>
                  <a:prstClr val="black"/>
                </a:solidFill>
                <a:latin typeface="Meiryo UI" panose="020B0604030504040204" pitchFamily="50" charset="-128"/>
                <a:ea typeface="Meiryo UI" panose="020B0604030504040204" pitchFamily="50" charset="-128"/>
              </a:rPr>
              <a:t>5</a:t>
            </a:r>
            <a:r>
              <a:rPr lang="ja-JP" altLang="en-US" sz="1100" dirty="0">
                <a:solidFill>
                  <a:prstClr val="black"/>
                </a:solidFill>
                <a:latin typeface="Meiryo UI" panose="020B0604030504040204" pitchFamily="50" charset="-128"/>
                <a:ea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rPr>
              <a:t>1</a:t>
            </a:r>
            <a:r>
              <a:rPr lang="ja-JP" altLang="en-US" sz="1100" dirty="0">
                <a:solidFill>
                  <a:prstClr val="black"/>
                </a:solidFill>
                <a:latin typeface="Meiryo UI" panose="020B0604030504040204" pitchFamily="50" charset="-128"/>
                <a:ea typeface="Meiryo UI" panose="020B0604030504040204" pitchFamily="50" charset="-128"/>
              </a:rPr>
              <a:t>日現在、高等教育機関に在籍する留学生数）</a:t>
            </a:r>
          </a:p>
        </p:txBody>
      </p:sp>
      <p:sp>
        <p:nvSpPr>
          <p:cNvPr id="13" name="正方形/長方形 12"/>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外国人留学生の国籍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DD006584-910A-CA9B-68E0-9934B42F955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労働の多様性⑲）</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2" name="正方形/長方形 11">
            <a:extLst>
              <a:ext uri="{FF2B5EF4-FFF2-40B4-BE49-F238E27FC236}">
                <a16:creationId xmlns:a16="http://schemas.microsoft.com/office/drawing/2014/main" id="{2055AE05-95E9-14AD-09C9-2E166FE5BAE4}"/>
              </a:ext>
            </a:extLst>
          </p:cNvPr>
          <p:cNvSpPr/>
          <p:nvPr/>
        </p:nvSpPr>
        <p:spPr>
          <a:xfrm>
            <a:off x="7000877" y="5072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902932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年に大阪府に所在する企業等に就職した外国人留学生は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2,598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人で前年比約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大阪府に所在する企業等への就職者数の全国に占める割合は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％、神奈川県が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愛知県が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となっており、大阪への就職者数の割合は全国</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番目だが、東京への集中度合が高い。</a:t>
            </a:r>
          </a:p>
        </p:txBody>
      </p:sp>
      <p:sp>
        <p:nvSpPr>
          <p:cNvPr id="15" name="テキスト ボックス 14"/>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外国人留学生の地元企業への就職者</a:t>
            </a:r>
          </a:p>
        </p:txBody>
      </p:sp>
      <p:sp>
        <p:nvSpPr>
          <p:cNvPr id="8" name="テキスト ボックス 7"/>
          <p:cNvSpPr txBox="1"/>
          <p:nvPr/>
        </p:nvSpPr>
        <p:spPr>
          <a:xfrm>
            <a:off x="193840" y="6002228"/>
            <a:ext cx="662797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出典：大阪の再生・成長に向けた新戦略データ集②（大阪経済や成長に向けた５つの重点分野関係）</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876524" y="2036769"/>
            <a:ext cx="158417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（単位：人、％）</a:t>
            </a:r>
          </a:p>
        </p:txBody>
      </p:sp>
      <p:graphicFrame>
        <p:nvGraphicFramePr>
          <p:cNvPr id="11" name="表 2"/>
          <p:cNvGraphicFramePr>
            <a:graphicFrameLocks noGrp="1"/>
          </p:cNvGraphicFramePr>
          <p:nvPr/>
        </p:nvGraphicFramePr>
        <p:xfrm>
          <a:off x="193840" y="2321033"/>
          <a:ext cx="8756320" cy="3626823"/>
        </p:xfrm>
        <a:graphic>
          <a:graphicData uri="http://schemas.openxmlformats.org/drawingml/2006/table">
            <a:tbl>
              <a:tblPr/>
              <a:tblGrid>
                <a:gridCol w="875632">
                  <a:extLst>
                    <a:ext uri="{9D8B030D-6E8A-4147-A177-3AD203B41FA5}">
                      <a16:colId xmlns:a16="http://schemas.microsoft.com/office/drawing/2014/main" val="20000"/>
                    </a:ext>
                  </a:extLst>
                </a:gridCol>
                <a:gridCol w="875632">
                  <a:extLst>
                    <a:ext uri="{9D8B030D-6E8A-4147-A177-3AD203B41FA5}">
                      <a16:colId xmlns:a16="http://schemas.microsoft.com/office/drawing/2014/main" val="20001"/>
                    </a:ext>
                  </a:extLst>
                </a:gridCol>
                <a:gridCol w="875632">
                  <a:extLst>
                    <a:ext uri="{9D8B030D-6E8A-4147-A177-3AD203B41FA5}">
                      <a16:colId xmlns:a16="http://schemas.microsoft.com/office/drawing/2014/main" val="20002"/>
                    </a:ext>
                  </a:extLst>
                </a:gridCol>
                <a:gridCol w="875632">
                  <a:extLst>
                    <a:ext uri="{9D8B030D-6E8A-4147-A177-3AD203B41FA5}">
                      <a16:colId xmlns:a16="http://schemas.microsoft.com/office/drawing/2014/main" val="20003"/>
                    </a:ext>
                  </a:extLst>
                </a:gridCol>
                <a:gridCol w="875632">
                  <a:extLst>
                    <a:ext uri="{9D8B030D-6E8A-4147-A177-3AD203B41FA5}">
                      <a16:colId xmlns:a16="http://schemas.microsoft.com/office/drawing/2014/main" val="20004"/>
                    </a:ext>
                  </a:extLst>
                </a:gridCol>
                <a:gridCol w="875632">
                  <a:extLst>
                    <a:ext uri="{9D8B030D-6E8A-4147-A177-3AD203B41FA5}">
                      <a16:colId xmlns:a16="http://schemas.microsoft.com/office/drawing/2014/main" val="20005"/>
                    </a:ext>
                  </a:extLst>
                </a:gridCol>
                <a:gridCol w="875632">
                  <a:extLst>
                    <a:ext uri="{9D8B030D-6E8A-4147-A177-3AD203B41FA5}">
                      <a16:colId xmlns:a16="http://schemas.microsoft.com/office/drawing/2014/main" val="20006"/>
                    </a:ext>
                  </a:extLst>
                </a:gridCol>
                <a:gridCol w="875632">
                  <a:extLst>
                    <a:ext uri="{9D8B030D-6E8A-4147-A177-3AD203B41FA5}">
                      <a16:colId xmlns:a16="http://schemas.microsoft.com/office/drawing/2014/main" val="20007"/>
                    </a:ext>
                  </a:extLst>
                </a:gridCol>
                <a:gridCol w="875632">
                  <a:extLst>
                    <a:ext uri="{9D8B030D-6E8A-4147-A177-3AD203B41FA5}">
                      <a16:colId xmlns:a16="http://schemas.microsoft.com/office/drawing/2014/main" val="3311832355"/>
                    </a:ext>
                  </a:extLst>
                </a:gridCol>
                <a:gridCol w="875632">
                  <a:extLst>
                    <a:ext uri="{9D8B030D-6E8A-4147-A177-3AD203B41FA5}">
                      <a16:colId xmlns:a16="http://schemas.microsoft.com/office/drawing/2014/main" val="3794266321"/>
                    </a:ext>
                  </a:extLst>
                </a:gridCol>
              </a:tblGrid>
              <a:tr h="606823">
                <a:tc>
                  <a:txBody>
                    <a:bodyPr/>
                    <a:lstStyle/>
                    <a:p>
                      <a:pPr algn="ctr" rtl="0" fontAlgn="ctr"/>
                      <a:r>
                        <a:rPr lang="ja-JP" altLang="en-US" sz="1400" b="1" i="0" u="none" strike="noStrike" dirty="0">
                          <a:solidFill>
                            <a:schemeClr val="bg1"/>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2010</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(H22)</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2011</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(H23)</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2012</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(H24)</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2013</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(H25)</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600" b="1" i="0" u="none" strike="noStrike" dirty="0">
                          <a:solidFill>
                            <a:schemeClr val="bg1"/>
                          </a:solidFill>
                          <a:effectLst/>
                          <a:latin typeface="Calibri"/>
                        </a:rPr>
                        <a:t>2014</a:t>
                      </a:r>
                      <a:br>
                        <a:rPr lang="en-US" sz="1600" b="1" i="0" u="none" strike="noStrike" dirty="0">
                          <a:solidFill>
                            <a:schemeClr val="bg1"/>
                          </a:solidFill>
                          <a:effectLst/>
                          <a:latin typeface="Calibri"/>
                        </a:rPr>
                      </a:br>
                      <a:r>
                        <a:rPr lang="en-US" sz="1600" b="1" i="0" u="none" strike="noStrike" dirty="0">
                          <a:solidFill>
                            <a:schemeClr val="bg1"/>
                          </a:solidFill>
                          <a:effectLst/>
                          <a:latin typeface="Calibri"/>
                        </a:rPr>
                        <a:t>(H2</a:t>
                      </a:r>
                      <a:r>
                        <a:rPr lang="en-US" altLang="ja-JP" sz="1600" b="1" i="0" u="none" strike="noStrike" dirty="0">
                          <a:solidFill>
                            <a:schemeClr val="bg1"/>
                          </a:solidFill>
                          <a:effectLst/>
                          <a:latin typeface="Calibri"/>
                        </a:rPr>
                        <a:t>6</a:t>
                      </a:r>
                      <a:r>
                        <a:rPr lang="en-US" sz="1600" b="1" i="0" u="none" strike="noStrike" dirty="0">
                          <a:solidFill>
                            <a:schemeClr val="bg1"/>
                          </a:solidFill>
                          <a:effectLst/>
                          <a:latin typeface="Calibri"/>
                        </a:rPr>
                        <a:t>)</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2015</a:t>
                      </a:r>
                    </a:p>
                    <a:p>
                      <a:pPr algn="ctr" rtl="0" fontAlgn="ctr"/>
                      <a:r>
                        <a:rPr lang="en-US" altLang="ja-JP" sz="1600" b="1" i="0" u="none" strike="noStrike" dirty="0">
                          <a:solidFill>
                            <a:schemeClr val="bg1"/>
                          </a:solidFill>
                          <a:effectLst/>
                          <a:latin typeface="Calibri"/>
                        </a:rPr>
                        <a:t>(H27)</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2016</a:t>
                      </a:r>
                    </a:p>
                    <a:p>
                      <a:pPr algn="ctr" rtl="0" fontAlgn="ctr"/>
                      <a:r>
                        <a:rPr lang="en-US" altLang="ja-JP" sz="1600" b="1" i="0" u="none" strike="noStrike" dirty="0">
                          <a:solidFill>
                            <a:schemeClr val="bg1"/>
                          </a:solidFill>
                          <a:effectLst/>
                          <a:latin typeface="Calibri"/>
                        </a:rPr>
                        <a:t>(H28)</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2017</a:t>
                      </a:r>
                    </a:p>
                    <a:p>
                      <a:pPr algn="ctr" rtl="0" fontAlgn="ctr"/>
                      <a:r>
                        <a:rPr lang="en-US" altLang="ja-JP" sz="1600" b="1" i="0" u="none" strike="noStrike" dirty="0">
                          <a:solidFill>
                            <a:schemeClr val="bg1"/>
                          </a:solidFill>
                          <a:effectLst/>
                          <a:latin typeface="Calibri"/>
                        </a:rPr>
                        <a:t>(H29)</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600" b="1" i="0" u="none" strike="noStrike" dirty="0">
                          <a:solidFill>
                            <a:schemeClr val="bg1"/>
                          </a:solidFill>
                          <a:effectLst/>
                          <a:latin typeface="Calibri"/>
                        </a:rPr>
                        <a:t>2018</a:t>
                      </a:r>
                    </a:p>
                    <a:p>
                      <a:pPr algn="ctr" rtl="0" fontAlgn="ctr"/>
                      <a:r>
                        <a:rPr lang="en-US" altLang="ja-JP" sz="1600" b="1" i="0" u="none" strike="noStrike" dirty="0">
                          <a:solidFill>
                            <a:schemeClr val="bg1"/>
                          </a:solidFill>
                          <a:effectLst/>
                          <a:latin typeface="Calibri"/>
                        </a:rPr>
                        <a:t>(H30)</a:t>
                      </a:r>
                      <a:endParaRPr lang="ja-JP" altLang="en-US" sz="16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37477">
                <a:tc rowSpan="2">
                  <a:txBody>
                    <a:bodyPr/>
                    <a:lstStyle/>
                    <a:p>
                      <a:pPr algn="ctr" fontAlgn="ctr"/>
                      <a:r>
                        <a:rPr lang="ja-JP" altLang="en-US" sz="1400" b="1" i="0" u="none" strike="noStrike" dirty="0">
                          <a:solidFill>
                            <a:schemeClr val="bg1"/>
                          </a:solidFill>
                          <a:effectLst/>
                          <a:latin typeface="ＭＳ Ｐゴシック"/>
                        </a:rPr>
                        <a:t>大阪</a:t>
                      </a:r>
                      <a:endParaRPr lang="en-US" altLang="ja-JP" sz="1400" b="1" i="0" u="none" strike="noStrike" dirty="0">
                        <a:solidFill>
                          <a:schemeClr val="bg1"/>
                        </a:solidFill>
                        <a:effectLst/>
                        <a:latin typeface="ＭＳ Ｐゴシック"/>
                      </a:endParaRPr>
                    </a:p>
                    <a:p>
                      <a:pPr algn="ctr" fontAlgn="ctr"/>
                      <a:r>
                        <a:rPr lang="ja-JP" altLang="en-US" sz="1400" b="1" i="0" u="none" strike="noStrike" dirty="0">
                          <a:solidFill>
                            <a:schemeClr val="bg1"/>
                          </a:solidFill>
                          <a:effectLst/>
                          <a:latin typeface="ＭＳ Ｐゴシック"/>
                        </a:rPr>
                        <a:t>（全国比）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694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832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1,354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1,614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1,989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2,228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2,598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extLst>
                  <a:ext uri="{0D108BD9-81ED-4DB2-BD59-A6C34878D82A}">
                    <a16:rowId xmlns:a16="http://schemas.microsoft.com/office/drawing/2014/main" val="10001"/>
                  </a:ext>
                </a:extLst>
              </a:tr>
              <a:tr h="423366">
                <a:tc vMerge="1">
                  <a:txBody>
                    <a:bodyPr/>
                    <a:lstStyle/>
                    <a:p>
                      <a:endParaRPr kumimoji="1" lang="ja-JP" altLang="en-US"/>
                    </a:p>
                  </a:txBody>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8222"/>
                    </a:solidFill>
                  </a:tcPr>
                </a:tc>
                <a:extLst>
                  <a:ext uri="{0D108BD9-81ED-4DB2-BD59-A6C34878D82A}">
                    <a16:rowId xmlns:a16="http://schemas.microsoft.com/office/drawing/2014/main" val="10002"/>
                  </a:ext>
                </a:extLst>
              </a:tr>
              <a:tr h="366915">
                <a:tc>
                  <a:txBody>
                    <a:bodyPr/>
                    <a:lstStyle/>
                    <a:p>
                      <a:pPr algn="ctr" fontAlgn="t"/>
                      <a:r>
                        <a:rPr lang="ja-JP" altLang="en-US" sz="1400" b="1" i="0" u="none" strike="noStrike" dirty="0">
                          <a:solidFill>
                            <a:schemeClr val="bg1"/>
                          </a:solidFill>
                          <a:effectLst/>
                          <a:latin typeface="ＭＳ Ｐゴシック"/>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5,254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5,359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6,140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7,626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9,265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9,915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11,971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2804">
                <a:tc>
                  <a:txBody>
                    <a:bodyPr/>
                    <a:lstStyle/>
                    <a:p>
                      <a:pPr algn="ctr" fontAlgn="t"/>
                      <a:r>
                        <a:rPr lang="ja-JP" altLang="en-US" sz="1400" b="1" i="0" u="none" strike="noStrike" dirty="0">
                          <a:solidFill>
                            <a:schemeClr val="bg1"/>
                          </a:solidFill>
                          <a:effectLst/>
                          <a:latin typeface="ＭＳ Ｐゴシック"/>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596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759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808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1,278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6915">
                <a:tc>
                  <a:txBody>
                    <a:bodyPr/>
                    <a:lstStyle/>
                    <a:p>
                      <a:pPr algn="ctr" fontAlgn="t"/>
                      <a:r>
                        <a:rPr lang="ja-JP" altLang="en-US" sz="1400" b="1" i="0" u="none" strike="noStrike" dirty="0">
                          <a:solidFill>
                            <a:schemeClr val="bg1"/>
                          </a:solidFill>
                          <a:effectLst/>
                          <a:latin typeface="ＭＳ Ｐゴシック"/>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622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746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949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991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1,183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52804">
                <a:tc>
                  <a:txBody>
                    <a:bodyPr/>
                    <a:lstStyle/>
                    <a:p>
                      <a:pPr algn="ctr" fontAlgn="t"/>
                      <a:r>
                        <a:rPr lang="ja-JP" altLang="en-US" sz="1400" b="1" i="0" u="none" strike="noStrike" dirty="0">
                          <a:solidFill>
                            <a:schemeClr val="bg1"/>
                          </a:solidFill>
                          <a:effectLst/>
                          <a:latin typeface="ＭＳ Ｐゴシック"/>
                        </a:rPr>
                        <a:t>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187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238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289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657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701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6915">
                <a:tc>
                  <a:txBody>
                    <a:bodyPr/>
                    <a:lstStyle/>
                    <a:p>
                      <a:pPr algn="ctr" fontAlgn="t"/>
                      <a:r>
                        <a:rPr lang="ja-JP" altLang="en-US" sz="1400" b="1" i="0" u="none" strike="noStrike" dirty="0">
                          <a:solidFill>
                            <a:schemeClr val="bg1"/>
                          </a:solidFill>
                          <a:effectLst/>
                          <a:latin typeface="ＭＳ Ｐゴシック"/>
                        </a:rPr>
                        <a:t>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274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293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404</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525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703</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52804">
                <a:tc>
                  <a:txBody>
                    <a:bodyPr/>
                    <a:lstStyle/>
                    <a:p>
                      <a:pPr algn="ctr" fontAlgn="t"/>
                      <a:r>
                        <a:rPr lang="ja-JP" altLang="en-US" sz="1400" b="1" i="0" u="none" strike="noStrike" dirty="0">
                          <a:solidFill>
                            <a:schemeClr val="bg1"/>
                          </a:solidFill>
                          <a:effectLst/>
                          <a:latin typeface="ＭＳ Ｐゴシック"/>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7,831</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8,586</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10,969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11,647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12,958</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15,657</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19,435</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22,419</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25,942</a:t>
                      </a:r>
                    </a:p>
                  </a:txBody>
                  <a:tcPr marL="9525"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4" name="大かっこ 13"/>
          <p:cNvSpPr/>
          <p:nvPr/>
        </p:nvSpPr>
        <p:spPr>
          <a:xfrm>
            <a:off x="685073" y="6218591"/>
            <a:ext cx="4968000" cy="25200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100" dirty="0">
                <a:latin typeface="Meiryo UI" panose="020B0604030504040204" pitchFamily="50" charset="-128"/>
                <a:ea typeface="Meiryo UI" panose="020B0604030504040204" pitchFamily="50" charset="-128"/>
              </a:rPr>
              <a:t>法務省入国管理局「平成</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年における留学生の日本企業等への就職状況について」</a:t>
            </a:r>
          </a:p>
        </p:txBody>
      </p:sp>
      <p:sp>
        <p:nvSpPr>
          <p:cNvPr id="3" name="正方形/長方形 2">
            <a:extLst>
              <a:ext uri="{FF2B5EF4-FFF2-40B4-BE49-F238E27FC236}">
                <a16:creationId xmlns:a16="http://schemas.microsoft.com/office/drawing/2014/main" id="{7D522092-4736-FFBD-3334-4636E9BB230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労働の多様性⑳）</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6" name="正方形/長方形 15"/>
          <p:cNvSpPr/>
          <p:nvPr/>
        </p:nvSpPr>
        <p:spPr>
          <a:xfrm>
            <a:off x="7133737" y="89655"/>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962376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0" y="800784"/>
            <a:ext cx="8532000"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大阪・関西における在留外国人の状況について、在留資格別では特別永住者・永住者の２つの在留資格で全体の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％を占めている（全国：</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正方形/長方形 11"/>
          <p:cNvSpPr/>
          <p:nvPr/>
        </p:nvSpPr>
        <p:spPr>
          <a:xfrm>
            <a:off x="320291" y="1569788"/>
            <a:ext cx="5029200" cy="36195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○在留外国人数（在留資格別）</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全国・大阪府</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lang="zh-TW"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6</a:t>
            </a:r>
            <a:r>
              <a:rPr lang="zh-TW"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月末</a:t>
            </a:r>
            <a:r>
              <a:rPr lang="ja-JP"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現在</a:t>
            </a:r>
            <a:r>
              <a:rPr lang="zh-TW" altLang="en-US"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20"/>
          <p:cNvSpPr txBox="1"/>
          <p:nvPr/>
        </p:nvSpPr>
        <p:spPr>
          <a:xfrm>
            <a:off x="5135879" y="1600782"/>
            <a:ext cx="403816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a:t>
            </a:r>
            <a:r>
              <a:rPr kumimoji="1" lang="ja-JP"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特別永住者：第</a:t>
            </a:r>
            <a:r>
              <a:rPr kumimoji="1"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2</a:t>
            </a:r>
            <a:r>
              <a:rPr kumimoji="1" lang="ja-JP"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次世界大戦終戦前から引き続き居住している</a:t>
            </a:r>
            <a:endParaRPr kumimoji="1" lang="en-US" altLang="ja-JP"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　　　　　　　　　　 在日韓国人・朝鮮人・台湾人及びその子孫の在留資格</a:t>
            </a:r>
            <a:endParaRPr kumimoji="1" lang="ja-JP" altLang="en-US" sz="1000" b="0" i="0" u="none" strike="noStrike" kern="100" cap="none" spc="0" normalizeH="0" baseline="0" noProof="0" dirty="0">
              <a:ln>
                <a:noFill/>
              </a:ln>
              <a:solidFill>
                <a:prstClr val="black"/>
              </a:solidFill>
              <a:effectLst/>
              <a:uLnTx/>
              <a:uFillTx/>
              <a:latin typeface="Times New Roman" panose="02020603050405020304" pitchFamily="18" charset="0"/>
              <a:ea typeface="游明朝" panose="02020400000000000000" pitchFamily="18" charset="-128"/>
              <a:cs typeface="+mn-cs"/>
            </a:endParaRPr>
          </a:p>
        </p:txBody>
      </p:sp>
      <p:sp>
        <p:nvSpPr>
          <p:cNvPr id="14" name="テキスト ボックス 13"/>
          <p:cNvSpPr txBox="1"/>
          <p:nvPr/>
        </p:nvSpPr>
        <p:spPr>
          <a:xfrm>
            <a:off x="755576" y="6316467"/>
            <a:ext cx="3993992" cy="261610"/>
          </a:xfrm>
          <a:prstGeom prst="rect">
            <a:avLst/>
          </a:prstGeom>
          <a:noFill/>
        </p:spPr>
        <p:txBody>
          <a:bodyPr wrap="square" rtlCol="0">
            <a:spAutoFit/>
          </a:bodyPr>
          <a:lstStyle/>
          <a:p>
            <a:pPr lvl="0">
              <a:defRPr/>
            </a:pP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出典</a:t>
            </a:r>
            <a:r>
              <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：法務</a:t>
            </a:r>
            <a:r>
              <a:rPr kumimoji="1" lang="ja-JP"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省「</a:t>
            </a:r>
            <a:r>
              <a:rPr lang="zh-TW"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在留外国人統計（</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2021</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6</a:t>
            </a:r>
            <a:r>
              <a:rPr lang="zh-TW"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月末）</a:t>
            </a:r>
            <a:r>
              <a:rPr lang="ja-JP" altLang="en-US" sz="11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正方形/長方形 15"/>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在留外国人数（在留資格別）</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テキスト ボックス 2"/>
          <p:cNvSpPr txBox="1"/>
          <p:nvPr/>
        </p:nvSpPr>
        <p:spPr>
          <a:xfrm>
            <a:off x="1565520" y="2158799"/>
            <a:ext cx="1852065" cy="276999"/>
          </a:xfrm>
          <a:prstGeom prst="rect">
            <a:avLst/>
          </a:prstGeom>
          <a:solidFill>
            <a:schemeClr val="tx2"/>
          </a:solidFill>
        </p:spPr>
        <p:txBody>
          <a:bodyPr wrap="square" rtlCol="0">
            <a:spAutoFit/>
          </a:bodyPr>
          <a:lstStyle/>
          <a:p>
            <a:pPr algn="ctr"/>
            <a:r>
              <a:rPr lang="ja-JP" altLang="en-US" sz="1200" b="1" dirty="0">
                <a:solidFill>
                  <a:schemeClr val="bg1"/>
                </a:solidFill>
              </a:rPr>
              <a:t>全国（</a:t>
            </a:r>
            <a:r>
              <a:rPr lang="en-US" altLang="ja-JP" sz="1200" b="1" dirty="0">
                <a:solidFill>
                  <a:schemeClr val="bg1"/>
                </a:solidFill>
              </a:rPr>
              <a:t>2,823,565</a:t>
            </a:r>
            <a:r>
              <a:rPr lang="ja-JP" altLang="en-US" sz="1200" b="1" dirty="0">
                <a:solidFill>
                  <a:schemeClr val="bg1"/>
                </a:solidFill>
              </a:rPr>
              <a:t>人）</a:t>
            </a:r>
            <a:endParaRPr lang="ja-JP" altLang="ja-JP" sz="1200" b="1" dirty="0">
              <a:solidFill>
                <a:schemeClr val="bg1"/>
              </a:solidFill>
            </a:endParaRPr>
          </a:p>
        </p:txBody>
      </p:sp>
      <p:sp>
        <p:nvSpPr>
          <p:cNvPr id="19" name="テキスト ボックス 18"/>
          <p:cNvSpPr txBox="1"/>
          <p:nvPr/>
        </p:nvSpPr>
        <p:spPr>
          <a:xfrm>
            <a:off x="5688734" y="2139527"/>
            <a:ext cx="1852065" cy="276999"/>
          </a:xfrm>
          <a:prstGeom prst="rect">
            <a:avLst/>
          </a:prstGeom>
          <a:solidFill>
            <a:schemeClr val="tx2"/>
          </a:solidFill>
        </p:spPr>
        <p:txBody>
          <a:bodyPr wrap="square" rtlCol="0">
            <a:spAutoFit/>
          </a:bodyPr>
          <a:lstStyle/>
          <a:p>
            <a:pPr algn="ctr"/>
            <a:r>
              <a:rPr lang="ja-JP" altLang="en-US" sz="1200" b="1" dirty="0">
                <a:solidFill>
                  <a:schemeClr val="bg1"/>
                </a:solidFill>
              </a:rPr>
              <a:t>大阪府（</a:t>
            </a:r>
            <a:r>
              <a:rPr lang="en-US" altLang="ja-JP" sz="1200" b="1" dirty="0">
                <a:solidFill>
                  <a:schemeClr val="bg1"/>
                </a:solidFill>
              </a:rPr>
              <a:t>250,071</a:t>
            </a:r>
            <a:r>
              <a:rPr lang="ja-JP" altLang="en-US" sz="1200" b="1" dirty="0">
                <a:solidFill>
                  <a:schemeClr val="bg1"/>
                </a:solidFill>
              </a:rPr>
              <a:t>人）</a:t>
            </a:r>
            <a:endParaRPr lang="ja-JP" altLang="ja-JP" sz="1200" b="1" dirty="0">
              <a:solidFill>
                <a:schemeClr val="bg1"/>
              </a:solidFill>
            </a:endParaRPr>
          </a:p>
        </p:txBody>
      </p:sp>
      <p:pic>
        <p:nvPicPr>
          <p:cNvPr id="5" name="図 4"/>
          <p:cNvPicPr>
            <a:picLocks noChangeAspect="1"/>
          </p:cNvPicPr>
          <p:nvPr/>
        </p:nvPicPr>
        <p:blipFill>
          <a:blip r:embed="rId2"/>
          <a:stretch>
            <a:fillRect/>
          </a:stretch>
        </p:blipFill>
        <p:spPr>
          <a:xfrm>
            <a:off x="97885" y="2504086"/>
            <a:ext cx="4828450" cy="3590855"/>
          </a:xfrm>
          <a:prstGeom prst="rect">
            <a:avLst/>
          </a:prstGeom>
        </p:spPr>
      </p:pic>
      <p:pic>
        <p:nvPicPr>
          <p:cNvPr id="6" name="図 5"/>
          <p:cNvPicPr>
            <a:picLocks noChangeAspect="1"/>
          </p:cNvPicPr>
          <p:nvPr/>
        </p:nvPicPr>
        <p:blipFill>
          <a:blip r:embed="rId3"/>
          <a:stretch>
            <a:fillRect/>
          </a:stretch>
        </p:blipFill>
        <p:spPr>
          <a:xfrm>
            <a:off x="4067944" y="2116890"/>
            <a:ext cx="5590517" cy="4151736"/>
          </a:xfrm>
          <a:prstGeom prst="rect">
            <a:avLst/>
          </a:prstGeom>
        </p:spPr>
      </p:pic>
      <p:sp>
        <p:nvSpPr>
          <p:cNvPr id="8" name="正方形/長方形 7">
            <a:extLst>
              <a:ext uri="{FF2B5EF4-FFF2-40B4-BE49-F238E27FC236}">
                <a16:creationId xmlns:a16="http://schemas.microsoft.com/office/drawing/2014/main" id="{22CCA4F9-8E85-6A8C-8859-08E35E6E12EC}"/>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大阪経済の分析（４</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労働の多様性㉑）</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8" name="正方形/長方形 17">
            <a:extLst>
              <a:ext uri="{FF2B5EF4-FFF2-40B4-BE49-F238E27FC236}">
                <a16:creationId xmlns:a16="http://schemas.microsoft.com/office/drawing/2014/main" id="{19E0B7C0-9E07-2B1D-8843-04413ADC50D4}"/>
              </a:ext>
            </a:extLst>
          </p:cNvPr>
          <p:cNvSpPr/>
          <p:nvPr/>
        </p:nvSpPr>
        <p:spPr>
          <a:xfrm>
            <a:off x="6863202" y="114107"/>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7548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99295" y="2900214"/>
            <a:ext cx="1539748" cy="307777"/>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400" b="1" dirty="0"/>
              <a:t>景気動向指数</a:t>
            </a:r>
          </a:p>
        </p:txBody>
      </p:sp>
      <p:sp>
        <p:nvSpPr>
          <p:cNvPr id="17" name="テキスト ボックス 16"/>
          <p:cNvSpPr txBox="1"/>
          <p:nvPr/>
        </p:nvSpPr>
        <p:spPr>
          <a:xfrm>
            <a:off x="218356" y="6381328"/>
            <a:ext cx="6153844"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出典：大阪府「府民経済計算」、</a:t>
            </a:r>
            <a:endParaRPr lang="en-US" altLang="ja-JP" sz="1000" dirty="0">
              <a:latin typeface="Meiryo UI" panose="020B0604030504040204" pitchFamily="50" charset="-128"/>
              <a:ea typeface="Meiryo UI" panose="020B0604030504040204" pitchFamily="50" charset="-128"/>
            </a:endParaRPr>
          </a:p>
          <a:p>
            <a:pPr lvl="0">
              <a:defRPr/>
            </a:pPr>
            <a:r>
              <a:rPr kumimoji="1" lang="ja-JP" altLang="en-US"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大阪府商工労働部大阪産業経済リサーチ＆デザインセンター</a:t>
            </a:r>
            <a:r>
              <a:rPr lang="en-US" altLang="ja-JP" sz="1000" dirty="0">
                <a:latin typeface="Meiryo UI" panose="020B0604030504040204" pitchFamily="50" charset="-128"/>
                <a:ea typeface="Meiryo UI" panose="020B0604030504040204" pitchFamily="50" charset="-128"/>
              </a:rPr>
              <a:t>HP</a:t>
            </a:r>
            <a:r>
              <a:rPr lang="ja-JP" altLang="en-US" sz="10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6" name="テキスト ボックス 5"/>
          <p:cNvSpPr txBox="1"/>
          <p:nvPr/>
        </p:nvSpPr>
        <p:spPr>
          <a:xfrm>
            <a:off x="145783" y="1788674"/>
            <a:ext cx="3600400" cy="276999"/>
          </a:xfrm>
          <a:prstGeom prst="rect">
            <a:avLst/>
          </a:prstGeom>
          <a:noFill/>
        </p:spPr>
        <p:txBody>
          <a:bodyPr wrap="square" rtlCol="0">
            <a:spAutoFit/>
          </a:bodyPr>
          <a:lstStyle/>
          <a:p>
            <a:r>
              <a:rPr lang="ja-JP" altLang="en-US" sz="1200" dirty="0"/>
              <a:t>○府内総生産（名目）と景気動向指数の推移</a:t>
            </a:r>
          </a:p>
        </p:txBody>
      </p:sp>
      <p:sp>
        <p:nvSpPr>
          <p:cNvPr id="7" name="テキスト ボックス 6"/>
          <p:cNvSpPr txBox="1"/>
          <p:nvPr/>
        </p:nvSpPr>
        <p:spPr>
          <a:xfrm>
            <a:off x="325623" y="470095"/>
            <a:ext cx="5040560" cy="307777"/>
          </a:xfrm>
          <a:prstGeom prst="rect">
            <a:avLst/>
          </a:prstGeom>
          <a:noFill/>
        </p:spPr>
        <p:txBody>
          <a:bodyPr wrap="square" rtlCol="0">
            <a:spAutoFit/>
          </a:bodyPr>
          <a:lstStyle/>
          <a:p>
            <a:r>
              <a:rPr kumimoji="1" lang="ja-JP" altLang="en-US" sz="1400" b="1" dirty="0"/>
              <a:t>■　府内総生産の推移</a:t>
            </a:r>
          </a:p>
        </p:txBody>
      </p:sp>
      <p:sp>
        <p:nvSpPr>
          <p:cNvPr id="20" name="正方形/長方形 19"/>
          <p:cNvSpPr/>
          <p:nvPr/>
        </p:nvSpPr>
        <p:spPr>
          <a:xfrm>
            <a:off x="214074" y="795244"/>
            <a:ext cx="8503417" cy="82452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大阪の府内総生産は、リーマンショック前と比較して、新型コロナ感染症拡大前までは微増で推移。</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景気動向指数は、リーマンショックで大きく落ち込んだが、その後上昇。府内総生産とも一定の連動が見られる。</a:t>
            </a:r>
          </a:p>
        </p:txBody>
      </p:sp>
      <p:grpSp>
        <p:nvGrpSpPr>
          <p:cNvPr id="3" name="グループ化 2"/>
          <p:cNvGrpSpPr/>
          <p:nvPr/>
        </p:nvGrpSpPr>
        <p:grpSpPr>
          <a:xfrm>
            <a:off x="5269697" y="3997543"/>
            <a:ext cx="1800200" cy="795564"/>
            <a:chOff x="2704376" y="4036249"/>
            <a:chExt cx="1800200" cy="795564"/>
          </a:xfrm>
        </p:grpSpPr>
        <p:cxnSp>
          <p:nvCxnSpPr>
            <p:cNvPr id="5" name="直線コネクタ 4"/>
            <p:cNvCxnSpPr/>
            <p:nvPr/>
          </p:nvCxnSpPr>
          <p:spPr>
            <a:xfrm>
              <a:off x="3098400" y="4036249"/>
              <a:ext cx="288032" cy="615534"/>
            </a:xfrm>
            <a:prstGeom prst="line">
              <a:avLst/>
            </a:prstGeom>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2704376" y="4524036"/>
              <a:ext cx="1800200" cy="307777"/>
            </a:xfrm>
            <a:prstGeom prst="rect">
              <a:avLst/>
            </a:prstGeom>
            <a:solidFill>
              <a:schemeClr val="bg1"/>
            </a:solidFill>
            <a:ln w="3175">
              <a:solidFill>
                <a:schemeClr val="tx1"/>
              </a:solidFill>
            </a:ln>
          </p:spPr>
          <p:txBody>
            <a:bodyPr wrap="square" rtlCol="0">
              <a:spAutoFit/>
            </a:bodyPr>
            <a:lstStyle/>
            <a:p>
              <a:r>
                <a:rPr kumimoji="1" lang="ja-JP" altLang="en-US" sz="1400" b="1" dirty="0"/>
                <a:t>府内総生産（名目）</a:t>
              </a:r>
            </a:p>
          </p:txBody>
        </p:sp>
      </p:grpSp>
      <p:cxnSp>
        <p:nvCxnSpPr>
          <p:cNvPr id="30" name="直線コネクタ 29"/>
          <p:cNvCxnSpPr/>
          <p:nvPr/>
        </p:nvCxnSpPr>
        <p:spPr>
          <a:xfrm>
            <a:off x="2520000" y="2243442"/>
            <a:ext cx="0" cy="3777846"/>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a:xfrm>
            <a:off x="3779912" y="2284465"/>
            <a:ext cx="0" cy="3777846"/>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a:off x="4171772" y="2284465"/>
            <a:ext cx="0" cy="3777846"/>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a:off x="6192000" y="2276872"/>
            <a:ext cx="0" cy="3777846"/>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a:off x="6804248" y="2283828"/>
            <a:ext cx="0" cy="3777846"/>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1945983" y="2123067"/>
            <a:ext cx="836853" cy="230832"/>
          </a:xfrm>
          <a:prstGeom prst="rect">
            <a:avLst/>
          </a:prstGeom>
          <a:solidFill>
            <a:schemeClr val="bg1"/>
          </a:solidFill>
          <a:ln w="3175">
            <a:solidFill>
              <a:schemeClr val="tx1"/>
            </a:solidFill>
          </a:ln>
        </p:spPr>
        <p:txBody>
          <a:bodyPr wrap="square" rtlCol="0">
            <a:spAutoFit/>
          </a:bodyPr>
          <a:lstStyle/>
          <a:p>
            <a:pPr algn="ctr"/>
            <a:r>
              <a:rPr kumimoji="1" lang="ja-JP" altLang="en-US" sz="900" dirty="0"/>
              <a:t>リーマンショック</a:t>
            </a:r>
          </a:p>
        </p:txBody>
      </p:sp>
      <p:sp>
        <p:nvSpPr>
          <p:cNvPr id="24" name="テキスト ボックス 23"/>
          <p:cNvSpPr txBox="1"/>
          <p:nvPr/>
        </p:nvSpPr>
        <p:spPr>
          <a:xfrm>
            <a:off x="3995936" y="2049911"/>
            <a:ext cx="836853"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府市統合</a:t>
            </a:r>
            <a:endParaRPr kumimoji="1" lang="en-US" altLang="ja-JP" sz="900" dirty="0"/>
          </a:p>
          <a:p>
            <a:pPr algn="ctr"/>
            <a:r>
              <a:rPr kumimoji="1" lang="ja-JP" altLang="en-US" sz="900" dirty="0"/>
              <a:t>本部設置</a:t>
            </a:r>
          </a:p>
        </p:txBody>
      </p:sp>
      <p:sp>
        <p:nvSpPr>
          <p:cNvPr id="25" name="テキスト ボックス 24"/>
          <p:cNvSpPr txBox="1"/>
          <p:nvPr/>
        </p:nvSpPr>
        <p:spPr>
          <a:xfrm>
            <a:off x="3059832" y="2049911"/>
            <a:ext cx="873302"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東日本大震災発災</a:t>
            </a:r>
          </a:p>
        </p:txBody>
      </p:sp>
      <p:sp>
        <p:nvSpPr>
          <p:cNvPr id="26" name="テキスト ボックス 25"/>
          <p:cNvSpPr txBox="1"/>
          <p:nvPr/>
        </p:nvSpPr>
        <p:spPr>
          <a:xfrm>
            <a:off x="6667343" y="2048502"/>
            <a:ext cx="836853"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副首都</a:t>
            </a:r>
            <a:endParaRPr kumimoji="1" lang="en-US" altLang="ja-JP" sz="900" dirty="0"/>
          </a:p>
          <a:p>
            <a:pPr algn="ctr"/>
            <a:r>
              <a:rPr kumimoji="1" lang="ja-JP" altLang="en-US" sz="900" dirty="0"/>
              <a:t>ビジョン策定</a:t>
            </a:r>
          </a:p>
        </p:txBody>
      </p:sp>
      <p:sp>
        <p:nvSpPr>
          <p:cNvPr id="27" name="テキスト ボックス 26"/>
          <p:cNvSpPr txBox="1"/>
          <p:nvPr/>
        </p:nvSpPr>
        <p:spPr>
          <a:xfrm>
            <a:off x="5751371" y="2048502"/>
            <a:ext cx="836853" cy="369332"/>
          </a:xfrm>
          <a:prstGeom prst="rect">
            <a:avLst/>
          </a:prstGeom>
          <a:solidFill>
            <a:schemeClr val="bg1"/>
          </a:solidFill>
          <a:ln w="3175">
            <a:solidFill>
              <a:schemeClr val="tx1"/>
            </a:solidFill>
          </a:ln>
        </p:spPr>
        <p:txBody>
          <a:bodyPr wrap="square" rtlCol="0">
            <a:spAutoFit/>
          </a:bodyPr>
          <a:lstStyle/>
          <a:p>
            <a:pPr algn="ctr"/>
            <a:r>
              <a:rPr kumimoji="1" lang="ja-JP" altLang="en-US" sz="900" dirty="0"/>
              <a:t>副首都推進</a:t>
            </a:r>
            <a:endParaRPr kumimoji="1" lang="en-US" altLang="ja-JP" sz="900" dirty="0"/>
          </a:p>
          <a:p>
            <a:pPr algn="ctr"/>
            <a:r>
              <a:rPr kumimoji="1" lang="ja-JP" altLang="en-US" sz="900" dirty="0"/>
              <a:t>本部設置</a:t>
            </a:r>
          </a:p>
        </p:txBody>
      </p:sp>
      <p:sp>
        <p:nvSpPr>
          <p:cNvPr id="28" name="テキスト ボックス 1"/>
          <p:cNvSpPr txBox="1"/>
          <p:nvPr/>
        </p:nvSpPr>
        <p:spPr>
          <a:xfrm>
            <a:off x="7707623" y="2117752"/>
            <a:ext cx="1152128" cy="2308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t>景気動向指数</a:t>
            </a:r>
            <a:endParaRPr lang="ja-JP" altLang="en-US" sz="1100" dirty="0"/>
          </a:p>
        </p:txBody>
      </p:sp>
      <p:pic>
        <p:nvPicPr>
          <p:cNvPr id="10" name="図 9"/>
          <p:cNvPicPr>
            <a:picLocks noChangeAspect="1"/>
          </p:cNvPicPr>
          <p:nvPr/>
        </p:nvPicPr>
        <p:blipFill>
          <a:blip r:embed="rId3"/>
          <a:stretch>
            <a:fillRect/>
          </a:stretch>
        </p:blipFill>
        <p:spPr>
          <a:xfrm>
            <a:off x="327600" y="2073600"/>
            <a:ext cx="8498561" cy="4456562"/>
          </a:xfrm>
          <a:prstGeom prst="rect">
            <a:avLst/>
          </a:prstGeom>
        </p:spPr>
      </p:pic>
      <p:cxnSp>
        <p:nvCxnSpPr>
          <p:cNvPr id="11" name="直線コネクタ 10"/>
          <p:cNvCxnSpPr/>
          <p:nvPr/>
        </p:nvCxnSpPr>
        <p:spPr>
          <a:xfrm flipH="1">
            <a:off x="5269697" y="3207991"/>
            <a:ext cx="96486" cy="365025"/>
          </a:xfrm>
          <a:prstGeom prst="line">
            <a:avLst/>
          </a:prstGeom>
        </p:spPr>
        <p:style>
          <a:lnRef idx="1">
            <a:schemeClr val="dk1"/>
          </a:lnRef>
          <a:fillRef idx="0">
            <a:schemeClr val="dk1"/>
          </a:fillRef>
          <a:effectRef idx="0">
            <a:schemeClr val="dk1"/>
          </a:effectRef>
          <a:fontRef idx="minor">
            <a:schemeClr val="tx1"/>
          </a:fontRef>
        </p:style>
      </p:cxnSp>
      <p:sp>
        <p:nvSpPr>
          <p:cNvPr id="9" name="正方形/長方形 8">
            <a:extLst>
              <a:ext uri="{FF2B5EF4-FFF2-40B4-BE49-F238E27FC236}">
                <a16:creationId xmlns:a16="http://schemas.microsoft.com/office/drawing/2014/main" id="{83E245DC-2FF2-CED0-3C58-37CFC41A6590}"/>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①）</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37" name="正方形/長方形 36">
            <a:extLst>
              <a:ext uri="{FF2B5EF4-FFF2-40B4-BE49-F238E27FC236}">
                <a16:creationId xmlns:a16="http://schemas.microsoft.com/office/drawing/2014/main" id="{465B5A68-8188-B527-EB00-84F941D3E9F3}"/>
              </a:ext>
            </a:extLst>
          </p:cNvPr>
          <p:cNvSpPr/>
          <p:nvPr/>
        </p:nvSpPr>
        <p:spPr>
          <a:xfrm>
            <a:off x="6984268" y="7492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143245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63189" y="5960613"/>
            <a:ext cx="68451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出典：第１回「副首都ビジョン」のバージョンアップに向けた意見交換会メンバー（有識者）提出資料</a:t>
            </a:r>
            <a:endParaRPr kumimoji="1" lang="ja-JP" altLang="en-US" sz="1100" dirty="0">
              <a:latin typeface="Meiryo UI" panose="020B0604030504040204" pitchFamily="50" charset="-128"/>
              <a:ea typeface="Meiryo UI" panose="020B0604030504040204" pitchFamily="50" charset="-128"/>
            </a:endParaRPr>
          </a:p>
        </p:txBody>
      </p:sp>
      <p:sp>
        <p:nvSpPr>
          <p:cNvPr id="7" name="正方形/長方形 6"/>
          <p:cNvSpPr/>
          <p:nvPr/>
        </p:nvSpPr>
        <p:spPr>
          <a:xfrm>
            <a:off x="312303" y="829122"/>
            <a:ext cx="8503417" cy="82452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関西経済全体の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GRP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（域内総生産）シェアの推移をより長期に見ると、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年をピークに低下基調が続いている。</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また、関西の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人あたり県民所得はバブル崩壊以降低迷。関東や中部との差が広がっている。</a:t>
            </a:r>
          </a:p>
        </p:txBody>
      </p:sp>
      <p:sp>
        <p:nvSpPr>
          <p:cNvPr id="3" name="大かっこ 2"/>
          <p:cNvSpPr/>
          <p:nvPr/>
        </p:nvSpPr>
        <p:spPr>
          <a:xfrm>
            <a:off x="796605" y="6286398"/>
            <a:ext cx="5752240" cy="43507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1100" dirty="0">
                <a:latin typeface="Meiryo UI" panose="020B0604030504040204" pitchFamily="50" charset="-128"/>
                <a:ea typeface="Meiryo UI" panose="020B0604030504040204" pitchFamily="50" charset="-128"/>
              </a:rPr>
              <a:t>内閣府「県民経済計算」</a:t>
            </a:r>
          </a:p>
          <a:p>
            <a:r>
              <a:rPr lang="ja-JP" altLang="en-US" sz="1100" dirty="0">
                <a:latin typeface="Meiryo UI" panose="020B0604030504040204" pitchFamily="50" charset="-128"/>
                <a:ea typeface="Meiryo UI" panose="020B0604030504040204" pitchFamily="50" charset="-128"/>
              </a:rPr>
              <a:t>（注）県民所得＝雇用者報酬＋財産所得（利子等）＋企業所得（利益）</a:t>
            </a:r>
          </a:p>
        </p:txBody>
      </p:sp>
      <p:sp>
        <p:nvSpPr>
          <p:cNvPr id="11" name="テキスト ボックス 10"/>
          <p:cNvSpPr txBox="1"/>
          <p:nvPr/>
        </p:nvSpPr>
        <p:spPr>
          <a:xfrm>
            <a:off x="325623" y="470095"/>
            <a:ext cx="5040560" cy="307777"/>
          </a:xfrm>
          <a:prstGeom prst="rect">
            <a:avLst/>
          </a:prstGeom>
          <a:noFill/>
        </p:spPr>
        <p:txBody>
          <a:bodyPr wrap="square" rtlCol="0">
            <a:spAutoFit/>
          </a:bodyPr>
          <a:lstStyle/>
          <a:p>
            <a:r>
              <a:rPr kumimoji="1" lang="ja-JP" altLang="en-US" sz="1400" b="1" dirty="0"/>
              <a:t>■　関西の域内総生産の全国シェア・一人あたり県民所得</a:t>
            </a:r>
          </a:p>
        </p:txBody>
      </p:sp>
      <p:pic>
        <p:nvPicPr>
          <p:cNvPr id="5" name="図 4"/>
          <p:cNvPicPr>
            <a:picLocks noChangeAspect="1"/>
          </p:cNvPicPr>
          <p:nvPr/>
        </p:nvPicPr>
        <p:blipFill>
          <a:blip r:embed="rId2"/>
          <a:stretch>
            <a:fillRect/>
          </a:stretch>
        </p:blipFill>
        <p:spPr>
          <a:xfrm>
            <a:off x="325623" y="2063925"/>
            <a:ext cx="8026997" cy="3536647"/>
          </a:xfrm>
          <a:prstGeom prst="rect">
            <a:avLst/>
          </a:prstGeom>
        </p:spPr>
      </p:pic>
      <p:sp>
        <p:nvSpPr>
          <p:cNvPr id="14" name="テキスト ボックス 13"/>
          <p:cNvSpPr txBox="1"/>
          <p:nvPr/>
        </p:nvSpPr>
        <p:spPr>
          <a:xfrm>
            <a:off x="145783" y="1788674"/>
            <a:ext cx="3600400" cy="276999"/>
          </a:xfrm>
          <a:prstGeom prst="rect">
            <a:avLst/>
          </a:prstGeom>
          <a:noFill/>
        </p:spPr>
        <p:txBody>
          <a:bodyPr wrap="square" rtlCol="0">
            <a:spAutoFit/>
          </a:bodyPr>
          <a:lstStyle/>
          <a:p>
            <a:r>
              <a:rPr lang="ja-JP" altLang="en-US" sz="1200" dirty="0"/>
              <a:t>○関東・関西・中部の</a:t>
            </a:r>
            <a:r>
              <a:rPr lang="en-US" altLang="ja-JP" sz="1200" dirty="0"/>
              <a:t>GRP</a:t>
            </a:r>
            <a:r>
              <a:rPr lang="ja-JP" altLang="en-US" sz="1200" dirty="0"/>
              <a:t>シェア</a:t>
            </a:r>
          </a:p>
        </p:txBody>
      </p:sp>
      <p:sp>
        <p:nvSpPr>
          <p:cNvPr id="17" name="テキスト ボックス 16"/>
          <p:cNvSpPr txBox="1"/>
          <p:nvPr/>
        </p:nvSpPr>
        <p:spPr>
          <a:xfrm>
            <a:off x="4749745" y="1788674"/>
            <a:ext cx="2880320" cy="276999"/>
          </a:xfrm>
          <a:prstGeom prst="rect">
            <a:avLst/>
          </a:prstGeom>
          <a:noFill/>
        </p:spPr>
        <p:txBody>
          <a:bodyPr wrap="square" rtlCol="0">
            <a:spAutoFit/>
          </a:bodyPr>
          <a:lstStyle/>
          <a:p>
            <a:r>
              <a:rPr lang="ja-JP" altLang="en-US" sz="1200" dirty="0"/>
              <a:t>○一人あたり県民所得（名目）</a:t>
            </a:r>
          </a:p>
        </p:txBody>
      </p:sp>
      <p:sp>
        <p:nvSpPr>
          <p:cNvPr id="6" name="正方形/長方形 5">
            <a:extLst>
              <a:ext uri="{FF2B5EF4-FFF2-40B4-BE49-F238E27FC236}">
                <a16:creationId xmlns:a16="http://schemas.microsoft.com/office/drawing/2014/main" id="{CE121FCC-0387-7FE2-E9C8-C900C0D4F29D}"/>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産業構造、雇用、中小企業②</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6" name="正方形/長方形 15">
            <a:extLst>
              <a:ext uri="{FF2B5EF4-FFF2-40B4-BE49-F238E27FC236}">
                <a16:creationId xmlns:a16="http://schemas.microsoft.com/office/drawing/2014/main" id="{283CD513-BDBE-F484-B03D-F6F5C5C1714F}"/>
              </a:ext>
            </a:extLst>
          </p:cNvPr>
          <p:cNvSpPr/>
          <p:nvPr/>
        </p:nvSpPr>
        <p:spPr>
          <a:xfrm>
            <a:off x="6976393" y="9525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73356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87278" y="6580980"/>
            <a:ext cx="4464000" cy="25200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出典：大阪府「府民経済計算」</a:t>
            </a:r>
            <a:r>
              <a:rPr lang="ja-JP" altLang="en-US" sz="10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11" name="テキスト ボックス 10"/>
          <p:cNvSpPr txBox="1"/>
          <p:nvPr/>
        </p:nvSpPr>
        <p:spPr>
          <a:xfrm>
            <a:off x="325623" y="470095"/>
            <a:ext cx="5040560" cy="307777"/>
          </a:xfrm>
          <a:prstGeom prst="rect">
            <a:avLst/>
          </a:prstGeom>
          <a:noFill/>
        </p:spPr>
        <p:txBody>
          <a:bodyPr wrap="square" rtlCol="0">
            <a:spAutoFit/>
          </a:bodyPr>
          <a:lstStyle/>
          <a:p>
            <a:r>
              <a:rPr kumimoji="1" lang="ja-JP" altLang="en-US" sz="1400" b="1" dirty="0"/>
              <a:t>■　</a:t>
            </a:r>
            <a:r>
              <a:rPr lang="ja-JP" altLang="en-US" sz="1400" b="1" dirty="0"/>
              <a:t>産業大分類別の府内総生産（規模が大きい順）</a:t>
            </a:r>
            <a:endParaRPr kumimoji="1" lang="ja-JP" altLang="en-US" sz="1400" b="1" dirty="0"/>
          </a:p>
        </p:txBody>
      </p:sp>
      <p:graphicFrame>
        <p:nvGraphicFramePr>
          <p:cNvPr id="3" name="表 2"/>
          <p:cNvGraphicFramePr>
            <a:graphicFrameLocks noGrp="1"/>
          </p:cNvGraphicFramePr>
          <p:nvPr/>
        </p:nvGraphicFramePr>
        <p:xfrm>
          <a:off x="264668" y="1861932"/>
          <a:ext cx="4320001" cy="4500000"/>
        </p:xfrm>
        <a:graphic>
          <a:graphicData uri="http://schemas.openxmlformats.org/drawingml/2006/table">
            <a:tbl>
              <a:tblPr>
                <a:tableStyleId>{5C22544A-7EE6-4342-B048-85BDC9FD1C3A}</a:tableStyleId>
              </a:tblPr>
              <a:tblGrid>
                <a:gridCol w="366643">
                  <a:extLst>
                    <a:ext uri="{9D8B030D-6E8A-4147-A177-3AD203B41FA5}">
                      <a16:colId xmlns:a16="http://schemas.microsoft.com/office/drawing/2014/main" val="2958163382"/>
                    </a:ext>
                  </a:extLst>
                </a:gridCol>
                <a:gridCol w="2231732">
                  <a:extLst>
                    <a:ext uri="{9D8B030D-6E8A-4147-A177-3AD203B41FA5}">
                      <a16:colId xmlns:a16="http://schemas.microsoft.com/office/drawing/2014/main" val="2033511534"/>
                    </a:ext>
                  </a:extLst>
                </a:gridCol>
                <a:gridCol w="860813">
                  <a:extLst>
                    <a:ext uri="{9D8B030D-6E8A-4147-A177-3AD203B41FA5}">
                      <a16:colId xmlns:a16="http://schemas.microsoft.com/office/drawing/2014/main" val="1234390835"/>
                    </a:ext>
                  </a:extLst>
                </a:gridCol>
                <a:gridCol w="860813">
                  <a:extLst>
                    <a:ext uri="{9D8B030D-6E8A-4147-A177-3AD203B41FA5}">
                      <a16:colId xmlns:a16="http://schemas.microsoft.com/office/drawing/2014/main" val="2692142729"/>
                    </a:ext>
                  </a:extLst>
                </a:gridCol>
              </a:tblGrid>
              <a:tr h="904148">
                <a:tc>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ja-JP" altLang="en-US" sz="1100" u="none" strike="noStrike" dirty="0">
                          <a:effectLst/>
                        </a:rPr>
                        <a:t>経済活動の種類</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en-US" altLang="zh-CN" sz="1100" u="none" strike="noStrike" dirty="0">
                          <a:effectLst/>
                        </a:rPr>
                        <a:t>2018</a:t>
                      </a:r>
                      <a:r>
                        <a:rPr lang="zh-CN" altLang="en-US" sz="1100" u="none" strike="noStrike" dirty="0">
                          <a:effectLst/>
                        </a:rPr>
                        <a:t>年</a:t>
                      </a:r>
                      <a:r>
                        <a:rPr lang="ja-JP" altLang="en-US" sz="1100" u="none" strike="noStrike" dirty="0">
                          <a:effectLst/>
                        </a:rPr>
                        <a:t>度</a:t>
                      </a:r>
                      <a:r>
                        <a:rPr lang="zh-CN" altLang="en-US" sz="1100" u="none" strike="noStrike" dirty="0">
                          <a:effectLst/>
                        </a:rPr>
                        <a:t/>
                      </a:r>
                      <a:br>
                        <a:rPr lang="zh-CN" altLang="en-US" sz="1100" u="none" strike="noStrike" dirty="0">
                          <a:effectLst/>
                        </a:rPr>
                      </a:br>
                      <a:r>
                        <a:rPr lang="zh-CN" altLang="en-US" sz="1100" u="none" strike="noStrike" dirty="0">
                          <a:effectLst/>
                        </a:rPr>
                        <a:t>府内総生産</a:t>
                      </a:r>
                      <a:br>
                        <a:rPr lang="zh-CN" altLang="en-US" sz="1100" u="none" strike="noStrike" dirty="0">
                          <a:effectLst/>
                        </a:rPr>
                      </a:br>
                      <a:r>
                        <a:rPr lang="zh-CN" altLang="en-US" sz="1100" u="none" strike="noStrike" dirty="0">
                          <a:effectLst/>
                        </a:rPr>
                        <a:t>（百万円）</a:t>
                      </a:r>
                      <a:endParaRPr lang="zh-CN"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en-US" altLang="ja-JP" sz="1100" u="none" strike="noStrike" dirty="0">
                          <a:effectLst/>
                        </a:rPr>
                        <a:t>2007</a:t>
                      </a:r>
                      <a:r>
                        <a:rPr lang="ja-JP" altLang="en-US" sz="1100" u="none" strike="noStrike" dirty="0">
                          <a:effectLst/>
                        </a:rPr>
                        <a:t>年度</a:t>
                      </a:r>
                      <a:endParaRPr lang="en-US" altLang="ja-JP" sz="1100" u="none" strike="noStrike" dirty="0">
                        <a:effectLst/>
                      </a:endParaRPr>
                    </a:p>
                    <a:p>
                      <a:pPr algn="ctr" fontAlgn="ctr"/>
                      <a:r>
                        <a:rPr lang="ja-JP" altLang="en-US" sz="1100" u="none" strike="noStrike" dirty="0">
                          <a:effectLst/>
                        </a:rPr>
                        <a:t>（リーマンショック前）からの伸び率（％）</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528299628"/>
                  </a:ext>
                </a:extLst>
              </a:tr>
              <a:tr h="463666">
                <a:tc>
                  <a:txBody>
                    <a:bodyPr/>
                    <a:lstStyle/>
                    <a:p>
                      <a:pPr algn="ctr" fontAlgn="ctr"/>
                      <a:r>
                        <a:rPr lang="en-US" altLang="ja-JP" sz="1100" u="none" strike="noStrike">
                          <a:effectLst/>
                        </a:rPr>
                        <a:t>1</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3. </a:t>
                      </a:r>
                      <a:r>
                        <a:rPr lang="ja-JP" altLang="en-US" sz="1100" u="none" strike="noStrike">
                          <a:effectLst/>
                        </a:rPr>
                        <a:t>製造業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6,689,110</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7.62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181910675"/>
                  </a:ext>
                </a:extLst>
              </a:tr>
              <a:tr h="463666">
                <a:tc>
                  <a:txBody>
                    <a:bodyPr/>
                    <a:lstStyle/>
                    <a:p>
                      <a:pPr algn="ctr" fontAlgn="ctr"/>
                      <a:r>
                        <a:rPr lang="en-US" altLang="ja-JP" sz="1100" u="none" strike="noStrike">
                          <a:effectLst/>
                        </a:rPr>
                        <a:t>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6. </a:t>
                      </a:r>
                      <a:r>
                        <a:rPr lang="ja-JP" altLang="en-US" sz="1100" u="none" strike="noStrike">
                          <a:effectLst/>
                        </a:rPr>
                        <a:t>卸売・小売業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6,533,353</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10.52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825099959"/>
                  </a:ext>
                </a:extLst>
              </a:tr>
              <a:tr h="463666">
                <a:tc>
                  <a:txBody>
                    <a:bodyPr/>
                    <a:lstStyle/>
                    <a:p>
                      <a:pPr algn="ctr" fontAlgn="ctr"/>
                      <a:r>
                        <a:rPr lang="en-US" altLang="ja-JP" sz="1100" u="none" strike="noStrike">
                          <a:effectLst/>
                        </a:rPr>
                        <a:t>3</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11. </a:t>
                      </a:r>
                      <a:r>
                        <a:rPr lang="ja-JP" altLang="en-US" sz="1100" u="none" strike="noStrike">
                          <a:effectLst/>
                        </a:rPr>
                        <a:t>不動産業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4,532,005</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3.47</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1788099966"/>
                  </a:ext>
                </a:extLst>
              </a:tr>
              <a:tr h="350190">
                <a:tc>
                  <a:txBody>
                    <a:bodyPr/>
                    <a:lstStyle/>
                    <a:p>
                      <a:pPr algn="ctr" fontAlgn="ctr"/>
                      <a:r>
                        <a:rPr lang="en-US" altLang="ja-JP" sz="1100" u="none" strike="noStrike">
                          <a:effectLst/>
                        </a:rPr>
                        <a:t>4</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12. </a:t>
                      </a:r>
                      <a:r>
                        <a:rPr lang="ja-JP" altLang="en-US" sz="1100" u="none" strike="noStrike">
                          <a:effectLst/>
                        </a:rPr>
                        <a:t>専門・科学技術、業務支援サービス業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3,589,328</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11.89</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3906130997"/>
                  </a:ext>
                </a:extLst>
              </a:tr>
              <a:tr h="463666">
                <a:tc>
                  <a:txBody>
                    <a:bodyPr/>
                    <a:lstStyle/>
                    <a:p>
                      <a:pPr algn="ctr" fontAlgn="ctr"/>
                      <a:r>
                        <a:rPr lang="en-US" altLang="ja-JP" sz="1100" u="none" strike="noStrike">
                          <a:effectLst/>
                        </a:rPr>
                        <a:t>5</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15. </a:t>
                      </a:r>
                      <a:r>
                        <a:rPr lang="ja-JP" altLang="en-US" sz="1100" u="none" strike="noStrike">
                          <a:effectLst/>
                        </a:rPr>
                        <a:t>保健衛生・社会事業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3,266,798</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33.64</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1488601233"/>
                  </a:ext>
                </a:extLst>
              </a:tr>
              <a:tr h="463666">
                <a:tc>
                  <a:txBody>
                    <a:bodyPr/>
                    <a:lstStyle/>
                    <a:p>
                      <a:pPr algn="ctr" fontAlgn="ctr"/>
                      <a:r>
                        <a:rPr lang="en-US" altLang="ja-JP" sz="1100" u="none" strike="noStrike">
                          <a:effectLst/>
                        </a:rPr>
                        <a:t>6</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7. </a:t>
                      </a:r>
                      <a:r>
                        <a:rPr lang="ja-JP" altLang="en-US" sz="1100" u="none" strike="noStrike">
                          <a:effectLst/>
                        </a:rPr>
                        <a:t>運輸・郵便業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2,551,706</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13.82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1389376891"/>
                  </a:ext>
                </a:extLst>
              </a:tr>
              <a:tr h="463666">
                <a:tc>
                  <a:txBody>
                    <a:bodyPr/>
                    <a:lstStyle/>
                    <a:p>
                      <a:pPr algn="ctr" fontAlgn="ctr"/>
                      <a:r>
                        <a:rPr lang="en-US" altLang="ja-JP" sz="1100" u="none" strike="noStrike">
                          <a:effectLst/>
                        </a:rPr>
                        <a:t>7</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9. </a:t>
                      </a:r>
                      <a:r>
                        <a:rPr lang="ja-JP" altLang="en-US" sz="1100" u="none" strike="noStrike">
                          <a:effectLst/>
                        </a:rPr>
                        <a:t>情報通信業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2,266,902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0.47</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21499642"/>
                  </a:ext>
                </a:extLst>
              </a:tr>
              <a:tr h="463666">
                <a:tc>
                  <a:txBody>
                    <a:bodyPr/>
                    <a:lstStyle/>
                    <a:p>
                      <a:pPr algn="ctr" fontAlgn="ctr"/>
                      <a:r>
                        <a:rPr lang="en-US" altLang="ja-JP" sz="1100" u="none" strike="noStrike">
                          <a:effectLst/>
                        </a:rPr>
                        <a:t>8</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5. </a:t>
                      </a:r>
                      <a:r>
                        <a:rPr lang="ja-JP" altLang="en-US" sz="1100" u="none" strike="noStrike">
                          <a:effectLst/>
                        </a:rPr>
                        <a:t>建設業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1,865,190</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dirty="0">
                          <a:effectLst/>
                        </a:rPr>
                        <a:t>14.65</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551743315"/>
                  </a:ext>
                </a:extLst>
              </a:tr>
            </a:tbl>
          </a:graphicData>
        </a:graphic>
      </p:graphicFrame>
      <p:graphicFrame>
        <p:nvGraphicFramePr>
          <p:cNvPr id="4" name="表 3"/>
          <p:cNvGraphicFramePr>
            <a:graphicFrameLocks noGrp="1"/>
          </p:cNvGraphicFramePr>
          <p:nvPr/>
        </p:nvGraphicFramePr>
        <p:xfrm>
          <a:off x="4670176" y="1864456"/>
          <a:ext cx="4320000" cy="4499997"/>
        </p:xfrm>
        <a:graphic>
          <a:graphicData uri="http://schemas.openxmlformats.org/drawingml/2006/table">
            <a:tbl>
              <a:tblPr>
                <a:tableStyleId>{5C22544A-7EE6-4342-B048-85BDC9FD1C3A}</a:tableStyleId>
              </a:tblPr>
              <a:tblGrid>
                <a:gridCol w="366642">
                  <a:extLst>
                    <a:ext uri="{9D8B030D-6E8A-4147-A177-3AD203B41FA5}">
                      <a16:colId xmlns:a16="http://schemas.microsoft.com/office/drawing/2014/main" val="2947816264"/>
                    </a:ext>
                  </a:extLst>
                </a:gridCol>
                <a:gridCol w="2231736">
                  <a:extLst>
                    <a:ext uri="{9D8B030D-6E8A-4147-A177-3AD203B41FA5}">
                      <a16:colId xmlns:a16="http://schemas.microsoft.com/office/drawing/2014/main" val="3307385085"/>
                    </a:ext>
                  </a:extLst>
                </a:gridCol>
                <a:gridCol w="860811">
                  <a:extLst>
                    <a:ext uri="{9D8B030D-6E8A-4147-A177-3AD203B41FA5}">
                      <a16:colId xmlns:a16="http://schemas.microsoft.com/office/drawing/2014/main" val="1819604955"/>
                    </a:ext>
                  </a:extLst>
                </a:gridCol>
                <a:gridCol w="860811">
                  <a:extLst>
                    <a:ext uri="{9D8B030D-6E8A-4147-A177-3AD203B41FA5}">
                      <a16:colId xmlns:a16="http://schemas.microsoft.com/office/drawing/2014/main" val="250246249"/>
                    </a:ext>
                  </a:extLst>
                </a:gridCol>
              </a:tblGrid>
              <a:tr h="881909">
                <a:tc>
                  <a:txBody>
                    <a:bodyPr/>
                    <a:lstStyle/>
                    <a:p>
                      <a:pPr algn="ctr" fontAlgn="ctr"/>
                      <a:r>
                        <a:rPr lang="ja-JP" altLang="en-US" sz="1100" u="none" strike="noStrike" dirty="0">
                          <a:effectLst/>
                        </a:rPr>
                        <a:t>順位</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ja-JP" altLang="en-US" sz="1100" u="none" strike="noStrike" dirty="0">
                          <a:effectLst/>
                        </a:rPr>
                        <a:t>経済活動の種類</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ctr" fontAlgn="ctr"/>
                      <a:r>
                        <a:rPr lang="en-US" altLang="zh-CN" sz="1100" u="none" strike="noStrike" dirty="0">
                          <a:effectLst/>
                        </a:rPr>
                        <a:t>2018</a:t>
                      </a:r>
                      <a:r>
                        <a:rPr lang="zh-CN" altLang="en-US" sz="1100" u="none" strike="noStrike" dirty="0">
                          <a:effectLst/>
                        </a:rPr>
                        <a:t>年</a:t>
                      </a:r>
                      <a:r>
                        <a:rPr lang="ja-JP" altLang="en-US" sz="1100" u="none" strike="noStrike" dirty="0">
                          <a:effectLst/>
                        </a:rPr>
                        <a:t>度</a:t>
                      </a:r>
                      <a:r>
                        <a:rPr lang="zh-CN" altLang="en-US" sz="1100" u="none" strike="noStrike" dirty="0">
                          <a:effectLst/>
                        </a:rPr>
                        <a:t/>
                      </a:r>
                      <a:br>
                        <a:rPr lang="zh-CN" altLang="en-US" sz="1100" u="none" strike="noStrike" dirty="0">
                          <a:effectLst/>
                        </a:rPr>
                      </a:br>
                      <a:r>
                        <a:rPr lang="zh-CN" altLang="en-US" sz="1100" u="none" strike="noStrike" dirty="0">
                          <a:effectLst/>
                        </a:rPr>
                        <a:t>府内総生産</a:t>
                      </a:r>
                      <a:br>
                        <a:rPr lang="zh-CN" altLang="en-US" sz="1100" u="none" strike="noStrike" dirty="0">
                          <a:effectLst/>
                        </a:rPr>
                      </a:br>
                      <a:r>
                        <a:rPr lang="zh-CN" altLang="en-US" sz="1100" u="none" strike="noStrike" dirty="0">
                          <a:effectLst/>
                        </a:rPr>
                        <a:t>（百万円）</a:t>
                      </a:r>
                      <a:endParaRPr lang="zh-CN"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dirty="0">
                          <a:effectLst/>
                        </a:rPr>
                        <a:t>2007</a:t>
                      </a:r>
                      <a:r>
                        <a:rPr lang="ja-JP" altLang="en-US" sz="1100" u="none" strike="noStrike" dirty="0">
                          <a:effectLst/>
                        </a:rPr>
                        <a:t>年度</a:t>
                      </a:r>
                      <a:endParaRPr lang="en-US" altLang="ja-JP" sz="1100" u="none" strike="noStrike" dirty="0">
                        <a:effectLst/>
                      </a:endParaRPr>
                    </a:p>
                    <a:p>
                      <a:pPr algn="l" fontAlgn="ctr"/>
                      <a:r>
                        <a:rPr lang="ja-JP" altLang="en-US" sz="1100" u="none" strike="noStrike" dirty="0">
                          <a:effectLst/>
                        </a:rPr>
                        <a:t>（リーマンショック前）からの伸び率（％）</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536784728"/>
                  </a:ext>
                </a:extLst>
              </a:tr>
              <a:tr h="452261">
                <a:tc>
                  <a:txBody>
                    <a:bodyPr/>
                    <a:lstStyle/>
                    <a:p>
                      <a:pPr algn="ctr" fontAlgn="ctr"/>
                      <a:r>
                        <a:rPr lang="en-US" altLang="ja-JP" sz="1100" u="none" strike="noStrike">
                          <a:effectLst/>
                        </a:rPr>
                        <a:t>9</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dirty="0">
                          <a:effectLst/>
                        </a:rPr>
                        <a:t>10. </a:t>
                      </a:r>
                      <a:r>
                        <a:rPr lang="ja-JP" altLang="en-US" sz="1100" u="none" strike="noStrike" dirty="0">
                          <a:effectLst/>
                        </a:rPr>
                        <a:t>金融・保険業</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1,715,993</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26.42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3782634047"/>
                  </a:ext>
                </a:extLst>
              </a:tr>
              <a:tr h="452261">
                <a:tc>
                  <a:txBody>
                    <a:bodyPr/>
                    <a:lstStyle/>
                    <a:p>
                      <a:pPr algn="ctr" fontAlgn="ctr"/>
                      <a:r>
                        <a:rPr lang="en-US" altLang="ja-JP" sz="1100" u="none" strike="noStrike">
                          <a:effectLst/>
                        </a:rPr>
                        <a:t>10</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16. </a:t>
                      </a:r>
                      <a:r>
                        <a:rPr lang="ja-JP" altLang="en-US" sz="1100" u="none" strike="noStrike">
                          <a:effectLst/>
                        </a:rPr>
                        <a:t>その他のサービス</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1,690,689</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0.92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158777121"/>
                  </a:ext>
                </a:extLst>
              </a:tr>
              <a:tr h="452261">
                <a:tc>
                  <a:txBody>
                    <a:bodyPr/>
                    <a:lstStyle/>
                    <a:p>
                      <a:pPr algn="ctr" fontAlgn="ctr"/>
                      <a:r>
                        <a:rPr lang="en-US" altLang="ja-JP" sz="1100" u="none" strike="noStrike">
                          <a:effectLst/>
                        </a:rPr>
                        <a:t>11</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14. </a:t>
                      </a:r>
                      <a:r>
                        <a:rPr lang="ja-JP" altLang="en-US" sz="1100" u="none" strike="noStrike">
                          <a:effectLst/>
                        </a:rPr>
                        <a:t>教育</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1,425,231</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1.54</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3075003617"/>
                  </a:ext>
                </a:extLst>
              </a:tr>
              <a:tr h="452261">
                <a:tc>
                  <a:txBody>
                    <a:bodyPr/>
                    <a:lstStyle/>
                    <a:p>
                      <a:pPr algn="ctr" fontAlgn="ctr"/>
                      <a:r>
                        <a:rPr lang="en-US" altLang="ja-JP" sz="1100" u="none" strike="noStrike">
                          <a:effectLst/>
                        </a:rPr>
                        <a:t>12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4. </a:t>
                      </a:r>
                      <a:r>
                        <a:rPr lang="ja-JP" altLang="en-US" sz="1100" u="none" strike="noStrike">
                          <a:effectLst/>
                        </a:rPr>
                        <a:t>電気・ガス・水道・廃棄物処理業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1,317,058</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15.92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392951774"/>
                  </a:ext>
                </a:extLst>
              </a:tr>
              <a:tr h="452261">
                <a:tc>
                  <a:txBody>
                    <a:bodyPr/>
                    <a:lstStyle/>
                    <a:p>
                      <a:pPr algn="ctr" fontAlgn="ctr"/>
                      <a:r>
                        <a:rPr lang="en-US" altLang="ja-JP" sz="1100" u="none" strike="noStrike">
                          <a:effectLst/>
                        </a:rPr>
                        <a:t>13</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13. </a:t>
                      </a:r>
                      <a:r>
                        <a:rPr lang="ja-JP" altLang="en-US" sz="1100" u="none" strike="noStrike">
                          <a:effectLst/>
                        </a:rPr>
                        <a:t>公務</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1,014,892</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13.55</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3447617611"/>
                  </a:ext>
                </a:extLst>
              </a:tr>
              <a:tr h="452261">
                <a:tc>
                  <a:txBody>
                    <a:bodyPr/>
                    <a:lstStyle/>
                    <a:p>
                      <a:pPr algn="ctr" fontAlgn="ctr"/>
                      <a:r>
                        <a:rPr lang="en-US" altLang="ja-JP" sz="1100" u="none" strike="noStrike">
                          <a:effectLst/>
                        </a:rPr>
                        <a:t>14</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8. </a:t>
                      </a:r>
                      <a:r>
                        <a:rPr lang="ja-JP" altLang="en-US" sz="1100" u="none" strike="noStrike">
                          <a:effectLst/>
                        </a:rPr>
                        <a:t>宿泊・飲食サービス業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1,012,440</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a:effectLst/>
                        </a:rPr>
                        <a:t>▲ </a:t>
                      </a:r>
                      <a:r>
                        <a:rPr lang="en-US" altLang="ja-JP" sz="1100" u="none" strike="noStrike">
                          <a:effectLst/>
                        </a:rPr>
                        <a:t>1.93</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2204519350"/>
                  </a:ext>
                </a:extLst>
              </a:tr>
              <a:tr h="452261">
                <a:tc>
                  <a:txBody>
                    <a:bodyPr/>
                    <a:lstStyle/>
                    <a:p>
                      <a:pPr algn="ctr" fontAlgn="ctr"/>
                      <a:r>
                        <a:rPr lang="en-US" altLang="ja-JP" sz="1100" u="none" strike="noStrike">
                          <a:effectLst/>
                        </a:rPr>
                        <a:t>15</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dirty="0">
                          <a:effectLst/>
                        </a:rPr>
                        <a:t>1. </a:t>
                      </a:r>
                      <a:r>
                        <a:rPr lang="ja-JP" altLang="en-US" sz="1100" u="none" strike="noStrike" dirty="0">
                          <a:effectLst/>
                        </a:rPr>
                        <a:t>農林水産業</a:t>
                      </a:r>
                      <a:endParaRPr lang="ja-JP" altLang="en-US"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21,683</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16.34</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187185932"/>
                  </a:ext>
                </a:extLst>
              </a:tr>
              <a:tr h="452261">
                <a:tc>
                  <a:txBody>
                    <a:bodyPr/>
                    <a:lstStyle/>
                    <a:p>
                      <a:pPr algn="ctr" fontAlgn="ctr"/>
                      <a:r>
                        <a:rPr lang="en-US" altLang="ja-JP" sz="1100" u="none" strike="noStrike">
                          <a:effectLst/>
                        </a:rPr>
                        <a:t>16</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l" fontAlgn="ctr"/>
                      <a:r>
                        <a:rPr lang="en-US" altLang="ja-JP" sz="1100" u="none" strike="noStrike">
                          <a:effectLst/>
                        </a:rPr>
                        <a:t>2. </a:t>
                      </a:r>
                      <a:r>
                        <a:rPr lang="ja-JP" altLang="en-US" sz="1100" u="none" strike="noStrike">
                          <a:effectLst/>
                        </a:rPr>
                        <a:t>鉱業</a:t>
                      </a:r>
                      <a:endParaRPr lang="ja-JP" altLang="en-US"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en-US" altLang="ja-JP" sz="1100" u="none" strike="noStrike">
                          <a:effectLst/>
                        </a:rPr>
                        <a:t>1,768</a:t>
                      </a:r>
                      <a:endParaRPr lang="en-US" altLang="ja-JP" sz="1100" b="0" i="0" u="none" strike="noStrike">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tc>
                  <a:txBody>
                    <a:bodyPr/>
                    <a:lstStyle/>
                    <a:p>
                      <a:pPr algn="r" fontAlgn="ctr"/>
                      <a:r>
                        <a:rPr lang="ja-JP" altLang="en-US" sz="1100" u="none" strike="noStrike" dirty="0">
                          <a:effectLst/>
                        </a:rPr>
                        <a:t>▲ </a:t>
                      </a:r>
                      <a:r>
                        <a:rPr lang="en-US" altLang="ja-JP" sz="1100" u="none" strike="noStrike" dirty="0">
                          <a:effectLst/>
                        </a:rPr>
                        <a:t>24.80</a:t>
                      </a:r>
                      <a:endParaRPr lang="en-US" altLang="ja-JP" sz="1100" b="0" i="0" u="none" strike="noStrike" dirty="0">
                        <a:solidFill>
                          <a:srgbClr val="000000"/>
                        </a:solidFill>
                        <a:effectLst/>
                        <a:latin typeface="ＭＳ Ｐ明朝" panose="02020600040205080304" pitchFamily="18" charset="-128"/>
                        <a:ea typeface="ＭＳ Ｐ明朝" panose="02020600040205080304" pitchFamily="18" charset="-128"/>
                      </a:endParaRPr>
                    </a:p>
                  </a:txBody>
                  <a:tcPr marL="9525" marR="9525" marT="9525" marB="0" anchor="ctr"/>
                </a:tc>
                <a:extLst>
                  <a:ext uri="{0D108BD9-81ED-4DB2-BD59-A6C34878D82A}">
                    <a16:rowId xmlns:a16="http://schemas.microsoft.com/office/drawing/2014/main" val="1745549082"/>
                  </a:ext>
                </a:extLst>
              </a:tr>
            </a:tbl>
          </a:graphicData>
        </a:graphic>
      </p:graphicFrame>
      <p:sp>
        <p:nvSpPr>
          <p:cNvPr id="12" name="正方形/長方形 11"/>
          <p:cNvSpPr/>
          <p:nvPr/>
        </p:nvSpPr>
        <p:spPr>
          <a:xfrm>
            <a:off x="214074" y="795244"/>
            <a:ext cx="8503417" cy="824526"/>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産業大分類別に、大阪の府内総生産の規模を比較すると、「製造業」や「卸売・小売業」の規模が大きく、「鉱業」や「農林水産業」の規模は小さい。</a:t>
            </a:r>
          </a:p>
        </p:txBody>
      </p:sp>
      <p:sp>
        <p:nvSpPr>
          <p:cNvPr id="5" name="正方形/長方形 4">
            <a:extLst>
              <a:ext uri="{FF2B5EF4-FFF2-40B4-BE49-F238E27FC236}">
                <a16:creationId xmlns:a16="http://schemas.microsoft.com/office/drawing/2014/main" id="{C79360C3-C720-8332-27A7-9B2B1149196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４ー</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6.</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大阪経済の分析（</a:t>
            </a:r>
            <a:r>
              <a:rPr lang="en-US" altLang="ja-JP" kern="0" dirty="0">
                <a:solidFill>
                  <a:srgbClr val="000000"/>
                </a:solidFill>
                <a:latin typeface="Meiryo UI" panose="020B0604030504040204" pitchFamily="50" charset="-128"/>
                <a:ea typeface="Meiryo UI" panose="020B0604030504040204" pitchFamily="50" charset="-128"/>
                <a:cs typeface="Meiryo UI" pitchFamily="50" charset="-128"/>
              </a:rPr>
              <a:t>1.</a:t>
            </a:r>
            <a:r>
              <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産業構造、雇用、中小企業③</a:t>
            </a:r>
            <a:r>
              <a:rPr lang="ja-JP" altLang="en-US" kern="0" dirty="0">
                <a:solidFill>
                  <a:srgbClr val="000000"/>
                </a:solidFill>
                <a:latin typeface="Meiryo UI" panose="020B0604030504040204" pitchFamily="50" charset="-128"/>
                <a:ea typeface="Meiryo UI" panose="020B0604030504040204" pitchFamily="50" charset="-128"/>
                <a:cs typeface="Meiryo UI" pitchFamily="50" charset="-128"/>
              </a:rPr>
              <a:t>）</a:t>
            </a:r>
            <a:endParaRPr kumimoji="0" lang="ja-JP" altLang="en-US" kern="0" dirty="0">
              <a:solidFill>
                <a:srgbClr val="000000"/>
              </a:solidFill>
              <a:latin typeface="Meiryo UI" panose="020B0604030504040204" pitchFamily="50" charset="-128"/>
              <a:ea typeface="Meiryo UI" panose="020B0604030504040204" pitchFamily="50" charset="-128"/>
              <a:cs typeface="Meiryo UI" pitchFamily="50" charset="-128"/>
            </a:endParaRPr>
          </a:p>
        </p:txBody>
      </p:sp>
      <p:sp>
        <p:nvSpPr>
          <p:cNvPr id="14" name="正方形/長方形 13">
            <a:extLst>
              <a:ext uri="{FF2B5EF4-FFF2-40B4-BE49-F238E27FC236}">
                <a16:creationId xmlns:a16="http://schemas.microsoft.com/office/drawing/2014/main" id="{FA16E31C-6155-5347-9886-AE8F358C7C94}"/>
              </a:ext>
            </a:extLst>
          </p:cNvPr>
          <p:cNvSpPr/>
          <p:nvPr/>
        </p:nvSpPr>
        <p:spPr>
          <a:xfrm>
            <a:off x="6830176" y="8107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spTree>
    <p:extLst>
      <p:ext uri="{BB962C8B-B14F-4D97-AF65-F5344CB8AC3E}">
        <p14:creationId xmlns:p14="http://schemas.microsoft.com/office/powerpoint/2010/main" val="559414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14609</Words>
  <Application>Microsoft Office PowerPoint</Application>
  <PresentationFormat>画面に合わせる (4:3)</PresentationFormat>
  <Paragraphs>1663</Paragraphs>
  <Slides>62</Slides>
  <Notes>1</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62</vt:i4>
      </vt:variant>
    </vt:vector>
  </HeadingPairs>
  <TitlesOfParts>
    <vt:vector size="78" baseType="lpstr">
      <vt:lpstr>Arial Unicode MS</vt:lpstr>
      <vt:lpstr>BIZ UDPゴシック</vt:lpstr>
      <vt:lpstr>HGPｺﾞｼｯｸE</vt:lpstr>
      <vt:lpstr>Meiryo UI</vt:lpstr>
      <vt:lpstr>ＭＳ Ｐゴシック</vt:lpstr>
      <vt:lpstr>ＭＳ Ｐ明朝</vt:lpstr>
      <vt:lpstr>ＭＳ ゴシック</vt:lpstr>
      <vt:lpstr>ＭＳ 明朝</vt:lpstr>
      <vt:lpstr>游ゴシック</vt:lpstr>
      <vt:lpstr>游明朝</vt:lpstr>
      <vt:lpstr>Arial</vt:lpstr>
      <vt:lpstr>Calibri</vt:lpstr>
      <vt:lpstr>Times New Roman</vt:lpstr>
      <vt:lpstr>Wingdings</vt:lpstr>
      <vt:lpstr>Office テーマ</vt:lpstr>
      <vt:lpstr>ワークシート</vt:lpstr>
      <vt:lpstr>第４章関係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2022-09-28T11:10:58Z</dcterms:modified>
</cp:coreProperties>
</file>