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Lst>
  <p:notesMasterIdLst>
    <p:notesMasterId r:id="rId54"/>
  </p:notesMasterIdLst>
  <p:handoutMasterIdLst>
    <p:handoutMasterId r:id="rId55"/>
  </p:handoutMasterIdLst>
  <p:sldIdLst>
    <p:sldId id="141169260" r:id="rId2"/>
    <p:sldId id="141169261" r:id="rId3"/>
    <p:sldId id="141169262" r:id="rId4"/>
    <p:sldId id="141169315" r:id="rId5"/>
    <p:sldId id="141169263" r:id="rId6"/>
    <p:sldId id="141169266" r:id="rId7"/>
    <p:sldId id="141169267" r:id="rId8"/>
    <p:sldId id="141169268" r:id="rId9"/>
    <p:sldId id="141169270" r:id="rId10"/>
    <p:sldId id="141169272" r:id="rId11"/>
    <p:sldId id="141169273" r:id="rId12"/>
    <p:sldId id="141169274" r:id="rId13"/>
    <p:sldId id="141169277" r:id="rId14"/>
    <p:sldId id="141169278" r:id="rId15"/>
    <p:sldId id="141169279" r:id="rId16"/>
    <p:sldId id="141169280" r:id="rId17"/>
    <p:sldId id="141169281" r:id="rId18"/>
    <p:sldId id="141169282" r:id="rId19"/>
    <p:sldId id="141169283" r:id="rId20"/>
    <p:sldId id="141169284" r:id="rId21"/>
    <p:sldId id="141169285" r:id="rId22"/>
    <p:sldId id="141169286" r:id="rId23"/>
    <p:sldId id="141169287" r:id="rId24"/>
    <p:sldId id="141169288" r:id="rId25"/>
    <p:sldId id="141169289" r:id="rId26"/>
    <p:sldId id="141169290" r:id="rId27"/>
    <p:sldId id="141169292" r:id="rId28"/>
    <p:sldId id="141169294" r:id="rId29"/>
    <p:sldId id="141169221" r:id="rId30"/>
    <p:sldId id="141169295" r:id="rId31"/>
    <p:sldId id="141169296" r:id="rId32"/>
    <p:sldId id="141169298" r:id="rId33"/>
    <p:sldId id="141169299" r:id="rId34"/>
    <p:sldId id="141169301" r:id="rId35"/>
    <p:sldId id="141169302" r:id="rId36"/>
    <p:sldId id="141169303" r:id="rId37"/>
    <p:sldId id="141169316" r:id="rId38"/>
    <p:sldId id="141169317" r:id="rId39"/>
    <p:sldId id="141169318" r:id="rId40"/>
    <p:sldId id="141169319" r:id="rId41"/>
    <p:sldId id="141169320" r:id="rId42"/>
    <p:sldId id="141169321" r:id="rId43"/>
    <p:sldId id="141169322" r:id="rId44"/>
    <p:sldId id="141169305" r:id="rId45"/>
    <p:sldId id="141169307" r:id="rId46"/>
    <p:sldId id="141169309" r:id="rId47"/>
    <p:sldId id="141169324" r:id="rId48"/>
    <p:sldId id="141169325" r:id="rId49"/>
    <p:sldId id="141169326" r:id="rId50"/>
    <p:sldId id="141169327" r:id="rId51"/>
    <p:sldId id="141169328" r:id="rId52"/>
    <p:sldId id="141169329" r:id="rId53"/>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8000"/>
    <a:srgbClr val="2F528F"/>
    <a:srgbClr val="DAE3F3"/>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62" autoAdjust="0"/>
    <p:restoredTop sz="94075" autoAdjust="0"/>
  </p:normalViewPr>
  <p:slideViewPr>
    <p:cSldViewPr snapToGrid="0">
      <p:cViewPr varScale="1">
        <p:scale>
          <a:sx n="69" d="100"/>
          <a:sy n="69" d="100"/>
        </p:scale>
        <p:origin x="1536" y="78"/>
      </p:cViewPr>
      <p:guideLst>
        <p:guide orient="horz" pos="213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27" tIns="45712" rIns="91427" bIns="4571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0" y="2"/>
            <a:ext cx="2949575" cy="498475"/>
          </a:xfrm>
          <a:prstGeom prst="rect">
            <a:avLst/>
          </a:prstGeom>
        </p:spPr>
        <p:txBody>
          <a:bodyPr vert="horz" lIns="91427" tIns="45712" rIns="91427" bIns="45712" rtlCol="0"/>
          <a:lstStyle>
            <a:lvl1pPr algn="r">
              <a:defRPr sz="1200"/>
            </a:lvl1pPr>
          </a:lstStyle>
          <a:p>
            <a:fld id="{232AD951-7E19-4004-B83F-A7C7A1215E4B}" type="datetimeFigureOut">
              <a:rPr kumimoji="1" lang="ja-JP" altLang="en-US" smtClean="0"/>
              <a:t>2022/9/28</a:t>
            </a:fld>
            <a:endParaRPr kumimoji="1" lang="ja-JP" altLang="en-US"/>
          </a:p>
        </p:txBody>
      </p:sp>
      <p:sp>
        <p:nvSpPr>
          <p:cNvPr id="4" name="フッター プレースホルダー 3"/>
          <p:cNvSpPr>
            <a:spLocks noGrp="1"/>
          </p:cNvSpPr>
          <p:nvPr>
            <p:ph type="ftr" sz="quarter" idx="2"/>
          </p:nvPr>
        </p:nvSpPr>
        <p:spPr>
          <a:xfrm>
            <a:off x="2" y="9440865"/>
            <a:ext cx="2949575" cy="498475"/>
          </a:xfrm>
          <a:prstGeom prst="rect">
            <a:avLst/>
          </a:prstGeom>
        </p:spPr>
        <p:txBody>
          <a:bodyPr vert="horz" lIns="91427" tIns="45712" rIns="91427" bIns="4571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5"/>
            <a:ext cx="2949575" cy="498475"/>
          </a:xfrm>
          <a:prstGeom prst="rect">
            <a:avLst/>
          </a:prstGeom>
        </p:spPr>
        <p:txBody>
          <a:bodyPr vert="horz" lIns="91427" tIns="45712" rIns="91427" bIns="45712" rtlCol="0" anchor="b"/>
          <a:lstStyle>
            <a:lvl1pPr algn="r">
              <a:defRPr sz="1200"/>
            </a:lvl1pPr>
          </a:lstStyle>
          <a:p>
            <a:fld id="{86E37F45-AADA-497B-AA67-8FD842FC9E6D}" type="slidenum">
              <a:rPr kumimoji="1" lang="ja-JP" altLang="en-US" smtClean="0"/>
              <a:t>‹#›</a:t>
            </a:fld>
            <a:endParaRPr kumimoji="1" lang="ja-JP" altLang="en-US"/>
          </a:p>
        </p:txBody>
      </p:sp>
    </p:spTree>
    <p:extLst>
      <p:ext uri="{BB962C8B-B14F-4D97-AF65-F5344CB8AC3E}">
        <p14:creationId xmlns:p14="http://schemas.microsoft.com/office/powerpoint/2010/main" val="23127284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9786" cy="498693"/>
          </a:xfrm>
          <a:prstGeom prst="rect">
            <a:avLst/>
          </a:prstGeom>
        </p:spPr>
        <p:txBody>
          <a:bodyPr vert="horz" lIns="91540" tIns="45771" rIns="91540" bIns="4577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2"/>
            <a:ext cx="2949786" cy="498693"/>
          </a:xfrm>
          <a:prstGeom prst="rect">
            <a:avLst/>
          </a:prstGeom>
        </p:spPr>
        <p:txBody>
          <a:bodyPr vert="horz" lIns="91540" tIns="45771" rIns="91540" bIns="45771" rtlCol="0"/>
          <a:lstStyle>
            <a:lvl1pPr algn="r">
              <a:defRPr sz="1200"/>
            </a:lvl1pPr>
          </a:lstStyle>
          <a:p>
            <a:fld id="{AFD2E2CB-6C4B-4969-8D8B-067DE241F3A1}" type="datetimeFigureOut">
              <a:rPr kumimoji="1" lang="ja-JP" altLang="en-US" smtClean="0"/>
              <a:t>2022/9/28</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1540" tIns="45771" rIns="91540" bIns="45771" rtlCol="0" anchor="ctr"/>
          <a:lstStyle/>
          <a:p>
            <a:endParaRPr lang="ja-JP" altLang="en-US"/>
          </a:p>
        </p:txBody>
      </p:sp>
      <p:sp>
        <p:nvSpPr>
          <p:cNvPr id="5" name="ノート プレースホルダー 4"/>
          <p:cNvSpPr>
            <a:spLocks noGrp="1"/>
          </p:cNvSpPr>
          <p:nvPr>
            <p:ph type="body" sz="quarter" idx="3"/>
          </p:nvPr>
        </p:nvSpPr>
        <p:spPr>
          <a:xfrm>
            <a:off x="680721" y="4783309"/>
            <a:ext cx="5445760" cy="3913615"/>
          </a:xfrm>
          <a:prstGeom prst="rect">
            <a:avLst/>
          </a:prstGeom>
        </p:spPr>
        <p:txBody>
          <a:bodyPr vert="horz" lIns="91540" tIns="45771" rIns="91540" bIns="4577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40" tIns="45771" rIns="91540" bIns="4577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40" tIns="45771" rIns="91540" bIns="45771" rtlCol="0" anchor="b"/>
          <a:lstStyle>
            <a:lvl1pPr algn="r">
              <a:defRPr sz="1200"/>
            </a:lvl1pPr>
          </a:lstStyle>
          <a:p>
            <a:fld id="{788224F5-572F-4180-BE90-3186629E4736}" type="slidenum">
              <a:rPr kumimoji="1" lang="ja-JP" altLang="en-US" smtClean="0"/>
              <a:t>‹#›</a:t>
            </a:fld>
            <a:endParaRPr kumimoji="1" lang="ja-JP" altLang="en-US"/>
          </a:p>
        </p:txBody>
      </p:sp>
    </p:spTree>
    <p:extLst>
      <p:ext uri="{BB962C8B-B14F-4D97-AF65-F5344CB8AC3E}">
        <p14:creationId xmlns:p14="http://schemas.microsoft.com/office/powerpoint/2010/main" val="40619956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904ACDB-9FC5-4370-9163-9FCD736D72F6}" type="datetime1">
              <a:rPr kumimoji="1" lang="ja-JP" altLang="en-US" smtClean="0"/>
              <a:t>2022/9/28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8901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5BC4C3D-FAEB-4CEC-9C07-CE4405AA9CEF}" type="datetime1">
              <a:rPr kumimoji="1" lang="ja-JP" altLang="en-US" smtClean="0"/>
              <a:t>2022/9/28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428791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9509889-3C4F-447E-B8C8-ECBB47AC87F3}" type="datetime1">
              <a:rPr kumimoji="1" lang="ja-JP" altLang="en-US" smtClean="0"/>
              <a:t>2022/9/28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951369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091F0F6-0DCB-4253-A73E-E05EE3ED5A2E}" type="datetime1">
              <a:rPr kumimoji="1" lang="ja-JP" altLang="en-US" smtClean="0"/>
              <a:t>2022/9/28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932972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957D78F-394C-434B-A6E7-FF19C8C4B4F6}" type="datetime1">
              <a:rPr kumimoji="1" lang="ja-JP" altLang="en-US" smtClean="0"/>
              <a:t>2022/9/28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93445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8441BFA-4EF2-4C1E-B248-54213F171008}" type="datetime1">
              <a:rPr kumimoji="1" lang="ja-JP" altLang="en-US" smtClean="0"/>
              <a:t>2022/9/28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32210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72A92EC-5B26-43A1-9459-60D96FC8C9CB}" type="datetime1">
              <a:rPr kumimoji="1" lang="ja-JP" altLang="en-US" smtClean="0"/>
              <a:t>2022/9/28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813385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7600A15-3421-441F-A443-520E42093384}" type="datetime1">
              <a:rPr kumimoji="1" lang="ja-JP" altLang="en-US" smtClean="0"/>
              <a:t>2022/9/28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290090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091F37-659C-4FE3-8FC4-7ACD7E6F4BD0}" type="datetime1">
              <a:rPr kumimoji="1" lang="ja-JP" altLang="en-US" smtClean="0"/>
              <a:t>2022/9/28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676100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9AE939F-D5DF-412E-9584-374A3A05EEBF}" type="datetime1">
              <a:rPr kumimoji="1" lang="ja-JP" altLang="en-US" smtClean="0"/>
              <a:t>2022/9/28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77540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1D203C-A885-4900-AF6B-1AAA0E5556D4}" type="datetime1">
              <a:rPr kumimoji="1" lang="ja-JP" altLang="en-US" smtClean="0"/>
              <a:t>2022/9/28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079108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7BE573-8FD0-48B1-B721-8707402F7BAB}" type="datetime1">
              <a:rPr kumimoji="1" lang="ja-JP" altLang="en-US" smtClean="0"/>
              <a:t>2022/9/28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652617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角丸四角形 8">
            <a:extLst>
              <a:ext uri="{FF2B5EF4-FFF2-40B4-BE49-F238E27FC236}">
                <a16:creationId xmlns:a16="http://schemas.microsoft.com/office/drawing/2014/main" id="{E8BFC543-B832-4B0E-A5BE-C58D8ADCA4BE}"/>
              </a:ext>
            </a:extLst>
          </p:cNvPr>
          <p:cNvSpPr/>
          <p:nvPr/>
        </p:nvSpPr>
        <p:spPr>
          <a:xfrm>
            <a:off x="247171" y="6451120"/>
            <a:ext cx="8264817" cy="378955"/>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rPr>
              <a:t>出典：独立行政法人経済産業研究所（</a:t>
            </a:r>
            <a:r>
              <a:rPr kumimoji="1" lang="en-US" altLang="ja-JP" sz="1100" dirty="0">
                <a:solidFill>
                  <a:schemeClr val="tx1"/>
                </a:solidFill>
              </a:rPr>
              <a:t>RIETI</a:t>
            </a:r>
            <a:r>
              <a:rPr kumimoji="1" lang="ja-JP" altLang="en-US" sz="1100" dirty="0">
                <a:solidFill>
                  <a:schemeClr val="tx1"/>
                </a:solidFill>
              </a:rPr>
              <a:t>）公表データをもとに副首都推進局で作成</a:t>
            </a:r>
          </a:p>
        </p:txBody>
      </p:sp>
      <p:sp>
        <p:nvSpPr>
          <p:cNvPr id="25" name="正方形/長方形 24"/>
          <p:cNvSpPr/>
          <p:nvPr/>
        </p:nvSpPr>
        <p:spPr>
          <a:xfrm>
            <a:off x="147348" y="928593"/>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主要国の実質実効為替レートの推移をみると、近年、アメリカや中国に通貨価値・購買力の高まりがみられるが、日本円の実力は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年以上前から下落している。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97980" y="558445"/>
            <a:ext cx="6074219" cy="307777"/>
          </a:xfrm>
          <a:prstGeom prst="rect">
            <a:avLst/>
          </a:prstGeom>
          <a:noFill/>
        </p:spPr>
        <p:txBody>
          <a:bodyPr wrap="square" rtlCol="0">
            <a:spAutoFit/>
          </a:bodyPr>
          <a:lstStyle/>
          <a:p>
            <a:r>
              <a:rPr kumimoji="1" lang="ja-JP" altLang="en-US" sz="1400" b="1" dirty="0"/>
              <a:t>■</a:t>
            </a:r>
            <a:r>
              <a:rPr lang="ja-JP" altLang="en-US" sz="1400" b="1" dirty="0"/>
              <a:t>　主要国の実質実効為替レートの推移</a:t>
            </a:r>
          </a:p>
        </p:txBody>
      </p:sp>
      <p:sp>
        <p:nvSpPr>
          <p:cNvPr id="30" name="正方形/長方形 29"/>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lang="ja-JP" altLang="en-US" kern="0" dirty="0" smtClean="0">
                <a:solidFill>
                  <a:srgbClr val="000000"/>
                </a:solidFill>
                <a:ea typeface="Meiryo UI" pitchFamily="50" charset="-128"/>
                <a:cs typeface="Meiryo UI" pitchFamily="50" charset="-128"/>
              </a:rPr>
              <a:t>６</a:t>
            </a:r>
            <a:r>
              <a:rPr kumimoji="0" lang="en-US" altLang="ja-JP" kern="0" dirty="0" smtClean="0">
                <a:solidFill>
                  <a:srgbClr val="000000"/>
                </a:solidFill>
                <a:ea typeface="Meiryo UI" pitchFamily="50" charset="-128"/>
                <a:cs typeface="Meiryo UI" pitchFamily="50" charset="-128"/>
              </a:rPr>
              <a:t>.</a:t>
            </a:r>
            <a:r>
              <a:rPr kumimoji="0" lang="ja-JP" altLang="en-US" kern="0" dirty="0" smtClean="0">
                <a:solidFill>
                  <a:srgbClr val="000000"/>
                </a:solidFill>
                <a:ea typeface="Meiryo UI" pitchFamily="50" charset="-128"/>
                <a:cs typeface="Meiryo UI" pitchFamily="50" charset="-128"/>
              </a:rPr>
              <a:t>金融</a:t>
            </a:r>
            <a:r>
              <a:rPr kumimoji="0" lang="ja-JP" altLang="en-US" kern="0" dirty="0">
                <a:solidFill>
                  <a:srgbClr val="000000"/>
                </a:solidFill>
                <a:ea typeface="Meiryo UI" pitchFamily="50" charset="-128"/>
                <a:cs typeface="Meiryo UI" pitchFamily="50" charset="-128"/>
              </a:rPr>
              <a:t>①）</a:t>
            </a:r>
          </a:p>
        </p:txBody>
      </p:sp>
      <p:pic>
        <p:nvPicPr>
          <p:cNvPr id="2" name="図 1"/>
          <p:cNvPicPr>
            <a:picLocks noChangeAspect="1"/>
          </p:cNvPicPr>
          <p:nvPr/>
        </p:nvPicPr>
        <p:blipFill>
          <a:blip r:embed="rId2"/>
          <a:stretch>
            <a:fillRect/>
          </a:stretch>
        </p:blipFill>
        <p:spPr>
          <a:xfrm>
            <a:off x="97980" y="1909206"/>
            <a:ext cx="8809484" cy="4541914"/>
          </a:xfrm>
          <a:prstGeom prst="rect">
            <a:avLst/>
          </a:prstGeom>
        </p:spPr>
      </p:pic>
      <p:sp>
        <p:nvSpPr>
          <p:cNvPr id="8" name="正方形/長方形 7"/>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参考資料</a:t>
            </a:r>
          </a:p>
        </p:txBody>
      </p:sp>
    </p:spTree>
    <p:extLst>
      <p:ext uri="{BB962C8B-B14F-4D97-AF65-F5344CB8AC3E}">
        <p14:creationId xmlns:p14="http://schemas.microsoft.com/office/powerpoint/2010/main" val="2341008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3"/>
            <a:ext cx="8503417" cy="75491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未来や日本経済への不安が高まる中、技術革新等による生産性向上が必要と考える人の割合が高まっている。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a:t>
            </a:r>
            <a:r>
              <a:rPr lang="ja-JP" altLang="en-US" sz="1400" b="1" dirty="0"/>
              <a:t>　日本の将来と自身の将来への意識</a:t>
            </a:r>
            <a:endParaRPr kumimoji="1"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lang="ja-JP" altLang="en-US" kern="0" dirty="0" smtClean="0">
                <a:solidFill>
                  <a:srgbClr val="000000"/>
                </a:solidFill>
                <a:ea typeface="Meiryo UI" pitchFamily="50" charset="-128"/>
                <a:cs typeface="Meiryo UI" pitchFamily="50" charset="-128"/>
              </a:rPr>
              <a:t>９</a:t>
            </a:r>
            <a:r>
              <a:rPr lang="en-US" altLang="ja-JP" kern="0" dirty="0" smtClean="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将来</a:t>
            </a:r>
            <a:r>
              <a:rPr lang="ja-JP" altLang="en-US" kern="0" dirty="0">
                <a:solidFill>
                  <a:srgbClr val="000000"/>
                </a:solidFill>
                <a:ea typeface="Meiryo UI" pitchFamily="50" charset="-128"/>
                <a:cs typeface="Meiryo UI" pitchFamily="50" charset="-128"/>
              </a:rPr>
              <a:t>展望・安定志向①</a:t>
            </a:r>
            <a:r>
              <a:rPr kumimoji="0" lang="ja-JP" altLang="en-US" kern="0" dirty="0">
                <a:solidFill>
                  <a:srgbClr val="000000"/>
                </a:solidFill>
                <a:ea typeface="Meiryo UI" pitchFamily="50" charset="-128"/>
                <a:cs typeface="Meiryo UI" pitchFamily="50" charset="-128"/>
              </a:rPr>
              <a:t>）</a:t>
            </a:r>
          </a:p>
        </p:txBody>
      </p:sp>
      <p:pic>
        <p:nvPicPr>
          <p:cNvPr id="5" name="図 4"/>
          <p:cNvPicPr>
            <a:picLocks noChangeAspect="1"/>
          </p:cNvPicPr>
          <p:nvPr/>
        </p:nvPicPr>
        <p:blipFill>
          <a:blip r:embed="rId2"/>
          <a:stretch>
            <a:fillRect/>
          </a:stretch>
        </p:blipFill>
        <p:spPr>
          <a:xfrm>
            <a:off x="585231" y="1698545"/>
            <a:ext cx="7973538" cy="4410691"/>
          </a:xfrm>
          <a:prstGeom prst="rect">
            <a:avLst/>
          </a:prstGeom>
        </p:spPr>
      </p:pic>
      <p:sp>
        <p:nvSpPr>
          <p:cNvPr id="9" name="テキスト ボックス 8"/>
          <p:cNvSpPr txBox="1"/>
          <p:nvPr/>
        </p:nvSpPr>
        <p:spPr>
          <a:xfrm>
            <a:off x="387227" y="6098332"/>
            <a:ext cx="8192643" cy="769441"/>
          </a:xfrm>
          <a:prstGeom prst="rect">
            <a:avLst/>
          </a:prstGeom>
          <a:solidFill>
            <a:schemeClr val="bg1"/>
          </a:solid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出典：内閣府「選択する未来</a:t>
            </a:r>
            <a:r>
              <a:rPr lang="en-US" altLang="ja-JP" sz="1100" dirty="0">
                <a:latin typeface="Meiryo UI" panose="020B0604030504040204" pitchFamily="50" charset="-128"/>
                <a:ea typeface="Meiryo UI" panose="020B0604030504040204" pitchFamily="50" charset="-128"/>
              </a:rPr>
              <a:t>2.0</a:t>
            </a:r>
            <a:r>
              <a:rPr lang="ja-JP" altLang="en-US" sz="1100" dirty="0">
                <a:latin typeface="Meiryo UI" panose="020B0604030504040204" pitchFamily="50" charset="-128"/>
                <a:ea typeface="Meiryo UI" panose="020B0604030504040204" pitchFamily="50" charset="-128"/>
              </a:rPr>
              <a:t>報告　参考資料」</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複数回答可。ｎは</a:t>
            </a:r>
            <a:r>
              <a:rPr lang="en-US" altLang="ja-JP" sz="1100" dirty="0">
                <a:latin typeface="Meiryo UI" panose="020B0604030504040204" pitchFamily="50" charset="-128"/>
                <a:ea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rPr>
              <a:t>年の回答数。</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本経済の活⼒を維持していくために必要な対策</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について他の項⽬は</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その他</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特に対策の必要はない</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分からない」。</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不安を感じること</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について他の項⽬は</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育て、教育に対する負担の増加</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雇⽤状況の悪化</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犯罪の増加</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その他</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分からない</a:t>
            </a:r>
            <a:r>
              <a:rPr lang="en-US" altLang="ja-JP" sz="1100" dirty="0">
                <a:latin typeface="Meiryo UI" panose="020B0604030504040204" pitchFamily="50" charset="-128"/>
                <a:ea typeface="Meiryo UI" panose="020B0604030504040204" pitchFamily="50" charset="-128"/>
              </a:rPr>
              <a:t>｣</a:t>
            </a:r>
            <a:r>
              <a:rPr lang="ja-JP" altLang="en-US" sz="1100" dirty="0" err="1">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p:txBody>
      </p:sp>
      <p:sp>
        <p:nvSpPr>
          <p:cNvPr id="10" name="正方形/長方形 9"/>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第４回意見交換会　資料３</a:t>
            </a:r>
          </a:p>
        </p:txBody>
      </p:sp>
    </p:spTree>
    <p:extLst>
      <p:ext uri="{BB962C8B-B14F-4D97-AF65-F5344CB8AC3E}">
        <p14:creationId xmlns:p14="http://schemas.microsoft.com/office/powerpoint/2010/main" val="3539328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55720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新型コロナウィルス感染症の下で、若者の安定志向がより⾼まっている。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387227" y="6117382"/>
            <a:ext cx="8192643" cy="769441"/>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出典：内閣府「選択する未来</a:t>
            </a:r>
            <a:r>
              <a:rPr lang="en-US" altLang="ja-JP" sz="1100" dirty="0">
                <a:latin typeface="Meiryo UI" panose="020B0604030504040204" pitchFamily="50" charset="-128"/>
                <a:ea typeface="Meiryo UI" panose="020B0604030504040204" pitchFamily="50" charset="-128"/>
              </a:rPr>
              <a:t>2.0</a:t>
            </a:r>
            <a:r>
              <a:rPr lang="ja-JP" altLang="en-US" sz="1100" dirty="0">
                <a:latin typeface="Meiryo UI" panose="020B0604030504040204" pitchFamily="50" charset="-128"/>
                <a:ea typeface="Meiryo UI" panose="020B0604030504040204" pitchFamily="50" charset="-128"/>
              </a:rPr>
              <a:t>報告　参考資料」</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（備考）パーソル総合研究所「第４回新型コロナウイルス対策によるテレワークへの影響に関する緊急調査」（</a:t>
            </a:r>
            <a:r>
              <a:rPr lang="en-US" altLang="ja-JP" sz="1100" dirty="0">
                <a:latin typeface="Meiryo UI" panose="020B0604030504040204" pitchFamily="50" charset="-128"/>
                <a:ea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rPr>
              <a:t>年１⽉）、</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⽇経デザイン「</a:t>
            </a:r>
            <a:r>
              <a:rPr lang="en-US" altLang="ja-JP" sz="1100" dirty="0">
                <a:latin typeface="Meiryo UI" panose="020B0604030504040204" pitchFamily="50" charset="-128"/>
                <a:ea typeface="Meiryo UI" panose="020B0604030504040204" pitchFamily="50" charset="-128"/>
              </a:rPr>
              <a:t>with</a:t>
            </a:r>
            <a:r>
              <a:rPr lang="ja-JP" altLang="en-US" sz="1100" dirty="0">
                <a:latin typeface="Meiryo UI" panose="020B0604030504040204" pitchFamily="50" charset="-128"/>
                <a:ea typeface="Meiryo UI" panose="020B0604030504040204" pitchFamily="50" charset="-128"/>
              </a:rPr>
              <a:t>コロナの消費者はこう変わる」（</a:t>
            </a:r>
            <a:r>
              <a:rPr lang="en-US" altLang="ja-JP" sz="1100" dirty="0">
                <a:latin typeface="Meiryo UI" panose="020B0604030504040204" pitchFamily="50" charset="-128"/>
                <a:ea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rPr>
              <a:t>年１⽉）、マイナビ「</a:t>
            </a:r>
            <a:r>
              <a:rPr lang="en-US" altLang="ja-JP" sz="1100" dirty="0">
                <a:latin typeface="Meiryo UI" panose="020B0604030504040204" pitchFamily="50" charset="-128"/>
                <a:ea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rPr>
              <a:t>年卒⼤学⽣活動実態調査」（</a:t>
            </a:r>
            <a:r>
              <a:rPr lang="en-US" altLang="ja-JP" sz="1100" dirty="0">
                <a:latin typeface="Meiryo UI" panose="020B0604030504040204" pitchFamily="50" charset="-128"/>
                <a:ea typeface="Meiryo UI" panose="020B0604030504040204" pitchFamily="50" charset="-128"/>
              </a:rPr>
              <a:t>2020</a:t>
            </a:r>
            <a:r>
              <a:rPr lang="ja-JP" altLang="en-US" sz="1100" dirty="0">
                <a:latin typeface="Meiryo UI" panose="020B0604030504040204" pitchFamily="50" charset="-128"/>
                <a:ea typeface="Meiryo UI" panose="020B0604030504040204" pitchFamily="50" charset="-128"/>
              </a:rPr>
              <a:t>年９⽉）、</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SHIBUYA109</a:t>
            </a:r>
            <a:r>
              <a:rPr lang="ja-JP" altLang="en-US" sz="1100" dirty="0">
                <a:latin typeface="Meiryo UI" panose="020B0604030504040204" pitchFamily="50" charset="-128"/>
                <a:ea typeface="Meiryo UI" panose="020B0604030504040204" pitchFamily="50" charset="-128"/>
              </a:rPr>
              <a:t>エンタテイメント「コロナ禍における就活の実態」（</a:t>
            </a:r>
            <a:r>
              <a:rPr lang="en-US" altLang="ja-JP" sz="1100" dirty="0">
                <a:latin typeface="Meiryo UI" panose="020B0604030504040204" pitchFamily="50" charset="-128"/>
                <a:ea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rPr>
              <a:t>年２⽉）により作成。</a:t>
            </a:r>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a:t>
            </a:r>
            <a:r>
              <a:rPr lang="ja-JP" altLang="en-US" sz="1400" b="1" dirty="0"/>
              <a:t>　若者の安定志向の現状</a:t>
            </a:r>
            <a:endParaRPr kumimoji="1"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lang="ja-JP" altLang="en-US" kern="0" dirty="0" smtClean="0">
                <a:solidFill>
                  <a:srgbClr val="000000"/>
                </a:solidFill>
                <a:ea typeface="Meiryo UI" pitchFamily="50" charset="-128"/>
                <a:cs typeface="Meiryo UI" pitchFamily="50" charset="-128"/>
              </a:rPr>
              <a:t>９</a:t>
            </a:r>
            <a:r>
              <a:rPr lang="en-US" altLang="ja-JP" kern="0" dirty="0" smtClean="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将来</a:t>
            </a:r>
            <a:r>
              <a:rPr lang="ja-JP" altLang="en-US" kern="0" dirty="0">
                <a:solidFill>
                  <a:srgbClr val="000000"/>
                </a:solidFill>
                <a:ea typeface="Meiryo UI" pitchFamily="50" charset="-128"/>
                <a:cs typeface="Meiryo UI" pitchFamily="50" charset="-128"/>
              </a:rPr>
              <a:t>展望・安定志向②</a:t>
            </a:r>
            <a:r>
              <a:rPr kumimoji="0" lang="ja-JP" altLang="en-US" kern="0" dirty="0">
                <a:solidFill>
                  <a:srgbClr val="000000"/>
                </a:solidFill>
                <a:ea typeface="Meiryo UI" pitchFamily="50" charset="-128"/>
                <a:cs typeface="Meiryo UI" pitchFamily="50" charset="-128"/>
              </a:rPr>
              <a:t>）</a:t>
            </a:r>
          </a:p>
        </p:txBody>
      </p:sp>
      <p:pic>
        <p:nvPicPr>
          <p:cNvPr id="3" name="図 2"/>
          <p:cNvPicPr>
            <a:picLocks noChangeAspect="1"/>
          </p:cNvPicPr>
          <p:nvPr/>
        </p:nvPicPr>
        <p:blipFill>
          <a:blip r:embed="rId2"/>
          <a:stretch>
            <a:fillRect/>
          </a:stretch>
        </p:blipFill>
        <p:spPr>
          <a:xfrm>
            <a:off x="518547" y="1566552"/>
            <a:ext cx="8106906" cy="4439270"/>
          </a:xfrm>
          <a:prstGeom prst="rect">
            <a:avLst/>
          </a:prstGeom>
        </p:spPr>
      </p:pic>
      <p:sp>
        <p:nvSpPr>
          <p:cNvPr id="10" name="正方形/長方形 9"/>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第４回意見交換会　資料３</a:t>
            </a:r>
          </a:p>
        </p:txBody>
      </p:sp>
    </p:spTree>
    <p:extLst>
      <p:ext uri="{BB962C8B-B14F-4D97-AF65-F5344CB8AC3E}">
        <p14:creationId xmlns:p14="http://schemas.microsoft.com/office/powerpoint/2010/main" val="2262722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我が国では、欧州主要国と比較して、ベンチャー・スタートアップ勤務や企業への希望は低い。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387227" y="6012878"/>
            <a:ext cx="8192643" cy="769441"/>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出典：内閣府「選択する未来</a:t>
            </a:r>
            <a:r>
              <a:rPr lang="en-US" altLang="ja-JP" sz="1100" dirty="0">
                <a:latin typeface="Meiryo UI" panose="020B0604030504040204" pitchFamily="50" charset="-128"/>
                <a:ea typeface="Meiryo UI" panose="020B0604030504040204" pitchFamily="50" charset="-128"/>
              </a:rPr>
              <a:t>2.0</a:t>
            </a:r>
            <a:r>
              <a:rPr lang="ja-JP" altLang="en-US" sz="1100" dirty="0">
                <a:latin typeface="Meiryo UI" panose="020B0604030504040204" pitchFamily="50" charset="-128"/>
                <a:ea typeface="Meiryo UI" panose="020B0604030504040204" pitchFamily="50" charset="-128"/>
              </a:rPr>
              <a:t>報告　参考資料」</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左図・中図ｎ値は、有効回答数　右図の「起業無関⼼者」とは「グローバル・アントレプレナーシップ・モニター調査」（</a:t>
            </a:r>
            <a:r>
              <a:rPr lang="en-US" altLang="ja-JP" sz="1100" dirty="0">
                <a:latin typeface="Meiryo UI" panose="020B0604030504040204" pitchFamily="50" charset="-128"/>
                <a:ea typeface="Meiryo UI" panose="020B0604030504040204" pitchFamily="50" charset="-128"/>
              </a:rPr>
              <a:t>2017</a:t>
            </a:r>
            <a:r>
              <a:rPr lang="ja-JP" altLang="en-US" sz="1100" dirty="0">
                <a:latin typeface="Meiryo UI" panose="020B0604030504040204" pitchFamily="50" charset="-128"/>
                <a:ea typeface="Meiryo UI" panose="020B0604030504040204" pitchFamily="50" charset="-128"/>
              </a:rPr>
              <a:t>年）「過去２年間に、新しく事業を始めた⼈を知っている」「今後６か⽉以内に、⾃分が住む地域に起業に有利なチャンスが訪れる」「新しいビジネスを始めるために必要な知識、能⼒、経験を持っている」の３つの質問全てにいいえと回答した⼈。</a:t>
            </a:r>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a:t>
            </a:r>
            <a:r>
              <a:rPr lang="ja-JP" altLang="en-US" sz="1400" b="1" dirty="0"/>
              <a:t>　起業の現状</a:t>
            </a:r>
            <a:endParaRPr kumimoji="1"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lang="ja-JP" altLang="en-US" kern="0" dirty="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９</a:t>
            </a:r>
            <a:r>
              <a:rPr lang="en-US" altLang="ja-JP" kern="0" dirty="0" smtClean="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将来</a:t>
            </a:r>
            <a:r>
              <a:rPr lang="ja-JP" altLang="en-US" kern="0" dirty="0">
                <a:solidFill>
                  <a:srgbClr val="000000"/>
                </a:solidFill>
                <a:ea typeface="Meiryo UI" pitchFamily="50" charset="-128"/>
                <a:cs typeface="Meiryo UI" pitchFamily="50" charset="-128"/>
              </a:rPr>
              <a:t>展望・安定志向③）</a:t>
            </a:r>
          </a:p>
        </p:txBody>
      </p:sp>
      <p:pic>
        <p:nvPicPr>
          <p:cNvPr id="3" name="図 2"/>
          <p:cNvPicPr>
            <a:picLocks noChangeAspect="1"/>
          </p:cNvPicPr>
          <p:nvPr/>
        </p:nvPicPr>
        <p:blipFill>
          <a:blip r:embed="rId2"/>
          <a:stretch>
            <a:fillRect/>
          </a:stretch>
        </p:blipFill>
        <p:spPr>
          <a:xfrm>
            <a:off x="585231" y="1842807"/>
            <a:ext cx="7973538" cy="4086795"/>
          </a:xfrm>
          <a:prstGeom prst="rect">
            <a:avLst/>
          </a:prstGeom>
        </p:spPr>
      </p:pic>
      <p:sp>
        <p:nvSpPr>
          <p:cNvPr id="10" name="正方形/長方形 9"/>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第４回意見交換会　資料３</a:t>
            </a:r>
          </a:p>
        </p:txBody>
      </p:sp>
    </p:spTree>
    <p:extLst>
      <p:ext uri="{BB962C8B-B14F-4D97-AF65-F5344CB8AC3E}">
        <p14:creationId xmlns:p14="http://schemas.microsoft.com/office/powerpoint/2010/main" val="1098607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角丸四角形 8">
            <a:extLst>
              <a:ext uri="{FF2B5EF4-FFF2-40B4-BE49-F238E27FC236}">
                <a16:creationId xmlns:a16="http://schemas.microsoft.com/office/drawing/2014/main" id="{954EEE0D-8B8B-405D-B565-9F8CF978AFE2}"/>
              </a:ext>
            </a:extLst>
          </p:cNvPr>
          <p:cNvSpPr/>
          <p:nvPr/>
        </p:nvSpPr>
        <p:spPr>
          <a:xfrm>
            <a:off x="7654909" y="5393523"/>
            <a:ext cx="1489091" cy="378955"/>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rPr>
              <a:t>出典：電波新聞</a:t>
            </a:r>
          </a:p>
        </p:txBody>
      </p:sp>
      <p:pic>
        <p:nvPicPr>
          <p:cNvPr id="3" name="図 2" descr="グラフ&#10;&#10;自動的に生成された説明">
            <a:extLst>
              <a:ext uri="{FF2B5EF4-FFF2-40B4-BE49-F238E27FC236}">
                <a16:creationId xmlns:a16="http://schemas.microsoft.com/office/drawing/2014/main" id="{D74F4B04-90BC-4F82-8E63-FF326C972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7090" y="1970536"/>
            <a:ext cx="3711625" cy="3422987"/>
          </a:xfrm>
          <a:prstGeom prst="rect">
            <a:avLst/>
          </a:prstGeom>
        </p:spPr>
      </p:pic>
      <p:sp>
        <p:nvSpPr>
          <p:cNvPr id="9" name="正方形/長方形 8"/>
          <p:cNvSpPr/>
          <p:nvPr/>
        </p:nvSpPr>
        <p:spPr>
          <a:xfrm>
            <a:off x="147348" y="864381"/>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主要国の賃金の推移をみると、概ね増加傾向がみられるなか、我が国では横ばいの状態が続いている。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97981" y="558445"/>
            <a:ext cx="5040560" cy="307777"/>
          </a:xfrm>
          <a:prstGeom prst="rect">
            <a:avLst/>
          </a:prstGeom>
          <a:noFill/>
        </p:spPr>
        <p:txBody>
          <a:bodyPr wrap="square" rtlCol="0">
            <a:spAutoFit/>
          </a:bodyPr>
          <a:lstStyle/>
          <a:p>
            <a:r>
              <a:rPr kumimoji="1" lang="ja-JP" altLang="en-US" sz="1400" b="1" dirty="0"/>
              <a:t>■</a:t>
            </a:r>
            <a:r>
              <a:rPr lang="ja-JP" altLang="en-US" sz="1400" b="1" dirty="0"/>
              <a:t>　主要国の賃金推移</a:t>
            </a:r>
            <a:endParaRPr kumimoji="1" lang="ja-JP" altLang="en-US" sz="1400" b="1" dirty="0"/>
          </a:p>
        </p:txBody>
      </p:sp>
      <p:sp>
        <p:nvSpPr>
          <p:cNvPr id="11" name="正方形/長方形 10"/>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kumimoji="0" lang="en-US" altLang="ja-JP" kern="0" dirty="0" smtClean="0">
                <a:solidFill>
                  <a:srgbClr val="000000"/>
                </a:solidFill>
                <a:ea typeface="Meiryo UI" pitchFamily="50" charset="-128"/>
                <a:cs typeface="Meiryo UI" pitchFamily="50" charset="-128"/>
              </a:rPr>
              <a:t>10</a:t>
            </a:r>
            <a:r>
              <a:rPr lang="en-US" altLang="ja-JP" kern="0" dirty="0" smtClean="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雇用</a:t>
            </a:r>
            <a:r>
              <a:rPr lang="ja-JP" altLang="en-US" kern="0" dirty="0">
                <a:solidFill>
                  <a:srgbClr val="000000"/>
                </a:solidFill>
                <a:ea typeface="Meiryo UI" pitchFamily="50" charset="-128"/>
                <a:cs typeface="Meiryo UI" pitchFamily="50" charset="-128"/>
              </a:rPr>
              <a:t>・終身雇用・年功序列①</a:t>
            </a:r>
            <a:r>
              <a:rPr kumimoji="0" lang="ja-JP" altLang="en-US" kern="0" dirty="0">
                <a:solidFill>
                  <a:srgbClr val="000000"/>
                </a:solidFill>
                <a:ea typeface="Meiryo UI" pitchFamily="50" charset="-128"/>
                <a:cs typeface="Meiryo UI" pitchFamily="50" charset="-128"/>
              </a:rPr>
              <a:t>）</a:t>
            </a:r>
          </a:p>
        </p:txBody>
      </p:sp>
      <p:sp>
        <p:nvSpPr>
          <p:cNvPr id="12" name="角丸四角形 8">
            <a:extLst>
              <a:ext uri="{FF2B5EF4-FFF2-40B4-BE49-F238E27FC236}">
                <a16:creationId xmlns:a16="http://schemas.microsoft.com/office/drawing/2014/main" id="{3986155F-1DF4-497A-A7A0-170E4CB32784}"/>
              </a:ext>
            </a:extLst>
          </p:cNvPr>
          <p:cNvSpPr/>
          <p:nvPr/>
        </p:nvSpPr>
        <p:spPr>
          <a:xfrm>
            <a:off x="4403375" y="2374018"/>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アメリカ</a:t>
            </a:r>
          </a:p>
        </p:txBody>
      </p:sp>
      <p:sp>
        <p:nvSpPr>
          <p:cNvPr id="13" name="角丸四角形 8">
            <a:extLst>
              <a:ext uri="{FF2B5EF4-FFF2-40B4-BE49-F238E27FC236}">
                <a16:creationId xmlns:a16="http://schemas.microsoft.com/office/drawing/2014/main" id="{6E9226C4-8F19-4A3C-9439-EFED729DBD46}"/>
              </a:ext>
            </a:extLst>
          </p:cNvPr>
          <p:cNvSpPr/>
          <p:nvPr/>
        </p:nvSpPr>
        <p:spPr>
          <a:xfrm>
            <a:off x="4201475" y="3866133"/>
            <a:ext cx="1087479" cy="354818"/>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chemeClr val="tx1"/>
                </a:solidFill>
              </a:rPr>
              <a:t>OECD</a:t>
            </a:r>
            <a:endParaRPr kumimoji="1" lang="ja-JP" altLang="en-US" sz="1100" dirty="0">
              <a:solidFill>
                <a:schemeClr val="tx1"/>
              </a:solidFill>
            </a:endParaRPr>
          </a:p>
        </p:txBody>
      </p:sp>
      <p:sp>
        <p:nvSpPr>
          <p:cNvPr id="14" name="角丸四角形 8">
            <a:extLst>
              <a:ext uri="{FF2B5EF4-FFF2-40B4-BE49-F238E27FC236}">
                <a16:creationId xmlns:a16="http://schemas.microsoft.com/office/drawing/2014/main" id="{DD64FD7E-7572-4BEB-9FE3-668FEA181F43}"/>
              </a:ext>
            </a:extLst>
          </p:cNvPr>
          <p:cNvSpPr/>
          <p:nvPr/>
        </p:nvSpPr>
        <p:spPr>
          <a:xfrm>
            <a:off x="4399056" y="4906980"/>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日本</a:t>
            </a:r>
          </a:p>
        </p:txBody>
      </p:sp>
      <p:sp>
        <p:nvSpPr>
          <p:cNvPr id="15" name="角丸四角形 8">
            <a:extLst>
              <a:ext uri="{FF2B5EF4-FFF2-40B4-BE49-F238E27FC236}">
                <a16:creationId xmlns:a16="http://schemas.microsoft.com/office/drawing/2014/main" id="{3375EB6C-56CE-4C8E-B869-D7615AC94713}"/>
              </a:ext>
            </a:extLst>
          </p:cNvPr>
          <p:cNvSpPr/>
          <p:nvPr/>
        </p:nvSpPr>
        <p:spPr>
          <a:xfrm>
            <a:off x="4351774" y="3601244"/>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ドイツ</a:t>
            </a:r>
          </a:p>
        </p:txBody>
      </p:sp>
      <p:sp>
        <p:nvSpPr>
          <p:cNvPr id="16" name="角丸四角形 8">
            <a:extLst>
              <a:ext uri="{FF2B5EF4-FFF2-40B4-BE49-F238E27FC236}">
                <a16:creationId xmlns:a16="http://schemas.microsoft.com/office/drawing/2014/main" id="{582C405C-467B-4A8E-B695-440FDCF3060B}"/>
              </a:ext>
            </a:extLst>
          </p:cNvPr>
          <p:cNvSpPr/>
          <p:nvPr/>
        </p:nvSpPr>
        <p:spPr>
          <a:xfrm>
            <a:off x="4399055" y="4412036"/>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フランス</a:t>
            </a:r>
          </a:p>
        </p:txBody>
      </p:sp>
      <p:sp>
        <p:nvSpPr>
          <p:cNvPr id="17" name="角丸四角形 8">
            <a:extLst>
              <a:ext uri="{FF2B5EF4-FFF2-40B4-BE49-F238E27FC236}">
                <a16:creationId xmlns:a16="http://schemas.microsoft.com/office/drawing/2014/main" id="{691298AC-9059-41FE-A47A-A1ECA7DD491A}"/>
              </a:ext>
            </a:extLst>
          </p:cNvPr>
          <p:cNvSpPr/>
          <p:nvPr/>
        </p:nvSpPr>
        <p:spPr>
          <a:xfrm>
            <a:off x="4399054" y="4156159"/>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イギリス</a:t>
            </a:r>
          </a:p>
        </p:txBody>
      </p:sp>
      <p:sp>
        <p:nvSpPr>
          <p:cNvPr id="19" name="テキスト ボックス 18">
            <a:extLst>
              <a:ext uri="{FF2B5EF4-FFF2-40B4-BE49-F238E27FC236}">
                <a16:creationId xmlns:a16="http://schemas.microsoft.com/office/drawing/2014/main" id="{E4EB441E-E5FD-4BB3-8FAF-60DB106D80A0}"/>
              </a:ext>
            </a:extLst>
          </p:cNvPr>
          <p:cNvSpPr txBox="1"/>
          <p:nvPr/>
        </p:nvSpPr>
        <p:spPr>
          <a:xfrm>
            <a:off x="284840" y="6512347"/>
            <a:ext cx="3906390"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en-US" altLang="ja-JP" sz="1100" dirty="0">
                <a:latin typeface="Meiryo UI" panose="020B0604030504040204" pitchFamily="50" charset="-128"/>
                <a:ea typeface="Meiryo UI" panose="020B0604030504040204" pitchFamily="50" charset="-128"/>
              </a:rPr>
              <a:t>OECD</a:t>
            </a:r>
            <a:r>
              <a:rPr lang="ja-JP" altLang="en-US" sz="1100" dirty="0">
                <a:latin typeface="Meiryo UI" panose="020B0604030504040204" pitchFamily="50" charset="-128"/>
                <a:ea typeface="Meiryo UI" panose="020B0604030504040204" pitchFamily="50" charset="-128"/>
              </a:rPr>
              <a:t>統計データをもとに副首都推進局で作成</a:t>
            </a:r>
            <a:endParaRPr lang="en-US" altLang="ja-JP" sz="11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E4EB441E-E5FD-4BB3-8FAF-60DB106D80A0}"/>
              </a:ext>
            </a:extLst>
          </p:cNvPr>
          <p:cNvSpPr txBox="1"/>
          <p:nvPr/>
        </p:nvSpPr>
        <p:spPr>
          <a:xfrm>
            <a:off x="164656" y="6129920"/>
            <a:ext cx="4975137" cy="400110"/>
          </a:xfrm>
          <a:prstGeom prst="rect">
            <a:avLst/>
          </a:prstGeom>
          <a:noFill/>
        </p:spPr>
        <p:txBody>
          <a:bodyPr wrap="square" lIns="72000" rIns="0" rtlCol="0">
            <a:spAutoFit/>
          </a:bodyPr>
          <a:lstStyle/>
          <a:p>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国民経済計算に基づく賃金総額を、経済全体の平均雇用者数で割り、全雇用者の週平均</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労働時間に対するフルタイム雇用者</a:t>
            </a:r>
            <a:r>
              <a:rPr lang="en-US" altLang="ja-JP" sz="1000" dirty="0">
                <a:latin typeface="Meiryo UI" panose="020B0604030504040204" pitchFamily="50" charset="-128"/>
                <a:ea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rPr>
              <a:t>人当たりの週平均労働時間の割合を掛け合わせて算出。</a:t>
            </a:r>
            <a:endParaRPr lang="en-US" altLang="ja-JP" sz="100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147348" y="1716449"/>
            <a:ext cx="4572396" cy="4377307"/>
          </a:xfrm>
          <a:prstGeom prst="rect">
            <a:avLst/>
          </a:prstGeom>
        </p:spPr>
      </p:pic>
      <p:sp>
        <p:nvSpPr>
          <p:cNvPr id="18" name="正方形/長方形 17"/>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参考資料</a:t>
            </a:r>
          </a:p>
        </p:txBody>
      </p:sp>
    </p:spTree>
    <p:extLst>
      <p:ext uri="{BB962C8B-B14F-4D97-AF65-F5344CB8AC3E}">
        <p14:creationId xmlns:p14="http://schemas.microsoft.com/office/powerpoint/2010/main" val="2001024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47348" y="864381"/>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民間企業の調査によれば、「転職によって賃金が増加した」と回答した転職者の割合が、我が国は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22.7</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％と小さい。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我が国では、転職が十分に賃金上昇の機会となっていない可能性がある。</a:t>
            </a:r>
          </a:p>
        </p:txBody>
      </p:sp>
      <p:sp>
        <p:nvSpPr>
          <p:cNvPr id="10" name="テキスト ボックス 9"/>
          <p:cNvSpPr txBox="1"/>
          <p:nvPr/>
        </p:nvSpPr>
        <p:spPr>
          <a:xfrm>
            <a:off x="97981" y="558445"/>
            <a:ext cx="5040560" cy="307777"/>
          </a:xfrm>
          <a:prstGeom prst="rect">
            <a:avLst/>
          </a:prstGeom>
          <a:noFill/>
        </p:spPr>
        <p:txBody>
          <a:bodyPr wrap="square" rtlCol="0">
            <a:spAutoFit/>
          </a:bodyPr>
          <a:lstStyle/>
          <a:p>
            <a:r>
              <a:rPr kumimoji="1" lang="ja-JP" altLang="en-US" sz="1400" b="1" dirty="0"/>
              <a:t>■</a:t>
            </a:r>
            <a:r>
              <a:rPr lang="ja-JP" altLang="en-US" sz="1400" b="1" dirty="0"/>
              <a:t>　主要国の転職前後の賃金変化の国際比較</a:t>
            </a:r>
            <a:endParaRPr kumimoji="1" lang="ja-JP" altLang="en-US" sz="1400" b="1" dirty="0"/>
          </a:p>
        </p:txBody>
      </p:sp>
      <p:sp>
        <p:nvSpPr>
          <p:cNvPr id="11" name="正方形/長方形 10"/>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kumimoji="0" lang="en-US" altLang="ja-JP" kern="0" dirty="0" smtClean="0">
                <a:solidFill>
                  <a:srgbClr val="000000"/>
                </a:solidFill>
                <a:ea typeface="Meiryo UI" pitchFamily="50" charset="-128"/>
                <a:cs typeface="Meiryo UI" pitchFamily="50" charset="-128"/>
              </a:rPr>
              <a:t>10.</a:t>
            </a:r>
            <a:r>
              <a:rPr kumimoji="0" lang="ja-JP" altLang="en-US" kern="0" dirty="0" smtClean="0">
                <a:solidFill>
                  <a:srgbClr val="000000"/>
                </a:solidFill>
                <a:ea typeface="Meiryo UI" pitchFamily="50" charset="-128"/>
                <a:cs typeface="Meiryo UI" pitchFamily="50" charset="-128"/>
              </a:rPr>
              <a:t>雇用</a:t>
            </a:r>
            <a:r>
              <a:rPr kumimoji="0" lang="ja-JP" altLang="en-US" kern="0" dirty="0">
                <a:solidFill>
                  <a:srgbClr val="000000"/>
                </a:solidFill>
                <a:ea typeface="Meiryo UI" pitchFamily="50" charset="-128"/>
                <a:cs typeface="Meiryo UI" pitchFamily="50" charset="-128"/>
              </a:rPr>
              <a:t>・終身雇用・年功序列②）</a:t>
            </a:r>
          </a:p>
        </p:txBody>
      </p:sp>
      <p:sp>
        <p:nvSpPr>
          <p:cNvPr id="12" name="テキスト ボックス 11">
            <a:extLst>
              <a:ext uri="{FF2B5EF4-FFF2-40B4-BE49-F238E27FC236}">
                <a16:creationId xmlns:a16="http://schemas.microsoft.com/office/drawing/2014/main" id="{601C690B-74E4-45BA-BD7A-9CC279A8D07B}"/>
              </a:ext>
            </a:extLst>
          </p:cNvPr>
          <p:cNvSpPr txBox="1"/>
          <p:nvPr/>
        </p:nvSpPr>
        <p:spPr>
          <a:xfrm>
            <a:off x="570622" y="6171615"/>
            <a:ext cx="3687122"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出典：経済産業省　「第１回未来人材会議資料」</a:t>
            </a:r>
            <a:endParaRPr lang="en-US" altLang="ja-JP" sz="11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a:stretch>
            <a:fillRect/>
          </a:stretch>
        </p:blipFill>
        <p:spPr>
          <a:xfrm>
            <a:off x="524221" y="1865068"/>
            <a:ext cx="7749670" cy="4131417"/>
          </a:xfrm>
          <a:prstGeom prst="rect">
            <a:avLst/>
          </a:prstGeom>
        </p:spPr>
      </p:pic>
      <p:sp>
        <p:nvSpPr>
          <p:cNvPr id="13" name="大かっこ 12"/>
          <p:cNvSpPr/>
          <p:nvPr/>
        </p:nvSpPr>
        <p:spPr>
          <a:xfrm>
            <a:off x="645868" y="6485684"/>
            <a:ext cx="5558990" cy="228625"/>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t" anchorCtr="0"/>
          <a:lstStyle/>
          <a:p>
            <a:r>
              <a:rPr kumimoji="1" lang="ja-JP" altLang="en-US" sz="1100" dirty="0">
                <a:latin typeface="+mn-ea"/>
              </a:rPr>
              <a:t>リクルートワークス研究所・</a:t>
            </a:r>
            <a:r>
              <a:rPr kumimoji="1" lang="en-US" altLang="ja-JP" sz="1100" dirty="0">
                <a:latin typeface="+mn-ea"/>
              </a:rPr>
              <a:t>BCG</a:t>
            </a:r>
            <a:r>
              <a:rPr kumimoji="1" lang="ja-JP" altLang="en-US" sz="1100" dirty="0">
                <a:latin typeface="+mn-ea"/>
              </a:rPr>
              <a:t>（</a:t>
            </a:r>
            <a:r>
              <a:rPr kumimoji="1" lang="en-US" altLang="ja-JP" sz="1100" dirty="0">
                <a:latin typeface="+mn-ea"/>
              </a:rPr>
              <a:t>2015</a:t>
            </a:r>
            <a:r>
              <a:rPr kumimoji="1" lang="ja-JP" altLang="en-US" sz="1100" dirty="0">
                <a:latin typeface="+mn-ea"/>
              </a:rPr>
              <a:t>）「求職トレンド調査</a:t>
            </a:r>
            <a:r>
              <a:rPr kumimoji="1" lang="en-US" altLang="ja-JP" sz="1100" dirty="0">
                <a:latin typeface="+mn-ea"/>
              </a:rPr>
              <a:t>2015</a:t>
            </a:r>
            <a:r>
              <a:rPr kumimoji="1" lang="ja-JP" altLang="en-US" sz="1100" dirty="0">
                <a:latin typeface="+mn-ea"/>
              </a:rPr>
              <a:t>」を基に経済産業省が作成。</a:t>
            </a:r>
            <a:endParaRPr kumimoji="1" lang="en-US" altLang="ja-JP" sz="1100" dirty="0">
              <a:latin typeface="+mn-ea"/>
            </a:endParaRPr>
          </a:p>
        </p:txBody>
      </p:sp>
      <p:sp>
        <p:nvSpPr>
          <p:cNvPr id="14" name="正方形/長方形 13"/>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参考資料</a:t>
            </a:r>
          </a:p>
        </p:txBody>
      </p:sp>
    </p:spTree>
    <p:extLst>
      <p:ext uri="{BB962C8B-B14F-4D97-AF65-F5344CB8AC3E}">
        <p14:creationId xmlns:p14="http://schemas.microsoft.com/office/powerpoint/2010/main" val="1626391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47348" y="864381"/>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主要国の労働分配率の推移をみると、我が国は主要国に比べ低水準にとどまる。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97981" y="558445"/>
            <a:ext cx="5040560" cy="307777"/>
          </a:xfrm>
          <a:prstGeom prst="rect">
            <a:avLst/>
          </a:prstGeom>
          <a:noFill/>
        </p:spPr>
        <p:txBody>
          <a:bodyPr wrap="square" rtlCol="0">
            <a:spAutoFit/>
          </a:bodyPr>
          <a:lstStyle/>
          <a:p>
            <a:r>
              <a:rPr kumimoji="1" lang="ja-JP" altLang="en-US" sz="1400" b="1" dirty="0"/>
              <a:t>■</a:t>
            </a:r>
            <a:r>
              <a:rPr lang="ja-JP" altLang="en-US" sz="1400" b="1" dirty="0"/>
              <a:t>　主要国の労働分配率</a:t>
            </a:r>
            <a:endParaRPr kumimoji="1" lang="ja-JP" altLang="en-US" sz="1400" b="1" dirty="0"/>
          </a:p>
        </p:txBody>
      </p:sp>
      <p:sp>
        <p:nvSpPr>
          <p:cNvPr id="11" name="正方形/長方形 10"/>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kumimoji="0" lang="en-US" altLang="ja-JP" kern="0" dirty="0" smtClean="0">
                <a:solidFill>
                  <a:srgbClr val="000000"/>
                </a:solidFill>
                <a:ea typeface="Meiryo UI" pitchFamily="50" charset="-128"/>
                <a:cs typeface="Meiryo UI" pitchFamily="50" charset="-128"/>
              </a:rPr>
              <a:t>10.</a:t>
            </a:r>
            <a:r>
              <a:rPr kumimoji="0" lang="ja-JP" altLang="en-US" kern="0" dirty="0" smtClean="0">
                <a:solidFill>
                  <a:srgbClr val="000000"/>
                </a:solidFill>
                <a:ea typeface="Meiryo UI" pitchFamily="50" charset="-128"/>
                <a:cs typeface="Meiryo UI" pitchFamily="50" charset="-128"/>
              </a:rPr>
              <a:t>雇用</a:t>
            </a:r>
            <a:r>
              <a:rPr kumimoji="0" lang="ja-JP" altLang="en-US" kern="0" dirty="0">
                <a:solidFill>
                  <a:srgbClr val="000000"/>
                </a:solidFill>
                <a:ea typeface="Meiryo UI" pitchFamily="50" charset="-128"/>
                <a:cs typeface="Meiryo UI" pitchFamily="50" charset="-128"/>
              </a:rPr>
              <a:t>・終身雇用・年功序列③）</a:t>
            </a:r>
          </a:p>
        </p:txBody>
      </p:sp>
      <p:sp>
        <p:nvSpPr>
          <p:cNvPr id="20" name="テキスト ボックス 19">
            <a:extLst>
              <a:ext uri="{FF2B5EF4-FFF2-40B4-BE49-F238E27FC236}">
                <a16:creationId xmlns:a16="http://schemas.microsoft.com/office/drawing/2014/main" id="{B986AAAF-D87A-4C5D-AEE6-EC30B225DD4B}"/>
              </a:ext>
            </a:extLst>
          </p:cNvPr>
          <p:cNvSpPr txBox="1"/>
          <p:nvPr/>
        </p:nvSpPr>
        <p:spPr>
          <a:xfrm>
            <a:off x="434102" y="6216601"/>
            <a:ext cx="5535624"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出典：経済産業省　「第１回　産業構造審議会　経済産業政策新機軸部会　参考資料」</a:t>
            </a:r>
            <a:endParaRPr lang="en-US" altLang="ja-JP" sz="1100"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328FDB0F-774F-4DBD-AC5C-4911B971C6F3}"/>
              </a:ext>
            </a:extLst>
          </p:cNvPr>
          <p:cNvPicPr>
            <a:picLocks noChangeAspect="1"/>
          </p:cNvPicPr>
          <p:nvPr/>
        </p:nvPicPr>
        <p:blipFill>
          <a:blip r:embed="rId2"/>
          <a:stretch>
            <a:fillRect/>
          </a:stretch>
        </p:blipFill>
        <p:spPr>
          <a:xfrm>
            <a:off x="773539" y="1931483"/>
            <a:ext cx="7596922" cy="3976514"/>
          </a:xfrm>
          <a:prstGeom prst="rect">
            <a:avLst/>
          </a:prstGeom>
        </p:spPr>
      </p:pic>
      <p:pic>
        <p:nvPicPr>
          <p:cNvPr id="2" name="図 1"/>
          <p:cNvPicPr>
            <a:picLocks noChangeAspect="1"/>
          </p:cNvPicPr>
          <p:nvPr/>
        </p:nvPicPr>
        <p:blipFill>
          <a:blip r:embed="rId3"/>
          <a:stretch>
            <a:fillRect/>
          </a:stretch>
        </p:blipFill>
        <p:spPr>
          <a:xfrm>
            <a:off x="4646186" y="6061859"/>
            <a:ext cx="3724275" cy="171450"/>
          </a:xfrm>
          <a:prstGeom prst="rect">
            <a:avLst/>
          </a:prstGeom>
        </p:spPr>
      </p:pic>
      <p:sp>
        <p:nvSpPr>
          <p:cNvPr id="12" name="大かっこ 11"/>
          <p:cNvSpPr/>
          <p:nvPr/>
        </p:nvSpPr>
        <p:spPr>
          <a:xfrm>
            <a:off x="645868" y="6485684"/>
            <a:ext cx="4814406" cy="28800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t" anchorCtr="0"/>
          <a:lstStyle/>
          <a:p>
            <a:r>
              <a:rPr kumimoji="1" lang="en-US" altLang="ja-JP" sz="1100" dirty="0" err="1">
                <a:latin typeface="+mn-ea"/>
              </a:rPr>
              <a:t>OECD.stat</a:t>
            </a:r>
            <a:r>
              <a:rPr kumimoji="1" lang="ja-JP" altLang="en-US" sz="1100" dirty="0">
                <a:latin typeface="+mn-ea"/>
              </a:rPr>
              <a:t>データ（</a:t>
            </a:r>
            <a:r>
              <a:rPr kumimoji="1" lang="en-US" altLang="ja-JP" sz="1100" dirty="0">
                <a:latin typeface="+mn-ea"/>
              </a:rPr>
              <a:t>Employee compensation by activity</a:t>
            </a:r>
            <a:r>
              <a:rPr kumimoji="1" lang="ja-JP" altLang="en-US" sz="1100" dirty="0">
                <a:latin typeface="+mn-ea"/>
              </a:rPr>
              <a:t>）に基づき作成。</a:t>
            </a:r>
            <a:endParaRPr kumimoji="1" lang="en-US" altLang="ja-JP" sz="1100" dirty="0">
              <a:latin typeface="+mn-ea"/>
            </a:endParaRPr>
          </a:p>
        </p:txBody>
      </p:sp>
      <p:sp>
        <p:nvSpPr>
          <p:cNvPr id="13" name="正方形/長方形 12"/>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参考資料</a:t>
            </a:r>
          </a:p>
        </p:txBody>
      </p:sp>
    </p:spTree>
    <p:extLst>
      <p:ext uri="{BB962C8B-B14F-4D97-AF65-F5344CB8AC3E}">
        <p14:creationId xmlns:p14="http://schemas.microsoft.com/office/powerpoint/2010/main" val="4193313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我が国の労働人口参加率は、他の主要国と比較し、上昇傾向にある。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a:t>
            </a:r>
            <a:r>
              <a:rPr lang="ja-JP" altLang="en-US" sz="1400" b="1" dirty="0"/>
              <a:t>　労働人口参加率</a:t>
            </a:r>
            <a:endParaRPr kumimoji="1"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kumimoji="0" lang="en-US" altLang="ja-JP" kern="0" dirty="0" smtClean="0">
                <a:solidFill>
                  <a:srgbClr val="000000"/>
                </a:solidFill>
                <a:ea typeface="Meiryo UI" pitchFamily="50" charset="-128"/>
                <a:cs typeface="Meiryo UI" pitchFamily="50" charset="-128"/>
              </a:rPr>
              <a:t>10.</a:t>
            </a:r>
            <a:r>
              <a:rPr kumimoji="0" lang="ja-JP" altLang="en-US" kern="0" dirty="0" smtClean="0">
                <a:solidFill>
                  <a:srgbClr val="000000"/>
                </a:solidFill>
                <a:ea typeface="Meiryo UI" pitchFamily="50" charset="-128"/>
                <a:cs typeface="Meiryo UI" pitchFamily="50" charset="-128"/>
              </a:rPr>
              <a:t>雇用</a:t>
            </a:r>
            <a:r>
              <a:rPr kumimoji="0" lang="ja-JP" altLang="en-US" kern="0" dirty="0">
                <a:solidFill>
                  <a:srgbClr val="000000"/>
                </a:solidFill>
                <a:ea typeface="Meiryo UI" pitchFamily="50" charset="-128"/>
                <a:cs typeface="Meiryo UI" pitchFamily="50" charset="-128"/>
              </a:rPr>
              <a:t>・終身雇用・年功序列④）</a:t>
            </a:r>
          </a:p>
        </p:txBody>
      </p:sp>
      <p:sp>
        <p:nvSpPr>
          <p:cNvPr id="18" name="角丸四角形 8">
            <a:extLst>
              <a:ext uri="{FF2B5EF4-FFF2-40B4-BE49-F238E27FC236}">
                <a16:creationId xmlns:a16="http://schemas.microsoft.com/office/drawing/2014/main" id="{B765B83C-76FE-475F-9072-9E1E6815D4AC}"/>
              </a:ext>
            </a:extLst>
          </p:cNvPr>
          <p:cNvSpPr/>
          <p:nvPr/>
        </p:nvSpPr>
        <p:spPr>
          <a:xfrm>
            <a:off x="4469351" y="3297399"/>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中国</a:t>
            </a:r>
          </a:p>
        </p:txBody>
      </p:sp>
      <p:sp>
        <p:nvSpPr>
          <p:cNvPr id="19" name="角丸四角形 8">
            <a:extLst>
              <a:ext uri="{FF2B5EF4-FFF2-40B4-BE49-F238E27FC236}">
                <a16:creationId xmlns:a16="http://schemas.microsoft.com/office/drawing/2014/main" id="{405ECF11-2024-43A0-912C-D1D1966A17D0}"/>
              </a:ext>
            </a:extLst>
          </p:cNvPr>
          <p:cNvSpPr/>
          <p:nvPr/>
        </p:nvSpPr>
        <p:spPr>
          <a:xfrm>
            <a:off x="8115300" y="2939236"/>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日本</a:t>
            </a:r>
          </a:p>
        </p:txBody>
      </p:sp>
      <p:sp>
        <p:nvSpPr>
          <p:cNvPr id="20" name="テキスト ボックス 19">
            <a:extLst>
              <a:ext uri="{FF2B5EF4-FFF2-40B4-BE49-F238E27FC236}">
                <a16:creationId xmlns:a16="http://schemas.microsoft.com/office/drawing/2014/main" id="{E4A7FA97-1C2E-46C2-813E-0047C0595617}"/>
              </a:ext>
            </a:extLst>
          </p:cNvPr>
          <p:cNvSpPr txBox="1"/>
          <p:nvPr/>
        </p:nvSpPr>
        <p:spPr>
          <a:xfrm>
            <a:off x="493690" y="6355777"/>
            <a:ext cx="347858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en-US" altLang="ja-JP" sz="1100" dirty="0">
                <a:latin typeface="Meiryo UI" panose="020B0604030504040204" pitchFamily="50" charset="-128"/>
                <a:ea typeface="Meiryo UI" panose="020B0604030504040204" pitchFamily="50" charset="-128"/>
              </a:rPr>
              <a:t>OECD</a:t>
            </a:r>
            <a:r>
              <a:rPr lang="ja-JP" altLang="en-US" sz="1100" dirty="0">
                <a:latin typeface="Meiryo UI" panose="020B0604030504040204" pitchFamily="50" charset="-128"/>
                <a:ea typeface="Meiryo UI" panose="020B0604030504040204" pitchFamily="50" charset="-128"/>
              </a:rPr>
              <a:t>統計データをもとに副首都推進局で作成</a:t>
            </a:r>
            <a:endParaRPr lang="en-US" altLang="ja-JP" sz="1100" dirty="0">
              <a:latin typeface="Meiryo UI" panose="020B0604030504040204" pitchFamily="50" charset="-128"/>
              <a:ea typeface="Meiryo UI" panose="020B0604030504040204" pitchFamily="50" charset="-128"/>
            </a:endParaRPr>
          </a:p>
        </p:txBody>
      </p:sp>
      <p:cxnSp>
        <p:nvCxnSpPr>
          <p:cNvPr id="5" name="直線コネクタ 4">
            <a:extLst>
              <a:ext uri="{FF2B5EF4-FFF2-40B4-BE49-F238E27FC236}">
                <a16:creationId xmlns:a16="http://schemas.microsoft.com/office/drawing/2014/main" id="{70909782-23C5-4542-B0CE-ABFD5E4782D9}"/>
              </a:ext>
            </a:extLst>
          </p:cNvPr>
          <p:cNvCxnSpPr/>
          <p:nvPr/>
        </p:nvCxnSpPr>
        <p:spPr>
          <a:xfrm>
            <a:off x="6864428" y="4650191"/>
            <a:ext cx="397179" cy="317921"/>
          </a:xfrm>
          <a:prstGeom prst="line">
            <a:avLst/>
          </a:prstGeom>
        </p:spPr>
        <p:style>
          <a:lnRef idx="1">
            <a:schemeClr val="dk1"/>
          </a:lnRef>
          <a:fillRef idx="0">
            <a:schemeClr val="dk1"/>
          </a:fillRef>
          <a:effectRef idx="0">
            <a:schemeClr val="dk1"/>
          </a:effectRef>
          <a:fontRef idx="minor">
            <a:schemeClr val="tx1"/>
          </a:fontRef>
        </p:style>
      </p:cxnSp>
      <p:sp>
        <p:nvSpPr>
          <p:cNvPr id="22" name="角丸四角形 8">
            <a:extLst>
              <a:ext uri="{FF2B5EF4-FFF2-40B4-BE49-F238E27FC236}">
                <a16:creationId xmlns:a16="http://schemas.microsoft.com/office/drawing/2014/main" id="{303AF367-DD59-4E60-ABD2-D7A35190DE8D}"/>
              </a:ext>
            </a:extLst>
          </p:cNvPr>
          <p:cNvSpPr/>
          <p:nvPr/>
        </p:nvSpPr>
        <p:spPr>
          <a:xfrm>
            <a:off x="6983073" y="4873495"/>
            <a:ext cx="612000" cy="180000"/>
          </a:xfrm>
          <a:prstGeom prst="roundRect">
            <a:avLst>
              <a:gd name="adj" fmla="val 3402"/>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100" dirty="0">
                <a:solidFill>
                  <a:schemeClr val="tx1"/>
                </a:solidFill>
              </a:rPr>
              <a:t>OECD</a:t>
            </a:r>
          </a:p>
        </p:txBody>
      </p:sp>
      <p:sp>
        <p:nvSpPr>
          <p:cNvPr id="21" name="テキスト ボックス 20"/>
          <p:cNvSpPr txBox="1"/>
          <p:nvPr/>
        </p:nvSpPr>
        <p:spPr>
          <a:xfrm>
            <a:off x="5604117" y="6286642"/>
            <a:ext cx="3170224" cy="261610"/>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中国については、</a:t>
            </a:r>
            <a:r>
              <a:rPr lang="en-US" altLang="ja-JP" sz="1100" dirty="0">
                <a:latin typeface="Meiryo UI" panose="020B0604030504040204" pitchFamily="50" charset="-128"/>
                <a:ea typeface="Meiryo UI" panose="020B0604030504040204" pitchFamily="50" charset="-128"/>
              </a:rPr>
              <a:t>2000</a:t>
            </a:r>
            <a:r>
              <a:rPr lang="ja-JP" altLang="en-US" sz="1100" dirty="0">
                <a:latin typeface="Meiryo UI" panose="020B0604030504040204" pitchFamily="50" charset="-128"/>
                <a:ea typeface="Meiryo UI" panose="020B0604030504040204" pitchFamily="50" charset="-128"/>
              </a:rPr>
              <a:t>年と</a:t>
            </a:r>
            <a:r>
              <a:rPr lang="en-US" altLang="ja-JP" sz="1100" dirty="0">
                <a:latin typeface="Meiryo UI" panose="020B0604030504040204" pitchFamily="50" charset="-128"/>
                <a:ea typeface="Meiryo UI" panose="020B0604030504040204" pitchFamily="50" charset="-128"/>
              </a:rPr>
              <a:t>2010</a:t>
            </a:r>
            <a:r>
              <a:rPr lang="ja-JP" altLang="en-US" sz="1100" dirty="0">
                <a:latin typeface="Meiryo UI" panose="020B0604030504040204" pitchFamily="50" charset="-128"/>
                <a:ea typeface="Meiryo UI" panose="020B0604030504040204" pitchFamily="50" charset="-128"/>
              </a:rPr>
              <a:t>年のデータのみ</a:t>
            </a:r>
            <a:endParaRPr lang="en-US" altLang="ja-JP" sz="1100" dirty="0">
              <a:latin typeface="Meiryo UI" panose="020B0604030504040204" pitchFamily="50" charset="-128"/>
              <a:ea typeface="Meiryo UI" panose="020B0604030504040204" pitchFamily="50" charset="-128"/>
            </a:endParaRPr>
          </a:p>
        </p:txBody>
      </p:sp>
      <p:cxnSp>
        <p:nvCxnSpPr>
          <p:cNvPr id="23" name="直線コネクタ 22">
            <a:extLst>
              <a:ext uri="{FF2B5EF4-FFF2-40B4-BE49-F238E27FC236}">
                <a16:creationId xmlns:a16="http://schemas.microsoft.com/office/drawing/2014/main" id="{70909782-23C5-4542-B0CE-ABFD5E4782D9}"/>
              </a:ext>
            </a:extLst>
          </p:cNvPr>
          <p:cNvCxnSpPr/>
          <p:nvPr/>
        </p:nvCxnSpPr>
        <p:spPr>
          <a:xfrm>
            <a:off x="2844610" y="5195663"/>
            <a:ext cx="397179" cy="317921"/>
          </a:xfrm>
          <a:prstGeom prst="line">
            <a:avLst/>
          </a:prstGeom>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70909782-23C5-4542-B0CE-ABFD5E4782D9}"/>
              </a:ext>
            </a:extLst>
          </p:cNvPr>
          <p:cNvCxnSpPr/>
          <p:nvPr/>
        </p:nvCxnSpPr>
        <p:spPr>
          <a:xfrm flipH="1">
            <a:off x="7622104" y="3944076"/>
            <a:ext cx="284885" cy="321680"/>
          </a:xfrm>
          <a:prstGeom prst="line">
            <a:avLst/>
          </a:prstGeom>
        </p:spPr>
        <p:style>
          <a:lnRef idx="1">
            <a:schemeClr val="dk1"/>
          </a:lnRef>
          <a:fillRef idx="0">
            <a:schemeClr val="dk1"/>
          </a:fillRef>
          <a:effectRef idx="0">
            <a:schemeClr val="dk1"/>
          </a:effectRef>
          <a:fontRef idx="minor">
            <a:schemeClr val="tx1"/>
          </a:fontRef>
        </p:style>
      </p:cxnSp>
      <p:sp>
        <p:nvSpPr>
          <p:cNvPr id="16" name="角丸四角形 8">
            <a:extLst>
              <a:ext uri="{FF2B5EF4-FFF2-40B4-BE49-F238E27FC236}">
                <a16:creationId xmlns:a16="http://schemas.microsoft.com/office/drawing/2014/main" id="{4255F0FF-A2BE-4950-9DF9-4672CEBE9EEC}"/>
              </a:ext>
            </a:extLst>
          </p:cNvPr>
          <p:cNvSpPr/>
          <p:nvPr/>
        </p:nvSpPr>
        <p:spPr>
          <a:xfrm>
            <a:off x="7825206" y="3795939"/>
            <a:ext cx="576000" cy="180000"/>
          </a:xfrm>
          <a:prstGeom prst="roundRect">
            <a:avLst>
              <a:gd name="adj" fmla="val 3402"/>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a:solidFill>
                  <a:schemeClr val="tx1"/>
                </a:solidFill>
              </a:rPr>
              <a:t>アメリカ</a:t>
            </a:r>
          </a:p>
        </p:txBody>
      </p:sp>
      <p:sp>
        <p:nvSpPr>
          <p:cNvPr id="17" name="角丸四角形 8">
            <a:extLst>
              <a:ext uri="{FF2B5EF4-FFF2-40B4-BE49-F238E27FC236}">
                <a16:creationId xmlns:a16="http://schemas.microsoft.com/office/drawing/2014/main" id="{B834687D-47E7-48E3-B018-37BC9652CBB8}"/>
              </a:ext>
            </a:extLst>
          </p:cNvPr>
          <p:cNvSpPr/>
          <p:nvPr/>
        </p:nvSpPr>
        <p:spPr>
          <a:xfrm>
            <a:off x="2989789" y="5370489"/>
            <a:ext cx="504000" cy="180000"/>
          </a:xfrm>
          <a:prstGeom prst="roundRect">
            <a:avLst>
              <a:gd name="adj" fmla="val 3402"/>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100" dirty="0">
                <a:solidFill>
                  <a:schemeClr val="tx1"/>
                </a:solidFill>
              </a:rPr>
              <a:t>EU</a:t>
            </a:r>
            <a:endParaRPr kumimoji="1" lang="ja-JP" altLang="en-US" sz="1100" dirty="0">
              <a:solidFill>
                <a:schemeClr val="tx1"/>
              </a:solidFill>
            </a:endParaRPr>
          </a:p>
        </p:txBody>
      </p:sp>
      <p:pic>
        <p:nvPicPr>
          <p:cNvPr id="3" name="図 2"/>
          <p:cNvPicPr>
            <a:picLocks noChangeAspect="1"/>
          </p:cNvPicPr>
          <p:nvPr/>
        </p:nvPicPr>
        <p:blipFill>
          <a:blip r:embed="rId2"/>
          <a:stretch>
            <a:fillRect/>
          </a:stretch>
        </p:blipFill>
        <p:spPr>
          <a:xfrm>
            <a:off x="226167" y="1681908"/>
            <a:ext cx="8486368" cy="4554107"/>
          </a:xfrm>
          <a:prstGeom prst="rect">
            <a:avLst/>
          </a:prstGeom>
        </p:spPr>
      </p:pic>
      <p:sp>
        <p:nvSpPr>
          <p:cNvPr id="25" name="正方形/長方形 24"/>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参考資料</a:t>
            </a:r>
          </a:p>
        </p:txBody>
      </p:sp>
    </p:spTree>
    <p:extLst>
      <p:ext uri="{BB962C8B-B14F-4D97-AF65-F5344CB8AC3E}">
        <p14:creationId xmlns:p14="http://schemas.microsoft.com/office/powerpoint/2010/main" val="848279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角丸四角形 8">
            <a:extLst>
              <a:ext uri="{FF2B5EF4-FFF2-40B4-BE49-F238E27FC236}">
                <a16:creationId xmlns:a16="http://schemas.microsoft.com/office/drawing/2014/main" id="{6F428F35-683A-47E3-9F37-D50C7281CEAC}"/>
              </a:ext>
            </a:extLst>
          </p:cNvPr>
          <p:cNvSpPr/>
          <p:nvPr/>
        </p:nvSpPr>
        <p:spPr>
          <a:xfrm>
            <a:off x="8201432" y="4603034"/>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中国</a:t>
            </a:r>
          </a:p>
        </p:txBody>
      </p:sp>
      <p:sp>
        <p:nvSpPr>
          <p:cNvPr id="50" name="角丸四角形 8">
            <a:extLst>
              <a:ext uri="{FF2B5EF4-FFF2-40B4-BE49-F238E27FC236}">
                <a16:creationId xmlns:a16="http://schemas.microsoft.com/office/drawing/2014/main" id="{A3F32D12-6CBF-45B4-A227-BA05B34E7F39}"/>
              </a:ext>
            </a:extLst>
          </p:cNvPr>
          <p:cNvSpPr/>
          <p:nvPr/>
        </p:nvSpPr>
        <p:spPr>
          <a:xfrm>
            <a:off x="8201432" y="5007649"/>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日本</a:t>
            </a:r>
          </a:p>
        </p:txBody>
      </p:sp>
      <p:sp>
        <p:nvSpPr>
          <p:cNvPr id="52" name="角丸四角形 8">
            <a:extLst>
              <a:ext uri="{FF2B5EF4-FFF2-40B4-BE49-F238E27FC236}">
                <a16:creationId xmlns:a16="http://schemas.microsoft.com/office/drawing/2014/main" id="{C0FDDE31-F4A4-4A30-8395-6336A13963AF}"/>
              </a:ext>
            </a:extLst>
          </p:cNvPr>
          <p:cNvSpPr/>
          <p:nvPr/>
        </p:nvSpPr>
        <p:spPr>
          <a:xfrm>
            <a:off x="176440" y="6302308"/>
            <a:ext cx="4761828" cy="378955"/>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出典：</a:t>
            </a:r>
            <a:r>
              <a:rPr kumimoji="1" lang="en-US" altLang="ja-JP" sz="1100" dirty="0">
                <a:solidFill>
                  <a:schemeClr val="tx1"/>
                </a:solidFill>
              </a:rPr>
              <a:t>IMF</a:t>
            </a:r>
            <a:r>
              <a:rPr kumimoji="1" lang="ja-JP" altLang="en-US" sz="1100" dirty="0">
                <a:solidFill>
                  <a:schemeClr val="tx1"/>
                </a:solidFill>
              </a:rPr>
              <a:t>　</a:t>
            </a:r>
            <a:r>
              <a:rPr kumimoji="1" lang="en-US" altLang="ja-JP" sz="1100" dirty="0">
                <a:solidFill>
                  <a:schemeClr val="tx1"/>
                </a:solidFill>
              </a:rPr>
              <a:t>World Economic Outlook</a:t>
            </a:r>
            <a:r>
              <a:rPr kumimoji="1" lang="ja-JP" altLang="en-US" sz="1100" dirty="0">
                <a:solidFill>
                  <a:schemeClr val="tx1"/>
                </a:solidFill>
              </a:rPr>
              <a:t>をもとに副首都推進局で作成</a:t>
            </a:r>
          </a:p>
        </p:txBody>
      </p:sp>
      <p:sp>
        <p:nvSpPr>
          <p:cNvPr id="25" name="正方形/長方形 24"/>
          <p:cNvSpPr/>
          <p:nvPr/>
        </p:nvSpPr>
        <p:spPr>
          <a:xfrm>
            <a:off x="147348" y="928593"/>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主要国の失業率の推移をみると、ユーロ圏は高止まりしているが、我が国は低く、緩やかに低下している。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アメリカでは、コロナの影響が顕著に表れ、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年に急速に上昇した。</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97980" y="558445"/>
            <a:ext cx="6074219" cy="307777"/>
          </a:xfrm>
          <a:prstGeom prst="rect">
            <a:avLst/>
          </a:prstGeom>
          <a:noFill/>
        </p:spPr>
        <p:txBody>
          <a:bodyPr wrap="square" rtlCol="0">
            <a:spAutoFit/>
          </a:bodyPr>
          <a:lstStyle/>
          <a:p>
            <a:r>
              <a:rPr kumimoji="1" lang="ja-JP" altLang="en-US" sz="1400" b="1" dirty="0"/>
              <a:t>■</a:t>
            </a:r>
            <a:r>
              <a:rPr lang="ja-JP" altLang="en-US" sz="1400" b="1" dirty="0"/>
              <a:t>　主要国の失業率</a:t>
            </a:r>
          </a:p>
        </p:txBody>
      </p:sp>
      <p:sp>
        <p:nvSpPr>
          <p:cNvPr id="30" name="正方形/長方形 29"/>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kumimoji="0" lang="en-US" altLang="ja-JP" kern="0" dirty="0" smtClean="0">
                <a:solidFill>
                  <a:srgbClr val="000000"/>
                </a:solidFill>
                <a:ea typeface="Meiryo UI" pitchFamily="50" charset="-128"/>
                <a:cs typeface="Meiryo UI" pitchFamily="50" charset="-128"/>
              </a:rPr>
              <a:t>10.</a:t>
            </a:r>
            <a:r>
              <a:rPr kumimoji="0" lang="ja-JP" altLang="en-US" kern="0" dirty="0" smtClean="0">
                <a:solidFill>
                  <a:srgbClr val="000000"/>
                </a:solidFill>
                <a:ea typeface="Meiryo UI" pitchFamily="50" charset="-128"/>
                <a:cs typeface="Meiryo UI" pitchFamily="50" charset="-128"/>
              </a:rPr>
              <a:t>雇用</a:t>
            </a:r>
            <a:r>
              <a:rPr kumimoji="0" lang="ja-JP" altLang="en-US" kern="0" dirty="0">
                <a:solidFill>
                  <a:srgbClr val="000000"/>
                </a:solidFill>
                <a:ea typeface="Meiryo UI" pitchFamily="50" charset="-128"/>
                <a:cs typeface="Meiryo UI" pitchFamily="50" charset="-128"/>
              </a:rPr>
              <a:t>・終身雇用・年功序列⑤）</a:t>
            </a:r>
          </a:p>
        </p:txBody>
      </p:sp>
      <p:cxnSp>
        <p:nvCxnSpPr>
          <p:cNvPr id="4" name="直線コネクタ 3"/>
          <p:cNvCxnSpPr/>
          <p:nvPr/>
        </p:nvCxnSpPr>
        <p:spPr>
          <a:xfrm flipH="1">
            <a:off x="6005015" y="2540832"/>
            <a:ext cx="382137" cy="297904"/>
          </a:xfrm>
          <a:prstGeom prst="line">
            <a:avLst/>
          </a:prstGeom>
        </p:spPr>
        <p:style>
          <a:lnRef idx="1">
            <a:schemeClr val="dk1"/>
          </a:lnRef>
          <a:fillRef idx="0">
            <a:schemeClr val="dk1"/>
          </a:fillRef>
          <a:effectRef idx="0">
            <a:schemeClr val="dk1"/>
          </a:effectRef>
          <a:fontRef idx="minor">
            <a:schemeClr val="tx1"/>
          </a:fontRef>
        </p:style>
      </p:cxnSp>
      <p:cxnSp>
        <p:nvCxnSpPr>
          <p:cNvPr id="15" name="直線コネクタ 14"/>
          <p:cNvCxnSpPr/>
          <p:nvPr/>
        </p:nvCxnSpPr>
        <p:spPr>
          <a:xfrm flipH="1">
            <a:off x="6005015" y="4008484"/>
            <a:ext cx="382137" cy="297904"/>
          </a:xfrm>
          <a:prstGeom prst="line">
            <a:avLst/>
          </a:prstGeom>
        </p:spPr>
        <p:style>
          <a:lnRef idx="1">
            <a:schemeClr val="dk1"/>
          </a:lnRef>
          <a:fillRef idx="0">
            <a:schemeClr val="dk1"/>
          </a:fillRef>
          <a:effectRef idx="0">
            <a:schemeClr val="dk1"/>
          </a:effectRef>
          <a:fontRef idx="minor">
            <a:schemeClr val="tx1"/>
          </a:fontRef>
        </p:style>
      </p:cxnSp>
      <p:sp>
        <p:nvSpPr>
          <p:cNvPr id="47" name="角丸四角形 8">
            <a:extLst>
              <a:ext uri="{FF2B5EF4-FFF2-40B4-BE49-F238E27FC236}">
                <a16:creationId xmlns:a16="http://schemas.microsoft.com/office/drawing/2014/main" id="{BEF0DC87-4404-4731-8E80-AC5C74090693}"/>
              </a:ext>
            </a:extLst>
          </p:cNvPr>
          <p:cNvSpPr/>
          <p:nvPr/>
        </p:nvSpPr>
        <p:spPr>
          <a:xfrm>
            <a:off x="6269542" y="3943817"/>
            <a:ext cx="684000" cy="180000"/>
          </a:xfrm>
          <a:prstGeom prst="roundRect">
            <a:avLst>
              <a:gd name="adj" fmla="val 3402"/>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a:solidFill>
                  <a:schemeClr val="tx1"/>
                </a:solidFill>
              </a:rPr>
              <a:t>アメリカ</a:t>
            </a:r>
          </a:p>
        </p:txBody>
      </p:sp>
      <p:sp>
        <p:nvSpPr>
          <p:cNvPr id="48" name="角丸四角形 8">
            <a:extLst>
              <a:ext uri="{FF2B5EF4-FFF2-40B4-BE49-F238E27FC236}">
                <a16:creationId xmlns:a16="http://schemas.microsoft.com/office/drawing/2014/main" id="{0053DE18-C355-4C27-8AFD-D2D577DB268D}"/>
              </a:ext>
            </a:extLst>
          </p:cNvPr>
          <p:cNvSpPr/>
          <p:nvPr/>
        </p:nvSpPr>
        <p:spPr>
          <a:xfrm>
            <a:off x="6269542" y="2402856"/>
            <a:ext cx="684000" cy="180000"/>
          </a:xfrm>
          <a:prstGeom prst="roundRect">
            <a:avLst>
              <a:gd name="adj" fmla="val 3402"/>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a:solidFill>
                  <a:schemeClr val="tx1"/>
                </a:solidFill>
              </a:rPr>
              <a:t>ユーロ圏</a:t>
            </a:r>
          </a:p>
        </p:txBody>
      </p:sp>
      <p:pic>
        <p:nvPicPr>
          <p:cNvPr id="3" name="図 2"/>
          <p:cNvPicPr>
            <a:picLocks noChangeAspect="1"/>
          </p:cNvPicPr>
          <p:nvPr/>
        </p:nvPicPr>
        <p:blipFill>
          <a:blip r:embed="rId2"/>
          <a:stretch>
            <a:fillRect/>
          </a:stretch>
        </p:blipFill>
        <p:spPr>
          <a:xfrm>
            <a:off x="176440" y="1845965"/>
            <a:ext cx="8480271" cy="4438273"/>
          </a:xfrm>
          <a:prstGeom prst="rect">
            <a:avLst/>
          </a:prstGeom>
        </p:spPr>
      </p:pic>
      <p:sp>
        <p:nvSpPr>
          <p:cNvPr id="14" name="正方形/長方形 13"/>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参考資料</a:t>
            </a:r>
          </a:p>
        </p:txBody>
      </p:sp>
    </p:spTree>
    <p:extLst>
      <p:ext uri="{BB962C8B-B14F-4D97-AF65-F5344CB8AC3E}">
        <p14:creationId xmlns:p14="http://schemas.microsoft.com/office/powerpoint/2010/main" val="396440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101160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我が国では、他の主要国と比較し、男女の就業率の差が大きい。また、男女間の賃金格差も大きい。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8700798" cy="307777"/>
          </a:xfrm>
          <a:prstGeom prst="rect">
            <a:avLst/>
          </a:prstGeom>
          <a:noFill/>
        </p:spPr>
        <p:txBody>
          <a:bodyPr wrap="square" rtlCol="0">
            <a:spAutoFit/>
          </a:bodyPr>
          <a:lstStyle/>
          <a:p>
            <a:r>
              <a:rPr kumimoji="1" lang="ja-JP" altLang="en-US" sz="1400" b="1" dirty="0"/>
              <a:t>■　女性と男性の就業率と賃金格差</a:t>
            </a:r>
            <a:r>
              <a:rPr kumimoji="1" lang="en-US" altLang="ja-JP" sz="1400" b="1" dirty="0"/>
              <a:t>(2019</a:t>
            </a:r>
            <a:r>
              <a:rPr kumimoji="1" lang="ja-JP" altLang="en-US" sz="1400" b="1" dirty="0"/>
              <a:t>年</a:t>
            </a:r>
            <a:r>
              <a:rPr kumimoji="1" lang="en-US" altLang="ja-JP" sz="1400" b="1" dirty="0"/>
              <a:t>)</a:t>
            </a:r>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lang="ja-JP" altLang="en-US" kern="0" dirty="0">
                <a:solidFill>
                  <a:srgbClr val="000000"/>
                </a:solidFill>
                <a:ea typeface="Meiryo UI" pitchFamily="50" charset="-128"/>
                <a:cs typeface="Meiryo UI" pitchFamily="50" charset="-128"/>
              </a:rPr>
              <a:t>（</a:t>
            </a:r>
            <a:r>
              <a:rPr lang="en-US" altLang="ja-JP" kern="0" dirty="0" smtClean="0">
                <a:solidFill>
                  <a:srgbClr val="000000"/>
                </a:solidFill>
                <a:ea typeface="Meiryo UI" pitchFamily="50" charset="-128"/>
                <a:cs typeface="Meiryo UI" pitchFamily="50" charset="-128"/>
              </a:rPr>
              <a:t>10.</a:t>
            </a:r>
            <a:r>
              <a:rPr lang="ja-JP" altLang="en-US" kern="0" dirty="0" smtClean="0">
                <a:solidFill>
                  <a:srgbClr val="000000"/>
                </a:solidFill>
                <a:ea typeface="Meiryo UI" pitchFamily="50" charset="-128"/>
                <a:cs typeface="Meiryo UI" pitchFamily="50" charset="-128"/>
              </a:rPr>
              <a:t>雇用</a:t>
            </a:r>
            <a:r>
              <a:rPr lang="ja-JP" altLang="en-US" kern="0" dirty="0">
                <a:solidFill>
                  <a:srgbClr val="000000"/>
                </a:solidFill>
                <a:ea typeface="Meiryo UI" pitchFamily="50" charset="-128"/>
                <a:cs typeface="Meiryo UI" pitchFamily="50" charset="-128"/>
              </a:rPr>
              <a:t>・終身雇用・年功序列⑥）</a:t>
            </a:r>
            <a:endParaRPr kumimoji="0" lang="ja-JP" altLang="en-US" kern="0" dirty="0">
              <a:solidFill>
                <a:srgbClr val="000000"/>
              </a:solidFill>
              <a:ea typeface="Meiryo UI" pitchFamily="50" charset="-128"/>
              <a:cs typeface="Meiryo UI" pitchFamily="50" charset="-128"/>
            </a:endParaRPr>
          </a:p>
        </p:txBody>
      </p:sp>
      <p:sp>
        <p:nvSpPr>
          <p:cNvPr id="10" name="テキスト ボックス 9">
            <a:extLst>
              <a:ext uri="{FF2B5EF4-FFF2-40B4-BE49-F238E27FC236}">
                <a16:creationId xmlns:a16="http://schemas.microsoft.com/office/drawing/2014/main" id="{1F690CD1-82DB-432F-9346-EB272002B052}"/>
              </a:ext>
            </a:extLst>
          </p:cNvPr>
          <p:cNvSpPr txBox="1"/>
          <p:nvPr/>
        </p:nvSpPr>
        <p:spPr>
          <a:xfrm>
            <a:off x="728870" y="6160377"/>
            <a:ext cx="1179444" cy="284505"/>
          </a:xfrm>
          <a:prstGeom prst="rect">
            <a:avLst/>
          </a:prstGeom>
          <a:solidFill>
            <a:schemeClr val="bg1"/>
          </a:solidFill>
        </p:spPr>
        <p:txBody>
          <a:bodyPr wrap="square" rtlCol="0">
            <a:spAutoFit/>
          </a:bodyPr>
          <a:lstStyle/>
          <a:p>
            <a:endParaRPr lang="en-US" altLang="ja-JP" sz="11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E4EB441E-E5FD-4BB3-8FAF-60DB106D80A0}"/>
              </a:ext>
            </a:extLst>
          </p:cNvPr>
          <p:cNvSpPr txBox="1"/>
          <p:nvPr/>
        </p:nvSpPr>
        <p:spPr>
          <a:xfrm>
            <a:off x="270924" y="6548398"/>
            <a:ext cx="5844336"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en-US" altLang="ja-JP" sz="1100" dirty="0">
                <a:latin typeface="Meiryo UI" panose="020B0604030504040204" pitchFamily="50" charset="-128"/>
                <a:ea typeface="Meiryo UI" panose="020B0604030504040204" pitchFamily="50" charset="-128"/>
              </a:rPr>
              <a:t>OECD</a:t>
            </a:r>
            <a:r>
              <a:rPr lang="ja-JP" altLang="en-US" sz="1100" dirty="0">
                <a:latin typeface="Meiryo UI" panose="020B0604030504040204" pitchFamily="50" charset="-128"/>
                <a:ea typeface="Meiryo UI" panose="020B0604030504040204" pitchFamily="50" charset="-128"/>
              </a:rPr>
              <a:t>統計データをもとに副首都推進局で作成</a:t>
            </a:r>
            <a:endParaRPr lang="en-US" altLang="ja-JP" sz="1100"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6115260" y="6303880"/>
            <a:ext cx="2550017" cy="253916"/>
          </a:xfrm>
          <a:prstGeom prst="rect">
            <a:avLst/>
          </a:prstGeom>
          <a:noFill/>
        </p:spPr>
        <p:txBody>
          <a:bodyPr wrap="square" rtlCol="0">
            <a:spAutoFit/>
          </a:bodyPr>
          <a:lstStyle/>
          <a:p>
            <a:r>
              <a:rPr kumimoji="1" lang="en-US" altLang="ja-JP" sz="1050" dirty="0"/>
              <a:t>※</a:t>
            </a:r>
            <a:r>
              <a:rPr kumimoji="1" lang="ja-JP" altLang="en-US" sz="1050" dirty="0"/>
              <a:t>　フランスの賃金格差のデータのみ</a:t>
            </a:r>
            <a:r>
              <a:rPr kumimoji="1" lang="en-US" altLang="ja-JP" sz="1050" dirty="0"/>
              <a:t>2018</a:t>
            </a:r>
            <a:r>
              <a:rPr kumimoji="1" lang="ja-JP" altLang="en-US" sz="1050" dirty="0"/>
              <a:t>年</a:t>
            </a:r>
          </a:p>
        </p:txBody>
      </p:sp>
      <p:pic>
        <p:nvPicPr>
          <p:cNvPr id="6" name="図 5"/>
          <p:cNvPicPr>
            <a:picLocks noChangeAspect="1"/>
          </p:cNvPicPr>
          <p:nvPr/>
        </p:nvPicPr>
        <p:blipFill>
          <a:blip r:embed="rId2"/>
          <a:stretch>
            <a:fillRect/>
          </a:stretch>
        </p:blipFill>
        <p:spPr>
          <a:xfrm>
            <a:off x="495255" y="2000185"/>
            <a:ext cx="8279086" cy="4322439"/>
          </a:xfrm>
          <a:prstGeom prst="rect">
            <a:avLst/>
          </a:prstGeom>
        </p:spPr>
      </p:pic>
      <p:sp>
        <p:nvSpPr>
          <p:cNvPr id="15" name="正方形/長方形 14"/>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参考資料</a:t>
            </a:r>
          </a:p>
        </p:txBody>
      </p:sp>
    </p:spTree>
    <p:extLst>
      <p:ext uri="{BB962C8B-B14F-4D97-AF65-F5344CB8AC3E}">
        <p14:creationId xmlns:p14="http://schemas.microsoft.com/office/powerpoint/2010/main" val="1858732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企業の規模が⼤きいほど、中途採⽤の割合が低い。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387227" y="6052067"/>
            <a:ext cx="8192643"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出典：内閣府「選択する未来</a:t>
            </a:r>
            <a:r>
              <a:rPr lang="en-US" altLang="ja-JP" sz="1100" dirty="0">
                <a:latin typeface="Meiryo UI" panose="020B0604030504040204" pitchFamily="50" charset="-128"/>
                <a:ea typeface="Meiryo UI" panose="020B0604030504040204" pitchFamily="50" charset="-128"/>
              </a:rPr>
              <a:t>2.0</a:t>
            </a:r>
            <a:r>
              <a:rPr lang="ja-JP" altLang="en-US" sz="1100" dirty="0">
                <a:latin typeface="Meiryo UI" panose="020B0604030504040204" pitchFamily="50" charset="-128"/>
                <a:ea typeface="Meiryo UI" panose="020B0604030504040204" pitchFamily="50" charset="-128"/>
              </a:rPr>
              <a:t>報告　参考資料」</a:t>
            </a:r>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0924" y="505773"/>
            <a:ext cx="8308946" cy="307777"/>
          </a:xfrm>
          <a:prstGeom prst="rect">
            <a:avLst/>
          </a:prstGeom>
          <a:noFill/>
        </p:spPr>
        <p:txBody>
          <a:bodyPr wrap="square" rtlCol="0">
            <a:spAutoFit/>
          </a:bodyPr>
          <a:lstStyle/>
          <a:p>
            <a:r>
              <a:rPr kumimoji="1" lang="ja-JP" altLang="en-US" sz="1400" b="1" dirty="0"/>
              <a:t>■</a:t>
            </a:r>
            <a:r>
              <a:rPr lang="ja-JP" altLang="en-US" sz="1400" b="1" dirty="0"/>
              <a:t>　採用実態の内訳、正社員の採用の方針</a:t>
            </a:r>
            <a:endParaRPr kumimoji="1" lang="ja-JP" altLang="en-US" sz="1400"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lang="ja-JP" altLang="en-US" kern="0" dirty="0">
                <a:solidFill>
                  <a:srgbClr val="000000"/>
                </a:solidFill>
                <a:ea typeface="Meiryo UI" pitchFamily="50" charset="-128"/>
                <a:cs typeface="Meiryo UI" pitchFamily="50" charset="-128"/>
              </a:rPr>
              <a:t>（</a:t>
            </a:r>
            <a:r>
              <a:rPr lang="en-US" altLang="ja-JP" kern="0" dirty="0" smtClean="0">
                <a:solidFill>
                  <a:srgbClr val="000000"/>
                </a:solidFill>
                <a:ea typeface="Meiryo UI" pitchFamily="50" charset="-128"/>
                <a:cs typeface="Meiryo UI" pitchFamily="50" charset="-128"/>
              </a:rPr>
              <a:t>10.</a:t>
            </a:r>
            <a:r>
              <a:rPr lang="ja-JP" altLang="en-US" kern="0" dirty="0" smtClean="0">
                <a:solidFill>
                  <a:srgbClr val="000000"/>
                </a:solidFill>
                <a:ea typeface="Meiryo UI" pitchFamily="50" charset="-128"/>
                <a:cs typeface="Meiryo UI" pitchFamily="50" charset="-128"/>
              </a:rPr>
              <a:t>雇用</a:t>
            </a:r>
            <a:r>
              <a:rPr lang="ja-JP" altLang="en-US" kern="0" dirty="0">
                <a:solidFill>
                  <a:srgbClr val="000000"/>
                </a:solidFill>
                <a:ea typeface="Meiryo UI" pitchFamily="50" charset="-128"/>
                <a:cs typeface="Meiryo UI" pitchFamily="50" charset="-128"/>
              </a:rPr>
              <a:t>・終身雇用・年功序列⑦）</a:t>
            </a:r>
            <a:endParaRPr kumimoji="0" lang="ja-JP" altLang="en-US" kern="0" dirty="0">
              <a:solidFill>
                <a:srgbClr val="000000"/>
              </a:solidFill>
              <a:ea typeface="Meiryo UI" pitchFamily="50" charset="-128"/>
              <a:cs typeface="Meiryo UI" pitchFamily="50" charset="-128"/>
            </a:endParaRPr>
          </a:p>
        </p:txBody>
      </p:sp>
      <p:pic>
        <p:nvPicPr>
          <p:cNvPr id="5" name="図 4"/>
          <p:cNvPicPr>
            <a:picLocks noChangeAspect="1"/>
          </p:cNvPicPr>
          <p:nvPr/>
        </p:nvPicPr>
        <p:blipFill>
          <a:blip r:embed="rId2"/>
          <a:stretch>
            <a:fillRect/>
          </a:stretch>
        </p:blipFill>
        <p:spPr>
          <a:xfrm>
            <a:off x="575705" y="1779659"/>
            <a:ext cx="7992590" cy="4239217"/>
          </a:xfrm>
          <a:prstGeom prst="rect">
            <a:avLst/>
          </a:prstGeom>
        </p:spPr>
      </p:pic>
      <p:sp>
        <p:nvSpPr>
          <p:cNvPr id="2" name="正方形/長方形 1"/>
          <p:cNvSpPr/>
          <p:nvPr/>
        </p:nvSpPr>
        <p:spPr>
          <a:xfrm>
            <a:off x="4174249" y="2272938"/>
            <a:ext cx="252000" cy="252000"/>
          </a:xfrm>
          <a:prstGeom prst="rect">
            <a:avLst/>
          </a:prstGeom>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kumimoji="1" lang="ja-JP" altLang="en-US" sz="1000" dirty="0"/>
              <a:t>左</a:t>
            </a:r>
          </a:p>
        </p:txBody>
      </p:sp>
      <p:sp>
        <p:nvSpPr>
          <p:cNvPr id="10" name="正方形/長方形 9"/>
          <p:cNvSpPr/>
          <p:nvPr/>
        </p:nvSpPr>
        <p:spPr>
          <a:xfrm>
            <a:off x="4182956" y="2608220"/>
            <a:ext cx="252000" cy="252000"/>
          </a:xfrm>
          <a:prstGeom prst="rect">
            <a:avLst/>
          </a:prstGeom>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kumimoji="1" lang="ja-JP" altLang="en-US" sz="1000" dirty="0"/>
              <a:t>右</a:t>
            </a:r>
          </a:p>
        </p:txBody>
      </p:sp>
      <p:sp>
        <p:nvSpPr>
          <p:cNvPr id="11" name="正方形/長方形 10"/>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第４回意見交換会　資料３</a:t>
            </a:r>
          </a:p>
        </p:txBody>
      </p:sp>
    </p:spTree>
    <p:extLst>
      <p:ext uri="{BB962C8B-B14F-4D97-AF65-F5344CB8AC3E}">
        <p14:creationId xmlns:p14="http://schemas.microsoft.com/office/powerpoint/2010/main" val="1069964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角丸四角形 8">
            <a:extLst>
              <a:ext uri="{FF2B5EF4-FFF2-40B4-BE49-F238E27FC236}">
                <a16:creationId xmlns:a16="http://schemas.microsoft.com/office/drawing/2014/main" id="{E8BFC543-B832-4B0E-A5BE-C58D8ADCA4BE}"/>
              </a:ext>
            </a:extLst>
          </p:cNvPr>
          <p:cNvSpPr/>
          <p:nvPr/>
        </p:nvSpPr>
        <p:spPr>
          <a:xfrm>
            <a:off x="-63454" y="6496904"/>
            <a:ext cx="4111770" cy="378955"/>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出典：</a:t>
            </a:r>
            <a:r>
              <a:rPr kumimoji="1" lang="en-US" altLang="ja-JP" sz="1100" dirty="0">
                <a:solidFill>
                  <a:schemeClr val="tx1"/>
                </a:solidFill>
              </a:rPr>
              <a:t>OECD</a:t>
            </a:r>
            <a:r>
              <a:rPr kumimoji="1" lang="ja-JP" altLang="en-US" sz="1100" dirty="0">
                <a:solidFill>
                  <a:schemeClr val="tx1"/>
                </a:solidFill>
              </a:rPr>
              <a:t>統計データをもとに副首都推進局で作成</a:t>
            </a:r>
          </a:p>
        </p:txBody>
      </p:sp>
      <p:sp>
        <p:nvSpPr>
          <p:cNvPr id="25" name="正方形/長方形 24"/>
          <p:cNvSpPr/>
          <p:nvPr/>
        </p:nvSpPr>
        <p:spPr>
          <a:xfrm>
            <a:off x="147348" y="928593"/>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国のマネタリーベースとマネーストックの推移をみると、近年、アメリカは中央銀行からの通貨供給が経済の活性化につながっているが、我が国は日銀の通貨供給量に比べ、マネーストックの拡大に大きくつながっていな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97980" y="558445"/>
            <a:ext cx="6074219" cy="307777"/>
          </a:xfrm>
          <a:prstGeom prst="rect">
            <a:avLst/>
          </a:prstGeom>
          <a:noFill/>
        </p:spPr>
        <p:txBody>
          <a:bodyPr wrap="square" rtlCol="0">
            <a:spAutoFit/>
          </a:bodyPr>
          <a:lstStyle/>
          <a:p>
            <a:r>
              <a:rPr kumimoji="1" lang="ja-JP" altLang="en-US" sz="1400" b="1" dirty="0"/>
              <a:t>■</a:t>
            </a:r>
            <a:r>
              <a:rPr lang="ja-JP" altLang="en-US" sz="1400" b="1" dirty="0"/>
              <a:t>　マネタリーベースとマネーストックの推移①</a:t>
            </a:r>
          </a:p>
        </p:txBody>
      </p:sp>
      <p:sp>
        <p:nvSpPr>
          <p:cNvPr id="30" name="正方形/長方形 29"/>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kumimoji="0" lang="ja-JP" altLang="en-US" kern="0" dirty="0" smtClean="0">
                <a:solidFill>
                  <a:srgbClr val="000000"/>
                </a:solidFill>
                <a:ea typeface="Meiryo UI" pitchFamily="50" charset="-128"/>
                <a:cs typeface="Meiryo UI" pitchFamily="50" charset="-128"/>
              </a:rPr>
              <a:t>６</a:t>
            </a:r>
            <a:r>
              <a:rPr kumimoji="0" lang="en-US" altLang="ja-JP" kern="0" dirty="0" smtClean="0">
                <a:solidFill>
                  <a:srgbClr val="000000"/>
                </a:solidFill>
                <a:ea typeface="Meiryo UI" pitchFamily="50" charset="-128"/>
                <a:cs typeface="Meiryo UI" pitchFamily="50" charset="-128"/>
              </a:rPr>
              <a:t>.</a:t>
            </a:r>
            <a:r>
              <a:rPr kumimoji="0" lang="ja-JP" altLang="en-US" kern="0" dirty="0" smtClean="0">
                <a:solidFill>
                  <a:srgbClr val="000000"/>
                </a:solidFill>
                <a:ea typeface="Meiryo UI" pitchFamily="50" charset="-128"/>
                <a:cs typeface="Meiryo UI" pitchFamily="50" charset="-128"/>
              </a:rPr>
              <a:t>金融</a:t>
            </a:r>
            <a:r>
              <a:rPr kumimoji="0" lang="ja-JP" altLang="en-US" kern="0" dirty="0">
                <a:solidFill>
                  <a:srgbClr val="000000"/>
                </a:solidFill>
                <a:ea typeface="Meiryo UI" pitchFamily="50" charset="-128"/>
                <a:cs typeface="Meiryo UI" pitchFamily="50" charset="-128"/>
              </a:rPr>
              <a:t>②）</a:t>
            </a:r>
          </a:p>
        </p:txBody>
      </p:sp>
      <p:sp>
        <p:nvSpPr>
          <p:cNvPr id="12" name="角丸四角形 8">
            <a:extLst>
              <a:ext uri="{FF2B5EF4-FFF2-40B4-BE49-F238E27FC236}">
                <a16:creationId xmlns:a16="http://schemas.microsoft.com/office/drawing/2014/main" id="{88E375BC-FE62-43E6-84F7-2B30DF661624}"/>
              </a:ext>
            </a:extLst>
          </p:cNvPr>
          <p:cNvSpPr/>
          <p:nvPr/>
        </p:nvSpPr>
        <p:spPr>
          <a:xfrm>
            <a:off x="410649" y="1809917"/>
            <a:ext cx="1624717" cy="129385"/>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a:t>
            </a:r>
            <a:r>
              <a:rPr kumimoji="1" lang="en-US" altLang="ja-JP" sz="1100" dirty="0">
                <a:solidFill>
                  <a:schemeClr val="tx1"/>
                </a:solidFill>
              </a:rPr>
              <a:t>2015</a:t>
            </a:r>
            <a:r>
              <a:rPr kumimoji="1" lang="ja-JP" altLang="en-US" sz="1100" dirty="0">
                <a:solidFill>
                  <a:schemeClr val="tx1"/>
                </a:solidFill>
              </a:rPr>
              <a:t>年＝</a:t>
            </a:r>
            <a:r>
              <a:rPr kumimoji="1" lang="en-US" altLang="ja-JP" sz="1100" dirty="0">
                <a:solidFill>
                  <a:schemeClr val="tx1"/>
                </a:solidFill>
              </a:rPr>
              <a:t>100</a:t>
            </a:r>
            <a:r>
              <a:rPr kumimoji="1" lang="ja-JP" altLang="en-US" sz="1100" dirty="0">
                <a:solidFill>
                  <a:schemeClr val="tx1"/>
                </a:solidFill>
              </a:rPr>
              <a:t>）</a:t>
            </a:r>
          </a:p>
        </p:txBody>
      </p:sp>
      <p:pic>
        <p:nvPicPr>
          <p:cNvPr id="2" name="図 1"/>
          <p:cNvPicPr>
            <a:picLocks noChangeAspect="1"/>
          </p:cNvPicPr>
          <p:nvPr/>
        </p:nvPicPr>
        <p:blipFill>
          <a:blip r:embed="rId2"/>
          <a:stretch>
            <a:fillRect/>
          </a:stretch>
        </p:blipFill>
        <p:spPr>
          <a:xfrm>
            <a:off x="1181471" y="1777303"/>
            <a:ext cx="3432345" cy="2517866"/>
          </a:xfrm>
          <a:prstGeom prst="rect">
            <a:avLst/>
          </a:prstGeom>
        </p:spPr>
      </p:pic>
      <p:pic>
        <p:nvPicPr>
          <p:cNvPr id="4" name="図 3"/>
          <p:cNvPicPr>
            <a:picLocks noChangeAspect="1"/>
          </p:cNvPicPr>
          <p:nvPr/>
        </p:nvPicPr>
        <p:blipFill>
          <a:blip r:embed="rId3"/>
          <a:stretch>
            <a:fillRect/>
          </a:stretch>
        </p:blipFill>
        <p:spPr>
          <a:xfrm>
            <a:off x="5025890" y="1777303"/>
            <a:ext cx="3542083" cy="2456901"/>
          </a:xfrm>
          <a:prstGeom prst="rect">
            <a:avLst/>
          </a:prstGeom>
        </p:spPr>
      </p:pic>
      <p:pic>
        <p:nvPicPr>
          <p:cNvPr id="5" name="図 4"/>
          <p:cNvPicPr>
            <a:picLocks noChangeAspect="1"/>
          </p:cNvPicPr>
          <p:nvPr/>
        </p:nvPicPr>
        <p:blipFill>
          <a:blip r:embed="rId4"/>
          <a:stretch>
            <a:fillRect/>
          </a:stretch>
        </p:blipFill>
        <p:spPr>
          <a:xfrm>
            <a:off x="1257677" y="4175564"/>
            <a:ext cx="3279932" cy="2469094"/>
          </a:xfrm>
          <a:prstGeom prst="rect">
            <a:avLst/>
          </a:prstGeom>
        </p:spPr>
      </p:pic>
      <p:pic>
        <p:nvPicPr>
          <p:cNvPr id="6" name="図 5"/>
          <p:cNvPicPr>
            <a:picLocks noChangeAspect="1"/>
          </p:cNvPicPr>
          <p:nvPr/>
        </p:nvPicPr>
        <p:blipFill>
          <a:blip r:embed="rId5"/>
          <a:stretch>
            <a:fillRect/>
          </a:stretch>
        </p:blipFill>
        <p:spPr>
          <a:xfrm>
            <a:off x="5080758" y="4175564"/>
            <a:ext cx="3432345" cy="2402032"/>
          </a:xfrm>
          <a:prstGeom prst="rect">
            <a:avLst/>
          </a:prstGeom>
        </p:spPr>
      </p:pic>
      <p:sp>
        <p:nvSpPr>
          <p:cNvPr id="13" name="正方形/長方形 12"/>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参考資料</a:t>
            </a:r>
          </a:p>
        </p:txBody>
      </p:sp>
    </p:spTree>
    <p:extLst>
      <p:ext uri="{BB962C8B-B14F-4D97-AF65-F5344CB8AC3E}">
        <p14:creationId xmlns:p14="http://schemas.microsoft.com/office/powerpoint/2010/main" val="911786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我が国の勤続年数５年以上の割合は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OECD</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平均よりも⾼</a:t>
            </a:r>
            <a:r>
              <a:rPr lang="ja-JP" altLang="en-US"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387227" y="6113512"/>
            <a:ext cx="8192643" cy="600164"/>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出典：内閣府「選択する未来</a:t>
            </a:r>
            <a:r>
              <a:rPr lang="en-US" altLang="ja-JP" sz="1100" dirty="0">
                <a:latin typeface="Meiryo UI" panose="020B0604030504040204" pitchFamily="50" charset="-128"/>
                <a:ea typeface="Meiryo UI" panose="020B0604030504040204" pitchFamily="50" charset="-128"/>
              </a:rPr>
              <a:t>2.0</a:t>
            </a:r>
            <a:r>
              <a:rPr lang="ja-JP" altLang="en-US" sz="1100" dirty="0">
                <a:latin typeface="Meiryo UI" panose="020B0604030504040204" pitchFamily="50" charset="-128"/>
                <a:ea typeface="Meiryo UI" panose="020B0604030504040204" pitchFamily="50" charset="-128"/>
              </a:rPr>
              <a:t>報告　参考資料」</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⽇本は</a:t>
            </a:r>
            <a:r>
              <a:rPr lang="en-US" altLang="ja-JP" sz="1100" dirty="0">
                <a:latin typeface="Meiryo UI" panose="020B0604030504040204" pitchFamily="50" charset="-128"/>
                <a:ea typeface="Meiryo UI" panose="020B0604030504040204" pitchFamily="50" charset="-128"/>
              </a:rPr>
              <a:t>2019</a:t>
            </a:r>
            <a:r>
              <a:rPr lang="ja-JP" altLang="en-US" sz="1100" dirty="0">
                <a:latin typeface="Meiryo UI" panose="020B0604030504040204" pitchFamily="50" charset="-128"/>
                <a:ea typeface="Meiryo UI" panose="020B0604030504040204" pitchFamily="50" charset="-128"/>
              </a:rPr>
              <a:t>年度の値。オーストラリア、カナダ、チリ、コロンビア、メキシコ、ニュージーランドは</a:t>
            </a:r>
            <a:r>
              <a:rPr lang="en-US" altLang="ja-JP" sz="1100" dirty="0">
                <a:latin typeface="Meiryo UI" panose="020B0604030504040204" pitchFamily="50" charset="-128"/>
                <a:ea typeface="Meiryo UI" panose="020B0604030504040204" pitchFamily="50" charset="-128"/>
              </a:rPr>
              <a:t>2019</a:t>
            </a:r>
            <a:r>
              <a:rPr lang="ja-JP" altLang="en-US" sz="1100" dirty="0">
                <a:latin typeface="Meiryo UI" panose="020B0604030504040204" pitchFamily="50" charset="-128"/>
                <a:ea typeface="Meiryo UI" panose="020B0604030504040204" pitchFamily="50" charset="-128"/>
              </a:rPr>
              <a:t>暦年値。</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OECD</a:t>
            </a:r>
            <a:r>
              <a:rPr lang="ja-JP" altLang="en-US" sz="1100" dirty="0">
                <a:latin typeface="Meiryo UI" panose="020B0604030504040204" pitchFamily="50" charset="-128"/>
                <a:ea typeface="Meiryo UI" panose="020B0604030504040204" pitchFamily="50" charset="-128"/>
              </a:rPr>
              <a:t>平均及びその他の国は</a:t>
            </a:r>
            <a:r>
              <a:rPr lang="en-US" altLang="ja-JP" sz="1100" dirty="0">
                <a:latin typeface="Meiryo UI" panose="020B0604030504040204" pitchFamily="50" charset="-128"/>
                <a:ea typeface="Meiryo UI" panose="020B0604030504040204" pitchFamily="50" charset="-128"/>
              </a:rPr>
              <a:t>2015</a:t>
            </a:r>
            <a:r>
              <a:rPr lang="ja-JP" altLang="en-US" sz="1100" dirty="0">
                <a:latin typeface="Meiryo UI" panose="020B0604030504040204" pitchFamily="50" charset="-128"/>
                <a:ea typeface="Meiryo UI" panose="020B0604030504040204" pitchFamily="50" charset="-128"/>
              </a:rPr>
              <a:t>暦年値。</a:t>
            </a:r>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0924" y="505773"/>
            <a:ext cx="8308946" cy="307777"/>
          </a:xfrm>
          <a:prstGeom prst="rect">
            <a:avLst/>
          </a:prstGeom>
          <a:noFill/>
        </p:spPr>
        <p:txBody>
          <a:bodyPr wrap="square" rtlCol="0">
            <a:spAutoFit/>
          </a:bodyPr>
          <a:lstStyle/>
          <a:p>
            <a:r>
              <a:rPr kumimoji="1" lang="ja-JP" altLang="en-US" sz="1400" b="1" dirty="0"/>
              <a:t>■</a:t>
            </a:r>
            <a:r>
              <a:rPr lang="ja-JP" altLang="en-US" sz="1400" b="1" dirty="0"/>
              <a:t>　勤続年数</a:t>
            </a:r>
            <a:r>
              <a:rPr lang="en-US" altLang="ja-JP" sz="1400" b="1" dirty="0"/>
              <a:t>5</a:t>
            </a:r>
            <a:r>
              <a:rPr lang="ja-JP" altLang="en-US" sz="1400" b="1" dirty="0"/>
              <a:t>年以上の労働者の割合</a:t>
            </a:r>
            <a:endParaRPr kumimoji="1" lang="ja-JP" altLang="en-US" sz="1400"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lang="ja-JP" altLang="en-US" kern="0" dirty="0">
                <a:solidFill>
                  <a:srgbClr val="000000"/>
                </a:solidFill>
                <a:ea typeface="Meiryo UI" pitchFamily="50" charset="-128"/>
                <a:cs typeface="Meiryo UI" pitchFamily="50" charset="-128"/>
              </a:rPr>
              <a:t>（</a:t>
            </a:r>
            <a:r>
              <a:rPr lang="en-US" altLang="ja-JP" kern="0" dirty="0" smtClean="0">
                <a:solidFill>
                  <a:srgbClr val="000000"/>
                </a:solidFill>
                <a:ea typeface="Meiryo UI" pitchFamily="50" charset="-128"/>
                <a:cs typeface="Meiryo UI" pitchFamily="50" charset="-128"/>
              </a:rPr>
              <a:t>10.</a:t>
            </a:r>
            <a:r>
              <a:rPr lang="ja-JP" altLang="en-US" kern="0" dirty="0" smtClean="0">
                <a:solidFill>
                  <a:srgbClr val="000000"/>
                </a:solidFill>
                <a:ea typeface="Meiryo UI" pitchFamily="50" charset="-128"/>
                <a:cs typeface="Meiryo UI" pitchFamily="50" charset="-128"/>
              </a:rPr>
              <a:t>雇用</a:t>
            </a:r>
            <a:r>
              <a:rPr lang="ja-JP" altLang="en-US" kern="0" dirty="0">
                <a:solidFill>
                  <a:srgbClr val="000000"/>
                </a:solidFill>
                <a:ea typeface="Meiryo UI" pitchFamily="50" charset="-128"/>
                <a:cs typeface="Meiryo UI" pitchFamily="50" charset="-128"/>
              </a:rPr>
              <a:t>・終身雇用・年功序列⑧）</a:t>
            </a:r>
            <a:endParaRPr kumimoji="0" lang="ja-JP" altLang="en-US" kern="0" dirty="0">
              <a:solidFill>
                <a:srgbClr val="000000"/>
              </a:solidFill>
              <a:ea typeface="Meiryo UI" pitchFamily="50" charset="-128"/>
              <a:cs typeface="Meiryo UI" pitchFamily="50" charset="-128"/>
            </a:endParaRPr>
          </a:p>
        </p:txBody>
      </p:sp>
      <p:pic>
        <p:nvPicPr>
          <p:cNvPr id="6" name="図 5"/>
          <p:cNvPicPr>
            <a:picLocks noChangeAspect="1"/>
          </p:cNvPicPr>
          <p:nvPr/>
        </p:nvPicPr>
        <p:blipFill>
          <a:blip r:embed="rId2"/>
          <a:stretch>
            <a:fillRect/>
          </a:stretch>
        </p:blipFill>
        <p:spPr>
          <a:xfrm>
            <a:off x="528073" y="1750934"/>
            <a:ext cx="8087854" cy="4401164"/>
          </a:xfrm>
          <a:prstGeom prst="rect">
            <a:avLst/>
          </a:prstGeom>
        </p:spPr>
      </p:pic>
      <p:sp>
        <p:nvSpPr>
          <p:cNvPr id="10" name="正方形/長方形 9"/>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第４回意見交換会　資料３</a:t>
            </a:r>
          </a:p>
        </p:txBody>
      </p:sp>
    </p:spTree>
    <p:extLst>
      <p:ext uri="{BB962C8B-B14F-4D97-AF65-F5344CB8AC3E}">
        <p14:creationId xmlns:p14="http://schemas.microsoft.com/office/powerpoint/2010/main" val="2895686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我が国では、「働きがい」を持って働いている人が、諸外国に比べて少なく、特に、労働時間等が限定されていない、いわゆる正社員で「働きがい」が低め。</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568228" y="5929541"/>
            <a:ext cx="8206113" cy="769441"/>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出典：内閣府「選択する未来</a:t>
            </a:r>
            <a:r>
              <a:rPr lang="en-US" altLang="ja-JP" sz="1100" dirty="0">
                <a:latin typeface="Meiryo UI" panose="020B0604030504040204" pitchFamily="50" charset="-128"/>
                <a:ea typeface="Meiryo UI" panose="020B0604030504040204" pitchFamily="50" charset="-128"/>
              </a:rPr>
              <a:t>2.0</a:t>
            </a:r>
            <a:r>
              <a:rPr lang="ja-JP" altLang="en-US" sz="1100" dirty="0">
                <a:latin typeface="Meiryo UI" panose="020B0604030504040204" pitchFamily="50" charset="-128"/>
                <a:ea typeface="Meiryo UI" panose="020B0604030504040204" pitchFamily="50" charset="-128"/>
              </a:rPr>
              <a:t>報告　参考資料」</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（備考）厚⽣労働省「令和元年度版労働経済の分析」及び「平成</a:t>
            </a:r>
            <a:r>
              <a:rPr lang="en-US" altLang="ja-JP" sz="1100" dirty="0">
                <a:latin typeface="Meiryo UI" panose="020B0604030504040204" pitchFamily="50" charset="-128"/>
                <a:ea typeface="Meiryo UI" panose="020B0604030504040204" pitchFamily="50" charset="-128"/>
              </a:rPr>
              <a:t>30</a:t>
            </a:r>
            <a:r>
              <a:rPr lang="ja-JP" altLang="en-US" sz="1100" dirty="0">
                <a:latin typeface="Meiryo UI" panose="020B0604030504040204" pitchFamily="50" charset="-128"/>
                <a:ea typeface="Meiryo UI" panose="020B0604030504040204" pitchFamily="50" charset="-128"/>
              </a:rPr>
              <a:t>年版労働経済の分析」により作成。</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右下の図は、労働政策研究・研修機構の企業・労働者アンケート調査「多様な働き⽅の進展と⼈材マネジメントの在り⽅に関する調査」</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2018</a:t>
            </a:r>
            <a:r>
              <a:rPr lang="ja-JP" altLang="en-US" sz="1100" dirty="0">
                <a:latin typeface="Meiryo UI" panose="020B0604030504040204" pitchFamily="50" charset="-128"/>
                <a:ea typeface="Meiryo UI" panose="020B0604030504040204" pitchFamily="50" charset="-128"/>
              </a:rPr>
              <a:t>年）の個票を厚⽣労働省にて独⾃集計した結果。ｎは回答数。</a:t>
            </a:r>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0924" y="505773"/>
            <a:ext cx="8308946" cy="307777"/>
          </a:xfrm>
          <a:prstGeom prst="rect">
            <a:avLst/>
          </a:prstGeom>
          <a:noFill/>
        </p:spPr>
        <p:txBody>
          <a:bodyPr wrap="square" rtlCol="0">
            <a:spAutoFit/>
          </a:bodyPr>
          <a:lstStyle/>
          <a:p>
            <a:r>
              <a:rPr kumimoji="1" lang="ja-JP" altLang="en-US" sz="1400" b="1" dirty="0"/>
              <a:t>■</a:t>
            </a:r>
            <a:r>
              <a:rPr lang="ja-JP" altLang="en-US" sz="1400" b="1" dirty="0"/>
              <a:t>　日本的雇用慣行の課題</a:t>
            </a:r>
            <a:endParaRPr kumimoji="1" lang="ja-JP" altLang="en-US" sz="1400"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lang="ja-JP" altLang="en-US" kern="0" dirty="0">
                <a:solidFill>
                  <a:srgbClr val="000000"/>
                </a:solidFill>
                <a:ea typeface="Meiryo UI" pitchFamily="50" charset="-128"/>
                <a:cs typeface="Meiryo UI" pitchFamily="50" charset="-128"/>
              </a:rPr>
              <a:t>（</a:t>
            </a:r>
            <a:r>
              <a:rPr lang="en-US" altLang="ja-JP" kern="0" dirty="0" smtClean="0">
                <a:solidFill>
                  <a:srgbClr val="000000"/>
                </a:solidFill>
                <a:ea typeface="Meiryo UI" pitchFamily="50" charset="-128"/>
                <a:cs typeface="Meiryo UI" pitchFamily="50" charset="-128"/>
              </a:rPr>
              <a:t>10.</a:t>
            </a:r>
            <a:r>
              <a:rPr lang="ja-JP" altLang="en-US" kern="0" dirty="0" smtClean="0">
                <a:solidFill>
                  <a:srgbClr val="000000"/>
                </a:solidFill>
                <a:ea typeface="Meiryo UI" pitchFamily="50" charset="-128"/>
                <a:cs typeface="Meiryo UI" pitchFamily="50" charset="-128"/>
              </a:rPr>
              <a:t>雇用</a:t>
            </a:r>
            <a:r>
              <a:rPr lang="ja-JP" altLang="en-US" kern="0" dirty="0">
                <a:solidFill>
                  <a:srgbClr val="000000"/>
                </a:solidFill>
                <a:ea typeface="Meiryo UI" pitchFamily="50" charset="-128"/>
                <a:cs typeface="Meiryo UI" pitchFamily="50" charset="-128"/>
              </a:rPr>
              <a:t>・終身雇用・年功序列⑨）</a:t>
            </a:r>
            <a:endParaRPr kumimoji="0" lang="ja-JP" altLang="en-US" kern="0" dirty="0">
              <a:solidFill>
                <a:srgbClr val="000000"/>
              </a:solidFill>
              <a:ea typeface="Meiryo UI" pitchFamily="50" charset="-128"/>
              <a:cs typeface="Meiryo UI" pitchFamily="50" charset="-128"/>
            </a:endParaRPr>
          </a:p>
        </p:txBody>
      </p:sp>
      <p:pic>
        <p:nvPicPr>
          <p:cNvPr id="3" name="図 2"/>
          <p:cNvPicPr>
            <a:picLocks noChangeAspect="1"/>
          </p:cNvPicPr>
          <p:nvPr/>
        </p:nvPicPr>
        <p:blipFill>
          <a:blip r:embed="rId2"/>
          <a:stretch>
            <a:fillRect/>
          </a:stretch>
        </p:blipFill>
        <p:spPr>
          <a:xfrm>
            <a:off x="568228" y="1738837"/>
            <a:ext cx="7805064" cy="4194874"/>
          </a:xfrm>
          <a:prstGeom prst="rect">
            <a:avLst/>
          </a:prstGeom>
        </p:spPr>
      </p:pic>
      <p:sp>
        <p:nvSpPr>
          <p:cNvPr id="10" name="正方形/長方形 9"/>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第４回意見交換会　資料３</a:t>
            </a:r>
          </a:p>
        </p:txBody>
      </p:sp>
    </p:spTree>
    <p:extLst>
      <p:ext uri="{BB962C8B-B14F-4D97-AF65-F5344CB8AC3E}">
        <p14:creationId xmlns:p14="http://schemas.microsoft.com/office/powerpoint/2010/main" val="3582873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3"/>
            <a:ext cx="8503417" cy="533752"/>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新型コロナウィルス感染症が発生するまでは、若年層を中心に転職者比率が高まっていた。</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270924" y="5891441"/>
            <a:ext cx="8503417" cy="938719"/>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出典：内閣府「選択する未来</a:t>
            </a:r>
            <a:r>
              <a:rPr lang="en-US" altLang="ja-JP" sz="1100" dirty="0">
                <a:latin typeface="Meiryo UI" panose="020B0604030504040204" pitchFamily="50" charset="-128"/>
                <a:ea typeface="Meiryo UI" panose="020B0604030504040204" pitchFamily="50" charset="-128"/>
              </a:rPr>
              <a:t>2.0</a:t>
            </a:r>
            <a:r>
              <a:rPr lang="ja-JP" altLang="en-US" sz="1100" dirty="0">
                <a:latin typeface="Meiryo UI" panose="020B0604030504040204" pitchFamily="50" charset="-128"/>
                <a:ea typeface="Meiryo UI" panose="020B0604030504040204" pitchFamily="50" charset="-128"/>
              </a:rPr>
              <a:t>報告　参考資料」</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（備考）左図：厚⽣労働省「賃⾦構造基本統計調査」により作成。</a:t>
            </a:r>
            <a:r>
              <a:rPr lang="en-US" altLang="ja-JP" sz="1100" dirty="0">
                <a:latin typeface="Meiryo UI" panose="020B0604030504040204" pitchFamily="50" charset="-128"/>
                <a:ea typeface="Meiryo UI" panose="020B0604030504040204" pitchFamily="50" charset="-128"/>
              </a:rPr>
              <a:t>2000</a:t>
            </a:r>
            <a:r>
              <a:rPr lang="ja-JP" altLang="en-US" sz="1100" dirty="0">
                <a:latin typeface="Meiryo UI" panose="020B0604030504040204" pitchFamily="50" charset="-128"/>
                <a:ea typeface="Meiryo UI" panose="020B0604030504040204" pitchFamily="50" charset="-128"/>
              </a:rPr>
              <a:t>年における平均勤続年数を</a:t>
            </a:r>
            <a:r>
              <a:rPr lang="en-US" altLang="ja-JP" sz="1100" dirty="0">
                <a:latin typeface="Meiryo UI" panose="020B0604030504040204" pitchFamily="50" charset="-128"/>
                <a:ea typeface="Meiryo UI" panose="020B0604030504040204" pitchFamily="50" charset="-128"/>
              </a:rPr>
              <a:t>100</a:t>
            </a:r>
            <a:r>
              <a:rPr lang="ja-JP" altLang="en-US" sz="1100" dirty="0">
                <a:latin typeface="Meiryo UI" panose="020B0604030504040204" pitchFamily="50" charset="-128"/>
                <a:ea typeface="Meiryo UI" panose="020B0604030504040204" pitchFamily="50" charset="-128"/>
              </a:rPr>
              <a:t>とした時の各年代における年齢階層別</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の平均勤続年数を指数化。</a:t>
            </a:r>
          </a:p>
          <a:p>
            <a:r>
              <a:rPr lang="ja-JP" altLang="en-US" sz="1100" dirty="0">
                <a:latin typeface="Meiryo UI" panose="020B0604030504040204" pitchFamily="50" charset="-128"/>
                <a:ea typeface="Meiryo UI" panose="020B0604030504040204" pitchFamily="50" charset="-128"/>
              </a:rPr>
              <a:t>　　　　　　右図：総務省「労働⼒調査（詳細集計）」により作成。転職者とは、就業者のうち前職のある者で、過去１年間に離職を経験した者を</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指す。転職者⽐率は「転職者数</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就業者数</a:t>
            </a:r>
            <a:r>
              <a:rPr lang="en-US" altLang="ja-JP" sz="1100" dirty="0">
                <a:latin typeface="Meiryo UI" panose="020B0604030504040204" pitchFamily="50" charset="-128"/>
                <a:ea typeface="Meiryo UI" panose="020B0604030504040204" pitchFamily="50" charset="-128"/>
              </a:rPr>
              <a:t>×100</a:t>
            </a:r>
            <a:r>
              <a:rPr lang="ja-JP" altLang="en-US" sz="1100" dirty="0">
                <a:latin typeface="Meiryo UI" panose="020B0604030504040204" pitchFamily="50" charset="-128"/>
                <a:ea typeface="Meiryo UI" panose="020B0604030504040204" pitchFamily="50" charset="-128"/>
              </a:rPr>
              <a:t>」で算出。</a:t>
            </a:r>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0924" y="505773"/>
            <a:ext cx="8308946" cy="307777"/>
          </a:xfrm>
          <a:prstGeom prst="rect">
            <a:avLst/>
          </a:prstGeom>
          <a:noFill/>
        </p:spPr>
        <p:txBody>
          <a:bodyPr wrap="square" rtlCol="0">
            <a:spAutoFit/>
          </a:bodyPr>
          <a:lstStyle/>
          <a:p>
            <a:r>
              <a:rPr kumimoji="1" lang="ja-JP" altLang="en-US" sz="1400" b="1" dirty="0"/>
              <a:t>■</a:t>
            </a:r>
            <a:r>
              <a:rPr lang="ja-JP" altLang="en-US" sz="1400" b="1" dirty="0"/>
              <a:t>　平均勤続年数の推移、転職者数・比率の推移</a:t>
            </a:r>
            <a:endParaRPr kumimoji="1" lang="ja-JP" altLang="en-US" sz="1400"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lang="ja-JP" altLang="en-US" kern="0" dirty="0">
                <a:solidFill>
                  <a:srgbClr val="000000"/>
                </a:solidFill>
                <a:ea typeface="Meiryo UI" pitchFamily="50" charset="-128"/>
                <a:cs typeface="Meiryo UI" pitchFamily="50" charset="-128"/>
              </a:rPr>
              <a:t>（</a:t>
            </a:r>
            <a:r>
              <a:rPr lang="en-US" altLang="ja-JP" kern="0" dirty="0" smtClean="0">
                <a:solidFill>
                  <a:srgbClr val="000000"/>
                </a:solidFill>
                <a:ea typeface="Meiryo UI" pitchFamily="50" charset="-128"/>
                <a:cs typeface="Meiryo UI" pitchFamily="50" charset="-128"/>
              </a:rPr>
              <a:t>10.</a:t>
            </a:r>
            <a:r>
              <a:rPr lang="ja-JP" altLang="en-US" kern="0" dirty="0" smtClean="0">
                <a:solidFill>
                  <a:srgbClr val="000000"/>
                </a:solidFill>
                <a:ea typeface="Meiryo UI" pitchFamily="50" charset="-128"/>
                <a:cs typeface="Meiryo UI" pitchFamily="50" charset="-128"/>
              </a:rPr>
              <a:t>雇用</a:t>
            </a:r>
            <a:r>
              <a:rPr lang="ja-JP" altLang="en-US" kern="0" dirty="0">
                <a:solidFill>
                  <a:srgbClr val="000000"/>
                </a:solidFill>
                <a:ea typeface="Meiryo UI" pitchFamily="50" charset="-128"/>
                <a:cs typeface="Meiryo UI" pitchFamily="50" charset="-128"/>
              </a:rPr>
              <a:t>・終身雇用・年功序列⑩）</a:t>
            </a:r>
            <a:endParaRPr kumimoji="0" lang="ja-JP" altLang="en-US" kern="0" dirty="0">
              <a:solidFill>
                <a:srgbClr val="000000"/>
              </a:solidFill>
              <a:ea typeface="Meiryo UI" pitchFamily="50" charset="-128"/>
              <a:cs typeface="Meiryo UI" pitchFamily="50" charset="-128"/>
            </a:endParaRPr>
          </a:p>
        </p:txBody>
      </p:sp>
      <p:pic>
        <p:nvPicPr>
          <p:cNvPr id="5" name="図 4"/>
          <p:cNvPicPr>
            <a:picLocks noChangeAspect="1"/>
          </p:cNvPicPr>
          <p:nvPr/>
        </p:nvPicPr>
        <p:blipFill>
          <a:blip r:embed="rId2"/>
          <a:stretch>
            <a:fillRect/>
          </a:stretch>
        </p:blipFill>
        <p:spPr>
          <a:xfrm>
            <a:off x="561415" y="1544383"/>
            <a:ext cx="8021169" cy="4344006"/>
          </a:xfrm>
          <a:prstGeom prst="rect">
            <a:avLst/>
          </a:prstGeom>
        </p:spPr>
      </p:pic>
      <p:sp>
        <p:nvSpPr>
          <p:cNvPr id="10" name="正方形/長方形 9"/>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第４回意見交換会　資料３</a:t>
            </a:r>
          </a:p>
        </p:txBody>
      </p:sp>
    </p:spTree>
    <p:extLst>
      <p:ext uri="{BB962C8B-B14F-4D97-AF65-F5344CB8AC3E}">
        <p14:creationId xmlns:p14="http://schemas.microsoft.com/office/powerpoint/2010/main" val="1662083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97981" y="558445"/>
            <a:ext cx="8693322" cy="307777"/>
          </a:xfrm>
          <a:prstGeom prst="rect">
            <a:avLst/>
          </a:prstGeom>
          <a:noFill/>
        </p:spPr>
        <p:txBody>
          <a:bodyPr wrap="square" rtlCol="0">
            <a:spAutoFit/>
          </a:bodyPr>
          <a:lstStyle/>
          <a:p>
            <a:r>
              <a:rPr kumimoji="1" lang="ja-JP" altLang="en-US" sz="1400" b="1" dirty="0"/>
              <a:t>■</a:t>
            </a:r>
            <a:r>
              <a:rPr lang="ja-JP" altLang="en-US" sz="1400" b="1" dirty="0"/>
              <a:t>　大企業を「個人的な理由」で離職した人の数（全国）</a:t>
            </a:r>
          </a:p>
        </p:txBody>
      </p:sp>
      <p:sp>
        <p:nvSpPr>
          <p:cNvPr id="11" name="正方形/長方形 10"/>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lang="ja-JP" altLang="en-US" kern="0" dirty="0">
                <a:solidFill>
                  <a:srgbClr val="000000"/>
                </a:solidFill>
                <a:ea typeface="Meiryo UI" pitchFamily="50" charset="-128"/>
                <a:cs typeface="Meiryo UI" pitchFamily="50" charset="-128"/>
              </a:rPr>
              <a:t>世界経済と日本の状況（</a:t>
            </a:r>
            <a:r>
              <a:rPr lang="en-US" altLang="ja-JP" kern="0" dirty="0" smtClean="0">
                <a:solidFill>
                  <a:srgbClr val="000000"/>
                </a:solidFill>
                <a:ea typeface="Meiryo UI" pitchFamily="50" charset="-128"/>
                <a:cs typeface="Meiryo UI" pitchFamily="50" charset="-128"/>
              </a:rPr>
              <a:t>10.</a:t>
            </a:r>
            <a:r>
              <a:rPr lang="ja-JP" altLang="en-US" kern="0" dirty="0" smtClean="0">
                <a:solidFill>
                  <a:srgbClr val="000000"/>
                </a:solidFill>
                <a:ea typeface="Meiryo UI" pitchFamily="50" charset="-128"/>
                <a:cs typeface="Meiryo UI" pitchFamily="50" charset="-128"/>
              </a:rPr>
              <a:t>雇用</a:t>
            </a:r>
            <a:r>
              <a:rPr lang="ja-JP" altLang="en-US" kern="0" dirty="0">
                <a:solidFill>
                  <a:srgbClr val="000000"/>
                </a:solidFill>
                <a:ea typeface="Meiryo UI" pitchFamily="50" charset="-128"/>
                <a:cs typeface="Meiryo UI" pitchFamily="50" charset="-128"/>
              </a:rPr>
              <a:t>・終身雇用・年功序列⑪）</a:t>
            </a:r>
          </a:p>
        </p:txBody>
      </p:sp>
      <p:sp>
        <p:nvSpPr>
          <p:cNvPr id="8" name="正方形/長方形 7">
            <a:extLst>
              <a:ext uri="{FF2B5EF4-FFF2-40B4-BE49-F238E27FC236}">
                <a16:creationId xmlns:a16="http://schemas.microsoft.com/office/drawing/2014/main" id="{5B9154DC-5E2E-470A-8FAE-9373615F1687}"/>
              </a:ext>
            </a:extLst>
          </p:cNvPr>
          <p:cNvSpPr/>
          <p:nvPr/>
        </p:nvSpPr>
        <p:spPr>
          <a:xfrm>
            <a:off x="147348" y="864381"/>
            <a:ext cx="8920452"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全国的に、大企業を「個人的な理由」（結婚・出産・育児・介護</a:t>
            </a:r>
            <a:r>
              <a:rPr lang="ja-JP" altLang="en-US"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を除く</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）で離職する若者が増えている。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（昇進できないこと、若いからという理由でチャレンジさせてもらえないことへの不満をもとにした離職はここに入ると考えられる）</a:t>
            </a:r>
          </a:p>
        </p:txBody>
      </p:sp>
      <p:sp>
        <p:nvSpPr>
          <p:cNvPr id="21" name="テキスト ボックス 20">
            <a:extLst>
              <a:ext uri="{FF2B5EF4-FFF2-40B4-BE49-F238E27FC236}">
                <a16:creationId xmlns:a16="http://schemas.microsoft.com/office/drawing/2014/main" id="{CC7BCD5B-3668-4EC3-AC7B-52D9F4986330}"/>
              </a:ext>
            </a:extLst>
          </p:cNvPr>
          <p:cNvSpPr txBox="1"/>
          <p:nvPr/>
        </p:nvSpPr>
        <p:spPr>
          <a:xfrm>
            <a:off x="338528" y="6449181"/>
            <a:ext cx="519014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出典：厚生労働省「雇用動向調査」</a:t>
            </a:r>
          </a:p>
        </p:txBody>
      </p:sp>
      <p:pic>
        <p:nvPicPr>
          <p:cNvPr id="4" name="図 3"/>
          <p:cNvPicPr>
            <a:picLocks noChangeAspect="1"/>
          </p:cNvPicPr>
          <p:nvPr/>
        </p:nvPicPr>
        <p:blipFill>
          <a:blip r:embed="rId2"/>
          <a:stretch>
            <a:fillRect/>
          </a:stretch>
        </p:blipFill>
        <p:spPr>
          <a:xfrm>
            <a:off x="236996" y="1846302"/>
            <a:ext cx="8632684" cy="4602879"/>
          </a:xfrm>
          <a:prstGeom prst="rect">
            <a:avLst/>
          </a:prstGeom>
        </p:spPr>
      </p:pic>
      <p:sp>
        <p:nvSpPr>
          <p:cNvPr id="9" name="正方形/長方形 8"/>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第４回意見交換会　資料３</a:t>
            </a:r>
          </a:p>
        </p:txBody>
      </p:sp>
    </p:spTree>
    <p:extLst>
      <p:ext uri="{BB962C8B-B14F-4D97-AF65-F5344CB8AC3E}">
        <p14:creationId xmlns:p14="http://schemas.microsoft.com/office/powerpoint/2010/main" val="2696948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lang="ja-JP" altLang="en-US" kern="0" dirty="0">
                <a:solidFill>
                  <a:srgbClr val="000000"/>
                </a:solidFill>
                <a:ea typeface="Meiryo UI" pitchFamily="50" charset="-128"/>
                <a:cs typeface="Meiryo UI" pitchFamily="50" charset="-128"/>
              </a:rPr>
              <a:t>世界経済と日本の状況（</a:t>
            </a:r>
            <a:r>
              <a:rPr lang="en-US" altLang="ja-JP" kern="0" dirty="0" smtClean="0">
                <a:solidFill>
                  <a:srgbClr val="000000"/>
                </a:solidFill>
                <a:ea typeface="Meiryo UI" pitchFamily="50" charset="-128"/>
                <a:cs typeface="Meiryo UI" pitchFamily="50" charset="-128"/>
              </a:rPr>
              <a:t>10.</a:t>
            </a:r>
            <a:r>
              <a:rPr lang="ja-JP" altLang="en-US" kern="0" dirty="0" smtClean="0">
                <a:solidFill>
                  <a:srgbClr val="000000"/>
                </a:solidFill>
                <a:ea typeface="Meiryo UI" pitchFamily="50" charset="-128"/>
                <a:cs typeface="Meiryo UI" pitchFamily="50" charset="-128"/>
              </a:rPr>
              <a:t>雇用</a:t>
            </a:r>
            <a:r>
              <a:rPr lang="ja-JP" altLang="en-US" kern="0" dirty="0">
                <a:solidFill>
                  <a:srgbClr val="000000"/>
                </a:solidFill>
                <a:ea typeface="Meiryo UI" pitchFamily="50" charset="-128"/>
                <a:cs typeface="Meiryo UI" pitchFamily="50" charset="-128"/>
              </a:rPr>
              <a:t>・終身雇用・年功序列⑫）</a:t>
            </a:r>
          </a:p>
        </p:txBody>
      </p:sp>
      <p:sp>
        <p:nvSpPr>
          <p:cNvPr id="6" name="テキスト ボックス 5">
            <a:extLst>
              <a:ext uri="{FF2B5EF4-FFF2-40B4-BE49-F238E27FC236}">
                <a16:creationId xmlns:a16="http://schemas.microsoft.com/office/drawing/2014/main" id="{C04CD1B5-F732-4A5C-A8C2-0AE547D85819}"/>
              </a:ext>
            </a:extLst>
          </p:cNvPr>
          <p:cNvSpPr txBox="1"/>
          <p:nvPr/>
        </p:nvSpPr>
        <p:spPr>
          <a:xfrm>
            <a:off x="645680" y="5895317"/>
            <a:ext cx="519014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出典：総務省「統計トピックス」（労働力調査）</a:t>
            </a:r>
          </a:p>
        </p:txBody>
      </p:sp>
      <p:sp>
        <p:nvSpPr>
          <p:cNvPr id="7" name="テキスト ボックス 6"/>
          <p:cNvSpPr txBox="1"/>
          <p:nvPr/>
        </p:nvSpPr>
        <p:spPr>
          <a:xfrm>
            <a:off x="97981" y="558446"/>
            <a:ext cx="8837013" cy="305936"/>
          </a:xfrm>
          <a:prstGeom prst="rect">
            <a:avLst/>
          </a:prstGeom>
          <a:noFill/>
        </p:spPr>
        <p:txBody>
          <a:bodyPr wrap="square" rtlCol="0">
            <a:spAutoFit/>
          </a:bodyPr>
          <a:lstStyle/>
          <a:p>
            <a:r>
              <a:rPr kumimoji="1" lang="ja-JP" altLang="en-US" sz="1400" b="1" dirty="0"/>
              <a:t>■</a:t>
            </a:r>
            <a:r>
              <a:rPr lang="ja-JP" altLang="en-US" sz="1400" b="1" dirty="0"/>
              <a:t>　 前職の離職理由別 転職者数</a:t>
            </a:r>
            <a:endParaRPr lang="ja-JP" altLang="en-US" sz="1000" dirty="0"/>
          </a:p>
        </p:txBody>
      </p:sp>
      <p:sp>
        <p:nvSpPr>
          <p:cNvPr id="8" name="正方形/長方形 7"/>
          <p:cNvSpPr/>
          <p:nvPr/>
        </p:nvSpPr>
        <p:spPr>
          <a:xfrm>
            <a:off x="147348" y="864381"/>
            <a:ext cx="8503417" cy="109504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全国の転職者について前職の離職理由をみると、事業不振や先行き不安などの「会社都合」により前職を離職した転職者は、リーマン・ショックの翌年の</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2009</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年に大きく増加したが、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年以降は減少傾向で推移している。</a:t>
            </a: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一方で、「より良い条件の仕事を探すため」は、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年以降増加傾向で推移しており、</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127</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万人と、</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2002</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年以降で過去最多となった。</a:t>
            </a:r>
          </a:p>
        </p:txBody>
      </p:sp>
      <p:pic>
        <p:nvPicPr>
          <p:cNvPr id="9" name="図 8"/>
          <p:cNvPicPr>
            <a:picLocks noChangeAspect="1"/>
          </p:cNvPicPr>
          <p:nvPr/>
        </p:nvPicPr>
        <p:blipFill>
          <a:blip r:embed="rId2"/>
          <a:stretch>
            <a:fillRect/>
          </a:stretch>
        </p:blipFill>
        <p:spPr>
          <a:xfrm>
            <a:off x="645680" y="2371726"/>
            <a:ext cx="8005085" cy="3425156"/>
          </a:xfrm>
          <a:prstGeom prst="rect">
            <a:avLst/>
          </a:prstGeom>
        </p:spPr>
      </p:pic>
      <p:sp>
        <p:nvSpPr>
          <p:cNvPr id="11" name="テキスト ボックス 10">
            <a:extLst>
              <a:ext uri="{FF2B5EF4-FFF2-40B4-BE49-F238E27FC236}">
                <a16:creationId xmlns:a16="http://schemas.microsoft.com/office/drawing/2014/main" id="{C04CD1B5-F732-4A5C-A8C2-0AE547D85819}"/>
              </a:ext>
            </a:extLst>
          </p:cNvPr>
          <p:cNvSpPr txBox="1"/>
          <p:nvPr/>
        </p:nvSpPr>
        <p:spPr>
          <a:xfrm>
            <a:off x="645680" y="6148185"/>
            <a:ext cx="7702637" cy="600164"/>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（注１） 前職の離職理由が「その他」及び「離職理由不詳」は除いている。また、「会社都合」には「会社倒産・事業所閉鎖」、</a:t>
            </a:r>
          </a:p>
          <a:p>
            <a:r>
              <a:rPr lang="ja-JP" altLang="en-US" sz="1100" dirty="0">
                <a:latin typeface="Meiryo UI" panose="020B0604030504040204" pitchFamily="50" charset="-128"/>
                <a:ea typeface="Meiryo UI" panose="020B0604030504040204" pitchFamily="50" charset="-128"/>
              </a:rPr>
              <a:t>　　　　　　　「人員整理・勧奨退職」及び「事業不振や先行き不安」が含まれる。</a:t>
            </a:r>
          </a:p>
          <a:p>
            <a:r>
              <a:rPr lang="ja-JP" altLang="en-US" sz="1100" dirty="0">
                <a:latin typeface="Meiryo UI" panose="020B0604030504040204" pitchFamily="50" charset="-128"/>
                <a:ea typeface="Meiryo UI" panose="020B0604030504040204" pitchFamily="50" charset="-128"/>
              </a:rPr>
              <a:t>（注２） </a:t>
            </a:r>
            <a:r>
              <a:rPr lang="en-US" altLang="ja-JP" sz="1100" dirty="0">
                <a:latin typeface="Meiryo UI" panose="020B0604030504040204" pitchFamily="50" charset="-128"/>
                <a:ea typeface="Meiryo UI" panose="020B0604030504040204" pitchFamily="50" charset="-128"/>
              </a:rPr>
              <a:t>2011</a:t>
            </a:r>
            <a:r>
              <a:rPr lang="ja-JP" altLang="en-US" sz="1100" dirty="0">
                <a:latin typeface="Meiryo UI" panose="020B0604030504040204" pitchFamily="50" charset="-128"/>
                <a:ea typeface="Meiryo UI" panose="020B0604030504040204" pitchFamily="50" charset="-128"/>
              </a:rPr>
              <a:t>年は、岩手県、宮城県及び福島県を除く結果</a:t>
            </a:r>
          </a:p>
        </p:txBody>
      </p:sp>
      <p:sp>
        <p:nvSpPr>
          <p:cNvPr id="12" name="正方形/長方形 11"/>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第４回意見交換会　資料３</a:t>
            </a:r>
          </a:p>
        </p:txBody>
      </p:sp>
    </p:spTree>
    <p:extLst>
      <p:ext uri="{BB962C8B-B14F-4D97-AF65-F5344CB8AC3E}">
        <p14:creationId xmlns:p14="http://schemas.microsoft.com/office/powerpoint/2010/main" val="3521181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3"/>
            <a:ext cx="8503417" cy="533752"/>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日本の企業では、管理職の大学院修了者の割合が低い。昇進するまでの時間も長い。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8308946" cy="307777"/>
          </a:xfrm>
          <a:prstGeom prst="rect">
            <a:avLst/>
          </a:prstGeom>
          <a:noFill/>
        </p:spPr>
        <p:txBody>
          <a:bodyPr wrap="square" rtlCol="0">
            <a:spAutoFit/>
          </a:bodyPr>
          <a:lstStyle/>
          <a:p>
            <a:r>
              <a:rPr kumimoji="1" lang="ja-JP" altLang="en-US" sz="1400" b="1" dirty="0"/>
              <a:t>■</a:t>
            </a:r>
            <a:r>
              <a:rPr lang="ja-JP" altLang="en-US" sz="1400" b="1" dirty="0"/>
              <a:t>　企業人材の現状</a:t>
            </a:r>
            <a:endParaRPr kumimoji="1" lang="ja-JP" altLang="en-US" sz="1400"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lang="ja-JP" altLang="en-US" kern="0" dirty="0">
                <a:solidFill>
                  <a:srgbClr val="000000"/>
                </a:solidFill>
                <a:ea typeface="Meiryo UI" pitchFamily="50" charset="-128"/>
                <a:cs typeface="Meiryo UI" pitchFamily="50" charset="-128"/>
              </a:rPr>
              <a:t>（</a:t>
            </a:r>
            <a:r>
              <a:rPr lang="en-US" altLang="ja-JP" kern="0" dirty="0" smtClean="0">
                <a:solidFill>
                  <a:srgbClr val="000000"/>
                </a:solidFill>
                <a:ea typeface="Meiryo UI" pitchFamily="50" charset="-128"/>
                <a:cs typeface="Meiryo UI" pitchFamily="50" charset="-128"/>
              </a:rPr>
              <a:t>10.</a:t>
            </a:r>
            <a:r>
              <a:rPr lang="ja-JP" altLang="en-US" kern="0" dirty="0" smtClean="0">
                <a:solidFill>
                  <a:srgbClr val="000000"/>
                </a:solidFill>
                <a:ea typeface="Meiryo UI" pitchFamily="50" charset="-128"/>
                <a:cs typeface="Meiryo UI" pitchFamily="50" charset="-128"/>
              </a:rPr>
              <a:t>雇用</a:t>
            </a:r>
            <a:r>
              <a:rPr lang="ja-JP" altLang="en-US" kern="0" dirty="0">
                <a:solidFill>
                  <a:srgbClr val="000000"/>
                </a:solidFill>
                <a:ea typeface="Meiryo UI" pitchFamily="50" charset="-128"/>
                <a:cs typeface="Meiryo UI" pitchFamily="50" charset="-128"/>
              </a:rPr>
              <a:t>・終身雇用・年功序列⑬）</a:t>
            </a:r>
            <a:endParaRPr kumimoji="0" lang="ja-JP" altLang="en-US" kern="0" dirty="0">
              <a:solidFill>
                <a:srgbClr val="000000"/>
              </a:solidFill>
              <a:ea typeface="Meiryo UI" pitchFamily="50" charset="-128"/>
              <a:cs typeface="Meiryo UI" pitchFamily="50" charset="-128"/>
            </a:endParaRPr>
          </a:p>
        </p:txBody>
      </p:sp>
      <p:pic>
        <p:nvPicPr>
          <p:cNvPr id="3" name="図 2"/>
          <p:cNvPicPr>
            <a:picLocks noChangeAspect="1"/>
          </p:cNvPicPr>
          <p:nvPr/>
        </p:nvPicPr>
        <p:blipFill>
          <a:blip r:embed="rId2"/>
          <a:stretch>
            <a:fillRect/>
          </a:stretch>
        </p:blipFill>
        <p:spPr>
          <a:xfrm>
            <a:off x="532836" y="1479068"/>
            <a:ext cx="8078327" cy="4344006"/>
          </a:xfrm>
          <a:prstGeom prst="rect">
            <a:avLst/>
          </a:prstGeom>
        </p:spPr>
      </p:pic>
      <p:sp>
        <p:nvSpPr>
          <p:cNvPr id="10" name="テキスト ボックス 9"/>
          <p:cNvSpPr txBox="1"/>
          <p:nvPr/>
        </p:nvSpPr>
        <p:spPr>
          <a:xfrm>
            <a:off x="423324" y="6043841"/>
            <a:ext cx="8503417" cy="769441"/>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出典：内閣府「選択する未来</a:t>
            </a:r>
            <a:r>
              <a:rPr lang="en-US" altLang="ja-JP" sz="1100" dirty="0">
                <a:latin typeface="Meiryo UI" panose="020B0604030504040204" pitchFamily="50" charset="-128"/>
                <a:ea typeface="Meiryo UI" panose="020B0604030504040204" pitchFamily="50" charset="-128"/>
              </a:rPr>
              <a:t>2.0</a:t>
            </a:r>
            <a:r>
              <a:rPr lang="ja-JP" altLang="en-US" sz="1100" dirty="0">
                <a:latin typeface="Meiryo UI" panose="020B0604030504040204" pitchFamily="50" charset="-128"/>
                <a:ea typeface="Meiryo UI" panose="020B0604030504040204" pitchFamily="50" charset="-128"/>
              </a:rPr>
              <a:t>報告　参考資料」</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（備考）左図：総務省「就業構造基本調査」により作成。従業員</a:t>
            </a:r>
            <a:r>
              <a:rPr lang="en-US" altLang="ja-JP" sz="1100" dirty="0">
                <a:latin typeface="Meiryo UI" panose="020B0604030504040204" pitchFamily="50" charset="-128"/>
                <a:ea typeface="Meiryo UI" panose="020B0604030504040204" pitchFamily="50" charset="-128"/>
              </a:rPr>
              <a:t>500</a:t>
            </a:r>
            <a:r>
              <a:rPr lang="ja-JP" altLang="en-US" sz="1100" dirty="0">
                <a:latin typeface="Meiryo UI" panose="020B0604030504040204" pitchFamily="50" charset="-128"/>
                <a:ea typeface="Meiryo UI" panose="020B0604030504040204" pitchFamily="50" charset="-128"/>
              </a:rPr>
              <a:t>名以上の企業の役員</a:t>
            </a:r>
            <a:r>
              <a:rPr lang="en-US" altLang="ja-JP" sz="1100" dirty="0">
                <a:latin typeface="Meiryo UI" panose="020B0604030504040204" pitchFamily="50" charset="-128"/>
                <a:ea typeface="Meiryo UI" panose="020B0604030504040204" pitchFamily="50" charset="-128"/>
              </a:rPr>
              <a:t>99,400⼈</a:t>
            </a:r>
            <a:r>
              <a:rPr lang="ja-JP" altLang="en-US" sz="1100" dirty="0">
                <a:latin typeface="Meiryo UI" panose="020B0604030504040204" pitchFamily="50" charset="-128"/>
                <a:ea typeface="Meiryo UI" panose="020B0604030504040204" pitchFamily="50" charset="-128"/>
              </a:rPr>
              <a:t>の最終学歴。</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中図・右図：リクルートワークス研究所「</a:t>
            </a:r>
            <a:r>
              <a:rPr lang="en-US" altLang="ja-JP" sz="1100" dirty="0">
                <a:latin typeface="Meiryo UI" panose="020B0604030504040204" pitchFamily="50" charset="-128"/>
                <a:ea typeface="Meiryo UI" panose="020B0604030504040204" pitchFamily="50" charset="-128"/>
              </a:rPr>
              <a:t>Works 128 </a:t>
            </a:r>
            <a:r>
              <a:rPr lang="ja-JP" altLang="en-US" sz="1100" dirty="0">
                <a:latin typeface="Meiryo UI" panose="020B0604030504040204" pitchFamily="50" charset="-128"/>
                <a:ea typeface="Meiryo UI" panose="020B0604030504040204" pitchFamily="50" charset="-128"/>
              </a:rPr>
              <a:t>５カ国⽐較課⻑の定義」（</a:t>
            </a:r>
            <a:r>
              <a:rPr lang="en-US" altLang="ja-JP" sz="1100" dirty="0">
                <a:latin typeface="Meiryo UI" panose="020B0604030504040204" pitchFamily="50" charset="-128"/>
                <a:ea typeface="Meiryo UI" panose="020B0604030504040204" pitchFamily="50" charset="-128"/>
              </a:rPr>
              <a:t>2015</a:t>
            </a:r>
            <a:r>
              <a:rPr lang="ja-JP" altLang="en-US" sz="1100" dirty="0">
                <a:latin typeface="Meiryo UI" panose="020B0604030504040204" pitchFamily="50" charset="-128"/>
                <a:ea typeface="Meiryo UI" panose="020B0604030504040204" pitchFamily="50" charset="-128"/>
              </a:rPr>
              <a:t>年２⽉</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）により作成。従業員</a:t>
            </a:r>
            <a:r>
              <a:rPr lang="en-US" altLang="ja-JP" sz="1100" dirty="0">
                <a:latin typeface="Meiryo UI" panose="020B0604030504040204" pitchFamily="50" charset="-128"/>
                <a:ea typeface="Meiryo UI" panose="020B0604030504040204" pitchFamily="50" charset="-128"/>
              </a:rPr>
              <a:t>100⼈</a:t>
            </a:r>
            <a:r>
              <a:rPr lang="ja-JP" altLang="en-US" sz="1100" dirty="0">
                <a:latin typeface="Meiryo UI" panose="020B0604030504040204" pitchFamily="50" charset="-128"/>
                <a:ea typeface="Meiryo UI" panose="020B0604030504040204" pitchFamily="50" charset="-128"/>
              </a:rPr>
              <a:t>以上の</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企業に勤めるアドミニストレーション⼜は営業･販売部⾨に所属する勤続１年以上のマネージャー（課⻑職及び部⻑職相当）に調査。</a:t>
            </a:r>
            <a:endParaRPr lang="en-US" altLang="ja-JP" sz="11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2073599" y="1920330"/>
            <a:ext cx="290779" cy="461665"/>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大学院</a:t>
            </a:r>
            <a:endParaRPr lang="en-US" altLang="ja-JP" sz="800" dirty="0">
              <a:latin typeface="Meiryo UI" panose="020B0604030504040204" pitchFamily="50" charset="-128"/>
              <a:ea typeface="Meiryo UI" panose="020B0604030504040204" pitchFamily="50" charset="-128"/>
            </a:endParaRPr>
          </a:p>
        </p:txBody>
      </p:sp>
      <p:sp>
        <p:nvSpPr>
          <p:cNvPr id="11" name="正方形/長方形 10"/>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第４回意見交換会　資料３</a:t>
            </a:r>
          </a:p>
        </p:txBody>
      </p:sp>
    </p:spTree>
    <p:extLst>
      <p:ext uri="{BB962C8B-B14F-4D97-AF65-F5344CB8AC3E}">
        <p14:creationId xmlns:p14="http://schemas.microsoft.com/office/powerpoint/2010/main" val="2419121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3"/>
            <a:ext cx="8503417" cy="533752"/>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転職者のうち大手企業からスタートアップへの転職は増加傾向。</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上場企業とスタートアップの年収差が縮小傾向。</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8308946" cy="307777"/>
          </a:xfrm>
          <a:prstGeom prst="rect">
            <a:avLst/>
          </a:prstGeom>
          <a:noFill/>
        </p:spPr>
        <p:txBody>
          <a:bodyPr wrap="square" rtlCol="0">
            <a:spAutoFit/>
          </a:bodyPr>
          <a:lstStyle/>
          <a:p>
            <a:r>
              <a:rPr kumimoji="1" lang="ja-JP" altLang="en-US" sz="1400" b="1" dirty="0"/>
              <a:t>■</a:t>
            </a:r>
            <a:r>
              <a:rPr lang="ja-JP" altLang="en-US" sz="1400" b="1" dirty="0"/>
              <a:t>　転職のうち大手企業からスタートアップへの転職</a:t>
            </a:r>
            <a:endParaRPr kumimoji="1" lang="ja-JP" altLang="en-US" sz="1400"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lang="ja-JP" altLang="en-US" kern="0" dirty="0">
                <a:solidFill>
                  <a:srgbClr val="000000"/>
                </a:solidFill>
                <a:ea typeface="Meiryo UI" pitchFamily="50" charset="-128"/>
                <a:cs typeface="Meiryo UI" pitchFamily="50" charset="-128"/>
              </a:rPr>
              <a:t>（</a:t>
            </a:r>
            <a:r>
              <a:rPr lang="en-US" altLang="ja-JP" kern="0" dirty="0" smtClean="0">
                <a:solidFill>
                  <a:srgbClr val="000000"/>
                </a:solidFill>
                <a:ea typeface="Meiryo UI" pitchFamily="50" charset="-128"/>
                <a:cs typeface="Meiryo UI" pitchFamily="50" charset="-128"/>
              </a:rPr>
              <a:t>10.</a:t>
            </a:r>
            <a:r>
              <a:rPr lang="ja-JP" altLang="en-US" kern="0" dirty="0" smtClean="0">
                <a:solidFill>
                  <a:srgbClr val="000000"/>
                </a:solidFill>
                <a:ea typeface="Meiryo UI" pitchFamily="50" charset="-128"/>
                <a:cs typeface="Meiryo UI" pitchFamily="50" charset="-128"/>
              </a:rPr>
              <a:t>雇用</a:t>
            </a:r>
            <a:r>
              <a:rPr lang="ja-JP" altLang="en-US" kern="0" dirty="0">
                <a:solidFill>
                  <a:srgbClr val="000000"/>
                </a:solidFill>
                <a:ea typeface="Meiryo UI" pitchFamily="50" charset="-128"/>
                <a:cs typeface="Meiryo UI" pitchFamily="50" charset="-128"/>
              </a:rPr>
              <a:t>・終身雇用・年功序列⑭）</a:t>
            </a:r>
            <a:endParaRPr kumimoji="0" lang="ja-JP" altLang="en-US" kern="0" dirty="0">
              <a:solidFill>
                <a:srgbClr val="000000"/>
              </a:solidFill>
              <a:ea typeface="Meiryo UI" pitchFamily="50" charset="-128"/>
              <a:cs typeface="Meiryo UI" pitchFamily="50" charset="-128"/>
            </a:endParaRPr>
          </a:p>
        </p:txBody>
      </p:sp>
      <p:pic>
        <p:nvPicPr>
          <p:cNvPr id="11" name="図 10"/>
          <p:cNvPicPr>
            <a:picLocks noChangeAspect="1"/>
          </p:cNvPicPr>
          <p:nvPr/>
        </p:nvPicPr>
        <p:blipFill>
          <a:blip r:embed="rId2"/>
          <a:stretch>
            <a:fillRect/>
          </a:stretch>
        </p:blipFill>
        <p:spPr>
          <a:xfrm>
            <a:off x="1305458" y="1543896"/>
            <a:ext cx="6533084" cy="4644000"/>
          </a:xfrm>
          <a:prstGeom prst="rect">
            <a:avLst/>
          </a:prstGeom>
        </p:spPr>
      </p:pic>
      <p:sp>
        <p:nvSpPr>
          <p:cNvPr id="9" name="テキスト ボックス 8"/>
          <p:cNvSpPr txBox="1"/>
          <p:nvPr/>
        </p:nvSpPr>
        <p:spPr>
          <a:xfrm>
            <a:off x="1303375" y="6311482"/>
            <a:ext cx="3122022"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出典：日本経済新聞　（</a:t>
            </a:r>
            <a:r>
              <a:rPr lang="en-US" altLang="ja-JP" sz="1100" dirty="0">
                <a:latin typeface="Meiryo UI" panose="020B0604030504040204" pitchFamily="50" charset="-128"/>
                <a:ea typeface="Meiryo UI" panose="020B0604030504040204" pitchFamily="50" charset="-128"/>
              </a:rPr>
              <a:t>2022</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3</a:t>
            </a:r>
            <a:r>
              <a:rPr lang="ja-JP" altLang="en-US" sz="1100" dirty="0">
                <a:latin typeface="Meiryo UI" panose="020B0604030504040204" pitchFamily="50" charset="-128"/>
                <a:ea typeface="Meiryo UI" panose="020B0604030504040204" pitchFamily="50" charset="-128"/>
              </a:rPr>
              <a:t>月６日）</a:t>
            </a:r>
            <a:endParaRPr lang="en-US" altLang="ja-JP" sz="1100" dirty="0">
              <a:latin typeface="Meiryo UI" panose="020B0604030504040204" pitchFamily="50" charset="-128"/>
              <a:ea typeface="Meiryo UI" panose="020B0604030504040204" pitchFamily="50" charset="-128"/>
            </a:endParaRPr>
          </a:p>
        </p:txBody>
      </p:sp>
      <p:sp>
        <p:nvSpPr>
          <p:cNvPr id="10" name="正方形/長方形 9"/>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第４回意見交換会　資料３</a:t>
            </a:r>
          </a:p>
        </p:txBody>
      </p:sp>
    </p:spTree>
    <p:extLst>
      <p:ext uri="{BB962C8B-B14F-4D97-AF65-F5344CB8AC3E}">
        <p14:creationId xmlns:p14="http://schemas.microsoft.com/office/powerpoint/2010/main" val="2298257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1050323"/>
            <a:ext cx="8503417" cy="6374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日本においては、労働者は企業に勤めることによって、社会保障・教育などの面で数多くのメリットがある。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61915"/>
            <a:ext cx="5040560" cy="307777"/>
          </a:xfrm>
          <a:prstGeom prst="rect">
            <a:avLst/>
          </a:prstGeom>
          <a:noFill/>
        </p:spPr>
        <p:txBody>
          <a:bodyPr wrap="square" rtlCol="0">
            <a:spAutoFit/>
          </a:bodyPr>
          <a:lstStyle/>
          <a:p>
            <a:r>
              <a:rPr kumimoji="1" lang="ja-JP" altLang="en-US" sz="1400" b="1" dirty="0"/>
              <a:t>■</a:t>
            </a:r>
            <a:r>
              <a:rPr lang="ja-JP" altLang="en-US" sz="1400" b="1" dirty="0"/>
              <a:t>　企業から提供される制度・仕組み</a:t>
            </a:r>
            <a:endParaRPr kumimoji="1"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kumimoji="0" lang="en-US" altLang="ja-JP" kern="0" dirty="0" smtClean="0">
                <a:solidFill>
                  <a:srgbClr val="000000"/>
                </a:solidFill>
                <a:ea typeface="Meiryo UI" pitchFamily="50" charset="-128"/>
                <a:cs typeface="Meiryo UI" pitchFamily="50" charset="-128"/>
              </a:rPr>
              <a:t>11.</a:t>
            </a:r>
            <a:r>
              <a:rPr kumimoji="0" lang="ja-JP" altLang="en-US" kern="0" dirty="0" smtClean="0">
                <a:solidFill>
                  <a:srgbClr val="000000"/>
                </a:solidFill>
                <a:ea typeface="Meiryo UI" pitchFamily="50" charset="-128"/>
                <a:cs typeface="Meiryo UI" pitchFamily="50" charset="-128"/>
              </a:rPr>
              <a:t>企業</a:t>
            </a:r>
            <a:r>
              <a:rPr kumimoji="0" lang="ja-JP" altLang="en-US" kern="0" dirty="0">
                <a:solidFill>
                  <a:srgbClr val="000000"/>
                </a:solidFill>
                <a:ea typeface="Meiryo UI" pitchFamily="50" charset="-128"/>
                <a:cs typeface="Meiryo UI" pitchFamily="50" charset="-128"/>
              </a:rPr>
              <a:t>に紐づく制度）</a:t>
            </a:r>
          </a:p>
        </p:txBody>
      </p:sp>
      <p:sp>
        <p:nvSpPr>
          <p:cNvPr id="5" name="角丸四角形 4"/>
          <p:cNvSpPr/>
          <p:nvPr/>
        </p:nvSpPr>
        <p:spPr>
          <a:xfrm>
            <a:off x="270924" y="2163831"/>
            <a:ext cx="8651007" cy="4136592"/>
          </a:xfrm>
          <a:prstGeom prst="roundRect">
            <a:avLst>
              <a:gd name="adj" fmla="val 4674"/>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458985" y="2268940"/>
            <a:ext cx="7146374" cy="514267"/>
          </a:xfrm>
          <a:prstGeom prst="round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2">
                    <a:lumMod val="50000"/>
                  </a:schemeClr>
                </a:solidFill>
              </a:rPr>
              <a:t>▶　労働者（主に正社員）が企業に勤めることで得られる制度・仕組み</a:t>
            </a:r>
          </a:p>
        </p:txBody>
      </p:sp>
      <p:sp>
        <p:nvSpPr>
          <p:cNvPr id="9" name="テキスト ボックス 8"/>
          <p:cNvSpPr txBox="1"/>
          <p:nvPr/>
        </p:nvSpPr>
        <p:spPr>
          <a:xfrm>
            <a:off x="284742" y="6348688"/>
            <a:ext cx="3161211"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出典：求人関連</a:t>
            </a:r>
            <a:r>
              <a:rPr lang="en-US" altLang="ja-JP" sz="1100" dirty="0">
                <a:latin typeface="Meiryo UI" panose="020B0604030504040204" pitchFamily="50" charset="-128"/>
                <a:ea typeface="Meiryo UI" panose="020B0604030504040204" pitchFamily="50" charset="-128"/>
              </a:rPr>
              <a:t>HP</a:t>
            </a:r>
            <a:r>
              <a:rPr lang="ja-JP" altLang="en-US" sz="1100" dirty="0">
                <a:latin typeface="Meiryo UI" panose="020B0604030504040204" pitchFamily="50" charset="-128"/>
                <a:ea typeface="Meiryo UI" panose="020B0604030504040204" pitchFamily="50" charset="-128"/>
              </a:rPr>
              <a:t>をもとに副首都推進局で作成</a:t>
            </a:r>
            <a:endParaRPr lang="en-US" altLang="ja-JP" sz="1100" dirty="0">
              <a:latin typeface="Meiryo UI" panose="020B0604030504040204" pitchFamily="50" charset="-128"/>
              <a:ea typeface="Meiryo UI" panose="020B0604030504040204" pitchFamily="50" charset="-128"/>
            </a:endParaRPr>
          </a:p>
        </p:txBody>
      </p:sp>
      <p:sp>
        <p:nvSpPr>
          <p:cNvPr id="16" name="正方形/長方形 15"/>
          <p:cNvSpPr/>
          <p:nvPr/>
        </p:nvSpPr>
        <p:spPr>
          <a:xfrm>
            <a:off x="734578" y="2885302"/>
            <a:ext cx="4843263" cy="3310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2500"/>
              </a:lnSpc>
            </a:pPr>
            <a:r>
              <a:rPr kumimoji="1" lang="ja-JP" altLang="en-US" sz="1600" dirty="0">
                <a:solidFill>
                  <a:schemeClr val="tx2">
                    <a:lumMod val="50000"/>
                  </a:schemeClr>
                </a:solidFill>
                <a:latin typeface="+mn-ea"/>
              </a:rPr>
              <a:t>○ 賞与</a:t>
            </a:r>
            <a:endParaRPr kumimoji="1" lang="en-US" altLang="ja-JP" sz="1600" dirty="0">
              <a:solidFill>
                <a:schemeClr val="tx2">
                  <a:lumMod val="50000"/>
                </a:schemeClr>
              </a:solidFill>
              <a:latin typeface="+mn-ea"/>
            </a:endParaRPr>
          </a:p>
          <a:p>
            <a:pPr>
              <a:lnSpc>
                <a:spcPts val="2500"/>
              </a:lnSpc>
            </a:pPr>
            <a:r>
              <a:rPr kumimoji="1" lang="ja-JP" altLang="en-US" sz="1600" dirty="0">
                <a:solidFill>
                  <a:schemeClr val="tx2">
                    <a:lumMod val="50000"/>
                  </a:schemeClr>
                </a:solidFill>
                <a:latin typeface="+mn-ea"/>
              </a:rPr>
              <a:t>○ 扶養・住宅などの各種手当</a:t>
            </a:r>
            <a:endParaRPr kumimoji="1" lang="en-US" altLang="ja-JP" sz="1600" dirty="0">
              <a:solidFill>
                <a:schemeClr val="tx2">
                  <a:lumMod val="50000"/>
                </a:schemeClr>
              </a:solidFill>
              <a:latin typeface="+mn-ea"/>
            </a:endParaRPr>
          </a:p>
          <a:p>
            <a:pPr>
              <a:lnSpc>
                <a:spcPts val="2500"/>
              </a:lnSpc>
            </a:pPr>
            <a:r>
              <a:rPr kumimoji="1" lang="ja-JP" altLang="en-US" sz="1600" dirty="0">
                <a:solidFill>
                  <a:schemeClr val="tx2">
                    <a:lumMod val="50000"/>
                  </a:schemeClr>
                </a:solidFill>
                <a:latin typeface="+mn-ea"/>
              </a:rPr>
              <a:t>○ 退職給付金</a:t>
            </a:r>
            <a:endParaRPr kumimoji="1" lang="en-US" altLang="ja-JP" sz="1600" dirty="0">
              <a:solidFill>
                <a:schemeClr val="tx2">
                  <a:lumMod val="50000"/>
                </a:schemeClr>
              </a:solidFill>
              <a:latin typeface="+mn-ea"/>
            </a:endParaRPr>
          </a:p>
          <a:p>
            <a:pPr>
              <a:lnSpc>
                <a:spcPts val="2500"/>
              </a:lnSpc>
            </a:pPr>
            <a:r>
              <a:rPr kumimoji="1" lang="ja-JP" altLang="en-US" sz="1600" dirty="0">
                <a:solidFill>
                  <a:schemeClr val="tx2">
                    <a:lumMod val="50000"/>
                  </a:schemeClr>
                </a:solidFill>
                <a:latin typeface="+mn-ea"/>
              </a:rPr>
              <a:t>○ 健康保険</a:t>
            </a:r>
            <a:endParaRPr kumimoji="1" lang="en-US" altLang="ja-JP" sz="1600" dirty="0">
              <a:solidFill>
                <a:schemeClr val="tx2">
                  <a:lumMod val="50000"/>
                </a:schemeClr>
              </a:solidFill>
              <a:latin typeface="+mn-ea"/>
            </a:endParaRPr>
          </a:p>
          <a:p>
            <a:pPr>
              <a:lnSpc>
                <a:spcPts val="2500"/>
              </a:lnSpc>
            </a:pPr>
            <a:r>
              <a:rPr kumimoji="1" lang="ja-JP" altLang="en-US" sz="1600" dirty="0">
                <a:solidFill>
                  <a:schemeClr val="tx2">
                    <a:lumMod val="50000"/>
                  </a:schemeClr>
                </a:solidFill>
                <a:latin typeface="+mn-ea"/>
              </a:rPr>
              <a:t>○ 年金</a:t>
            </a:r>
            <a:endParaRPr kumimoji="1" lang="en-US" altLang="ja-JP" sz="1600" dirty="0">
              <a:solidFill>
                <a:schemeClr val="tx2">
                  <a:lumMod val="50000"/>
                </a:schemeClr>
              </a:solidFill>
              <a:latin typeface="+mn-ea"/>
            </a:endParaRPr>
          </a:p>
          <a:p>
            <a:pPr>
              <a:lnSpc>
                <a:spcPts val="2500"/>
              </a:lnSpc>
            </a:pPr>
            <a:endParaRPr kumimoji="1" lang="en-US" altLang="ja-JP" sz="1600" dirty="0">
              <a:solidFill>
                <a:schemeClr val="tx2">
                  <a:lumMod val="50000"/>
                </a:schemeClr>
              </a:solidFill>
              <a:latin typeface="+mn-ea"/>
            </a:endParaRPr>
          </a:p>
          <a:p>
            <a:pPr>
              <a:lnSpc>
                <a:spcPts val="2500"/>
              </a:lnSpc>
            </a:pPr>
            <a:r>
              <a:rPr kumimoji="1" lang="ja-JP" altLang="en-US" sz="1600" dirty="0">
                <a:solidFill>
                  <a:schemeClr val="tx2">
                    <a:lumMod val="50000"/>
                  </a:schemeClr>
                </a:solidFill>
                <a:latin typeface="+mn-ea"/>
              </a:rPr>
              <a:t>○ 産休・育児をはじめとする各種休暇・休業制度</a:t>
            </a:r>
            <a:endParaRPr kumimoji="1" lang="en-US" altLang="ja-JP" sz="1600" dirty="0">
              <a:solidFill>
                <a:schemeClr val="tx2">
                  <a:lumMod val="50000"/>
                </a:schemeClr>
              </a:solidFill>
              <a:latin typeface="+mn-ea"/>
            </a:endParaRPr>
          </a:p>
          <a:p>
            <a:pPr>
              <a:lnSpc>
                <a:spcPts val="2500"/>
              </a:lnSpc>
            </a:pPr>
            <a:r>
              <a:rPr kumimoji="1" lang="ja-JP" altLang="en-US" sz="1600" dirty="0">
                <a:solidFill>
                  <a:schemeClr val="tx2">
                    <a:lumMod val="50000"/>
                  </a:schemeClr>
                </a:solidFill>
                <a:latin typeface="+mn-ea"/>
              </a:rPr>
              <a:t>○ 社宅</a:t>
            </a:r>
            <a:endParaRPr kumimoji="1" lang="en-US" altLang="ja-JP" sz="1600" dirty="0">
              <a:solidFill>
                <a:schemeClr val="tx2">
                  <a:lumMod val="50000"/>
                </a:schemeClr>
              </a:solidFill>
              <a:latin typeface="+mn-ea"/>
            </a:endParaRPr>
          </a:p>
          <a:p>
            <a:pPr>
              <a:lnSpc>
                <a:spcPts val="2500"/>
              </a:lnSpc>
            </a:pPr>
            <a:r>
              <a:rPr kumimoji="1" lang="ja-JP" altLang="en-US" sz="1600" dirty="0">
                <a:solidFill>
                  <a:schemeClr val="tx2">
                    <a:lumMod val="50000"/>
                  </a:schemeClr>
                </a:solidFill>
                <a:latin typeface="+mn-ea"/>
              </a:rPr>
              <a:t>○ 保養施設</a:t>
            </a:r>
            <a:endParaRPr kumimoji="1" lang="en-US" altLang="ja-JP" sz="1600" dirty="0">
              <a:solidFill>
                <a:schemeClr val="tx2">
                  <a:lumMod val="50000"/>
                </a:schemeClr>
              </a:solidFill>
              <a:latin typeface="+mn-ea"/>
            </a:endParaRPr>
          </a:p>
          <a:p>
            <a:pPr>
              <a:lnSpc>
                <a:spcPts val="2500"/>
              </a:lnSpc>
            </a:pPr>
            <a:r>
              <a:rPr kumimoji="1" lang="ja-JP" altLang="en-US" sz="1600" dirty="0">
                <a:solidFill>
                  <a:schemeClr val="tx2">
                    <a:lumMod val="50000"/>
                  </a:schemeClr>
                </a:solidFill>
                <a:latin typeface="+mn-ea"/>
              </a:rPr>
              <a:t>○ 資産形成補助</a:t>
            </a:r>
            <a:endParaRPr kumimoji="1" lang="en-US" altLang="ja-JP" sz="1600" dirty="0">
              <a:solidFill>
                <a:schemeClr val="tx2">
                  <a:lumMod val="50000"/>
                </a:schemeClr>
              </a:solidFill>
              <a:latin typeface="+mn-ea"/>
            </a:endParaRPr>
          </a:p>
        </p:txBody>
      </p:sp>
      <p:sp>
        <p:nvSpPr>
          <p:cNvPr id="17" name="正方形/長方形 16"/>
          <p:cNvSpPr/>
          <p:nvPr/>
        </p:nvSpPr>
        <p:spPr>
          <a:xfrm>
            <a:off x="5311484" y="2885302"/>
            <a:ext cx="4111916" cy="21121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2500"/>
              </a:lnSpc>
            </a:pPr>
            <a:r>
              <a:rPr kumimoji="1" lang="ja-JP" altLang="en-US" sz="1600" dirty="0">
                <a:solidFill>
                  <a:schemeClr val="tx2">
                    <a:lumMod val="50000"/>
                  </a:schemeClr>
                </a:solidFill>
                <a:latin typeface="+mn-ea"/>
              </a:rPr>
              <a:t>○ 源泉徴収</a:t>
            </a:r>
            <a:endParaRPr kumimoji="1" lang="en-US" altLang="ja-JP" sz="1600" dirty="0">
              <a:solidFill>
                <a:schemeClr val="tx2">
                  <a:lumMod val="50000"/>
                </a:schemeClr>
              </a:solidFill>
              <a:latin typeface="+mn-ea"/>
            </a:endParaRPr>
          </a:p>
          <a:p>
            <a:pPr>
              <a:lnSpc>
                <a:spcPts val="2500"/>
              </a:lnSpc>
            </a:pPr>
            <a:r>
              <a:rPr kumimoji="1" lang="ja-JP" altLang="en-US" sz="1600" dirty="0">
                <a:solidFill>
                  <a:schemeClr val="tx2">
                    <a:lumMod val="50000"/>
                  </a:schemeClr>
                </a:solidFill>
                <a:latin typeface="+mn-ea"/>
              </a:rPr>
              <a:t>○ 住民税特別徴収</a:t>
            </a:r>
            <a:endParaRPr kumimoji="1" lang="en-US" altLang="ja-JP" sz="1600" dirty="0">
              <a:solidFill>
                <a:schemeClr val="tx2">
                  <a:lumMod val="50000"/>
                </a:schemeClr>
              </a:solidFill>
              <a:latin typeface="+mn-ea"/>
            </a:endParaRPr>
          </a:p>
          <a:p>
            <a:pPr>
              <a:lnSpc>
                <a:spcPts val="2500"/>
              </a:lnSpc>
            </a:pPr>
            <a:endParaRPr kumimoji="1" lang="en-US" altLang="ja-JP" sz="1600" dirty="0">
              <a:solidFill>
                <a:schemeClr val="tx2">
                  <a:lumMod val="50000"/>
                </a:schemeClr>
              </a:solidFill>
              <a:latin typeface="+mn-ea"/>
            </a:endParaRPr>
          </a:p>
          <a:p>
            <a:pPr>
              <a:lnSpc>
                <a:spcPts val="2500"/>
              </a:lnSpc>
            </a:pPr>
            <a:r>
              <a:rPr kumimoji="1" lang="ja-JP" altLang="en-US" sz="1600" dirty="0">
                <a:solidFill>
                  <a:schemeClr val="tx2">
                    <a:lumMod val="50000"/>
                  </a:schemeClr>
                </a:solidFill>
                <a:latin typeface="+mn-ea"/>
              </a:rPr>
              <a:t>○社会的信頼</a:t>
            </a:r>
            <a:endParaRPr kumimoji="1" lang="en-US" altLang="ja-JP" sz="1600" dirty="0">
              <a:solidFill>
                <a:schemeClr val="tx2">
                  <a:lumMod val="50000"/>
                </a:schemeClr>
              </a:solidFill>
              <a:latin typeface="+mn-ea"/>
            </a:endParaRPr>
          </a:p>
          <a:p>
            <a:pPr>
              <a:lnSpc>
                <a:spcPts val="2500"/>
              </a:lnSpc>
            </a:pPr>
            <a:r>
              <a:rPr kumimoji="1" lang="ja-JP" altLang="en-US" sz="1600" dirty="0">
                <a:solidFill>
                  <a:schemeClr val="tx2">
                    <a:lumMod val="50000"/>
                  </a:schemeClr>
                </a:solidFill>
                <a:latin typeface="+mn-ea"/>
              </a:rPr>
              <a:t>　・ローンやクレジットカードの審査など</a:t>
            </a:r>
            <a:endParaRPr kumimoji="1" lang="en-US" altLang="ja-JP" sz="1600" dirty="0">
              <a:solidFill>
                <a:schemeClr val="tx2">
                  <a:lumMod val="50000"/>
                </a:schemeClr>
              </a:solidFill>
              <a:latin typeface="+mn-ea"/>
            </a:endParaRPr>
          </a:p>
          <a:p>
            <a:pPr>
              <a:lnSpc>
                <a:spcPts val="2500"/>
              </a:lnSpc>
            </a:pPr>
            <a:endParaRPr kumimoji="1" lang="en-US" altLang="ja-JP" sz="1600" dirty="0">
              <a:solidFill>
                <a:schemeClr val="tx2">
                  <a:lumMod val="50000"/>
                </a:schemeClr>
              </a:solidFill>
              <a:latin typeface="+mn-ea"/>
            </a:endParaRPr>
          </a:p>
          <a:p>
            <a:pPr>
              <a:lnSpc>
                <a:spcPts val="2500"/>
              </a:lnSpc>
            </a:pPr>
            <a:r>
              <a:rPr kumimoji="1" lang="ja-JP" altLang="en-US" sz="1600" dirty="0">
                <a:solidFill>
                  <a:schemeClr val="tx2">
                    <a:lumMod val="50000"/>
                  </a:schemeClr>
                </a:solidFill>
                <a:latin typeface="+mn-ea"/>
              </a:rPr>
              <a:t>○</a:t>
            </a:r>
            <a:r>
              <a:rPr kumimoji="1" lang="en-US" altLang="ja-JP" sz="1600" dirty="0">
                <a:solidFill>
                  <a:schemeClr val="tx2">
                    <a:lumMod val="50000"/>
                  </a:schemeClr>
                </a:solidFill>
                <a:latin typeface="+mn-ea"/>
              </a:rPr>
              <a:t>OJT</a:t>
            </a:r>
          </a:p>
          <a:p>
            <a:pPr>
              <a:lnSpc>
                <a:spcPts val="2500"/>
              </a:lnSpc>
            </a:pPr>
            <a:r>
              <a:rPr kumimoji="1" lang="ja-JP" altLang="en-US" sz="1600" dirty="0">
                <a:solidFill>
                  <a:schemeClr val="tx2">
                    <a:lumMod val="50000"/>
                  </a:schemeClr>
                </a:solidFill>
                <a:latin typeface="+mn-ea"/>
              </a:rPr>
              <a:t>○社内研修</a:t>
            </a:r>
            <a:endParaRPr kumimoji="1" lang="en-US" altLang="ja-JP" sz="1600" dirty="0">
              <a:solidFill>
                <a:schemeClr val="tx2">
                  <a:lumMod val="50000"/>
                </a:schemeClr>
              </a:solidFill>
              <a:latin typeface="+mn-ea"/>
            </a:endParaRPr>
          </a:p>
          <a:p>
            <a:pPr>
              <a:lnSpc>
                <a:spcPts val="2500"/>
              </a:lnSpc>
            </a:pPr>
            <a:r>
              <a:rPr kumimoji="1" lang="ja-JP" altLang="en-US" sz="1600" dirty="0">
                <a:solidFill>
                  <a:schemeClr val="tx2">
                    <a:lumMod val="50000"/>
                  </a:schemeClr>
                </a:solidFill>
                <a:latin typeface="+mn-ea"/>
              </a:rPr>
              <a:t>○研修費用補助</a:t>
            </a:r>
          </a:p>
        </p:txBody>
      </p:sp>
      <p:sp>
        <p:nvSpPr>
          <p:cNvPr id="15" name="正方形/長方形 14"/>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第４回意見交換会　資料３</a:t>
            </a:r>
          </a:p>
        </p:txBody>
      </p:sp>
    </p:spTree>
    <p:extLst>
      <p:ext uri="{BB962C8B-B14F-4D97-AF65-F5344CB8AC3E}">
        <p14:creationId xmlns:p14="http://schemas.microsoft.com/office/powerpoint/2010/main" val="72969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我が国の</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年のジェンダーギャップ指数は、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か国中、</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581698" y="6345436"/>
            <a:ext cx="8192643"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出典：内閣府「選択する未来</a:t>
            </a:r>
            <a:r>
              <a:rPr lang="en-US" altLang="ja-JP" sz="1100" dirty="0">
                <a:latin typeface="Meiryo UI" panose="020B0604030504040204" pitchFamily="50" charset="-128"/>
                <a:ea typeface="Meiryo UI" panose="020B0604030504040204" pitchFamily="50" charset="-128"/>
              </a:rPr>
              <a:t>2.0</a:t>
            </a:r>
            <a:r>
              <a:rPr lang="ja-JP" altLang="en-US" sz="1100" dirty="0">
                <a:latin typeface="Meiryo UI" panose="020B0604030504040204" pitchFamily="50" charset="-128"/>
                <a:ea typeface="Meiryo UI" panose="020B0604030504040204" pitchFamily="50" charset="-128"/>
              </a:rPr>
              <a:t>報告　参考資料」</a:t>
            </a:r>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0924" y="505773"/>
            <a:ext cx="8308946" cy="307777"/>
          </a:xfrm>
          <a:prstGeom prst="rect">
            <a:avLst/>
          </a:prstGeom>
          <a:noFill/>
        </p:spPr>
        <p:txBody>
          <a:bodyPr wrap="square" rtlCol="0">
            <a:spAutoFit/>
          </a:bodyPr>
          <a:lstStyle/>
          <a:p>
            <a:r>
              <a:rPr kumimoji="1" lang="ja-JP" altLang="en-US" sz="1400" b="1" dirty="0"/>
              <a:t>■</a:t>
            </a:r>
            <a:r>
              <a:rPr lang="ja-JP" altLang="en-US" sz="1400" b="1" dirty="0"/>
              <a:t>　日本のジェンダーギャップの状況　</a:t>
            </a:r>
            <a:endParaRPr kumimoji="1" lang="ja-JP" altLang="en-US" sz="1400"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lang="en-US" altLang="ja-JP" kern="0" dirty="0" smtClean="0">
                <a:solidFill>
                  <a:srgbClr val="000000"/>
                </a:solidFill>
                <a:ea typeface="Meiryo UI" pitchFamily="50" charset="-128"/>
                <a:cs typeface="Meiryo UI" pitchFamily="50" charset="-128"/>
              </a:rPr>
              <a:t>12</a:t>
            </a:r>
            <a:r>
              <a:rPr kumimoji="0" lang="en-US" altLang="ja-JP" kern="0" dirty="0" smtClean="0">
                <a:solidFill>
                  <a:srgbClr val="000000"/>
                </a:solidFill>
                <a:ea typeface="Meiryo UI" pitchFamily="50" charset="-128"/>
                <a:cs typeface="Meiryo UI" pitchFamily="50" charset="-128"/>
              </a:rPr>
              <a:t>.</a:t>
            </a:r>
            <a:r>
              <a:rPr kumimoji="0" lang="ja-JP" altLang="en-US" kern="0" dirty="0" smtClean="0">
                <a:solidFill>
                  <a:srgbClr val="000000"/>
                </a:solidFill>
                <a:ea typeface="Meiryo UI" pitchFamily="50" charset="-128"/>
                <a:cs typeface="Meiryo UI" pitchFamily="50" charset="-128"/>
              </a:rPr>
              <a:t>女性</a:t>
            </a:r>
            <a:r>
              <a:rPr kumimoji="0" lang="ja-JP" altLang="en-US" kern="0" dirty="0">
                <a:solidFill>
                  <a:srgbClr val="000000"/>
                </a:solidFill>
                <a:ea typeface="Meiryo UI" pitchFamily="50" charset="-128"/>
                <a:cs typeface="Meiryo UI" pitchFamily="50" charset="-128"/>
              </a:rPr>
              <a:t>①）</a:t>
            </a:r>
          </a:p>
        </p:txBody>
      </p:sp>
      <p:pic>
        <p:nvPicPr>
          <p:cNvPr id="5" name="図 4"/>
          <p:cNvPicPr>
            <a:picLocks noChangeAspect="1"/>
          </p:cNvPicPr>
          <p:nvPr/>
        </p:nvPicPr>
        <p:blipFill>
          <a:blip r:embed="rId2"/>
          <a:stretch>
            <a:fillRect/>
          </a:stretch>
        </p:blipFill>
        <p:spPr>
          <a:xfrm>
            <a:off x="523310" y="1785355"/>
            <a:ext cx="8097380" cy="4410691"/>
          </a:xfrm>
          <a:prstGeom prst="rect">
            <a:avLst/>
          </a:prstGeom>
        </p:spPr>
      </p:pic>
      <p:sp>
        <p:nvSpPr>
          <p:cNvPr id="11" name="テキスト ボックス 10"/>
          <p:cNvSpPr txBox="1"/>
          <p:nvPr/>
        </p:nvSpPr>
        <p:spPr>
          <a:xfrm rot="5400000">
            <a:off x="-1821688" y="3984319"/>
            <a:ext cx="4559364" cy="161435"/>
          </a:xfrm>
          <a:prstGeom prst="rect">
            <a:avLst/>
          </a:prstGeom>
          <a:solidFill>
            <a:schemeClr val="bg1"/>
          </a:solidFill>
        </p:spPr>
        <p:txBody>
          <a:bodyPr wrap="square" rtlCol="0">
            <a:spAutoFit/>
          </a:bodyPr>
          <a:lstStyle/>
          <a:p>
            <a:endParaRPr lang="en-US" altLang="ja-JP" sz="1100" dirty="0">
              <a:latin typeface="Meiryo UI" panose="020B0604030504040204" pitchFamily="50" charset="-128"/>
              <a:ea typeface="Meiryo UI" panose="020B0604030504040204" pitchFamily="50" charset="-128"/>
            </a:endParaRPr>
          </a:p>
        </p:txBody>
      </p:sp>
      <p:sp>
        <p:nvSpPr>
          <p:cNvPr id="10" name="正方形/長方形 9"/>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第４回意見交換会　資料３</a:t>
            </a:r>
          </a:p>
        </p:txBody>
      </p:sp>
    </p:spTree>
    <p:extLst>
      <p:ext uri="{BB962C8B-B14F-4D97-AF65-F5344CB8AC3E}">
        <p14:creationId xmlns:p14="http://schemas.microsoft.com/office/powerpoint/2010/main" val="2787508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101160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a:t>
            </a:r>
            <a:r>
              <a:rPr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では、他</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の主要国と比較し、男女の就業率の差が大きい。また、男女間の賃金格差も大きい。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8700798" cy="307777"/>
          </a:xfrm>
          <a:prstGeom prst="rect">
            <a:avLst/>
          </a:prstGeom>
          <a:noFill/>
        </p:spPr>
        <p:txBody>
          <a:bodyPr wrap="square" rtlCol="0">
            <a:spAutoFit/>
          </a:bodyPr>
          <a:lstStyle/>
          <a:p>
            <a:r>
              <a:rPr kumimoji="1" lang="ja-JP" altLang="en-US" sz="1400" b="1" dirty="0"/>
              <a:t>■　女性と男性の就業率と賃金格差</a:t>
            </a:r>
            <a:r>
              <a:rPr kumimoji="1" lang="en-US" altLang="ja-JP" sz="1400" b="1" dirty="0"/>
              <a:t>(2019</a:t>
            </a:r>
            <a:r>
              <a:rPr kumimoji="1" lang="ja-JP" altLang="en-US" sz="1400" b="1" dirty="0"/>
              <a:t>年</a:t>
            </a:r>
            <a:r>
              <a:rPr kumimoji="1" lang="en-US" altLang="ja-JP" sz="1400" b="1" dirty="0"/>
              <a:t>)</a:t>
            </a:r>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kumimoji="0" lang="en-US" altLang="ja-JP" kern="0" dirty="0" smtClean="0">
                <a:solidFill>
                  <a:srgbClr val="000000"/>
                </a:solidFill>
                <a:ea typeface="Meiryo UI" pitchFamily="50" charset="-128"/>
                <a:cs typeface="Meiryo UI" pitchFamily="50" charset="-128"/>
              </a:rPr>
              <a:t>12</a:t>
            </a:r>
            <a:r>
              <a:rPr lang="en-US" altLang="ja-JP" kern="0" dirty="0" smtClean="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女性</a:t>
            </a:r>
            <a:r>
              <a:rPr lang="ja-JP" altLang="en-US" kern="0" dirty="0">
                <a:solidFill>
                  <a:srgbClr val="000000"/>
                </a:solidFill>
                <a:ea typeface="Meiryo UI" pitchFamily="50" charset="-128"/>
                <a:cs typeface="Meiryo UI" pitchFamily="50" charset="-128"/>
              </a:rPr>
              <a:t>②</a:t>
            </a:r>
            <a:r>
              <a:rPr kumimoji="0" lang="ja-JP" altLang="en-US" kern="0" dirty="0">
                <a:solidFill>
                  <a:srgbClr val="000000"/>
                </a:solidFill>
                <a:ea typeface="Meiryo UI" pitchFamily="50" charset="-128"/>
                <a:cs typeface="Meiryo UI" pitchFamily="50" charset="-128"/>
              </a:rPr>
              <a:t>）</a:t>
            </a:r>
          </a:p>
        </p:txBody>
      </p:sp>
      <p:sp>
        <p:nvSpPr>
          <p:cNvPr id="10" name="テキスト ボックス 9">
            <a:extLst>
              <a:ext uri="{FF2B5EF4-FFF2-40B4-BE49-F238E27FC236}">
                <a16:creationId xmlns:a16="http://schemas.microsoft.com/office/drawing/2014/main" id="{1F690CD1-82DB-432F-9346-EB272002B052}"/>
              </a:ext>
            </a:extLst>
          </p:cNvPr>
          <p:cNvSpPr txBox="1"/>
          <p:nvPr/>
        </p:nvSpPr>
        <p:spPr>
          <a:xfrm>
            <a:off x="728870" y="6160377"/>
            <a:ext cx="1179444" cy="284505"/>
          </a:xfrm>
          <a:prstGeom prst="rect">
            <a:avLst/>
          </a:prstGeom>
          <a:solidFill>
            <a:schemeClr val="bg1"/>
          </a:solidFill>
        </p:spPr>
        <p:txBody>
          <a:bodyPr wrap="square" rtlCol="0">
            <a:spAutoFit/>
          </a:bodyPr>
          <a:lstStyle/>
          <a:p>
            <a:endParaRPr lang="en-US" altLang="ja-JP" sz="11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E4EB441E-E5FD-4BB3-8FAF-60DB106D80A0}"/>
              </a:ext>
            </a:extLst>
          </p:cNvPr>
          <p:cNvSpPr txBox="1"/>
          <p:nvPr/>
        </p:nvSpPr>
        <p:spPr>
          <a:xfrm>
            <a:off x="270924" y="6548398"/>
            <a:ext cx="5844336"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en-US" altLang="ja-JP" sz="1100" dirty="0">
                <a:latin typeface="Meiryo UI" panose="020B0604030504040204" pitchFamily="50" charset="-128"/>
                <a:ea typeface="Meiryo UI" panose="020B0604030504040204" pitchFamily="50" charset="-128"/>
              </a:rPr>
              <a:t>OECD</a:t>
            </a:r>
            <a:r>
              <a:rPr lang="ja-JP" altLang="en-US" sz="1100" dirty="0">
                <a:latin typeface="Meiryo UI" panose="020B0604030504040204" pitchFamily="50" charset="-128"/>
                <a:ea typeface="Meiryo UI" panose="020B0604030504040204" pitchFamily="50" charset="-128"/>
              </a:rPr>
              <a:t>統計データをもとに副首都推進局で作成</a:t>
            </a:r>
            <a:endParaRPr lang="en-US" altLang="ja-JP" sz="1100"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5814010" y="6277081"/>
            <a:ext cx="2736000" cy="261610"/>
          </a:xfrm>
          <a:prstGeom prst="rect">
            <a:avLst/>
          </a:prstGeom>
          <a:noFill/>
        </p:spPr>
        <p:txBody>
          <a:bodyPr wrap="square" rtlCol="0">
            <a:spAutoFit/>
          </a:bodyPr>
          <a:lstStyle/>
          <a:p>
            <a:r>
              <a:rPr kumimoji="1" lang="en-US" altLang="ja-JP" sz="1100" dirty="0"/>
              <a:t>※</a:t>
            </a:r>
            <a:r>
              <a:rPr kumimoji="1" lang="ja-JP" altLang="en-US" sz="1100" dirty="0"/>
              <a:t> フランスの賃金格差のデータのみ</a:t>
            </a:r>
            <a:r>
              <a:rPr kumimoji="1" lang="en-US" altLang="ja-JP" sz="1100" dirty="0"/>
              <a:t>2018</a:t>
            </a:r>
            <a:r>
              <a:rPr kumimoji="1" lang="ja-JP" altLang="en-US" sz="1100" dirty="0"/>
              <a:t>年</a:t>
            </a:r>
          </a:p>
        </p:txBody>
      </p:sp>
      <p:pic>
        <p:nvPicPr>
          <p:cNvPr id="6" name="図 5"/>
          <p:cNvPicPr>
            <a:picLocks noChangeAspect="1"/>
          </p:cNvPicPr>
          <p:nvPr/>
        </p:nvPicPr>
        <p:blipFill>
          <a:blip r:embed="rId2"/>
          <a:stretch>
            <a:fillRect/>
          </a:stretch>
        </p:blipFill>
        <p:spPr>
          <a:xfrm>
            <a:off x="481780" y="1989667"/>
            <a:ext cx="8279086" cy="4322439"/>
          </a:xfrm>
          <a:prstGeom prst="rect">
            <a:avLst/>
          </a:prstGeom>
        </p:spPr>
      </p:pic>
      <p:sp>
        <p:nvSpPr>
          <p:cNvPr id="13" name="正方形/長方形 12"/>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参考資料</a:t>
            </a:r>
          </a:p>
        </p:txBody>
      </p:sp>
    </p:spTree>
    <p:extLst>
      <p:ext uri="{BB962C8B-B14F-4D97-AF65-F5344CB8AC3E}">
        <p14:creationId xmlns:p14="http://schemas.microsoft.com/office/powerpoint/2010/main" val="1882034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147348" y="928593"/>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アメリカでは、マネタリーベースの拡大がマネーストックの増加につながっているが、我が国は大きくはつながっていない。</a:t>
            </a:r>
          </a:p>
        </p:txBody>
      </p:sp>
      <p:sp>
        <p:nvSpPr>
          <p:cNvPr id="12" name="テキスト ボックス 11">
            <a:extLst>
              <a:ext uri="{FF2B5EF4-FFF2-40B4-BE49-F238E27FC236}">
                <a16:creationId xmlns:a16="http://schemas.microsoft.com/office/drawing/2014/main" id="{F15A1C21-4043-4B4F-B4CC-C9EDBEC51072}"/>
              </a:ext>
            </a:extLst>
          </p:cNvPr>
          <p:cNvSpPr txBox="1"/>
          <p:nvPr/>
        </p:nvSpPr>
        <p:spPr>
          <a:xfrm>
            <a:off x="83270" y="528392"/>
            <a:ext cx="6478895" cy="307777"/>
          </a:xfrm>
          <a:prstGeom prst="rect">
            <a:avLst/>
          </a:prstGeom>
          <a:noFill/>
        </p:spPr>
        <p:txBody>
          <a:bodyPr wrap="square" rtlCol="0">
            <a:spAutoFit/>
          </a:bodyPr>
          <a:lstStyle/>
          <a:p>
            <a:r>
              <a:rPr kumimoji="1" lang="ja-JP" altLang="en-US" sz="1400" b="1" dirty="0"/>
              <a:t>■</a:t>
            </a:r>
            <a:r>
              <a:rPr lang="ja-JP" altLang="en-US" sz="1400" b="1" dirty="0"/>
              <a:t> マネタリーベースとマネーストックの推移②</a:t>
            </a:r>
            <a:endParaRPr lang="en-US" altLang="ja-JP" sz="1400" b="1" dirty="0"/>
          </a:p>
        </p:txBody>
      </p:sp>
      <p:sp>
        <p:nvSpPr>
          <p:cNvPr id="13" name="テキスト ボックス 12">
            <a:extLst>
              <a:ext uri="{FF2B5EF4-FFF2-40B4-BE49-F238E27FC236}">
                <a16:creationId xmlns:a16="http://schemas.microsoft.com/office/drawing/2014/main" id="{9390EDC8-C089-417A-9742-2F5EBD9DAA17}"/>
              </a:ext>
            </a:extLst>
          </p:cNvPr>
          <p:cNvSpPr txBox="1"/>
          <p:nvPr/>
        </p:nvSpPr>
        <p:spPr>
          <a:xfrm>
            <a:off x="316707" y="6395606"/>
            <a:ext cx="4605094"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出典：山本和人・鳥谷一生編集著「世界経済論」</a:t>
            </a:r>
            <a:endParaRPr lang="en-US" altLang="ja-JP" sz="110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9390EDC8-C089-417A-9742-2F5EBD9DAA17}"/>
              </a:ext>
            </a:extLst>
          </p:cNvPr>
          <p:cNvSpPr txBox="1"/>
          <p:nvPr/>
        </p:nvSpPr>
        <p:spPr>
          <a:xfrm>
            <a:off x="147348" y="5159650"/>
            <a:ext cx="4921499" cy="584775"/>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（注）マネー・ストック</a:t>
            </a:r>
            <a:r>
              <a:rPr lang="en-US" altLang="ja-JP" sz="800" dirty="0">
                <a:latin typeface="Meiryo UI" panose="020B0604030504040204" pitchFamily="50" charset="-128"/>
                <a:ea typeface="Meiryo UI" panose="020B0604030504040204" pitchFamily="50" charset="-128"/>
              </a:rPr>
              <a:t>M1</a:t>
            </a:r>
            <a:r>
              <a:rPr lang="ja-JP" altLang="en-US" sz="800" dirty="0">
                <a:latin typeface="Meiryo UI" panose="020B0604030504040204" pitchFamily="50" charset="-128"/>
                <a:ea typeface="Meiryo UI" panose="020B0604030504040204" pitchFamily="50" charset="-128"/>
              </a:rPr>
              <a:t>は、①アメリカ財務省、</a:t>
            </a:r>
            <a:r>
              <a:rPr lang="en-US" altLang="ja-JP" sz="800" dirty="0">
                <a:latin typeface="Meiryo UI" panose="020B0604030504040204" pitchFamily="50" charset="-128"/>
                <a:ea typeface="Meiryo UI" panose="020B0604030504040204" pitchFamily="50" charset="-128"/>
              </a:rPr>
              <a:t>FRB</a:t>
            </a:r>
            <a:r>
              <a:rPr lang="ja-JP" altLang="en-US" sz="800" dirty="0">
                <a:latin typeface="Meiryo UI" panose="020B0604030504040204" pitchFamily="50" charset="-128"/>
                <a:ea typeface="Meiryo UI" panose="020B0604030504040204" pitchFamily="50" charset="-128"/>
              </a:rPr>
              <a:t>保有分及び預金取扱機関保有の準備金を除いた通貨、</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②ノンバンク機関の発行する旅行小切手、</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③預金取扱機関・アメリカ政府・</a:t>
            </a:r>
            <a:r>
              <a:rPr lang="en-US" altLang="ja-JP" sz="800" dirty="0">
                <a:latin typeface="Meiryo UI" panose="020B0604030504040204" pitchFamily="50" charset="-128"/>
                <a:ea typeface="Meiryo UI" panose="020B0604030504040204" pitchFamily="50" charset="-128"/>
              </a:rPr>
              <a:t>FRB</a:t>
            </a:r>
            <a:r>
              <a:rPr lang="ja-JP" altLang="en-US" sz="800" dirty="0">
                <a:latin typeface="Meiryo UI" panose="020B0604030504040204" pitchFamily="50" charset="-128"/>
                <a:ea typeface="Meiryo UI" panose="020B0604030504040204" pitchFamily="50" charset="-128"/>
              </a:rPr>
              <a:t>・海外の銀行及び公的機関の保有分を除いた要求払い預金、からなる。</a:t>
            </a:r>
            <a:endParaRPr lang="en-US" altLang="ja-JP" sz="800" dirty="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信用創造倍率は、マネー・ストック</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マネタリー・ベースとして算出している。</a:t>
            </a:r>
            <a:endParaRPr lang="en-US" altLang="ja-JP" sz="800" dirty="0">
              <a:latin typeface="Meiryo UI" panose="020B0604030504040204" pitchFamily="50" charset="-128"/>
              <a:ea typeface="Meiryo UI" panose="020B0604030504040204" pitchFamily="50" charset="-128"/>
            </a:endParaRPr>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707" y="2477379"/>
            <a:ext cx="3932751" cy="2447319"/>
          </a:xfrm>
          <a:prstGeom prst="rect">
            <a:avLst/>
          </a:prstGeom>
        </p:spPr>
      </p:pic>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1897" y="2484055"/>
            <a:ext cx="4008868" cy="2433966"/>
          </a:xfrm>
          <a:prstGeom prst="rect">
            <a:avLst/>
          </a:prstGeom>
        </p:spPr>
      </p:pic>
      <p:sp>
        <p:nvSpPr>
          <p:cNvPr id="11" name="テキスト ボックス 10">
            <a:extLst>
              <a:ext uri="{FF2B5EF4-FFF2-40B4-BE49-F238E27FC236}">
                <a16:creationId xmlns:a16="http://schemas.microsoft.com/office/drawing/2014/main" id="{B8384E0B-E22B-40AD-834C-CD6B5BDCC18D}"/>
              </a:ext>
            </a:extLst>
          </p:cNvPr>
          <p:cNvSpPr txBox="1"/>
          <p:nvPr/>
        </p:nvSpPr>
        <p:spPr>
          <a:xfrm>
            <a:off x="316707" y="2019965"/>
            <a:ext cx="1948821" cy="276999"/>
          </a:xfrm>
          <a:prstGeom prst="rect">
            <a:avLst/>
          </a:prstGeom>
          <a:noFill/>
        </p:spPr>
        <p:txBody>
          <a:bodyPr wrap="square" rtlCol="0">
            <a:spAutoFit/>
          </a:bodyPr>
          <a:lstStyle/>
          <a:p>
            <a:r>
              <a:rPr kumimoji="1" lang="ja-JP" altLang="en-US" sz="1200" dirty="0"/>
              <a:t>○　アメリカ</a:t>
            </a:r>
          </a:p>
        </p:txBody>
      </p:sp>
      <p:sp>
        <p:nvSpPr>
          <p:cNvPr id="16" name="テキスト ボックス 15">
            <a:extLst>
              <a:ext uri="{FF2B5EF4-FFF2-40B4-BE49-F238E27FC236}">
                <a16:creationId xmlns:a16="http://schemas.microsoft.com/office/drawing/2014/main" id="{B8384E0B-E22B-40AD-834C-CD6B5BDCC18D}"/>
              </a:ext>
            </a:extLst>
          </p:cNvPr>
          <p:cNvSpPr txBox="1"/>
          <p:nvPr/>
        </p:nvSpPr>
        <p:spPr>
          <a:xfrm>
            <a:off x="4641897" y="2019965"/>
            <a:ext cx="1817149" cy="276999"/>
          </a:xfrm>
          <a:prstGeom prst="rect">
            <a:avLst/>
          </a:prstGeom>
          <a:noFill/>
        </p:spPr>
        <p:txBody>
          <a:bodyPr wrap="square" rtlCol="0">
            <a:spAutoFit/>
          </a:bodyPr>
          <a:lstStyle/>
          <a:p>
            <a:r>
              <a:rPr kumimoji="1" lang="ja-JP" altLang="en-US" sz="1200" dirty="0"/>
              <a:t>○　日本</a:t>
            </a:r>
          </a:p>
        </p:txBody>
      </p:sp>
    </p:spTree>
    <p:extLst>
      <p:ext uri="{BB962C8B-B14F-4D97-AF65-F5344CB8AC3E}">
        <p14:creationId xmlns:p14="http://schemas.microsoft.com/office/powerpoint/2010/main" val="27778035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我が国における管理職に占める⼥性の割合は、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G7</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の中で最も低い。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387227" y="6361709"/>
            <a:ext cx="8192643"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出典：内閣府「選択する未来</a:t>
            </a:r>
            <a:r>
              <a:rPr lang="en-US" altLang="ja-JP" sz="1100" dirty="0">
                <a:latin typeface="Meiryo UI" panose="020B0604030504040204" pitchFamily="50" charset="-128"/>
                <a:ea typeface="Meiryo UI" panose="020B0604030504040204" pitchFamily="50" charset="-128"/>
              </a:rPr>
              <a:t>2.0</a:t>
            </a:r>
            <a:r>
              <a:rPr lang="ja-JP" altLang="en-US" sz="1100" dirty="0">
                <a:latin typeface="Meiryo UI" panose="020B0604030504040204" pitchFamily="50" charset="-128"/>
                <a:ea typeface="Meiryo UI" panose="020B0604030504040204" pitchFamily="50" charset="-128"/>
              </a:rPr>
              <a:t>報告　参考資料」</a:t>
            </a:r>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0924" y="505773"/>
            <a:ext cx="8308946" cy="307777"/>
          </a:xfrm>
          <a:prstGeom prst="rect">
            <a:avLst/>
          </a:prstGeom>
          <a:noFill/>
        </p:spPr>
        <p:txBody>
          <a:bodyPr wrap="square" rtlCol="0">
            <a:spAutoFit/>
          </a:bodyPr>
          <a:lstStyle/>
          <a:p>
            <a:r>
              <a:rPr kumimoji="1" lang="ja-JP" altLang="en-US" sz="1400" b="1" dirty="0"/>
              <a:t>■</a:t>
            </a:r>
            <a:r>
              <a:rPr lang="ja-JP" altLang="en-US" sz="1400" b="1" dirty="0"/>
              <a:t>　管理職に占める女性の割合の推移　</a:t>
            </a:r>
            <a:endParaRPr kumimoji="1" lang="ja-JP" altLang="en-US" sz="1400"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lang="ja-JP" altLang="en-US" kern="0" dirty="0">
                <a:solidFill>
                  <a:srgbClr val="000000"/>
                </a:solidFill>
                <a:ea typeface="Meiryo UI" pitchFamily="50" charset="-128"/>
                <a:cs typeface="Meiryo UI" pitchFamily="50" charset="-128"/>
              </a:rPr>
              <a:t>（</a:t>
            </a:r>
            <a:r>
              <a:rPr lang="en-US" altLang="ja-JP" kern="0" dirty="0" smtClean="0">
                <a:solidFill>
                  <a:srgbClr val="000000"/>
                </a:solidFill>
                <a:ea typeface="Meiryo UI" pitchFamily="50" charset="-128"/>
                <a:cs typeface="Meiryo UI" pitchFamily="50" charset="-128"/>
              </a:rPr>
              <a:t>12.</a:t>
            </a:r>
            <a:r>
              <a:rPr lang="ja-JP" altLang="en-US" kern="0" dirty="0" smtClean="0">
                <a:solidFill>
                  <a:srgbClr val="000000"/>
                </a:solidFill>
                <a:ea typeface="Meiryo UI" pitchFamily="50" charset="-128"/>
                <a:cs typeface="Meiryo UI" pitchFamily="50" charset="-128"/>
              </a:rPr>
              <a:t>女性</a:t>
            </a:r>
            <a:r>
              <a:rPr lang="ja-JP" altLang="en-US" kern="0" dirty="0">
                <a:solidFill>
                  <a:srgbClr val="000000"/>
                </a:solidFill>
                <a:ea typeface="Meiryo UI" pitchFamily="50" charset="-128"/>
                <a:cs typeface="Meiryo UI" pitchFamily="50" charset="-128"/>
              </a:rPr>
              <a:t>③）</a:t>
            </a:r>
          </a:p>
        </p:txBody>
      </p:sp>
      <p:pic>
        <p:nvPicPr>
          <p:cNvPr id="3" name="図 2"/>
          <p:cNvPicPr>
            <a:picLocks noChangeAspect="1"/>
          </p:cNvPicPr>
          <p:nvPr/>
        </p:nvPicPr>
        <p:blipFill>
          <a:blip r:embed="rId2"/>
          <a:stretch>
            <a:fillRect/>
          </a:stretch>
        </p:blipFill>
        <p:spPr>
          <a:xfrm>
            <a:off x="518547" y="1780735"/>
            <a:ext cx="8106906" cy="4315427"/>
          </a:xfrm>
          <a:prstGeom prst="rect">
            <a:avLst/>
          </a:prstGeom>
        </p:spPr>
      </p:pic>
      <p:sp>
        <p:nvSpPr>
          <p:cNvPr id="11" name="テキスト ボックス 10"/>
          <p:cNvSpPr txBox="1"/>
          <p:nvPr/>
        </p:nvSpPr>
        <p:spPr>
          <a:xfrm>
            <a:off x="8550343" y="1780735"/>
            <a:ext cx="405400" cy="4445252"/>
          </a:xfrm>
          <a:prstGeom prst="rect">
            <a:avLst/>
          </a:prstGeom>
          <a:solidFill>
            <a:schemeClr val="bg1"/>
          </a:solidFill>
        </p:spPr>
        <p:txBody>
          <a:bodyPr wrap="square" rtlCol="0">
            <a:noAutofit/>
          </a:bodyPr>
          <a:lstStyle/>
          <a:p>
            <a:endParaRPr kumimoji="1" lang="ja-JP" altLang="en-US" sz="1400" dirty="0"/>
          </a:p>
        </p:txBody>
      </p:sp>
      <p:sp>
        <p:nvSpPr>
          <p:cNvPr id="10" name="テキスト ボックス 9"/>
          <p:cNvSpPr txBox="1"/>
          <p:nvPr/>
        </p:nvSpPr>
        <p:spPr>
          <a:xfrm>
            <a:off x="8157276" y="4993750"/>
            <a:ext cx="662306" cy="317988"/>
          </a:xfrm>
          <a:prstGeom prst="rect">
            <a:avLst/>
          </a:prstGeom>
          <a:noFill/>
        </p:spPr>
        <p:txBody>
          <a:bodyPr wrap="square" rtlCol="0">
            <a:spAutoFit/>
          </a:bodyPr>
          <a:lstStyle/>
          <a:p>
            <a:pPr algn="ctr"/>
            <a:r>
              <a:rPr kumimoji="1" lang="ja-JP" altLang="en-US" sz="1400" b="1" dirty="0"/>
              <a:t>日本</a:t>
            </a:r>
            <a:r>
              <a:rPr lang="ja-JP" altLang="en-US" sz="1400" b="1" dirty="0"/>
              <a:t>　</a:t>
            </a:r>
            <a:endParaRPr kumimoji="1" lang="ja-JP" altLang="en-US" sz="1400" dirty="0"/>
          </a:p>
        </p:txBody>
      </p:sp>
      <p:sp>
        <p:nvSpPr>
          <p:cNvPr id="13" name="正方形/長方形 12"/>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第４回意見交換会　資料３</a:t>
            </a:r>
          </a:p>
        </p:txBody>
      </p:sp>
    </p:spTree>
    <p:extLst>
      <p:ext uri="{BB962C8B-B14F-4D97-AF65-F5344CB8AC3E}">
        <p14:creationId xmlns:p14="http://schemas.microsoft.com/office/powerpoint/2010/main" val="636849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⼥性の正規雇⽤率は、「Ｌ字カーブ」のように、</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代後半のピークの後、低下を続ける。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581698" y="6332667"/>
            <a:ext cx="8192643"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出典：内閣府「選択する未来</a:t>
            </a:r>
            <a:r>
              <a:rPr lang="en-US" altLang="ja-JP" sz="1100" dirty="0">
                <a:latin typeface="Meiryo UI" panose="020B0604030504040204" pitchFamily="50" charset="-128"/>
                <a:ea typeface="Meiryo UI" panose="020B0604030504040204" pitchFamily="50" charset="-128"/>
              </a:rPr>
              <a:t>2.0</a:t>
            </a:r>
            <a:r>
              <a:rPr lang="ja-JP" altLang="en-US" sz="1100" dirty="0">
                <a:latin typeface="Meiryo UI" panose="020B0604030504040204" pitchFamily="50" charset="-128"/>
                <a:ea typeface="Meiryo UI" panose="020B0604030504040204" pitchFamily="50" charset="-128"/>
              </a:rPr>
              <a:t>報告　参考資料」</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⼈⼝に占める就業者⼜は正規労働者の割合。</a:t>
            </a:r>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0924" y="505773"/>
            <a:ext cx="8308946" cy="307777"/>
          </a:xfrm>
          <a:prstGeom prst="rect">
            <a:avLst/>
          </a:prstGeom>
          <a:noFill/>
        </p:spPr>
        <p:txBody>
          <a:bodyPr wrap="square" rtlCol="0">
            <a:spAutoFit/>
          </a:bodyPr>
          <a:lstStyle/>
          <a:p>
            <a:r>
              <a:rPr kumimoji="1" lang="ja-JP" altLang="en-US" sz="1400" b="1" dirty="0"/>
              <a:t>■</a:t>
            </a:r>
            <a:r>
              <a:rPr lang="ja-JP" altLang="en-US" sz="1400" b="1" dirty="0"/>
              <a:t>　⼥性の就業率と正規雇用比率　</a:t>
            </a:r>
            <a:endParaRPr kumimoji="1" lang="ja-JP" altLang="en-US" sz="1400"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lang="ja-JP" altLang="en-US" kern="0" dirty="0">
                <a:solidFill>
                  <a:srgbClr val="000000"/>
                </a:solidFill>
                <a:ea typeface="Meiryo UI" pitchFamily="50" charset="-128"/>
                <a:cs typeface="Meiryo UI" pitchFamily="50" charset="-128"/>
              </a:rPr>
              <a:t>（</a:t>
            </a:r>
            <a:r>
              <a:rPr lang="en-US" altLang="ja-JP" kern="0" dirty="0" smtClean="0">
                <a:solidFill>
                  <a:srgbClr val="000000"/>
                </a:solidFill>
                <a:ea typeface="Meiryo UI" pitchFamily="50" charset="-128"/>
                <a:cs typeface="Meiryo UI" pitchFamily="50" charset="-128"/>
              </a:rPr>
              <a:t>12.</a:t>
            </a:r>
            <a:r>
              <a:rPr lang="ja-JP" altLang="en-US" kern="0" dirty="0" smtClean="0">
                <a:solidFill>
                  <a:srgbClr val="000000"/>
                </a:solidFill>
                <a:ea typeface="Meiryo UI" pitchFamily="50" charset="-128"/>
                <a:cs typeface="Meiryo UI" pitchFamily="50" charset="-128"/>
              </a:rPr>
              <a:t>女性</a:t>
            </a:r>
            <a:r>
              <a:rPr lang="ja-JP" altLang="en-US" kern="0" dirty="0">
                <a:solidFill>
                  <a:srgbClr val="000000"/>
                </a:solidFill>
                <a:ea typeface="Meiryo UI" pitchFamily="50" charset="-128"/>
                <a:cs typeface="Meiryo UI" pitchFamily="50" charset="-128"/>
              </a:rPr>
              <a:t>④）</a:t>
            </a:r>
          </a:p>
        </p:txBody>
      </p:sp>
      <p:pic>
        <p:nvPicPr>
          <p:cNvPr id="5" name="図 4"/>
          <p:cNvPicPr>
            <a:picLocks noChangeAspect="1"/>
          </p:cNvPicPr>
          <p:nvPr/>
        </p:nvPicPr>
        <p:blipFill>
          <a:blip r:embed="rId2"/>
          <a:stretch>
            <a:fillRect/>
          </a:stretch>
        </p:blipFill>
        <p:spPr>
          <a:xfrm>
            <a:off x="561415" y="1883871"/>
            <a:ext cx="8021169" cy="4448796"/>
          </a:xfrm>
          <a:prstGeom prst="rect">
            <a:avLst/>
          </a:prstGeom>
        </p:spPr>
      </p:pic>
      <p:sp>
        <p:nvSpPr>
          <p:cNvPr id="10" name="正方形/長方形 9"/>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第４回意見交換会　資料３</a:t>
            </a:r>
          </a:p>
        </p:txBody>
      </p:sp>
    </p:spTree>
    <p:extLst>
      <p:ext uri="{BB962C8B-B14F-4D97-AF65-F5344CB8AC3E}">
        <p14:creationId xmlns:p14="http://schemas.microsoft.com/office/powerpoint/2010/main" val="4015647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平均世帯年収は、世帯主</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歳以下の階層では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万円未満に留まる。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387227" y="6361709"/>
            <a:ext cx="8192643"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出典：内閣府「選択する未来</a:t>
            </a:r>
            <a:r>
              <a:rPr lang="en-US" altLang="ja-JP" sz="1100" dirty="0">
                <a:latin typeface="Meiryo UI" panose="020B0604030504040204" pitchFamily="50" charset="-128"/>
                <a:ea typeface="Meiryo UI" panose="020B0604030504040204" pitchFamily="50" charset="-128"/>
              </a:rPr>
              <a:t>2.0</a:t>
            </a:r>
            <a:r>
              <a:rPr lang="ja-JP" altLang="en-US" sz="1100" dirty="0">
                <a:latin typeface="Meiryo UI" panose="020B0604030504040204" pitchFamily="50" charset="-128"/>
                <a:ea typeface="Meiryo UI" panose="020B0604030504040204" pitchFamily="50" charset="-128"/>
              </a:rPr>
              <a:t>報告　参考資料」</a:t>
            </a:r>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0924" y="505773"/>
            <a:ext cx="8308946" cy="307777"/>
          </a:xfrm>
          <a:prstGeom prst="rect">
            <a:avLst/>
          </a:prstGeom>
          <a:noFill/>
        </p:spPr>
        <p:txBody>
          <a:bodyPr wrap="square" rtlCol="0">
            <a:spAutoFit/>
          </a:bodyPr>
          <a:lstStyle/>
          <a:p>
            <a:r>
              <a:rPr kumimoji="1" lang="ja-JP" altLang="en-US" sz="1400" b="1" dirty="0"/>
              <a:t>■</a:t>
            </a:r>
            <a:r>
              <a:rPr lang="ja-JP" altLang="en-US" sz="1400" b="1" dirty="0"/>
              <a:t>　若者の所得の現状　</a:t>
            </a:r>
            <a:endParaRPr kumimoji="1" lang="ja-JP" altLang="en-US" sz="1400"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lang="ja-JP" altLang="en-US" kern="0" dirty="0">
                <a:solidFill>
                  <a:srgbClr val="000000"/>
                </a:solidFill>
                <a:ea typeface="Meiryo UI" pitchFamily="50" charset="-128"/>
                <a:cs typeface="Meiryo UI" pitchFamily="50" charset="-128"/>
              </a:rPr>
              <a:t>（</a:t>
            </a:r>
            <a:r>
              <a:rPr lang="en-US" altLang="ja-JP" kern="0" dirty="0" smtClean="0">
                <a:solidFill>
                  <a:srgbClr val="000000"/>
                </a:solidFill>
                <a:ea typeface="Meiryo UI" pitchFamily="50" charset="-128"/>
                <a:cs typeface="Meiryo UI" pitchFamily="50" charset="-128"/>
              </a:rPr>
              <a:t>13.</a:t>
            </a:r>
            <a:r>
              <a:rPr lang="ja-JP" altLang="en-US" kern="0" dirty="0" smtClean="0">
                <a:solidFill>
                  <a:srgbClr val="000000"/>
                </a:solidFill>
                <a:ea typeface="Meiryo UI" pitchFamily="50" charset="-128"/>
                <a:cs typeface="Meiryo UI" pitchFamily="50" charset="-128"/>
              </a:rPr>
              <a:t>若者</a:t>
            </a:r>
            <a:r>
              <a:rPr lang="ja-JP" altLang="en-US" kern="0" dirty="0">
                <a:solidFill>
                  <a:srgbClr val="000000"/>
                </a:solidFill>
                <a:ea typeface="Meiryo UI" pitchFamily="50" charset="-128"/>
                <a:cs typeface="Meiryo UI" pitchFamily="50" charset="-128"/>
              </a:rPr>
              <a:t>①）</a:t>
            </a:r>
          </a:p>
        </p:txBody>
      </p:sp>
      <p:pic>
        <p:nvPicPr>
          <p:cNvPr id="3" name="図 2"/>
          <p:cNvPicPr>
            <a:picLocks noChangeAspect="1"/>
          </p:cNvPicPr>
          <p:nvPr/>
        </p:nvPicPr>
        <p:blipFill>
          <a:blip r:embed="rId2"/>
          <a:stretch>
            <a:fillRect/>
          </a:stretch>
        </p:blipFill>
        <p:spPr>
          <a:xfrm>
            <a:off x="666205" y="1836527"/>
            <a:ext cx="7811590" cy="4334480"/>
          </a:xfrm>
          <a:prstGeom prst="rect">
            <a:avLst/>
          </a:prstGeom>
        </p:spPr>
      </p:pic>
      <p:sp>
        <p:nvSpPr>
          <p:cNvPr id="10" name="正方形/長方形 9"/>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第４回意見交換会　資料３</a:t>
            </a:r>
          </a:p>
        </p:txBody>
      </p:sp>
    </p:spTree>
    <p:extLst>
      <p:ext uri="{BB962C8B-B14F-4D97-AF65-F5344CB8AC3E}">
        <p14:creationId xmlns:p14="http://schemas.microsoft.com/office/powerpoint/2010/main" val="3553193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直近の若者就労⽀援の予算額は、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億円程度であり、対</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GDP</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比は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0.004</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％に留まる。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387227" y="6191890"/>
            <a:ext cx="8192643" cy="600164"/>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出典：内閣府「選択する未来</a:t>
            </a:r>
            <a:r>
              <a:rPr lang="en-US" altLang="ja-JP" sz="1100" dirty="0">
                <a:latin typeface="Meiryo UI" panose="020B0604030504040204" pitchFamily="50" charset="-128"/>
                <a:ea typeface="Meiryo UI" panose="020B0604030504040204" pitchFamily="50" charset="-128"/>
              </a:rPr>
              <a:t>2.0</a:t>
            </a:r>
            <a:r>
              <a:rPr lang="ja-JP" altLang="en-US" sz="1100" dirty="0">
                <a:latin typeface="Meiryo UI" panose="020B0604030504040204" pitchFamily="50" charset="-128"/>
                <a:ea typeface="Meiryo UI" panose="020B0604030504040204" pitchFamily="50" charset="-128"/>
              </a:rPr>
              <a:t>報告　参考資料」</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（備考）内閣府「⼦ども・若者の状況及び⼦ども・若者育成⽀援施策の実施状況」「国⺠経済計算」により作成。</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予算額は「若者の職業的⾃⽴、就労等⽀援」における「職業能⼒・意欲の習得」「就労等⽀援の充実」の合計。</a:t>
            </a:r>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0924" y="505773"/>
            <a:ext cx="8308946" cy="307777"/>
          </a:xfrm>
          <a:prstGeom prst="rect">
            <a:avLst/>
          </a:prstGeom>
          <a:noFill/>
        </p:spPr>
        <p:txBody>
          <a:bodyPr wrap="square" rtlCol="0">
            <a:spAutoFit/>
          </a:bodyPr>
          <a:lstStyle/>
          <a:p>
            <a:r>
              <a:rPr kumimoji="1" lang="ja-JP" altLang="en-US" sz="1400" b="1" dirty="0"/>
              <a:t>■</a:t>
            </a:r>
            <a:r>
              <a:rPr lang="ja-JP" altLang="en-US" sz="1400" b="1" dirty="0"/>
              <a:t>　若者就労⽀援の現状　</a:t>
            </a:r>
            <a:endParaRPr kumimoji="1" lang="ja-JP" altLang="en-US" sz="1400"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lang="ja-JP" altLang="en-US" kern="0" dirty="0">
                <a:solidFill>
                  <a:srgbClr val="000000"/>
                </a:solidFill>
                <a:ea typeface="Meiryo UI" pitchFamily="50" charset="-128"/>
                <a:cs typeface="Meiryo UI" pitchFamily="50" charset="-128"/>
              </a:rPr>
              <a:t>（</a:t>
            </a:r>
            <a:r>
              <a:rPr lang="en-US" altLang="ja-JP" kern="0" dirty="0" smtClean="0">
                <a:solidFill>
                  <a:srgbClr val="000000"/>
                </a:solidFill>
                <a:ea typeface="Meiryo UI" pitchFamily="50" charset="-128"/>
                <a:cs typeface="Meiryo UI" pitchFamily="50" charset="-128"/>
              </a:rPr>
              <a:t>13.</a:t>
            </a:r>
            <a:r>
              <a:rPr lang="ja-JP" altLang="en-US" kern="0" dirty="0" smtClean="0">
                <a:solidFill>
                  <a:srgbClr val="000000"/>
                </a:solidFill>
                <a:ea typeface="Meiryo UI" pitchFamily="50" charset="-128"/>
                <a:cs typeface="Meiryo UI" pitchFamily="50" charset="-128"/>
              </a:rPr>
              <a:t>若者</a:t>
            </a:r>
            <a:r>
              <a:rPr lang="ja-JP" altLang="en-US" kern="0" dirty="0">
                <a:solidFill>
                  <a:srgbClr val="000000"/>
                </a:solidFill>
                <a:ea typeface="Meiryo UI" pitchFamily="50" charset="-128"/>
                <a:cs typeface="Meiryo UI" pitchFamily="50" charset="-128"/>
              </a:rPr>
              <a:t>②）</a:t>
            </a:r>
          </a:p>
        </p:txBody>
      </p:sp>
      <p:pic>
        <p:nvPicPr>
          <p:cNvPr id="5" name="図 4"/>
          <p:cNvPicPr>
            <a:picLocks noChangeAspect="1"/>
          </p:cNvPicPr>
          <p:nvPr/>
        </p:nvPicPr>
        <p:blipFill>
          <a:blip r:embed="rId2"/>
          <a:stretch>
            <a:fillRect/>
          </a:stretch>
        </p:blipFill>
        <p:spPr>
          <a:xfrm>
            <a:off x="589994" y="1802106"/>
            <a:ext cx="7964011" cy="4324954"/>
          </a:xfrm>
          <a:prstGeom prst="rect">
            <a:avLst/>
          </a:prstGeom>
        </p:spPr>
      </p:pic>
      <p:sp>
        <p:nvSpPr>
          <p:cNvPr id="10" name="正方形/長方形 9"/>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第４回意見交換会　資料３</a:t>
            </a:r>
          </a:p>
        </p:txBody>
      </p:sp>
    </p:spTree>
    <p:extLst>
      <p:ext uri="{BB962C8B-B14F-4D97-AF65-F5344CB8AC3E}">
        <p14:creationId xmlns:p14="http://schemas.microsoft.com/office/powerpoint/2010/main" val="17766710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働きながら学べる人の割合は低い。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387227" y="6183786"/>
            <a:ext cx="8192643"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出典：内閣府「選択する未来</a:t>
            </a:r>
            <a:r>
              <a:rPr lang="en-US" altLang="ja-JP" sz="1100" dirty="0">
                <a:latin typeface="Meiryo UI" panose="020B0604030504040204" pitchFamily="50" charset="-128"/>
                <a:ea typeface="Meiryo UI" panose="020B0604030504040204" pitchFamily="50" charset="-128"/>
              </a:rPr>
              <a:t>2.0</a:t>
            </a:r>
            <a:r>
              <a:rPr lang="ja-JP" altLang="en-US" sz="1100" dirty="0">
                <a:latin typeface="Meiryo UI" panose="020B0604030504040204" pitchFamily="50" charset="-128"/>
                <a:ea typeface="Meiryo UI" panose="020B0604030504040204" pitchFamily="50" charset="-128"/>
              </a:rPr>
              <a:t>報告　参考資料」</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有業者とは、</a:t>
            </a:r>
            <a:r>
              <a:rPr lang="en-US" altLang="ja-JP" sz="1100" dirty="0">
                <a:latin typeface="Meiryo UI" panose="020B0604030504040204" pitchFamily="50" charset="-128"/>
                <a:ea typeface="Meiryo UI" panose="020B0604030504040204" pitchFamily="50" charset="-128"/>
              </a:rPr>
              <a:t>2019</a:t>
            </a:r>
            <a:r>
              <a:rPr lang="ja-JP" altLang="en-US" sz="1100" dirty="0">
                <a:latin typeface="Meiryo UI" panose="020B0604030504040204" pitchFamily="50" charset="-128"/>
                <a:ea typeface="Meiryo UI" panose="020B0604030504040204" pitchFamily="50" charset="-128"/>
              </a:rPr>
              <a:t>年末時点で仕事をしていると回答した者。上図は過去１年間のリカレント教育の実施状況を</a:t>
            </a:r>
            <a:r>
              <a:rPr lang="ja-JP" altLang="en-US" sz="1100" dirty="0" err="1">
                <a:latin typeface="Meiryo UI" panose="020B0604030504040204" pitchFamily="50" charset="-128"/>
                <a:ea typeface="Meiryo UI" panose="020B0604030504040204" pitchFamily="50" charset="-128"/>
              </a:rPr>
              <a:t>⽰したもの</a:t>
            </a:r>
            <a:r>
              <a:rPr lang="ja-JP" altLang="en-US" sz="1100" dirty="0">
                <a:latin typeface="Meiryo UI" panose="020B0604030504040204" pitchFamily="50" charset="-128"/>
                <a:ea typeface="Meiryo UI" panose="020B0604030504040204" pitchFamily="50" charset="-128"/>
              </a:rPr>
              <a:t>。ｎは回答数。</a:t>
            </a:r>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0924" y="505773"/>
            <a:ext cx="6312756" cy="307777"/>
          </a:xfrm>
          <a:prstGeom prst="rect">
            <a:avLst/>
          </a:prstGeom>
          <a:noFill/>
        </p:spPr>
        <p:txBody>
          <a:bodyPr wrap="square" rtlCol="0">
            <a:spAutoFit/>
          </a:bodyPr>
          <a:lstStyle/>
          <a:p>
            <a:r>
              <a:rPr kumimoji="1" lang="ja-JP" altLang="en-US" sz="1400" b="1" dirty="0"/>
              <a:t>■</a:t>
            </a:r>
            <a:r>
              <a:rPr lang="ja-JP" altLang="en-US" sz="1400" b="1" dirty="0"/>
              <a:t>　リカレント教育の現状①</a:t>
            </a:r>
            <a:endParaRPr kumimoji="1" lang="ja-JP" altLang="en-US" sz="1400"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lang="en-US" altLang="ja-JP" kern="0" dirty="0" smtClean="0">
                <a:solidFill>
                  <a:srgbClr val="000000"/>
                </a:solidFill>
                <a:ea typeface="Meiryo UI" pitchFamily="50" charset="-128"/>
                <a:cs typeface="Meiryo UI" pitchFamily="50" charset="-128"/>
              </a:rPr>
              <a:t>14</a:t>
            </a:r>
            <a:r>
              <a:rPr kumimoji="0" lang="en-US" altLang="ja-JP" kern="0" dirty="0" smtClean="0">
                <a:solidFill>
                  <a:srgbClr val="000000"/>
                </a:solidFill>
                <a:ea typeface="Meiryo UI" pitchFamily="50" charset="-128"/>
                <a:cs typeface="Meiryo UI" pitchFamily="50" charset="-128"/>
              </a:rPr>
              <a:t>.</a:t>
            </a:r>
            <a:r>
              <a:rPr kumimoji="0" lang="ja-JP" altLang="en-US" kern="0" dirty="0" smtClean="0">
                <a:solidFill>
                  <a:srgbClr val="000000"/>
                </a:solidFill>
                <a:ea typeface="Meiryo UI" pitchFamily="50" charset="-128"/>
                <a:cs typeface="Meiryo UI" pitchFamily="50" charset="-128"/>
              </a:rPr>
              <a:t>リカレント</a:t>
            </a:r>
            <a:r>
              <a:rPr kumimoji="0" lang="ja-JP" altLang="en-US" kern="0" dirty="0">
                <a:solidFill>
                  <a:srgbClr val="000000"/>
                </a:solidFill>
                <a:ea typeface="Meiryo UI" pitchFamily="50" charset="-128"/>
                <a:cs typeface="Meiryo UI" pitchFamily="50" charset="-128"/>
              </a:rPr>
              <a:t>教育①）</a:t>
            </a:r>
          </a:p>
        </p:txBody>
      </p:sp>
      <p:pic>
        <p:nvPicPr>
          <p:cNvPr id="5" name="図 4"/>
          <p:cNvPicPr>
            <a:picLocks noChangeAspect="1"/>
          </p:cNvPicPr>
          <p:nvPr/>
        </p:nvPicPr>
        <p:blipFill>
          <a:blip r:embed="rId2"/>
          <a:stretch>
            <a:fillRect/>
          </a:stretch>
        </p:blipFill>
        <p:spPr>
          <a:xfrm>
            <a:off x="756705" y="1795029"/>
            <a:ext cx="7630590" cy="4286848"/>
          </a:xfrm>
          <a:prstGeom prst="rect">
            <a:avLst/>
          </a:prstGeom>
        </p:spPr>
      </p:pic>
      <p:sp>
        <p:nvSpPr>
          <p:cNvPr id="10" name="正方形/長方形 9"/>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第４回意見交換会　資料３</a:t>
            </a:r>
          </a:p>
        </p:txBody>
      </p:sp>
    </p:spTree>
    <p:extLst>
      <p:ext uri="{BB962C8B-B14F-4D97-AF65-F5344CB8AC3E}">
        <p14:creationId xmlns:p14="http://schemas.microsoft.com/office/powerpoint/2010/main" val="11036412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我が国では、⼤学・⼤学院の正規課程で学んでいる社会⼈の割合が低い。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8308946" cy="307777"/>
          </a:xfrm>
          <a:prstGeom prst="rect">
            <a:avLst/>
          </a:prstGeom>
          <a:noFill/>
        </p:spPr>
        <p:txBody>
          <a:bodyPr wrap="square" rtlCol="0">
            <a:spAutoFit/>
          </a:bodyPr>
          <a:lstStyle/>
          <a:p>
            <a:r>
              <a:rPr kumimoji="1" lang="ja-JP" altLang="en-US" sz="1400" b="1" dirty="0"/>
              <a:t>■</a:t>
            </a:r>
            <a:r>
              <a:rPr lang="ja-JP" altLang="en-US" sz="1400" b="1" dirty="0"/>
              <a:t>　リカレント教育の現状②</a:t>
            </a:r>
            <a:endParaRPr kumimoji="1" lang="ja-JP" altLang="en-US" sz="1400" dirty="0"/>
          </a:p>
        </p:txBody>
      </p:sp>
      <p:pic>
        <p:nvPicPr>
          <p:cNvPr id="6" name="図 5"/>
          <p:cNvPicPr>
            <a:picLocks noChangeAspect="1"/>
          </p:cNvPicPr>
          <p:nvPr/>
        </p:nvPicPr>
        <p:blipFill>
          <a:blip r:embed="rId2"/>
          <a:stretch>
            <a:fillRect/>
          </a:stretch>
        </p:blipFill>
        <p:spPr>
          <a:xfrm>
            <a:off x="547126" y="1708404"/>
            <a:ext cx="7775168" cy="4278643"/>
          </a:xfrm>
          <a:prstGeom prst="rect">
            <a:avLst/>
          </a:prstGeom>
        </p:spPr>
      </p:pic>
      <p:sp>
        <p:nvSpPr>
          <p:cNvPr id="9" name="テキスト ボックス 8"/>
          <p:cNvSpPr txBox="1"/>
          <p:nvPr/>
        </p:nvSpPr>
        <p:spPr>
          <a:xfrm>
            <a:off x="338388" y="5967997"/>
            <a:ext cx="8192643" cy="769441"/>
          </a:xfrm>
          <a:prstGeom prst="rect">
            <a:avLst/>
          </a:prstGeom>
          <a:solidFill>
            <a:schemeClr val="bg1"/>
          </a:solid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出典：内閣府「選択する未来</a:t>
            </a:r>
            <a:r>
              <a:rPr lang="en-US" altLang="ja-JP" sz="1100" dirty="0">
                <a:latin typeface="Meiryo UI" panose="020B0604030504040204" pitchFamily="50" charset="-128"/>
                <a:ea typeface="Meiryo UI" panose="020B0604030504040204" pitchFamily="50" charset="-128"/>
              </a:rPr>
              <a:t>2.0</a:t>
            </a:r>
            <a:r>
              <a:rPr lang="ja-JP" altLang="en-US" sz="1100" dirty="0">
                <a:latin typeface="Meiryo UI" panose="020B0604030504040204" pitchFamily="50" charset="-128"/>
                <a:ea typeface="Meiryo UI" panose="020B0604030504040204" pitchFamily="50" charset="-128"/>
              </a:rPr>
              <a:t>報告　参考資料」</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通信課程への⼊学者も含む。⽇本の</a:t>
            </a:r>
            <a:r>
              <a:rPr lang="en-US" altLang="ja-JP" sz="1100" dirty="0">
                <a:latin typeface="Meiryo UI" panose="020B0604030504040204" pitchFamily="50" charset="-128"/>
                <a:ea typeface="Meiryo UI" panose="020B0604030504040204" pitchFamily="50" charset="-128"/>
              </a:rPr>
              <a:t>25</a:t>
            </a:r>
            <a:r>
              <a:rPr lang="ja-JP" altLang="en-US" sz="1100" dirty="0">
                <a:latin typeface="Meiryo UI" panose="020B0604030504040204" pitchFamily="50" charset="-128"/>
                <a:ea typeface="Meiryo UI" panose="020B0604030504040204" pitchFamily="50" charset="-128"/>
              </a:rPr>
              <a:t>歳以上の学⼠課程への⼊学者割合</a:t>
            </a:r>
            <a:r>
              <a:rPr lang="en-US" altLang="ja-JP" sz="1100" dirty="0">
                <a:latin typeface="Meiryo UI" panose="020B0604030504040204" pitchFamily="50" charset="-128"/>
                <a:ea typeface="Meiryo UI" panose="020B0604030504040204" pitchFamily="50" charset="-128"/>
              </a:rPr>
              <a:t>2.5%</a:t>
            </a:r>
            <a:r>
              <a:rPr lang="ja-JP" altLang="en-US" sz="1100" dirty="0">
                <a:latin typeface="Meiryo UI" panose="020B0604030504040204" pitchFamily="50" charset="-128"/>
                <a:ea typeface="Meiryo UI" panose="020B0604030504040204" pitchFamily="50" charset="-128"/>
              </a:rPr>
              <a:t>のうち、約</a:t>
            </a:r>
            <a:r>
              <a:rPr lang="en-US" altLang="ja-JP" sz="1100" dirty="0">
                <a:latin typeface="Meiryo UI" panose="020B0604030504040204" pitchFamily="50" charset="-128"/>
                <a:ea typeface="Meiryo UI" panose="020B0604030504040204" pitchFamily="50" charset="-128"/>
              </a:rPr>
              <a:t>0.5%</a:t>
            </a:r>
            <a:r>
              <a:rPr lang="ja-JP" altLang="en-US" sz="1100" dirty="0">
                <a:latin typeface="Meiryo UI" panose="020B0604030504040204" pitchFamily="50" charset="-128"/>
                <a:ea typeface="Meiryo UI" panose="020B0604030504040204" pitchFamily="50" charset="-128"/>
              </a:rPr>
              <a:t>は通学課程、約</a:t>
            </a:r>
            <a:r>
              <a:rPr lang="en-US" altLang="ja-JP" sz="1100" dirty="0">
                <a:latin typeface="Meiryo UI" panose="020B0604030504040204" pitchFamily="50" charset="-128"/>
                <a:ea typeface="Meiryo UI" panose="020B0604030504040204" pitchFamily="50" charset="-128"/>
              </a:rPr>
              <a:t>2.0</a:t>
            </a:r>
            <a:r>
              <a:rPr lang="ja-JP" altLang="en-US" sz="1100" dirty="0">
                <a:latin typeface="Meiryo UI" panose="020B0604030504040204" pitchFamily="50" charset="-128"/>
                <a:ea typeface="Meiryo UI" panose="020B0604030504040204" pitchFamily="50" charset="-128"/>
              </a:rPr>
              <a:t>％は通信課程の⼊学者割合。修⼠課程は、修⼠課程と専⾨職学位過程の合計として定義。また、修⼠課程には、修⼠課程及び博⼠前期課程（医⻭学、薬学（修業年限４年）、獣医学関係以外の⼀貫制課程の１・２年次の課程を含む。）の⼊学者が含まれる。</a:t>
            </a:r>
            <a:endParaRPr lang="en-US" altLang="ja-JP"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141795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働きながら学べる環境を整備する企業の割合は、１割程度にとどまる。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387227" y="5973689"/>
            <a:ext cx="8192643" cy="769441"/>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出典：内閣府「選択する未来</a:t>
            </a:r>
            <a:r>
              <a:rPr lang="en-US" altLang="ja-JP" sz="1100" dirty="0">
                <a:latin typeface="Meiryo UI" panose="020B0604030504040204" pitchFamily="50" charset="-128"/>
                <a:ea typeface="Meiryo UI" panose="020B0604030504040204" pitchFamily="50" charset="-128"/>
              </a:rPr>
              <a:t>2.0</a:t>
            </a:r>
            <a:r>
              <a:rPr lang="ja-JP" altLang="en-US" sz="1100" dirty="0">
                <a:latin typeface="Meiryo UI" panose="020B0604030504040204" pitchFamily="50" charset="-128"/>
                <a:ea typeface="Meiryo UI" panose="020B0604030504040204" pitchFamily="50" charset="-128"/>
              </a:rPr>
              <a:t>報告　参考資料」</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教育訓練休暇とは、職業⼈としての資質の向上その他職業に関する教育訓練を受ける労働者に対して与えられる休暇を指す。有給か無給かは問わない。教育訓練短時間勤務制度とは、職業⼈としての資質の向上その他職業に関する教育訓練を受ける労働者が活⽤することのできる短時間勤務（所定労働時間の短縮措置）を指す。</a:t>
            </a:r>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0924" y="505773"/>
            <a:ext cx="8308946" cy="307777"/>
          </a:xfrm>
          <a:prstGeom prst="rect">
            <a:avLst/>
          </a:prstGeom>
          <a:noFill/>
        </p:spPr>
        <p:txBody>
          <a:bodyPr wrap="square" rtlCol="0">
            <a:spAutoFit/>
          </a:bodyPr>
          <a:lstStyle/>
          <a:p>
            <a:r>
              <a:rPr kumimoji="1" lang="ja-JP" altLang="en-US" sz="1400" b="1" dirty="0"/>
              <a:t>■</a:t>
            </a:r>
            <a:r>
              <a:rPr lang="ja-JP" altLang="en-US" sz="1400" b="1" dirty="0"/>
              <a:t>　社会人の教育訓練の現状</a:t>
            </a:r>
            <a:endParaRPr kumimoji="1" lang="ja-JP" altLang="en-US" sz="1400"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lang="ja-JP" altLang="en-US" kern="0" dirty="0">
                <a:solidFill>
                  <a:srgbClr val="000000"/>
                </a:solidFill>
                <a:ea typeface="Meiryo UI" pitchFamily="50" charset="-128"/>
                <a:cs typeface="Meiryo UI" pitchFamily="50" charset="-128"/>
              </a:rPr>
              <a:t>（</a:t>
            </a:r>
            <a:r>
              <a:rPr lang="en-US" altLang="ja-JP" kern="0" dirty="0" smtClean="0">
                <a:solidFill>
                  <a:srgbClr val="000000"/>
                </a:solidFill>
                <a:ea typeface="Meiryo UI" pitchFamily="50" charset="-128"/>
                <a:cs typeface="Meiryo UI" pitchFamily="50" charset="-128"/>
              </a:rPr>
              <a:t>14.</a:t>
            </a:r>
            <a:r>
              <a:rPr lang="ja-JP" altLang="en-US" kern="0" dirty="0" smtClean="0">
                <a:solidFill>
                  <a:srgbClr val="000000"/>
                </a:solidFill>
                <a:ea typeface="Meiryo UI" pitchFamily="50" charset="-128"/>
                <a:cs typeface="Meiryo UI" pitchFamily="50" charset="-128"/>
              </a:rPr>
              <a:t>リカレント</a:t>
            </a:r>
            <a:r>
              <a:rPr lang="ja-JP" altLang="en-US" kern="0" dirty="0">
                <a:solidFill>
                  <a:srgbClr val="000000"/>
                </a:solidFill>
                <a:ea typeface="Meiryo UI" pitchFamily="50" charset="-128"/>
                <a:cs typeface="Meiryo UI" pitchFamily="50" charset="-128"/>
              </a:rPr>
              <a:t>教育②）</a:t>
            </a:r>
            <a:endParaRPr kumimoji="0" lang="ja-JP" altLang="en-US" kern="0" dirty="0">
              <a:solidFill>
                <a:srgbClr val="000000"/>
              </a:solidFill>
              <a:ea typeface="Meiryo UI" pitchFamily="50" charset="-128"/>
              <a:cs typeface="Meiryo UI" pitchFamily="50" charset="-128"/>
            </a:endParaRPr>
          </a:p>
        </p:txBody>
      </p:sp>
      <p:pic>
        <p:nvPicPr>
          <p:cNvPr id="3" name="図 2"/>
          <p:cNvPicPr>
            <a:picLocks noChangeAspect="1"/>
          </p:cNvPicPr>
          <p:nvPr/>
        </p:nvPicPr>
        <p:blipFill>
          <a:blip r:embed="rId2"/>
          <a:stretch>
            <a:fillRect/>
          </a:stretch>
        </p:blipFill>
        <p:spPr>
          <a:xfrm>
            <a:off x="599520" y="1816681"/>
            <a:ext cx="7944959" cy="4086795"/>
          </a:xfrm>
          <a:prstGeom prst="rect">
            <a:avLst/>
          </a:prstGeom>
        </p:spPr>
      </p:pic>
      <p:sp>
        <p:nvSpPr>
          <p:cNvPr id="10" name="正方形/長方形 9"/>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第４回意見交換会　資料３</a:t>
            </a:r>
          </a:p>
        </p:txBody>
      </p:sp>
    </p:spTree>
    <p:extLst>
      <p:ext uri="{BB962C8B-B14F-4D97-AF65-F5344CB8AC3E}">
        <p14:creationId xmlns:p14="http://schemas.microsoft.com/office/powerpoint/2010/main" val="24821089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847963" y="5733256"/>
            <a:ext cx="5705237" cy="261610"/>
          </a:xfrm>
          <a:prstGeom prst="rect">
            <a:avLst/>
          </a:prstGeom>
          <a:noFill/>
        </p:spPr>
        <p:txBody>
          <a:bodyPr wrap="square" rtlCol="0">
            <a:spAutoFit/>
          </a:bodyPr>
          <a:lstStyle/>
          <a:p>
            <a:pPr>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lang="ja-JP" altLang="en-US" sz="1100" dirty="0">
                <a:solidFill>
                  <a:prstClr val="black"/>
                </a:solidFill>
                <a:latin typeface="Meiryo UI" panose="020B0604030504040204" pitchFamily="50" charset="-128"/>
                <a:ea typeface="Meiryo UI" panose="020B0604030504040204" pitchFamily="50" charset="-128"/>
              </a:rPr>
              <a:t>：国土審議会第１回計画部会（</a:t>
            </a:r>
            <a:r>
              <a:rPr lang="en-US" altLang="ja-JP" sz="1100" dirty="0">
                <a:solidFill>
                  <a:prstClr val="black"/>
                </a:solidFill>
                <a:latin typeface="Meiryo UI" panose="020B0604030504040204" pitchFamily="50" charset="-128"/>
                <a:ea typeface="Meiryo UI" panose="020B0604030504040204" pitchFamily="50" charset="-128"/>
              </a:rPr>
              <a:t>2021.9.28</a:t>
            </a:r>
            <a:r>
              <a:rPr lang="ja-JP" altLang="en-US" sz="1100" dirty="0">
                <a:solidFill>
                  <a:prstClr val="black"/>
                </a:solidFill>
                <a:latin typeface="Meiryo UI" panose="020B0604030504040204" pitchFamily="50" charset="-128"/>
                <a:ea typeface="Meiryo UI" panose="020B0604030504040204" pitchFamily="50" charset="-128"/>
              </a:rPr>
              <a:t>）配布資料</a:t>
            </a:r>
          </a:p>
        </p:txBody>
      </p:sp>
      <p:sp>
        <p:nvSpPr>
          <p:cNvPr id="7" name="正方形/長方形 6"/>
          <p:cNvSpPr/>
          <p:nvPr/>
        </p:nvSpPr>
        <p:spPr>
          <a:xfrm>
            <a:off x="320291" y="836816"/>
            <a:ext cx="8503417" cy="756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lvl="0" indent="-285750">
              <a:buFont typeface="Wingdings" panose="05000000000000000000" pitchFamily="2" charset="2"/>
              <a:buChar char="p"/>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日本の総人口は、</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2008</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年をピークに減少傾向にあり、</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2050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年には約</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億人にまで減少する見込み。人生</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年時代と言われるなか、現在の生徒・学生が高齢者となる</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2100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年には中位推計で</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2008</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年の半分以下となることが予想されている。</a:t>
            </a:r>
          </a:p>
        </p:txBody>
      </p:sp>
      <p:sp>
        <p:nvSpPr>
          <p:cNvPr id="8" name="正方形/長方形 7"/>
          <p:cNvSpPr/>
          <p:nvPr/>
        </p:nvSpPr>
        <p:spPr>
          <a:xfrm>
            <a:off x="75784" y="404664"/>
            <a:ext cx="3240000"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defRPr/>
            </a:pPr>
            <a:r>
              <a:rPr lang="ja-JP" altLang="en-US" sz="140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我が国の人口推移　</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9" name="図 8">
            <a:extLst>
              <a:ext uri="{FF2B5EF4-FFF2-40B4-BE49-F238E27FC236}">
                <a16:creationId xmlns:a16="http://schemas.microsoft.com/office/drawing/2014/main" id="{A48BC654-F6B4-4BF2-A156-60FBFA8DA0AA}"/>
              </a:ext>
            </a:extLst>
          </p:cNvPr>
          <p:cNvPicPr>
            <a:picLocks noChangeAspect="1"/>
          </p:cNvPicPr>
          <p:nvPr/>
        </p:nvPicPr>
        <p:blipFill>
          <a:blip r:embed="rId2"/>
          <a:stretch>
            <a:fillRect/>
          </a:stretch>
        </p:blipFill>
        <p:spPr>
          <a:xfrm>
            <a:off x="828000" y="1676947"/>
            <a:ext cx="7488000" cy="4042601"/>
          </a:xfrm>
          <a:prstGeom prst="rect">
            <a:avLst/>
          </a:prstGeom>
        </p:spPr>
      </p:pic>
      <p:sp>
        <p:nvSpPr>
          <p:cNvPr id="5" name="テキスト ボックス 4"/>
          <p:cNvSpPr txBox="1"/>
          <p:nvPr/>
        </p:nvSpPr>
        <p:spPr>
          <a:xfrm>
            <a:off x="1331640" y="6011852"/>
            <a:ext cx="6925035" cy="738664"/>
          </a:xfrm>
          <a:prstGeom prst="rect">
            <a:avLst/>
          </a:prstGeom>
          <a:noFill/>
        </p:spPr>
        <p:txBody>
          <a:bodyPr wrap="square" rtlCol="0">
            <a:spAutoFit/>
          </a:bodyPr>
          <a:lstStyle/>
          <a:p>
            <a:r>
              <a:rPr lang="en-US" altLang="ja-JP" sz="1050" dirty="0"/>
              <a:t>1920</a:t>
            </a:r>
            <a:r>
              <a:rPr lang="ja-JP" altLang="en-US" sz="1050" dirty="0"/>
              <a:t>年までは、国土庁「日本列島における人口分布の長期時系列分析」（</a:t>
            </a:r>
            <a:r>
              <a:rPr lang="en-US" altLang="ja-JP" sz="1050" dirty="0"/>
              <a:t>1974</a:t>
            </a:r>
            <a:r>
              <a:rPr lang="ja-JP" altLang="en-US" sz="1050" dirty="0"/>
              <a:t>年）、</a:t>
            </a:r>
            <a:r>
              <a:rPr lang="en-US" altLang="ja-JP" sz="1050" dirty="0"/>
              <a:t>1920</a:t>
            </a:r>
            <a:r>
              <a:rPr lang="ja-JP" altLang="en-US" sz="1050" dirty="0"/>
              <a:t>年からは総務省「国勢調査」。なお、総人口のピーク（</a:t>
            </a:r>
            <a:r>
              <a:rPr lang="en-US" altLang="ja-JP" sz="1050" dirty="0"/>
              <a:t>2008</a:t>
            </a:r>
            <a:r>
              <a:rPr lang="ja-JP" altLang="en-US" sz="1050" dirty="0"/>
              <a:t>年）に係る確認には、総務省「人口推計年報」及び「平成</a:t>
            </a:r>
            <a:r>
              <a:rPr lang="en-US" altLang="ja-JP" sz="1050" dirty="0"/>
              <a:t>17</a:t>
            </a:r>
            <a:r>
              <a:rPr lang="ja-JP" altLang="en-US" sz="1050" dirty="0"/>
              <a:t>年及び</a:t>
            </a:r>
            <a:r>
              <a:rPr lang="en-US" altLang="ja-JP" sz="1050" dirty="0"/>
              <a:t>22</a:t>
            </a:r>
            <a:r>
              <a:rPr lang="ja-JP" altLang="en-US" sz="1050" dirty="0"/>
              <a:t>年国勢調査結果による補間補正人口」を用いた。</a:t>
            </a:r>
            <a:r>
              <a:rPr lang="en-US" altLang="ja-JP" sz="1050" dirty="0"/>
              <a:t>2020</a:t>
            </a:r>
            <a:r>
              <a:rPr lang="ja-JP" altLang="en-US" sz="1050" dirty="0"/>
              <a:t>年からは国立社会保障・人口問題研究所「日本の将来推計人口（平成</a:t>
            </a:r>
            <a:r>
              <a:rPr lang="en-US" altLang="ja-JP" sz="1050" dirty="0"/>
              <a:t>29</a:t>
            </a:r>
            <a:r>
              <a:rPr lang="ja-JP" altLang="en-US" sz="1050" dirty="0"/>
              <a:t>年推計）」を基に作成。</a:t>
            </a:r>
            <a:endParaRPr kumimoji="1" lang="ja-JP" altLang="en-US" sz="1050" dirty="0"/>
          </a:p>
        </p:txBody>
      </p:sp>
      <p:sp>
        <p:nvSpPr>
          <p:cNvPr id="13" name="大かっこ 12"/>
          <p:cNvSpPr/>
          <p:nvPr/>
        </p:nvSpPr>
        <p:spPr>
          <a:xfrm>
            <a:off x="1319374" y="5994866"/>
            <a:ext cx="6925034" cy="755650"/>
          </a:xfrm>
          <a:prstGeom prst="bracketPair">
            <a:avLst>
              <a:gd name="adj" fmla="val 13614"/>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10" name="正方形/長方形 9">
            <a:extLst>
              <a:ext uri="{FF2B5EF4-FFF2-40B4-BE49-F238E27FC236}">
                <a16:creationId xmlns:a16="http://schemas.microsoft.com/office/drawing/2014/main" id="{44EC9BEE-097F-DB66-7CF2-C5556F68BD7F}"/>
              </a:ext>
            </a:extLst>
          </p:cNvPr>
          <p:cNvSpPr/>
          <p:nvPr/>
        </p:nvSpPr>
        <p:spPr>
          <a:xfrm>
            <a:off x="-3515" y="-13192"/>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lang="ja-JP" altLang="en-US" kern="0" dirty="0">
                <a:solidFill>
                  <a:srgbClr val="000000"/>
                </a:solidFill>
                <a:ea typeface="Meiryo UI" pitchFamily="50" charset="-128"/>
                <a:cs typeface="Meiryo UI" pitchFamily="50" charset="-128"/>
              </a:rPr>
              <a:t>世界経済と日本の状況（</a:t>
            </a:r>
            <a:r>
              <a:rPr lang="en-US" altLang="ja-JP" kern="0" dirty="0">
                <a:solidFill>
                  <a:srgbClr val="000000"/>
                </a:solidFill>
                <a:ea typeface="Meiryo UI" pitchFamily="50" charset="-128"/>
                <a:cs typeface="Meiryo UI" pitchFamily="50" charset="-128"/>
              </a:rPr>
              <a:t>15.</a:t>
            </a:r>
            <a:r>
              <a:rPr lang="ja-JP" altLang="en-US" kern="0" dirty="0">
                <a:solidFill>
                  <a:srgbClr val="000000"/>
                </a:solidFill>
                <a:ea typeface="Meiryo UI" pitchFamily="50" charset="-128"/>
                <a:cs typeface="Meiryo UI" pitchFamily="50" charset="-128"/>
              </a:rPr>
              <a:t>人口減少と高齢化①）</a:t>
            </a:r>
            <a:endParaRPr kumimoji="0" lang="ja-JP" altLang="en-US" kern="0" dirty="0">
              <a:solidFill>
                <a:srgbClr val="000000"/>
              </a:solidFill>
              <a:ea typeface="Meiryo UI" pitchFamily="50" charset="-128"/>
              <a:cs typeface="Meiryo UI" pitchFamily="50" charset="-128"/>
            </a:endParaRPr>
          </a:p>
        </p:txBody>
      </p:sp>
      <p:sp>
        <p:nvSpPr>
          <p:cNvPr id="11" name="正方形/長方形 10"/>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rPr>
              <a:t>第２回</a:t>
            </a:r>
            <a:r>
              <a:rPr kumimoji="1" lang="ja-JP" altLang="en-US" sz="900" dirty="0">
                <a:solidFill>
                  <a:schemeClr val="tx1"/>
                </a:solidFill>
              </a:rPr>
              <a:t>意見交換会　</a:t>
            </a:r>
            <a:r>
              <a:rPr kumimoji="1" lang="ja-JP" altLang="en-US" sz="900" dirty="0" smtClean="0">
                <a:solidFill>
                  <a:schemeClr val="tx1"/>
                </a:solidFill>
              </a:rPr>
              <a:t>参考資料４</a:t>
            </a:r>
            <a:endParaRPr kumimoji="1" lang="ja-JP" altLang="en-US" sz="900" dirty="0">
              <a:solidFill>
                <a:schemeClr val="tx1"/>
              </a:solidFill>
            </a:endParaRPr>
          </a:p>
        </p:txBody>
      </p:sp>
    </p:spTree>
    <p:extLst>
      <p:ext uri="{BB962C8B-B14F-4D97-AF65-F5344CB8AC3E}">
        <p14:creationId xmlns:p14="http://schemas.microsoft.com/office/powerpoint/2010/main" val="35180275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563455" y="6551766"/>
            <a:ext cx="331200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出典：内閣府「令和</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年版高齢社会白書」</a:t>
            </a:r>
          </a:p>
        </p:txBody>
      </p:sp>
      <p:sp>
        <p:nvSpPr>
          <p:cNvPr id="7" name="正方形/長方形 6"/>
          <p:cNvSpPr/>
          <p:nvPr/>
        </p:nvSpPr>
        <p:spPr>
          <a:xfrm>
            <a:off x="320291" y="836816"/>
            <a:ext cx="8503417" cy="756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日本の総人口が減少する中で</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65</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歳以上の者が増加することにより高齢化率は上昇を続け、</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2065</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年には日本の総人口に占める</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65</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歳以上人口の割合は</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38.4</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人に</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人が</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65</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歳以上）に達すると推計されている。</a:t>
            </a:r>
          </a:p>
        </p:txBody>
      </p:sp>
      <p:pic>
        <p:nvPicPr>
          <p:cNvPr id="3" name="図 2"/>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936000" y="1988840"/>
            <a:ext cx="7272000" cy="4551643"/>
          </a:xfrm>
          <a:prstGeom prst="rect">
            <a:avLst/>
          </a:prstGeom>
        </p:spPr>
      </p:pic>
      <p:sp>
        <p:nvSpPr>
          <p:cNvPr id="8" name="正方形/長方形 7"/>
          <p:cNvSpPr/>
          <p:nvPr/>
        </p:nvSpPr>
        <p:spPr>
          <a:xfrm>
            <a:off x="75784" y="404664"/>
            <a:ext cx="3240000"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人口減少と高齢化①</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テキスト ボックス 9"/>
          <p:cNvSpPr txBox="1"/>
          <p:nvPr/>
        </p:nvSpPr>
        <p:spPr>
          <a:xfrm>
            <a:off x="320291" y="1639833"/>
            <a:ext cx="547260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○年齢階級別人口の推移（全国）</a:t>
            </a:r>
          </a:p>
        </p:txBody>
      </p:sp>
      <p:sp>
        <p:nvSpPr>
          <p:cNvPr id="9" name="正方形/長方形 8">
            <a:extLst>
              <a:ext uri="{FF2B5EF4-FFF2-40B4-BE49-F238E27FC236}">
                <a16:creationId xmlns:a16="http://schemas.microsoft.com/office/drawing/2014/main" id="{6F959157-3EC2-8235-C5EA-5D1B7A991862}"/>
              </a:ext>
            </a:extLst>
          </p:cNvPr>
          <p:cNvSpPr/>
          <p:nvPr/>
        </p:nvSpPr>
        <p:spPr>
          <a:xfrm>
            <a:off x="-3515" y="-13192"/>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lang="ja-JP" altLang="en-US" kern="0" dirty="0">
                <a:solidFill>
                  <a:srgbClr val="000000"/>
                </a:solidFill>
                <a:ea typeface="Meiryo UI" pitchFamily="50" charset="-128"/>
                <a:cs typeface="Meiryo UI" pitchFamily="50" charset="-128"/>
              </a:rPr>
              <a:t>世界経済と日本の状況（</a:t>
            </a:r>
            <a:r>
              <a:rPr lang="en-US" altLang="ja-JP" kern="0" dirty="0">
                <a:solidFill>
                  <a:srgbClr val="000000"/>
                </a:solidFill>
                <a:ea typeface="Meiryo UI" pitchFamily="50" charset="-128"/>
                <a:cs typeface="Meiryo UI" pitchFamily="50" charset="-128"/>
              </a:rPr>
              <a:t>15.</a:t>
            </a:r>
            <a:r>
              <a:rPr lang="ja-JP" altLang="en-US" kern="0" dirty="0">
                <a:solidFill>
                  <a:srgbClr val="000000"/>
                </a:solidFill>
                <a:ea typeface="Meiryo UI" pitchFamily="50" charset="-128"/>
                <a:cs typeface="Meiryo UI" pitchFamily="50" charset="-128"/>
              </a:rPr>
              <a:t>人口減少と高齢化②）</a:t>
            </a:r>
            <a:endParaRPr kumimoji="0" lang="ja-JP" altLang="en-US" kern="0" dirty="0">
              <a:solidFill>
                <a:srgbClr val="000000"/>
              </a:solidFill>
              <a:ea typeface="Meiryo UI" pitchFamily="50" charset="-128"/>
              <a:cs typeface="Meiryo UI" pitchFamily="50" charset="-128"/>
            </a:endParaRPr>
          </a:p>
        </p:txBody>
      </p:sp>
      <p:sp>
        <p:nvSpPr>
          <p:cNvPr id="11" name="正方形/長方形 10"/>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rPr>
              <a:t>第２回</a:t>
            </a:r>
            <a:r>
              <a:rPr kumimoji="1" lang="ja-JP" altLang="en-US" sz="900" dirty="0">
                <a:solidFill>
                  <a:schemeClr val="tx1"/>
                </a:solidFill>
              </a:rPr>
              <a:t>意見交換会　</a:t>
            </a:r>
            <a:r>
              <a:rPr kumimoji="1" lang="ja-JP" altLang="en-US" sz="900" dirty="0" smtClean="0">
                <a:solidFill>
                  <a:schemeClr val="tx1"/>
                </a:solidFill>
              </a:rPr>
              <a:t>参考資料４</a:t>
            </a:r>
            <a:endParaRPr kumimoji="1" lang="ja-JP" altLang="en-US" sz="900" dirty="0">
              <a:solidFill>
                <a:schemeClr val="tx1"/>
              </a:solidFill>
            </a:endParaRPr>
          </a:p>
        </p:txBody>
      </p:sp>
    </p:spTree>
    <p:extLst>
      <p:ext uri="{BB962C8B-B14F-4D97-AF65-F5344CB8AC3E}">
        <p14:creationId xmlns:p14="http://schemas.microsoft.com/office/powerpoint/2010/main" val="2275505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20291" y="836816"/>
            <a:ext cx="8503417" cy="684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大阪府においても全国と同じく人口減少と高齢化が進んでおり、</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2065</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年には大阪府の総人口に占める</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65</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歳以上人口の割合は</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37.7</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％に達すると推計されている。</a:t>
            </a:r>
          </a:p>
        </p:txBody>
      </p:sp>
      <p:sp>
        <p:nvSpPr>
          <p:cNvPr id="8" name="正方形/長方形 7"/>
          <p:cNvSpPr/>
          <p:nvPr/>
        </p:nvSpPr>
        <p:spPr>
          <a:xfrm>
            <a:off x="75784" y="404664"/>
            <a:ext cx="3240000"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人口減少と高齢化②　</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0" name="図 9"/>
          <p:cNvPicPr>
            <a:picLocks noChangeAspect="1"/>
          </p:cNvPicPr>
          <p:nvPr/>
        </p:nvPicPr>
        <p:blipFill rotWithShape="1">
          <a:blip r:embed="rId2"/>
          <a:srcRect l="48753" t="31250" b="11057"/>
          <a:stretch/>
        </p:blipFill>
        <p:spPr>
          <a:xfrm>
            <a:off x="480142" y="1911312"/>
            <a:ext cx="5941640" cy="4627600"/>
          </a:xfrm>
          <a:prstGeom prst="rect">
            <a:avLst/>
          </a:prstGeom>
        </p:spPr>
      </p:pic>
      <p:sp>
        <p:nvSpPr>
          <p:cNvPr id="11" name="テキスト ボックス 10"/>
          <p:cNvSpPr txBox="1"/>
          <p:nvPr/>
        </p:nvSpPr>
        <p:spPr>
          <a:xfrm>
            <a:off x="320291" y="1603955"/>
            <a:ext cx="547260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○年齢階級別人口の推移（大阪府）</a:t>
            </a:r>
          </a:p>
        </p:txBody>
      </p:sp>
      <p:sp>
        <p:nvSpPr>
          <p:cNvPr id="12" name="テキスト ボックス 11"/>
          <p:cNvSpPr txBox="1"/>
          <p:nvPr/>
        </p:nvSpPr>
        <p:spPr>
          <a:xfrm>
            <a:off x="6265168" y="4437112"/>
            <a:ext cx="2878832" cy="430887"/>
          </a:xfrm>
          <a:prstGeom prst="rect">
            <a:avLst/>
          </a:prstGeom>
          <a:noFill/>
        </p:spPr>
        <p:txBody>
          <a:bodyPr wrap="square" rtlCol="0">
            <a:spAutoFit/>
          </a:bodyPr>
          <a:lstStyle/>
          <a:p>
            <a:pPr lvl="0">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出典：第</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回新しいまちづくりのグランドデザイン</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defRPr/>
            </a:pP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推進本部会議（</a:t>
            </a:r>
            <a:r>
              <a:rPr lang="en-US" altLang="ja-JP" sz="1100" dirty="0">
                <a:solidFill>
                  <a:prstClr val="black"/>
                </a:solidFill>
                <a:latin typeface="Meiryo UI" panose="020B0604030504040204" pitchFamily="50" charset="-128"/>
                <a:ea typeface="Meiryo UI" panose="020B0604030504040204" pitchFamily="50" charset="-128"/>
              </a:rPr>
              <a:t>2021.12.24</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）資料</a:t>
            </a:r>
          </a:p>
        </p:txBody>
      </p:sp>
      <p:sp>
        <p:nvSpPr>
          <p:cNvPr id="14" name="テキスト ボックス 13"/>
          <p:cNvSpPr txBox="1"/>
          <p:nvPr/>
        </p:nvSpPr>
        <p:spPr>
          <a:xfrm>
            <a:off x="6732240" y="4867999"/>
            <a:ext cx="2304000" cy="9387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2015</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年までは総務省「国勢調査」</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年以降の人口推計は、「大阪府の将来推計人口について（</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2018</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月）」における大阪府の人口推計（ケース２）に基づく大阪府政策企画部推計。</a:t>
            </a:r>
          </a:p>
        </p:txBody>
      </p:sp>
      <p:sp>
        <p:nvSpPr>
          <p:cNvPr id="13" name="大かっこ 12"/>
          <p:cNvSpPr/>
          <p:nvPr/>
        </p:nvSpPr>
        <p:spPr>
          <a:xfrm>
            <a:off x="6708582" y="4840986"/>
            <a:ext cx="2304000" cy="1153289"/>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1288847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20291" y="836712"/>
            <a:ext cx="8503417" cy="936104"/>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2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我が</a:t>
            </a:r>
            <a:r>
              <a:rPr lang="ja-JP" altLang="en-US" sz="1400" dirty="0">
                <a:solidFill>
                  <a:prstClr val="black"/>
                </a:solidFill>
                <a:latin typeface="Meiryo UI" panose="020B0604030504040204" pitchFamily="50" charset="-128"/>
                <a:ea typeface="Meiryo UI" panose="020B0604030504040204" pitchFamily="50" charset="-128"/>
              </a:rPr>
              <a:t>国の</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家計が保有する「現金・預金」残高は、</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年前に比べ</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5.5%</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増の</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1,056</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兆円（</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月末時点）。</a:t>
            </a:r>
          </a:p>
          <a:p>
            <a:pPr marL="285750" marR="0" lvl="0" indent="-285750" algn="l" defTabSz="914400" rtl="0" eaLnBrk="1" fontAlgn="auto" latinLnBrk="0" hangingPunct="1">
              <a:lnSpc>
                <a:spcPct val="12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「現金・預金」の個人金融資産全体に対する割合は、直近では、</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54.3%</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（現金・預金</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1,056</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兆円、全体</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1,946</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兆円）で、ここ</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年以上大きな変化はない。</a:t>
            </a:r>
          </a:p>
        </p:txBody>
      </p:sp>
      <p:sp>
        <p:nvSpPr>
          <p:cNvPr id="12" name="テキスト ボックス 11"/>
          <p:cNvSpPr txBox="1"/>
          <p:nvPr/>
        </p:nvSpPr>
        <p:spPr>
          <a:xfrm>
            <a:off x="35496" y="476672"/>
            <a:ext cx="3096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　家計の金融資産</a:t>
            </a:r>
            <a:endParaRPr kumimoji="1" lang="en-US" altLang="ja-JP" sz="14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7" name="正方形/長方形 56"/>
          <p:cNvSpPr/>
          <p:nvPr/>
        </p:nvSpPr>
        <p:spPr>
          <a:xfrm>
            <a:off x="910377" y="6207953"/>
            <a:ext cx="4152099" cy="2616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メイリオ" panose="020B0604030504040204" pitchFamily="50" charset="-128"/>
                <a:cs typeface="+mn-cs"/>
              </a:rPr>
              <a:t>（</a:t>
            </a:r>
            <a:r>
              <a:rPr kumimoji="1" lang="zh-TW" altLang="en-US" sz="1100" b="0" i="0" u="none" strike="noStrike" kern="1200" cap="none" spc="0" normalizeH="0" baseline="0" noProof="0" dirty="0">
                <a:ln>
                  <a:noFill/>
                </a:ln>
                <a:solidFill>
                  <a:prstClr val="black"/>
                </a:solidFill>
                <a:effectLst/>
                <a:uLnTx/>
                <a:uFillTx/>
                <a:latin typeface="Meiryo UI"/>
                <a:ea typeface="メイリオ" panose="020B0604030504040204" pitchFamily="50" charset="-128"/>
                <a:cs typeface="+mn-cs"/>
              </a:rPr>
              <a:t>日本銀行「資金循環統計（速報）」（</a:t>
            </a:r>
            <a:r>
              <a:rPr kumimoji="1" lang="en-US" altLang="zh-TW" sz="1100" b="0" i="0" u="none" strike="noStrike" kern="1200" cap="none" spc="0" normalizeH="0" baseline="0" noProof="0" dirty="0">
                <a:ln>
                  <a:noFill/>
                </a:ln>
                <a:solidFill>
                  <a:prstClr val="black"/>
                </a:solidFill>
                <a:effectLst/>
                <a:uLnTx/>
                <a:uFillTx/>
                <a:latin typeface="Meiryo UI"/>
                <a:ea typeface="メイリオ" panose="020B0604030504040204" pitchFamily="50" charset="-128"/>
                <a:cs typeface="+mn-cs"/>
              </a:rPr>
              <a:t>2021</a:t>
            </a:r>
            <a:r>
              <a:rPr kumimoji="1" lang="zh-TW" altLang="en-US" sz="1100" b="0" i="0" u="none" strike="noStrike" kern="1200" cap="none" spc="0" normalizeH="0" baseline="0" noProof="0" dirty="0">
                <a:ln>
                  <a:noFill/>
                </a:ln>
                <a:solidFill>
                  <a:prstClr val="black"/>
                </a:solidFill>
                <a:effectLst/>
                <a:uLnTx/>
                <a:uFillTx/>
                <a:latin typeface="Meiryo UI"/>
                <a:ea typeface="メイリオ" panose="020B0604030504040204" pitchFamily="50" charset="-128"/>
                <a:cs typeface="+mn-cs"/>
              </a:rPr>
              <a:t>年第</a:t>
            </a:r>
            <a:r>
              <a:rPr kumimoji="1" lang="en-US" altLang="zh-TW" sz="1100" b="0" i="0" u="none" strike="noStrike" kern="1200" cap="none" spc="0" normalizeH="0" baseline="0" noProof="0" dirty="0">
                <a:ln>
                  <a:noFill/>
                </a:ln>
                <a:solidFill>
                  <a:prstClr val="black"/>
                </a:solidFill>
                <a:effectLst/>
                <a:uLnTx/>
                <a:uFillTx/>
                <a:latin typeface="Meiryo UI"/>
                <a:ea typeface="メイリオ" panose="020B0604030504040204" pitchFamily="50" charset="-128"/>
                <a:cs typeface="+mn-cs"/>
              </a:rPr>
              <a:t>1</a:t>
            </a:r>
            <a:r>
              <a:rPr kumimoji="1" lang="zh-TW" altLang="en-US" sz="1100" b="0" i="0" u="none" strike="noStrike" kern="1200" cap="none" spc="0" normalizeH="0" baseline="0" noProof="0" dirty="0">
                <a:ln>
                  <a:noFill/>
                </a:ln>
                <a:solidFill>
                  <a:prstClr val="black"/>
                </a:solidFill>
                <a:effectLst/>
                <a:uLnTx/>
                <a:uFillTx/>
                <a:latin typeface="Meiryo UI"/>
                <a:ea typeface="メイリオ" panose="020B0604030504040204" pitchFamily="50" charset="-128"/>
                <a:cs typeface="+mn-cs"/>
              </a:rPr>
              <a:t>四半期）</a:t>
            </a:r>
            <a:r>
              <a:rPr kumimoji="1" lang="ja-JP" altLang="en-US" sz="1100" b="0" i="0" u="none" strike="noStrike" kern="1200" cap="none" spc="0" normalizeH="0" baseline="0" noProof="0" dirty="0">
                <a:ln>
                  <a:noFill/>
                </a:ln>
                <a:solidFill>
                  <a:prstClr val="black"/>
                </a:solidFill>
                <a:effectLst/>
                <a:uLnTx/>
                <a:uFillTx/>
                <a:latin typeface="Meiryo UI"/>
                <a:ea typeface="メイリオ" panose="020B0604030504040204" pitchFamily="50" charset="-128"/>
                <a:cs typeface="+mn-cs"/>
              </a:rPr>
              <a:t>）</a:t>
            </a:r>
            <a:endParaRPr kumimoji="1" lang="en-US" altLang="ja-JP" sz="1100" b="0" i="0" u="none" strike="noStrike" kern="1200" cap="none" spc="0" normalizeH="0" baseline="0" noProof="0" dirty="0">
              <a:ln>
                <a:noFill/>
              </a:ln>
              <a:solidFill>
                <a:prstClr val="black"/>
              </a:solidFill>
              <a:effectLst/>
              <a:uLnTx/>
              <a:uFillTx/>
              <a:latin typeface="Meiryo UI"/>
              <a:ea typeface="メイリオ" panose="020B0604030504040204" pitchFamily="50" charset="-128"/>
              <a:cs typeface="+mn-cs"/>
            </a:endParaRPr>
          </a:p>
        </p:txBody>
      </p:sp>
      <p:pic>
        <p:nvPicPr>
          <p:cNvPr id="11" name="図 10"/>
          <p:cNvPicPr>
            <a:picLocks noChangeAspect="1"/>
          </p:cNvPicPr>
          <p:nvPr/>
        </p:nvPicPr>
        <p:blipFill rotWithShape="1">
          <a:blip r:embed="rId2"/>
          <a:srcRect l="8602" t="25594" r="11575" b="6965"/>
          <a:stretch/>
        </p:blipFill>
        <p:spPr>
          <a:xfrm>
            <a:off x="896215" y="2371522"/>
            <a:ext cx="7351570" cy="3492000"/>
          </a:xfrm>
          <a:prstGeom prst="rect">
            <a:avLst/>
          </a:prstGeom>
        </p:spPr>
      </p:pic>
      <p:sp>
        <p:nvSpPr>
          <p:cNvPr id="16" name="正方形/長方形 15"/>
          <p:cNvSpPr/>
          <p:nvPr/>
        </p:nvSpPr>
        <p:spPr>
          <a:xfrm>
            <a:off x="300281" y="1849360"/>
            <a:ext cx="3727012" cy="398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○家計の金融資産　残高推移</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テキスト ボックス 13"/>
          <p:cNvSpPr txBox="1"/>
          <p:nvPr/>
        </p:nvSpPr>
        <p:spPr>
          <a:xfrm>
            <a:off x="612200" y="5903694"/>
            <a:ext cx="5760000" cy="261610"/>
          </a:xfrm>
          <a:prstGeom prst="rect">
            <a:avLst/>
          </a:prstGeom>
          <a:noFill/>
        </p:spPr>
        <p:txBody>
          <a:bodyPr wrap="square" rtlCol="0">
            <a:spAutoFit/>
          </a:bodyPr>
          <a:lstStyle/>
          <a:p>
            <a:pPr lvl="0">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出典：国際金融都市</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OSAKA</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推進委員会　</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年度第</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回総会（</a:t>
            </a:r>
            <a:r>
              <a:rPr lang="en-US" altLang="ja-JP" sz="1100" dirty="0">
                <a:solidFill>
                  <a:prstClr val="black"/>
                </a:solidFill>
                <a:latin typeface="Meiryo UI" panose="020B0604030504040204" pitchFamily="50" charset="-128"/>
                <a:ea typeface="Meiryo UI" panose="020B0604030504040204" pitchFamily="50" charset="-128"/>
              </a:rPr>
              <a:t>2021.9.9</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）参考資料</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 name="テキスト ボックス 1"/>
          <p:cNvSpPr txBox="1"/>
          <p:nvPr/>
        </p:nvSpPr>
        <p:spPr>
          <a:xfrm>
            <a:off x="755576" y="2186738"/>
            <a:ext cx="936104" cy="246221"/>
          </a:xfrm>
          <a:prstGeom prst="rect">
            <a:avLst/>
          </a:prstGeom>
          <a:noFill/>
        </p:spPr>
        <p:txBody>
          <a:bodyPr wrap="square" rtlCol="0">
            <a:spAutoFit/>
          </a:bodyPr>
          <a:lstStyle/>
          <a:p>
            <a:r>
              <a:rPr kumimoji="1" lang="ja-JP" altLang="en-US" sz="1000" dirty="0"/>
              <a:t>（兆円）</a:t>
            </a:r>
          </a:p>
        </p:txBody>
      </p:sp>
      <p:sp>
        <p:nvSpPr>
          <p:cNvPr id="15" name="テキスト ボックス 14"/>
          <p:cNvSpPr txBox="1"/>
          <p:nvPr/>
        </p:nvSpPr>
        <p:spPr>
          <a:xfrm>
            <a:off x="7720661" y="2142533"/>
            <a:ext cx="936104" cy="246221"/>
          </a:xfrm>
          <a:prstGeom prst="rect">
            <a:avLst/>
          </a:prstGeom>
          <a:noFill/>
        </p:spPr>
        <p:txBody>
          <a:bodyPr wrap="square" rtlCol="0">
            <a:spAutoFit/>
          </a:bodyPr>
          <a:lstStyle/>
          <a:p>
            <a:r>
              <a:rPr kumimoji="1" lang="ja-JP" altLang="en-US" sz="1000" dirty="0"/>
              <a:t>（兆円）</a:t>
            </a:r>
          </a:p>
        </p:txBody>
      </p:sp>
      <p:sp>
        <p:nvSpPr>
          <p:cNvPr id="17" name="正方形/長方形 16">
            <a:extLst>
              <a:ext uri="{FF2B5EF4-FFF2-40B4-BE49-F238E27FC236}">
                <a16:creationId xmlns:a16="http://schemas.microsoft.com/office/drawing/2014/main" id="{F8B23541-4D7C-6EDD-401F-A0582E2D9221}"/>
              </a:ext>
            </a:extLst>
          </p:cNvPr>
          <p:cNvSpPr/>
          <p:nvPr/>
        </p:nvSpPr>
        <p:spPr>
          <a:xfrm>
            <a:off x="-3515" y="-13192"/>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lang="ja-JP" altLang="en-US" kern="0" dirty="0">
                <a:solidFill>
                  <a:srgbClr val="000000"/>
                </a:solidFill>
                <a:ea typeface="Meiryo UI" pitchFamily="50" charset="-128"/>
                <a:cs typeface="Meiryo UI" pitchFamily="50" charset="-128"/>
              </a:rPr>
              <a:t>世界経済と日本の状況（</a:t>
            </a:r>
            <a:r>
              <a:rPr lang="ja-JP" altLang="en-US" kern="0" dirty="0" smtClean="0">
                <a:solidFill>
                  <a:srgbClr val="000000"/>
                </a:solidFill>
                <a:ea typeface="Meiryo UI" pitchFamily="50" charset="-128"/>
                <a:cs typeface="Meiryo UI" pitchFamily="50" charset="-128"/>
              </a:rPr>
              <a:t>６</a:t>
            </a:r>
            <a:r>
              <a:rPr lang="en-US" altLang="ja-JP" kern="0" dirty="0" smtClean="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金融</a:t>
            </a:r>
            <a:r>
              <a:rPr lang="ja-JP" altLang="en-US" kern="0" dirty="0">
                <a:solidFill>
                  <a:srgbClr val="000000"/>
                </a:solidFill>
                <a:ea typeface="Meiryo UI" pitchFamily="50" charset="-128"/>
                <a:cs typeface="Meiryo UI" pitchFamily="50" charset="-128"/>
              </a:rPr>
              <a:t>③）</a:t>
            </a:r>
            <a:endParaRPr kumimoji="0" lang="ja-JP" altLang="en-US" kern="0" dirty="0">
              <a:solidFill>
                <a:srgbClr val="000000"/>
              </a:solidFill>
              <a:ea typeface="Meiryo UI" pitchFamily="50" charset="-128"/>
              <a:cs typeface="Meiryo UI" pitchFamily="50" charset="-128"/>
            </a:endParaRPr>
          </a:p>
        </p:txBody>
      </p:sp>
      <p:sp>
        <p:nvSpPr>
          <p:cNvPr id="4" name="正方形/長方形 3">
            <a:extLst>
              <a:ext uri="{FF2B5EF4-FFF2-40B4-BE49-F238E27FC236}">
                <a16:creationId xmlns:a16="http://schemas.microsoft.com/office/drawing/2014/main" id="{37AC8CCA-C675-F60C-D110-30846592083B}"/>
              </a:ext>
            </a:extLst>
          </p:cNvPr>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参考資料</a:t>
            </a:r>
          </a:p>
        </p:txBody>
      </p:sp>
    </p:spTree>
    <p:extLst>
      <p:ext uri="{BB962C8B-B14F-4D97-AF65-F5344CB8AC3E}">
        <p14:creationId xmlns:p14="http://schemas.microsoft.com/office/powerpoint/2010/main" val="3693219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563455" y="6047710"/>
            <a:ext cx="808016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出典：内閣府「令和</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年版高齢社会白書」</a:t>
            </a:r>
          </a:p>
        </p:txBody>
      </p:sp>
      <p:sp>
        <p:nvSpPr>
          <p:cNvPr id="7" name="正方形/長方形 6"/>
          <p:cNvSpPr/>
          <p:nvPr/>
        </p:nvSpPr>
        <p:spPr>
          <a:xfrm>
            <a:off x="320291" y="836776"/>
            <a:ext cx="8503417" cy="576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先進諸国の高齢化率を比較すると、日本は</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1980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年代までは下位、</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年代にはほぼ中位であったが、</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2005</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年には最も高い水準となり、今後も高水準を維持していくことが見込まれている。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845839" y="1578715"/>
            <a:ext cx="7452320" cy="4392488"/>
          </a:xfrm>
          <a:prstGeom prst="rect">
            <a:avLst/>
          </a:prstGeom>
        </p:spPr>
      </p:pic>
      <p:sp>
        <p:nvSpPr>
          <p:cNvPr id="8" name="正方形/長方形 7"/>
          <p:cNvSpPr/>
          <p:nvPr/>
        </p:nvSpPr>
        <p:spPr>
          <a:xfrm>
            <a:off x="75784" y="404664"/>
            <a:ext cx="3128064"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世界の高齢化率の推移</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4349463F-8DD1-993F-C66F-0148049F44B6}"/>
              </a:ext>
            </a:extLst>
          </p:cNvPr>
          <p:cNvSpPr/>
          <p:nvPr/>
        </p:nvSpPr>
        <p:spPr>
          <a:xfrm>
            <a:off x="-3515" y="-13192"/>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lang="ja-JP" altLang="en-US" kern="0" dirty="0">
                <a:solidFill>
                  <a:srgbClr val="000000"/>
                </a:solidFill>
                <a:ea typeface="Meiryo UI" pitchFamily="50" charset="-128"/>
                <a:cs typeface="Meiryo UI" pitchFamily="50" charset="-128"/>
              </a:rPr>
              <a:t>世界経済と日本の状況（</a:t>
            </a:r>
            <a:r>
              <a:rPr lang="en-US" altLang="ja-JP" kern="0" dirty="0">
                <a:solidFill>
                  <a:srgbClr val="000000"/>
                </a:solidFill>
                <a:ea typeface="Meiryo UI" pitchFamily="50" charset="-128"/>
                <a:cs typeface="Meiryo UI" pitchFamily="50" charset="-128"/>
              </a:rPr>
              <a:t>15.</a:t>
            </a:r>
            <a:r>
              <a:rPr lang="ja-JP" altLang="en-US" kern="0" dirty="0">
                <a:solidFill>
                  <a:srgbClr val="000000"/>
                </a:solidFill>
                <a:ea typeface="Meiryo UI" pitchFamily="50" charset="-128"/>
                <a:cs typeface="Meiryo UI" pitchFamily="50" charset="-128"/>
              </a:rPr>
              <a:t>人口減少と高齢化③）</a:t>
            </a:r>
            <a:endParaRPr kumimoji="0" lang="ja-JP" altLang="en-US" kern="0" dirty="0">
              <a:solidFill>
                <a:srgbClr val="000000"/>
              </a:solidFill>
              <a:ea typeface="Meiryo UI" pitchFamily="50" charset="-128"/>
              <a:cs typeface="Meiryo UI" pitchFamily="50" charset="-128"/>
            </a:endParaRPr>
          </a:p>
        </p:txBody>
      </p:sp>
      <p:sp>
        <p:nvSpPr>
          <p:cNvPr id="10" name="正方形/長方形 9"/>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rPr>
              <a:t>第２回</a:t>
            </a:r>
            <a:r>
              <a:rPr kumimoji="1" lang="ja-JP" altLang="en-US" sz="900" dirty="0">
                <a:solidFill>
                  <a:schemeClr val="tx1"/>
                </a:solidFill>
              </a:rPr>
              <a:t>意見交換会　</a:t>
            </a:r>
            <a:r>
              <a:rPr kumimoji="1" lang="ja-JP" altLang="en-US" sz="900" dirty="0" smtClean="0">
                <a:solidFill>
                  <a:schemeClr val="tx1"/>
                </a:solidFill>
              </a:rPr>
              <a:t>参考資料４</a:t>
            </a:r>
            <a:endParaRPr kumimoji="1" lang="ja-JP" altLang="en-US" sz="900" dirty="0">
              <a:solidFill>
                <a:schemeClr val="tx1"/>
              </a:solidFill>
            </a:endParaRPr>
          </a:p>
        </p:txBody>
      </p:sp>
    </p:spTree>
    <p:extLst>
      <p:ext uri="{BB962C8B-B14F-4D97-AF65-F5344CB8AC3E}">
        <p14:creationId xmlns:p14="http://schemas.microsoft.com/office/powerpoint/2010/main" val="23286719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336357" y="5108720"/>
            <a:ext cx="3227532" cy="2644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出典：内閣府「令和</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年版高齢社会白書」</a:t>
            </a:r>
          </a:p>
        </p:txBody>
      </p:sp>
      <p:sp>
        <p:nvSpPr>
          <p:cNvPr id="7" name="正方形/長方形 6"/>
          <p:cNvSpPr/>
          <p:nvPr/>
        </p:nvSpPr>
        <p:spPr>
          <a:xfrm>
            <a:off x="320291" y="908792"/>
            <a:ext cx="8503417" cy="648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日本は、欧米諸国に比べると急速に高齢化が進んだ。</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今後、アジア諸国において、日本を上回るスピードで高齢化が進むことが見込まれている。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336356" y="2140742"/>
            <a:ext cx="8471285" cy="2800426"/>
          </a:xfrm>
          <a:prstGeom prst="rect">
            <a:avLst/>
          </a:prstGeom>
        </p:spPr>
      </p:pic>
      <p:sp>
        <p:nvSpPr>
          <p:cNvPr id="6" name="テキスト ボックス 5"/>
          <p:cNvSpPr txBox="1"/>
          <p:nvPr/>
        </p:nvSpPr>
        <p:spPr>
          <a:xfrm>
            <a:off x="251520" y="1700808"/>
            <a:ext cx="547260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○主要国における高齢化率が７％から</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14</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％へ要した期間</a:t>
            </a:r>
          </a:p>
        </p:txBody>
      </p:sp>
      <p:sp>
        <p:nvSpPr>
          <p:cNvPr id="8" name="正方形/長方形 7"/>
          <p:cNvSpPr/>
          <p:nvPr/>
        </p:nvSpPr>
        <p:spPr>
          <a:xfrm>
            <a:off x="75784" y="404664"/>
            <a:ext cx="3128064"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主要国における高齢化</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1466201A-C25B-62FC-9A4E-6C4BAE222EB8}"/>
              </a:ext>
            </a:extLst>
          </p:cNvPr>
          <p:cNvSpPr/>
          <p:nvPr/>
        </p:nvSpPr>
        <p:spPr>
          <a:xfrm>
            <a:off x="-3515" y="-13192"/>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lang="ja-JP" altLang="en-US" kern="0" dirty="0">
                <a:solidFill>
                  <a:srgbClr val="000000"/>
                </a:solidFill>
                <a:ea typeface="Meiryo UI" pitchFamily="50" charset="-128"/>
                <a:cs typeface="Meiryo UI" pitchFamily="50" charset="-128"/>
              </a:rPr>
              <a:t>世界経済と日本の状況（</a:t>
            </a:r>
            <a:r>
              <a:rPr lang="en-US" altLang="ja-JP" kern="0" dirty="0">
                <a:solidFill>
                  <a:srgbClr val="000000"/>
                </a:solidFill>
                <a:ea typeface="Meiryo UI" pitchFamily="50" charset="-128"/>
                <a:cs typeface="Meiryo UI" pitchFamily="50" charset="-128"/>
              </a:rPr>
              <a:t>15.</a:t>
            </a:r>
            <a:r>
              <a:rPr lang="ja-JP" altLang="en-US" kern="0" dirty="0">
                <a:solidFill>
                  <a:srgbClr val="000000"/>
                </a:solidFill>
                <a:ea typeface="Meiryo UI" pitchFamily="50" charset="-128"/>
                <a:cs typeface="Meiryo UI" pitchFamily="50" charset="-128"/>
              </a:rPr>
              <a:t>人口減少と高齢化④）</a:t>
            </a:r>
            <a:endParaRPr kumimoji="0" lang="ja-JP" altLang="en-US" kern="0" dirty="0">
              <a:solidFill>
                <a:srgbClr val="000000"/>
              </a:solidFill>
              <a:ea typeface="Meiryo UI" pitchFamily="50" charset="-128"/>
              <a:cs typeface="Meiryo UI" pitchFamily="50" charset="-128"/>
            </a:endParaRPr>
          </a:p>
        </p:txBody>
      </p:sp>
      <p:sp>
        <p:nvSpPr>
          <p:cNvPr id="10" name="正方形/長方形 9"/>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rPr>
              <a:t>第２回</a:t>
            </a:r>
            <a:r>
              <a:rPr kumimoji="1" lang="ja-JP" altLang="en-US" sz="900" dirty="0">
                <a:solidFill>
                  <a:schemeClr val="tx1"/>
                </a:solidFill>
              </a:rPr>
              <a:t>意見交換会　</a:t>
            </a:r>
            <a:r>
              <a:rPr kumimoji="1" lang="ja-JP" altLang="en-US" sz="900" dirty="0" smtClean="0">
                <a:solidFill>
                  <a:schemeClr val="tx1"/>
                </a:solidFill>
              </a:rPr>
              <a:t>参考資料４</a:t>
            </a:r>
            <a:endParaRPr kumimoji="1" lang="ja-JP" altLang="en-US" sz="900" dirty="0">
              <a:solidFill>
                <a:schemeClr val="tx1"/>
              </a:solidFill>
            </a:endParaRPr>
          </a:p>
        </p:txBody>
      </p:sp>
    </p:spTree>
    <p:extLst>
      <p:ext uri="{BB962C8B-B14F-4D97-AF65-F5344CB8AC3E}">
        <p14:creationId xmlns:p14="http://schemas.microsoft.com/office/powerpoint/2010/main" val="8849683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4716996" y="6551766"/>
            <a:ext cx="367240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出典：内閣府「令和</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年版高齢社会白書」</a:t>
            </a:r>
          </a:p>
        </p:txBody>
      </p:sp>
      <p:sp>
        <p:nvSpPr>
          <p:cNvPr id="7" name="正方形/長方形 6"/>
          <p:cNvSpPr/>
          <p:nvPr/>
        </p:nvSpPr>
        <p:spPr>
          <a:xfrm>
            <a:off x="317055" y="764704"/>
            <a:ext cx="8503417" cy="468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今後、高齢化率はすべての都道府県で上昇する見込みであり、大都市圏を含めて全国的に高齢化が広がりをみることになる。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nvGraphicFramePr>
        <p:xfrm>
          <a:off x="539552" y="1337732"/>
          <a:ext cx="3840345" cy="5403636"/>
        </p:xfrm>
        <a:graphic>
          <a:graphicData uri="http://schemas.openxmlformats.org/drawingml/2006/table">
            <a:tbl>
              <a:tblPr/>
              <a:tblGrid>
                <a:gridCol w="624069">
                  <a:extLst>
                    <a:ext uri="{9D8B030D-6E8A-4147-A177-3AD203B41FA5}">
                      <a16:colId xmlns:a16="http://schemas.microsoft.com/office/drawing/2014/main" val="1650310704"/>
                    </a:ext>
                  </a:extLst>
                </a:gridCol>
                <a:gridCol w="624069">
                  <a:extLst>
                    <a:ext uri="{9D8B030D-6E8A-4147-A177-3AD203B41FA5}">
                      <a16:colId xmlns:a16="http://schemas.microsoft.com/office/drawing/2014/main" val="28120196"/>
                    </a:ext>
                  </a:extLst>
                </a:gridCol>
                <a:gridCol w="624069">
                  <a:extLst>
                    <a:ext uri="{9D8B030D-6E8A-4147-A177-3AD203B41FA5}">
                      <a16:colId xmlns:a16="http://schemas.microsoft.com/office/drawing/2014/main" val="3612131483"/>
                    </a:ext>
                  </a:extLst>
                </a:gridCol>
                <a:gridCol w="624069">
                  <a:extLst>
                    <a:ext uri="{9D8B030D-6E8A-4147-A177-3AD203B41FA5}">
                      <a16:colId xmlns:a16="http://schemas.microsoft.com/office/drawing/2014/main" val="4073256905"/>
                    </a:ext>
                  </a:extLst>
                </a:gridCol>
                <a:gridCol w="624069">
                  <a:extLst>
                    <a:ext uri="{9D8B030D-6E8A-4147-A177-3AD203B41FA5}">
                      <a16:colId xmlns:a16="http://schemas.microsoft.com/office/drawing/2014/main" val="1685967734"/>
                    </a:ext>
                  </a:extLst>
                </a:gridCol>
                <a:gridCol w="720000">
                  <a:extLst>
                    <a:ext uri="{9D8B030D-6E8A-4147-A177-3AD203B41FA5}">
                      <a16:colId xmlns:a16="http://schemas.microsoft.com/office/drawing/2014/main" val="483335624"/>
                    </a:ext>
                  </a:extLst>
                </a:gridCol>
              </a:tblGrid>
              <a:tr h="190780">
                <a:tc rowSpan="2">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gridSpan="3">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2045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rowSpan="2">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高齢化率の伸び</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（ポイント）</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618976492"/>
                  </a:ext>
                </a:extLst>
              </a:tr>
              <a:tr h="376004">
                <a:tc vMerge="1">
                  <a:txBody>
                    <a:bodyPr/>
                    <a:lstStyle/>
                    <a:p>
                      <a:endParaRPr kumimoji="1" lang="ja-JP" altLang="en-US"/>
                    </a:p>
                  </a:txBody>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総人口（千人）</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歳以上人口</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（千人）</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高齢化率（％）</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高齢化率（％） </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vMerge="1">
                  <a:txBody>
                    <a:bodyPr/>
                    <a:lstStyle/>
                    <a:p>
                      <a:endParaRPr kumimoji="1" lang="ja-JP" altLang="en-US"/>
                    </a:p>
                  </a:txBody>
                  <a:tcPr/>
                </a:tc>
                <a:extLst>
                  <a:ext uri="{0D108BD9-81ED-4DB2-BD59-A6C34878D82A}">
                    <a16:rowId xmlns:a16="http://schemas.microsoft.com/office/drawing/2014/main" val="445243284"/>
                  </a:ext>
                </a:extLst>
              </a:tr>
              <a:tr h="198000">
                <a:tc>
                  <a:txBody>
                    <a:bodyPr/>
                    <a:lstStyle/>
                    <a:p>
                      <a:pPr algn="ctr" fontAlgn="ctr"/>
                      <a:r>
                        <a:rPr lang="ja-JP" altLang="en-US" sz="1000" b="0" i="0" u="none" strike="noStrike" dirty="0">
                          <a:solidFill>
                            <a:srgbClr val="333333"/>
                          </a:solidFill>
                          <a:effectLst/>
                          <a:latin typeface="Meiryo UI" panose="020B0604030504040204" pitchFamily="50" charset="-128"/>
                          <a:ea typeface="Meiryo UI" panose="020B0604030504040204" pitchFamily="50" charset="-128"/>
                        </a:rPr>
                        <a:t>北海道</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5,250</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1,673</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31.9</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42.8</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10.9</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4251250"/>
                  </a:ext>
                </a:extLst>
              </a:tr>
              <a:tr h="198000">
                <a:tc>
                  <a:txBody>
                    <a:bodyPr/>
                    <a:lstStyle/>
                    <a:p>
                      <a:pPr algn="ctr" fontAlgn="ctr"/>
                      <a:r>
                        <a:rPr lang="ja-JP" altLang="en-US" sz="1000" b="0" i="0" u="none" strike="noStrike" dirty="0">
                          <a:solidFill>
                            <a:srgbClr val="333333"/>
                          </a:solidFill>
                          <a:effectLst/>
                          <a:latin typeface="Meiryo UI" panose="020B0604030504040204" pitchFamily="50" charset="-128"/>
                          <a:ea typeface="Meiryo UI" panose="020B0604030504040204" pitchFamily="50" charset="-128"/>
                        </a:rPr>
                        <a:t>青森県</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1,246</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415</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33.3</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46.8</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13.5</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5663751"/>
                  </a:ext>
                </a:extLst>
              </a:tr>
              <a:tr h="198000">
                <a:tc>
                  <a:txBody>
                    <a:bodyPr/>
                    <a:lstStyle/>
                    <a:p>
                      <a:pPr algn="ctr" fontAlgn="ctr"/>
                      <a:r>
                        <a:rPr lang="ja-JP" altLang="en-US" sz="1000" b="0" i="0" u="none" strike="noStrike" dirty="0">
                          <a:solidFill>
                            <a:srgbClr val="333333"/>
                          </a:solidFill>
                          <a:effectLst/>
                          <a:latin typeface="Meiryo UI" panose="020B0604030504040204" pitchFamily="50" charset="-128"/>
                          <a:ea typeface="Meiryo UI" panose="020B0604030504040204" pitchFamily="50" charset="-128"/>
                        </a:rPr>
                        <a:t>岩手県</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1,227</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406</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33.1</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43.2</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10.1</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4692775"/>
                  </a:ext>
                </a:extLst>
              </a:tr>
              <a:tr h="198000">
                <a:tc>
                  <a:txBody>
                    <a:bodyPr/>
                    <a:lstStyle/>
                    <a:p>
                      <a:pPr algn="ctr" fontAlgn="ctr"/>
                      <a:r>
                        <a:rPr lang="ja-JP" altLang="en-US" sz="1000" b="0" i="0" u="none" strike="noStrike" dirty="0">
                          <a:solidFill>
                            <a:srgbClr val="333333"/>
                          </a:solidFill>
                          <a:effectLst/>
                          <a:latin typeface="Meiryo UI" panose="020B0604030504040204" pitchFamily="50" charset="-128"/>
                          <a:ea typeface="Meiryo UI" panose="020B0604030504040204" pitchFamily="50" charset="-128"/>
                        </a:rPr>
                        <a:t>宮城県</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2,306</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652</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28.3</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40.3</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12.0</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2995202"/>
                  </a:ext>
                </a:extLst>
              </a:tr>
              <a:tr h="198000">
                <a:tc>
                  <a:txBody>
                    <a:bodyPr/>
                    <a:lstStyle/>
                    <a:p>
                      <a:pPr algn="ctr" fontAlgn="ctr"/>
                      <a:r>
                        <a:rPr lang="ja-JP" altLang="en-US" sz="1000" b="0" i="0" u="none" strike="noStrike" dirty="0">
                          <a:solidFill>
                            <a:srgbClr val="333333"/>
                          </a:solidFill>
                          <a:effectLst/>
                          <a:latin typeface="Meiryo UI" panose="020B0604030504040204" pitchFamily="50" charset="-128"/>
                          <a:ea typeface="Meiryo UI" panose="020B0604030504040204" pitchFamily="50" charset="-128"/>
                        </a:rPr>
                        <a:t>秋田県</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966</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359</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37.2</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50.1</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12.9</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94844"/>
                  </a:ext>
                </a:extLst>
              </a:tr>
              <a:tr h="198000">
                <a:tc>
                  <a:txBody>
                    <a:bodyPr/>
                    <a:lstStyle/>
                    <a:p>
                      <a:pPr algn="ctr" fontAlgn="ctr"/>
                      <a:r>
                        <a:rPr lang="ja-JP" altLang="en-US" sz="1000" b="0" i="0" u="none" strike="noStrike">
                          <a:solidFill>
                            <a:srgbClr val="333333"/>
                          </a:solidFill>
                          <a:effectLst/>
                          <a:latin typeface="Meiryo UI" panose="020B0604030504040204" pitchFamily="50" charset="-128"/>
                          <a:ea typeface="Meiryo UI" panose="020B0604030504040204" pitchFamily="50" charset="-128"/>
                        </a:rPr>
                        <a:t>山形県</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1,078</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360</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33.4</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43.0</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9.6</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366839"/>
                  </a:ext>
                </a:extLst>
              </a:tr>
              <a:tr h="198000">
                <a:tc>
                  <a:txBody>
                    <a:bodyPr/>
                    <a:lstStyle/>
                    <a:p>
                      <a:pPr algn="ctr" fontAlgn="ctr"/>
                      <a:r>
                        <a:rPr lang="ja-JP" altLang="en-US" sz="1000" b="0" i="0" u="none" strike="noStrike" dirty="0">
                          <a:solidFill>
                            <a:srgbClr val="333333"/>
                          </a:solidFill>
                          <a:effectLst/>
                          <a:latin typeface="Meiryo UI" panose="020B0604030504040204" pitchFamily="50" charset="-128"/>
                          <a:ea typeface="Meiryo UI" panose="020B0604030504040204" pitchFamily="50" charset="-128"/>
                        </a:rPr>
                        <a:t>福島県</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1,846</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582</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31.5</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44.2</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12.7</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6211880"/>
                  </a:ext>
                </a:extLst>
              </a:tr>
              <a:tr h="198000">
                <a:tc>
                  <a:txBody>
                    <a:bodyPr/>
                    <a:lstStyle/>
                    <a:p>
                      <a:pPr algn="ctr" fontAlgn="ctr"/>
                      <a:r>
                        <a:rPr lang="ja-JP" altLang="en-US" sz="1000" b="0" i="0" u="none" strike="noStrike">
                          <a:solidFill>
                            <a:srgbClr val="333333"/>
                          </a:solidFill>
                          <a:effectLst/>
                          <a:latin typeface="Meiryo UI" panose="020B0604030504040204" pitchFamily="50" charset="-128"/>
                          <a:ea typeface="Meiryo UI" panose="020B0604030504040204" pitchFamily="50" charset="-128"/>
                        </a:rPr>
                        <a:t>茨城県</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2,860</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843</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29.5</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40.0</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10.5</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4037666"/>
                  </a:ext>
                </a:extLst>
              </a:tr>
              <a:tr h="198000">
                <a:tc>
                  <a:txBody>
                    <a:bodyPr/>
                    <a:lstStyle/>
                    <a:p>
                      <a:pPr algn="ctr" fontAlgn="ctr"/>
                      <a:r>
                        <a:rPr lang="ja-JP" altLang="en-US" sz="1000" b="0" i="0" u="none" strike="noStrike">
                          <a:solidFill>
                            <a:srgbClr val="333333"/>
                          </a:solidFill>
                          <a:effectLst/>
                          <a:latin typeface="Meiryo UI" panose="020B0604030504040204" pitchFamily="50" charset="-128"/>
                          <a:ea typeface="Meiryo UI" panose="020B0604030504040204" pitchFamily="50" charset="-128"/>
                        </a:rPr>
                        <a:t>栃木県</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1,934</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554</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28.6</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37.3</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8.7</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1534141"/>
                  </a:ext>
                </a:extLst>
              </a:tr>
              <a:tr h="198000">
                <a:tc>
                  <a:txBody>
                    <a:bodyPr/>
                    <a:lstStyle/>
                    <a:p>
                      <a:pPr algn="ctr" fontAlgn="ctr"/>
                      <a:r>
                        <a:rPr lang="ja-JP" altLang="en-US" sz="1000" b="0" i="0" u="none" strike="noStrike" dirty="0">
                          <a:solidFill>
                            <a:srgbClr val="333333"/>
                          </a:solidFill>
                          <a:effectLst/>
                          <a:latin typeface="Meiryo UI" panose="020B0604030504040204" pitchFamily="50" charset="-128"/>
                          <a:ea typeface="Meiryo UI" panose="020B0604030504040204" pitchFamily="50" charset="-128"/>
                        </a:rPr>
                        <a:t>群馬県</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1,942</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580</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29.8</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39.4</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9.6</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6449733"/>
                  </a:ext>
                </a:extLst>
              </a:tr>
              <a:tr h="198000">
                <a:tc>
                  <a:txBody>
                    <a:bodyPr/>
                    <a:lstStyle/>
                    <a:p>
                      <a:pPr algn="ctr" fontAlgn="ctr"/>
                      <a:r>
                        <a:rPr lang="ja-JP" altLang="en-US" sz="1000" b="0" i="0" u="none" strike="noStrike">
                          <a:solidFill>
                            <a:srgbClr val="333333"/>
                          </a:solidFill>
                          <a:effectLst/>
                          <a:latin typeface="Meiryo UI" panose="020B0604030504040204" pitchFamily="50" charset="-128"/>
                          <a:ea typeface="Meiryo UI" panose="020B0604030504040204" pitchFamily="50" charset="-128"/>
                        </a:rPr>
                        <a:t>埼玉県</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7,350</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1,961</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26.7</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35.8</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9.1</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2612080"/>
                  </a:ext>
                </a:extLst>
              </a:tr>
              <a:tr h="198000">
                <a:tc>
                  <a:txBody>
                    <a:bodyPr/>
                    <a:lstStyle/>
                    <a:p>
                      <a:pPr algn="ctr" fontAlgn="ctr"/>
                      <a:r>
                        <a:rPr lang="ja-JP" altLang="en-US" sz="1000" b="0" i="0" u="none" strike="noStrike" dirty="0">
                          <a:solidFill>
                            <a:srgbClr val="333333"/>
                          </a:solidFill>
                          <a:effectLst/>
                          <a:latin typeface="Meiryo UI" panose="020B0604030504040204" pitchFamily="50" charset="-128"/>
                          <a:ea typeface="Meiryo UI" panose="020B0604030504040204" pitchFamily="50" charset="-128"/>
                        </a:rPr>
                        <a:t>千葉県</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6,259</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1,743</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27.9</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36.4</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8.5</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9818046"/>
                  </a:ext>
                </a:extLst>
              </a:tr>
              <a:tr h="198000">
                <a:tc>
                  <a:txBody>
                    <a:bodyPr/>
                    <a:lstStyle/>
                    <a:p>
                      <a:pPr algn="ctr" fontAlgn="ctr"/>
                      <a:r>
                        <a:rPr lang="ja-JP" altLang="en-US" sz="1000" b="0" i="0" u="none" strike="noStrike" dirty="0">
                          <a:solidFill>
                            <a:srgbClr val="333333"/>
                          </a:solidFill>
                          <a:effectLst/>
                          <a:latin typeface="Meiryo UI" panose="020B0604030504040204" pitchFamily="50" charset="-128"/>
                          <a:ea typeface="Meiryo UI" panose="020B0604030504040204" pitchFamily="50" charset="-128"/>
                        </a:rPr>
                        <a:t>東京都</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13,921</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3,209</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23.1</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30.7</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7.6</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4357868"/>
                  </a:ext>
                </a:extLst>
              </a:tr>
              <a:tr h="198000">
                <a:tc>
                  <a:txBody>
                    <a:bodyPr/>
                    <a:lstStyle/>
                    <a:p>
                      <a:pPr algn="ctr" fontAlgn="ctr"/>
                      <a:r>
                        <a:rPr lang="ja-JP" altLang="en-US" sz="1000" b="0" i="0" u="none" strike="noStrike" dirty="0">
                          <a:solidFill>
                            <a:srgbClr val="333333"/>
                          </a:solidFill>
                          <a:effectLst/>
                          <a:latin typeface="Meiryo UI" panose="020B0604030504040204" pitchFamily="50" charset="-128"/>
                          <a:ea typeface="Meiryo UI" panose="020B0604030504040204" pitchFamily="50" charset="-128"/>
                        </a:rPr>
                        <a:t>神奈川県</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9,198</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2,329</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25.3</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35.2</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9.9</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6296796"/>
                  </a:ext>
                </a:extLst>
              </a:tr>
              <a:tr h="198000">
                <a:tc>
                  <a:txBody>
                    <a:bodyPr/>
                    <a:lstStyle/>
                    <a:p>
                      <a:pPr algn="ctr" fontAlgn="ctr"/>
                      <a:r>
                        <a:rPr lang="ja-JP" altLang="en-US" sz="1000" b="0" i="0" u="none" strike="noStrike">
                          <a:solidFill>
                            <a:srgbClr val="333333"/>
                          </a:solidFill>
                          <a:effectLst/>
                          <a:latin typeface="Meiryo UI" panose="020B0604030504040204" pitchFamily="50" charset="-128"/>
                          <a:ea typeface="Meiryo UI" panose="020B0604030504040204" pitchFamily="50" charset="-128"/>
                        </a:rPr>
                        <a:t>新潟県</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2,223</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720</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32.4</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40.9</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8.5</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5793569"/>
                  </a:ext>
                </a:extLst>
              </a:tr>
              <a:tr h="198000">
                <a:tc>
                  <a:txBody>
                    <a:bodyPr/>
                    <a:lstStyle/>
                    <a:p>
                      <a:pPr algn="ctr" fontAlgn="ctr"/>
                      <a:r>
                        <a:rPr lang="ja-JP" altLang="en-US" sz="1000" b="0" i="0" u="none" strike="noStrike">
                          <a:solidFill>
                            <a:srgbClr val="333333"/>
                          </a:solidFill>
                          <a:effectLst/>
                          <a:latin typeface="Meiryo UI" panose="020B0604030504040204" pitchFamily="50" charset="-128"/>
                          <a:ea typeface="Meiryo UI" panose="020B0604030504040204" pitchFamily="50" charset="-128"/>
                        </a:rPr>
                        <a:t>富山県</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1,044</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337</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32.3</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40.3</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8.0</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1753609"/>
                  </a:ext>
                </a:extLst>
              </a:tr>
              <a:tr h="198000">
                <a:tc>
                  <a:txBody>
                    <a:bodyPr/>
                    <a:lstStyle/>
                    <a:p>
                      <a:pPr algn="ctr" fontAlgn="ctr"/>
                      <a:r>
                        <a:rPr lang="ja-JP" altLang="en-US" sz="1000" b="0" i="0" u="none" strike="noStrike" dirty="0">
                          <a:solidFill>
                            <a:srgbClr val="333333"/>
                          </a:solidFill>
                          <a:effectLst/>
                          <a:latin typeface="Meiryo UI" panose="020B0604030504040204" pitchFamily="50" charset="-128"/>
                          <a:ea typeface="Meiryo UI" panose="020B0604030504040204" pitchFamily="50" charset="-128"/>
                        </a:rPr>
                        <a:t>石川県</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1,138</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337</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29.6</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37.2</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7.6</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2472251"/>
                  </a:ext>
                </a:extLst>
              </a:tr>
              <a:tr h="198000">
                <a:tc>
                  <a:txBody>
                    <a:bodyPr/>
                    <a:lstStyle/>
                    <a:p>
                      <a:pPr algn="ctr" fontAlgn="ctr"/>
                      <a:r>
                        <a:rPr lang="ja-JP" altLang="en-US" sz="1000" b="0" i="0" u="none" strike="noStrike" dirty="0">
                          <a:solidFill>
                            <a:srgbClr val="333333"/>
                          </a:solidFill>
                          <a:effectLst/>
                          <a:latin typeface="Meiryo UI" panose="020B0604030504040204" pitchFamily="50" charset="-128"/>
                          <a:ea typeface="Meiryo UI" panose="020B0604030504040204" pitchFamily="50" charset="-128"/>
                        </a:rPr>
                        <a:t>福井県</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768</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235</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30.6</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38.5</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7.9</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6039735"/>
                  </a:ext>
                </a:extLst>
              </a:tr>
              <a:tr h="198000">
                <a:tc>
                  <a:txBody>
                    <a:bodyPr/>
                    <a:lstStyle/>
                    <a:p>
                      <a:pPr algn="ctr" fontAlgn="ctr"/>
                      <a:r>
                        <a:rPr lang="ja-JP" altLang="en-US" sz="1000" b="0" i="0" u="none" strike="noStrike">
                          <a:solidFill>
                            <a:srgbClr val="333333"/>
                          </a:solidFill>
                          <a:effectLst/>
                          <a:latin typeface="Meiryo UI" panose="020B0604030504040204" pitchFamily="50" charset="-128"/>
                          <a:ea typeface="Meiryo UI" panose="020B0604030504040204" pitchFamily="50" charset="-128"/>
                        </a:rPr>
                        <a:t>山梨県</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811</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250</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30.8</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43.0</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12.2</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0457629"/>
                  </a:ext>
                </a:extLst>
              </a:tr>
              <a:tr h="198000">
                <a:tc>
                  <a:txBody>
                    <a:bodyPr/>
                    <a:lstStyle/>
                    <a:p>
                      <a:pPr algn="ctr" fontAlgn="ctr"/>
                      <a:r>
                        <a:rPr lang="ja-JP" altLang="en-US" sz="1000" b="0" i="0" u="none" strike="noStrike" dirty="0">
                          <a:solidFill>
                            <a:srgbClr val="333333"/>
                          </a:solidFill>
                          <a:effectLst/>
                          <a:latin typeface="Meiryo UI" panose="020B0604030504040204" pitchFamily="50" charset="-128"/>
                          <a:ea typeface="Meiryo UI" panose="020B0604030504040204" pitchFamily="50" charset="-128"/>
                        </a:rPr>
                        <a:t>長野県</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2,049</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653</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31.9</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41.7</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9.8</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6676589"/>
                  </a:ext>
                </a:extLst>
              </a:tr>
              <a:tr h="198000">
                <a:tc>
                  <a:txBody>
                    <a:bodyPr/>
                    <a:lstStyle/>
                    <a:p>
                      <a:pPr algn="ctr" fontAlgn="ctr"/>
                      <a:r>
                        <a:rPr lang="ja-JP" altLang="en-US" sz="1000" b="0" i="0" u="none" strike="noStrike">
                          <a:solidFill>
                            <a:srgbClr val="333333"/>
                          </a:solidFill>
                          <a:effectLst/>
                          <a:latin typeface="Meiryo UI" panose="020B0604030504040204" pitchFamily="50" charset="-128"/>
                          <a:ea typeface="Meiryo UI" panose="020B0604030504040204" pitchFamily="50" charset="-128"/>
                        </a:rPr>
                        <a:t>岐阜県</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1,987</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599</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30.1</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38.7</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8.6</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0828473"/>
                  </a:ext>
                </a:extLst>
              </a:tr>
              <a:tr h="198000">
                <a:tc>
                  <a:txBody>
                    <a:bodyPr/>
                    <a:lstStyle/>
                    <a:p>
                      <a:pPr algn="ctr" fontAlgn="ctr"/>
                      <a:r>
                        <a:rPr lang="ja-JP" altLang="en-US" sz="1000" b="0" i="0" u="none" strike="noStrike">
                          <a:solidFill>
                            <a:srgbClr val="333333"/>
                          </a:solidFill>
                          <a:effectLst/>
                          <a:latin typeface="Meiryo UI" panose="020B0604030504040204" pitchFamily="50" charset="-128"/>
                          <a:ea typeface="Meiryo UI" panose="020B0604030504040204" pitchFamily="50" charset="-128"/>
                        </a:rPr>
                        <a:t>静岡県</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3,644</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1,089</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29.9</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38.9</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9.0</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6319147"/>
                  </a:ext>
                </a:extLst>
              </a:tr>
              <a:tr h="198000">
                <a:tc>
                  <a:txBody>
                    <a:bodyPr/>
                    <a:lstStyle/>
                    <a:p>
                      <a:pPr algn="ctr" fontAlgn="ctr"/>
                      <a:r>
                        <a:rPr lang="ja-JP" altLang="en-US" sz="1000" b="0" i="0" u="none" strike="noStrike" dirty="0">
                          <a:solidFill>
                            <a:srgbClr val="333333"/>
                          </a:solidFill>
                          <a:effectLst/>
                          <a:latin typeface="Meiryo UI" panose="020B0604030504040204" pitchFamily="50" charset="-128"/>
                          <a:ea typeface="Meiryo UI" panose="020B0604030504040204" pitchFamily="50" charset="-128"/>
                        </a:rPr>
                        <a:t>愛知県</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7,552</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1,892</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25.1</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33.1</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8.0</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1886645"/>
                  </a:ext>
                </a:extLst>
              </a:tr>
              <a:tr h="198000">
                <a:tc>
                  <a:txBody>
                    <a:bodyPr/>
                    <a:lstStyle/>
                    <a:p>
                      <a:pPr algn="ctr" fontAlgn="ctr"/>
                      <a:r>
                        <a:rPr lang="ja-JP" altLang="en-US" sz="1000" b="0" i="0" u="none" strike="noStrike" dirty="0">
                          <a:solidFill>
                            <a:srgbClr val="333333"/>
                          </a:solidFill>
                          <a:effectLst/>
                          <a:latin typeface="Meiryo UI" panose="020B0604030504040204" pitchFamily="50" charset="-128"/>
                          <a:ea typeface="Meiryo UI" panose="020B0604030504040204" pitchFamily="50" charset="-128"/>
                        </a:rPr>
                        <a:t>三重県</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1,781</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530</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29.7</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38.3</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8.6</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4778425"/>
                  </a:ext>
                </a:extLst>
              </a:tr>
            </a:tbl>
          </a:graphicData>
        </a:graphic>
      </p:graphicFrame>
      <p:graphicFrame>
        <p:nvGraphicFramePr>
          <p:cNvPr id="10" name="表 9"/>
          <p:cNvGraphicFramePr>
            <a:graphicFrameLocks noGrp="1"/>
          </p:cNvGraphicFramePr>
          <p:nvPr/>
        </p:nvGraphicFramePr>
        <p:xfrm>
          <a:off x="4753001" y="1340768"/>
          <a:ext cx="3719995" cy="5205600"/>
        </p:xfrm>
        <a:graphic>
          <a:graphicData uri="http://schemas.openxmlformats.org/drawingml/2006/table">
            <a:tbl>
              <a:tblPr/>
              <a:tblGrid>
                <a:gridCol w="598383">
                  <a:extLst>
                    <a:ext uri="{9D8B030D-6E8A-4147-A177-3AD203B41FA5}">
                      <a16:colId xmlns:a16="http://schemas.microsoft.com/office/drawing/2014/main" val="1650310704"/>
                    </a:ext>
                  </a:extLst>
                </a:gridCol>
                <a:gridCol w="600403">
                  <a:extLst>
                    <a:ext uri="{9D8B030D-6E8A-4147-A177-3AD203B41FA5}">
                      <a16:colId xmlns:a16="http://schemas.microsoft.com/office/drawing/2014/main" val="28120196"/>
                    </a:ext>
                  </a:extLst>
                </a:gridCol>
                <a:gridCol w="600403">
                  <a:extLst>
                    <a:ext uri="{9D8B030D-6E8A-4147-A177-3AD203B41FA5}">
                      <a16:colId xmlns:a16="http://schemas.microsoft.com/office/drawing/2014/main" val="3612131483"/>
                    </a:ext>
                  </a:extLst>
                </a:gridCol>
                <a:gridCol w="600403">
                  <a:extLst>
                    <a:ext uri="{9D8B030D-6E8A-4147-A177-3AD203B41FA5}">
                      <a16:colId xmlns:a16="http://schemas.microsoft.com/office/drawing/2014/main" val="4073256905"/>
                    </a:ext>
                  </a:extLst>
                </a:gridCol>
                <a:gridCol w="600403">
                  <a:extLst>
                    <a:ext uri="{9D8B030D-6E8A-4147-A177-3AD203B41FA5}">
                      <a16:colId xmlns:a16="http://schemas.microsoft.com/office/drawing/2014/main" val="1685967734"/>
                    </a:ext>
                  </a:extLst>
                </a:gridCol>
                <a:gridCol w="720000">
                  <a:extLst>
                    <a:ext uri="{9D8B030D-6E8A-4147-A177-3AD203B41FA5}">
                      <a16:colId xmlns:a16="http://schemas.microsoft.com/office/drawing/2014/main" val="483335624"/>
                    </a:ext>
                  </a:extLst>
                </a:gridCol>
              </a:tblGrid>
              <a:tr h="190800">
                <a:tc rowSpan="2">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gridSpan="3">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2019</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a:t>
                      </a:r>
                    </a:p>
                  </a:txBody>
                  <a:tcPr marL="0" marR="365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2045</a:t>
                      </a:r>
                      <a:r>
                        <a:rPr lang="ja-JP" altLang="en-US" sz="1000" b="0" i="0" u="none" strike="noStrike">
                          <a:solidFill>
                            <a:srgbClr val="000000"/>
                          </a:solidFill>
                          <a:effectLst/>
                          <a:latin typeface="Meiryo UI" panose="020B0604030504040204" pitchFamily="50" charset="-128"/>
                          <a:ea typeface="Meiryo UI" panose="020B0604030504040204" pitchFamily="50" charset="-128"/>
                        </a:rPr>
                        <a:t>年</a:t>
                      </a:r>
                    </a:p>
                  </a:txBody>
                  <a:tcPr marL="0" marR="365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rowSpan="2">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高齢化率の伸び</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（ポイント）</a:t>
                      </a:r>
                    </a:p>
                  </a:txBody>
                  <a:tcPr marL="0" marR="365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618976492"/>
                  </a:ext>
                </a:extLst>
              </a:tr>
              <a:tr h="460800">
                <a:tc vMerge="1">
                  <a:txBody>
                    <a:bodyPr/>
                    <a:lstStyle/>
                    <a:p>
                      <a:endParaRPr kumimoji="1" lang="ja-JP" altLang="en-US"/>
                    </a:p>
                  </a:txBody>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総人口</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（千人）</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歳以上人口</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（千人）</a:t>
                      </a:r>
                    </a:p>
                  </a:txBody>
                  <a:tcPr marL="0" marR="365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高齢化率（％）</a:t>
                      </a:r>
                    </a:p>
                  </a:txBody>
                  <a:tcPr marL="0" marR="365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高齢化率（％） </a:t>
                      </a:r>
                    </a:p>
                  </a:txBody>
                  <a:tcPr marL="0" marR="3656"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vMerge="1">
                  <a:txBody>
                    <a:bodyPr/>
                    <a:lstStyle/>
                    <a:p>
                      <a:endParaRPr kumimoji="1" lang="ja-JP" altLang="en-US"/>
                    </a:p>
                  </a:txBody>
                  <a:tcPr/>
                </a:tc>
                <a:extLst>
                  <a:ext uri="{0D108BD9-81ED-4DB2-BD59-A6C34878D82A}">
                    <a16:rowId xmlns:a16="http://schemas.microsoft.com/office/drawing/2014/main" val="445243284"/>
                  </a:ext>
                </a:extLst>
              </a:tr>
              <a:tr h="198000">
                <a:tc>
                  <a:txBody>
                    <a:bodyPr/>
                    <a:lstStyle/>
                    <a:p>
                      <a:pPr algn="ctr" fontAlgn="ctr"/>
                      <a:r>
                        <a:rPr lang="ja-JP" altLang="en-US" sz="1000" b="0" i="0" u="none" strike="noStrike" dirty="0">
                          <a:solidFill>
                            <a:srgbClr val="333333"/>
                          </a:solidFill>
                          <a:effectLst/>
                          <a:latin typeface="Meiryo UI" panose="020B0604030504040204" pitchFamily="50" charset="-128"/>
                          <a:ea typeface="Meiryo UI" panose="020B0604030504040204" pitchFamily="50" charset="-128"/>
                        </a:rPr>
                        <a:t>滋賀県</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1,414</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368</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26.0</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34.3</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8.3</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2868675"/>
                  </a:ext>
                </a:extLst>
              </a:tr>
              <a:tr h="198000">
                <a:tc>
                  <a:txBody>
                    <a:bodyPr/>
                    <a:lstStyle/>
                    <a:p>
                      <a:pPr algn="ctr" fontAlgn="ctr"/>
                      <a:r>
                        <a:rPr lang="ja-JP" altLang="en-US" sz="1000" b="0" i="0" u="none" strike="noStrike" dirty="0">
                          <a:solidFill>
                            <a:srgbClr val="333333"/>
                          </a:solidFill>
                          <a:effectLst/>
                          <a:latin typeface="Meiryo UI" panose="020B0604030504040204" pitchFamily="50" charset="-128"/>
                          <a:ea typeface="Meiryo UI" panose="020B0604030504040204" pitchFamily="50" charset="-128"/>
                        </a:rPr>
                        <a:t>京都府</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2,583</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753</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29.1</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37.8</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8.7</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751022"/>
                  </a:ext>
                </a:extLst>
              </a:tr>
              <a:tr h="198000">
                <a:tc>
                  <a:txBody>
                    <a:bodyPr/>
                    <a:lstStyle/>
                    <a:p>
                      <a:pPr algn="ctr" fontAlgn="ctr"/>
                      <a:r>
                        <a:rPr lang="ja-JP" altLang="en-US" sz="1000" b="0" i="0" u="none" strike="noStrike" dirty="0">
                          <a:solidFill>
                            <a:srgbClr val="333333"/>
                          </a:solidFill>
                          <a:effectLst/>
                          <a:latin typeface="Meiryo UI" panose="020B0604030504040204" pitchFamily="50" charset="-128"/>
                          <a:ea typeface="Meiryo UI" panose="020B0604030504040204" pitchFamily="50" charset="-128"/>
                        </a:rPr>
                        <a:t>大阪府</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8,809</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2,434</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27.6</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36.2</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8.6</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6619276"/>
                  </a:ext>
                </a:extLst>
              </a:tr>
              <a:tr h="198000">
                <a:tc>
                  <a:txBody>
                    <a:bodyPr/>
                    <a:lstStyle/>
                    <a:p>
                      <a:pPr algn="ctr" fontAlgn="ctr"/>
                      <a:r>
                        <a:rPr lang="ja-JP" altLang="en-US" sz="1000" b="0" i="0" u="none" strike="noStrike" dirty="0">
                          <a:solidFill>
                            <a:srgbClr val="333333"/>
                          </a:solidFill>
                          <a:effectLst/>
                          <a:latin typeface="Meiryo UI" panose="020B0604030504040204" pitchFamily="50" charset="-128"/>
                          <a:ea typeface="Meiryo UI" panose="020B0604030504040204" pitchFamily="50" charset="-128"/>
                        </a:rPr>
                        <a:t>兵庫県</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5,466</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1,591</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29.1</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38.9</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9.8</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6985562"/>
                  </a:ext>
                </a:extLst>
              </a:tr>
              <a:tr h="198000">
                <a:tc>
                  <a:txBody>
                    <a:bodyPr/>
                    <a:lstStyle/>
                    <a:p>
                      <a:pPr algn="ctr" fontAlgn="ctr"/>
                      <a:r>
                        <a:rPr lang="ja-JP" altLang="en-US" sz="1000" b="0" i="0" u="none" strike="noStrike" dirty="0">
                          <a:solidFill>
                            <a:srgbClr val="333333"/>
                          </a:solidFill>
                          <a:effectLst/>
                          <a:latin typeface="Meiryo UI" panose="020B0604030504040204" pitchFamily="50" charset="-128"/>
                          <a:ea typeface="Meiryo UI" panose="020B0604030504040204" pitchFamily="50" charset="-128"/>
                        </a:rPr>
                        <a:t>奈良県</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1,330</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417</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31.3</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41.1</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9.8</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5958443"/>
                  </a:ext>
                </a:extLst>
              </a:tr>
              <a:tr h="198000">
                <a:tc>
                  <a:txBody>
                    <a:bodyPr/>
                    <a:lstStyle/>
                    <a:p>
                      <a:pPr algn="ctr" fontAlgn="ctr"/>
                      <a:r>
                        <a:rPr lang="ja-JP" altLang="en-US" sz="1000" b="0" i="0" u="none" strike="noStrike">
                          <a:solidFill>
                            <a:srgbClr val="333333"/>
                          </a:solidFill>
                          <a:effectLst/>
                          <a:latin typeface="Meiryo UI" panose="020B0604030504040204" pitchFamily="50" charset="-128"/>
                          <a:ea typeface="Meiryo UI" panose="020B0604030504040204" pitchFamily="50" charset="-128"/>
                        </a:rPr>
                        <a:t>和歌山県</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925</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306</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33.1</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39.8</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6.7</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4289336"/>
                  </a:ext>
                </a:extLst>
              </a:tr>
              <a:tr h="198000">
                <a:tc>
                  <a:txBody>
                    <a:bodyPr/>
                    <a:lstStyle/>
                    <a:p>
                      <a:pPr algn="ctr" fontAlgn="ctr"/>
                      <a:r>
                        <a:rPr lang="ja-JP" altLang="en-US" sz="1000" b="0" i="0" u="none" strike="noStrike" dirty="0">
                          <a:solidFill>
                            <a:srgbClr val="333333"/>
                          </a:solidFill>
                          <a:effectLst/>
                          <a:latin typeface="Meiryo UI" panose="020B0604030504040204" pitchFamily="50" charset="-128"/>
                          <a:ea typeface="Meiryo UI" panose="020B0604030504040204" pitchFamily="50" charset="-128"/>
                        </a:rPr>
                        <a:t>鳥取県</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556</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178</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32.1</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38.7</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6.6</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9388587"/>
                  </a:ext>
                </a:extLst>
              </a:tr>
              <a:tr h="198000">
                <a:tc>
                  <a:txBody>
                    <a:bodyPr/>
                    <a:lstStyle/>
                    <a:p>
                      <a:pPr algn="ctr" fontAlgn="ctr"/>
                      <a:r>
                        <a:rPr lang="ja-JP" altLang="en-US" sz="1000" b="0" i="0" u="none" strike="noStrike">
                          <a:solidFill>
                            <a:srgbClr val="333333"/>
                          </a:solidFill>
                          <a:effectLst/>
                          <a:latin typeface="Meiryo UI" panose="020B0604030504040204" pitchFamily="50" charset="-128"/>
                          <a:ea typeface="Meiryo UI" panose="020B0604030504040204" pitchFamily="50" charset="-128"/>
                        </a:rPr>
                        <a:t>島根県</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674</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231</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34.3</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39.5</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5.2</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9991331"/>
                  </a:ext>
                </a:extLst>
              </a:tr>
              <a:tr h="198000">
                <a:tc>
                  <a:txBody>
                    <a:bodyPr/>
                    <a:lstStyle/>
                    <a:p>
                      <a:pPr algn="ctr" fontAlgn="ctr"/>
                      <a:r>
                        <a:rPr lang="ja-JP" altLang="en-US" sz="1000" b="0" i="0" u="none" strike="noStrike">
                          <a:solidFill>
                            <a:srgbClr val="333333"/>
                          </a:solidFill>
                          <a:effectLst/>
                          <a:latin typeface="Meiryo UI" panose="020B0604030504040204" pitchFamily="50" charset="-128"/>
                          <a:ea typeface="Meiryo UI" panose="020B0604030504040204" pitchFamily="50" charset="-128"/>
                        </a:rPr>
                        <a:t>岡山県</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1,890</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573</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30.3</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36.0</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5.7</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3104367"/>
                  </a:ext>
                </a:extLst>
              </a:tr>
              <a:tr h="198000">
                <a:tc>
                  <a:txBody>
                    <a:bodyPr/>
                    <a:lstStyle/>
                    <a:p>
                      <a:pPr algn="ctr" fontAlgn="ctr"/>
                      <a:r>
                        <a:rPr lang="ja-JP" altLang="en-US" sz="1000" b="0" i="0" u="none" strike="noStrike" dirty="0">
                          <a:solidFill>
                            <a:srgbClr val="333333"/>
                          </a:solidFill>
                          <a:effectLst/>
                          <a:latin typeface="Meiryo UI" panose="020B0604030504040204" pitchFamily="50" charset="-128"/>
                          <a:ea typeface="Meiryo UI" panose="020B0604030504040204" pitchFamily="50" charset="-128"/>
                        </a:rPr>
                        <a:t>広島県</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2,804</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823</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29.3</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35.2</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5.9</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8332444"/>
                  </a:ext>
                </a:extLst>
              </a:tr>
              <a:tr h="198000">
                <a:tc>
                  <a:txBody>
                    <a:bodyPr/>
                    <a:lstStyle/>
                    <a:p>
                      <a:pPr algn="ctr" fontAlgn="ctr"/>
                      <a:r>
                        <a:rPr lang="ja-JP" altLang="en-US" sz="1000" b="0" i="0" u="none" strike="noStrike">
                          <a:solidFill>
                            <a:srgbClr val="333333"/>
                          </a:solidFill>
                          <a:effectLst/>
                          <a:latin typeface="Meiryo UI" panose="020B0604030504040204" pitchFamily="50" charset="-128"/>
                          <a:ea typeface="Meiryo UI" panose="020B0604030504040204" pitchFamily="50" charset="-128"/>
                        </a:rPr>
                        <a:t>山口県</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1,358</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466</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34.3</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39.7</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5.4</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5329348"/>
                  </a:ext>
                </a:extLst>
              </a:tr>
              <a:tr h="198000">
                <a:tc>
                  <a:txBody>
                    <a:bodyPr/>
                    <a:lstStyle/>
                    <a:p>
                      <a:pPr algn="ctr" fontAlgn="ctr"/>
                      <a:r>
                        <a:rPr lang="ja-JP" altLang="en-US" sz="1000" b="0" i="0" u="none" strike="noStrike">
                          <a:solidFill>
                            <a:srgbClr val="333333"/>
                          </a:solidFill>
                          <a:effectLst/>
                          <a:latin typeface="Meiryo UI" panose="020B0604030504040204" pitchFamily="50" charset="-128"/>
                          <a:ea typeface="Meiryo UI" panose="020B0604030504040204" pitchFamily="50" charset="-128"/>
                        </a:rPr>
                        <a:t>徳島県</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728</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245</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33.6</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41.5</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7.9</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3315539"/>
                  </a:ext>
                </a:extLst>
              </a:tr>
              <a:tr h="198000">
                <a:tc>
                  <a:txBody>
                    <a:bodyPr/>
                    <a:lstStyle/>
                    <a:p>
                      <a:pPr algn="ctr" fontAlgn="ctr"/>
                      <a:r>
                        <a:rPr lang="ja-JP" altLang="en-US" sz="1000" b="0" i="0" u="none" strike="noStrike" dirty="0">
                          <a:solidFill>
                            <a:srgbClr val="333333"/>
                          </a:solidFill>
                          <a:effectLst/>
                          <a:latin typeface="Meiryo UI" panose="020B0604030504040204" pitchFamily="50" charset="-128"/>
                          <a:ea typeface="Meiryo UI" panose="020B0604030504040204" pitchFamily="50" charset="-128"/>
                        </a:rPr>
                        <a:t>香川県</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956</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305</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31.8</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38.3</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6.5</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2552096"/>
                  </a:ext>
                </a:extLst>
              </a:tr>
              <a:tr h="198000">
                <a:tc>
                  <a:txBody>
                    <a:bodyPr/>
                    <a:lstStyle/>
                    <a:p>
                      <a:pPr algn="ctr" fontAlgn="ctr"/>
                      <a:r>
                        <a:rPr lang="ja-JP" altLang="en-US" sz="1000" b="0" i="0" u="none" strike="noStrike">
                          <a:solidFill>
                            <a:srgbClr val="333333"/>
                          </a:solidFill>
                          <a:effectLst/>
                          <a:latin typeface="Meiryo UI" panose="020B0604030504040204" pitchFamily="50" charset="-128"/>
                          <a:ea typeface="Meiryo UI" panose="020B0604030504040204" pitchFamily="50" charset="-128"/>
                        </a:rPr>
                        <a:t>愛媛県</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1,339</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442</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33.0</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41.5</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8.5</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4520095"/>
                  </a:ext>
                </a:extLst>
              </a:tr>
              <a:tr h="198000">
                <a:tc>
                  <a:txBody>
                    <a:bodyPr/>
                    <a:lstStyle/>
                    <a:p>
                      <a:pPr algn="ctr" fontAlgn="ctr"/>
                      <a:r>
                        <a:rPr lang="ja-JP" altLang="en-US" sz="1000" b="0" i="0" u="none" strike="noStrike">
                          <a:solidFill>
                            <a:srgbClr val="333333"/>
                          </a:solidFill>
                          <a:effectLst/>
                          <a:latin typeface="Meiryo UI" panose="020B0604030504040204" pitchFamily="50" charset="-128"/>
                          <a:ea typeface="Meiryo UI" panose="020B0604030504040204" pitchFamily="50" charset="-128"/>
                        </a:rPr>
                        <a:t>高知県</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698</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246</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35.2</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42.7</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7.5</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7569014"/>
                  </a:ext>
                </a:extLst>
              </a:tr>
              <a:tr h="198000">
                <a:tc>
                  <a:txBody>
                    <a:bodyPr/>
                    <a:lstStyle/>
                    <a:p>
                      <a:pPr algn="ctr" fontAlgn="ctr"/>
                      <a:r>
                        <a:rPr lang="ja-JP" altLang="en-US" sz="1000" b="0" i="0" u="none" strike="noStrike">
                          <a:solidFill>
                            <a:srgbClr val="333333"/>
                          </a:solidFill>
                          <a:effectLst/>
                          <a:latin typeface="Meiryo UI" panose="020B0604030504040204" pitchFamily="50" charset="-128"/>
                          <a:ea typeface="Meiryo UI" panose="020B0604030504040204" pitchFamily="50" charset="-128"/>
                        </a:rPr>
                        <a:t>福岡県</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5,104</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1,425</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27.9</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35.2</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7.3</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4851460"/>
                  </a:ext>
                </a:extLst>
              </a:tr>
              <a:tr h="198000">
                <a:tc>
                  <a:txBody>
                    <a:bodyPr/>
                    <a:lstStyle/>
                    <a:p>
                      <a:pPr algn="ctr" fontAlgn="ctr"/>
                      <a:r>
                        <a:rPr lang="ja-JP" altLang="en-US" sz="1000" b="0" i="0" u="none" strike="noStrike" dirty="0">
                          <a:solidFill>
                            <a:srgbClr val="333333"/>
                          </a:solidFill>
                          <a:effectLst/>
                          <a:latin typeface="Meiryo UI" panose="020B0604030504040204" pitchFamily="50" charset="-128"/>
                          <a:ea typeface="Meiryo UI" panose="020B0604030504040204" pitchFamily="50" charset="-128"/>
                        </a:rPr>
                        <a:t>佐賀県</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815</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246</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30.3</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37.0</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6.7</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072298"/>
                  </a:ext>
                </a:extLst>
              </a:tr>
              <a:tr h="198000">
                <a:tc>
                  <a:txBody>
                    <a:bodyPr/>
                    <a:lstStyle/>
                    <a:p>
                      <a:pPr algn="ctr" fontAlgn="ctr"/>
                      <a:r>
                        <a:rPr lang="ja-JP" altLang="en-US" sz="1000" b="0" i="0" u="none" strike="noStrike" dirty="0">
                          <a:solidFill>
                            <a:srgbClr val="333333"/>
                          </a:solidFill>
                          <a:effectLst/>
                          <a:latin typeface="Meiryo UI" panose="020B0604030504040204" pitchFamily="50" charset="-128"/>
                          <a:ea typeface="Meiryo UI" panose="020B0604030504040204" pitchFamily="50" charset="-128"/>
                        </a:rPr>
                        <a:t>長崎県</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1,327</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433</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32.7</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40.6</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7.9</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0981100"/>
                  </a:ext>
                </a:extLst>
              </a:tr>
              <a:tr h="198000">
                <a:tc>
                  <a:txBody>
                    <a:bodyPr/>
                    <a:lstStyle/>
                    <a:p>
                      <a:pPr algn="ctr" fontAlgn="ctr"/>
                      <a:r>
                        <a:rPr lang="ja-JP" altLang="en-US" sz="1000" b="0" i="0" u="none" strike="noStrike" dirty="0">
                          <a:solidFill>
                            <a:srgbClr val="333333"/>
                          </a:solidFill>
                          <a:effectLst/>
                          <a:latin typeface="Meiryo UI" panose="020B0604030504040204" pitchFamily="50" charset="-128"/>
                          <a:ea typeface="Meiryo UI" panose="020B0604030504040204" pitchFamily="50" charset="-128"/>
                        </a:rPr>
                        <a:t>熊本県</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1,748</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543</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31.1</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37.1</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6.0</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8367997"/>
                  </a:ext>
                </a:extLst>
              </a:tr>
              <a:tr h="198000">
                <a:tc>
                  <a:txBody>
                    <a:bodyPr/>
                    <a:lstStyle/>
                    <a:p>
                      <a:pPr algn="ctr" fontAlgn="ctr"/>
                      <a:r>
                        <a:rPr lang="ja-JP" altLang="en-US" sz="1000" b="0" i="0" u="none" strike="noStrike">
                          <a:solidFill>
                            <a:srgbClr val="333333"/>
                          </a:solidFill>
                          <a:effectLst/>
                          <a:latin typeface="Meiryo UI" panose="020B0604030504040204" pitchFamily="50" charset="-128"/>
                          <a:ea typeface="Meiryo UI" panose="020B0604030504040204" pitchFamily="50" charset="-128"/>
                        </a:rPr>
                        <a:t>大分県</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1,135</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373</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32.9</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39.3</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6.4</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8359084"/>
                  </a:ext>
                </a:extLst>
              </a:tr>
              <a:tr h="198000">
                <a:tc>
                  <a:txBody>
                    <a:bodyPr/>
                    <a:lstStyle/>
                    <a:p>
                      <a:pPr algn="ctr" fontAlgn="ctr"/>
                      <a:r>
                        <a:rPr lang="ja-JP" altLang="en-US" sz="1000" b="0" i="0" u="none" strike="noStrike" dirty="0">
                          <a:solidFill>
                            <a:srgbClr val="333333"/>
                          </a:solidFill>
                          <a:effectLst/>
                          <a:latin typeface="Meiryo UI" panose="020B0604030504040204" pitchFamily="50" charset="-128"/>
                          <a:ea typeface="Meiryo UI" panose="020B0604030504040204" pitchFamily="50" charset="-128"/>
                        </a:rPr>
                        <a:t>宮崎県</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1,073</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346</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32.3</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40.0</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7.7</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9711839"/>
                  </a:ext>
                </a:extLst>
              </a:tr>
              <a:tr h="198000">
                <a:tc>
                  <a:txBody>
                    <a:bodyPr/>
                    <a:lstStyle/>
                    <a:p>
                      <a:pPr algn="ctr" fontAlgn="ctr"/>
                      <a:r>
                        <a:rPr lang="ja-JP" altLang="en-US" sz="1000" b="0" i="0" u="none" strike="noStrike" dirty="0">
                          <a:solidFill>
                            <a:srgbClr val="333333"/>
                          </a:solidFill>
                          <a:effectLst/>
                          <a:latin typeface="Meiryo UI" panose="020B0604030504040204" pitchFamily="50" charset="-128"/>
                          <a:ea typeface="Meiryo UI" panose="020B0604030504040204" pitchFamily="50" charset="-128"/>
                        </a:rPr>
                        <a:t>鹿児島県</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000" b="0" i="0" u="none" strike="noStrike">
                          <a:solidFill>
                            <a:srgbClr val="333333"/>
                          </a:solidFill>
                          <a:effectLst/>
                          <a:latin typeface="Meiryo UI" panose="020B0604030504040204" pitchFamily="50" charset="-128"/>
                          <a:ea typeface="Meiryo UI" panose="020B0604030504040204" pitchFamily="50" charset="-128"/>
                        </a:rPr>
                        <a:t>1,602</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512</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32.0</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40.8</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8.8</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2356300"/>
                  </a:ext>
                </a:extLst>
              </a:tr>
              <a:tr h="198000">
                <a:tc>
                  <a:txBody>
                    <a:bodyPr/>
                    <a:lstStyle/>
                    <a:p>
                      <a:pPr algn="ctr" fontAlgn="ctr"/>
                      <a:r>
                        <a:rPr lang="ja-JP" altLang="en-US" sz="1000" b="0" i="0" u="none" strike="noStrike" dirty="0">
                          <a:solidFill>
                            <a:srgbClr val="333333"/>
                          </a:solidFill>
                          <a:effectLst/>
                          <a:latin typeface="Meiryo UI" panose="020B0604030504040204" pitchFamily="50" charset="-128"/>
                          <a:ea typeface="Meiryo UI" panose="020B0604030504040204" pitchFamily="50" charset="-128"/>
                        </a:rPr>
                        <a:t>沖縄県</a:t>
                      </a:r>
                    </a:p>
                  </a:txBody>
                  <a:tcPr marL="3656" marR="3656"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1,453</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322</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22.2</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31.4</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333333"/>
                          </a:solidFill>
                          <a:effectLst/>
                          <a:latin typeface="Meiryo UI" panose="020B0604030504040204" pitchFamily="50" charset="-128"/>
                          <a:ea typeface="Meiryo UI" panose="020B0604030504040204" pitchFamily="50" charset="-128"/>
                        </a:rPr>
                        <a:t>9.2 </a:t>
                      </a:r>
                    </a:p>
                  </a:txBody>
                  <a:tcPr marL="3656" marR="36000" marT="3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1088045"/>
                  </a:ext>
                </a:extLst>
              </a:tr>
            </a:tbl>
          </a:graphicData>
        </a:graphic>
      </p:graphicFrame>
      <p:sp>
        <p:nvSpPr>
          <p:cNvPr id="9" name="正方形/長方形 8"/>
          <p:cNvSpPr/>
          <p:nvPr/>
        </p:nvSpPr>
        <p:spPr>
          <a:xfrm>
            <a:off x="75784" y="440704"/>
            <a:ext cx="3276000" cy="324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都道府県別高齢化率の推移　</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D4EF7421-67FD-22F3-82B1-E09DCD5E2087}"/>
              </a:ext>
            </a:extLst>
          </p:cNvPr>
          <p:cNvSpPr/>
          <p:nvPr/>
        </p:nvSpPr>
        <p:spPr>
          <a:xfrm>
            <a:off x="-3515" y="-13192"/>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lang="ja-JP" altLang="en-US" kern="0" dirty="0">
                <a:solidFill>
                  <a:srgbClr val="000000"/>
                </a:solidFill>
                <a:ea typeface="Meiryo UI" pitchFamily="50" charset="-128"/>
                <a:cs typeface="Meiryo UI" pitchFamily="50" charset="-128"/>
              </a:rPr>
              <a:t>世界経済と日本の状況（</a:t>
            </a:r>
            <a:r>
              <a:rPr lang="en-US" altLang="ja-JP" kern="0" dirty="0">
                <a:solidFill>
                  <a:srgbClr val="000000"/>
                </a:solidFill>
                <a:ea typeface="Meiryo UI" pitchFamily="50" charset="-128"/>
                <a:cs typeface="Meiryo UI" pitchFamily="50" charset="-128"/>
              </a:rPr>
              <a:t>15.</a:t>
            </a:r>
            <a:r>
              <a:rPr lang="ja-JP" altLang="en-US" kern="0" dirty="0">
                <a:solidFill>
                  <a:srgbClr val="000000"/>
                </a:solidFill>
                <a:ea typeface="Meiryo UI" pitchFamily="50" charset="-128"/>
                <a:cs typeface="Meiryo UI" pitchFamily="50" charset="-128"/>
              </a:rPr>
              <a:t>人口減少と高齢化⑤）</a:t>
            </a:r>
            <a:endParaRPr kumimoji="0" lang="ja-JP" altLang="en-US" kern="0" dirty="0">
              <a:solidFill>
                <a:srgbClr val="000000"/>
              </a:solidFill>
              <a:ea typeface="Meiryo UI" pitchFamily="50" charset="-128"/>
              <a:cs typeface="Meiryo UI" pitchFamily="50" charset="-128"/>
            </a:endParaRPr>
          </a:p>
        </p:txBody>
      </p:sp>
      <p:sp>
        <p:nvSpPr>
          <p:cNvPr id="12" name="正方形/長方形 11"/>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rPr>
              <a:t>第２回</a:t>
            </a:r>
            <a:r>
              <a:rPr kumimoji="1" lang="ja-JP" altLang="en-US" sz="900" dirty="0">
                <a:solidFill>
                  <a:schemeClr val="tx1"/>
                </a:solidFill>
              </a:rPr>
              <a:t>意見交換会　</a:t>
            </a:r>
            <a:r>
              <a:rPr kumimoji="1" lang="ja-JP" altLang="en-US" sz="900" dirty="0" smtClean="0">
                <a:solidFill>
                  <a:schemeClr val="tx1"/>
                </a:solidFill>
              </a:rPr>
              <a:t>参考資料４</a:t>
            </a:r>
            <a:endParaRPr kumimoji="1" lang="ja-JP" altLang="en-US" sz="900" dirty="0">
              <a:solidFill>
                <a:schemeClr val="tx1"/>
              </a:solidFill>
            </a:endParaRPr>
          </a:p>
        </p:txBody>
      </p:sp>
    </p:spTree>
    <p:extLst>
      <p:ext uri="{BB962C8B-B14F-4D97-AF65-F5344CB8AC3E}">
        <p14:creationId xmlns:p14="http://schemas.microsoft.com/office/powerpoint/2010/main" val="2128504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1043608" y="6364611"/>
            <a:ext cx="322753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出典：内閣府「令和</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年版高齢社会白書」</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p:cNvSpPr/>
          <p:nvPr/>
        </p:nvSpPr>
        <p:spPr>
          <a:xfrm>
            <a:off x="320291" y="814868"/>
            <a:ext cx="8503417" cy="396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日本の労働力人口に占める</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65</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歳以上の割合は上昇傾向が続いている。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1159144" y="1305312"/>
            <a:ext cx="6825712" cy="4932000"/>
          </a:xfrm>
          <a:prstGeom prst="rect">
            <a:avLst/>
          </a:prstGeom>
        </p:spPr>
      </p:pic>
      <p:sp>
        <p:nvSpPr>
          <p:cNvPr id="8" name="正方形/長方形 7"/>
          <p:cNvSpPr/>
          <p:nvPr/>
        </p:nvSpPr>
        <p:spPr>
          <a:xfrm>
            <a:off x="75784" y="404664"/>
            <a:ext cx="3128064"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労働力人口の推移　</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E5A905B5-7B0C-EA85-C3EE-335F7CD16721}"/>
              </a:ext>
            </a:extLst>
          </p:cNvPr>
          <p:cNvSpPr/>
          <p:nvPr/>
        </p:nvSpPr>
        <p:spPr>
          <a:xfrm>
            <a:off x="-3515" y="-13192"/>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lang="ja-JP" altLang="en-US" kern="0" dirty="0">
                <a:solidFill>
                  <a:srgbClr val="000000"/>
                </a:solidFill>
                <a:ea typeface="Meiryo UI" pitchFamily="50" charset="-128"/>
                <a:cs typeface="Meiryo UI" pitchFamily="50" charset="-128"/>
              </a:rPr>
              <a:t>世界経済と日本の状況（</a:t>
            </a:r>
            <a:r>
              <a:rPr lang="en-US" altLang="ja-JP" kern="0" dirty="0">
                <a:solidFill>
                  <a:srgbClr val="000000"/>
                </a:solidFill>
                <a:ea typeface="Meiryo UI" pitchFamily="50" charset="-128"/>
                <a:cs typeface="Meiryo UI" pitchFamily="50" charset="-128"/>
              </a:rPr>
              <a:t>15.</a:t>
            </a:r>
            <a:r>
              <a:rPr lang="ja-JP" altLang="en-US" kern="0" dirty="0">
                <a:solidFill>
                  <a:srgbClr val="000000"/>
                </a:solidFill>
                <a:ea typeface="Meiryo UI" pitchFamily="50" charset="-128"/>
                <a:cs typeface="Meiryo UI" pitchFamily="50" charset="-128"/>
              </a:rPr>
              <a:t>人口減少と高齢化⑥）</a:t>
            </a:r>
            <a:endParaRPr kumimoji="0" lang="ja-JP" altLang="en-US" kern="0" dirty="0">
              <a:solidFill>
                <a:srgbClr val="000000"/>
              </a:solidFill>
              <a:ea typeface="Meiryo UI" pitchFamily="50" charset="-128"/>
              <a:cs typeface="Meiryo UI" pitchFamily="50" charset="-128"/>
            </a:endParaRPr>
          </a:p>
        </p:txBody>
      </p:sp>
      <p:sp>
        <p:nvSpPr>
          <p:cNvPr id="10" name="正方形/長方形 9"/>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rPr>
              <a:t>第２回</a:t>
            </a:r>
            <a:r>
              <a:rPr kumimoji="1" lang="ja-JP" altLang="en-US" sz="900" dirty="0">
                <a:solidFill>
                  <a:schemeClr val="tx1"/>
                </a:solidFill>
              </a:rPr>
              <a:t>意見交換会　</a:t>
            </a:r>
            <a:r>
              <a:rPr kumimoji="1" lang="ja-JP" altLang="en-US" sz="900" dirty="0" smtClean="0">
                <a:solidFill>
                  <a:schemeClr val="tx1"/>
                </a:solidFill>
              </a:rPr>
              <a:t>参考資料４</a:t>
            </a:r>
            <a:endParaRPr kumimoji="1" lang="ja-JP" altLang="en-US" sz="900" dirty="0">
              <a:solidFill>
                <a:schemeClr val="tx1"/>
              </a:solidFill>
            </a:endParaRPr>
          </a:p>
        </p:txBody>
      </p:sp>
    </p:spTree>
    <p:extLst>
      <p:ext uri="{BB962C8B-B14F-4D97-AF65-F5344CB8AC3E}">
        <p14:creationId xmlns:p14="http://schemas.microsoft.com/office/powerpoint/2010/main" val="22686714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267962" y="1817071"/>
            <a:ext cx="8486368" cy="4548010"/>
          </a:xfrm>
          <a:prstGeom prst="rect">
            <a:avLst/>
          </a:prstGeom>
        </p:spPr>
      </p:pic>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主要国の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相対的貧困率の推移をみると、イギリスやフランス</a:t>
            </a:r>
            <a:r>
              <a:rPr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に比べて我が国は高い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水準にある。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479872" y="6295002"/>
            <a:ext cx="3872489"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日本</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厚生労働省「国民生活基礎調査」</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日本以外</a:t>
            </a:r>
            <a:r>
              <a:rPr lang="en-US" altLang="ja-JP" sz="1100" dirty="0">
                <a:latin typeface="Meiryo UI" panose="020B0604030504040204" pitchFamily="50" charset="-128"/>
                <a:ea typeface="Meiryo UI" panose="020B0604030504040204" pitchFamily="50" charset="-128"/>
              </a:rPr>
              <a:t>】OECD</a:t>
            </a:r>
            <a:r>
              <a:rPr lang="ja-JP" altLang="en-US" sz="1100" dirty="0">
                <a:latin typeface="Meiryo UI" panose="020B0604030504040204" pitchFamily="50" charset="-128"/>
                <a:ea typeface="Meiryo UI" panose="020B0604030504040204" pitchFamily="50" charset="-128"/>
              </a:rPr>
              <a:t>統計をもとに副首都推進局で作成</a:t>
            </a:r>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a:t>
            </a:r>
            <a:r>
              <a:rPr lang="ja-JP" altLang="en-US" sz="1400" b="1" dirty="0"/>
              <a:t>　主要国の相対的貧困率推移</a:t>
            </a:r>
            <a:endParaRPr kumimoji="1"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kumimoji="0" lang="en-US" altLang="ja-JP" kern="0" dirty="0" smtClean="0">
                <a:solidFill>
                  <a:srgbClr val="000000"/>
                </a:solidFill>
                <a:ea typeface="Meiryo UI" pitchFamily="50" charset="-128"/>
                <a:cs typeface="Meiryo UI" pitchFamily="50" charset="-128"/>
              </a:rPr>
              <a:t>16.</a:t>
            </a:r>
            <a:r>
              <a:rPr kumimoji="0" lang="ja-JP" altLang="en-US" kern="0" dirty="0" smtClean="0">
                <a:solidFill>
                  <a:srgbClr val="000000"/>
                </a:solidFill>
                <a:ea typeface="Meiryo UI" pitchFamily="50" charset="-128"/>
                <a:cs typeface="Meiryo UI" pitchFamily="50" charset="-128"/>
              </a:rPr>
              <a:t>相対的</a:t>
            </a:r>
            <a:r>
              <a:rPr kumimoji="0" lang="ja-JP" altLang="en-US" kern="0" dirty="0">
                <a:solidFill>
                  <a:srgbClr val="000000"/>
                </a:solidFill>
                <a:ea typeface="Meiryo UI" pitchFamily="50" charset="-128"/>
                <a:cs typeface="Meiryo UI" pitchFamily="50" charset="-128"/>
              </a:rPr>
              <a:t>貧困率）</a:t>
            </a:r>
          </a:p>
        </p:txBody>
      </p:sp>
      <p:sp>
        <p:nvSpPr>
          <p:cNvPr id="16" name="角丸四角形 8">
            <a:extLst>
              <a:ext uri="{FF2B5EF4-FFF2-40B4-BE49-F238E27FC236}">
                <a16:creationId xmlns:a16="http://schemas.microsoft.com/office/drawing/2014/main" id="{4255F0FF-A2BE-4950-9DF9-4672CEBE9EEC}"/>
              </a:ext>
            </a:extLst>
          </p:cNvPr>
          <p:cNvSpPr/>
          <p:nvPr/>
        </p:nvSpPr>
        <p:spPr>
          <a:xfrm>
            <a:off x="8333264" y="3888621"/>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アメリカ</a:t>
            </a:r>
          </a:p>
        </p:txBody>
      </p:sp>
      <p:sp>
        <p:nvSpPr>
          <p:cNvPr id="17" name="角丸四角形 8">
            <a:extLst>
              <a:ext uri="{FF2B5EF4-FFF2-40B4-BE49-F238E27FC236}">
                <a16:creationId xmlns:a16="http://schemas.microsoft.com/office/drawing/2014/main" id="{B834687D-47E7-48E3-B018-37BC9652CBB8}"/>
              </a:ext>
            </a:extLst>
          </p:cNvPr>
          <p:cNvSpPr/>
          <p:nvPr/>
        </p:nvSpPr>
        <p:spPr>
          <a:xfrm>
            <a:off x="7575469" y="5276662"/>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ドイツ</a:t>
            </a:r>
          </a:p>
        </p:txBody>
      </p:sp>
      <p:sp>
        <p:nvSpPr>
          <p:cNvPr id="18" name="角丸四角形 8">
            <a:extLst>
              <a:ext uri="{FF2B5EF4-FFF2-40B4-BE49-F238E27FC236}">
                <a16:creationId xmlns:a16="http://schemas.microsoft.com/office/drawing/2014/main" id="{B765B83C-76FE-475F-9072-9E1E6815D4AC}"/>
              </a:ext>
            </a:extLst>
          </p:cNvPr>
          <p:cNvSpPr/>
          <p:nvPr/>
        </p:nvSpPr>
        <p:spPr>
          <a:xfrm>
            <a:off x="2911816" y="1995272"/>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中国</a:t>
            </a:r>
          </a:p>
        </p:txBody>
      </p:sp>
      <p:sp>
        <p:nvSpPr>
          <p:cNvPr id="19" name="角丸四角形 8">
            <a:extLst>
              <a:ext uri="{FF2B5EF4-FFF2-40B4-BE49-F238E27FC236}">
                <a16:creationId xmlns:a16="http://schemas.microsoft.com/office/drawing/2014/main" id="{405ECF11-2024-43A0-912C-D1D1966A17D0}"/>
              </a:ext>
            </a:extLst>
          </p:cNvPr>
          <p:cNvSpPr/>
          <p:nvPr/>
        </p:nvSpPr>
        <p:spPr>
          <a:xfrm>
            <a:off x="7544145" y="4300219"/>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日本</a:t>
            </a:r>
          </a:p>
        </p:txBody>
      </p:sp>
      <p:sp>
        <p:nvSpPr>
          <p:cNvPr id="20" name="角丸四角形 8">
            <a:extLst>
              <a:ext uri="{FF2B5EF4-FFF2-40B4-BE49-F238E27FC236}">
                <a16:creationId xmlns:a16="http://schemas.microsoft.com/office/drawing/2014/main" id="{4255F0FF-A2BE-4950-9DF9-4672CEBE9EEC}"/>
              </a:ext>
            </a:extLst>
          </p:cNvPr>
          <p:cNvSpPr/>
          <p:nvPr/>
        </p:nvSpPr>
        <p:spPr>
          <a:xfrm>
            <a:off x="8301867" y="4837931"/>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イギリス</a:t>
            </a:r>
          </a:p>
        </p:txBody>
      </p:sp>
      <p:sp>
        <p:nvSpPr>
          <p:cNvPr id="21" name="角丸四角形 8">
            <a:extLst>
              <a:ext uri="{FF2B5EF4-FFF2-40B4-BE49-F238E27FC236}">
                <a16:creationId xmlns:a16="http://schemas.microsoft.com/office/drawing/2014/main" id="{4255F0FF-A2BE-4950-9DF9-4672CEBE9EEC}"/>
              </a:ext>
            </a:extLst>
          </p:cNvPr>
          <p:cNvSpPr/>
          <p:nvPr/>
        </p:nvSpPr>
        <p:spPr>
          <a:xfrm>
            <a:off x="8386278" y="5563463"/>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フランス</a:t>
            </a:r>
          </a:p>
        </p:txBody>
      </p:sp>
      <p:sp>
        <p:nvSpPr>
          <p:cNvPr id="15" name="正方形/長方形 14"/>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参考資料</a:t>
            </a:r>
          </a:p>
        </p:txBody>
      </p:sp>
    </p:spTree>
    <p:extLst>
      <p:ext uri="{BB962C8B-B14F-4D97-AF65-F5344CB8AC3E}">
        <p14:creationId xmlns:p14="http://schemas.microsoft.com/office/powerpoint/2010/main" val="29280011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371183" y="404712"/>
            <a:ext cx="5040560" cy="307777"/>
          </a:xfrm>
          <a:prstGeom prst="rect">
            <a:avLst/>
          </a:prstGeom>
          <a:noFill/>
        </p:spPr>
        <p:txBody>
          <a:bodyPr wrap="square" rtlCol="0">
            <a:spAutoFit/>
          </a:bodyPr>
          <a:lstStyle/>
          <a:p>
            <a:r>
              <a:rPr kumimoji="1" lang="ja-JP" altLang="en-US" sz="1400" b="1" dirty="0"/>
              <a:t>■ 新たなセーフティーネット</a:t>
            </a:r>
            <a:r>
              <a:rPr lang="ja-JP" altLang="en-US" sz="1400" b="1" dirty="0"/>
              <a:t>　</a:t>
            </a:r>
            <a:endParaRPr kumimoji="1"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lang="en-US" altLang="ja-JP" kern="0" dirty="0" smtClean="0">
                <a:solidFill>
                  <a:srgbClr val="000000"/>
                </a:solidFill>
                <a:ea typeface="Meiryo UI" pitchFamily="50" charset="-128"/>
                <a:cs typeface="Meiryo UI" pitchFamily="50" charset="-128"/>
              </a:rPr>
              <a:t>17</a:t>
            </a:r>
            <a:r>
              <a:rPr kumimoji="0" lang="en-US" altLang="ja-JP" kern="0" dirty="0" smtClean="0">
                <a:solidFill>
                  <a:srgbClr val="000000"/>
                </a:solidFill>
                <a:ea typeface="Meiryo UI" pitchFamily="50" charset="-128"/>
                <a:cs typeface="Meiryo UI" pitchFamily="50" charset="-128"/>
              </a:rPr>
              <a:t>.</a:t>
            </a:r>
            <a:r>
              <a:rPr kumimoji="0" lang="ja-JP" altLang="en-US" kern="0" dirty="0" smtClean="0">
                <a:solidFill>
                  <a:srgbClr val="000000"/>
                </a:solidFill>
                <a:ea typeface="Meiryo UI" pitchFamily="50" charset="-128"/>
                <a:cs typeface="Meiryo UI" pitchFamily="50" charset="-128"/>
              </a:rPr>
              <a:t>セーフティーネット</a:t>
            </a:r>
            <a:r>
              <a:rPr kumimoji="0" lang="ja-JP" altLang="en-US" kern="0" dirty="0">
                <a:solidFill>
                  <a:srgbClr val="000000"/>
                </a:solidFill>
                <a:ea typeface="Meiryo UI" pitchFamily="50" charset="-128"/>
                <a:cs typeface="Meiryo UI" pitchFamily="50" charset="-128"/>
              </a:rPr>
              <a:t>）</a:t>
            </a:r>
          </a:p>
        </p:txBody>
      </p:sp>
      <p:sp>
        <p:nvSpPr>
          <p:cNvPr id="3" name="正方形/長方形 2"/>
          <p:cNvSpPr/>
          <p:nvPr/>
        </p:nvSpPr>
        <p:spPr>
          <a:xfrm>
            <a:off x="5882475" y="2678731"/>
            <a:ext cx="888276" cy="1966477"/>
          </a:xfrm>
          <a:prstGeom prst="rect">
            <a:avLst/>
          </a:prstGeom>
          <a:noFill/>
          <a:ln w="3810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2" name="図 1"/>
          <p:cNvPicPr>
            <a:picLocks noChangeAspect="1"/>
          </p:cNvPicPr>
          <p:nvPr/>
        </p:nvPicPr>
        <p:blipFill>
          <a:blip r:embed="rId2"/>
          <a:stretch>
            <a:fillRect/>
          </a:stretch>
        </p:blipFill>
        <p:spPr>
          <a:xfrm>
            <a:off x="4457700" y="1949906"/>
            <a:ext cx="4411980" cy="4582587"/>
          </a:xfrm>
          <a:prstGeom prst="rect">
            <a:avLst/>
          </a:prstGeom>
        </p:spPr>
      </p:pic>
      <p:sp>
        <p:nvSpPr>
          <p:cNvPr id="5" name="角丸四角形 4"/>
          <p:cNvSpPr/>
          <p:nvPr/>
        </p:nvSpPr>
        <p:spPr>
          <a:xfrm>
            <a:off x="7034702" y="2387712"/>
            <a:ext cx="842202" cy="1966477"/>
          </a:xfrm>
          <a:prstGeom prst="roundRect">
            <a:avLst/>
          </a:prstGeom>
          <a:noFill/>
          <a:ln w="44450">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 name="正方形/長方形 12"/>
          <p:cNvSpPr/>
          <p:nvPr/>
        </p:nvSpPr>
        <p:spPr>
          <a:xfrm>
            <a:off x="425248" y="668784"/>
            <a:ext cx="8444432" cy="121454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課題設定・解決力、創造性を重視した学びと画一的な人材活用システムの見直し等による付加価値創造、自由に安心して多様な人生の選択を試みることのできる仕組みの構築とあわせて、</a:t>
            </a:r>
            <a:r>
              <a:rPr lang="ja-JP" altLang="en-US"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「多層的で個別最適化されたセーフティーネットの拡充と安心の確保」</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被用者保険の適用拡大、求職支援制度や生活困窮者自立支援制度のソーシャルブリッジ機能向上、学び直しの機会提供、デジタルを活用したプッシュ型支援、住宅支援、生活保護見直し、将来世代への責任を果たし格差を是正するための財源確保）が必要。</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6441804" y="1633054"/>
            <a:ext cx="2427876"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出典：選択する未来</a:t>
            </a:r>
            <a:r>
              <a:rPr lang="en-US" altLang="ja-JP" sz="900" dirty="0">
                <a:latin typeface="Meiryo UI" panose="020B0604030504040204" pitchFamily="50" charset="-128"/>
                <a:ea typeface="Meiryo UI" panose="020B0604030504040204" pitchFamily="50" charset="-128"/>
              </a:rPr>
              <a:t>2.0</a:t>
            </a:r>
            <a:r>
              <a:rPr lang="ja-JP" altLang="en-US" sz="900" dirty="0">
                <a:latin typeface="Meiryo UI" panose="020B0604030504040204" pitchFamily="50" charset="-128"/>
                <a:ea typeface="Meiryo UI" panose="020B0604030504040204" pitchFamily="50" charset="-128"/>
              </a:rPr>
              <a:t>報告　（</a:t>
            </a:r>
            <a:r>
              <a:rPr lang="en-US" altLang="ja-JP" sz="900" dirty="0">
                <a:latin typeface="Meiryo UI" panose="020B0604030504040204" pitchFamily="50" charset="-128"/>
                <a:ea typeface="Meiryo UI" panose="020B0604030504040204" pitchFamily="50" charset="-128"/>
              </a:rPr>
              <a:t>2021.6.4</a:t>
            </a:r>
            <a:r>
              <a:rPr lang="ja-JP" altLang="en-US" sz="900" dirty="0">
                <a:latin typeface="Meiryo UI" panose="020B0604030504040204" pitchFamily="50" charset="-128"/>
                <a:ea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endParaRPr>
          </a:p>
        </p:txBody>
      </p:sp>
      <p:sp>
        <p:nvSpPr>
          <p:cNvPr id="4" name="正方形/長方形 3"/>
          <p:cNvSpPr/>
          <p:nvPr/>
        </p:nvSpPr>
        <p:spPr>
          <a:xfrm>
            <a:off x="415913" y="1949906"/>
            <a:ext cx="3956080" cy="432205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新型コロナの影響により、安定勤労層（社会保険に加入）と福祉需給層（生活保護などの公的扶助）の間に</a:t>
            </a:r>
            <a:r>
              <a:rPr lang="ja-JP" altLang="en-US"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「新しい生活困難層」（最初から非正規で生活保護に移行する人も少数）</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と呼ぶべき人々が増加。</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こうした新しい生活困難層の増加も踏まえセーフティーネットを考える必要。</a:t>
            </a:r>
            <a:r>
              <a:rPr lang="ja-JP" altLang="en-US"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スウェーデンなどでの積極的労働市場政策が効果を発揮できたのは、困窮のリスクが主に失業に起因し、職業訓練などで安定就労につなげることが期待できた</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からであり、不安定就労からのキャリアスタートとは前提に差。</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こうしたことを踏まえ、</a:t>
            </a:r>
            <a:r>
              <a:rPr lang="ja-JP" altLang="en-US"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人の置かれている状況に合わせて仕事をカスタマイズし、就労機会を拡げる「ユニバーサル型就労」</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4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勤労所得を補完し、生活を保障する「在職型給付」</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（ベーシックインカム、給付付税額控除、住宅手当給付など）の両面から、セーフティーネットを拡大して構築すべきとの意見もある。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4662727" y="6271964"/>
            <a:ext cx="3932633" cy="230832"/>
          </a:xfrm>
          <a:prstGeom prst="rect">
            <a:avLst/>
          </a:prstGeom>
          <a:solidFill>
            <a:schemeClr val="bg1"/>
          </a:solidFill>
        </p:spPr>
        <p:txBody>
          <a:bodyPr wrap="square" rtlCol="0">
            <a:spAutoFit/>
          </a:bodyPr>
          <a:lstStyle/>
          <a:p>
            <a:r>
              <a:rPr lang="ja-JP" altLang="en-US" sz="900" dirty="0">
                <a:latin typeface="Meiryo UI" panose="020B0604030504040204" pitchFamily="50" charset="-128"/>
                <a:ea typeface="Meiryo UI" panose="020B0604030504040204" pitchFamily="50" charset="-128"/>
              </a:rPr>
              <a:t>（注）就労機会の保障や所得等給付には医療、保育など関連サービスが含まれる</a:t>
            </a:r>
            <a:endParaRPr lang="en-US" altLang="ja-JP" sz="9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2364931" y="6041132"/>
            <a:ext cx="2282533"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出典：日本経済新聞　（</a:t>
            </a:r>
            <a:r>
              <a:rPr lang="en-US" altLang="ja-JP" sz="900" dirty="0">
                <a:latin typeface="Meiryo UI" panose="020B0604030504040204" pitchFamily="50" charset="-128"/>
                <a:ea typeface="Meiryo UI" panose="020B0604030504040204" pitchFamily="50" charset="-128"/>
              </a:rPr>
              <a:t>2022.3.4</a:t>
            </a:r>
            <a:r>
              <a:rPr lang="ja-JP" altLang="en-US" sz="900" dirty="0">
                <a:latin typeface="Meiryo UI" panose="020B0604030504040204" pitchFamily="50" charset="-128"/>
                <a:ea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4765231" y="6469757"/>
            <a:ext cx="2282533"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出典：日本経済新聞　（</a:t>
            </a:r>
            <a:r>
              <a:rPr lang="en-US" altLang="ja-JP" sz="900" dirty="0">
                <a:latin typeface="Meiryo UI" panose="020B0604030504040204" pitchFamily="50" charset="-128"/>
                <a:ea typeface="Meiryo UI" panose="020B0604030504040204" pitchFamily="50" charset="-128"/>
              </a:rPr>
              <a:t>2022.3.4</a:t>
            </a:r>
            <a:r>
              <a:rPr lang="ja-JP" altLang="en-US" sz="900" dirty="0">
                <a:latin typeface="Meiryo UI" panose="020B0604030504040204" pitchFamily="50" charset="-128"/>
                <a:ea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endParaRPr>
          </a:p>
        </p:txBody>
      </p:sp>
      <p:sp>
        <p:nvSpPr>
          <p:cNvPr id="17" name="正方形/長方形 16"/>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第４回意見交換会　資料３</a:t>
            </a:r>
          </a:p>
        </p:txBody>
      </p:sp>
    </p:spTree>
    <p:extLst>
      <p:ext uri="{BB962C8B-B14F-4D97-AF65-F5344CB8AC3E}">
        <p14:creationId xmlns:p14="http://schemas.microsoft.com/office/powerpoint/2010/main" val="2758269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3"/>
            <a:ext cx="8503417" cy="67001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北欧各国は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GDP</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と賃金の伸びを連動させながら、高い幸福度を実現。</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6665014" y="6277431"/>
            <a:ext cx="2109327"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出典：日本経済新聞</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2022</a:t>
            </a:r>
            <a:r>
              <a:rPr lang="ja-JP" altLang="en-US" sz="1100" dirty="0">
                <a:latin typeface="Meiryo UI" panose="020B0604030504040204" pitchFamily="50" charset="-128"/>
                <a:ea typeface="Meiryo UI" panose="020B0604030504040204" pitchFamily="50" charset="-128"/>
              </a:rPr>
              <a:t>年１月１日）</a:t>
            </a:r>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0924" y="505773"/>
            <a:ext cx="8308946" cy="307777"/>
          </a:xfrm>
          <a:prstGeom prst="rect">
            <a:avLst/>
          </a:prstGeom>
          <a:noFill/>
        </p:spPr>
        <p:txBody>
          <a:bodyPr wrap="square" rtlCol="0">
            <a:spAutoFit/>
          </a:bodyPr>
          <a:lstStyle/>
          <a:p>
            <a:r>
              <a:rPr kumimoji="1" lang="ja-JP" altLang="en-US" sz="1400" b="1" dirty="0"/>
              <a:t>■　幸福度</a:t>
            </a:r>
            <a:r>
              <a:rPr lang="ja-JP" altLang="en-US" sz="1400" b="1" dirty="0"/>
              <a:t>　　</a:t>
            </a:r>
            <a:endParaRPr kumimoji="1" lang="ja-JP" altLang="en-US" sz="1400"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kumimoji="0" lang="en-US" altLang="ja-JP" kern="0" dirty="0" smtClean="0">
                <a:solidFill>
                  <a:srgbClr val="000000"/>
                </a:solidFill>
                <a:ea typeface="Meiryo UI" pitchFamily="50" charset="-128"/>
                <a:cs typeface="Meiryo UI" pitchFamily="50" charset="-128"/>
              </a:rPr>
              <a:t>18</a:t>
            </a:r>
            <a:r>
              <a:rPr lang="en-US" altLang="ja-JP" kern="0" dirty="0" smtClean="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幸福度</a:t>
            </a:r>
            <a:r>
              <a:rPr lang="ja-JP" altLang="en-US" kern="0" dirty="0">
                <a:solidFill>
                  <a:srgbClr val="000000"/>
                </a:solidFill>
                <a:ea typeface="Meiryo UI" pitchFamily="50" charset="-128"/>
                <a:cs typeface="Meiryo UI" pitchFamily="50" charset="-128"/>
              </a:rPr>
              <a:t>）</a:t>
            </a:r>
          </a:p>
        </p:txBody>
      </p:sp>
      <p:pic>
        <p:nvPicPr>
          <p:cNvPr id="2" name="図 1"/>
          <p:cNvPicPr>
            <a:picLocks noChangeAspect="1"/>
          </p:cNvPicPr>
          <p:nvPr/>
        </p:nvPicPr>
        <p:blipFill>
          <a:blip r:embed="rId2"/>
          <a:stretch>
            <a:fillRect/>
          </a:stretch>
        </p:blipFill>
        <p:spPr>
          <a:xfrm>
            <a:off x="2063006" y="1666999"/>
            <a:ext cx="4464000" cy="5074762"/>
          </a:xfrm>
          <a:prstGeom prst="rect">
            <a:avLst/>
          </a:prstGeom>
        </p:spPr>
      </p:pic>
      <p:sp>
        <p:nvSpPr>
          <p:cNvPr id="10" name="正方形/長方形 9"/>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第４回意見交換会　資料３</a:t>
            </a:r>
          </a:p>
        </p:txBody>
      </p:sp>
    </p:spTree>
    <p:extLst>
      <p:ext uri="{BB962C8B-B14F-4D97-AF65-F5344CB8AC3E}">
        <p14:creationId xmlns:p14="http://schemas.microsoft.com/office/powerpoint/2010/main" val="37750987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B9AF6284-E444-4649-A581-D804430E7D6E}"/>
              </a:ext>
            </a:extLst>
          </p:cNvPr>
          <p:cNvSpPr txBox="1"/>
          <p:nvPr/>
        </p:nvSpPr>
        <p:spPr>
          <a:xfrm>
            <a:off x="5422606" y="4059803"/>
            <a:ext cx="3635832" cy="307777"/>
          </a:xfrm>
          <a:prstGeom prst="rect">
            <a:avLst/>
          </a:prstGeom>
          <a:noFill/>
        </p:spPr>
        <p:txBody>
          <a:bodyPr wrap="square" rtlCol="0">
            <a:spAutoFit/>
          </a:bodyPr>
          <a:lstStyle/>
          <a:p>
            <a:r>
              <a:rPr kumimoji="1" lang="ja-JP" altLang="en-US" sz="700" dirty="0"/>
              <a:t>「経済財政運営と改革の基本方針</a:t>
            </a:r>
            <a:r>
              <a:rPr kumimoji="1" lang="en-US" altLang="ja-JP" sz="700" dirty="0"/>
              <a:t>2021</a:t>
            </a:r>
            <a:r>
              <a:rPr kumimoji="1" lang="ja-JP" altLang="en-US" sz="700" dirty="0"/>
              <a:t>」（令和３年６月</a:t>
            </a:r>
            <a:r>
              <a:rPr kumimoji="1" lang="en-US" altLang="ja-JP" sz="700" dirty="0"/>
              <a:t>18</a:t>
            </a:r>
            <a:r>
              <a:rPr kumimoji="1" lang="ja-JP" altLang="en-US" sz="700" dirty="0"/>
              <a:t>日閣議決定）、</a:t>
            </a:r>
            <a:endParaRPr kumimoji="1" lang="en-US" altLang="ja-JP" sz="700" dirty="0"/>
          </a:p>
          <a:p>
            <a:r>
              <a:rPr kumimoji="1" lang="en-US" altLang="ja-JP" sz="700" dirty="0"/>
              <a:t>   NHK</a:t>
            </a:r>
            <a:r>
              <a:rPr kumimoji="1" lang="ja-JP" altLang="en-US" sz="700" dirty="0"/>
              <a:t>「「新型コロナ対応と地方自治」（視点・論点）」参照</a:t>
            </a:r>
            <a:endParaRPr kumimoji="1" lang="en-US" altLang="ja-JP" sz="700" dirty="0"/>
          </a:p>
        </p:txBody>
      </p:sp>
      <p:sp>
        <p:nvSpPr>
          <p:cNvPr id="13" name="角丸四角形 12"/>
          <p:cNvSpPr/>
          <p:nvPr/>
        </p:nvSpPr>
        <p:spPr>
          <a:xfrm>
            <a:off x="243683" y="736391"/>
            <a:ext cx="1134055" cy="288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latin typeface="Meiryo UI" panose="020B0604030504040204" pitchFamily="50" charset="-128"/>
                <a:ea typeface="Meiryo UI" panose="020B0604030504040204" pitchFamily="50" charset="-128"/>
              </a:rPr>
              <a:t>課 題</a:t>
            </a:r>
            <a:endParaRPr kumimoji="1" lang="ja-JP" altLang="en-US" sz="1200" dirty="0">
              <a:latin typeface="Meiryo UI" panose="020B0604030504040204" pitchFamily="50" charset="-128"/>
              <a:ea typeface="Meiryo UI" panose="020B0604030504040204" pitchFamily="50" charset="-128"/>
            </a:endParaRPr>
          </a:p>
        </p:txBody>
      </p:sp>
      <p:sp>
        <p:nvSpPr>
          <p:cNvPr id="2" name="正方形/長方形 1"/>
          <p:cNvSpPr/>
          <p:nvPr/>
        </p:nvSpPr>
        <p:spPr>
          <a:xfrm>
            <a:off x="243683" y="1047141"/>
            <a:ext cx="4572000" cy="4466555"/>
          </a:xfrm>
          <a:prstGeom prst="rect">
            <a:avLst/>
          </a:prstGeom>
          <a:solidFill>
            <a:schemeClr val="accent5">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285750" indent="-285750">
              <a:lnSpc>
                <a:spcPts val="2000"/>
              </a:lnSpc>
              <a:buFont typeface="Wingdings" panose="05000000000000000000" pitchFamily="2" charset="2"/>
              <a:buChar char="Ø"/>
            </a:pPr>
            <a:r>
              <a:rPr kumimoji="1" lang="ja-JP" altLang="en-US" sz="1200" b="1" dirty="0">
                <a:solidFill>
                  <a:srgbClr val="002060"/>
                </a:solidFill>
                <a:latin typeface="Meiryo UI" panose="020B0604030504040204" pitchFamily="50" charset="-128"/>
                <a:ea typeface="Meiryo UI" panose="020B0604030504040204" pitchFamily="50" charset="-128"/>
              </a:rPr>
              <a:t>国、都道府県、市町村等の役割の混在</a:t>
            </a:r>
            <a:endParaRPr kumimoji="1" lang="en-US" altLang="ja-JP" sz="1200" b="1" dirty="0">
              <a:solidFill>
                <a:srgbClr val="002060"/>
              </a:solidFill>
              <a:latin typeface="Meiryo UI" panose="020B0604030504040204" pitchFamily="50" charset="-128"/>
              <a:ea typeface="Meiryo UI" panose="020B0604030504040204" pitchFamily="50" charset="-128"/>
            </a:endParaRPr>
          </a:p>
          <a:p>
            <a:pPr marL="285750" indent="-285750">
              <a:lnSpc>
                <a:spcPts val="500"/>
              </a:lnSpc>
              <a:buFont typeface="Wingdings" panose="05000000000000000000" pitchFamily="2" charset="2"/>
              <a:buChar char="Ø"/>
            </a:pPr>
            <a:endParaRPr kumimoji="1" lang="ja-JP" altLang="en-US" sz="1200" b="1" dirty="0">
              <a:solidFill>
                <a:srgbClr val="002060"/>
              </a:solidFill>
              <a:latin typeface="Meiryo UI" panose="020B0604030504040204" pitchFamily="50" charset="-128"/>
              <a:ea typeface="Meiryo UI" panose="020B0604030504040204" pitchFamily="50" charset="-128"/>
            </a:endParaRPr>
          </a:p>
          <a:p>
            <a:pPr>
              <a:lnSpc>
                <a:spcPts val="2000"/>
              </a:lnSpc>
            </a:pPr>
            <a:r>
              <a:rPr kumimoji="1" lang="ja-JP" altLang="en-US" sz="1200" dirty="0">
                <a:solidFill>
                  <a:srgbClr val="002060"/>
                </a:solidFill>
                <a:latin typeface="Meiryo UI" panose="020B0604030504040204" pitchFamily="50" charset="-128"/>
                <a:ea typeface="Meiryo UI" panose="020B0604030504040204" pitchFamily="50" charset="-128"/>
              </a:rPr>
              <a:t>　・感染状況の把握（保健所（都道府県・保健所設置市）が担う。）</a:t>
            </a:r>
          </a:p>
          <a:p>
            <a:pPr>
              <a:lnSpc>
                <a:spcPts val="2000"/>
              </a:lnSpc>
            </a:pPr>
            <a:r>
              <a:rPr kumimoji="1" lang="ja-JP" altLang="en-US" sz="1200" dirty="0">
                <a:solidFill>
                  <a:srgbClr val="002060"/>
                </a:solidFill>
                <a:latin typeface="Meiryo UI" panose="020B0604030504040204" pitchFamily="50" charset="-128"/>
                <a:ea typeface="Meiryo UI" panose="020B0604030504040204" pitchFamily="50" charset="-128"/>
              </a:rPr>
              <a:t>　・感染者に対する治療（医療機関が担い、都道府県が医療計画を</a:t>
            </a:r>
            <a:endParaRPr kumimoji="1" lang="en-US" altLang="ja-JP" sz="1200" dirty="0">
              <a:solidFill>
                <a:srgbClr val="002060"/>
              </a:solidFill>
              <a:latin typeface="Meiryo UI" panose="020B0604030504040204" pitchFamily="50" charset="-128"/>
              <a:ea typeface="Meiryo UI" panose="020B0604030504040204" pitchFamily="50" charset="-128"/>
            </a:endParaRPr>
          </a:p>
          <a:p>
            <a:pPr>
              <a:lnSpc>
                <a:spcPts val="2000"/>
              </a:lnSpc>
            </a:pPr>
            <a:r>
              <a:rPr kumimoji="1" lang="ja-JP" altLang="en-US" sz="1200" dirty="0">
                <a:solidFill>
                  <a:srgbClr val="002060"/>
                </a:solidFill>
                <a:latin typeface="Meiryo UI" panose="020B0604030504040204" pitchFamily="50" charset="-128"/>
                <a:ea typeface="Meiryo UI" panose="020B0604030504040204" pitchFamily="50" charset="-128"/>
              </a:rPr>
              <a:t>　 立案、医療提供体制を整備。）</a:t>
            </a:r>
          </a:p>
          <a:p>
            <a:pPr>
              <a:lnSpc>
                <a:spcPts val="2000"/>
              </a:lnSpc>
            </a:pPr>
            <a:r>
              <a:rPr kumimoji="1" lang="ja-JP" altLang="en-US" sz="1200" dirty="0">
                <a:solidFill>
                  <a:srgbClr val="002060"/>
                </a:solidFill>
                <a:latin typeface="Meiryo UI" panose="020B0604030504040204" pitchFamily="50" charset="-128"/>
                <a:ea typeface="Meiryo UI" panose="020B0604030504040204" pitchFamily="50" charset="-128"/>
              </a:rPr>
              <a:t>　・感染の拡大を抑えるための対策（国・都道府県・市町村や民間</a:t>
            </a:r>
            <a:endParaRPr kumimoji="1" lang="en-US" altLang="ja-JP" sz="1200" dirty="0">
              <a:solidFill>
                <a:srgbClr val="002060"/>
              </a:solidFill>
              <a:latin typeface="Meiryo UI" panose="020B0604030504040204" pitchFamily="50" charset="-128"/>
              <a:ea typeface="Meiryo UI" panose="020B0604030504040204" pitchFamily="50" charset="-128"/>
            </a:endParaRPr>
          </a:p>
          <a:p>
            <a:pPr>
              <a:lnSpc>
                <a:spcPts val="2000"/>
              </a:lnSpc>
            </a:pPr>
            <a:r>
              <a:rPr kumimoji="1" lang="ja-JP" altLang="en-US" sz="1200" dirty="0">
                <a:solidFill>
                  <a:srgbClr val="002060"/>
                </a:solidFill>
                <a:latin typeface="Meiryo UI" panose="020B0604030504040204" pitchFamily="50" charset="-128"/>
                <a:ea typeface="Meiryo UI" panose="020B0604030504040204" pitchFamily="50" charset="-128"/>
              </a:rPr>
              <a:t>　 医療機関等が重層的に対応）</a:t>
            </a:r>
            <a:endParaRPr kumimoji="1" lang="en-US" altLang="ja-JP" sz="1200" dirty="0">
              <a:solidFill>
                <a:srgbClr val="002060"/>
              </a:solidFill>
              <a:latin typeface="Meiryo UI" panose="020B0604030504040204" pitchFamily="50" charset="-128"/>
              <a:ea typeface="Meiryo UI" panose="020B0604030504040204" pitchFamily="50" charset="-128"/>
            </a:endParaRPr>
          </a:p>
          <a:p>
            <a:pPr marL="285750" indent="-285750">
              <a:lnSpc>
                <a:spcPts val="2000"/>
              </a:lnSpc>
              <a:buFont typeface="Arial" panose="020B0604020202020204" pitchFamily="34" charset="0"/>
              <a:buChar char="•"/>
            </a:pPr>
            <a:endParaRPr kumimoji="1" lang="ja-JP" altLang="en-US" sz="1200" dirty="0">
              <a:solidFill>
                <a:srgbClr val="002060"/>
              </a:solidFill>
              <a:latin typeface="Meiryo UI" panose="020B0604030504040204" pitchFamily="50" charset="-128"/>
              <a:ea typeface="Meiryo UI" panose="020B0604030504040204" pitchFamily="50" charset="-128"/>
            </a:endParaRPr>
          </a:p>
          <a:p>
            <a:pPr marL="285750" indent="-285750">
              <a:lnSpc>
                <a:spcPts val="2000"/>
              </a:lnSpc>
              <a:buFont typeface="Wingdings" panose="05000000000000000000" pitchFamily="2" charset="2"/>
              <a:buChar char="Ø"/>
            </a:pPr>
            <a:r>
              <a:rPr kumimoji="1" lang="ja-JP" altLang="en-US" sz="1200" b="1" dirty="0">
                <a:solidFill>
                  <a:srgbClr val="002060"/>
                </a:solidFill>
                <a:latin typeface="Meiryo UI" panose="020B0604030504040204" pitchFamily="50" charset="-128"/>
                <a:ea typeface="Meiryo UI" panose="020B0604030504040204" pitchFamily="50" charset="-128"/>
              </a:rPr>
              <a:t>医療提供体制の広域的対応の遅れ、特に大都市圏における広域的対応の未進捗</a:t>
            </a:r>
            <a:endParaRPr kumimoji="1" lang="en-US" altLang="ja-JP" sz="1200" b="1" dirty="0">
              <a:solidFill>
                <a:srgbClr val="002060"/>
              </a:solidFill>
              <a:latin typeface="Meiryo UI" panose="020B0604030504040204" pitchFamily="50" charset="-128"/>
              <a:ea typeface="Meiryo UI" panose="020B0604030504040204" pitchFamily="50" charset="-128"/>
            </a:endParaRPr>
          </a:p>
          <a:p>
            <a:pPr marL="285750" indent="-285750">
              <a:lnSpc>
                <a:spcPts val="500"/>
              </a:lnSpc>
              <a:buFont typeface="Wingdings" panose="05000000000000000000" pitchFamily="2" charset="2"/>
              <a:buChar char="Ø"/>
            </a:pPr>
            <a:endParaRPr kumimoji="1" lang="ja-JP" altLang="en-US" sz="1200" b="1" dirty="0">
              <a:solidFill>
                <a:srgbClr val="002060"/>
              </a:solidFill>
              <a:latin typeface="Meiryo UI" panose="020B0604030504040204" pitchFamily="50" charset="-128"/>
              <a:ea typeface="Meiryo UI" panose="020B0604030504040204" pitchFamily="50" charset="-128"/>
            </a:endParaRPr>
          </a:p>
          <a:p>
            <a:pPr>
              <a:lnSpc>
                <a:spcPts val="2000"/>
              </a:lnSpc>
            </a:pPr>
            <a:r>
              <a:rPr kumimoji="1" lang="ja-JP" altLang="en-US" sz="1200" dirty="0">
                <a:solidFill>
                  <a:srgbClr val="002060"/>
                </a:solidFill>
                <a:latin typeface="Meiryo UI" panose="020B0604030504040204" pitchFamily="50" charset="-128"/>
                <a:ea typeface="Meiryo UI" panose="020B0604030504040204" pitchFamily="50" charset="-128"/>
              </a:rPr>
              <a:t>　・感染症は都道府県の区域を越えて拡大するのに対し、都道府県を</a:t>
            </a:r>
            <a:endParaRPr kumimoji="1" lang="en-US" altLang="ja-JP" sz="1200" dirty="0">
              <a:solidFill>
                <a:srgbClr val="002060"/>
              </a:solidFill>
              <a:latin typeface="Meiryo UI" panose="020B0604030504040204" pitchFamily="50" charset="-128"/>
              <a:ea typeface="Meiryo UI" panose="020B0604030504040204" pitchFamily="50" charset="-128"/>
            </a:endParaRPr>
          </a:p>
          <a:p>
            <a:pPr>
              <a:lnSpc>
                <a:spcPts val="2000"/>
              </a:lnSpc>
            </a:pPr>
            <a:r>
              <a:rPr kumimoji="1" lang="ja-JP" altLang="en-US" sz="1200" dirty="0">
                <a:solidFill>
                  <a:srgbClr val="002060"/>
                </a:solidFill>
                <a:latin typeface="Meiryo UI" panose="020B0604030504040204" pitchFamily="50" charset="-128"/>
                <a:ea typeface="Meiryo UI" panose="020B0604030504040204" pitchFamily="50" charset="-128"/>
              </a:rPr>
              <a:t>　 越える連携の仕組みが不在又は不足</a:t>
            </a:r>
            <a:endParaRPr kumimoji="1" lang="en-US" altLang="ja-JP" sz="1200" dirty="0">
              <a:solidFill>
                <a:srgbClr val="002060"/>
              </a:solidFill>
              <a:latin typeface="Meiryo UI" panose="020B0604030504040204" pitchFamily="50" charset="-128"/>
              <a:ea typeface="Meiryo UI" panose="020B0604030504040204" pitchFamily="50" charset="-128"/>
            </a:endParaRPr>
          </a:p>
          <a:p>
            <a:pPr marL="285750" indent="-285750">
              <a:lnSpc>
                <a:spcPts val="2000"/>
              </a:lnSpc>
              <a:buFont typeface="Arial" panose="020B0604020202020204" pitchFamily="34" charset="0"/>
              <a:buChar char="•"/>
            </a:pPr>
            <a:endParaRPr kumimoji="1" lang="ja-JP" altLang="en-US" sz="1200" b="1" dirty="0">
              <a:solidFill>
                <a:srgbClr val="002060"/>
              </a:solidFill>
              <a:latin typeface="Meiryo UI" panose="020B0604030504040204" pitchFamily="50" charset="-128"/>
              <a:ea typeface="Meiryo UI" panose="020B0604030504040204" pitchFamily="50" charset="-128"/>
            </a:endParaRPr>
          </a:p>
          <a:p>
            <a:pPr marL="285750" indent="-285750">
              <a:lnSpc>
                <a:spcPts val="2000"/>
              </a:lnSpc>
              <a:buFont typeface="Wingdings" panose="05000000000000000000" pitchFamily="2" charset="2"/>
              <a:buChar char="Ø"/>
            </a:pPr>
            <a:r>
              <a:rPr kumimoji="1" lang="ja-JP" altLang="en-US" sz="1200" b="1" dirty="0">
                <a:solidFill>
                  <a:srgbClr val="002060"/>
                </a:solidFill>
                <a:latin typeface="Meiryo UI" panose="020B0604030504040204" pitchFamily="50" charset="-128"/>
                <a:ea typeface="Meiryo UI" panose="020B0604030504040204" pitchFamily="50" charset="-128"/>
              </a:rPr>
              <a:t>公務員削減による対応能力の不足</a:t>
            </a:r>
            <a:endParaRPr kumimoji="1" lang="en-US" altLang="ja-JP" sz="1200" b="1" dirty="0">
              <a:solidFill>
                <a:srgbClr val="002060"/>
              </a:solidFill>
              <a:latin typeface="Meiryo UI" panose="020B0604030504040204" pitchFamily="50" charset="-128"/>
              <a:ea typeface="Meiryo UI" panose="020B0604030504040204" pitchFamily="50" charset="-128"/>
            </a:endParaRPr>
          </a:p>
          <a:p>
            <a:pPr marL="285750" indent="-285750">
              <a:lnSpc>
                <a:spcPts val="500"/>
              </a:lnSpc>
              <a:buFont typeface="Wingdings" panose="05000000000000000000" pitchFamily="2" charset="2"/>
              <a:buChar char="Ø"/>
            </a:pPr>
            <a:endParaRPr kumimoji="1" lang="ja-JP" altLang="en-US" sz="1200" b="1" dirty="0">
              <a:solidFill>
                <a:srgbClr val="002060"/>
              </a:solidFill>
              <a:latin typeface="Meiryo UI" panose="020B0604030504040204" pitchFamily="50" charset="-128"/>
              <a:ea typeface="Meiryo UI" panose="020B0604030504040204" pitchFamily="50" charset="-128"/>
            </a:endParaRPr>
          </a:p>
          <a:p>
            <a:pPr>
              <a:lnSpc>
                <a:spcPts val="2000"/>
              </a:lnSpc>
            </a:pPr>
            <a:r>
              <a:rPr kumimoji="1" lang="ja-JP" altLang="en-US" sz="1200" dirty="0">
                <a:solidFill>
                  <a:srgbClr val="002060"/>
                </a:solidFill>
                <a:latin typeface="Meiryo UI" panose="020B0604030504040204" pitchFamily="50" charset="-128"/>
                <a:ea typeface="Meiryo UI" panose="020B0604030504040204" pitchFamily="50" charset="-128"/>
              </a:rPr>
              <a:t>　・地方公務員数は減少し、感染症へ対応できるような専門性を備えた</a:t>
            </a:r>
            <a:endParaRPr kumimoji="1" lang="en-US" altLang="ja-JP" sz="1200" dirty="0">
              <a:solidFill>
                <a:srgbClr val="002060"/>
              </a:solidFill>
              <a:latin typeface="Meiryo UI" panose="020B0604030504040204" pitchFamily="50" charset="-128"/>
              <a:ea typeface="Meiryo UI" panose="020B0604030504040204" pitchFamily="50" charset="-128"/>
            </a:endParaRPr>
          </a:p>
          <a:p>
            <a:pPr>
              <a:lnSpc>
                <a:spcPts val="2000"/>
              </a:lnSpc>
            </a:pPr>
            <a:r>
              <a:rPr kumimoji="1" lang="ja-JP" altLang="en-US" sz="1200" dirty="0">
                <a:solidFill>
                  <a:srgbClr val="002060"/>
                </a:solidFill>
                <a:latin typeface="Meiryo UI" panose="020B0604030504040204" pitchFamily="50" charset="-128"/>
                <a:ea typeface="Meiryo UI" panose="020B0604030504040204" pitchFamily="50" charset="-128"/>
              </a:rPr>
              <a:t>　 職員が不足</a:t>
            </a:r>
            <a:endParaRPr kumimoji="1" lang="ja-JP" altLang="en-US" sz="1400" dirty="0">
              <a:solidFill>
                <a:srgbClr val="002060"/>
              </a:solidFill>
            </a:endParaRPr>
          </a:p>
        </p:txBody>
      </p:sp>
      <p:sp>
        <p:nvSpPr>
          <p:cNvPr id="15" name="角丸四角形 14"/>
          <p:cNvSpPr/>
          <p:nvPr/>
        </p:nvSpPr>
        <p:spPr>
          <a:xfrm>
            <a:off x="5100788" y="713641"/>
            <a:ext cx="2621494" cy="3335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latin typeface="Meiryo UI" panose="020B0604030504040204" pitchFamily="50" charset="-128"/>
                <a:ea typeface="Meiryo UI" panose="020B0604030504040204" pitchFamily="50" charset="-128"/>
              </a:rPr>
              <a:t>取組み状況、今後の検討課題</a:t>
            </a:r>
            <a:endParaRPr kumimoji="1" lang="ja-JP" altLang="en-US" sz="1200" dirty="0">
              <a:latin typeface="Meiryo UI" panose="020B0604030504040204" pitchFamily="50" charset="-128"/>
              <a:ea typeface="Meiryo UI" panose="020B0604030504040204" pitchFamily="50" charset="-128"/>
            </a:endParaRPr>
          </a:p>
        </p:txBody>
      </p:sp>
      <p:sp>
        <p:nvSpPr>
          <p:cNvPr id="5" name="正方形/長方形 4"/>
          <p:cNvSpPr/>
          <p:nvPr/>
        </p:nvSpPr>
        <p:spPr>
          <a:xfrm>
            <a:off x="5098437" y="1080854"/>
            <a:ext cx="3960000" cy="2945236"/>
          </a:xfrm>
          <a:prstGeom prst="rect">
            <a:avLst/>
          </a:prstGeom>
          <a:solidFill>
            <a:schemeClr val="accent5">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ts val="2000"/>
              </a:lnSpc>
              <a:buFont typeface="Wingdings" panose="05000000000000000000" pitchFamily="2" charset="2"/>
              <a:buChar char="Ø"/>
            </a:pPr>
            <a:r>
              <a:rPr kumimoji="1" lang="ja-JP" altLang="en-US" sz="1200" dirty="0">
                <a:solidFill>
                  <a:srgbClr val="002060"/>
                </a:solidFill>
                <a:latin typeface="Meiryo UI" panose="020B0604030504040204" pitchFamily="50" charset="-128"/>
                <a:ea typeface="Meiryo UI" panose="020B0604030504040204" pitchFamily="50" charset="-128"/>
              </a:rPr>
              <a:t>国と地⽅の新たな役割分担等（国と都道府県・⼤都市圏における都道府県間・都道府県と市町村の関係）については、感染症法改正、インフル特措法改正を行うとともに、今後地⽅制度調査会等において検討予定</a:t>
            </a:r>
            <a:endParaRPr kumimoji="1" lang="en-US" altLang="ja-JP" sz="1200" dirty="0">
              <a:solidFill>
                <a:srgbClr val="002060"/>
              </a:solidFill>
              <a:latin typeface="Meiryo UI" panose="020B0604030504040204" pitchFamily="50" charset="-128"/>
              <a:ea typeface="Meiryo UI" panose="020B0604030504040204" pitchFamily="50" charset="-128"/>
            </a:endParaRPr>
          </a:p>
          <a:p>
            <a:pPr marL="285750" indent="-285750">
              <a:lnSpc>
                <a:spcPts val="500"/>
              </a:lnSpc>
              <a:buFont typeface="Wingdings" panose="05000000000000000000" pitchFamily="2" charset="2"/>
              <a:buChar char="Ø"/>
            </a:pPr>
            <a:endParaRPr kumimoji="1" lang="ja-JP" altLang="en-US" sz="1200" dirty="0">
              <a:solidFill>
                <a:srgbClr val="002060"/>
              </a:solidFill>
              <a:latin typeface="Meiryo UI" panose="020B0604030504040204" pitchFamily="50" charset="-128"/>
              <a:ea typeface="Meiryo UI" panose="020B0604030504040204" pitchFamily="50" charset="-128"/>
            </a:endParaRPr>
          </a:p>
          <a:p>
            <a:pPr marL="285750" indent="-285750">
              <a:lnSpc>
                <a:spcPts val="2000"/>
              </a:lnSpc>
              <a:buFont typeface="Wingdings" panose="05000000000000000000" pitchFamily="2" charset="2"/>
              <a:buChar char="Ø"/>
            </a:pPr>
            <a:r>
              <a:rPr kumimoji="1" lang="ja-JP" altLang="en-US" sz="1200" dirty="0">
                <a:solidFill>
                  <a:srgbClr val="002060"/>
                </a:solidFill>
                <a:latin typeface="Meiryo UI" panose="020B0604030504040204" pitchFamily="50" charset="-128"/>
                <a:ea typeface="Meiryo UI" panose="020B0604030504040204" pitchFamily="50" charset="-128"/>
              </a:rPr>
              <a:t>大都市圏における第３次医療圏を超えた医療機関・保健所サービスの提供等、広域的なマネジメントや地方自治体間の役割分担の明確化については、法整備を視野に入れつつ検討予定</a:t>
            </a:r>
            <a:endParaRPr kumimoji="1" lang="en-US" altLang="ja-JP" sz="1200" dirty="0">
              <a:solidFill>
                <a:srgbClr val="002060"/>
              </a:solidFill>
              <a:latin typeface="Meiryo UI" panose="020B0604030504040204" pitchFamily="50" charset="-128"/>
              <a:ea typeface="Meiryo UI" panose="020B0604030504040204" pitchFamily="50" charset="-128"/>
            </a:endParaRPr>
          </a:p>
          <a:p>
            <a:pPr marL="285750" indent="-285750">
              <a:lnSpc>
                <a:spcPts val="500"/>
              </a:lnSpc>
              <a:buFont typeface="Wingdings" panose="05000000000000000000" pitchFamily="2" charset="2"/>
              <a:buChar char="Ø"/>
            </a:pPr>
            <a:endParaRPr kumimoji="1" lang="ja-JP" altLang="en-US" sz="1200" dirty="0">
              <a:solidFill>
                <a:srgbClr val="002060"/>
              </a:solidFill>
              <a:latin typeface="Meiryo UI" panose="020B0604030504040204" pitchFamily="50" charset="-128"/>
              <a:ea typeface="Meiryo UI" panose="020B0604030504040204" pitchFamily="50" charset="-128"/>
            </a:endParaRPr>
          </a:p>
          <a:p>
            <a:pPr marL="285750" indent="-285750">
              <a:lnSpc>
                <a:spcPts val="2000"/>
              </a:lnSpc>
              <a:buFont typeface="Wingdings" panose="05000000000000000000" pitchFamily="2" charset="2"/>
              <a:buChar char="Ø"/>
            </a:pPr>
            <a:r>
              <a:rPr kumimoji="1" lang="ja-JP" altLang="en-US" sz="1200" dirty="0">
                <a:solidFill>
                  <a:srgbClr val="002060"/>
                </a:solidFill>
                <a:latin typeface="Meiryo UI" panose="020B0604030504040204" pitchFamily="50" charset="-128"/>
                <a:ea typeface="Meiryo UI" panose="020B0604030504040204" pitchFamily="50" charset="-128"/>
              </a:rPr>
              <a:t>保健所・検疫所等の機能強化に関し、予算措置等が講じられている</a:t>
            </a:r>
            <a:endParaRPr kumimoji="1" lang="en-US" altLang="ja-JP" sz="1200" dirty="0">
              <a:solidFill>
                <a:srgbClr val="002060"/>
              </a:solidFill>
              <a:latin typeface="Meiryo UI" panose="020B0604030504040204" pitchFamily="50" charset="-128"/>
              <a:ea typeface="Meiryo UI" panose="020B0604030504040204" pitchFamily="50" charset="-128"/>
            </a:endParaRPr>
          </a:p>
        </p:txBody>
      </p:sp>
      <p:grpSp>
        <p:nvGrpSpPr>
          <p:cNvPr id="9" name="グループ化 8"/>
          <p:cNvGrpSpPr/>
          <p:nvPr/>
        </p:nvGrpSpPr>
        <p:grpSpPr>
          <a:xfrm>
            <a:off x="-3515" y="-13192"/>
            <a:ext cx="9144000" cy="404664"/>
            <a:chOff x="-3515" y="-13192"/>
            <a:chExt cx="9144000" cy="404664"/>
          </a:xfrm>
        </p:grpSpPr>
        <p:sp>
          <p:nvSpPr>
            <p:cNvPr id="10" name="正方形/長方形 9"/>
            <p:cNvSpPr/>
            <p:nvPr/>
          </p:nvSpPr>
          <p:spPr>
            <a:xfrm>
              <a:off x="-3515" y="-13192"/>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smtClean="0">
                  <a:solidFill>
                    <a:srgbClr val="000000"/>
                  </a:solidFill>
                  <a:latin typeface="Meiryo UI"/>
                  <a:ea typeface="Meiryo UI" pitchFamily="50" charset="-128"/>
                  <a:cs typeface="Meiryo UI" pitchFamily="50" charset="-128"/>
                </a:rPr>
                <a:t>３ー８</a:t>
              </a:r>
              <a:r>
                <a:rPr lang="en-US" altLang="ja-JP" kern="0" dirty="0" smtClean="0">
                  <a:solidFill>
                    <a:srgbClr val="000000"/>
                  </a:solidFill>
                  <a:latin typeface="Meiryo UI"/>
                  <a:ea typeface="Meiryo UI" pitchFamily="50" charset="-128"/>
                  <a:cs typeface="Meiryo UI" pitchFamily="50" charset="-128"/>
                </a:rPr>
                <a:t>.</a:t>
              </a:r>
              <a:r>
                <a:rPr lang="ja-JP" altLang="en-US" kern="0" dirty="0">
                  <a:solidFill>
                    <a:srgbClr val="000000"/>
                  </a:solidFill>
                  <a:latin typeface="Meiryo UI"/>
                  <a:ea typeface="Meiryo UI" pitchFamily="50" charset="-128"/>
                  <a:cs typeface="Meiryo UI" pitchFamily="50" charset="-128"/>
                </a:rPr>
                <a:t>新型コロナウイルス感染症が浮き彫りにした地方自治の課題 </a:t>
              </a:r>
            </a:p>
          </p:txBody>
        </p:sp>
        <p:sp>
          <p:nvSpPr>
            <p:cNvPr id="11" name="正方形/長方形 10"/>
            <p:cNvSpPr/>
            <p:nvPr/>
          </p:nvSpPr>
          <p:spPr>
            <a:xfrm>
              <a:off x="7018136" y="75632"/>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第２回意見交換会　参考資料２</a:t>
              </a:r>
            </a:p>
          </p:txBody>
        </p:sp>
      </p:grpSp>
    </p:spTree>
    <p:extLst>
      <p:ext uri="{BB962C8B-B14F-4D97-AF65-F5344CB8AC3E}">
        <p14:creationId xmlns:p14="http://schemas.microsoft.com/office/powerpoint/2010/main" val="24577472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CB1635B9-1911-4910-9C8A-42FD406F8816}"/>
              </a:ext>
            </a:extLst>
          </p:cNvPr>
          <p:cNvGraphicFramePr>
            <a:graphicFrameLocks noGrp="1"/>
          </p:cNvGraphicFramePr>
          <p:nvPr>
            <p:extLst/>
          </p:nvPr>
        </p:nvGraphicFramePr>
        <p:xfrm>
          <a:off x="180975" y="920680"/>
          <a:ext cx="8801099" cy="5454720"/>
        </p:xfrm>
        <a:graphic>
          <a:graphicData uri="http://schemas.openxmlformats.org/drawingml/2006/table">
            <a:tbl>
              <a:tblPr firstRow="1" bandRow="1">
                <a:tableStyleId>{5C22544A-7EE6-4342-B048-85BDC9FD1C3A}</a:tableStyleId>
              </a:tblPr>
              <a:tblGrid>
                <a:gridCol w="1166909">
                  <a:extLst>
                    <a:ext uri="{9D8B030D-6E8A-4147-A177-3AD203B41FA5}">
                      <a16:colId xmlns:a16="http://schemas.microsoft.com/office/drawing/2014/main" val="3905824775"/>
                    </a:ext>
                  </a:extLst>
                </a:gridCol>
                <a:gridCol w="2895136">
                  <a:extLst>
                    <a:ext uri="{9D8B030D-6E8A-4147-A177-3AD203B41FA5}">
                      <a16:colId xmlns:a16="http://schemas.microsoft.com/office/drawing/2014/main" val="3238327359"/>
                    </a:ext>
                  </a:extLst>
                </a:gridCol>
                <a:gridCol w="4739054">
                  <a:extLst>
                    <a:ext uri="{9D8B030D-6E8A-4147-A177-3AD203B41FA5}">
                      <a16:colId xmlns:a16="http://schemas.microsoft.com/office/drawing/2014/main" val="3783898448"/>
                    </a:ext>
                  </a:extLst>
                </a:gridCol>
              </a:tblGrid>
              <a:tr h="404509">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rPr>
                        <a:t>　</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2205" marR="2205" marT="2205" marB="0" anchor="ctr"/>
                </a:tc>
                <a:tc>
                  <a:txBody>
                    <a:bodyPr/>
                    <a:lstStyle/>
                    <a:p>
                      <a:pPr algn="ctr" fontAlgn="ctr"/>
                      <a:r>
                        <a:rPr lang="ja-JP" altLang="en-US" sz="1100" b="1" u="none" strike="noStrike" dirty="0">
                          <a:effectLst/>
                          <a:latin typeface="Meiryo UI" panose="020B0604030504040204" pitchFamily="50" charset="-128"/>
                          <a:ea typeface="Meiryo UI" panose="020B0604030504040204" pitchFamily="50" charset="-128"/>
                        </a:rPr>
                        <a:t>コロナ前からの潮流</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2205" marR="2205" marT="2205" marB="0" anchor="ctr"/>
                </a:tc>
                <a:tc>
                  <a:txBody>
                    <a:bodyPr/>
                    <a:lstStyle/>
                    <a:p>
                      <a:pPr algn="ctr" fontAlgn="ctr"/>
                      <a:r>
                        <a:rPr lang="ja-JP" altLang="en-US" sz="1100" b="1" u="none" strike="noStrike" dirty="0">
                          <a:effectLst/>
                          <a:latin typeface="Meiryo UI" panose="020B0604030504040204" pitchFamily="50" charset="-128"/>
                          <a:ea typeface="Meiryo UI" panose="020B0604030504040204" pitchFamily="50" charset="-128"/>
                        </a:rPr>
                        <a:t>コロナ禍で顕在化・可視化されたもの</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2205" marR="2205" marT="2205" marB="0" anchor="ctr"/>
                </a:tc>
                <a:extLst>
                  <a:ext uri="{0D108BD9-81ED-4DB2-BD59-A6C34878D82A}">
                    <a16:rowId xmlns:a16="http://schemas.microsoft.com/office/drawing/2014/main" val="790577847"/>
                  </a:ext>
                </a:extLst>
              </a:tr>
              <a:tr h="2446711">
                <a:tc>
                  <a:txBody>
                    <a:bodyPr/>
                    <a:lstStyle/>
                    <a:p>
                      <a:pPr algn="ctr" fontAlgn="ctr"/>
                      <a:r>
                        <a:rPr lang="ja-JP" altLang="en-US" sz="1100" b="1" i="0" u="none" strike="noStrike" dirty="0">
                          <a:solidFill>
                            <a:schemeClr val="bg1"/>
                          </a:solidFill>
                          <a:effectLst/>
                          <a:latin typeface="Meiryo UI" panose="020B0604030504040204" pitchFamily="50" charset="-128"/>
                          <a:ea typeface="Meiryo UI" panose="020B0604030504040204" pitchFamily="50" charset="-128"/>
                        </a:rPr>
                        <a:t>環境問題</a:t>
                      </a:r>
                    </a:p>
                  </a:txBody>
                  <a:tcPr marL="8792" marR="8792" marT="8792" marB="0" anchor="ctr">
                    <a:solidFill>
                      <a:schemeClr val="accent1"/>
                    </a:solidFill>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○気候変動リスク</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
                      </a:r>
                      <a:br>
                        <a:rPr lang="en-US" altLang="ja-JP" sz="11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規制強化に向けた動き（パリ協定、諸外国でのデュー・ディリジェンス法、大阪ブルー・オーシャン・ビジョン（</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G20</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大阪サミット）等）</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1" i="0" u="sng" strike="noStrike" dirty="0">
                          <a:solidFill>
                            <a:srgbClr val="000000"/>
                          </a:solidFill>
                          <a:effectLst/>
                          <a:latin typeface="Meiryo UI" panose="020B0604030504040204" pitchFamily="50" charset="-128"/>
                          <a:ea typeface="Meiryo UI" panose="020B0604030504040204" pitchFamily="50" charset="-128"/>
                        </a:rPr>
                        <a:t>巨大企業が総取りでなく地域の人が地域を見つめ経済を回していく観点からの循環型経済（サーキュラーエコノミー）やエネルギーの地産地消（藤田）</a:t>
                      </a:r>
                      <a:br>
                        <a:rPr lang="ja-JP" altLang="en-US" sz="1100" b="1" i="0" u="sng"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1" i="0" u="sng" strike="noStrike" dirty="0">
                          <a:solidFill>
                            <a:srgbClr val="000000"/>
                          </a:solidFill>
                          <a:effectLst/>
                          <a:latin typeface="Meiryo UI" panose="020B0604030504040204" pitchFamily="50" charset="-128"/>
                          <a:ea typeface="Meiryo UI" panose="020B0604030504040204" pitchFamily="50" charset="-128"/>
                        </a:rPr>
                        <a:t>脱炭素トレンドとの融合（若林）</a:t>
                      </a:r>
                      <a:br>
                        <a:rPr lang="ja-JP" altLang="en-US" sz="1100" b="1" i="0" u="sng"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○カーボンニュートラルへのコミットは国際競争力を備える都市のあり方として不可欠</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
                      </a:r>
                      <a:br>
                        <a:rPr lang="en-US" altLang="ja-JP" sz="11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○「サーキュラーエコノミー」に係る取組みは、企業にとって、事業活動の持続可能性を高めるとともに競争力の源泉ともなり得る</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○都市の経済成長と環境負荷軽減の両方に資する取組みとしての「グリーンリカバリー」</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254926497"/>
                  </a:ext>
                </a:extLst>
              </a:tr>
              <a:tr h="2603500">
                <a:tc>
                  <a:txBody>
                    <a:bodyPr/>
                    <a:lstStyle/>
                    <a:p>
                      <a:pPr algn="ctr" fontAlgn="ctr"/>
                      <a:r>
                        <a:rPr lang="ja-JP" altLang="en-US" sz="1100" b="1" i="0" u="none" strike="noStrike" dirty="0">
                          <a:solidFill>
                            <a:schemeClr val="bg1"/>
                          </a:solidFill>
                          <a:effectLst/>
                          <a:latin typeface="Meiryo UI" panose="020B0604030504040204" pitchFamily="50" charset="-128"/>
                          <a:ea typeface="Meiryo UI" panose="020B0604030504040204" pitchFamily="50" charset="-128"/>
                        </a:rPr>
                        <a:t>デジタル化</a:t>
                      </a:r>
                      <a:endParaRPr lang="en-US" altLang="ja-JP" sz="1100" b="1" i="0" u="none" strike="noStrike" dirty="0">
                        <a:solidFill>
                          <a:schemeClr val="bg1"/>
                        </a:solidFill>
                        <a:effectLst/>
                        <a:latin typeface="Meiryo UI" panose="020B0604030504040204" pitchFamily="50" charset="-128"/>
                        <a:ea typeface="Meiryo UI" panose="020B0604030504040204" pitchFamily="50" charset="-128"/>
                      </a:endParaRPr>
                    </a:p>
                    <a:p>
                      <a:pPr algn="ctr" fontAlgn="ctr"/>
                      <a:r>
                        <a:rPr lang="ja-JP" altLang="en-US" sz="1100" b="1" i="0" u="none" strike="noStrike" dirty="0">
                          <a:solidFill>
                            <a:schemeClr val="bg1"/>
                          </a:solidFill>
                          <a:effectLst/>
                          <a:latin typeface="Meiryo UI" panose="020B0604030504040204" pitchFamily="50" charset="-128"/>
                          <a:ea typeface="Meiryo UI" panose="020B0604030504040204" pitchFamily="50" charset="-128"/>
                        </a:rPr>
                        <a:t>（ＤＸ）</a:t>
                      </a:r>
                    </a:p>
                  </a:txBody>
                  <a:tcPr marL="8792" marR="8792" marT="8792" marB="0" anchor="ctr">
                    <a:solidFill>
                      <a:schemeClr val="accent1"/>
                    </a:solidFill>
                  </a:tcPr>
                </a:tc>
                <a:tc>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1" i="0" u="sng" strike="noStrike" dirty="0">
                          <a:solidFill>
                            <a:srgbClr val="000000"/>
                          </a:solidFill>
                          <a:effectLst/>
                          <a:latin typeface="Meiryo UI" panose="020B0604030504040204" pitchFamily="50" charset="-128"/>
                          <a:ea typeface="Meiryo UI" panose="020B0604030504040204" pitchFamily="50" charset="-128"/>
                        </a:rPr>
                        <a:t>デジタル生活圏の地域データ（ディープ・ファクト）の活用（中村）</a:t>
                      </a:r>
                      <a:br>
                        <a:rPr lang="ja-JP" altLang="en-US" sz="1100" b="1" i="0" u="sng" strike="noStrike" dirty="0">
                          <a:solidFill>
                            <a:srgbClr val="000000"/>
                          </a:solidFill>
                          <a:effectLst/>
                          <a:latin typeface="Meiryo UI" panose="020B0604030504040204" pitchFamily="50" charset="-128"/>
                          <a:ea typeface="Meiryo UI" panose="020B0604030504040204" pitchFamily="50" charset="-128"/>
                        </a:rPr>
                      </a:b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1" i="0" u="sng" strike="noStrike" dirty="0">
                          <a:solidFill>
                            <a:srgbClr val="000000"/>
                          </a:solidFill>
                          <a:effectLst/>
                          <a:latin typeface="Meiryo UI" panose="020B0604030504040204" pitchFamily="50" charset="-128"/>
                          <a:ea typeface="Meiryo UI" panose="020B0604030504040204" pitchFamily="50" charset="-128"/>
                        </a:rPr>
                        <a:t>利便性向上によるオプトインの視点（中村）</a:t>
                      </a:r>
                      <a:br>
                        <a:rPr lang="ja-JP" altLang="en-US" sz="1100" b="1" i="0" u="sng"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DFFT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Data Free Flow with Trust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）の実現に向けたデータ流通の国際的なルールメイキングの動き</a:t>
                      </a:r>
                      <a:endParaRPr lang="en-US" altLang="ja-JP" sz="1100" b="0"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1" i="0" u="sng" strike="noStrike" dirty="0">
                          <a:solidFill>
                            <a:srgbClr val="000000"/>
                          </a:solidFill>
                          <a:effectLst/>
                          <a:latin typeface="Meiryo UI" panose="020B0604030504040204" pitchFamily="50" charset="-128"/>
                          <a:ea typeface="Meiryo UI" panose="020B0604030504040204" pitchFamily="50" charset="-128"/>
                        </a:rPr>
                        <a:t>コロナ、デジタルによるデフォルトの変化（大屋）</a:t>
                      </a:r>
                      <a:endParaRPr lang="en-US" altLang="ja-JP" sz="1100" b="1" i="0" u="sng" strike="noStrike" dirty="0">
                        <a:solidFill>
                          <a:srgbClr val="000000"/>
                        </a:solidFill>
                        <a:effectLst/>
                        <a:latin typeface="Meiryo UI" panose="020B0604030504040204" pitchFamily="50" charset="-128"/>
                        <a:ea typeface="Meiryo UI" panose="020B0604030504040204" pitchFamily="50" charset="-128"/>
                      </a:endParaRPr>
                    </a:p>
                    <a:p>
                      <a:pPr algn="l"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1" i="0" u="sng" strike="noStrike" dirty="0">
                          <a:solidFill>
                            <a:srgbClr val="000000"/>
                          </a:solidFill>
                          <a:effectLst/>
                          <a:latin typeface="Meiryo UI" panose="020B0604030504040204" pitchFamily="50" charset="-128"/>
                          <a:ea typeface="Meiryo UI" panose="020B0604030504040204" pitchFamily="50" charset="-128"/>
                        </a:rPr>
                        <a:t>情報の分散管理と地域ごとの克服の道筋（大屋）</a:t>
                      </a:r>
                      <a:br>
                        <a:rPr lang="ja-JP" altLang="en-US" sz="1100" b="1" i="0" u="sng" strike="noStrike" dirty="0">
                          <a:solidFill>
                            <a:srgbClr val="000000"/>
                          </a:solidFill>
                          <a:effectLst/>
                          <a:latin typeface="Meiryo UI" panose="020B0604030504040204" pitchFamily="50" charset="-128"/>
                          <a:ea typeface="Meiryo UI" panose="020B0604030504040204" pitchFamily="50" charset="-128"/>
                        </a:rPr>
                      </a:b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1" i="0" u="sng" strike="noStrike" dirty="0">
                          <a:solidFill>
                            <a:srgbClr val="000000"/>
                          </a:solidFill>
                          <a:effectLst/>
                          <a:latin typeface="Meiryo UI" panose="020B0604030504040204" pitchFamily="50" charset="-128"/>
                          <a:ea typeface="Meiryo UI" panose="020B0604030504040204" pitchFamily="50" charset="-128"/>
                        </a:rPr>
                        <a:t>データをベースとした政策決定（木下）</a:t>
                      </a:r>
                      <a:endParaRPr lang="en-US" altLang="ja-JP" sz="1100" b="1" i="0" u="sng"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1" i="0" u="sng" strike="noStrike" dirty="0">
                          <a:solidFill>
                            <a:srgbClr val="000000"/>
                          </a:solidFill>
                          <a:effectLst/>
                          <a:latin typeface="Meiryo UI" panose="020B0604030504040204" pitchFamily="50" charset="-128"/>
                          <a:ea typeface="Meiryo UI" panose="020B0604030504040204" pitchFamily="50" charset="-128"/>
                        </a:rPr>
                        <a:t>都市雇用圏（関西広域）を意識した、人流のデータに基づく意思決定（木下）</a:t>
                      </a:r>
                      <a:br>
                        <a:rPr lang="ja-JP" altLang="en-US" sz="1100" b="1" i="0" u="sng" strike="noStrike" dirty="0">
                          <a:solidFill>
                            <a:srgbClr val="000000"/>
                          </a:solidFill>
                          <a:effectLst/>
                          <a:latin typeface="Meiryo UI" panose="020B0604030504040204" pitchFamily="50" charset="-128"/>
                          <a:ea typeface="Meiryo UI" panose="020B0604030504040204" pitchFamily="50" charset="-128"/>
                        </a:rPr>
                      </a:b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1" i="0" u="sng" strike="noStrike" dirty="0">
                          <a:solidFill>
                            <a:srgbClr val="000000"/>
                          </a:solidFill>
                          <a:effectLst/>
                          <a:latin typeface="Meiryo UI" panose="020B0604030504040204" pitchFamily="50" charset="-128"/>
                          <a:ea typeface="Meiryo UI" panose="020B0604030504040204" pitchFamily="50" charset="-128"/>
                        </a:rPr>
                        <a:t>海外の先行都市（デンマーク等）ではデータを活用した取組みが進展（中村）</a:t>
                      </a:r>
                      <a:br>
                        <a:rPr lang="ja-JP" altLang="en-US" sz="1100" b="1" i="0" u="sng" strike="noStrike" dirty="0">
                          <a:solidFill>
                            <a:srgbClr val="000000"/>
                          </a:solidFill>
                          <a:effectLst/>
                          <a:latin typeface="Meiryo UI" panose="020B0604030504040204" pitchFamily="50" charset="-128"/>
                          <a:ea typeface="Meiryo UI" panose="020B0604030504040204" pitchFamily="50" charset="-128"/>
                        </a:rPr>
                      </a:b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1" i="0" u="sng" strike="noStrike" dirty="0">
                          <a:solidFill>
                            <a:srgbClr val="000000"/>
                          </a:solidFill>
                          <a:effectLst/>
                          <a:latin typeface="Meiryo UI" panose="020B0604030504040204" pitchFamily="50" charset="-128"/>
                          <a:ea typeface="Meiryo UI" panose="020B0604030504040204" pitchFamily="50" charset="-128"/>
                        </a:rPr>
                        <a:t>自治体間の情報障壁など、コロナ禍における情報管理のあり方（野田）</a:t>
                      </a:r>
                      <a:endParaRPr lang="en-US" altLang="ja-JP" sz="1100" b="1" i="0" u="sng"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1" i="0" u="sng" strike="noStrike" dirty="0">
                          <a:solidFill>
                            <a:srgbClr val="000000"/>
                          </a:solidFill>
                          <a:effectLst/>
                          <a:latin typeface="Meiryo UI" panose="020B0604030504040204" pitchFamily="50" charset="-128"/>
                          <a:ea typeface="Meiryo UI" panose="020B0604030504040204" pitchFamily="50" charset="-128"/>
                        </a:rPr>
                        <a:t>人口動態を踏まえた取組みの優先順位付け（藤田）</a:t>
                      </a:r>
                      <a:br>
                        <a:rPr lang="ja-JP" altLang="en-US" sz="1100" b="1" i="0" u="sng"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人々の行動が制約され、非接触・非対面が可能となるデジタル活用の重要性が増大</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
                      </a:r>
                      <a:br>
                        <a:rPr lang="en-US" altLang="ja-JP" sz="11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日本の企業や行政等のデジタル化は諸外国に比べて大きく遅れ</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ギグエコノミー（インターネットを通じて単発の仕事を受注する働き方）などデジタル技術を活用した新しい働き方</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デジタル技術者の不足を補うノーコード、ローコードの技術の進展</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3921861926"/>
                  </a:ext>
                </a:extLst>
              </a:tr>
            </a:tbl>
          </a:graphicData>
        </a:graphic>
      </p:graphicFrame>
      <p:sp>
        <p:nvSpPr>
          <p:cNvPr id="27" name="テキスト ボックス 1">
            <a:extLst>
              <a:ext uri="{FF2B5EF4-FFF2-40B4-BE49-F238E27FC236}">
                <a16:creationId xmlns:a16="http://schemas.microsoft.com/office/drawing/2014/main" id="{00000000-0008-0000-0000-000002000000}"/>
              </a:ext>
            </a:extLst>
          </p:cNvPr>
          <p:cNvSpPr txBox="1"/>
          <p:nvPr/>
        </p:nvSpPr>
        <p:spPr>
          <a:xfrm>
            <a:off x="6276975" y="495176"/>
            <a:ext cx="2666999" cy="346750"/>
          </a:xfrm>
          <a:prstGeom prst="rect">
            <a:avLst/>
          </a:prstGeom>
          <a:noFill/>
          <a:ln w="9525" cmpd="sng">
            <a:solidFill>
              <a:schemeClr val="tx1"/>
            </a:solidFill>
            <a:prstDash val="sysDot"/>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108"/>
              </a:lnSpc>
            </a:pPr>
            <a:r>
              <a:rPr kumimoji="1" lang="ja-JP" altLang="en-US" sz="800" dirty="0">
                <a:solidFill>
                  <a:sysClr val="windowText" lastClr="000000"/>
                </a:solidFill>
                <a:latin typeface="Meiryo UI" panose="020B0604030504040204" pitchFamily="50" charset="-128"/>
                <a:ea typeface="Meiryo UI" panose="020B0604030504040204" pitchFamily="50" charset="-128"/>
              </a:rPr>
              <a:t>◆第１回意見交換会でのメンバー発言（名簿順、敬称略）</a:t>
            </a:r>
            <a:endParaRPr kumimoji="1" lang="en-US" altLang="ja-JP" sz="800" dirty="0">
              <a:solidFill>
                <a:sysClr val="windowText" lastClr="000000"/>
              </a:solidFill>
              <a:latin typeface="Meiryo UI" panose="020B0604030504040204" pitchFamily="50" charset="-128"/>
              <a:ea typeface="Meiryo UI" panose="020B0604030504040204" pitchFamily="50" charset="-128"/>
            </a:endParaRPr>
          </a:p>
          <a:p>
            <a:pPr>
              <a:lnSpc>
                <a:spcPts val="1108"/>
              </a:lnSpc>
            </a:pPr>
            <a:r>
              <a:rPr lang="ja-JP" altLang="en-US" sz="800" dirty="0"/>
              <a:t>○</a:t>
            </a:r>
            <a:r>
              <a:rPr kumimoji="1" lang="ja-JP" altLang="en-US" sz="800" dirty="0">
                <a:solidFill>
                  <a:sysClr val="windowText" lastClr="000000"/>
                </a:solidFill>
                <a:latin typeface="Meiryo UI" panose="020B0604030504040204" pitchFamily="50" charset="-128"/>
                <a:ea typeface="Meiryo UI" panose="020B0604030504040204" pitchFamily="50" charset="-128"/>
              </a:rPr>
              <a:t>公表資料等から一般的な社会潮流を拾い上げ</a:t>
            </a:r>
            <a:endParaRPr kumimoji="1" lang="en-US" altLang="ja-JP" sz="800" dirty="0">
              <a:solidFill>
                <a:sysClr val="windowText" lastClr="000000"/>
              </a:solidFill>
              <a:latin typeface="Meiryo UI" panose="020B0604030504040204" pitchFamily="50" charset="-128"/>
              <a:ea typeface="Meiryo UI" panose="020B0604030504040204" pitchFamily="50" charset="-128"/>
            </a:endParaRPr>
          </a:p>
        </p:txBody>
      </p:sp>
      <p:sp>
        <p:nvSpPr>
          <p:cNvPr id="7" name="正方形/長方形 6"/>
          <p:cNvSpPr/>
          <p:nvPr/>
        </p:nvSpPr>
        <p:spPr>
          <a:xfrm>
            <a:off x="-3515" y="-13192"/>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smtClean="0">
                <a:solidFill>
                  <a:srgbClr val="000000"/>
                </a:solidFill>
                <a:ea typeface="Meiryo UI" pitchFamily="50" charset="-128"/>
                <a:cs typeface="Meiryo UI" pitchFamily="50" charset="-128"/>
              </a:rPr>
              <a:t>３ー９</a:t>
            </a:r>
            <a:r>
              <a:rPr lang="en-US" altLang="ja-JP" kern="0" dirty="0" smtClean="0">
                <a:solidFill>
                  <a:srgbClr val="000000"/>
                </a:solidFill>
                <a:ea typeface="Meiryo UI" pitchFamily="50" charset="-128"/>
                <a:cs typeface="Meiryo UI" pitchFamily="50" charset="-128"/>
              </a:rPr>
              <a:t>.</a:t>
            </a:r>
            <a:r>
              <a:rPr lang="ja-JP" altLang="en-US" kern="0" dirty="0">
                <a:solidFill>
                  <a:srgbClr val="000000"/>
                </a:solidFill>
                <a:ea typeface="Meiryo UI" pitchFamily="50" charset="-128"/>
                <a:cs typeface="Meiryo UI" pitchFamily="50" charset="-128"/>
              </a:rPr>
              <a:t>社会潮流分析（新たな社会潮流）</a:t>
            </a:r>
          </a:p>
        </p:txBody>
      </p:sp>
      <p:sp>
        <p:nvSpPr>
          <p:cNvPr id="6" name="正方形/長方形 5"/>
          <p:cNvSpPr/>
          <p:nvPr/>
        </p:nvSpPr>
        <p:spPr>
          <a:xfrm>
            <a:off x="7018136" y="75632"/>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参考資料５</a:t>
            </a:r>
          </a:p>
        </p:txBody>
      </p:sp>
    </p:spTree>
    <p:extLst>
      <p:ext uri="{BB962C8B-B14F-4D97-AF65-F5344CB8AC3E}">
        <p14:creationId xmlns:p14="http://schemas.microsoft.com/office/powerpoint/2010/main" val="16395688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CB1635B9-1911-4910-9C8A-42FD406F8816}"/>
              </a:ext>
            </a:extLst>
          </p:cNvPr>
          <p:cNvGraphicFramePr>
            <a:graphicFrameLocks noGrp="1"/>
          </p:cNvGraphicFramePr>
          <p:nvPr>
            <p:extLst/>
          </p:nvPr>
        </p:nvGraphicFramePr>
        <p:xfrm>
          <a:off x="180975" y="860490"/>
          <a:ext cx="8801099" cy="5794310"/>
        </p:xfrm>
        <a:graphic>
          <a:graphicData uri="http://schemas.openxmlformats.org/drawingml/2006/table">
            <a:tbl>
              <a:tblPr firstRow="1" bandRow="1">
                <a:tableStyleId>{5C22544A-7EE6-4342-B048-85BDC9FD1C3A}</a:tableStyleId>
              </a:tblPr>
              <a:tblGrid>
                <a:gridCol w="1166909">
                  <a:extLst>
                    <a:ext uri="{9D8B030D-6E8A-4147-A177-3AD203B41FA5}">
                      <a16:colId xmlns:a16="http://schemas.microsoft.com/office/drawing/2014/main" val="3905824775"/>
                    </a:ext>
                  </a:extLst>
                </a:gridCol>
                <a:gridCol w="2895136">
                  <a:extLst>
                    <a:ext uri="{9D8B030D-6E8A-4147-A177-3AD203B41FA5}">
                      <a16:colId xmlns:a16="http://schemas.microsoft.com/office/drawing/2014/main" val="3238327359"/>
                    </a:ext>
                  </a:extLst>
                </a:gridCol>
                <a:gridCol w="4739054">
                  <a:extLst>
                    <a:ext uri="{9D8B030D-6E8A-4147-A177-3AD203B41FA5}">
                      <a16:colId xmlns:a16="http://schemas.microsoft.com/office/drawing/2014/main" val="3783898448"/>
                    </a:ext>
                  </a:extLst>
                </a:gridCol>
              </a:tblGrid>
              <a:tr h="376784">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rPr>
                        <a:t>　</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2205" marR="2205" marT="2205" marB="0" anchor="ctr"/>
                </a:tc>
                <a:tc>
                  <a:txBody>
                    <a:bodyPr/>
                    <a:lstStyle/>
                    <a:p>
                      <a:pPr algn="ctr" fontAlgn="ctr"/>
                      <a:r>
                        <a:rPr lang="ja-JP" altLang="en-US" sz="1100" b="1" u="none" strike="noStrike" dirty="0">
                          <a:effectLst/>
                          <a:latin typeface="Meiryo UI" panose="020B0604030504040204" pitchFamily="50" charset="-128"/>
                          <a:ea typeface="Meiryo UI" panose="020B0604030504040204" pitchFamily="50" charset="-128"/>
                        </a:rPr>
                        <a:t>コロナ前からの潮流</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2205" marR="2205" marT="2205" marB="0" anchor="ctr"/>
                </a:tc>
                <a:tc>
                  <a:txBody>
                    <a:bodyPr/>
                    <a:lstStyle/>
                    <a:p>
                      <a:pPr algn="ctr" fontAlgn="ctr"/>
                      <a:r>
                        <a:rPr lang="ja-JP" altLang="en-US" sz="1100" b="1" u="none" strike="noStrike" dirty="0">
                          <a:effectLst/>
                          <a:latin typeface="Meiryo UI" panose="020B0604030504040204" pitchFamily="50" charset="-128"/>
                          <a:ea typeface="Meiryo UI" panose="020B0604030504040204" pitchFamily="50" charset="-128"/>
                        </a:rPr>
                        <a:t>コロナ禍で顕在化・可視化されたもの</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2205" marR="2205" marT="2205" marB="0" anchor="ctr"/>
                </a:tc>
                <a:extLst>
                  <a:ext uri="{0D108BD9-81ED-4DB2-BD59-A6C34878D82A}">
                    <a16:rowId xmlns:a16="http://schemas.microsoft.com/office/drawing/2014/main" val="790577847"/>
                  </a:ext>
                </a:extLst>
              </a:tr>
              <a:tr h="2628144">
                <a:tc rowSpan="2">
                  <a:txBody>
                    <a:bodyPr/>
                    <a:lstStyle/>
                    <a:p>
                      <a:pPr algn="ctr" fontAlgn="ctr"/>
                      <a:r>
                        <a:rPr lang="ja-JP" altLang="en-US" sz="1100" b="1" i="0" u="none" strike="noStrike" dirty="0">
                          <a:solidFill>
                            <a:schemeClr val="bg1"/>
                          </a:solidFill>
                          <a:effectLst/>
                          <a:latin typeface="Meiryo UI" panose="020B0604030504040204" pitchFamily="50" charset="-128"/>
                          <a:ea typeface="Meiryo UI" panose="020B0604030504040204" pitchFamily="50" charset="-128"/>
                        </a:rPr>
                        <a:t>経済産業</a:t>
                      </a:r>
                      <a:endParaRPr lang="en-US" altLang="ja-JP" sz="1100" b="1" i="0" u="none" strike="noStrike" dirty="0">
                        <a:solidFill>
                          <a:schemeClr val="bg1"/>
                        </a:solidFill>
                        <a:effectLst/>
                        <a:latin typeface="Meiryo UI" panose="020B0604030504040204" pitchFamily="50" charset="-128"/>
                        <a:ea typeface="Meiryo UI" panose="020B0604030504040204" pitchFamily="50" charset="-128"/>
                      </a:endParaRPr>
                    </a:p>
                    <a:p>
                      <a:pPr algn="ctr" fontAlgn="ctr"/>
                      <a:endParaRPr lang="en-US" altLang="ja-JP" sz="1100" b="1" i="0" u="none" strike="noStrike" dirty="0">
                        <a:solidFill>
                          <a:schemeClr val="bg1"/>
                        </a:solidFill>
                        <a:effectLst/>
                        <a:latin typeface="Meiryo UI" panose="020B0604030504040204" pitchFamily="50" charset="-128"/>
                        <a:ea typeface="Meiryo UI" panose="020B0604030504040204" pitchFamily="50" charset="-128"/>
                      </a:endParaRPr>
                    </a:p>
                    <a:p>
                      <a:pPr algn="ctr" fontAlgn="ctr"/>
                      <a:r>
                        <a:rPr lang="ja-JP" altLang="en-US" sz="1100" b="1" i="0" u="none" strike="noStrike" dirty="0">
                          <a:solidFill>
                            <a:schemeClr val="bg1"/>
                          </a:solidFill>
                          <a:effectLst/>
                          <a:latin typeface="Meiryo UI" panose="020B0604030504040204" pitchFamily="50" charset="-128"/>
                          <a:ea typeface="Meiryo UI" panose="020B0604030504040204" pitchFamily="50" charset="-128"/>
                        </a:rPr>
                        <a:t>雇用・人材育成</a:t>
                      </a:r>
                    </a:p>
                  </a:txBody>
                  <a:tcPr marL="8792" marR="8792" marT="8792" marB="0" anchor="ctr">
                    <a:solidFill>
                      <a:schemeClr val="accent1"/>
                    </a:solidFill>
                  </a:tcPr>
                </a:tc>
                <a:tc>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1" i="0" u="sng" strike="noStrike" dirty="0">
                          <a:solidFill>
                            <a:srgbClr val="000000"/>
                          </a:solidFill>
                          <a:effectLst/>
                          <a:latin typeface="Meiryo UI" panose="020B0604030504040204" pitchFamily="50" charset="-128"/>
                          <a:ea typeface="Meiryo UI" panose="020B0604030504040204" pitchFamily="50" charset="-128"/>
                        </a:rPr>
                        <a:t>地域で暮らす人が経済を回す視点（藤田）</a:t>
                      </a:r>
                      <a:br>
                        <a:rPr lang="ja-JP" altLang="en-US" sz="1100" b="1" i="0" u="sng" strike="noStrike" dirty="0">
                          <a:solidFill>
                            <a:srgbClr val="000000"/>
                          </a:solidFill>
                          <a:effectLst/>
                          <a:latin typeface="Meiryo UI" panose="020B0604030504040204" pitchFamily="50" charset="-128"/>
                          <a:ea typeface="Meiryo UI" panose="020B0604030504040204" pitchFamily="50" charset="-128"/>
                        </a:rPr>
                      </a:b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1" i="0" u="sng" strike="noStrike" dirty="0">
                          <a:solidFill>
                            <a:srgbClr val="000000"/>
                          </a:solidFill>
                          <a:effectLst/>
                          <a:latin typeface="Meiryo UI" panose="020B0604030504040204" pitchFamily="50" charset="-128"/>
                          <a:ea typeface="Meiryo UI" panose="020B0604030504040204" pitchFamily="50" charset="-128"/>
                        </a:rPr>
                        <a:t>起爆剤としての万博・ＩＲ（若林）</a:t>
                      </a:r>
                      <a:br>
                        <a:rPr lang="ja-JP" altLang="en-US" sz="1100" b="1" i="0" u="sng" strike="noStrike" dirty="0">
                          <a:solidFill>
                            <a:srgbClr val="000000"/>
                          </a:solidFill>
                          <a:effectLst/>
                          <a:latin typeface="Meiryo UI" panose="020B0604030504040204" pitchFamily="50" charset="-128"/>
                          <a:ea typeface="Meiryo UI" panose="020B0604030504040204" pitchFamily="50" charset="-128"/>
                        </a:rPr>
                      </a:b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1" i="0" u="sng" strike="noStrike" dirty="0">
                          <a:solidFill>
                            <a:srgbClr val="000000"/>
                          </a:solidFill>
                          <a:effectLst/>
                          <a:latin typeface="Meiryo UI" panose="020B0604030504040204" pitchFamily="50" charset="-128"/>
                          <a:ea typeface="Meiryo UI" panose="020B0604030504040204" pitchFamily="50" charset="-128"/>
                        </a:rPr>
                        <a:t>スタートアップの取り込み・転換（若林）</a:t>
                      </a:r>
                      <a:br>
                        <a:rPr lang="ja-JP" altLang="en-US" sz="1100" b="1" i="0" u="sng" strike="noStrike" dirty="0">
                          <a:solidFill>
                            <a:srgbClr val="000000"/>
                          </a:solidFill>
                          <a:effectLst/>
                          <a:latin typeface="Meiryo UI" panose="020B0604030504040204" pitchFamily="50" charset="-128"/>
                          <a:ea typeface="Meiryo UI" panose="020B0604030504040204" pitchFamily="50" charset="-128"/>
                        </a:rPr>
                      </a:b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1" i="0" u="sng" strike="noStrike" dirty="0">
                          <a:solidFill>
                            <a:srgbClr val="000000"/>
                          </a:solidFill>
                          <a:effectLst/>
                          <a:latin typeface="Meiryo UI" panose="020B0604030504040204" pitchFamily="50" charset="-128"/>
                          <a:ea typeface="Meiryo UI" panose="020B0604030504040204" pitchFamily="50" charset="-128"/>
                        </a:rPr>
                        <a:t>次世代産業の育成（若林）</a:t>
                      </a:r>
                      <a:br>
                        <a:rPr lang="ja-JP" altLang="en-US" sz="1100" b="1" i="0" u="sng"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○中小企業の事業承継問題</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1" i="0" u="sng" strike="noStrike" dirty="0">
                          <a:solidFill>
                            <a:srgbClr val="000000"/>
                          </a:solidFill>
                          <a:effectLst/>
                          <a:latin typeface="Meiryo UI" panose="020B0604030504040204" pitchFamily="50" charset="-128"/>
                          <a:ea typeface="Meiryo UI" panose="020B0604030504040204" pitchFamily="50" charset="-128"/>
                        </a:rPr>
                        <a:t>インバウンド好況に隠れた産業構造転換の遅れ、けん引役不在の露呈（若林）</a:t>
                      </a:r>
                      <a:br>
                        <a:rPr lang="ja-JP" altLang="en-US" sz="1100" b="1" i="0" u="sng"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○新しいニーズや価値観、生活様式に対応することができるスタートアップにとっては、世界も見据えた飛躍の好機</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○対面での活動を補完するデジタルサービスや感染症の拡大防止に向けた技術革新が進展しており、いわゆるコロナテックによる社会実装が進展</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○オンラインイベントやネット通販、ゲームなどオンラインを活用したサービス需要・消費が増加</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○強制的な産業活動の抑制</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○観光業界が大打撃を受ける一方で、マイクロツーリズム、ワーケーション、アウトドア等への関心の高まり</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○都市の経済成長と環境負荷軽減の両方に資する取組みとしての「グリーンリカバリー」</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再掲</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○金融業務や金融取引のリモート化の進展、</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ESG</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市場のさらなる拡大</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254926497"/>
                  </a:ext>
                </a:extLst>
              </a:tr>
              <a:tr h="2789382">
                <a:tc vMerge="1">
                  <a:txBody>
                    <a:bodyPr/>
                    <a:lstStyle/>
                    <a:p>
                      <a:endParaRPr kumimoji="1" lang="ja-JP" altLang="en-US"/>
                    </a:p>
                  </a:txBody>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100" b="0" i="0" u="none" strike="noStrike" dirty="0">
                          <a:solidFill>
                            <a:schemeClr val="tx1"/>
                          </a:solidFill>
                          <a:effectLst/>
                          <a:latin typeface="+mn-ea"/>
                          <a:ea typeface="+mn-ea"/>
                        </a:rPr>
                        <a:t>2025</a:t>
                      </a:r>
                      <a:r>
                        <a:rPr lang="ja-JP" altLang="en-US" sz="1100" b="0" i="0" u="none" strike="noStrike" dirty="0">
                          <a:solidFill>
                            <a:schemeClr val="tx1"/>
                          </a:solidFill>
                          <a:effectLst/>
                          <a:latin typeface="+mn-ea"/>
                          <a:ea typeface="+mn-ea"/>
                        </a:rPr>
                        <a:t>年までに世界で</a:t>
                      </a:r>
                      <a:r>
                        <a:rPr lang="en-US" altLang="ja-JP" sz="1100" b="0" i="0" u="none" strike="noStrike" dirty="0">
                          <a:solidFill>
                            <a:schemeClr val="tx1"/>
                          </a:solidFill>
                          <a:effectLst/>
                          <a:latin typeface="+mn-ea"/>
                          <a:ea typeface="+mn-ea"/>
                        </a:rPr>
                        <a:t>8,500</a:t>
                      </a:r>
                      <a:r>
                        <a:rPr lang="ja-JP" altLang="en-US" sz="1100" b="0" i="0" u="none" strike="noStrike" dirty="0">
                          <a:solidFill>
                            <a:schemeClr val="tx1"/>
                          </a:solidFill>
                          <a:effectLst/>
                          <a:latin typeface="+mn-ea"/>
                          <a:ea typeface="+mn-ea"/>
                        </a:rPr>
                        <a:t>万人分の仕事が</a:t>
                      </a:r>
                      <a:r>
                        <a:rPr lang="en-US" altLang="ja-JP" sz="1100" b="0" i="0" u="none" strike="noStrike" dirty="0">
                          <a:solidFill>
                            <a:schemeClr val="tx1"/>
                          </a:solidFill>
                          <a:effectLst/>
                          <a:latin typeface="+mn-ea"/>
                          <a:ea typeface="+mn-ea"/>
                        </a:rPr>
                        <a:t>AI</a:t>
                      </a:r>
                      <a:r>
                        <a:rPr lang="ja-JP" altLang="en-US" sz="1100" b="0" i="0" u="none" strike="noStrike" dirty="0">
                          <a:solidFill>
                            <a:schemeClr val="tx1"/>
                          </a:solidFill>
                          <a:effectLst/>
                          <a:latin typeface="+mn-ea"/>
                          <a:ea typeface="+mn-ea"/>
                        </a:rPr>
                        <a:t>やロボット等に置き換わる一方で、</a:t>
                      </a:r>
                      <a:r>
                        <a:rPr lang="en-US" altLang="ja-JP" sz="1100" b="0" i="0" u="none" strike="noStrike" dirty="0">
                          <a:solidFill>
                            <a:schemeClr val="tx1"/>
                          </a:solidFill>
                          <a:effectLst/>
                          <a:latin typeface="+mn-ea"/>
                          <a:ea typeface="+mn-ea"/>
                        </a:rPr>
                        <a:t>9,700</a:t>
                      </a:r>
                      <a:r>
                        <a:rPr lang="ja-JP" altLang="en-US" sz="1100" b="0" i="0" u="none" strike="noStrike" dirty="0">
                          <a:solidFill>
                            <a:schemeClr val="tx1"/>
                          </a:solidFill>
                          <a:effectLst/>
                          <a:latin typeface="+mn-ea"/>
                          <a:ea typeface="+mn-ea"/>
                        </a:rPr>
                        <a:t>万人分の新しい仕事が生まれる</a:t>
                      </a:r>
                    </a:p>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生産年齢人口の減少（</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7,406</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万人（</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2020</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年）→</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5,978</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万人（</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2040</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年））</a:t>
                      </a:r>
                    </a:p>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65</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歳以上の就業率の増加（</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2020</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年と</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2010</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年を比較すると</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10</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ポイント以上の伸び）</a:t>
                      </a:r>
                    </a:p>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1" i="0" u="sng" strike="noStrike" dirty="0">
                          <a:solidFill>
                            <a:srgbClr val="000000"/>
                          </a:solidFill>
                          <a:effectLst/>
                          <a:latin typeface="Meiryo UI" panose="020B0604030504040204" pitchFamily="50" charset="-128"/>
                          <a:ea typeface="Meiryo UI" panose="020B0604030504040204" pitchFamily="50" charset="-128"/>
                        </a:rPr>
                        <a:t>リモート雇用と自立走行的仕事への変化（植木）</a:t>
                      </a:r>
                    </a:p>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1" i="0" u="sng" strike="noStrike" dirty="0">
                          <a:solidFill>
                            <a:srgbClr val="000000"/>
                          </a:solidFill>
                          <a:effectLst/>
                          <a:latin typeface="Meiryo UI" panose="020B0604030504040204" pitchFamily="50" charset="-128"/>
                          <a:ea typeface="Meiryo UI" panose="020B0604030504040204" pitchFamily="50" charset="-128"/>
                        </a:rPr>
                        <a:t>マネジメントに必要とされる素養の変化（ファシリテーション能力、リカレント・リスキリング教育、ダイバーシティの尊重）（植木）</a:t>
                      </a: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1" i="0" u="sng" strike="noStrike" dirty="0">
                          <a:solidFill>
                            <a:srgbClr val="000000"/>
                          </a:solidFill>
                          <a:effectLst/>
                          <a:latin typeface="Meiryo UI" panose="020B0604030504040204" pitchFamily="50" charset="-128"/>
                          <a:ea typeface="Meiryo UI" panose="020B0604030504040204" pitchFamily="50" charset="-128"/>
                        </a:rPr>
                        <a:t>外国人の定住環境整備と活用（植木）</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○人々の移動が大きく制限</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○テレワークなど在宅勤務の増加・移動時間の減少により、空いた時間を使った新たな学びやスキルアップ、学びなおしへの関心の高まり（リスキリング）</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○人材開発・スキルの向上が、生産性のカギを握り国際競争力をも左右</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
                      </a:r>
                      <a:br>
                        <a:rPr lang="en-US" altLang="ja-JP" sz="11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○将来、医療やホスピタリティ、健康といったケア・エコノミーなど、「人」に関わる職業の需要が高まる見通し</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○多様性（ダイバーシティ）を受け入れる包摂的（インクルーシブ）な都市のあり方</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副業・兼業の促進</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雇用就業形態の多様化、職業人生の長期化等の環境変化を踏まえた雇用保険制度の見直しに係る経済界や国の動き</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地方公務員が別の自治体に転籍しやすくなる「共通資格」の検討</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1519948127"/>
                  </a:ext>
                </a:extLst>
              </a:tr>
            </a:tbl>
          </a:graphicData>
        </a:graphic>
      </p:graphicFrame>
      <p:sp>
        <p:nvSpPr>
          <p:cNvPr id="7" name="テキスト ボックス 1">
            <a:extLst>
              <a:ext uri="{FF2B5EF4-FFF2-40B4-BE49-F238E27FC236}">
                <a16:creationId xmlns:a16="http://schemas.microsoft.com/office/drawing/2014/main" id="{00000000-0008-0000-0000-000002000000}"/>
              </a:ext>
            </a:extLst>
          </p:cNvPr>
          <p:cNvSpPr txBox="1"/>
          <p:nvPr/>
        </p:nvSpPr>
        <p:spPr>
          <a:xfrm>
            <a:off x="6289675" y="468342"/>
            <a:ext cx="2666999" cy="346750"/>
          </a:xfrm>
          <a:prstGeom prst="rect">
            <a:avLst/>
          </a:prstGeom>
          <a:noFill/>
          <a:ln w="9525" cmpd="sng">
            <a:solidFill>
              <a:schemeClr val="tx1"/>
            </a:solidFill>
            <a:prstDash val="sysDot"/>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108"/>
              </a:lnSpc>
            </a:pPr>
            <a:r>
              <a:rPr kumimoji="1" lang="ja-JP" altLang="en-US" sz="800" dirty="0">
                <a:solidFill>
                  <a:sysClr val="windowText" lastClr="000000"/>
                </a:solidFill>
                <a:latin typeface="Meiryo UI" panose="020B0604030504040204" pitchFamily="50" charset="-128"/>
                <a:ea typeface="Meiryo UI" panose="020B0604030504040204" pitchFamily="50" charset="-128"/>
              </a:rPr>
              <a:t>◆第１回意見交換会でのメンバー発言（名簿順、敬称略）</a:t>
            </a:r>
            <a:endParaRPr kumimoji="1" lang="en-US" altLang="ja-JP" sz="800" dirty="0">
              <a:solidFill>
                <a:sysClr val="windowText" lastClr="000000"/>
              </a:solidFill>
              <a:latin typeface="Meiryo UI" panose="020B0604030504040204" pitchFamily="50" charset="-128"/>
              <a:ea typeface="Meiryo UI" panose="020B0604030504040204" pitchFamily="50" charset="-128"/>
            </a:endParaRPr>
          </a:p>
          <a:p>
            <a:pPr>
              <a:lnSpc>
                <a:spcPts val="1108"/>
              </a:lnSpc>
            </a:pPr>
            <a:r>
              <a:rPr kumimoji="1" lang="ja-JP" altLang="en-US" sz="800" dirty="0">
                <a:solidFill>
                  <a:sysClr val="windowText" lastClr="000000"/>
                </a:solidFill>
                <a:latin typeface="Meiryo UI" panose="020B0604030504040204" pitchFamily="50" charset="-128"/>
                <a:ea typeface="Meiryo UI" panose="020B0604030504040204" pitchFamily="50" charset="-128"/>
              </a:rPr>
              <a:t>○公表資料等から一般的な社会潮流を拾い上げ</a:t>
            </a:r>
            <a:endParaRPr kumimoji="1" lang="en-US" altLang="ja-JP" sz="800" dirty="0">
              <a:solidFill>
                <a:sysClr val="windowText" lastClr="000000"/>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233055" y="3877061"/>
            <a:ext cx="1399308" cy="263236"/>
          </a:xfrm>
          <a:prstGeom prst="rect">
            <a:avLst/>
          </a:prstGeom>
          <a:noFill/>
        </p:spPr>
        <p:txBody>
          <a:bodyPr wrap="square" rtlCol="0">
            <a:spAutoFit/>
          </a:bodyPr>
          <a:lstStyle/>
          <a:p>
            <a:r>
              <a:rPr kumimoji="1" lang="ja-JP" altLang="en-US" sz="1100" dirty="0"/>
              <a:t>（雇用・人材育成）</a:t>
            </a:r>
            <a:endParaRPr kumimoji="1" lang="en-US" altLang="ja-JP" sz="1100" dirty="0"/>
          </a:p>
        </p:txBody>
      </p:sp>
      <p:sp>
        <p:nvSpPr>
          <p:cNvPr id="9" name="テキスト ボックス 8"/>
          <p:cNvSpPr txBox="1"/>
          <p:nvPr/>
        </p:nvSpPr>
        <p:spPr>
          <a:xfrm>
            <a:off x="4141356" y="3858490"/>
            <a:ext cx="1399308" cy="263236"/>
          </a:xfrm>
          <a:prstGeom prst="rect">
            <a:avLst/>
          </a:prstGeom>
          <a:noFill/>
        </p:spPr>
        <p:txBody>
          <a:bodyPr wrap="square" rtlCol="0">
            <a:spAutoFit/>
          </a:bodyPr>
          <a:lstStyle/>
          <a:p>
            <a:r>
              <a:rPr kumimoji="1" lang="ja-JP" altLang="en-US" sz="1100" dirty="0"/>
              <a:t>（雇用・人材育成）</a:t>
            </a:r>
            <a:endParaRPr kumimoji="1" lang="en-US" altLang="ja-JP" sz="1100" dirty="0"/>
          </a:p>
        </p:txBody>
      </p:sp>
      <p:sp>
        <p:nvSpPr>
          <p:cNvPr id="10" name="テキスト ボックス 9"/>
          <p:cNvSpPr txBox="1"/>
          <p:nvPr/>
        </p:nvSpPr>
        <p:spPr>
          <a:xfrm>
            <a:off x="1245755" y="1261916"/>
            <a:ext cx="1399308" cy="263236"/>
          </a:xfrm>
          <a:prstGeom prst="rect">
            <a:avLst/>
          </a:prstGeom>
          <a:noFill/>
        </p:spPr>
        <p:txBody>
          <a:bodyPr wrap="square" rtlCol="0">
            <a:spAutoFit/>
          </a:bodyPr>
          <a:lstStyle/>
          <a:p>
            <a:r>
              <a:rPr kumimoji="1" lang="ja-JP" altLang="en-US" sz="1100" dirty="0"/>
              <a:t>（経済産業）</a:t>
            </a:r>
            <a:endParaRPr kumimoji="1" lang="en-US" altLang="ja-JP" sz="1100" dirty="0"/>
          </a:p>
        </p:txBody>
      </p:sp>
      <p:sp>
        <p:nvSpPr>
          <p:cNvPr id="11" name="テキスト ボックス 10"/>
          <p:cNvSpPr txBox="1"/>
          <p:nvPr/>
        </p:nvSpPr>
        <p:spPr>
          <a:xfrm>
            <a:off x="4141356" y="1260393"/>
            <a:ext cx="1399308" cy="263236"/>
          </a:xfrm>
          <a:prstGeom prst="rect">
            <a:avLst/>
          </a:prstGeom>
          <a:noFill/>
        </p:spPr>
        <p:txBody>
          <a:bodyPr wrap="square" rtlCol="0">
            <a:spAutoFit/>
          </a:bodyPr>
          <a:lstStyle/>
          <a:p>
            <a:r>
              <a:rPr kumimoji="1" lang="ja-JP" altLang="en-US" sz="1100" dirty="0"/>
              <a:t>（経済産業）</a:t>
            </a:r>
            <a:endParaRPr kumimoji="1" lang="en-US" altLang="ja-JP" sz="1100" dirty="0"/>
          </a:p>
        </p:txBody>
      </p:sp>
    </p:spTree>
    <p:extLst>
      <p:ext uri="{BB962C8B-B14F-4D97-AF65-F5344CB8AC3E}">
        <p14:creationId xmlns:p14="http://schemas.microsoft.com/office/powerpoint/2010/main" val="2487330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147348" y="928593"/>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日本銀行の国債保有残高は約</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年前から急上昇してきたが、ここ数年の伸びは鈍化している。</a:t>
            </a:r>
          </a:p>
        </p:txBody>
      </p:sp>
      <p:sp>
        <p:nvSpPr>
          <p:cNvPr id="30" name="正方形/長方形 29"/>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kumimoji="0" lang="ja-JP" altLang="en-US" kern="0" dirty="0" smtClean="0">
                <a:solidFill>
                  <a:srgbClr val="000000"/>
                </a:solidFill>
                <a:ea typeface="Meiryo UI" pitchFamily="50" charset="-128"/>
                <a:cs typeface="Meiryo UI" pitchFamily="50" charset="-128"/>
              </a:rPr>
              <a:t>６</a:t>
            </a:r>
            <a:r>
              <a:rPr kumimoji="0" lang="en-US" altLang="ja-JP" kern="0" dirty="0" smtClean="0">
                <a:solidFill>
                  <a:srgbClr val="000000"/>
                </a:solidFill>
                <a:ea typeface="Meiryo UI" pitchFamily="50" charset="-128"/>
                <a:cs typeface="Meiryo UI" pitchFamily="50" charset="-128"/>
              </a:rPr>
              <a:t>.</a:t>
            </a:r>
            <a:r>
              <a:rPr kumimoji="0" lang="ja-JP" altLang="en-US" kern="0" dirty="0" smtClean="0">
                <a:solidFill>
                  <a:srgbClr val="000000"/>
                </a:solidFill>
                <a:ea typeface="Meiryo UI" pitchFamily="50" charset="-128"/>
                <a:cs typeface="Meiryo UI" pitchFamily="50" charset="-128"/>
              </a:rPr>
              <a:t>金融</a:t>
            </a:r>
            <a:r>
              <a:rPr kumimoji="0" lang="ja-JP" altLang="en-US" kern="0" dirty="0">
                <a:solidFill>
                  <a:srgbClr val="000000"/>
                </a:solidFill>
                <a:ea typeface="Meiryo UI" pitchFamily="50" charset="-128"/>
                <a:cs typeface="Meiryo UI" pitchFamily="50" charset="-128"/>
              </a:rPr>
              <a:t>④）</a:t>
            </a:r>
          </a:p>
        </p:txBody>
      </p:sp>
      <p:sp>
        <p:nvSpPr>
          <p:cNvPr id="12" name="テキスト ボックス 11">
            <a:extLst>
              <a:ext uri="{FF2B5EF4-FFF2-40B4-BE49-F238E27FC236}">
                <a16:creationId xmlns:a16="http://schemas.microsoft.com/office/drawing/2014/main" id="{F15A1C21-4043-4B4F-B4CC-C9EDBEC51072}"/>
              </a:ext>
            </a:extLst>
          </p:cNvPr>
          <p:cNvSpPr txBox="1"/>
          <p:nvPr/>
        </p:nvSpPr>
        <p:spPr>
          <a:xfrm>
            <a:off x="83270" y="528392"/>
            <a:ext cx="6478895" cy="307777"/>
          </a:xfrm>
          <a:prstGeom prst="rect">
            <a:avLst/>
          </a:prstGeom>
          <a:noFill/>
        </p:spPr>
        <p:txBody>
          <a:bodyPr wrap="square" rtlCol="0">
            <a:spAutoFit/>
          </a:bodyPr>
          <a:lstStyle/>
          <a:p>
            <a:r>
              <a:rPr kumimoji="1" lang="ja-JP" altLang="en-US" sz="1400" b="1" dirty="0"/>
              <a:t>■</a:t>
            </a:r>
            <a:r>
              <a:rPr lang="ja-JP" altLang="en-US" sz="1400" b="1" dirty="0"/>
              <a:t> 日銀の国債保有残高</a:t>
            </a:r>
            <a:endParaRPr lang="en-US" altLang="ja-JP" sz="1400" b="1" dirty="0"/>
          </a:p>
        </p:txBody>
      </p:sp>
      <p:sp>
        <p:nvSpPr>
          <p:cNvPr id="13" name="テキスト ボックス 12">
            <a:extLst>
              <a:ext uri="{FF2B5EF4-FFF2-40B4-BE49-F238E27FC236}">
                <a16:creationId xmlns:a16="http://schemas.microsoft.com/office/drawing/2014/main" id="{9390EDC8-C089-417A-9742-2F5EBD9DAA17}"/>
              </a:ext>
            </a:extLst>
          </p:cNvPr>
          <p:cNvSpPr txBox="1"/>
          <p:nvPr/>
        </p:nvSpPr>
        <p:spPr>
          <a:xfrm>
            <a:off x="316707" y="6395606"/>
            <a:ext cx="4605094"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出典：時事通信社ニュース</a:t>
            </a:r>
          </a:p>
        </p:txBody>
      </p:sp>
      <p:pic>
        <p:nvPicPr>
          <p:cNvPr id="17" name="図 16"/>
          <p:cNvPicPr>
            <a:picLocks noChangeAspect="1"/>
          </p:cNvPicPr>
          <p:nvPr/>
        </p:nvPicPr>
        <p:blipFill>
          <a:blip r:embed="rId2"/>
          <a:stretch>
            <a:fillRect/>
          </a:stretch>
        </p:blipFill>
        <p:spPr>
          <a:xfrm>
            <a:off x="1364768" y="2273121"/>
            <a:ext cx="6277651" cy="3610969"/>
          </a:xfrm>
          <a:prstGeom prst="rect">
            <a:avLst/>
          </a:prstGeom>
        </p:spPr>
      </p:pic>
      <p:sp>
        <p:nvSpPr>
          <p:cNvPr id="8" name="正方形/長方形 7"/>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参考資料</a:t>
            </a:r>
          </a:p>
        </p:txBody>
      </p:sp>
    </p:spTree>
    <p:extLst>
      <p:ext uri="{BB962C8B-B14F-4D97-AF65-F5344CB8AC3E}">
        <p14:creationId xmlns:p14="http://schemas.microsoft.com/office/powerpoint/2010/main" val="333526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CB1635B9-1911-4910-9C8A-42FD406F8816}"/>
              </a:ext>
            </a:extLst>
          </p:cNvPr>
          <p:cNvGraphicFramePr>
            <a:graphicFrameLocks noGrp="1"/>
          </p:cNvGraphicFramePr>
          <p:nvPr>
            <p:extLst/>
          </p:nvPr>
        </p:nvGraphicFramePr>
        <p:xfrm>
          <a:off x="180975" y="837550"/>
          <a:ext cx="8801099" cy="5521688"/>
        </p:xfrm>
        <a:graphic>
          <a:graphicData uri="http://schemas.openxmlformats.org/drawingml/2006/table">
            <a:tbl>
              <a:tblPr firstRow="1" bandRow="1">
                <a:tableStyleId>{5C22544A-7EE6-4342-B048-85BDC9FD1C3A}</a:tableStyleId>
              </a:tblPr>
              <a:tblGrid>
                <a:gridCol w="1166909">
                  <a:extLst>
                    <a:ext uri="{9D8B030D-6E8A-4147-A177-3AD203B41FA5}">
                      <a16:colId xmlns:a16="http://schemas.microsoft.com/office/drawing/2014/main" val="3905824775"/>
                    </a:ext>
                  </a:extLst>
                </a:gridCol>
                <a:gridCol w="2895136">
                  <a:extLst>
                    <a:ext uri="{9D8B030D-6E8A-4147-A177-3AD203B41FA5}">
                      <a16:colId xmlns:a16="http://schemas.microsoft.com/office/drawing/2014/main" val="3238327359"/>
                    </a:ext>
                  </a:extLst>
                </a:gridCol>
                <a:gridCol w="4739054">
                  <a:extLst>
                    <a:ext uri="{9D8B030D-6E8A-4147-A177-3AD203B41FA5}">
                      <a16:colId xmlns:a16="http://schemas.microsoft.com/office/drawing/2014/main" val="3783898448"/>
                    </a:ext>
                  </a:extLst>
                </a:gridCol>
              </a:tblGrid>
              <a:tr h="366229">
                <a:tc>
                  <a:txBody>
                    <a:bodyPr/>
                    <a:lstStyle/>
                    <a:p>
                      <a:pPr algn="ctr" fontAlgn="ctr"/>
                      <a:r>
                        <a:rPr lang="ja-JP" altLang="en-US" sz="1100" u="none" strike="noStrike" dirty="0">
                          <a:effectLst/>
                          <a:latin typeface="Meiryo UI" panose="020B0604030504040204" pitchFamily="50" charset="-128"/>
                          <a:ea typeface="Meiryo UI" panose="020B0604030504040204" pitchFamily="50" charset="-128"/>
                        </a:rPr>
                        <a:t>　</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2205" marR="2205" marT="2205" marB="0" anchor="ctr"/>
                </a:tc>
                <a:tc>
                  <a:txBody>
                    <a:bodyPr/>
                    <a:lstStyle/>
                    <a:p>
                      <a:pPr algn="ctr" fontAlgn="ctr"/>
                      <a:r>
                        <a:rPr lang="ja-JP" altLang="en-US" sz="1100" b="1" u="none" strike="noStrike" dirty="0">
                          <a:effectLst/>
                          <a:latin typeface="Meiryo UI" panose="020B0604030504040204" pitchFamily="50" charset="-128"/>
                          <a:ea typeface="Meiryo UI" panose="020B0604030504040204" pitchFamily="50" charset="-128"/>
                        </a:rPr>
                        <a:t>コロナ前からの潮流</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2205" marR="2205" marT="2205" marB="0" anchor="ctr"/>
                </a:tc>
                <a:tc>
                  <a:txBody>
                    <a:bodyPr/>
                    <a:lstStyle/>
                    <a:p>
                      <a:pPr algn="ctr" fontAlgn="ctr"/>
                      <a:r>
                        <a:rPr lang="ja-JP" altLang="en-US" sz="1100" b="1" u="none" strike="noStrike" dirty="0">
                          <a:effectLst/>
                          <a:latin typeface="Meiryo UI" panose="020B0604030504040204" pitchFamily="50" charset="-128"/>
                          <a:ea typeface="Meiryo UI" panose="020B0604030504040204" pitchFamily="50" charset="-128"/>
                        </a:rPr>
                        <a:t>コロナ禍で顕在化・可視化されたもの</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2205" marR="2205" marT="2205" marB="0" anchor="ctr"/>
                </a:tc>
                <a:extLst>
                  <a:ext uri="{0D108BD9-81ED-4DB2-BD59-A6C34878D82A}">
                    <a16:rowId xmlns:a16="http://schemas.microsoft.com/office/drawing/2014/main" val="790577847"/>
                  </a:ext>
                </a:extLst>
              </a:tr>
              <a:tr h="2592369">
                <a:tc>
                  <a:txBody>
                    <a:bodyPr/>
                    <a:lstStyle/>
                    <a:p>
                      <a:pPr algn="ctr" fontAlgn="ctr"/>
                      <a:r>
                        <a:rPr lang="ja-JP" altLang="en-US" sz="1100" b="1" i="0" u="none" strike="noStrike" dirty="0">
                          <a:solidFill>
                            <a:schemeClr val="bg1"/>
                          </a:solidFill>
                          <a:effectLst/>
                          <a:latin typeface="Meiryo UI" panose="020B0604030504040204" pitchFamily="50" charset="-128"/>
                          <a:ea typeface="Meiryo UI" panose="020B0604030504040204" pitchFamily="50" charset="-128"/>
                        </a:rPr>
                        <a:t>まちづくり</a:t>
                      </a:r>
                    </a:p>
                  </a:txBody>
                  <a:tcPr marL="8792" marR="8792" marT="8792" marB="0" anchor="ctr">
                    <a:solidFill>
                      <a:schemeClr val="accent1"/>
                    </a:solidFill>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1" i="0" u="sng" strike="noStrike" dirty="0">
                          <a:solidFill>
                            <a:srgbClr val="000000"/>
                          </a:solidFill>
                          <a:effectLst/>
                          <a:latin typeface="Meiryo UI" panose="020B0604030504040204" pitchFamily="50" charset="-128"/>
                          <a:ea typeface="Meiryo UI" panose="020B0604030504040204" pitchFamily="50" charset="-128"/>
                        </a:rPr>
                        <a:t>「量より質」を追求したまちづくり（岡井）</a:t>
                      </a:r>
                      <a:br>
                        <a:rPr lang="ja-JP" altLang="en-US" sz="1100" b="1" i="0" u="sng"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1" i="0" u="sng" strike="noStrike" dirty="0">
                          <a:solidFill>
                            <a:srgbClr val="000000"/>
                          </a:solidFill>
                          <a:effectLst/>
                          <a:latin typeface="Meiryo UI" panose="020B0604030504040204" pitchFamily="50" charset="-128"/>
                          <a:ea typeface="Meiryo UI" panose="020B0604030504040204" pitchFamily="50" charset="-128"/>
                        </a:rPr>
                        <a:t>コンパクトシティ・グリーンスローモビリティの先端都市（岡井）</a:t>
                      </a:r>
                      <a:br>
                        <a:rPr lang="ja-JP" altLang="en-US" sz="1100" b="1" i="0" u="sng" strike="noStrike" dirty="0">
                          <a:solidFill>
                            <a:srgbClr val="000000"/>
                          </a:solidFill>
                          <a:effectLst/>
                          <a:latin typeface="Meiryo UI" panose="020B0604030504040204" pitchFamily="50" charset="-128"/>
                          <a:ea typeface="Meiryo UI" panose="020B0604030504040204" pitchFamily="50" charset="-128"/>
                        </a:rPr>
                      </a:b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1" i="0" u="sng" strike="noStrike" dirty="0">
                          <a:solidFill>
                            <a:srgbClr val="000000"/>
                          </a:solidFill>
                          <a:effectLst/>
                          <a:latin typeface="Meiryo UI" panose="020B0604030504040204" pitchFamily="50" charset="-128"/>
                          <a:ea typeface="Meiryo UI" panose="020B0604030504040204" pitchFamily="50" charset="-128"/>
                        </a:rPr>
                        <a:t>魅力的なまちの要素としての文化・芸術（岡井）</a:t>
                      </a: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
                      </a:r>
                      <a:br>
                        <a:rPr lang="ja-JP" altLang="en-US" sz="110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○高度経済成長期に整備したインフラの老朽化</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
                      </a:r>
                      <a:br>
                        <a:rPr lang="en-US" altLang="ja-JP" sz="11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○人口減少により空家等の遊休資産増加の懸念</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
                      </a:r>
                      <a:br>
                        <a:rPr lang="en-US" altLang="ja-JP" sz="11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○地域課題を解決する</a:t>
                      </a:r>
                      <a:r>
                        <a:rPr lang="en-US" altLang="ja-JP" sz="1100" b="0" i="0" u="none" strike="noStrike" dirty="0" err="1">
                          <a:solidFill>
                            <a:srgbClr val="000000"/>
                          </a:solidFill>
                          <a:effectLst/>
                          <a:latin typeface="Meiryo UI" panose="020B0604030504040204" pitchFamily="50" charset="-128"/>
                          <a:ea typeface="Meiryo UI" panose="020B0604030504040204" pitchFamily="50" charset="-128"/>
                        </a:rPr>
                        <a:t>MaaS</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の検討</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1" i="0" u="sng" strike="noStrike" dirty="0">
                          <a:solidFill>
                            <a:srgbClr val="000000"/>
                          </a:solidFill>
                          <a:effectLst/>
                          <a:latin typeface="Meiryo UI" panose="020B0604030504040204" pitchFamily="50" charset="-128"/>
                          <a:ea typeface="Meiryo UI" panose="020B0604030504040204" pitchFamily="50" charset="-128"/>
                        </a:rPr>
                        <a:t>コロナ（オンライン活用、密の回避等）の変化を</a:t>
                      </a:r>
                      <a:r>
                        <a:rPr lang="ja-JP" altLang="en-US" sz="1100" b="1" i="0" u="sng" strike="noStrike" dirty="0" err="1">
                          <a:solidFill>
                            <a:srgbClr val="000000"/>
                          </a:solidFill>
                          <a:effectLst/>
                          <a:latin typeface="Meiryo UI" panose="020B0604030504040204" pitchFamily="50" charset="-128"/>
                          <a:ea typeface="Meiryo UI" panose="020B0604030504040204" pitchFamily="50" charset="-128"/>
                        </a:rPr>
                        <a:t>踏まえた住みたいと</a:t>
                      </a:r>
                      <a:r>
                        <a:rPr lang="ja-JP" altLang="en-US" sz="1100" b="1" i="0" u="sng" strike="noStrike" dirty="0">
                          <a:solidFill>
                            <a:srgbClr val="000000"/>
                          </a:solidFill>
                          <a:effectLst/>
                          <a:latin typeface="Meiryo UI" panose="020B0604030504040204" pitchFamily="50" charset="-128"/>
                          <a:ea typeface="Meiryo UI" panose="020B0604030504040204" pitchFamily="50" charset="-128"/>
                        </a:rPr>
                        <a:t>思えるまちづくり（岡井）</a:t>
                      </a:r>
                      <a:r>
                        <a:rPr lang="ja-JP" altLang="en-US" sz="1100" b="0" i="0" u="sng" strike="noStrike" dirty="0">
                          <a:solidFill>
                            <a:srgbClr val="000000"/>
                          </a:solidFill>
                          <a:effectLst/>
                          <a:latin typeface="Meiryo UI" panose="020B0604030504040204" pitchFamily="50" charset="-128"/>
                          <a:ea typeface="Meiryo UI" panose="020B0604030504040204" pitchFamily="50" charset="-128"/>
                        </a:rPr>
                        <a:t/>
                      </a:r>
                      <a:br>
                        <a:rPr lang="ja-JP" altLang="en-US" sz="1100" b="0" i="0" u="sng"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グリーンインフラとしての緑や、オープンスペースの重要性が再認識</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
                      </a:r>
                      <a:br>
                        <a:rPr lang="en-US" altLang="ja-JP" sz="11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○テレワークの進展により、どこでも働ける環境が整い、働く場と居住の場が融合し、働くにも住むにも快適な環境、ゆとりあるスペースへのニーズが向上</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
                      </a:r>
                      <a:br>
                        <a:rPr lang="en-US" altLang="ja-JP" sz="11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○ウォーカブルなまちづくりへの注目の高まり</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
                      </a:r>
                      <a:br>
                        <a:rPr lang="en-US" altLang="ja-JP" sz="11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○歩行者の過密の回避と居心地の良い環境へのニーズの高まり</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分シティ」構想（自転車</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分でアクセスできる街）への注目の高まり</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254926497"/>
                  </a:ext>
                </a:extLst>
              </a:tr>
              <a:tr h="2563090">
                <a:tc>
                  <a:txBody>
                    <a:bodyPr/>
                    <a:lstStyle/>
                    <a:p>
                      <a:pPr algn="ctr" fontAlgn="ctr"/>
                      <a:r>
                        <a:rPr lang="ja-JP" altLang="en-US" sz="1100" b="1" i="0" u="none" strike="noStrike" dirty="0">
                          <a:solidFill>
                            <a:schemeClr val="bg1"/>
                          </a:solidFill>
                          <a:effectLst/>
                          <a:latin typeface="Meiryo UI" panose="020B0604030504040204" pitchFamily="50" charset="-128"/>
                          <a:ea typeface="Meiryo UI" panose="020B0604030504040204" pitchFamily="50" charset="-128"/>
                        </a:rPr>
                        <a:t>健康・福祉</a:t>
                      </a:r>
                    </a:p>
                  </a:txBody>
                  <a:tcPr marL="8792" marR="8792" marT="8792" marB="0" anchor="ctr">
                    <a:solidFill>
                      <a:schemeClr val="accent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1" i="0" u="sng" strike="noStrike" dirty="0">
                          <a:solidFill>
                            <a:srgbClr val="000000"/>
                          </a:solidFill>
                          <a:effectLst/>
                          <a:latin typeface="Meiryo UI" panose="020B0604030504040204" pitchFamily="50" charset="-128"/>
                          <a:ea typeface="Meiryo UI" panose="020B0604030504040204" pitchFamily="50" charset="-128"/>
                        </a:rPr>
                        <a:t>人口減少・超高齢化→医療・介護・福祉提供体制の維持・再構築のための広域化（伊藤）</a:t>
                      </a:r>
                      <a:br>
                        <a:rPr lang="ja-JP" altLang="en-US" sz="1100" b="1" i="0" u="sng"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1" i="0" u="sng" strike="noStrike" dirty="0">
                          <a:solidFill>
                            <a:srgbClr val="000000"/>
                          </a:solidFill>
                          <a:effectLst/>
                          <a:latin typeface="Meiryo UI" panose="020B0604030504040204" pitchFamily="50" charset="-128"/>
                          <a:ea typeface="Meiryo UI" panose="020B0604030504040204" pitchFamily="50" charset="-128"/>
                        </a:rPr>
                        <a:t>高齢化の進展→富裕高齢者層を意識した、未来医療国際拠点を核とした先端医療・高度医療（岡井）</a:t>
                      </a:r>
                      <a:endParaRPr lang="en-US" altLang="ja-JP" sz="1100" b="1" i="0" u="sng"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1" i="0" u="sng" strike="noStrike" dirty="0">
                          <a:solidFill>
                            <a:srgbClr val="000000"/>
                          </a:solidFill>
                          <a:effectLst/>
                          <a:latin typeface="Meiryo UI" panose="020B0604030504040204" pitchFamily="50" charset="-128"/>
                          <a:ea typeface="Meiryo UI" panose="020B0604030504040204" pitchFamily="50" charset="-128"/>
                        </a:rPr>
                        <a:t>関西ではライフサイエンスクラスターを有する強みを持つ（若林）</a:t>
                      </a:r>
                      <a:r>
                        <a:rPr lang="ja-JP" altLang="en-US" sz="1100" b="1" i="0" u="sng" strike="noStrike" dirty="0">
                          <a:solidFill>
                            <a:schemeClr val="tx1"/>
                          </a:solidFill>
                          <a:effectLst/>
                          <a:latin typeface="Meiryo UI" panose="020B0604030504040204" pitchFamily="50" charset="-128"/>
                          <a:ea typeface="Meiryo UI" panose="020B0604030504040204" pitchFamily="50" charset="-128"/>
                        </a:rPr>
                        <a:t/>
                      </a:r>
                      <a:br>
                        <a:rPr lang="ja-JP" altLang="en-US" sz="1100" b="1" i="0" u="sng" strike="noStrike" dirty="0">
                          <a:solidFill>
                            <a:schemeClr val="tx1"/>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異業種からヘルスケア産業への参入が相次ぎ、医療のデジタル化が加速、新たなビジネスの創出</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
                      </a:r>
                      <a:br>
                        <a:rPr lang="en-US" altLang="ja-JP" sz="11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健康寿命は平均寿命と比べて延伸</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ヤングケアラー問題の顕在化</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○コロナ禍における病床ひっ迫と医療提供体制の課題の顕在化</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
                      </a:r>
                      <a:br>
                        <a:rPr lang="en-US" altLang="ja-JP" sz="11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○外出自粛等の影響により、高齢者を中心として健康への影響等の懸念</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○安全で有効なワクチンの迅速な供給のためには輸入ワクチンを含めた速やかな薬事承認、生産のための基盤整備、開発のための環境整備が必要</a:t>
                      </a:r>
                      <a:r>
                        <a:rPr lang="ja-JP" altLang="en-US" sz="1100" b="1" i="0" u="sng" strike="noStrike" dirty="0">
                          <a:solidFill>
                            <a:srgbClr val="000000"/>
                          </a:solidFill>
                          <a:effectLst/>
                          <a:latin typeface="Meiryo UI" panose="020B0604030504040204" pitchFamily="50" charset="-128"/>
                          <a:ea typeface="Meiryo UI" panose="020B0604030504040204" pitchFamily="50" charset="-128"/>
                        </a:rPr>
                        <a:t/>
                      </a:r>
                      <a:br>
                        <a:rPr lang="ja-JP" altLang="en-US" sz="1100" b="1" i="0" u="sng"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○日常生活における健康意識の高まりや新たな生活様式の推奨などを受け、健康・医療産業は、コロナ禍においても業績が安定</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○オンライン診療の導入</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○データヘルス改革の集中プラン</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○高齢者は、独り暮らしも多く、感染した場合の合併症の高いリスクに加え、日常生活の自立に深刻な制約がかかり、孤独感などの心理的な影響</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○低所得者層はデジタル化の波にのれない割合が多く、デジタル格差を通じた経済的な格差が著しく拡大傾向</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3921861926"/>
                  </a:ext>
                </a:extLst>
              </a:tr>
            </a:tbl>
          </a:graphicData>
        </a:graphic>
      </p:graphicFrame>
      <p:sp>
        <p:nvSpPr>
          <p:cNvPr id="5" name="テキスト ボックス 1">
            <a:extLst>
              <a:ext uri="{FF2B5EF4-FFF2-40B4-BE49-F238E27FC236}">
                <a16:creationId xmlns:a16="http://schemas.microsoft.com/office/drawing/2014/main" id="{00000000-0008-0000-0000-000002000000}"/>
              </a:ext>
            </a:extLst>
          </p:cNvPr>
          <p:cNvSpPr txBox="1"/>
          <p:nvPr/>
        </p:nvSpPr>
        <p:spPr>
          <a:xfrm>
            <a:off x="6302375" y="453611"/>
            <a:ext cx="2666999" cy="346750"/>
          </a:xfrm>
          <a:prstGeom prst="rect">
            <a:avLst/>
          </a:prstGeom>
          <a:noFill/>
          <a:ln w="9525" cmpd="sng">
            <a:solidFill>
              <a:schemeClr val="tx1"/>
            </a:solidFill>
            <a:prstDash val="sysDot"/>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108"/>
              </a:lnSpc>
            </a:pPr>
            <a:r>
              <a:rPr kumimoji="1" lang="ja-JP" altLang="en-US" sz="800" dirty="0">
                <a:solidFill>
                  <a:sysClr val="windowText" lastClr="000000"/>
                </a:solidFill>
                <a:latin typeface="Meiryo UI" panose="020B0604030504040204" pitchFamily="50" charset="-128"/>
                <a:ea typeface="Meiryo UI" panose="020B0604030504040204" pitchFamily="50" charset="-128"/>
              </a:rPr>
              <a:t>◆第１回意見交換会でのメンバー発言（名簿順、敬称略）</a:t>
            </a:r>
            <a:endParaRPr kumimoji="1" lang="en-US" altLang="ja-JP" sz="800" dirty="0">
              <a:solidFill>
                <a:sysClr val="windowText" lastClr="000000"/>
              </a:solidFill>
              <a:latin typeface="Meiryo UI" panose="020B0604030504040204" pitchFamily="50" charset="-128"/>
              <a:ea typeface="Meiryo UI" panose="020B0604030504040204" pitchFamily="50" charset="-128"/>
            </a:endParaRPr>
          </a:p>
          <a:p>
            <a:pPr>
              <a:lnSpc>
                <a:spcPts val="1108"/>
              </a:lnSpc>
            </a:pPr>
            <a:r>
              <a:rPr kumimoji="1" lang="ja-JP" altLang="en-US" sz="800" dirty="0">
                <a:solidFill>
                  <a:sysClr val="windowText" lastClr="000000"/>
                </a:solidFill>
                <a:latin typeface="Meiryo UI" panose="020B0604030504040204" pitchFamily="50" charset="-128"/>
                <a:ea typeface="Meiryo UI" panose="020B0604030504040204" pitchFamily="50" charset="-128"/>
              </a:rPr>
              <a:t>○公表資料等から一般的な社会潮流を拾い上げ</a:t>
            </a:r>
            <a:endParaRPr kumimoji="1" lang="en-US" altLang="ja-JP" sz="800" dirty="0">
              <a:solidFill>
                <a:sysClr val="windowText" lastClr="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824653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CB1635B9-1911-4910-9C8A-42FD406F8816}"/>
              </a:ext>
            </a:extLst>
          </p:cNvPr>
          <p:cNvGraphicFramePr>
            <a:graphicFrameLocks noGrp="1"/>
          </p:cNvGraphicFramePr>
          <p:nvPr>
            <p:extLst/>
          </p:nvPr>
        </p:nvGraphicFramePr>
        <p:xfrm>
          <a:off x="180975" y="879115"/>
          <a:ext cx="8801099" cy="5506099"/>
        </p:xfrm>
        <a:graphic>
          <a:graphicData uri="http://schemas.openxmlformats.org/drawingml/2006/table">
            <a:tbl>
              <a:tblPr firstRow="1" bandRow="1">
                <a:tableStyleId>{5C22544A-7EE6-4342-B048-85BDC9FD1C3A}</a:tableStyleId>
              </a:tblPr>
              <a:tblGrid>
                <a:gridCol w="1166909">
                  <a:extLst>
                    <a:ext uri="{9D8B030D-6E8A-4147-A177-3AD203B41FA5}">
                      <a16:colId xmlns:a16="http://schemas.microsoft.com/office/drawing/2014/main" val="3905824775"/>
                    </a:ext>
                  </a:extLst>
                </a:gridCol>
                <a:gridCol w="2895136">
                  <a:extLst>
                    <a:ext uri="{9D8B030D-6E8A-4147-A177-3AD203B41FA5}">
                      <a16:colId xmlns:a16="http://schemas.microsoft.com/office/drawing/2014/main" val="3238327359"/>
                    </a:ext>
                  </a:extLst>
                </a:gridCol>
                <a:gridCol w="4739054">
                  <a:extLst>
                    <a:ext uri="{9D8B030D-6E8A-4147-A177-3AD203B41FA5}">
                      <a16:colId xmlns:a16="http://schemas.microsoft.com/office/drawing/2014/main" val="3783898448"/>
                    </a:ext>
                  </a:extLst>
                </a:gridCol>
              </a:tblGrid>
              <a:tr h="366229">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　</a:t>
                      </a:r>
                      <a:endParaRPr lang="ja-JP" altLang="en-US" sz="1000" b="1" i="0" u="none" strike="noStrike" dirty="0">
                        <a:solidFill>
                          <a:srgbClr val="000000"/>
                        </a:solidFill>
                        <a:effectLst/>
                        <a:latin typeface="Meiryo UI" panose="020B0604030504040204" pitchFamily="50" charset="-128"/>
                        <a:ea typeface="Meiryo UI" panose="020B0604030504040204" pitchFamily="50" charset="-128"/>
                      </a:endParaRPr>
                    </a:p>
                  </a:txBody>
                  <a:tcPr marL="2205" marR="2205" marT="2205" marB="0" anchor="ctr"/>
                </a:tc>
                <a:tc>
                  <a:txBody>
                    <a:bodyPr/>
                    <a:lstStyle/>
                    <a:p>
                      <a:pPr algn="ctr" fontAlgn="ctr"/>
                      <a:r>
                        <a:rPr lang="ja-JP" altLang="en-US" sz="1100" b="1" u="none" strike="noStrike" dirty="0">
                          <a:effectLst/>
                          <a:latin typeface="Meiryo UI" panose="020B0604030504040204" pitchFamily="50" charset="-128"/>
                          <a:ea typeface="Meiryo UI" panose="020B0604030504040204" pitchFamily="50" charset="-128"/>
                        </a:rPr>
                        <a:t>コロナ前からの潮流</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2205" marR="2205" marT="2205" marB="0" anchor="ctr"/>
                </a:tc>
                <a:tc>
                  <a:txBody>
                    <a:bodyPr/>
                    <a:lstStyle/>
                    <a:p>
                      <a:pPr algn="ctr" fontAlgn="ctr"/>
                      <a:r>
                        <a:rPr lang="ja-JP" altLang="en-US" sz="1100" b="1" u="none" strike="noStrike" dirty="0">
                          <a:effectLst/>
                          <a:latin typeface="Meiryo UI" panose="020B0604030504040204" pitchFamily="50" charset="-128"/>
                          <a:ea typeface="Meiryo UI" panose="020B0604030504040204" pitchFamily="50" charset="-128"/>
                        </a:rPr>
                        <a:t>コロナ禍で顕在化・可視化されたもの</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2205" marR="2205" marT="2205" marB="0" anchor="ctr"/>
                </a:tc>
                <a:extLst>
                  <a:ext uri="{0D108BD9-81ED-4DB2-BD59-A6C34878D82A}">
                    <a16:rowId xmlns:a16="http://schemas.microsoft.com/office/drawing/2014/main" val="790577847"/>
                  </a:ext>
                </a:extLst>
              </a:tr>
              <a:tr h="2149020">
                <a:tc>
                  <a:txBody>
                    <a:bodyPr/>
                    <a:lstStyle/>
                    <a:p>
                      <a:pPr algn="ctr" fontAlgn="ctr"/>
                      <a:r>
                        <a:rPr lang="en-US" altLang="ja-JP" sz="1100" b="1" i="0" u="none" strike="noStrike" dirty="0">
                          <a:solidFill>
                            <a:schemeClr val="bg1"/>
                          </a:solidFill>
                          <a:effectLst/>
                          <a:latin typeface="Meiryo UI" panose="020B0604030504040204" pitchFamily="50" charset="-128"/>
                          <a:ea typeface="Meiryo UI" panose="020B0604030504040204" pitchFamily="50" charset="-128"/>
                        </a:rPr>
                        <a:t>Well-Being</a:t>
                      </a:r>
                      <a:endParaRPr lang="ja-JP" altLang="en-US" sz="1100" b="1" i="0" u="none" strike="noStrike" dirty="0">
                        <a:solidFill>
                          <a:schemeClr val="bg1"/>
                        </a:solidFill>
                        <a:effectLst/>
                        <a:latin typeface="Meiryo UI" panose="020B0604030504040204" pitchFamily="50" charset="-128"/>
                        <a:ea typeface="Meiryo UI" panose="020B0604030504040204" pitchFamily="50" charset="-128"/>
                      </a:endParaRPr>
                    </a:p>
                  </a:txBody>
                  <a:tcPr marL="8792" marR="8792" marT="8792" marB="0" anchor="ctr">
                    <a:solidFill>
                      <a:schemeClr val="accent1"/>
                    </a:solidFill>
                  </a:tcP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○ウェルビーイング（幸福度）の数値化・指標化</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1" i="0" u="sng" strike="noStrike" dirty="0">
                          <a:solidFill>
                            <a:srgbClr val="000000"/>
                          </a:solidFill>
                          <a:effectLst/>
                          <a:latin typeface="Meiryo UI" panose="020B0604030504040204" pitchFamily="50" charset="-128"/>
                          <a:ea typeface="Meiryo UI" panose="020B0604030504040204" pitchFamily="50" charset="-128"/>
                        </a:rPr>
                        <a:t>当たり前が変化したことによるマインドセットの変化（藤田）</a:t>
                      </a:r>
                      <a:br>
                        <a:rPr lang="ja-JP" altLang="en-US" sz="1100" b="1" i="0" u="sng"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1" i="0" u="sng" strike="noStrike" dirty="0">
                          <a:solidFill>
                            <a:srgbClr val="000000"/>
                          </a:solidFill>
                          <a:effectLst/>
                          <a:latin typeface="Meiryo UI" panose="020B0604030504040204" pitchFamily="50" charset="-128"/>
                          <a:ea typeface="Meiryo UI" panose="020B0604030504040204" pitchFamily="50" charset="-128"/>
                        </a:rPr>
                        <a:t>コロナ後の豊かさや</a:t>
                      </a:r>
                      <a:r>
                        <a:rPr lang="en-US" altLang="ja-JP" sz="1100" b="1" i="0" u="sng" strike="noStrike" dirty="0" err="1">
                          <a:solidFill>
                            <a:srgbClr val="000000"/>
                          </a:solidFill>
                          <a:effectLst/>
                          <a:latin typeface="Meiryo UI" panose="020B0604030504040204" pitchFamily="50" charset="-128"/>
                          <a:ea typeface="Meiryo UI" panose="020B0604030504040204" pitchFamily="50" charset="-128"/>
                        </a:rPr>
                        <a:t>QoL</a:t>
                      </a:r>
                      <a:r>
                        <a:rPr lang="ja-JP" altLang="en-US" sz="1100" b="1" i="0" u="sng" strike="noStrike" dirty="0">
                          <a:solidFill>
                            <a:srgbClr val="000000"/>
                          </a:solidFill>
                          <a:effectLst/>
                          <a:latin typeface="Meiryo UI" panose="020B0604030504040204" pitchFamily="50" charset="-128"/>
                          <a:ea typeface="Meiryo UI" panose="020B0604030504040204" pitchFamily="50" charset="-128"/>
                        </a:rPr>
                        <a:t>向上の視点（藤田）</a:t>
                      </a:r>
                      <a:br>
                        <a:rPr lang="ja-JP" altLang="en-US" sz="1100" b="1" i="0" u="sng"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○人々の幸福感や満足感を高めつつ経済成長を目指す取り組み</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○従来の価値観が大きく揺らぎ、働き方も変化</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○暮らしや生き方のほぼすべての側面に対する再考</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
                      </a:r>
                      <a:br>
                        <a:rPr lang="en-US" altLang="ja-JP" sz="11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○対面コミュニケーションや感動体験など、オンラインでは代替し難いリアルの重要性も再認識</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
                      </a:r>
                      <a:br>
                        <a:rPr lang="en-US" altLang="ja-JP" sz="11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○多様性（ダイバーシティ）を受け入れる包摂的（インクルーシブ）な都市のあり方</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再掲</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br>
                        <a:rPr lang="en-US" altLang="ja-JP" sz="11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○多様な働き方の実現（マルチキャリアパスなど）</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
                      </a:r>
                      <a:br>
                        <a:rPr lang="en-US" altLang="ja-JP" sz="11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○社会的に弱い立場にある人々により深刻な影響</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254926497"/>
                  </a:ext>
                </a:extLst>
              </a:tr>
              <a:tr h="2990850">
                <a:tc>
                  <a:txBody>
                    <a:bodyPr/>
                    <a:lstStyle/>
                    <a:p>
                      <a:pPr algn="ctr" fontAlgn="ctr"/>
                      <a:r>
                        <a:rPr lang="ja-JP" altLang="en-US" sz="1100" b="1" i="0" u="none" strike="noStrike" dirty="0">
                          <a:solidFill>
                            <a:schemeClr val="bg1"/>
                          </a:solidFill>
                          <a:effectLst/>
                          <a:latin typeface="Meiryo UI" panose="020B0604030504040204" pitchFamily="50" charset="-128"/>
                          <a:ea typeface="Meiryo UI" panose="020B0604030504040204" pitchFamily="50" charset="-128"/>
                        </a:rPr>
                        <a:t>公共部門の</a:t>
                      </a:r>
                      <a:endParaRPr lang="en-US" altLang="ja-JP" sz="1100" b="1" i="0" u="none" strike="noStrike" dirty="0">
                        <a:solidFill>
                          <a:schemeClr val="bg1"/>
                        </a:solidFill>
                        <a:effectLst/>
                        <a:latin typeface="Meiryo UI" panose="020B0604030504040204" pitchFamily="50" charset="-128"/>
                        <a:ea typeface="Meiryo UI" panose="020B0604030504040204" pitchFamily="50" charset="-128"/>
                      </a:endParaRPr>
                    </a:p>
                    <a:p>
                      <a:pPr algn="ctr" fontAlgn="ctr"/>
                      <a:r>
                        <a:rPr lang="ja-JP" altLang="en-US" sz="1100" b="1" i="0" u="none" strike="noStrike" dirty="0">
                          <a:solidFill>
                            <a:schemeClr val="bg1"/>
                          </a:solidFill>
                          <a:effectLst/>
                          <a:latin typeface="Meiryo UI" panose="020B0604030504040204" pitchFamily="50" charset="-128"/>
                          <a:ea typeface="Meiryo UI" panose="020B0604030504040204" pitchFamily="50" charset="-128"/>
                        </a:rPr>
                        <a:t>あり方</a:t>
                      </a:r>
                    </a:p>
                  </a:txBody>
                  <a:tcPr marL="8792" marR="8792" marT="8792" marB="0" anchor="ctr">
                    <a:solidFill>
                      <a:schemeClr val="accent1"/>
                    </a:solidFill>
                  </a:tcPr>
                </a:tc>
                <a:tc>
                  <a:txBody>
                    <a:bodyPr/>
                    <a:lstStyle/>
                    <a:p>
                      <a:pPr algn="l"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100" b="1" i="0" u="sng" strike="noStrike" dirty="0">
                          <a:solidFill>
                            <a:schemeClr val="tx1"/>
                          </a:solidFill>
                          <a:effectLst/>
                          <a:latin typeface="Meiryo UI" panose="020B0604030504040204" pitchFamily="50" charset="-128"/>
                          <a:ea typeface="Meiryo UI" panose="020B0604030504040204" pitchFamily="50" charset="-128"/>
                        </a:rPr>
                        <a:t>新たな行政需要に対応した若年公務員の人材育成のあり方（出雲）</a:t>
                      </a:r>
                      <a:br>
                        <a:rPr lang="ja-JP" altLang="en-US" sz="1100" b="1" i="0" u="sng" strike="noStrike" dirty="0">
                          <a:solidFill>
                            <a:schemeClr val="tx1"/>
                          </a:solidFill>
                          <a:effectLst/>
                          <a:latin typeface="Meiryo UI" panose="020B0604030504040204" pitchFamily="50" charset="-128"/>
                          <a:ea typeface="Meiryo UI" panose="020B0604030504040204" pitchFamily="50" charset="-128"/>
                        </a:rPr>
                      </a:b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100" b="1" i="0" u="sng" strike="noStrike" dirty="0">
                          <a:solidFill>
                            <a:schemeClr val="tx1"/>
                          </a:solidFill>
                          <a:effectLst/>
                          <a:latin typeface="Meiryo UI" panose="020B0604030504040204" pitchFamily="50" charset="-128"/>
                          <a:ea typeface="Meiryo UI" panose="020B0604030504040204" pitchFamily="50" charset="-128"/>
                        </a:rPr>
                        <a:t>外部化の中での行政へのノウハウの蓄積（出雲）</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
                      </a:r>
                      <a:br>
                        <a:rPr lang="ja-JP" altLang="en-US" sz="11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100" b="1" i="0" u="sng" strike="noStrike" dirty="0">
                          <a:solidFill>
                            <a:schemeClr val="tx1"/>
                          </a:solidFill>
                          <a:effectLst/>
                          <a:latin typeface="Meiryo UI" panose="020B0604030504040204" pitchFamily="50" charset="-128"/>
                          <a:ea typeface="Meiryo UI" panose="020B0604030504040204" pitchFamily="50" charset="-128"/>
                        </a:rPr>
                        <a:t>人口減少・超高齢化→医療・介護・福祉提供体制の維持・再構築のための広域化（伊藤）</a:t>
                      </a:r>
                      <a:r>
                        <a:rPr lang="en-US" altLang="ja-JP" sz="1100" b="1" i="0" u="sng" strike="noStrike" dirty="0">
                          <a:solidFill>
                            <a:schemeClr val="tx1"/>
                          </a:solidFill>
                          <a:effectLst/>
                          <a:latin typeface="Meiryo UI" panose="020B0604030504040204" pitchFamily="50" charset="-128"/>
                          <a:ea typeface="Meiryo UI" panose="020B0604030504040204" pitchFamily="50" charset="-128"/>
                        </a:rPr>
                        <a:t>〈</a:t>
                      </a:r>
                      <a:r>
                        <a:rPr lang="ja-JP" altLang="en-US" sz="1100" b="1" i="0" u="sng" strike="noStrike" dirty="0">
                          <a:solidFill>
                            <a:schemeClr val="tx1"/>
                          </a:solidFill>
                          <a:effectLst/>
                          <a:latin typeface="Meiryo UI" panose="020B0604030504040204" pitchFamily="50" charset="-128"/>
                          <a:ea typeface="Meiryo UI" panose="020B0604030504040204" pitchFamily="50" charset="-128"/>
                        </a:rPr>
                        <a:t>再掲</a:t>
                      </a:r>
                      <a:r>
                        <a:rPr lang="en-US" altLang="ja-JP" sz="1100" b="1" i="0" u="sng" strike="noStrike" dirty="0">
                          <a:solidFill>
                            <a:schemeClr val="tx1"/>
                          </a:solidFill>
                          <a:effectLst/>
                          <a:latin typeface="Meiryo UI" panose="020B0604030504040204" pitchFamily="50" charset="-128"/>
                          <a:ea typeface="Meiryo UI" panose="020B0604030504040204" pitchFamily="50" charset="-128"/>
                        </a:rPr>
                        <a:t>〉</a:t>
                      </a:r>
                      <a:br>
                        <a:rPr lang="en-US" altLang="ja-JP" sz="1100" b="1" i="0" u="sng" strike="noStrike" dirty="0">
                          <a:solidFill>
                            <a:schemeClr val="tx1"/>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Society5.0</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（仮想空間と現実空間を高度に融合させたシステムにより、経済発展と社会課題の解決を両立する、人間中心の社会）</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アジャイル・ガバナンス（常に変化する環境や技術、社会の動きなどを踏まえ、多様なステークホルダーが、迅速にルールや制度をアップデートし続けるという考え方）</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関西広域連合での救急医療に係る広域連携の取組み</a:t>
                      </a:r>
                    </a:p>
                  </a:txBody>
                  <a:tcPr marL="9525" marR="9525" marT="9525" marB="0" anchor="ctr"/>
                </a:tc>
                <a:tc>
                  <a:txBody>
                    <a:bodyPr/>
                    <a:lstStyle/>
                    <a:p>
                      <a:pPr algn="l" fontAlgn="ctr"/>
                      <a:r>
                        <a:rPr lang="ja-JP" altLang="en-US" sz="1100" b="1" i="0" u="none" strike="noStrike" dirty="0">
                          <a:solidFill>
                            <a:schemeClr val="tx1"/>
                          </a:solidFill>
                          <a:effectLst/>
                          <a:latin typeface="Meiryo UI" panose="020B0604030504040204" pitchFamily="50" charset="-128"/>
                          <a:ea typeface="Meiryo UI" panose="020B0604030504040204" pitchFamily="50" charset="-128"/>
                        </a:rPr>
                        <a:t>◆</a:t>
                      </a:r>
                      <a:r>
                        <a:rPr lang="ja-JP" altLang="en-US" sz="1100" b="1" i="0" u="sng" strike="noStrike" dirty="0">
                          <a:solidFill>
                            <a:schemeClr val="tx1"/>
                          </a:solidFill>
                          <a:effectLst/>
                          <a:latin typeface="Meiryo UI" panose="020B0604030504040204" pitchFamily="50" charset="-128"/>
                          <a:ea typeface="Meiryo UI" panose="020B0604030504040204" pitchFamily="50" charset="-128"/>
                        </a:rPr>
                        <a:t>地域ごとの最適解をビジョンとして示す意義（大屋）</a:t>
                      </a:r>
                      <a:endParaRPr lang="en-US" altLang="ja-JP" sz="1100" b="1" i="0" u="sng"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100" b="1" i="0" u="none" strike="noStrike" dirty="0">
                          <a:solidFill>
                            <a:schemeClr val="tx1"/>
                          </a:solidFill>
                          <a:effectLst/>
                          <a:latin typeface="Meiryo UI" panose="020B0604030504040204" pitchFamily="50" charset="-128"/>
                          <a:ea typeface="Meiryo UI" panose="020B0604030504040204" pitchFamily="50" charset="-128"/>
                        </a:rPr>
                        <a:t>◆</a:t>
                      </a:r>
                      <a:r>
                        <a:rPr lang="ja-JP" altLang="en-US" sz="1100" b="1" i="0" u="sng" strike="noStrike" dirty="0">
                          <a:solidFill>
                            <a:schemeClr val="tx1"/>
                          </a:solidFill>
                          <a:effectLst/>
                          <a:latin typeface="Meiryo UI" panose="020B0604030504040204" pitchFamily="50" charset="-128"/>
                          <a:ea typeface="Meiryo UI" panose="020B0604030504040204" pitchFamily="50" charset="-128"/>
                        </a:rPr>
                        <a:t>情報の分散管理と地域ごとの克服の道筋（大屋）</a:t>
                      </a:r>
                      <a:r>
                        <a:rPr lang="en-US" altLang="ja-JP" sz="1100" b="1" i="0" u="sng" strike="noStrike" dirty="0">
                          <a:solidFill>
                            <a:schemeClr val="tx1"/>
                          </a:solidFill>
                          <a:effectLst/>
                          <a:latin typeface="Meiryo UI" panose="020B0604030504040204" pitchFamily="50" charset="-128"/>
                          <a:ea typeface="Meiryo UI" panose="020B0604030504040204" pitchFamily="50" charset="-128"/>
                        </a:rPr>
                        <a:t>〈</a:t>
                      </a:r>
                      <a:r>
                        <a:rPr lang="ja-JP" altLang="en-US" sz="1100" b="1" i="0" u="sng" strike="noStrike" dirty="0">
                          <a:solidFill>
                            <a:schemeClr val="tx1"/>
                          </a:solidFill>
                          <a:effectLst/>
                          <a:latin typeface="Meiryo UI" panose="020B0604030504040204" pitchFamily="50" charset="-128"/>
                          <a:ea typeface="Meiryo UI" panose="020B0604030504040204" pitchFamily="50" charset="-128"/>
                        </a:rPr>
                        <a:t>再掲</a:t>
                      </a:r>
                      <a:r>
                        <a:rPr lang="en-US" altLang="ja-JP" sz="1100" b="1" i="0" u="sng" strike="noStrike" dirty="0">
                          <a:solidFill>
                            <a:schemeClr val="tx1"/>
                          </a:solidFill>
                          <a:effectLst/>
                          <a:latin typeface="Meiryo UI" panose="020B0604030504040204" pitchFamily="50" charset="-128"/>
                          <a:ea typeface="Meiryo UI" panose="020B0604030504040204" pitchFamily="50" charset="-128"/>
                        </a:rPr>
                        <a:t>〉</a:t>
                      </a:r>
                      <a:r>
                        <a:rPr lang="ja-JP" altLang="en-US" sz="1100" b="1" i="0" u="sng" strike="noStrike" dirty="0">
                          <a:solidFill>
                            <a:schemeClr val="tx1"/>
                          </a:solidFill>
                          <a:effectLst/>
                          <a:latin typeface="Meiryo UI" panose="020B0604030504040204" pitchFamily="50" charset="-128"/>
                          <a:ea typeface="Meiryo UI" panose="020B0604030504040204" pitchFamily="50" charset="-128"/>
                        </a:rPr>
                        <a:t/>
                      </a:r>
                      <a:br>
                        <a:rPr lang="ja-JP" altLang="en-US" sz="1100" b="1" i="0" u="sng" strike="noStrike" dirty="0">
                          <a:solidFill>
                            <a:schemeClr val="tx1"/>
                          </a:solidFill>
                          <a:effectLst/>
                          <a:latin typeface="Meiryo UI" panose="020B0604030504040204" pitchFamily="50" charset="-128"/>
                          <a:ea typeface="Meiryo UI" panose="020B0604030504040204" pitchFamily="50" charset="-128"/>
                        </a:rPr>
                      </a:br>
                      <a:r>
                        <a:rPr lang="ja-JP" altLang="en-US" sz="1100" b="1" i="0" u="none" strike="noStrike" dirty="0">
                          <a:solidFill>
                            <a:schemeClr val="tx1"/>
                          </a:solidFill>
                          <a:effectLst/>
                          <a:latin typeface="Meiryo UI" panose="020B0604030504040204" pitchFamily="50" charset="-128"/>
                          <a:ea typeface="Meiryo UI" panose="020B0604030504040204" pitchFamily="50" charset="-128"/>
                        </a:rPr>
                        <a:t>◆</a:t>
                      </a:r>
                      <a:r>
                        <a:rPr lang="ja-JP" altLang="en-US" sz="1100" b="1" i="0" u="sng" strike="noStrike" dirty="0">
                          <a:solidFill>
                            <a:schemeClr val="tx1"/>
                          </a:solidFill>
                          <a:effectLst/>
                          <a:latin typeface="Meiryo UI" panose="020B0604030504040204" pitchFamily="50" charset="-128"/>
                          <a:ea typeface="Meiryo UI" panose="020B0604030504040204" pitchFamily="50" charset="-128"/>
                        </a:rPr>
                        <a:t>データをベースとした政策決定（木下）</a:t>
                      </a:r>
                      <a:r>
                        <a:rPr lang="en-US" altLang="ja-JP" sz="1100" b="1" i="0" u="sng" strike="noStrike" dirty="0">
                          <a:solidFill>
                            <a:schemeClr val="tx1"/>
                          </a:solidFill>
                          <a:effectLst/>
                          <a:latin typeface="Meiryo UI" panose="020B0604030504040204" pitchFamily="50" charset="-128"/>
                          <a:ea typeface="Meiryo UI" panose="020B0604030504040204" pitchFamily="50" charset="-128"/>
                        </a:rPr>
                        <a:t>〈</a:t>
                      </a:r>
                      <a:r>
                        <a:rPr lang="ja-JP" altLang="en-US" sz="1100" b="1" i="0" u="sng" strike="noStrike" dirty="0">
                          <a:solidFill>
                            <a:schemeClr val="tx1"/>
                          </a:solidFill>
                          <a:effectLst/>
                          <a:latin typeface="Meiryo UI" panose="020B0604030504040204" pitchFamily="50" charset="-128"/>
                          <a:ea typeface="Meiryo UI" panose="020B0604030504040204" pitchFamily="50" charset="-128"/>
                        </a:rPr>
                        <a:t>再掲</a:t>
                      </a:r>
                      <a:r>
                        <a:rPr lang="en-US" altLang="ja-JP" sz="1100" b="1" i="0" u="sng" strike="noStrike" dirty="0">
                          <a:solidFill>
                            <a:schemeClr val="tx1"/>
                          </a:solidFill>
                          <a:effectLst/>
                          <a:latin typeface="Meiryo UI" panose="020B0604030504040204" pitchFamily="50" charset="-128"/>
                          <a:ea typeface="Meiryo UI" panose="020B0604030504040204" pitchFamily="50" charset="-128"/>
                        </a:rPr>
                        <a:t>〉</a:t>
                      </a:r>
                      <a:r>
                        <a:rPr lang="ja-JP" altLang="en-US" sz="1100" b="1" i="0" u="sng" strike="noStrike" dirty="0">
                          <a:solidFill>
                            <a:schemeClr val="tx1"/>
                          </a:solidFill>
                          <a:effectLst/>
                          <a:latin typeface="Meiryo UI" panose="020B0604030504040204" pitchFamily="50" charset="-128"/>
                          <a:ea typeface="Meiryo UI" panose="020B0604030504040204" pitchFamily="50" charset="-128"/>
                        </a:rPr>
                        <a:t/>
                      </a:r>
                      <a:br>
                        <a:rPr lang="ja-JP" altLang="en-US" sz="1100" b="1" i="0" u="sng" strike="noStrike" dirty="0">
                          <a:solidFill>
                            <a:schemeClr val="tx1"/>
                          </a:solidFill>
                          <a:effectLst/>
                          <a:latin typeface="Meiryo UI" panose="020B0604030504040204" pitchFamily="50" charset="-128"/>
                          <a:ea typeface="Meiryo UI" panose="020B0604030504040204" pitchFamily="50" charset="-128"/>
                        </a:rPr>
                      </a:br>
                      <a:r>
                        <a:rPr lang="ja-JP" altLang="en-US" sz="1100" b="1" i="0" u="none" strike="noStrike" dirty="0">
                          <a:solidFill>
                            <a:schemeClr val="tx1"/>
                          </a:solidFill>
                          <a:effectLst/>
                          <a:latin typeface="Meiryo UI" panose="020B0604030504040204" pitchFamily="50" charset="-128"/>
                          <a:ea typeface="Meiryo UI" panose="020B0604030504040204" pitchFamily="50" charset="-128"/>
                        </a:rPr>
                        <a:t>◆</a:t>
                      </a:r>
                      <a:r>
                        <a:rPr lang="ja-JP" altLang="en-US" sz="1100" b="1" i="0" u="sng" strike="noStrike" dirty="0">
                          <a:solidFill>
                            <a:schemeClr val="tx1"/>
                          </a:solidFill>
                          <a:effectLst/>
                          <a:latin typeface="Meiryo UI" panose="020B0604030504040204" pitchFamily="50" charset="-128"/>
                          <a:ea typeface="Meiryo UI" panose="020B0604030504040204" pitchFamily="50" charset="-128"/>
                        </a:rPr>
                        <a:t>都市雇用圏（関西広域）を意識した、人流のデータに基づく意思決定（木下）</a:t>
                      </a:r>
                      <a:r>
                        <a:rPr lang="en-US" altLang="ja-JP" sz="1100" b="1" i="0" u="sng" strike="noStrike" dirty="0">
                          <a:solidFill>
                            <a:schemeClr val="tx1"/>
                          </a:solidFill>
                          <a:effectLst/>
                          <a:latin typeface="Meiryo UI" panose="020B0604030504040204" pitchFamily="50" charset="-128"/>
                          <a:ea typeface="Meiryo UI" panose="020B0604030504040204" pitchFamily="50" charset="-128"/>
                        </a:rPr>
                        <a:t>〈</a:t>
                      </a:r>
                      <a:r>
                        <a:rPr lang="ja-JP" altLang="en-US" sz="1100" b="1" i="0" u="sng" strike="noStrike" dirty="0">
                          <a:solidFill>
                            <a:schemeClr val="tx1"/>
                          </a:solidFill>
                          <a:effectLst/>
                          <a:latin typeface="Meiryo UI" panose="020B0604030504040204" pitchFamily="50" charset="-128"/>
                          <a:ea typeface="Meiryo UI" panose="020B0604030504040204" pitchFamily="50" charset="-128"/>
                        </a:rPr>
                        <a:t>再掲</a:t>
                      </a:r>
                      <a:r>
                        <a:rPr lang="en-US" altLang="ja-JP" sz="1100" b="1" i="0" u="sng" strike="noStrike" dirty="0">
                          <a:solidFill>
                            <a:schemeClr val="tx1"/>
                          </a:solidFill>
                          <a:effectLst/>
                          <a:latin typeface="Meiryo UI" panose="020B0604030504040204" pitchFamily="50" charset="-128"/>
                          <a:ea typeface="Meiryo UI" panose="020B0604030504040204" pitchFamily="50" charset="-128"/>
                        </a:rPr>
                        <a:t>〉</a:t>
                      </a:r>
                      <a:r>
                        <a:rPr lang="ja-JP" altLang="en-US" sz="1100" b="1" i="0" u="sng" strike="noStrike" dirty="0">
                          <a:solidFill>
                            <a:schemeClr val="tx1"/>
                          </a:solidFill>
                          <a:effectLst/>
                          <a:latin typeface="Meiryo UI" panose="020B0604030504040204" pitchFamily="50" charset="-128"/>
                          <a:ea typeface="Meiryo UI" panose="020B0604030504040204" pitchFamily="50" charset="-128"/>
                        </a:rPr>
                        <a:t/>
                      </a:r>
                      <a:br>
                        <a:rPr lang="ja-JP" altLang="en-US" sz="1100" b="1" i="0" u="sng" strike="noStrike" dirty="0">
                          <a:solidFill>
                            <a:schemeClr val="tx1"/>
                          </a:solidFill>
                          <a:effectLst/>
                          <a:latin typeface="Meiryo UI" panose="020B0604030504040204" pitchFamily="50" charset="-128"/>
                          <a:ea typeface="Meiryo UI" panose="020B0604030504040204" pitchFamily="50" charset="-128"/>
                        </a:rPr>
                      </a:br>
                      <a:r>
                        <a:rPr lang="ja-JP" altLang="en-US" sz="1100" b="1" i="0" u="none" strike="noStrike" dirty="0">
                          <a:solidFill>
                            <a:schemeClr val="tx1"/>
                          </a:solidFill>
                          <a:effectLst/>
                          <a:latin typeface="Meiryo UI" panose="020B0604030504040204" pitchFamily="50" charset="-128"/>
                          <a:ea typeface="Meiryo UI" panose="020B0604030504040204" pitchFamily="50" charset="-128"/>
                        </a:rPr>
                        <a:t>◆</a:t>
                      </a:r>
                      <a:r>
                        <a:rPr lang="ja-JP" altLang="en-US" sz="1100" b="1" i="0" u="sng" strike="noStrike" dirty="0">
                          <a:solidFill>
                            <a:schemeClr val="tx1"/>
                          </a:solidFill>
                          <a:effectLst/>
                          <a:latin typeface="Meiryo UI" panose="020B0604030504040204" pitchFamily="50" charset="-128"/>
                          <a:ea typeface="Meiryo UI" panose="020B0604030504040204" pitchFamily="50" charset="-128"/>
                        </a:rPr>
                        <a:t>効率的かつ民主的に政策決定できる広域連携の模索（野田）</a:t>
                      </a:r>
                      <a:br>
                        <a:rPr lang="ja-JP" altLang="en-US" sz="1100" b="1" i="0" u="sng" strike="noStrike" dirty="0">
                          <a:solidFill>
                            <a:schemeClr val="tx1"/>
                          </a:solidFill>
                          <a:effectLst/>
                          <a:latin typeface="Meiryo UI" panose="020B0604030504040204" pitchFamily="50" charset="-128"/>
                          <a:ea typeface="Meiryo UI" panose="020B0604030504040204" pitchFamily="50" charset="-128"/>
                        </a:rPr>
                      </a:br>
                      <a:r>
                        <a:rPr lang="ja-JP" altLang="en-US" sz="1100" b="1" i="0" u="none" strike="noStrike" dirty="0">
                          <a:solidFill>
                            <a:schemeClr val="tx1"/>
                          </a:solidFill>
                          <a:effectLst/>
                          <a:latin typeface="Meiryo UI" panose="020B0604030504040204" pitchFamily="50" charset="-128"/>
                          <a:ea typeface="Meiryo UI" panose="020B0604030504040204" pitchFamily="50" charset="-128"/>
                        </a:rPr>
                        <a:t>◆</a:t>
                      </a:r>
                      <a:r>
                        <a:rPr lang="ja-JP" altLang="en-US" sz="1100" b="1" i="0" u="sng" strike="noStrike" dirty="0">
                          <a:solidFill>
                            <a:schemeClr val="tx1"/>
                          </a:solidFill>
                          <a:effectLst/>
                          <a:latin typeface="Meiryo UI" panose="020B0604030504040204" pitchFamily="50" charset="-128"/>
                          <a:ea typeface="Meiryo UI" panose="020B0604030504040204" pitchFamily="50" charset="-128"/>
                        </a:rPr>
                        <a:t>自治体間の情報障壁など、コロナ禍における情報管理のあり方（野田）</a:t>
                      </a:r>
                      <a:r>
                        <a:rPr lang="en-US" altLang="ja-JP" sz="1100" b="1" i="0" u="sng" strike="noStrike" dirty="0">
                          <a:solidFill>
                            <a:schemeClr val="tx1"/>
                          </a:solidFill>
                          <a:effectLst/>
                          <a:latin typeface="Meiryo UI" panose="020B0604030504040204" pitchFamily="50" charset="-128"/>
                          <a:ea typeface="Meiryo UI" panose="020B0604030504040204" pitchFamily="50" charset="-128"/>
                        </a:rPr>
                        <a:t>〈</a:t>
                      </a:r>
                      <a:r>
                        <a:rPr lang="ja-JP" altLang="en-US" sz="1100" b="1" i="0" u="sng" strike="noStrike" dirty="0">
                          <a:solidFill>
                            <a:schemeClr val="tx1"/>
                          </a:solidFill>
                          <a:effectLst/>
                          <a:latin typeface="Meiryo UI" panose="020B0604030504040204" pitchFamily="50" charset="-128"/>
                          <a:ea typeface="Meiryo UI" panose="020B0604030504040204" pitchFamily="50" charset="-128"/>
                        </a:rPr>
                        <a:t>再掲</a:t>
                      </a:r>
                      <a:r>
                        <a:rPr lang="en-US" altLang="ja-JP" sz="1100" b="1" i="0" u="sng" strike="noStrike" dirty="0">
                          <a:solidFill>
                            <a:schemeClr val="tx1"/>
                          </a:solidFill>
                          <a:effectLst/>
                          <a:latin typeface="Meiryo UI" panose="020B0604030504040204" pitchFamily="50" charset="-128"/>
                          <a:ea typeface="Meiryo UI" panose="020B0604030504040204" pitchFamily="50" charset="-128"/>
                        </a:rPr>
                        <a:t>〉</a:t>
                      </a:r>
                      <a:r>
                        <a:rPr lang="ja-JP" altLang="en-US" sz="1100" b="1" i="0" u="none" strike="noStrike" dirty="0">
                          <a:solidFill>
                            <a:schemeClr val="tx1"/>
                          </a:solidFill>
                          <a:effectLst/>
                          <a:latin typeface="Meiryo UI" panose="020B0604030504040204" pitchFamily="50" charset="-128"/>
                          <a:ea typeface="Meiryo UI" panose="020B0604030504040204" pitchFamily="50" charset="-128"/>
                        </a:rPr>
                        <a:t/>
                      </a:r>
                      <a:br>
                        <a:rPr lang="ja-JP" altLang="en-US" sz="1100" b="1" i="0" u="none" strike="noStrike" dirty="0">
                          <a:solidFill>
                            <a:schemeClr val="tx1"/>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コロナによって地方自治体への関心が集まるなど、地域の実情にもとづいたアプローチの必要性の高まり</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関西広域連合としてのコロナ対策の取組み</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地方公務員が別の自治体に転籍しやすくなる「共通資格」の検討</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a:t>
                      </a: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再掲</a:t>
                      </a: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a:t>
                      </a:r>
                    </a:p>
                  </a:txBody>
                  <a:tcPr marL="9525" marR="9525" marT="9525" marB="0" anchor="ctr"/>
                </a:tc>
                <a:extLst>
                  <a:ext uri="{0D108BD9-81ED-4DB2-BD59-A6C34878D82A}">
                    <a16:rowId xmlns:a16="http://schemas.microsoft.com/office/drawing/2014/main" val="3921861926"/>
                  </a:ext>
                </a:extLst>
              </a:tr>
            </a:tbl>
          </a:graphicData>
        </a:graphic>
      </p:graphicFrame>
      <p:sp>
        <p:nvSpPr>
          <p:cNvPr id="5" name="テキスト ボックス 1">
            <a:extLst>
              <a:ext uri="{FF2B5EF4-FFF2-40B4-BE49-F238E27FC236}">
                <a16:creationId xmlns:a16="http://schemas.microsoft.com/office/drawing/2014/main" id="{00000000-0008-0000-0000-000002000000}"/>
              </a:ext>
            </a:extLst>
          </p:cNvPr>
          <p:cNvSpPr txBox="1"/>
          <p:nvPr/>
        </p:nvSpPr>
        <p:spPr>
          <a:xfrm>
            <a:off x="6289675" y="495176"/>
            <a:ext cx="2666999" cy="346750"/>
          </a:xfrm>
          <a:prstGeom prst="rect">
            <a:avLst/>
          </a:prstGeom>
          <a:noFill/>
          <a:ln w="9525" cmpd="sng">
            <a:solidFill>
              <a:schemeClr val="tx1"/>
            </a:solidFill>
            <a:prstDash val="sysDot"/>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108"/>
              </a:lnSpc>
            </a:pPr>
            <a:r>
              <a:rPr kumimoji="1" lang="ja-JP" altLang="en-US" sz="800" dirty="0">
                <a:solidFill>
                  <a:sysClr val="windowText" lastClr="000000"/>
                </a:solidFill>
                <a:latin typeface="Meiryo UI" panose="020B0604030504040204" pitchFamily="50" charset="-128"/>
                <a:ea typeface="Meiryo UI" panose="020B0604030504040204" pitchFamily="50" charset="-128"/>
              </a:rPr>
              <a:t>◆第１回意見交換会でのメンバー発言（名簿順、敬称略）</a:t>
            </a:r>
            <a:endParaRPr kumimoji="1" lang="en-US" altLang="ja-JP" sz="800" dirty="0">
              <a:solidFill>
                <a:sysClr val="windowText" lastClr="000000"/>
              </a:solidFill>
              <a:latin typeface="Meiryo UI" panose="020B0604030504040204" pitchFamily="50" charset="-128"/>
              <a:ea typeface="Meiryo UI" panose="020B0604030504040204" pitchFamily="50" charset="-128"/>
            </a:endParaRPr>
          </a:p>
          <a:p>
            <a:pPr>
              <a:lnSpc>
                <a:spcPts val="1108"/>
              </a:lnSpc>
            </a:pPr>
            <a:r>
              <a:rPr kumimoji="1" lang="ja-JP" altLang="en-US" sz="800" dirty="0">
                <a:solidFill>
                  <a:sysClr val="windowText" lastClr="000000"/>
                </a:solidFill>
                <a:latin typeface="Meiryo UI" panose="020B0604030504040204" pitchFamily="50" charset="-128"/>
                <a:ea typeface="Meiryo UI" panose="020B0604030504040204" pitchFamily="50" charset="-128"/>
              </a:rPr>
              <a:t>○公表資料等から一般的な社会潮流を拾い上げ</a:t>
            </a:r>
            <a:endParaRPr kumimoji="1" lang="en-US" altLang="ja-JP" sz="800" dirty="0">
              <a:solidFill>
                <a:sysClr val="windowText" lastClr="0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99418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CB1635B9-1911-4910-9C8A-42FD406F8816}"/>
              </a:ext>
            </a:extLst>
          </p:cNvPr>
          <p:cNvGraphicFramePr>
            <a:graphicFrameLocks noGrp="1"/>
          </p:cNvGraphicFramePr>
          <p:nvPr>
            <p:extLst/>
          </p:nvPr>
        </p:nvGraphicFramePr>
        <p:xfrm>
          <a:off x="180975" y="879115"/>
          <a:ext cx="8801099" cy="2029185"/>
        </p:xfrm>
        <a:graphic>
          <a:graphicData uri="http://schemas.openxmlformats.org/drawingml/2006/table">
            <a:tbl>
              <a:tblPr firstRow="1" bandRow="1">
                <a:tableStyleId>{5C22544A-7EE6-4342-B048-85BDC9FD1C3A}</a:tableStyleId>
              </a:tblPr>
              <a:tblGrid>
                <a:gridCol w="1166909">
                  <a:extLst>
                    <a:ext uri="{9D8B030D-6E8A-4147-A177-3AD203B41FA5}">
                      <a16:colId xmlns:a16="http://schemas.microsoft.com/office/drawing/2014/main" val="3905824775"/>
                    </a:ext>
                  </a:extLst>
                </a:gridCol>
                <a:gridCol w="2895136">
                  <a:extLst>
                    <a:ext uri="{9D8B030D-6E8A-4147-A177-3AD203B41FA5}">
                      <a16:colId xmlns:a16="http://schemas.microsoft.com/office/drawing/2014/main" val="3238327359"/>
                    </a:ext>
                  </a:extLst>
                </a:gridCol>
                <a:gridCol w="4739054">
                  <a:extLst>
                    <a:ext uri="{9D8B030D-6E8A-4147-A177-3AD203B41FA5}">
                      <a16:colId xmlns:a16="http://schemas.microsoft.com/office/drawing/2014/main" val="3783898448"/>
                    </a:ext>
                  </a:extLst>
                </a:gridCol>
              </a:tblGrid>
              <a:tr h="366229">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　</a:t>
                      </a:r>
                      <a:endParaRPr lang="ja-JP" altLang="en-US" sz="1000" b="1" i="0" u="none" strike="noStrike" dirty="0">
                        <a:solidFill>
                          <a:srgbClr val="000000"/>
                        </a:solidFill>
                        <a:effectLst/>
                        <a:latin typeface="Meiryo UI" panose="020B0604030504040204" pitchFamily="50" charset="-128"/>
                        <a:ea typeface="Meiryo UI" panose="020B0604030504040204" pitchFamily="50" charset="-128"/>
                      </a:endParaRPr>
                    </a:p>
                  </a:txBody>
                  <a:tcPr marL="2205" marR="2205" marT="2205" marB="0" anchor="ctr"/>
                </a:tc>
                <a:tc>
                  <a:txBody>
                    <a:bodyPr/>
                    <a:lstStyle/>
                    <a:p>
                      <a:pPr algn="ctr" fontAlgn="ctr"/>
                      <a:r>
                        <a:rPr lang="ja-JP" altLang="en-US" sz="1100" b="1" u="none" strike="noStrike" dirty="0">
                          <a:effectLst/>
                          <a:latin typeface="Meiryo UI" panose="020B0604030504040204" pitchFamily="50" charset="-128"/>
                          <a:ea typeface="Meiryo UI" panose="020B0604030504040204" pitchFamily="50" charset="-128"/>
                        </a:rPr>
                        <a:t>コロナ前からの潮流</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2205" marR="2205" marT="2205" marB="0" anchor="ctr"/>
                </a:tc>
                <a:tc>
                  <a:txBody>
                    <a:bodyPr/>
                    <a:lstStyle/>
                    <a:p>
                      <a:pPr algn="ctr" fontAlgn="ctr"/>
                      <a:r>
                        <a:rPr lang="ja-JP" altLang="en-US" sz="1100" b="1" u="none" strike="noStrike" dirty="0">
                          <a:effectLst/>
                          <a:latin typeface="Meiryo UI" panose="020B0604030504040204" pitchFamily="50" charset="-128"/>
                          <a:ea typeface="Meiryo UI" panose="020B0604030504040204" pitchFamily="50" charset="-128"/>
                        </a:rPr>
                        <a:t>コロナ禍で顕在化・可視化されたもの</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2205" marR="2205" marT="2205" marB="0" anchor="ctr"/>
                </a:tc>
                <a:extLst>
                  <a:ext uri="{0D108BD9-81ED-4DB2-BD59-A6C34878D82A}">
                    <a16:rowId xmlns:a16="http://schemas.microsoft.com/office/drawing/2014/main" val="790577847"/>
                  </a:ext>
                </a:extLst>
              </a:tr>
              <a:tr h="1662956">
                <a:tc>
                  <a:txBody>
                    <a:bodyPr/>
                    <a:lstStyle/>
                    <a:p>
                      <a:pPr algn="ctr" fontAlgn="ctr"/>
                      <a:r>
                        <a:rPr lang="zh-TW" altLang="en-US" sz="1100" b="1" i="0" u="none" strike="noStrike" dirty="0">
                          <a:solidFill>
                            <a:schemeClr val="bg1"/>
                          </a:solidFill>
                          <a:effectLst/>
                          <a:latin typeface="Meiryo UI" panose="020B0604030504040204" pitchFamily="50" charset="-128"/>
                          <a:ea typeface="Meiryo UI" panose="020B0604030504040204" pitchFamily="50" charset="-128"/>
                        </a:rPr>
                        <a:t>東京一極集中</a:t>
                      </a:r>
                      <a:endParaRPr lang="en-US" altLang="zh-TW" sz="1100" b="1" i="0" u="none" strike="noStrike" dirty="0">
                        <a:solidFill>
                          <a:schemeClr val="bg1"/>
                        </a:solidFill>
                        <a:effectLst/>
                        <a:latin typeface="Meiryo UI" panose="020B0604030504040204" pitchFamily="50" charset="-128"/>
                        <a:ea typeface="Meiryo UI" panose="020B0604030504040204" pitchFamily="50" charset="-128"/>
                      </a:endParaRPr>
                    </a:p>
                    <a:p>
                      <a:pPr algn="ctr" fontAlgn="ctr"/>
                      <a:r>
                        <a:rPr lang="ja-JP" altLang="en-US" sz="1100" b="1" i="0" u="none" strike="noStrike" dirty="0">
                          <a:solidFill>
                            <a:schemeClr val="bg1"/>
                          </a:solidFill>
                          <a:effectLst/>
                          <a:latin typeface="Meiryo UI" panose="020B0604030504040204" pitchFamily="50" charset="-128"/>
                          <a:ea typeface="Meiryo UI" panose="020B0604030504040204" pitchFamily="50" charset="-128"/>
                        </a:rPr>
                        <a:t>の是正</a:t>
                      </a:r>
                      <a:endParaRPr lang="zh-TW" altLang="en-US" sz="1100" b="1" i="0" u="none" strike="noStrike" dirty="0">
                        <a:solidFill>
                          <a:schemeClr val="bg1"/>
                        </a:solidFill>
                        <a:effectLst/>
                        <a:latin typeface="Meiryo UI" panose="020B0604030504040204" pitchFamily="50" charset="-128"/>
                        <a:ea typeface="Meiryo UI" panose="020B0604030504040204" pitchFamily="50" charset="-128"/>
                      </a:endParaRPr>
                    </a:p>
                  </a:txBody>
                  <a:tcPr marL="9525" marR="9525" marT="9525" marB="0" anchor="ctr">
                    <a:solidFill>
                      <a:schemeClr val="accent1"/>
                    </a:solidFill>
                  </a:tcPr>
                </a:tc>
                <a:tc>
                  <a:txBody>
                    <a:bodyPr/>
                    <a:lstStyle/>
                    <a:p>
                      <a:pPr algn="l" fontAlgn="ctr"/>
                      <a:r>
                        <a:rPr lang="ja-JP" altLang="en-US" sz="1100" b="1" i="0" u="none" strike="noStrike" dirty="0">
                          <a:solidFill>
                            <a:schemeClr val="tx1"/>
                          </a:solidFill>
                          <a:effectLst/>
                          <a:latin typeface="Meiryo UI" panose="020B0604030504040204" pitchFamily="50" charset="-128"/>
                          <a:ea typeface="Meiryo UI" panose="020B0604030504040204" pitchFamily="50" charset="-128"/>
                        </a:rPr>
                        <a:t>◆</a:t>
                      </a:r>
                      <a:r>
                        <a:rPr lang="ja-JP" altLang="en-US" sz="1100" b="1" i="0" u="sng" strike="noStrike" dirty="0">
                          <a:solidFill>
                            <a:schemeClr val="tx1"/>
                          </a:solidFill>
                          <a:effectLst/>
                          <a:latin typeface="Meiryo UI" panose="020B0604030504040204" pitchFamily="50" charset="-128"/>
                          <a:ea typeface="Meiryo UI" panose="020B0604030504040204" pitchFamily="50" charset="-128"/>
                        </a:rPr>
                        <a:t>アジアの中の大阪やヨーロッパとの比較などより広い視点での大阪の立ち位置の議論（木下）</a:t>
                      </a: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1" i="0" u="sng" strike="noStrike" dirty="0">
                          <a:solidFill>
                            <a:srgbClr val="000000"/>
                          </a:solidFill>
                          <a:effectLst/>
                          <a:latin typeface="Meiryo UI" panose="020B0604030504040204" pitchFamily="50" charset="-128"/>
                          <a:ea typeface="Meiryo UI" panose="020B0604030504040204" pitchFamily="50" charset="-128"/>
                        </a:rPr>
                        <a:t>大規模災害、感染症等へのリスク対策としての冗長性（リダンダンシー）が必要（伊藤）</a:t>
                      </a:r>
                    </a:p>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1" i="0" u="sng" strike="noStrike" dirty="0">
                          <a:solidFill>
                            <a:srgbClr val="000000"/>
                          </a:solidFill>
                          <a:effectLst/>
                          <a:latin typeface="Meiryo UI" panose="020B0604030504040204" pitchFamily="50" charset="-128"/>
                          <a:ea typeface="Meiryo UI" panose="020B0604030504040204" pitchFamily="50" charset="-128"/>
                        </a:rPr>
                        <a:t>東京都心回帰のペースダウン下での快適な場所探しにおける大阪のポジショニング（大屋）</a:t>
                      </a:r>
                      <a:br>
                        <a:rPr lang="ja-JP" altLang="en-US" sz="1100" b="1" i="0" u="sng"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○オンラインコミュニケ</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ションの広がり等で距離の制約が大きく緩和</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
                      </a:r>
                      <a:br>
                        <a:rPr lang="en-US" altLang="ja-JP" sz="11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○東京以外の地域におけるスタートアップ・エコシステムづくりが、起業機会の受け皿に</a:t>
                      </a:r>
                      <a:endParaRPr lang="ja-JP" altLang="en-US" sz="1100" b="1" i="0" u="sng"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extLst>
                  <a:ext uri="{0D108BD9-81ED-4DB2-BD59-A6C34878D82A}">
                    <a16:rowId xmlns:a16="http://schemas.microsoft.com/office/drawing/2014/main" val="254926497"/>
                  </a:ext>
                </a:extLst>
              </a:tr>
            </a:tbl>
          </a:graphicData>
        </a:graphic>
      </p:graphicFrame>
      <p:sp>
        <p:nvSpPr>
          <p:cNvPr id="5" name="テキスト ボックス 1">
            <a:extLst>
              <a:ext uri="{FF2B5EF4-FFF2-40B4-BE49-F238E27FC236}">
                <a16:creationId xmlns:a16="http://schemas.microsoft.com/office/drawing/2014/main" id="{00000000-0008-0000-0000-000002000000}"/>
              </a:ext>
            </a:extLst>
          </p:cNvPr>
          <p:cNvSpPr txBox="1"/>
          <p:nvPr/>
        </p:nvSpPr>
        <p:spPr>
          <a:xfrm>
            <a:off x="6289675" y="495176"/>
            <a:ext cx="2666999" cy="346750"/>
          </a:xfrm>
          <a:prstGeom prst="rect">
            <a:avLst/>
          </a:prstGeom>
          <a:noFill/>
          <a:ln w="9525" cmpd="sng">
            <a:solidFill>
              <a:schemeClr val="tx1"/>
            </a:solidFill>
            <a:prstDash val="sysDot"/>
          </a:ln>
        </p:spPr>
        <p:style>
          <a:lnRef idx="0">
            <a:scrgbClr r="0" g="0" b="0"/>
          </a:lnRef>
          <a:fillRef idx="0">
            <a:scrgbClr r="0" g="0" b="0"/>
          </a:fillRef>
          <a:effectRef idx="0">
            <a:scrgbClr r="0" g="0" b="0"/>
          </a:effectRef>
          <a:fontRef idx="minor">
            <a:schemeClr val="dk1"/>
          </a:fontRef>
        </p:style>
        <p:txBody>
          <a:bodyPr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ts val="1108"/>
              </a:lnSpc>
            </a:pPr>
            <a:r>
              <a:rPr kumimoji="1" lang="ja-JP" altLang="en-US" sz="800" dirty="0">
                <a:solidFill>
                  <a:sysClr val="windowText" lastClr="000000"/>
                </a:solidFill>
                <a:latin typeface="Meiryo UI" panose="020B0604030504040204" pitchFamily="50" charset="-128"/>
                <a:ea typeface="Meiryo UI" panose="020B0604030504040204" pitchFamily="50" charset="-128"/>
              </a:rPr>
              <a:t>◆第１回意見交換会でのメンバー発言（名簿順、敬称略）</a:t>
            </a:r>
            <a:endParaRPr kumimoji="1" lang="en-US" altLang="ja-JP" sz="800" dirty="0">
              <a:solidFill>
                <a:sysClr val="windowText" lastClr="000000"/>
              </a:solidFill>
              <a:latin typeface="Meiryo UI" panose="020B0604030504040204" pitchFamily="50" charset="-128"/>
              <a:ea typeface="Meiryo UI" panose="020B0604030504040204" pitchFamily="50" charset="-128"/>
            </a:endParaRPr>
          </a:p>
          <a:p>
            <a:pPr>
              <a:lnSpc>
                <a:spcPts val="1108"/>
              </a:lnSpc>
            </a:pPr>
            <a:r>
              <a:rPr kumimoji="1" lang="ja-JP" altLang="en-US" sz="800" dirty="0">
                <a:solidFill>
                  <a:sysClr val="windowText" lastClr="000000"/>
                </a:solidFill>
                <a:latin typeface="Meiryo UI" panose="020B0604030504040204" pitchFamily="50" charset="-128"/>
                <a:ea typeface="Meiryo UI" panose="020B0604030504040204" pitchFamily="50" charset="-128"/>
              </a:rPr>
              <a:t>○公表資料等から一般的な社会潮流を拾い上げ</a:t>
            </a:r>
            <a:endParaRPr kumimoji="1" lang="en-US" altLang="ja-JP" sz="800" dirty="0">
              <a:solidFill>
                <a:sysClr val="windowText" lastClr="000000"/>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309130" y="509783"/>
            <a:ext cx="983673" cy="369332"/>
          </a:xfrm>
          <a:prstGeom prst="rect">
            <a:avLst/>
          </a:prstGeom>
          <a:noFill/>
        </p:spPr>
        <p:txBody>
          <a:bodyPr wrap="square" rtlCol="0">
            <a:spAutoFit/>
          </a:bodyPr>
          <a:lstStyle/>
          <a:p>
            <a:r>
              <a:rPr kumimoji="1" lang="ja-JP" altLang="en-US" b="1" dirty="0"/>
              <a:t>その他</a:t>
            </a:r>
          </a:p>
        </p:txBody>
      </p:sp>
    </p:spTree>
    <p:extLst>
      <p:ext uri="{BB962C8B-B14F-4D97-AF65-F5344CB8AC3E}">
        <p14:creationId xmlns:p14="http://schemas.microsoft.com/office/powerpoint/2010/main" val="1433011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主要国の消費者物価指数の推移をみると、我が国は横ばいの状態が続いている。</a:t>
            </a:r>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a:t>
            </a:r>
            <a:r>
              <a:rPr lang="ja-JP" altLang="en-US" sz="1400" b="1" dirty="0"/>
              <a:t>　主要国の消費者物価指数（インフレ率）</a:t>
            </a:r>
            <a:endParaRPr kumimoji="1"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kumimoji="0" lang="ja-JP" altLang="en-US" kern="0" dirty="0" smtClean="0">
                <a:solidFill>
                  <a:srgbClr val="000000"/>
                </a:solidFill>
                <a:ea typeface="Meiryo UI" pitchFamily="50" charset="-128"/>
                <a:cs typeface="Meiryo UI" pitchFamily="50" charset="-128"/>
              </a:rPr>
              <a:t>７</a:t>
            </a:r>
            <a:r>
              <a:rPr kumimoji="0" lang="en-US" altLang="ja-JP" kern="0" dirty="0" smtClean="0">
                <a:solidFill>
                  <a:srgbClr val="000000"/>
                </a:solidFill>
                <a:ea typeface="Meiryo UI" pitchFamily="50" charset="-128"/>
                <a:cs typeface="Meiryo UI" pitchFamily="50" charset="-128"/>
              </a:rPr>
              <a:t>.</a:t>
            </a:r>
            <a:r>
              <a:rPr kumimoji="0" lang="ja-JP" altLang="en-US" kern="0" dirty="0" smtClean="0">
                <a:solidFill>
                  <a:srgbClr val="000000"/>
                </a:solidFill>
                <a:ea typeface="Meiryo UI" pitchFamily="50" charset="-128"/>
                <a:cs typeface="Meiryo UI" pitchFamily="50" charset="-128"/>
              </a:rPr>
              <a:t>物価</a:t>
            </a:r>
            <a:r>
              <a:rPr kumimoji="0" lang="ja-JP" altLang="en-US" kern="0" dirty="0">
                <a:solidFill>
                  <a:srgbClr val="000000"/>
                </a:solidFill>
                <a:ea typeface="Meiryo UI" pitchFamily="50" charset="-128"/>
                <a:cs typeface="Meiryo UI" pitchFamily="50" charset="-128"/>
              </a:rPr>
              <a:t>①）</a:t>
            </a:r>
          </a:p>
        </p:txBody>
      </p:sp>
      <p:sp>
        <p:nvSpPr>
          <p:cNvPr id="16" name="角丸四角形 8">
            <a:extLst>
              <a:ext uri="{FF2B5EF4-FFF2-40B4-BE49-F238E27FC236}">
                <a16:creationId xmlns:a16="http://schemas.microsoft.com/office/drawing/2014/main" id="{4255F0FF-A2BE-4950-9DF9-4672CEBE9EEC}"/>
              </a:ext>
            </a:extLst>
          </p:cNvPr>
          <p:cNvSpPr/>
          <p:nvPr/>
        </p:nvSpPr>
        <p:spPr>
          <a:xfrm>
            <a:off x="7661301" y="2465943"/>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アメリカ</a:t>
            </a:r>
          </a:p>
        </p:txBody>
      </p:sp>
      <p:sp>
        <p:nvSpPr>
          <p:cNvPr id="17" name="角丸四角形 8">
            <a:extLst>
              <a:ext uri="{FF2B5EF4-FFF2-40B4-BE49-F238E27FC236}">
                <a16:creationId xmlns:a16="http://schemas.microsoft.com/office/drawing/2014/main" id="{B834687D-47E7-48E3-B018-37BC9652CBB8}"/>
              </a:ext>
            </a:extLst>
          </p:cNvPr>
          <p:cNvSpPr/>
          <p:nvPr/>
        </p:nvSpPr>
        <p:spPr>
          <a:xfrm>
            <a:off x="7661301" y="2741200"/>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chemeClr val="tx1"/>
                </a:solidFill>
              </a:rPr>
              <a:t>EU</a:t>
            </a:r>
            <a:endParaRPr kumimoji="1" lang="ja-JP" altLang="en-US" sz="1100" dirty="0">
              <a:solidFill>
                <a:schemeClr val="tx1"/>
              </a:solidFill>
            </a:endParaRPr>
          </a:p>
        </p:txBody>
      </p:sp>
      <p:sp>
        <p:nvSpPr>
          <p:cNvPr id="18" name="角丸四角形 8">
            <a:extLst>
              <a:ext uri="{FF2B5EF4-FFF2-40B4-BE49-F238E27FC236}">
                <a16:creationId xmlns:a16="http://schemas.microsoft.com/office/drawing/2014/main" id="{B765B83C-76FE-475F-9072-9E1E6815D4AC}"/>
              </a:ext>
            </a:extLst>
          </p:cNvPr>
          <p:cNvSpPr/>
          <p:nvPr/>
        </p:nvSpPr>
        <p:spPr>
          <a:xfrm>
            <a:off x="7616191" y="2221939"/>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中国</a:t>
            </a:r>
          </a:p>
        </p:txBody>
      </p:sp>
      <p:sp>
        <p:nvSpPr>
          <p:cNvPr id="19" name="角丸四角形 8">
            <a:extLst>
              <a:ext uri="{FF2B5EF4-FFF2-40B4-BE49-F238E27FC236}">
                <a16:creationId xmlns:a16="http://schemas.microsoft.com/office/drawing/2014/main" id="{405ECF11-2024-43A0-912C-D1D1966A17D0}"/>
              </a:ext>
            </a:extLst>
          </p:cNvPr>
          <p:cNvSpPr/>
          <p:nvPr/>
        </p:nvSpPr>
        <p:spPr>
          <a:xfrm>
            <a:off x="7616190" y="3060288"/>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日本</a:t>
            </a:r>
          </a:p>
        </p:txBody>
      </p:sp>
      <p:sp>
        <p:nvSpPr>
          <p:cNvPr id="15" name="テキスト ボックス 14"/>
          <p:cNvSpPr txBox="1"/>
          <p:nvPr/>
        </p:nvSpPr>
        <p:spPr>
          <a:xfrm>
            <a:off x="612591" y="6401579"/>
            <a:ext cx="381571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en-US" altLang="ja-JP" sz="1100" dirty="0">
                <a:latin typeface="Meiryo UI" panose="020B0604030504040204" pitchFamily="50" charset="-128"/>
                <a:ea typeface="Meiryo UI" panose="020B0604030504040204" pitchFamily="50" charset="-128"/>
              </a:rPr>
              <a:t>OECD</a:t>
            </a:r>
            <a:r>
              <a:rPr lang="ja-JP" altLang="en-US" sz="1100" dirty="0">
                <a:latin typeface="Meiryo UI" panose="020B0604030504040204" pitchFamily="50" charset="-128"/>
                <a:ea typeface="Meiryo UI" panose="020B0604030504040204" pitchFamily="50" charset="-128"/>
              </a:rPr>
              <a:t>統計データをもとに副首都推進局で作成</a:t>
            </a:r>
            <a:endParaRPr lang="en-US" altLang="ja-JP" sz="1100" dirty="0">
              <a:latin typeface="Meiryo UI" panose="020B0604030504040204" pitchFamily="50" charset="-128"/>
              <a:ea typeface="Meiryo UI" panose="020B0604030504040204" pitchFamily="50" charset="-128"/>
            </a:endParaRPr>
          </a:p>
        </p:txBody>
      </p:sp>
      <p:sp>
        <p:nvSpPr>
          <p:cNvPr id="20" name="角丸四角形 8">
            <a:extLst>
              <a:ext uri="{FF2B5EF4-FFF2-40B4-BE49-F238E27FC236}">
                <a16:creationId xmlns:a16="http://schemas.microsoft.com/office/drawing/2014/main" id="{88E375BC-FE62-43E6-84F7-2B30DF661624}"/>
              </a:ext>
            </a:extLst>
          </p:cNvPr>
          <p:cNvSpPr/>
          <p:nvPr/>
        </p:nvSpPr>
        <p:spPr>
          <a:xfrm>
            <a:off x="270924" y="1802582"/>
            <a:ext cx="1624717" cy="129385"/>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a:t>
            </a:r>
            <a:r>
              <a:rPr kumimoji="1" lang="en-US" altLang="ja-JP" sz="1100" dirty="0">
                <a:solidFill>
                  <a:schemeClr val="tx1"/>
                </a:solidFill>
              </a:rPr>
              <a:t>2015</a:t>
            </a:r>
            <a:r>
              <a:rPr kumimoji="1" lang="ja-JP" altLang="en-US" sz="1100" dirty="0">
                <a:solidFill>
                  <a:schemeClr val="tx1"/>
                </a:solidFill>
              </a:rPr>
              <a:t>年＝</a:t>
            </a:r>
            <a:r>
              <a:rPr kumimoji="1" lang="en-US" altLang="ja-JP" sz="1100" dirty="0">
                <a:solidFill>
                  <a:schemeClr val="tx1"/>
                </a:solidFill>
              </a:rPr>
              <a:t>100</a:t>
            </a:r>
            <a:r>
              <a:rPr kumimoji="1" lang="ja-JP" altLang="en-US" sz="1100" dirty="0">
                <a:solidFill>
                  <a:schemeClr val="tx1"/>
                </a:solidFill>
              </a:rPr>
              <a:t>）</a:t>
            </a:r>
          </a:p>
        </p:txBody>
      </p:sp>
      <p:pic>
        <p:nvPicPr>
          <p:cNvPr id="3" name="図 2"/>
          <p:cNvPicPr>
            <a:picLocks noChangeAspect="1"/>
          </p:cNvPicPr>
          <p:nvPr/>
        </p:nvPicPr>
        <p:blipFill>
          <a:blip r:embed="rId2"/>
          <a:stretch>
            <a:fillRect/>
          </a:stretch>
        </p:blipFill>
        <p:spPr>
          <a:xfrm>
            <a:off x="995790" y="2067550"/>
            <a:ext cx="7053683" cy="4316342"/>
          </a:xfrm>
          <a:prstGeom prst="rect">
            <a:avLst/>
          </a:prstGeom>
        </p:spPr>
      </p:pic>
      <p:sp>
        <p:nvSpPr>
          <p:cNvPr id="13" name="正方形/長方形 12"/>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参考資料</a:t>
            </a:r>
          </a:p>
        </p:txBody>
      </p:sp>
    </p:spTree>
    <p:extLst>
      <p:ext uri="{BB962C8B-B14F-4D97-AF65-F5344CB8AC3E}">
        <p14:creationId xmlns:p14="http://schemas.microsoft.com/office/powerpoint/2010/main" val="594644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730591" y="1983964"/>
            <a:ext cx="7584081" cy="4444369"/>
          </a:xfrm>
          <a:prstGeom prst="rect">
            <a:avLst/>
          </a:prstGeom>
        </p:spPr>
      </p:pic>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主要国の名目住宅価格の推移をみると、</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年代前半では、我が国を除いて上昇傾向がみられるが、我が国では下落傾向が見られ、その後は概ね横ばいで推移している。アメリカでは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2008</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年のリーマンショックを機に一時的な下落傾向が見られるものの、その後上昇に転じている。</a:t>
            </a: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a:t>
            </a:r>
            <a:r>
              <a:rPr lang="ja-JP" altLang="en-US" sz="1400" b="1" dirty="0"/>
              <a:t>　主要国の名目住宅価格</a:t>
            </a:r>
            <a:endParaRPr kumimoji="1"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kumimoji="0" lang="ja-JP" altLang="en-US" kern="0" dirty="0" smtClean="0">
                <a:solidFill>
                  <a:srgbClr val="000000"/>
                </a:solidFill>
                <a:ea typeface="Meiryo UI" pitchFamily="50" charset="-128"/>
                <a:cs typeface="Meiryo UI" pitchFamily="50" charset="-128"/>
              </a:rPr>
              <a:t>７</a:t>
            </a:r>
            <a:r>
              <a:rPr lang="en-US" altLang="ja-JP" kern="0" dirty="0" smtClean="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物価</a:t>
            </a:r>
            <a:r>
              <a:rPr lang="ja-JP" altLang="en-US" kern="0" dirty="0">
                <a:solidFill>
                  <a:srgbClr val="000000"/>
                </a:solidFill>
                <a:ea typeface="Meiryo UI" pitchFamily="50" charset="-128"/>
                <a:cs typeface="Meiryo UI" pitchFamily="50" charset="-128"/>
              </a:rPr>
              <a:t>②</a:t>
            </a:r>
            <a:r>
              <a:rPr kumimoji="0" lang="ja-JP" altLang="en-US" kern="0" dirty="0">
                <a:solidFill>
                  <a:srgbClr val="000000"/>
                </a:solidFill>
                <a:ea typeface="Meiryo UI" pitchFamily="50" charset="-128"/>
                <a:cs typeface="Meiryo UI" pitchFamily="50" charset="-128"/>
              </a:rPr>
              <a:t>）</a:t>
            </a:r>
          </a:p>
        </p:txBody>
      </p:sp>
      <p:sp>
        <p:nvSpPr>
          <p:cNvPr id="16" name="角丸四角形 8">
            <a:extLst>
              <a:ext uri="{FF2B5EF4-FFF2-40B4-BE49-F238E27FC236}">
                <a16:creationId xmlns:a16="http://schemas.microsoft.com/office/drawing/2014/main" id="{4255F0FF-A2BE-4950-9DF9-4672CEBE9EEC}"/>
              </a:ext>
            </a:extLst>
          </p:cNvPr>
          <p:cNvSpPr/>
          <p:nvPr/>
        </p:nvSpPr>
        <p:spPr>
          <a:xfrm>
            <a:off x="7893607" y="2499691"/>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アメリカ</a:t>
            </a:r>
          </a:p>
        </p:txBody>
      </p:sp>
      <p:sp>
        <p:nvSpPr>
          <p:cNvPr id="17" name="角丸四角形 8">
            <a:extLst>
              <a:ext uri="{FF2B5EF4-FFF2-40B4-BE49-F238E27FC236}">
                <a16:creationId xmlns:a16="http://schemas.microsoft.com/office/drawing/2014/main" id="{B834687D-47E7-48E3-B018-37BC9652CBB8}"/>
              </a:ext>
            </a:extLst>
          </p:cNvPr>
          <p:cNvSpPr/>
          <p:nvPr/>
        </p:nvSpPr>
        <p:spPr>
          <a:xfrm>
            <a:off x="7846190" y="3120515"/>
            <a:ext cx="1149680" cy="267067"/>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ユーロ圏</a:t>
            </a:r>
          </a:p>
        </p:txBody>
      </p:sp>
      <p:sp>
        <p:nvSpPr>
          <p:cNvPr id="18" name="角丸四角形 8">
            <a:extLst>
              <a:ext uri="{FF2B5EF4-FFF2-40B4-BE49-F238E27FC236}">
                <a16:creationId xmlns:a16="http://schemas.microsoft.com/office/drawing/2014/main" id="{B765B83C-76FE-475F-9072-9E1E6815D4AC}"/>
              </a:ext>
            </a:extLst>
          </p:cNvPr>
          <p:cNvSpPr/>
          <p:nvPr/>
        </p:nvSpPr>
        <p:spPr>
          <a:xfrm>
            <a:off x="7893606" y="2136333"/>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中国</a:t>
            </a:r>
          </a:p>
        </p:txBody>
      </p:sp>
      <p:sp>
        <p:nvSpPr>
          <p:cNvPr id="19" name="角丸四角形 8">
            <a:extLst>
              <a:ext uri="{FF2B5EF4-FFF2-40B4-BE49-F238E27FC236}">
                <a16:creationId xmlns:a16="http://schemas.microsoft.com/office/drawing/2014/main" id="{405ECF11-2024-43A0-912C-D1D1966A17D0}"/>
              </a:ext>
            </a:extLst>
          </p:cNvPr>
          <p:cNvSpPr/>
          <p:nvPr/>
        </p:nvSpPr>
        <p:spPr>
          <a:xfrm>
            <a:off x="7893605" y="3760908"/>
            <a:ext cx="842133" cy="30385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日本</a:t>
            </a:r>
          </a:p>
        </p:txBody>
      </p:sp>
      <p:sp>
        <p:nvSpPr>
          <p:cNvPr id="20" name="テキスト ボックス 19"/>
          <p:cNvSpPr txBox="1"/>
          <p:nvPr/>
        </p:nvSpPr>
        <p:spPr>
          <a:xfrm>
            <a:off x="508718" y="6407219"/>
            <a:ext cx="3762836"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en-US" altLang="ja-JP" sz="1100" dirty="0">
                <a:latin typeface="Meiryo UI" panose="020B0604030504040204" pitchFamily="50" charset="-128"/>
                <a:ea typeface="Meiryo UI" panose="020B0604030504040204" pitchFamily="50" charset="-128"/>
              </a:rPr>
              <a:t>OECD</a:t>
            </a:r>
            <a:r>
              <a:rPr lang="ja-JP" altLang="en-US" sz="1100" dirty="0">
                <a:latin typeface="Meiryo UI" panose="020B0604030504040204" pitchFamily="50" charset="-128"/>
                <a:ea typeface="Meiryo UI" panose="020B0604030504040204" pitchFamily="50" charset="-128"/>
              </a:rPr>
              <a:t>統計データをもとに副首都推進局で作成</a:t>
            </a:r>
            <a:endParaRPr lang="en-US" altLang="ja-JP" sz="11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5755253" y="6425650"/>
            <a:ext cx="2964965" cy="261610"/>
          </a:xfrm>
          <a:prstGeom prst="rect">
            <a:avLst/>
          </a:prstGeom>
          <a:noFill/>
        </p:spPr>
        <p:txBody>
          <a:bodyPr wrap="square" rtlCol="0">
            <a:spAutoFit/>
          </a:bodyPr>
          <a:lstStyle/>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中国については、</a:t>
            </a:r>
            <a:r>
              <a:rPr lang="en-US" altLang="ja-JP" sz="1100" dirty="0">
                <a:latin typeface="Meiryo UI" panose="020B0604030504040204" pitchFamily="50" charset="-128"/>
                <a:ea typeface="Meiryo UI" panose="020B0604030504040204" pitchFamily="50" charset="-128"/>
              </a:rPr>
              <a:t>2010</a:t>
            </a:r>
            <a:r>
              <a:rPr lang="ja-JP" altLang="en-US" sz="1100" dirty="0">
                <a:latin typeface="Meiryo UI" panose="020B0604030504040204" pitchFamily="50" charset="-128"/>
                <a:ea typeface="Meiryo UI" panose="020B0604030504040204" pitchFamily="50" charset="-128"/>
              </a:rPr>
              <a:t>年以前のデータなし</a:t>
            </a:r>
            <a:endParaRPr lang="en-US" altLang="ja-JP" sz="1100" dirty="0">
              <a:latin typeface="Meiryo UI" panose="020B0604030504040204" pitchFamily="50" charset="-128"/>
              <a:ea typeface="Meiryo UI" panose="020B0604030504040204" pitchFamily="50" charset="-128"/>
            </a:endParaRPr>
          </a:p>
        </p:txBody>
      </p:sp>
      <p:sp>
        <p:nvSpPr>
          <p:cNvPr id="22" name="角丸四角形 8">
            <a:extLst>
              <a:ext uri="{FF2B5EF4-FFF2-40B4-BE49-F238E27FC236}">
                <a16:creationId xmlns:a16="http://schemas.microsoft.com/office/drawing/2014/main" id="{88E375BC-FE62-43E6-84F7-2B30DF661624}"/>
              </a:ext>
            </a:extLst>
          </p:cNvPr>
          <p:cNvSpPr/>
          <p:nvPr/>
        </p:nvSpPr>
        <p:spPr>
          <a:xfrm>
            <a:off x="288323" y="1843514"/>
            <a:ext cx="1624717" cy="129385"/>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a:t>
            </a:r>
            <a:r>
              <a:rPr kumimoji="1" lang="en-US" altLang="ja-JP" sz="1100" dirty="0">
                <a:solidFill>
                  <a:schemeClr val="tx1"/>
                </a:solidFill>
              </a:rPr>
              <a:t>2015</a:t>
            </a:r>
            <a:r>
              <a:rPr kumimoji="1" lang="ja-JP" altLang="en-US" sz="1100" dirty="0">
                <a:solidFill>
                  <a:schemeClr val="tx1"/>
                </a:solidFill>
              </a:rPr>
              <a:t>年＝</a:t>
            </a:r>
            <a:r>
              <a:rPr kumimoji="1" lang="en-US" altLang="ja-JP" sz="1100" dirty="0">
                <a:solidFill>
                  <a:schemeClr val="tx1"/>
                </a:solidFill>
              </a:rPr>
              <a:t>100</a:t>
            </a:r>
            <a:r>
              <a:rPr kumimoji="1" lang="ja-JP" altLang="en-US" sz="1100" dirty="0">
                <a:solidFill>
                  <a:schemeClr val="tx1"/>
                </a:solidFill>
              </a:rPr>
              <a:t>）</a:t>
            </a:r>
          </a:p>
        </p:txBody>
      </p:sp>
      <p:sp>
        <p:nvSpPr>
          <p:cNvPr id="15" name="正方形/長方形 14"/>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参考資料</a:t>
            </a:r>
          </a:p>
        </p:txBody>
      </p:sp>
    </p:spTree>
    <p:extLst>
      <p:ext uri="{BB962C8B-B14F-4D97-AF65-F5344CB8AC3E}">
        <p14:creationId xmlns:p14="http://schemas.microsoft.com/office/powerpoint/2010/main" val="2921994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主要国の企業のマークアップ率の推移をみると、アメリカ企業は、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年代以降、急速にマークアップ率が上昇する一方、日本企業は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年以降も低水準で推移。</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a:t>
            </a:r>
            <a:r>
              <a:rPr lang="ja-JP" altLang="en-US" sz="1400" b="1" dirty="0"/>
              <a:t>　主要国の企業のマークアップ率の推移</a:t>
            </a:r>
            <a:endParaRPr kumimoji="1"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kumimoji="0" lang="ja-JP" altLang="en-US" kern="0" dirty="0" smtClean="0">
                <a:solidFill>
                  <a:srgbClr val="000000"/>
                </a:solidFill>
                <a:ea typeface="Meiryo UI" pitchFamily="50" charset="-128"/>
                <a:cs typeface="Meiryo UI" pitchFamily="50" charset="-128"/>
              </a:rPr>
              <a:t>７</a:t>
            </a:r>
            <a:r>
              <a:rPr lang="en-US" altLang="ja-JP" kern="0" dirty="0" smtClean="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物価</a:t>
            </a:r>
            <a:r>
              <a:rPr lang="ja-JP" altLang="en-US" kern="0" dirty="0">
                <a:solidFill>
                  <a:srgbClr val="000000"/>
                </a:solidFill>
                <a:ea typeface="Meiryo UI" pitchFamily="50" charset="-128"/>
                <a:cs typeface="Meiryo UI" pitchFamily="50" charset="-128"/>
              </a:rPr>
              <a:t>③</a:t>
            </a:r>
            <a:r>
              <a:rPr kumimoji="0" lang="ja-JP" altLang="en-US" kern="0" dirty="0">
                <a:solidFill>
                  <a:srgbClr val="000000"/>
                </a:solidFill>
                <a:ea typeface="Meiryo UI" pitchFamily="50" charset="-128"/>
                <a:cs typeface="Meiryo UI" pitchFamily="50" charset="-128"/>
              </a:rPr>
              <a:t>）</a:t>
            </a:r>
          </a:p>
        </p:txBody>
      </p:sp>
      <p:sp>
        <p:nvSpPr>
          <p:cNvPr id="20" name="テキスト ボックス 19"/>
          <p:cNvSpPr txBox="1"/>
          <p:nvPr/>
        </p:nvSpPr>
        <p:spPr>
          <a:xfrm>
            <a:off x="477078" y="6345226"/>
            <a:ext cx="6360715"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出典：経済産業省「第四次産業革命に向けた産業構造の変化と方向性に関する基礎資料」</a:t>
            </a:r>
            <a:endParaRPr lang="en-US" altLang="ja-JP" sz="1100"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876F226E-B79E-435A-A014-B6E96D4C7E80}"/>
              </a:ext>
            </a:extLst>
          </p:cNvPr>
          <p:cNvPicPr>
            <a:picLocks noChangeAspect="1"/>
          </p:cNvPicPr>
          <p:nvPr/>
        </p:nvPicPr>
        <p:blipFill>
          <a:blip r:embed="rId2"/>
          <a:stretch>
            <a:fillRect/>
          </a:stretch>
        </p:blipFill>
        <p:spPr>
          <a:xfrm>
            <a:off x="706666" y="2286876"/>
            <a:ext cx="8067675" cy="3877010"/>
          </a:xfrm>
          <a:prstGeom prst="rect">
            <a:avLst/>
          </a:prstGeom>
        </p:spPr>
      </p:pic>
      <p:sp>
        <p:nvSpPr>
          <p:cNvPr id="22" name="テキスト ボックス 21">
            <a:extLst>
              <a:ext uri="{FF2B5EF4-FFF2-40B4-BE49-F238E27FC236}">
                <a16:creationId xmlns:a16="http://schemas.microsoft.com/office/drawing/2014/main" id="{479CFD5B-29E5-4F75-AA98-2710D007919F}"/>
              </a:ext>
            </a:extLst>
          </p:cNvPr>
          <p:cNvSpPr txBox="1"/>
          <p:nvPr/>
        </p:nvSpPr>
        <p:spPr>
          <a:xfrm>
            <a:off x="477079" y="1798639"/>
            <a:ext cx="6360715"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マークアップ率：分母をコスト、分子を販売価格とする分数であり、製造コストの何倍の価格で販売できているかを見るもの。この値が１のとき、販売価格がちょうど費用をまかなう分だけをねん出していることになる。</a:t>
            </a:r>
            <a:endParaRPr lang="en-US" altLang="ja-JP" sz="11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a:stretch>
            <a:fillRect/>
          </a:stretch>
        </p:blipFill>
        <p:spPr>
          <a:xfrm>
            <a:off x="1861226" y="6159209"/>
            <a:ext cx="6572250" cy="200025"/>
          </a:xfrm>
          <a:prstGeom prst="rect">
            <a:avLst/>
          </a:prstGeom>
        </p:spPr>
      </p:pic>
      <p:sp>
        <p:nvSpPr>
          <p:cNvPr id="10" name="大かっこ 9"/>
          <p:cNvSpPr/>
          <p:nvPr/>
        </p:nvSpPr>
        <p:spPr>
          <a:xfrm>
            <a:off x="645868" y="6554584"/>
            <a:ext cx="7223753" cy="255052"/>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t" anchorCtr="0"/>
          <a:lstStyle/>
          <a:p>
            <a:endParaRPr kumimoji="1" lang="en-US" altLang="ja-JP" sz="1100" dirty="0">
              <a:latin typeface="+mn-ea"/>
            </a:endParaRPr>
          </a:p>
        </p:txBody>
      </p:sp>
      <p:pic>
        <p:nvPicPr>
          <p:cNvPr id="6" name="図 5"/>
          <p:cNvPicPr>
            <a:picLocks noChangeAspect="1"/>
          </p:cNvPicPr>
          <p:nvPr/>
        </p:nvPicPr>
        <p:blipFill>
          <a:blip r:embed="rId4"/>
          <a:stretch>
            <a:fillRect/>
          </a:stretch>
        </p:blipFill>
        <p:spPr>
          <a:xfrm>
            <a:off x="706180" y="6593105"/>
            <a:ext cx="7163441" cy="195071"/>
          </a:xfrm>
          <a:prstGeom prst="rect">
            <a:avLst/>
          </a:prstGeom>
        </p:spPr>
      </p:pic>
      <p:sp>
        <p:nvSpPr>
          <p:cNvPr id="13" name="正方形/長方形 12"/>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参考資料</a:t>
            </a:r>
          </a:p>
        </p:txBody>
      </p:sp>
    </p:spTree>
    <p:extLst>
      <p:ext uri="{BB962C8B-B14F-4D97-AF65-F5344CB8AC3E}">
        <p14:creationId xmlns:p14="http://schemas.microsoft.com/office/powerpoint/2010/main" val="587956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70924" y="845282"/>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主要国の可処分所得の推移をみると、アメリカや</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EU</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では増加しているが、我が国では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年より横ばいの状態が続いている。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516883" y="6367954"/>
            <a:ext cx="3637106"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en-US" altLang="ja-JP" sz="1100" dirty="0">
                <a:latin typeface="Meiryo UI" panose="020B0604030504040204" pitchFamily="50" charset="-128"/>
                <a:ea typeface="Meiryo UI" panose="020B0604030504040204" pitchFamily="50" charset="-128"/>
              </a:rPr>
              <a:t>OECD</a:t>
            </a:r>
            <a:r>
              <a:rPr lang="ja-JP" altLang="en-US" sz="1100" dirty="0">
                <a:latin typeface="Meiryo UI" panose="020B0604030504040204" pitchFamily="50" charset="-128"/>
                <a:ea typeface="Meiryo UI" panose="020B0604030504040204" pitchFamily="50" charset="-128"/>
              </a:rPr>
              <a:t>統計データをもとに副首都推進局で作成</a:t>
            </a:r>
            <a:endParaRPr lang="en-US" altLang="ja-JP" sz="11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70924" y="505773"/>
            <a:ext cx="5040560" cy="307777"/>
          </a:xfrm>
          <a:prstGeom prst="rect">
            <a:avLst/>
          </a:prstGeom>
          <a:noFill/>
        </p:spPr>
        <p:txBody>
          <a:bodyPr wrap="square" rtlCol="0">
            <a:spAutoFit/>
          </a:bodyPr>
          <a:lstStyle/>
          <a:p>
            <a:r>
              <a:rPr kumimoji="1" lang="ja-JP" altLang="en-US" sz="1400" b="1" dirty="0"/>
              <a:t>■</a:t>
            </a:r>
            <a:r>
              <a:rPr lang="ja-JP" altLang="en-US" sz="1400" b="1" dirty="0"/>
              <a:t>　主要国の可処分所得推移</a:t>
            </a:r>
            <a:endParaRPr kumimoji="1" lang="ja-JP" altLang="en-US" sz="1400" b="1" dirty="0"/>
          </a:p>
        </p:txBody>
      </p:sp>
      <p:sp>
        <p:nvSpPr>
          <p:cNvPr id="14" name="正方形/長方形 13"/>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３ー７</a:t>
            </a:r>
            <a:r>
              <a:rPr lang="en-US" altLang="ja-JP" kern="0" dirty="0">
                <a:solidFill>
                  <a:srgbClr val="000000"/>
                </a:solidFill>
                <a:ea typeface="Meiryo UI" pitchFamily="50" charset="-128"/>
                <a:cs typeface="Meiryo UI" pitchFamily="50" charset="-128"/>
              </a:rPr>
              <a:t>.</a:t>
            </a:r>
            <a:r>
              <a:rPr kumimoji="0" lang="ja-JP" altLang="en-US" kern="0" dirty="0">
                <a:solidFill>
                  <a:srgbClr val="000000"/>
                </a:solidFill>
                <a:ea typeface="Meiryo UI" pitchFamily="50" charset="-128"/>
                <a:cs typeface="Meiryo UI" pitchFamily="50" charset="-128"/>
              </a:rPr>
              <a:t>世界経済と日本の状況（</a:t>
            </a:r>
            <a:r>
              <a:rPr kumimoji="0" lang="ja-JP" altLang="en-US" kern="0" dirty="0" smtClean="0">
                <a:solidFill>
                  <a:srgbClr val="000000"/>
                </a:solidFill>
                <a:ea typeface="Meiryo UI" pitchFamily="50" charset="-128"/>
                <a:cs typeface="Meiryo UI" pitchFamily="50" charset="-128"/>
              </a:rPr>
              <a:t>８</a:t>
            </a:r>
            <a:r>
              <a:rPr lang="en-US" altLang="ja-JP" kern="0" dirty="0" smtClean="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家計</a:t>
            </a:r>
            <a:r>
              <a:rPr kumimoji="0" lang="ja-JP" altLang="en-US" kern="0" dirty="0">
                <a:solidFill>
                  <a:srgbClr val="000000"/>
                </a:solidFill>
                <a:ea typeface="Meiryo UI" pitchFamily="50" charset="-128"/>
                <a:cs typeface="Meiryo UI" pitchFamily="50" charset="-128"/>
              </a:rPr>
              <a:t>）</a:t>
            </a:r>
          </a:p>
        </p:txBody>
      </p:sp>
      <p:pic>
        <p:nvPicPr>
          <p:cNvPr id="6" name="図 5"/>
          <p:cNvPicPr>
            <a:picLocks noChangeAspect="1"/>
          </p:cNvPicPr>
          <p:nvPr/>
        </p:nvPicPr>
        <p:blipFill>
          <a:blip r:embed="rId2"/>
          <a:stretch>
            <a:fillRect/>
          </a:stretch>
        </p:blipFill>
        <p:spPr>
          <a:xfrm>
            <a:off x="358703" y="1816630"/>
            <a:ext cx="8327858" cy="4401693"/>
          </a:xfrm>
          <a:prstGeom prst="rect">
            <a:avLst/>
          </a:prstGeom>
        </p:spPr>
      </p:pic>
      <p:sp>
        <p:nvSpPr>
          <p:cNvPr id="8" name="正方形/長方形 7"/>
          <p:cNvSpPr/>
          <p:nvPr/>
        </p:nvSpPr>
        <p:spPr>
          <a:xfrm>
            <a:off x="7173493" y="102855"/>
            <a:ext cx="1837929" cy="2057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第３回意見交換会　参考資料</a:t>
            </a:r>
          </a:p>
        </p:txBody>
      </p:sp>
    </p:spTree>
    <p:extLst>
      <p:ext uri="{BB962C8B-B14F-4D97-AF65-F5344CB8AC3E}">
        <p14:creationId xmlns:p14="http://schemas.microsoft.com/office/powerpoint/2010/main" val="3493439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8366</Words>
  <Application>Microsoft Office PowerPoint</Application>
  <PresentationFormat>画面に合わせる (4:3)</PresentationFormat>
  <Paragraphs>783</Paragraphs>
  <Slides>52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52</vt:i4>
      </vt:variant>
    </vt:vector>
  </HeadingPairs>
  <TitlesOfParts>
    <vt:vector size="59" baseType="lpstr">
      <vt:lpstr>Meiryo UI</vt:lpstr>
      <vt:lpstr>メイリオ</vt:lpstr>
      <vt:lpstr>游ゴシック</vt:lpstr>
      <vt:lpstr>Arial</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2022-09-28T10:48:16Z</dcterms:modified>
</cp:coreProperties>
</file>