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7" r:id="rId2"/>
    <p:sldId id="301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66CCFF"/>
    <a:srgbClr val="99FF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2" autoAdjust="0"/>
    <p:restoredTop sz="84826" autoAdjust="0"/>
  </p:normalViewPr>
  <p:slideViewPr>
    <p:cSldViewPr snapToGrid="0">
      <p:cViewPr varScale="1">
        <p:scale>
          <a:sx n="73" d="100"/>
          <a:sy n="73" d="100"/>
        </p:scale>
        <p:origin x="13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E73F6-E227-4238-8557-B579A0085B3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5BD9-7CD7-4747-A4C9-CE1DFC7B8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801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50375" cy="498966"/>
          </a:xfrm>
          <a:prstGeom prst="rect">
            <a:avLst/>
          </a:prstGeom>
        </p:spPr>
        <p:txBody>
          <a:bodyPr vert="horz" lIns="92187" tIns="46097" rIns="92187" bIns="4609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187" tIns="46097" rIns="92187" bIns="46097" rtlCol="0"/>
          <a:lstStyle>
            <a:lvl1pPr algn="r">
              <a:defRPr sz="1200"/>
            </a:lvl1pPr>
          </a:lstStyle>
          <a:p>
            <a:fld id="{B0338111-97D9-4D54-8D73-1CDBE5F242F3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7" tIns="46097" rIns="92187" bIns="4609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6" y="4783357"/>
            <a:ext cx="5446723" cy="3913364"/>
          </a:xfrm>
          <a:prstGeom prst="rect">
            <a:avLst/>
          </a:prstGeom>
        </p:spPr>
        <p:txBody>
          <a:bodyPr vert="horz" lIns="92187" tIns="46097" rIns="92187" bIns="460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40372"/>
            <a:ext cx="2950375" cy="498966"/>
          </a:xfrm>
          <a:prstGeom prst="rect">
            <a:avLst/>
          </a:prstGeom>
        </p:spPr>
        <p:txBody>
          <a:bodyPr vert="horz" lIns="92187" tIns="46097" rIns="92187" bIns="4609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187" tIns="46097" rIns="92187" bIns="46097" rtlCol="0" anchor="b"/>
          <a:lstStyle>
            <a:lvl1pPr algn="r">
              <a:defRPr sz="1200"/>
            </a:lvl1pPr>
          </a:lstStyle>
          <a:p>
            <a:fld id="{2581634D-05D3-4D41-9B38-B57F14B389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99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8542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996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159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8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773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445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935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119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902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029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99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868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87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1C0B-2D4B-49BF-9C8D-68C0B5C13C7B}" type="datetimeFigureOut">
              <a:rPr kumimoji="1" lang="ja-JP" altLang="en-US" smtClean="0"/>
              <a:t>2022/4/13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309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22000" y="3777760"/>
            <a:ext cx="81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7256766" y="94938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5678352" y="373325"/>
            <a:ext cx="3415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.4.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本部（大阪府市）会議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45117" y="5203585"/>
            <a:ext cx="8998883" cy="1309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 副首都推進局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0" y="2635088"/>
            <a:ext cx="9144000" cy="95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条例に基づく協議事項の進捗状況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1800"/>
              </a:spcBef>
            </a:pP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（スマートシティ関連）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200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8644034" y="-9526"/>
            <a:ext cx="479380" cy="4578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62256" y="1838378"/>
            <a:ext cx="8961158" cy="2164913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令和４年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大阪スマートシティ戦略</a:t>
            </a:r>
            <a:r>
              <a:rPr lang="ja-JP" altLang="en-US" sz="1600" b="1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er.2.0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（案）をとりまとめ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  <a:spcBef>
                <a:spcPts val="800"/>
              </a:spcBef>
            </a:pP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 パブリック・コメント実施（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2/22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3/2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３）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国家戦略特区諮問会議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  <a:spcBef>
                <a:spcPts val="800"/>
              </a:spcBef>
            </a:pP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スーパーシティ型国家戦略特別区域の大阪市の指定が諮問会議決定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年３月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大阪スマートシティ戦略会議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  <a:spcBef>
                <a:spcPts val="800"/>
              </a:spcBef>
            </a:pP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 　　　大阪</a:t>
            </a: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スマートシティ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戦略</a:t>
            </a:r>
            <a:r>
              <a:rPr lang="ja-JP" altLang="en-US" sz="1600" b="1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er.2.0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案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）の成案化を了承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88488" y="425317"/>
            <a:ext cx="8652736" cy="1097980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8488" y="357138"/>
            <a:ext cx="5677312" cy="34970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第３回副首都推進本部（大阪府市）会議（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R3.8.30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82842" y="808837"/>
            <a:ext cx="8605557" cy="714732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285750" indent="-285750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大阪スマートシティ戦略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ver.2.0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の策定に向けた基本方針を確認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スーパーシティ型国家戦略特別区域の指定に係る状況の報告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flipV="1">
            <a:off x="3104943" y="1578798"/>
            <a:ext cx="2348206" cy="1522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88487" y="1769047"/>
            <a:ext cx="8652736" cy="2263772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81891" y="4273352"/>
            <a:ext cx="7863840" cy="1136575"/>
          </a:xfrm>
          <a:prstGeom prst="roundRect">
            <a:avLst>
              <a:gd name="adj" fmla="val 2804"/>
            </a:avLst>
          </a:prstGeom>
          <a:noFill/>
          <a:ln w="317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365125" indent="-282575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u"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大阪スマートシティ戦略</a:t>
            </a:r>
            <a:r>
              <a:rPr lang="ja-JP" altLang="en-US" sz="1600" b="1" dirty="0" err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er.2.0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の策定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5125" indent="-282575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u"/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令和４年４月１２日閣議決定　スーパーシティ型国家戦略特別区域の指定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2550">
              <a:lnSpc>
                <a:spcPts val="2000"/>
              </a:lnSpc>
              <a:spcBef>
                <a:spcPts val="800"/>
              </a:spcBef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（令和４年４月１５日施行予定）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147395" y="5419895"/>
            <a:ext cx="7813726" cy="585252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920"/>
              </a:lnSpc>
            </a:pP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府市一体条例第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条第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項に基づき議会へ報告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2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（大阪府議会：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月議会、　大阪市会：直近の大都市税財政制度特別委員会）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1313" y="6033250"/>
            <a:ext cx="8008363" cy="523220"/>
          </a:xfrm>
          <a:prstGeom prst="rect">
            <a:avLst/>
          </a:prstGeom>
          <a:ln w="6350">
            <a:solidFill>
              <a:schemeClr val="accent1"/>
            </a:solidFill>
            <a:prstDash val="dash"/>
          </a:ln>
        </p:spPr>
        <p:txBody>
          <a:bodyPr wrap="square" lIns="180000" rIns="18000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参考</a:t>
            </a:r>
            <a:r>
              <a:rPr lang="ja-JP" altLang="ja-JP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）第</a:t>
            </a:r>
            <a:r>
              <a:rPr lang="ja-JP" altLang="en-US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ja-JP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条</a:t>
            </a:r>
            <a:r>
              <a:rPr lang="ja-JP" altLang="en-US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第</a:t>
            </a:r>
            <a:r>
              <a:rPr lang="ja-JP" altLang="ja-JP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項</a:t>
            </a:r>
            <a:r>
              <a:rPr lang="ja-JP" altLang="ja-JP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〔</a:t>
            </a:r>
            <a:r>
              <a:rPr lang="ja-JP" altLang="ja-JP" sz="14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知事／市長〕は、合意事項及び合意事項についての進捗</a:t>
            </a:r>
            <a:r>
              <a:rPr lang="ja-JP" altLang="ja-JP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状況を</a:t>
            </a:r>
            <a:r>
              <a:rPr lang="ja-JP" altLang="en-US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400" kern="1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               </a:t>
            </a:r>
            <a:r>
              <a:rPr lang="ja-JP" altLang="ja-JP" sz="1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〔</a:t>
            </a:r>
            <a:r>
              <a:rPr lang="ja-JP" altLang="ja-JP" sz="14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府議会／市会〕に報告するものとする。</a:t>
            </a:r>
            <a:endParaRPr lang="ja-JP" altLang="ja-JP" sz="14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二等辺三角形 13"/>
          <p:cNvSpPr/>
          <p:nvPr/>
        </p:nvSpPr>
        <p:spPr>
          <a:xfrm flipV="1">
            <a:off x="3113061" y="4071190"/>
            <a:ext cx="2348206" cy="1522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683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175">
          <a:prstDash val="sysDot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画面に合わせる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BIZ UDPゴシック</vt:lpstr>
      <vt:lpstr>HGSｺﾞｼｯｸM</vt:lpstr>
      <vt:lpstr>Meiryo UI</vt:lpstr>
      <vt:lpstr>ＭＳ Ｐゴシック</vt:lpstr>
      <vt:lpstr>メイリオ</vt:lpstr>
      <vt:lpstr>游ゴシック</vt:lpstr>
      <vt:lpstr>Arial</vt:lpstr>
      <vt:lpstr>Calibri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2022-04-13T05:41:32Z</dcterms:modified>
</cp:coreProperties>
</file>