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commentAuthors+xml" PartName="/ppt/commentAuthors.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Relationships xmlns="http://schemas.openxmlformats.org/package/2006/relationships"><Relationship Target="ppt/presentation.xml" Type="http://schemas.openxmlformats.org/officeDocument/2006/relationships/officeDocument" Id="rId1"></Relationship><Relationship Target="docProps/core.xml" Type="http://schemas.openxmlformats.org/package/2006/relationships/metadata/core-properties" Id="rId5"></Relationship><Relationship Target="docProps/thumbnail.jpeg" Type="http://schemas.openxmlformats.org/package/2006/relationships/metadata/thumbnail" Id="rId6"></Relationship><Relationship Target="docProps/app.xml" Type="http://schemas.openxmlformats.org/officeDocument/2006/relationships/extended-properties" Id="rId7"></Relationship></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1"/>
  </p:sldMasterIdLst>
  <p:notesMasterIdLst>
    <p:notesMasterId r:id="rId19"/>
  </p:notesMasterIdLst>
  <p:sldIdLst>
    <p:sldId id="353" r:id="rId2"/>
    <p:sldId id="354" r:id="rId3"/>
    <p:sldId id="358" r:id="rId4"/>
    <p:sldId id="256" r:id="rId5"/>
    <p:sldId id="310" r:id="rId6"/>
    <p:sldId id="323" r:id="rId7"/>
    <p:sldId id="348" r:id="rId8"/>
    <p:sldId id="324" r:id="rId9"/>
    <p:sldId id="331" r:id="rId10"/>
    <p:sldId id="333" r:id="rId11"/>
    <p:sldId id="335" r:id="rId12"/>
    <p:sldId id="356" r:id="rId13"/>
    <p:sldId id="339" r:id="rId14"/>
    <p:sldId id="340" r:id="rId15"/>
    <p:sldId id="357" r:id="rId16"/>
    <p:sldId id="346" r:id="rId17"/>
    <p:sldId id="361" r:id="rId18"/>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ECFF"/>
    <a:srgbClr val="FF3300"/>
    <a:srgbClr val="C6C4E2"/>
    <a:srgbClr val="B0ADD7"/>
    <a:srgbClr val="FFCCFF"/>
    <a:srgbClr val="4B4B4B"/>
    <a:srgbClr val="FF99CC"/>
    <a:srgbClr val="FF6699"/>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23" autoAdjust="0"/>
    <p:restoredTop sz="94660"/>
  </p:normalViewPr>
  <p:slideViewPr>
    <p:cSldViewPr snapToGrid="0">
      <p:cViewPr varScale="1">
        <p:scale>
          <a:sx n="73" d="100"/>
          <a:sy n="73" d="100"/>
        </p:scale>
        <p:origin x="1224" y="66"/>
      </p:cViewPr>
      <p:guideLst/>
    </p:cSldViewPr>
  </p:slideViewPr>
  <p:notesTextViewPr>
    <p:cViewPr>
      <p:scale>
        <a:sx n="1" d="1"/>
        <a:sy n="1" d="1"/>
      </p:scale>
      <p:origin x="0" y="0"/>
    </p:cViewPr>
  </p:notesTextViewPr>
  <p:gridSpacing cx="72008" cy="72008"/>
</p:viewPr>
</file>

<file path=ppt/_rels/presentation.xml.rels><?xml version="1.0" encoding="UTF-8" ?><Relationships xmlns="http://schemas.openxmlformats.org/package/2006/relationships"><Relationship Target="slides/slide7.xml" Type="http://schemas.openxmlformats.org/officeDocument/2006/relationships/slide" Id="rId8"></Relationship><Relationship Target="slides/slide12.xml" Type="http://schemas.openxmlformats.org/officeDocument/2006/relationships/slide" Id="rId13"></Relationship><Relationship Target="slides/slide17.xml" Type="http://schemas.openxmlformats.org/officeDocument/2006/relationships/slide" Id="rId18"></Relationship><Relationship Target="slides/slide2.xml" Type="http://schemas.openxmlformats.org/officeDocument/2006/relationships/slide" Id="rId3"></Relationship><Relationship Target="presProps.xml" Type="http://schemas.openxmlformats.org/officeDocument/2006/relationships/presProps" Id="rId21"></Relationship><Relationship Target="slides/slide6.xml" Type="http://schemas.openxmlformats.org/officeDocument/2006/relationships/slide" Id="rId7"></Relationship><Relationship Target="slides/slide11.xml" Type="http://schemas.openxmlformats.org/officeDocument/2006/relationships/slide" Id="rId12"></Relationship><Relationship Target="slides/slide16.xml" Type="http://schemas.openxmlformats.org/officeDocument/2006/relationships/slide" Id="rId17"></Relationship><Relationship Target="slides/slide1.xml" Type="http://schemas.openxmlformats.org/officeDocument/2006/relationships/slide" Id="rId2"></Relationship><Relationship Target="slides/slide15.xml" Type="http://schemas.openxmlformats.org/officeDocument/2006/relationships/slide" Id="rId16"></Relationship><Relationship Target="commentAuthors.xml" Type="http://schemas.openxmlformats.org/officeDocument/2006/relationships/commentAuthors" Id="rId20"></Relationship><Relationship Target="slideMasters/slideMaster1.xml" Type="http://schemas.openxmlformats.org/officeDocument/2006/relationships/slideMaster" Id="rId1"></Relationship><Relationship Target="slides/slide5.xml" Type="http://schemas.openxmlformats.org/officeDocument/2006/relationships/slide" Id="rId6"></Relationship><Relationship Target="slides/slide10.xml" Type="http://schemas.openxmlformats.org/officeDocument/2006/relationships/slide" Id="rId11"></Relationship><Relationship Target="tableStyles.xml" Type="http://schemas.openxmlformats.org/officeDocument/2006/relationships/tableStyles" Id="rId24"></Relationship><Relationship Target="slides/slide4.xml" Type="http://schemas.openxmlformats.org/officeDocument/2006/relationships/slide" Id="rId5"></Relationship><Relationship Target="slides/slide14.xml" Type="http://schemas.openxmlformats.org/officeDocument/2006/relationships/slide" Id="rId15"></Relationship><Relationship Target="theme/theme1.xml" Type="http://schemas.openxmlformats.org/officeDocument/2006/relationships/theme" Id="rId23"></Relationship><Relationship Target="slides/slide9.xml" Type="http://schemas.openxmlformats.org/officeDocument/2006/relationships/slide" Id="rId10"></Relationship><Relationship Target="notesMasters/notesMaster1.xml" Type="http://schemas.openxmlformats.org/officeDocument/2006/relationships/notesMaster" Id="rId19"></Relationship><Relationship Target="slides/slide3.xml" Type="http://schemas.openxmlformats.org/officeDocument/2006/relationships/slide" Id="rId4"></Relationship><Relationship Target="slides/slide8.xml" Type="http://schemas.openxmlformats.org/officeDocument/2006/relationships/slide" Id="rId9"></Relationship><Relationship Target="slides/slide13.xml" Type="http://schemas.openxmlformats.org/officeDocument/2006/relationships/slide" Id="rId14"></Relationship><Relationship Target="viewProps.xml" Type="http://schemas.openxmlformats.org/officeDocument/2006/relationships/viewProps" Id="rId22"></Relationship></Relationships>
</file>

<file path=ppt/notesMasters/_rels/notesMaster1.xml.rels><?xml version="1.0" encoding="UTF-8" ?><Relationships xmlns="http://schemas.openxmlformats.org/package/2006/relationships"><Relationship Target="../theme/theme2.xml" Type="http://schemas.openxmlformats.org/officeDocument/2006/relationships/theme" Id="rId1"></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0"/>
            <a:ext cx="2949786" cy="498693"/>
          </a:xfrm>
          <a:prstGeom prst="rect">
            <a:avLst/>
          </a:prstGeom>
        </p:spPr>
        <p:txBody>
          <a:bodyPr vert="horz" lIns="91479" tIns="45739" rIns="91479" bIns="4573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4" y="0"/>
            <a:ext cx="2949786" cy="498693"/>
          </a:xfrm>
          <a:prstGeom prst="rect">
            <a:avLst/>
          </a:prstGeom>
        </p:spPr>
        <p:txBody>
          <a:bodyPr vert="horz" lIns="91479" tIns="45739" rIns="91479" bIns="45739" rtlCol="0"/>
          <a:lstStyle>
            <a:lvl1pPr algn="r">
              <a:defRPr sz="1200"/>
            </a:lvl1pPr>
          </a:lstStyle>
          <a:p>
            <a:fld id="{DEDBF655-9714-4FB2-8CC9-EA257C80D8CC}" type="datetimeFigureOut">
              <a:rPr kumimoji="1" lang="ja-JP" altLang="en-US" smtClean="0"/>
              <a:t>2022/4/13</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79" tIns="45739" rIns="91479" bIns="45739" rtlCol="0" anchor="ctr"/>
          <a:lstStyle/>
          <a:p>
            <a:endParaRPr lang="ja-JP" altLang="en-US"/>
          </a:p>
        </p:txBody>
      </p:sp>
      <p:sp>
        <p:nvSpPr>
          <p:cNvPr id="5" name="ノート プレースホルダー 4"/>
          <p:cNvSpPr>
            <a:spLocks noGrp="1"/>
          </p:cNvSpPr>
          <p:nvPr>
            <p:ph type="body" sz="quarter" idx="3"/>
          </p:nvPr>
        </p:nvSpPr>
        <p:spPr>
          <a:xfrm>
            <a:off x="680721" y="4783312"/>
            <a:ext cx="5445760" cy="3913615"/>
          </a:xfrm>
          <a:prstGeom prst="rect">
            <a:avLst/>
          </a:prstGeom>
        </p:spPr>
        <p:txBody>
          <a:bodyPr vert="horz" lIns="91479" tIns="45739" rIns="91479" bIns="4573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7" y="9440647"/>
            <a:ext cx="2949786" cy="498692"/>
          </a:xfrm>
          <a:prstGeom prst="rect">
            <a:avLst/>
          </a:prstGeom>
        </p:spPr>
        <p:txBody>
          <a:bodyPr vert="horz" lIns="91479" tIns="45739" rIns="91479" bIns="4573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4" y="9440647"/>
            <a:ext cx="2949786" cy="498692"/>
          </a:xfrm>
          <a:prstGeom prst="rect">
            <a:avLst/>
          </a:prstGeom>
        </p:spPr>
        <p:txBody>
          <a:bodyPr vert="horz" lIns="91479" tIns="45739" rIns="91479" bIns="45739" rtlCol="0" anchor="b"/>
          <a:lstStyle>
            <a:lvl1pPr algn="r">
              <a:defRPr sz="1200"/>
            </a:lvl1pPr>
          </a:lstStyle>
          <a:p>
            <a:fld id="{A8D2D284-5C37-494A-A8B2-4FA913A42902}" type="slidenum">
              <a:rPr kumimoji="1" lang="ja-JP" altLang="en-US" smtClean="0"/>
              <a:t>‹#›</a:t>
            </a:fld>
            <a:endParaRPr kumimoji="1" lang="ja-JP" altLang="en-US"/>
          </a:p>
        </p:txBody>
      </p:sp>
    </p:spTree>
    <p:extLst>
      <p:ext uri="{BB962C8B-B14F-4D97-AF65-F5344CB8AC3E}">
        <p14:creationId xmlns:p14="http://schemas.microsoft.com/office/powerpoint/2010/main" val="145781024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581634D-05D3-4D41-9B38-B57F14B38952}" type="slidenum">
              <a:rPr kumimoji="1" lang="ja-JP" altLang="en-US" smtClean="0"/>
              <a:t>0</a:t>
            </a:fld>
            <a:endParaRPr kumimoji="1" lang="ja-JP" altLang="en-US" dirty="0"/>
          </a:p>
        </p:txBody>
      </p:sp>
    </p:spTree>
    <p:extLst>
      <p:ext uri="{BB962C8B-B14F-4D97-AF65-F5344CB8AC3E}">
        <p14:creationId xmlns:p14="http://schemas.microsoft.com/office/powerpoint/2010/main" val="1633796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10741BC-D784-4F40-9D2A-2F51B9320CD5}" type="slidenum">
              <a:rPr kumimoji="1" lang="ja-JP" altLang="en-US" smtClean="0"/>
              <a:t>11</a:t>
            </a:fld>
            <a:endParaRPr kumimoji="1" lang="ja-JP" altLang="en-US"/>
          </a:p>
        </p:txBody>
      </p:sp>
    </p:spTree>
    <p:extLst>
      <p:ext uri="{BB962C8B-B14F-4D97-AF65-F5344CB8AC3E}">
        <p14:creationId xmlns:p14="http://schemas.microsoft.com/office/powerpoint/2010/main" val="810496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10741BC-D784-4F40-9D2A-2F51B9320CD5}" type="slidenum">
              <a:rPr kumimoji="1" lang="ja-JP" altLang="en-US" smtClean="0"/>
              <a:t>12</a:t>
            </a:fld>
            <a:endParaRPr kumimoji="1" lang="ja-JP" altLang="en-US"/>
          </a:p>
        </p:txBody>
      </p:sp>
    </p:spTree>
    <p:extLst>
      <p:ext uri="{BB962C8B-B14F-4D97-AF65-F5344CB8AC3E}">
        <p14:creationId xmlns:p14="http://schemas.microsoft.com/office/powerpoint/2010/main" val="3622904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10741BC-D784-4F40-9D2A-2F51B9320CD5}" type="slidenum">
              <a:rPr kumimoji="1" lang="ja-JP" altLang="en-US" smtClean="0"/>
              <a:t>13</a:t>
            </a:fld>
            <a:endParaRPr kumimoji="1" lang="ja-JP" altLang="en-US"/>
          </a:p>
        </p:txBody>
      </p:sp>
    </p:spTree>
    <p:extLst>
      <p:ext uri="{BB962C8B-B14F-4D97-AF65-F5344CB8AC3E}">
        <p14:creationId xmlns:p14="http://schemas.microsoft.com/office/powerpoint/2010/main" val="1946096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10741BC-D784-4F40-9D2A-2F51B9320CD5}" type="slidenum">
              <a:rPr kumimoji="1" lang="ja-JP" altLang="en-US" smtClean="0"/>
              <a:t>14</a:t>
            </a:fld>
            <a:endParaRPr kumimoji="1" lang="ja-JP" altLang="en-US"/>
          </a:p>
        </p:txBody>
      </p:sp>
    </p:spTree>
    <p:extLst>
      <p:ext uri="{BB962C8B-B14F-4D97-AF65-F5344CB8AC3E}">
        <p14:creationId xmlns:p14="http://schemas.microsoft.com/office/powerpoint/2010/main" val="1799397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10741BC-D784-4F40-9D2A-2F51B9320CD5}" type="slidenum">
              <a:rPr kumimoji="1" lang="ja-JP" altLang="en-US" smtClean="0"/>
              <a:t>15</a:t>
            </a:fld>
            <a:endParaRPr kumimoji="1" lang="ja-JP" altLang="en-US"/>
          </a:p>
        </p:txBody>
      </p:sp>
    </p:spTree>
    <p:extLst>
      <p:ext uri="{BB962C8B-B14F-4D97-AF65-F5344CB8AC3E}">
        <p14:creationId xmlns:p14="http://schemas.microsoft.com/office/powerpoint/2010/main" val="668061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581634D-05D3-4D41-9B38-B57F14B38952}" type="slidenum">
              <a:rPr kumimoji="1" lang="ja-JP" altLang="en-US" smtClean="0"/>
              <a:t>1</a:t>
            </a:fld>
            <a:endParaRPr kumimoji="1" lang="ja-JP" altLang="en-US" dirty="0"/>
          </a:p>
        </p:txBody>
      </p:sp>
    </p:spTree>
    <p:extLst>
      <p:ext uri="{BB962C8B-B14F-4D97-AF65-F5344CB8AC3E}">
        <p14:creationId xmlns:p14="http://schemas.microsoft.com/office/powerpoint/2010/main" val="3743792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10741BC-D784-4F40-9D2A-2F51B9320CD5}" type="slidenum">
              <a:rPr kumimoji="1" lang="ja-JP" altLang="en-US" smtClean="0"/>
              <a:t>4</a:t>
            </a:fld>
            <a:endParaRPr kumimoji="1" lang="ja-JP" altLang="en-US"/>
          </a:p>
        </p:txBody>
      </p:sp>
    </p:spTree>
    <p:extLst>
      <p:ext uri="{BB962C8B-B14F-4D97-AF65-F5344CB8AC3E}">
        <p14:creationId xmlns:p14="http://schemas.microsoft.com/office/powerpoint/2010/main" val="964617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10741BC-D784-4F40-9D2A-2F51B9320CD5}" type="slidenum">
              <a:rPr kumimoji="1" lang="ja-JP" altLang="en-US" smtClean="0"/>
              <a:t>5</a:t>
            </a:fld>
            <a:endParaRPr kumimoji="1" lang="ja-JP" altLang="en-US"/>
          </a:p>
        </p:txBody>
      </p:sp>
    </p:spTree>
    <p:extLst>
      <p:ext uri="{BB962C8B-B14F-4D97-AF65-F5344CB8AC3E}">
        <p14:creationId xmlns:p14="http://schemas.microsoft.com/office/powerpoint/2010/main" val="2780841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10741BC-D784-4F40-9D2A-2F51B9320CD5}" type="slidenum">
              <a:rPr kumimoji="1" lang="ja-JP" altLang="en-US" smtClean="0"/>
              <a:t>6</a:t>
            </a:fld>
            <a:endParaRPr kumimoji="1" lang="ja-JP" altLang="en-US"/>
          </a:p>
        </p:txBody>
      </p:sp>
    </p:spTree>
    <p:extLst>
      <p:ext uri="{BB962C8B-B14F-4D97-AF65-F5344CB8AC3E}">
        <p14:creationId xmlns:p14="http://schemas.microsoft.com/office/powerpoint/2010/main" val="2288685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10741BC-D784-4F40-9D2A-2F51B9320CD5}" type="slidenum">
              <a:rPr kumimoji="1" lang="ja-JP" altLang="en-US" smtClean="0"/>
              <a:t>7</a:t>
            </a:fld>
            <a:endParaRPr kumimoji="1" lang="ja-JP" altLang="en-US"/>
          </a:p>
        </p:txBody>
      </p:sp>
    </p:spTree>
    <p:extLst>
      <p:ext uri="{BB962C8B-B14F-4D97-AF65-F5344CB8AC3E}">
        <p14:creationId xmlns:p14="http://schemas.microsoft.com/office/powerpoint/2010/main" val="186096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10741BC-D784-4F40-9D2A-2F51B9320CD5}" type="slidenum">
              <a:rPr kumimoji="1" lang="ja-JP" altLang="en-US" smtClean="0"/>
              <a:t>8</a:t>
            </a:fld>
            <a:endParaRPr kumimoji="1" lang="ja-JP" altLang="en-US"/>
          </a:p>
        </p:txBody>
      </p:sp>
    </p:spTree>
    <p:extLst>
      <p:ext uri="{BB962C8B-B14F-4D97-AF65-F5344CB8AC3E}">
        <p14:creationId xmlns:p14="http://schemas.microsoft.com/office/powerpoint/2010/main" val="4119485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10741BC-D784-4F40-9D2A-2F51B9320CD5}" type="slidenum">
              <a:rPr kumimoji="1" lang="ja-JP" altLang="en-US" smtClean="0"/>
              <a:t>9</a:t>
            </a:fld>
            <a:endParaRPr kumimoji="1" lang="ja-JP" altLang="en-US"/>
          </a:p>
        </p:txBody>
      </p:sp>
    </p:spTree>
    <p:extLst>
      <p:ext uri="{BB962C8B-B14F-4D97-AF65-F5344CB8AC3E}">
        <p14:creationId xmlns:p14="http://schemas.microsoft.com/office/powerpoint/2010/main" val="3184354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810741BC-D784-4F40-9D2A-2F51B9320CD5}" type="slidenum">
              <a:rPr kumimoji="1" lang="ja-JP" altLang="en-US" smtClean="0"/>
              <a:t>10</a:t>
            </a:fld>
            <a:endParaRPr kumimoji="1" lang="ja-JP" altLang="en-US"/>
          </a:p>
        </p:txBody>
      </p:sp>
    </p:spTree>
    <p:extLst>
      <p:ext uri="{BB962C8B-B14F-4D97-AF65-F5344CB8AC3E}">
        <p14:creationId xmlns:p14="http://schemas.microsoft.com/office/powerpoint/2010/main" val="3519113974"/>
      </p:ext>
    </p:extLst>
  </p:cSld>
  <p:clrMapOvr>
    <a:masterClrMapping/>
  </p:clrMapOvr>
</p:notes>
</file>

<file path=ppt/slideLayouts/_rels/slideLayout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0.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2.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3.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4.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5.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6.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7.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8.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9.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75C2320-9257-4CA3-9323-144D2EB51175}" type="datetime1">
              <a:rPr kumimoji="1" lang="ja-JP" altLang="en-US" smtClean="0"/>
              <a:t>2022/4/13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C32EE94-4B9C-483D-B4FE-7A11C3E30F67}" type="slidenum">
              <a:rPr kumimoji="1" lang="ja-JP" altLang="en-US" smtClean="0"/>
              <a:t>‹#›</a:t>
            </a:fld>
            <a:endParaRPr kumimoji="1" lang="ja-JP" altLang="en-US"/>
          </a:p>
        </p:txBody>
      </p:sp>
    </p:spTree>
    <p:extLst>
      <p:ext uri="{BB962C8B-B14F-4D97-AF65-F5344CB8AC3E}">
        <p14:creationId xmlns:p14="http://schemas.microsoft.com/office/powerpoint/2010/main" val="2871945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C4B334C-7900-4C27-988C-3CA4DF926764}" type="datetime1">
              <a:rPr kumimoji="1" lang="ja-JP" altLang="en-US" smtClean="0"/>
              <a:t>2022/4/13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C32EE94-4B9C-483D-B4FE-7A11C3E30F67}" type="slidenum">
              <a:rPr kumimoji="1" lang="ja-JP" altLang="en-US" smtClean="0"/>
              <a:t>‹#›</a:t>
            </a:fld>
            <a:endParaRPr kumimoji="1" lang="ja-JP" altLang="en-US"/>
          </a:p>
        </p:txBody>
      </p:sp>
    </p:spTree>
    <p:extLst>
      <p:ext uri="{BB962C8B-B14F-4D97-AF65-F5344CB8AC3E}">
        <p14:creationId xmlns:p14="http://schemas.microsoft.com/office/powerpoint/2010/main" val="1030118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B20A90A-0DC8-430C-9F97-EFE19BB073FB}" type="datetime1">
              <a:rPr kumimoji="1" lang="ja-JP" altLang="en-US" smtClean="0"/>
              <a:t>2022/4/13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C32EE94-4B9C-483D-B4FE-7A11C3E30F67}" type="slidenum">
              <a:rPr kumimoji="1" lang="ja-JP" altLang="en-US" smtClean="0"/>
              <a:t>‹#›</a:t>
            </a:fld>
            <a:endParaRPr kumimoji="1" lang="ja-JP" altLang="en-US"/>
          </a:p>
        </p:txBody>
      </p:sp>
    </p:spTree>
    <p:extLst>
      <p:ext uri="{BB962C8B-B14F-4D97-AF65-F5344CB8AC3E}">
        <p14:creationId xmlns:p14="http://schemas.microsoft.com/office/powerpoint/2010/main" val="2745197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771680B-0675-4886-9ED5-AF0F1726E7E3}" type="datetime1">
              <a:rPr kumimoji="1" lang="ja-JP" altLang="en-US" smtClean="0"/>
              <a:t>2022/4/13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C32EE94-4B9C-483D-B4FE-7A11C3E30F67}" type="slidenum">
              <a:rPr kumimoji="1" lang="ja-JP" altLang="en-US" smtClean="0"/>
              <a:t>‹#›</a:t>
            </a:fld>
            <a:endParaRPr kumimoji="1" lang="ja-JP" altLang="en-US"/>
          </a:p>
        </p:txBody>
      </p:sp>
    </p:spTree>
    <p:extLst>
      <p:ext uri="{BB962C8B-B14F-4D97-AF65-F5344CB8AC3E}">
        <p14:creationId xmlns:p14="http://schemas.microsoft.com/office/powerpoint/2010/main" val="2754395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DE2E420-6639-4775-BFD8-0CF7F9B36965}" type="datetime1">
              <a:rPr kumimoji="1" lang="ja-JP" altLang="en-US" smtClean="0"/>
              <a:t>2022/4/13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C32EE94-4B9C-483D-B4FE-7A11C3E30F67}" type="slidenum">
              <a:rPr kumimoji="1" lang="ja-JP" altLang="en-US" smtClean="0"/>
              <a:t>‹#›</a:t>
            </a:fld>
            <a:endParaRPr kumimoji="1" lang="ja-JP" altLang="en-US"/>
          </a:p>
        </p:txBody>
      </p:sp>
    </p:spTree>
    <p:extLst>
      <p:ext uri="{BB962C8B-B14F-4D97-AF65-F5344CB8AC3E}">
        <p14:creationId xmlns:p14="http://schemas.microsoft.com/office/powerpoint/2010/main" val="1175076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1C2ED87-427F-48AB-9C58-42C6340B8703}" type="datetime1">
              <a:rPr kumimoji="1" lang="ja-JP" altLang="en-US" smtClean="0"/>
              <a:t>2022/4/13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C32EE94-4B9C-483D-B4FE-7A11C3E30F67}" type="slidenum">
              <a:rPr kumimoji="1" lang="ja-JP" altLang="en-US" smtClean="0"/>
              <a:t>‹#›</a:t>
            </a:fld>
            <a:endParaRPr kumimoji="1" lang="ja-JP" altLang="en-US"/>
          </a:p>
        </p:txBody>
      </p:sp>
    </p:spTree>
    <p:extLst>
      <p:ext uri="{BB962C8B-B14F-4D97-AF65-F5344CB8AC3E}">
        <p14:creationId xmlns:p14="http://schemas.microsoft.com/office/powerpoint/2010/main" val="1277270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D16419E-781E-410B-9BB7-2A9D9C18657F}" type="datetime1">
              <a:rPr kumimoji="1" lang="ja-JP" altLang="en-US" smtClean="0"/>
              <a:t>2022/4/13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C32EE94-4B9C-483D-B4FE-7A11C3E30F67}" type="slidenum">
              <a:rPr kumimoji="1" lang="ja-JP" altLang="en-US" smtClean="0"/>
              <a:t>‹#›</a:t>
            </a:fld>
            <a:endParaRPr kumimoji="1" lang="ja-JP" altLang="en-US"/>
          </a:p>
        </p:txBody>
      </p:sp>
    </p:spTree>
    <p:extLst>
      <p:ext uri="{BB962C8B-B14F-4D97-AF65-F5344CB8AC3E}">
        <p14:creationId xmlns:p14="http://schemas.microsoft.com/office/powerpoint/2010/main" val="3047532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ACB6B11-7B93-431F-AEFD-342BD58BCFC1}" type="datetime1">
              <a:rPr kumimoji="1" lang="ja-JP" altLang="en-US" smtClean="0"/>
              <a:t>2022/4/13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C32EE94-4B9C-483D-B4FE-7A11C3E30F67}" type="slidenum">
              <a:rPr kumimoji="1" lang="ja-JP" altLang="en-US" smtClean="0"/>
              <a:t>‹#›</a:t>
            </a:fld>
            <a:endParaRPr kumimoji="1" lang="ja-JP" altLang="en-US"/>
          </a:p>
        </p:txBody>
      </p:sp>
    </p:spTree>
    <p:extLst>
      <p:ext uri="{BB962C8B-B14F-4D97-AF65-F5344CB8AC3E}">
        <p14:creationId xmlns:p14="http://schemas.microsoft.com/office/powerpoint/2010/main" val="1918344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1D6F0F-59D8-465C-81C3-C45C0E937993}" type="datetime1">
              <a:rPr kumimoji="1" lang="ja-JP" altLang="en-US" smtClean="0"/>
              <a:t>2022/4/13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C32EE94-4B9C-483D-B4FE-7A11C3E30F67}" type="slidenum">
              <a:rPr kumimoji="1" lang="ja-JP" altLang="en-US" smtClean="0"/>
              <a:t>‹#›</a:t>
            </a:fld>
            <a:endParaRPr kumimoji="1" lang="ja-JP" altLang="en-US"/>
          </a:p>
        </p:txBody>
      </p:sp>
    </p:spTree>
    <p:extLst>
      <p:ext uri="{BB962C8B-B14F-4D97-AF65-F5344CB8AC3E}">
        <p14:creationId xmlns:p14="http://schemas.microsoft.com/office/powerpoint/2010/main" val="2384334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C0FE6AC-5B32-430C-A9FE-CE34A465A664}" type="datetime1">
              <a:rPr kumimoji="1" lang="ja-JP" altLang="en-US" smtClean="0"/>
              <a:t>2022/4/13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C32EE94-4B9C-483D-B4FE-7A11C3E30F67}" type="slidenum">
              <a:rPr kumimoji="1" lang="ja-JP" altLang="en-US" smtClean="0"/>
              <a:t>‹#›</a:t>
            </a:fld>
            <a:endParaRPr kumimoji="1" lang="ja-JP" altLang="en-US"/>
          </a:p>
        </p:txBody>
      </p:sp>
    </p:spTree>
    <p:extLst>
      <p:ext uri="{BB962C8B-B14F-4D97-AF65-F5344CB8AC3E}">
        <p14:creationId xmlns:p14="http://schemas.microsoft.com/office/powerpoint/2010/main" val="4195643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8AC816E-1FFF-41E9-883D-0FA479D13249}" type="datetime1">
              <a:rPr kumimoji="1" lang="ja-JP" altLang="en-US" smtClean="0"/>
              <a:t>2022/4/13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C32EE94-4B9C-483D-B4FE-7A11C3E30F67}" type="slidenum">
              <a:rPr kumimoji="1" lang="ja-JP" altLang="en-US" smtClean="0"/>
              <a:t>‹#›</a:t>
            </a:fld>
            <a:endParaRPr kumimoji="1" lang="ja-JP" altLang="en-US"/>
          </a:p>
        </p:txBody>
      </p:sp>
    </p:spTree>
    <p:extLst>
      <p:ext uri="{BB962C8B-B14F-4D97-AF65-F5344CB8AC3E}">
        <p14:creationId xmlns:p14="http://schemas.microsoft.com/office/powerpoint/2010/main" val="3979108330"/>
      </p:ext>
    </p:extLst>
  </p:cSld>
  <p:clrMapOvr>
    <a:masterClrMapping/>
  </p:clrMapOvr>
</p:sldLayout>
</file>

<file path=ppt/slideMasters/_rels/slideMaster1.xml.rels><?xml version="1.0" encoding="UTF-8" ?><Relationships xmlns="http://schemas.openxmlformats.org/package/2006/relationships"><Relationship Target="../slideLayouts/slideLayout8.xml" Type="http://schemas.openxmlformats.org/officeDocument/2006/relationships/slideLayout" Id="rId8"></Relationship><Relationship Target="../slideLayouts/slideLayout3.xml" Type="http://schemas.openxmlformats.org/officeDocument/2006/relationships/slideLayout" Id="rId3"></Relationship><Relationship Target="../slideLayouts/slideLayout7.xml" Type="http://schemas.openxmlformats.org/officeDocument/2006/relationships/slideLayout" Id="rId7"></Relationship><Relationship Target="../theme/theme1.xml" Type="http://schemas.openxmlformats.org/officeDocument/2006/relationships/theme" Id="rId12"></Relationship><Relationship Target="../slideLayouts/slideLayout2.xml" Type="http://schemas.openxmlformats.org/officeDocument/2006/relationships/slideLayout" Id="rId2"></Relationship><Relationship Target="../slideLayouts/slideLayout1.xml" Type="http://schemas.openxmlformats.org/officeDocument/2006/relationships/slideLayout" Id="rId1"></Relationship><Relationship Target="../slideLayouts/slideLayout6.xml" Type="http://schemas.openxmlformats.org/officeDocument/2006/relationships/slideLayout" Id="rId6"></Relationship><Relationship Target="../slideLayouts/slideLayout11.xml" Type="http://schemas.openxmlformats.org/officeDocument/2006/relationships/slideLayout" Id="rId11"></Relationship><Relationship Target="../slideLayouts/slideLayout5.xml" Type="http://schemas.openxmlformats.org/officeDocument/2006/relationships/slideLayout" Id="rId5"></Relationship><Relationship Target="../slideLayouts/slideLayout10.xml" Type="http://schemas.openxmlformats.org/officeDocument/2006/relationships/slideLayout" Id="rId10"></Relationship><Relationship Target="../slideLayouts/slideLayout4.xml" Type="http://schemas.openxmlformats.org/officeDocument/2006/relationships/slideLayout" Id="rId4"></Relationship><Relationship Target="../slideLayouts/slideLayout9.xml" Type="http://schemas.openxmlformats.org/officeDocument/2006/relationships/slideLayout" Id="rId9"></Relationshi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D01D3C-382A-4EA1-81A0-09F7B528656A}" type="datetime1">
              <a:rPr kumimoji="1" lang="ja-JP" altLang="en-US" smtClean="0"/>
              <a:t>2022/4/13</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32EE94-4B9C-483D-B4FE-7A11C3E30F67}" type="slidenum">
              <a:rPr kumimoji="1" lang="ja-JP" altLang="en-US" smtClean="0"/>
              <a:t>‹#›</a:t>
            </a:fld>
            <a:endParaRPr kumimoji="1" lang="ja-JP" altLang="en-US"/>
          </a:p>
        </p:txBody>
      </p:sp>
    </p:spTree>
    <p:extLst>
      <p:ext uri="{BB962C8B-B14F-4D97-AF65-F5344CB8AC3E}">
        <p14:creationId xmlns:p14="http://schemas.microsoft.com/office/powerpoint/2010/main" val="2449167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Target="../notesSlides/notesSlide1.xml" Type="http://schemas.openxmlformats.org/officeDocument/2006/relationships/notesSlide" Id="rId2"></Relationship><Relationship Target="../slideLayouts/slideLayout1.xml" Type="http://schemas.openxmlformats.org/officeDocument/2006/relationships/slideLayout" Id="rId1"></Relationship></Relationships>
</file>

<file path=ppt/slides/_rels/slide10.xml.rels><?xml version="1.0" encoding="UTF-8" ?><Relationships xmlns="http://schemas.openxmlformats.org/package/2006/relationships"><Relationship Target="../media/image12.jpeg" Type="http://schemas.openxmlformats.org/officeDocument/2006/relationships/image" Id="rId8"></Relationship><Relationship Target="../media/image17.jpeg" Type="http://schemas.openxmlformats.org/officeDocument/2006/relationships/image" Id="rId13"></Relationship><Relationship Target="../media/image7.jpeg" Type="http://schemas.openxmlformats.org/officeDocument/2006/relationships/image" Id="rId3"></Relationship><Relationship Target="../media/image11.jpeg" Type="http://schemas.openxmlformats.org/officeDocument/2006/relationships/image" Id="rId7"></Relationship><Relationship Target="../media/image16.jpeg" Type="http://schemas.openxmlformats.org/officeDocument/2006/relationships/image" Id="rId12"></Relationship><Relationship Target="../notesSlides/notesSlide8.xml" Type="http://schemas.openxmlformats.org/officeDocument/2006/relationships/notesSlide" Id="rId2"></Relationship><Relationship Target="../slideLayouts/slideLayout2.xml" Type="http://schemas.openxmlformats.org/officeDocument/2006/relationships/slideLayout" Id="rId1"></Relationship><Relationship Target="../media/image10.jpeg" Type="http://schemas.openxmlformats.org/officeDocument/2006/relationships/image" Id="rId6"></Relationship><Relationship Target="../media/image15.jpeg" Type="http://schemas.openxmlformats.org/officeDocument/2006/relationships/image" Id="rId11"></Relationship><Relationship Target="../media/image9.jpeg" Type="http://schemas.openxmlformats.org/officeDocument/2006/relationships/image" Id="rId5"></Relationship><Relationship Target="../media/image14.jpeg" Type="http://schemas.openxmlformats.org/officeDocument/2006/relationships/image" Id="rId10"></Relationship><Relationship Target="../media/image8.jpeg" Type="http://schemas.openxmlformats.org/officeDocument/2006/relationships/image" Id="rId4"></Relationship><Relationship Target="../media/image13.jpeg" Type="http://schemas.openxmlformats.org/officeDocument/2006/relationships/image" Id="rId9"></Relationship><Relationship Target="../media/image18.jpeg" Type="http://schemas.openxmlformats.org/officeDocument/2006/relationships/image" Id="rId14"></Relationship></Relationships>
</file>

<file path=ppt/slides/_rels/slide11.xml.rels><?xml version="1.0" encoding="UTF-8" ?><Relationships xmlns="http://schemas.openxmlformats.org/package/2006/relationships"><Relationship Target="../media/image19.jpeg" Type="http://schemas.openxmlformats.org/officeDocument/2006/relationships/image" Id="rId3"></Relationship><Relationship Target="../notesSlides/notesSlide9.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12.xml.rels><?xml version="1.0" encoding="UTF-8" ?><Relationships xmlns="http://schemas.openxmlformats.org/package/2006/relationships"><Relationship Target="../media/image20.jpeg" Type="http://schemas.openxmlformats.org/officeDocument/2006/relationships/image" Id="rId3"></Relationship><Relationship Target="../notesSlides/notesSlide10.xml" Type="http://schemas.openxmlformats.org/officeDocument/2006/relationships/notesSlide" Id="rId2"></Relationship><Relationship Target="../slideLayouts/slideLayout2.xml" Type="http://schemas.openxmlformats.org/officeDocument/2006/relationships/slideLayout" Id="rId1"></Relationship><Relationship Target="../media/image21.jpeg" Type="http://schemas.openxmlformats.org/officeDocument/2006/relationships/image" Id="rId4"></Relationship></Relationships>
</file>

<file path=ppt/slides/_rels/slide13.xml.rels><?xml version="1.0" encoding="UTF-8" ?><Relationships xmlns="http://schemas.openxmlformats.org/package/2006/relationships"><Relationship Target="../media/image22.jpeg" Type="http://schemas.openxmlformats.org/officeDocument/2006/relationships/image" Id="rId3"></Relationship><Relationship Target="../notesSlides/notesSlide11.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14.xml.rels><?xml version="1.0" encoding="UTF-8" ?><Relationships xmlns="http://schemas.openxmlformats.org/package/2006/relationships"><Relationship Target="../media/image23.jpeg" Type="http://schemas.openxmlformats.org/officeDocument/2006/relationships/image" Id="rId3"></Relationship><Relationship Target="../notesSlides/notesSlide12.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15.xml.rels><?xml version="1.0" encoding="UTF-8" ?><Relationships xmlns="http://schemas.openxmlformats.org/package/2006/relationships"><Relationship Target="../media/image24.jpeg" Type="http://schemas.openxmlformats.org/officeDocument/2006/relationships/image" Id="rId3"></Relationship><Relationship Target="../notesSlides/notesSlide13.xml" Type="http://schemas.openxmlformats.org/officeDocument/2006/relationships/notesSlide" Id="rId2"></Relationship><Relationship Target="../slideLayouts/slideLayout2.xml" Type="http://schemas.openxmlformats.org/officeDocument/2006/relationships/slideLayout" Id="rId1"></Relationship><Relationship Target="../media/image26.jpeg" Type="http://schemas.openxmlformats.org/officeDocument/2006/relationships/image" Id="rId5"></Relationship><Relationship Target="../media/image25.jpeg" Type="http://schemas.openxmlformats.org/officeDocument/2006/relationships/image" Id="rId4"></Relationship></Relationships>
</file>

<file path=ppt/slides/_rels/slide16.xml.rels><?xml version="1.0" encoding="UTF-8" ?><Relationships xmlns="http://schemas.openxmlformats.org/package/2006/relationships"><Relationship Target="../media/image27.jpeg" Type="http://schemas.openxmlformats.org/officeDocument/2006/relationships/image" Id="rId3"></Relationship><Relationship Target="../notesSlides/notesSlide14.xml" Type="http://schemas.openxmlformats.org/officeDocument/2006/relationships/notesSlide" Id="rId2"></Relationship><Relationship Target="../slideLayouts/slideLayout2.xml" Type="http://schemas.openxmlformats.org/officeDocument/2006/relationships/slideLayout" Id="rId1"></Relationship><Relationship Target="../media/image28.jpeg" Type="http://schemas.openxmlformats.org/officeDocument/2006/relationships/image" Id="rId4"></Relationship></Relationships>
</file>

<file path=ppt/slides/_rels/slide17.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2.xml.rels><?xml version="1.0" encoding="UTF-8" ?><Relationships xmlns="http://schemas.openxmlformats.org/package/2006/relationships"><Relationship Target="../notesSlides/notesSlide2.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3.xml.rels><?xml version="1.0" encoding="UTF-8" ?><Relationships xmlns="http://schemas.openxmlformats.org/package/2006/relationships"><Relationship Target="../slideLayouts/slideLayout1.xml" Type="http://schemas.openxmlformats.org/officeDocument/2006/relationships/slideLayout" Id="rId1"></Relationship></Relationships>
</file>

<file path=ppt/slides/_rels/slide4.xml.rels><?xml version="1.0" encoding="UTF-8" ?><Relationships xmlns="http://schemas.openxmlformats.org/package/2006/relationships"><Relationship Target="../slideLayouts/slideLayout1.xml" Type="http://schemas.openxmlformats.org/officeDocument/2006/relationships/slideLayout" Id="rId1"></Relationship></Relationships>
</file>

<file path=ppt/slides/_rels/slide5.xml.rels><?xml version="1.0" encoding="UTF-8" ?><Relationships xmlns="http://schemas.openxmlformats.org/package/2006/relationships"><Relationship Target="../media/image1.jpeg" Type="http://schemas.openxmlformats.org/officeDocument/2006/relationships/image" Id="rId3"></Relationship><Relationship Target="../notesSlides/notesSlide3.xml" Type="http://schemas.openxmlformats.org/officeDocument/2006/relationships/notesSlide" Id="rId2"></Relationship><Relationship Target="../slideLayouts/slideLayout2.xml" Type="http://schemas.openxmlformats.org/officeDocument/2006/relationships/slideLayout" Id="rId1"></Relationship><Relationship Target="../media/image2.png" Type="http://schemas.openxmlformats.org/officeDocument/2006/relationships/image" Id="rId4"></Relationship></Relationships>
</file>

<file path=ppt/slides/_rels/slide6.xml.rels><?xml version="1.0" encoding="UTF-8" ?><Relationships xmlns="http://schemas.openxmlformats.org/package/2006/relationships"><Relationship Target="../media/image3.jpeg" Type="http://schemas.openxmlformats.org/officeDocument/2006/relationships/image" Id="rId3"></Relationship><Relationship Target="../notesSlides/notesSlide4.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7.xml.rels><?xml version="1.0" encoding="UTF-8" ?><Relationships xmlns="http://schemas.openxmlformats.org/package/2006/relationships"><Relationship Target="../media/image4.jpeg" Type="http://schemas.openxmlformats.org/officeDocument/2006/relationships/image" Id="rId3"></Relationship><Relationship Target="../notesSlides/notesSlide5.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8.xml.rels><?xml version="1.0" encoding="UTF-8" ?><Relationships xmlns="http://schemas.openxmlformats.org/package/2006/relationships"><Relationship Target="../media/image5.png" Type="http://schemas.openxmlformats.org/officeDocument/2006/relationships/image" Id="rId3"></Relationship><Relationship Target="../notesSlides/notesSlide6.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9.xml.rels><?xml version="1.0" encoding="UTF-8" ?><Relationships xmlns="http://schemas.openxmlformats.org/package/2006/relationships"><Relationship Target="../media/image6.jpeg" Type="http://schemas.openxmlformats.org/officeDocument/2006/relationships/image" Id="rId3"></Relationship><Relationship Target="../notesSlides/notesSlide7.xml" Type="http://schemas.openxmlformats.org/officeDocument/2006/relationships/notesSlide" Id="rId2"></Relationship><Relationship Target="../slideLayouts/slideLayout2.xml" Type="http://schemas.openxmlformats.org/officeDocument/2006/relationships/slideLayout" Id="rId1"></Relationshi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906000" cy="360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903000" y="3569935"/>
            <a:ext cx="810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7637767" y="949388"/>
            <a:ext cx="1503325" cy="412884"/>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資料２</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6"/>
          <p:cNvSpPr txBox="1"/>
          <p:nvPr/>
        </p:nvSpPr>
        <p:spPr>
          <a:xfrm>
            <a:off x="6109228" y="373325"/>
            <a:ext cx="3415773" cy="52322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smtClean="0">
                <a:latin typeface="Meiryo UI" panose="020B0604030504040204" pitchFamily="50" charset="-128"/>
                <a:ea typeface="Meiryo UI" panose="020B0604030504040204" pitchFamily="50" charset="-128"/>
                <a:cs typeface="Meiryo UI" panose="020B0604030504040204" pitchFamily="50" charset="-128"/>
              </a:rPr>
              <a:t>2022.4.14</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第６回副首都推進本部（大阪府市）会議</a:t>
            </a:r>
          </a:p>
        </p:txBody>
      </p:sp>
      <p:sp>
        <p:nvSpPr>
          <p:cNvPr id="8" name="タイトル 1"/>
          <p:cNvSpPr txBox="1">
            <a:spLocks/>
          </p:cNvSpPr>
          <p:nvPr/>
        </p:nvSpPr>
        <p:spPr>
          <a:xfrm>
            <a:off x="526118" y="4995760"/>
            <a:ext cx="8998883" cy="130993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1800"/>
              </a:spcBef>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大阪市　大阪</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都市</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計画局</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タイトル 1"/>
          <p:cNvSpPr txBox="1">
            <a:spLocks/>
          </p:cNvSpPr>
          <p:nvPr/>
        </p:nvSpPr>
        <p:spPr>
          <a:xfrm>
            <a:off x="0" y="2427263"/>
            <a:ext cx="9906000" cy="9580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spcBef>
                <a:spcPts val="1800"/>
              </a:spcBef>
            </a:pP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新大阪駅周辺地域の</a:t>
            </a: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まちづくり</a:t>
            </a:r>
            <a:r>
              <a:rPr lang="ja-JP" altLang="en-US" sz="3200" b="1"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ついて</a:t>
            </a:r>
            <a:endParaRPr lang="en-US" altLang="ja-JP" sz="3200" b="1"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1800"/>
              </a:spcBef>
            </a:pPr>
            <a:r>
              <a:rPr lang="ja-JP" altLang="en-US" sz="3200" b="1" dirty="0" smtClean="0">
                <a:latin typeface="Meiryo UI" panose="020B0604030504040204" pitchFamily="50" charset="-128"/>
                <a:ea typeface="Meiryo UI" panose="020B0604030504040204" pitchFamily="50" charset="-128"/>
                <a:cs typeface="Meiryo UI" panose="020B0604030504040204" pitchFamily="50" charset="-128"/>
              </a:rPr>
              <a:t>（今後の進め方）</a:t>
            </a: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367003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48709B4F-F665-41F1-9C8E-CCBCC7F4F4A5}"/>
              </a:ext>
            </a:extLst>
          </p:cNvPr>
          <p:cNvGrpSpPr/>
          <p:nvPr/>
        </p:nvGrpSpPr>
        <p:grpSpPr>
          <a:xfrm>
            <a:off x="88882" y="91995"/>
            <a:ext cx="9802604" cy="477849"/>
            <a:chOff x="290878" y="1266702"/>
            <a:chExt cx="4209547" cy="489240"/>
          </a:xfrm>
        </p:grpSpPr>
        <p:sp>
          <p:nvSpPr>
            <p:cNvPr id="12" name="テキスト ボックス 15">
              <a:extLst>
                <a:ext uri="{FF2B5EF4-FFF2-40B4-BE49-F238E27FC236}">
                  <a16:creationId xmlns:a16="http://schemas.microsoft.com/office/drawing/2014/main" id="{9F59B18F-97F3-4D96-A086-0EFF80182820}"/>
                </a:ext>
              </a:extLst>
            </p:cNvPr>
            <p:cNvSpPr txBox="1"/>
            <p:nvPr/>
          </p:nvSpPr>
          <p:spPr>
            <a:xfrm>
              <a:off x="290878" y="1298857"/>
              <a:ext cx="207645" cy="457085"/>
            </a:xfrm>
            <a:prstGeom prst="rect">
              <a:avLst/>
            </a:prstGeom>
            <a:solidFill>
              <a:schemeClr val="tx1"/>
            </a:solidFill>
            <a:ln w="6350">
              <a:solidFill>
                <a:prstClr val="black"/>
              </a:solidFill>
            </a:ln>
          </p:spPr>
          <p:txBody>
            <a:bodyPr rot="0" spcFirstLastPara="0" vert="horz" wrap="square" lIns="0" tIns="0" rIns="0" bIns="0" numCol="1" spcCol="0" rtlCol="0" fromWordArt="0" anchor="ctr" anchorCtr="0" forceAA="0" compatLnSpc="1">
              <a:prstTxWarp prst="textNoShape">
                <a:avLst/>
              </a:prstTxWarp>
              <a:noAutofit/>
            </a:bodyPr>
            <a:lstStyle/>
            <a:p>
              <a:pPr algn="ctr"/>
              <a:r>
                <a:rPr lang="ja-JP" altLang="en-US" sz="22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２</a:t>
              </a:r>
            </a:p>
          </p:txBody>
        </p:sp>
        <p:cxnSp>
          <p:nvCxnSpPr>
            <p:cNvPr id="13" name="直線コネクタ 12">
              <a:extLst>
                <a:ext uri="{FF2B5EF4-FFF2-40B4-BE49-F238E27FC236}">
                  <a16:creationId xmlns:a16="http://schemas.microsoft.com/office/drawing/2014/main" id="{1A697DFB-0EF6-414E-8EC4-5EFBFF0CE89C}"/>
                </a:ext>
              </a:extLst>
            </p:cNvPr>
            <p:cNvCxnSpPr/>
            <p:nvPr/>
          </p:nvCxnSpPr>
          <p:spPr>
            <a:xfrm>
              <a:off x="394701" y="1751499"/>
              <a:ext cx="41057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122ADB26-D4D4-44DD-99F3-87B59AA93DC2}"/>
                </a:ext>
              </a:extLst>
            </p:cNvPr>
            <p:cNvSpPr txBox="1"/>
            <p:nvPr/>
          </p:nvSpPr>
          <p:spPr>
            <a:xfrm>
              <a:off x="498524" y="1266702"/>
              <a:ext cx="3353118" cy="441159"/>
            </a:xfrm>
            <a:prstGeom prst="rect">
              <a:avLst/>
            </a:prstGeom>
            <a:noFill/>
          </p:spPr>
          <p:txBody>
            <a:bodyPr wrap="square" rtlCol="0">
              <a:spAutoFit/>
            </a:bodyPr>
            <a:lstStyle/>
            <a:p>
              <a:r>
                <a:rPr lang="ja-JP" altLang="en-US" sz="2200" b="1" dirty="0">
                  <a:latin typeface="HGPｺﾞｼｯｸM" panose="020B0600000000000000" pitchFamily="50" charset="-128"/>
                  <a:ea typeface="HGPｺﾞｼｯｸM" panose="020B0600000000000000" pitchFamily="50" charset="-128"/>
                </a:rPr>
                <a:t>新大阪駅周辺地域の全体構想</a:t>
              </a:r>
            </a:p>
          </p:txBody>
        </p:sp>
      </p:grpSp>
      <p:sp>
        <p:nvSpPr>
          <p:cNvPr id="8" name="テキスト ボックス 7">
            <a:extLst>
              <a:ext uri="{FF2B5EF4-FFF2-40B4-BE49-F238E27FC236}">
                <a16:creationId xmlns:a16="http://schemas.microsoft.com/office/drawing/2014/main" id="{D2710117-142C-43E1-99D0-0073E025CDCB}"/>
              </a:ext>
            </a:extLst>
          </p:cNvPr>
          <p:cNvSpPr txBox="1"/>
          <p:nvPr/>
        </p:nvSpPr>
        <p:spPr>
          <a:xfrm>
            <a:off x="246671" y="769548"/>
            <a:ext cx="4802850" cy="390873"/>
          </a:xfrm>
          <a:prstGeom prst="rect">
            <a:avLst/>
          </a:prstGeom>
          <a:solidFill>
            <a:srgbClr val="FFFFCC"/>
          </a:solidFill>
        </p:spPr>
        <p:txBody>
          <a:bodyPr wrap="square" rtlCol="0">
            <a:noAutofit/>
          </a:bodyPr>
          <a:lstStyle/>
          <a:p>
            <a:r>
              <a:rPr kumimoji="1" lang="ja-JP" altLang="en-US" b="1" dirty="0">
                <a:latin typeface="+mn-ea"/>
              </a:rPr>
              <a:t>〇導入すべき都市機能の具体的な考え方</a:t>
            </a:r>
          </a:p>
        </p:txBody>
      </p:sp>
      <p:sp>
        <p:nvSpPr>
          <p:cNvPr id="11" name="四角形: 角を丸くする 85">
            <a:extLst>
              <a:ext uri="{FF2B5EF4-FFF2-40B4-BE49-F238E27FC236}">
                <a16:creationId xmlns:a16="http://schemas.microsoft.com/office/drawing/2014/main" id="{C65603AE-9EC2-4644-ABF8-DFB079C3299F}"/>
              </a:ext>
            </a:extLst>
          </p:cNvPr>
          <p:cNvSpPr/>
          <p:nvPr/>
        </p:nvSpPr>
        <p:spPr>
          <a:xfrm>
            <a:off x="86897" y="1307115"/>
            <a:ext cx="3198308" cy="4464977"/>
          </a:xfrm>
          <a:prstGeom prst="roundRect">
            <a:avLst>
              <a:gd name="adj" fmla="val 2800"/>
            </a:avLst>
          </a:prstGeom>
          <a:gradFill>
            <a:gsLst>
              <a:gs pos="3000">
                <a:srgbClr val="FFCDCD">
                  <a:alpha val="48000"/>
                </a:srgbClr>
              </a:gs>
              <a:gs pos="100000">
                <a:srgbClr val="FF9797">
                  <a:alpha val="44000"/>
                </a:srgbClr>
              </a:gs>
            </a:gsLst>
            <a:lin ang="10800000" scaled="1"/>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endParaRPr lang="ja-JP" altLang="en-US" sz="1050" kern="100">
              <a:ea typeface="ＭＳ 明朝" panose="02020609040205080304" pitchFamily="17" charset="-128"/>
              <a:cs typeface="Times New Roman" panose="02020603050405020304" pitchFamily="18" charset="0"/>
            </a:endParaRPr>
          </a:p>
        </p:txBody>
      </p:sp>
      <p:sp>
        <p:nvSpPr>
          <p:cNvPr id="15" name="四角形: 角を丸くする 180">
            <a:extLst>
              <a:ext uri="{FF2B5EF4-FFF2-40B4-BE49-F238E27FC236}">
                <a16:creationId xmlns:a16="http://schemas.microsoft.com/office/drawing/2014/main" id="{ED8874E6-A205-4F74-A5FF-39A85329FE82}"/>
              </a:ext>
            </a:extLst>
          </p:cNvPr>
          <p:cNvSpPr/>
          <p:nvPr/>
        </p:nvSpPr>
        <p:spPr>
          <a:xfrm>
            <a:off x="3372857" y="1307116"/>
            <a:ext cx="3196800" cy="4464980"/>
          </a:xfrm>
          <a:prstGeom prst="roundRect">
            <a:avLst>
              <a:gd name="adj" fmla="val 2800"/>
            </a:avLst>
          </a:prstGeom>
          <a:gradFill>
            <a:gsLst>
              <a:gs pos="3000">
                <a:schemeClr val="accent1">
                  <a:lumMod val="20000"/>
                  <a:lumOff val="80000"/>
                </a:schemeClr>
              </a:gs>
              <a:gs pos="100000">
                <a:schemeClr val="accent1">
                  <a:lumMod val="60000"/>
                  <a:lumOff val="40000"/>
                </a:schemeClr>
              </a:gs>
            </a:gsLst>
            <a:lin ang="10800000" scaled="1"/>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endParaRPr lang="ja-JP" altLang="en-US" sz="1050" kern="100">
              <a:ea typeface="ＭＳ 明朝" panose="02020609040205080304" pitchFamily="17" charset="-128"/>
              <a:cs typeface="Times New Roman" panose="02020603050405020304" pitchFamily="18" charset="0"/>
            </a:endParaRPr>
          </a:p>
        </p:txBody>
      </p:sp>
      <p:sp>
        <p:nvSpPr>
          <p:cNvPr id="16" name="四角形: 角を丸くする 181">
            <a:extLst>
              <a:ext uri="{FF2B5EF4-FFF2-40B4-BE49-F238E27FC236}">
                <a16:creationId xmlns:a16="http://schemas.microsoft.com/office/drawing/2014/main" id="{C368D02C-56A0-4FE5-B8A2-13C6E50F8045}"/>
              </a:ext>
            </a:extLst>
          </p:cNvPr>
          <p:cNvSpPr/>
          <p:nvPr/>
        </p:nvSpPr>
        <p:spPr>
          <a:xfrm>
            <a:off x="6634179" y="1307115"/>
            <a:ext cx="3196800" cy="4464981"/>
          </a:xfrm>
          <a:prstGeom prst="roundRect">
            <a:avLst>
              <a:gd name="adj" fmla="val 2800"/>
            </a:avLst>
          </a:prstGeom>
          <a:gradFill>
            <a:gsLst>
              <a:gs pos="3000">
                <a:schemeClr val="accent6">
                  <a:lumMod val="20000"/>
                  <a:lumOff val="80000"/>
                </a:schemeClr>
              </a:gs>
              <a:gs pos="100000">
                <a:schemeClr val="accent6">
                  <a:lumMod val="40000"/>
                  <a:lumOff val="60000"/>
                </a:schemeClr>
              </a:gs>
            </a:gsLst>
            <a:lin ang="10800000" scaled="1"/>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endParaRPr lang="ja-JP" altLang="en-US" sz="1050" kern="100">
              <a:ea typeface="ＭＳ 明朝" panose="02020609040205080304" pitchFamily="17" charset="-128"/>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7CEF97F3-57A5-4FC3-A42F-D43442E97859}"/>
              </a:ext>
            </a:extLst>
          </p:cNvPr>
          <p:cNvSpPr txBox="1"/>
          <p:nvPr/>
        </p:nvSpPr>
        <p:spPr>
          <a:xfrm>
            <a:off x="696672" y="1380068"/>
            <a:ext cx="1964381" cy="338554"/>
          </a:xfrm>
          <a:prstGeom prst="rect">
            <a:avLst/>
          </a:prstGeom>
          <a:noFill/>
          <a:ln>
            <a:noFill/>
          </a:ln>
        </p:spPr>
        <p:txBody>
          <a:bodyPr wrap="square" rtlCol="0" anchor="ctr">
            <a:spAutoFit/>
          </a:bodyPr>
          <a:lstStyle/>
          <a:p>
            <a:pPr algn="ctr"/>
            <a:r>
              <a:rPr kumimoji="1" lang="ja-JP" altLang="en-US" sz="1600" b="1" dirty="0">
                <a:latin typeface="Yu Gothic Medium" panose="020B0500000000000000" pitchFamily="50" charset="-128"/>
                <a:ea typeface="Yu Gothic Medium" panose="020B0500000000000000" pitchFamily="50" charset="-128"/>
              </a:rPr>
              <a:t>交流促進機能</a:t>
            </a:r>
            <a:endParaRPr kumimoji="1" lang="en-US" altLang="ja-JP" sz="1600" b="1" dirty="0">
              <a:latin typeface="Yu Gothic Medium" panose="020B0500000000000000" pitchFamily="50" charset="-128"/>
              <a:ea typeface="Yu Gothic Medium" panose="020B0500000000000000" pitchFamily="50" charset="-128"/>
            </a:endParaRPr>
          </a:p>
        </p:txBody>
      </p:sp>
      <p:sp>
        <p:nvSpPr>
          <p:cNvPr id="19" name="テキスト ボックス 18">
            <a:extLst>
              <a:ext uri="{FF2B5EF4-FFF2-40B4-BE49-F238E27FC236}">
                <a16:creationId xmlns:a16="http://schemas.microsoft.com/office/drawing/2014/main" id="{F0603200-9152-4B71-AEAA-9008E304B826}"/>
              </a:ext>
            </a:extLst>
          </p:cNvPr>
          <p:cNvSpPr txBox="1"/>
          <p:nvPr/>
        </p:nvSpPr>
        <p:spPr>
          <a:xfrm>
            <a:off x="3859808" y="1380068"/>
            <a:ext cx="1964382" cy="338554"/>
          </a:xfrm>
          <a:prstGeom prst="rect">
            <a:avLst/>
          </a:prstGeom>
          <a:noFill/>
          <a:ln>
            <a:noFill/>
          </a:ln>
        </p:spPr>
        <p:txBody>
          <a:bodyPr wrap="square" rtlCol="0" anchor="ctr">
            <a:spAutoFit/>
          </a:bodyPr>
          <a:lstStyle/>
          <a:p>
            <a:pPr algn="ctr"/>
            <a:r>
              <a:rPr kumimoji="1" lang="ja-JP" altLang="en-US" sz="1600" b="1" dirty="0">
                <a:latin typeface="Yu Gothic Medium" panose="020B0500000000000000" pitchFamily="50" charset="-128"/>
                <a:ea typeface="Yu Gothic Medium" panose="020B0500000000000000" pitchFamily="50" charset="-128"/>
              </a:rPr>
              <a:t>交通結節機能</a:t>
            </a:r>
            <a:endParaRPr kumimoji="1" lang="en-US" altLang="ja-JP" sz="1600" b="1" dirty="0">
              <a:latin typeface="Yu Gothic Medium" panose="020B0500000000000000" pitchFamily="50" charset="-128"/>
              <a:ea typeface="Yu Gothic Medium" panose="020B0500000000000000" pitchFamily="50" charset="-128"/>
            </a:endParaRPr>
          </a:p>
        </p:txBody>
      </p:sp>
      <p:sp>
        <p:nvSpPr>
          <p:cNvPr id="20" name="テキスト ボックス 19">
            <a:extLst>
              <a:ext uri="{FF2B5EF4-FFF2-40B4-BE49-F238E27FC236}">
                <a16:creationId xmlns:a16="http://schemas.microsoft.com/office/drawing/2014/main" id="{D145B605-BDB5-479F-B5F8-D15C374936D5}"/>
              </a:ext>
            </a:extLst>
          </p:cNvPr>
          <p:cNvSpPr txBox="1"/>
          <p:nvPr/>
        </p:nvSpPr>
        <p:spPr>
          <a:xfrm>
            <a:off x="106209" y="4040323"/>
            <a:ext cx="3209024" cy="1733808"/>
          </a:xfrm>
          <a:prstGeom prst="rect">
            <a:avLst/>
          </a:prstGeom>
          <a:noFill/>
        </p:spPr>
        <p:txBody>
          <a:bodyPr wrap="square" rtlCol="0">
            <a:spAutoFit/>
          </a:bodyPr>
          <a:lstStyle/>
          <a:p>
            <a:pPr marL="88900" indent="-88900">
              <a:lnSpc>
                <a:spcPts val="1600"/>
              </a:lnSpc>
            </a:pPr>
            <a:r>
              <a:rPr kumimoji="1" lang="ja-JP" altLang="en-US" sz="1400" dirty="0">
                <a:latin typeface="Yu Gothic Medium" panose="020B0500000000000000" pitchFamily="34" charset="-128"/>
                <a:ea typeface="Yu Gothic Medium" panose="020B0500000000000000" pitchFamily="34" charset="-128"/>
              </a:rPr>
              <a:t>（ビジネス・産業）</a:t>
            </a:r>
            <a:endParaRPr kumimoji="1" lang="en-US" altLang="ja-JP" sz="1400" dirty="0">
              <a:latin typeface="Yu Gothic Medium" panose="020B0500000000000000" pitchFamily="34" charset="-128"/>
              <a:ea typeface="Yu Gothic Medium" panose="020B0500000000000000" pitchFamily="34" charset="-128"/>
            </a:endParaRPr>
          </a:p>
          <a:p>
            <a:pPr marL="88900" indent="-88900">
              <a:lnSpc>
                <a:spcPts val="1600"/>
              </a:lnSpc>
            </a:pPr>
            <a:r>
              <a:rPr kumimoji="1" lang="ja-JP" altLang="en-US" sz="1400" dirty="0">
                <a:latin typeface="Yu Gothic Medium" panose="020B0500000000000000" pitchFamily="34" charset="-128"/>
                <a:ea typeface="Yu Gothic Medium" panose="020B0500000000000000" pitchFamily="34" charset="-128"/>
              </a:rPr>
              <a:t>　〇人材、アイデア、モノの集積</a:t>
            </a:r>
            <a:endParaRPr kumimoji="1" lang="en-US" altLang="ja-JP" sz="1400" dirty="0">
              <a:latin typeface="Yu Gothic Medium" panose="020B0500000000000000" pitchFamily="34" charset="-128"/>
              <a:ea typeface="Yu Gothic Medium" panose="020B0500000000000000" pitchFamily="34" charset="-128"/>
            </a:endParaRPr>
          </a:p>
          <a:p>
            <a:pPr marL="88900" indent="-88900">
              <a:lnSpc>
                <a:spcPts val="1600"/>
              </a:lnSpc>
            </a:pPr>
            <a:r>
              <a:rPr kumimoji="1" lang="ja-JP" altLang="en-US" sz="1400" dirty="0">
                <a:latin typeface="Yu Gothic Medium" panose="020B0500000000000000" pitchFamily="34" charset="-128"/>
                <a:ea typeface="Yu Gothic Medium" panose="020B0500000000000000" pitchFamily="34" charset="-128"/>
              </a:rPr>
              <a:t>　〇人と人の関係性の構築</a:t>
            </a:r>
            <a:endParaRPr kumimoji="1" lang="en-US" altLang="ja-JP" sz="1400" dirty="0">
              <a:latin typeface="Yu Gothic Medium" panose="020B0500000000000000" pitchFamily="34" charset="-128"/>
              <a:ea typeface="Yu Gothic Medium" panose="020B0500000000000000" pitchFamily="34" charset="-128"/>
            </a:endParaRPr>
          </a:p>
          <a:p>
            <a:pPr marL="88900" indent="-88900">
              <a:lnSpc>
                <a:spcPts val="1600"/>
              </a:lnSpc>
            </a:pPr>
            <a:r>
              <a:rPr kumimoji="1" lang="ja-JP" altLang="en-US" sz="1400" dirty="0">
                <a:latin typeface="Yu Gothic Medium" panose="020B0500000000000000" pitchFamily="34" charset="-128"/>
                <a:ea typeface="Yu Gothic Medium" panose="020B0500000000000000" pitchFamily="34" charset="-128"/>
              </a:rPr>
              <a:t>（観光・文化・エンターテインメント）</a:t>
            </a:r>
            <a:endParaRPr kumimoji="1" lang="en-US" altLang="ja-JP" sz="1400" dirty="0">
              <a:latin typeface="Yu Gothic Medium" panose="020B0500000000000000" pitchFamily="34" charset="-128"/>
              <a:ea typeface="Yu Gothic Medium" panose="020B0500000000000000" pitchFamily="34" charset="-128"/>
            </a:endParaRPr>
          </a:p>
          <a:p>
            <a:pPr marL="88900" indent="-88900">
              <a:lnSpc>
                <a:spcPts val="1600"/>
              </a:lnSpc>
            </a:pPr>
            <a:r>
              <a:rPr kumimoji="1" lang="ja-JP" altLang="en-US" sz="1400" dirty="0">
                <a:latin typeface="Yu Gothic Medium" panose="020B0500000000000000" pitchFamily="34" charset="-128"/>
                <a:ea typeface="Yu Gothic Medium" panose="020B0500000000000000" pitchFamily="34" charset="-128"/>
              </a:rPr>
              <a:t>　〇関西・西日本の魅力の体感</a:t>
            </a:r>
            <a:endParaRPr kumimoji="1" lang="en-US" altLang="ja-JP" sz="1400" dirty="0">
              <a:latin typeface="Yu Gothic Medium" panose="020B0500000000000000" pitchFamily="34" charset="-128"/>
              <a:ea typeface="Yu Gothic Medium" panose="020B0500000000000000" pitchFamily="34" charset="-128"/>
            </a:endParaRPr>
          </a:p>
          <a:p>
            <a:pPr marL="88900" indent="-88900">
              <a:lnSpc>
                <a:spcPts val="1600"/>
              </a:lnSpc>
            </a:pPr>
            <a:r>
              <a:rPr kumimoji="1" lang="ja-JP" altLang="en-US" sz="1400" dirty="0">
                <a:latin typeface="Yu Gothic Medium" panose="020B0500000000000000" pitchFamily="34" charset="-128"/>
                <a:ea typeface="Yu Gothic Medium" panose="020B0500000000000000" pitchFamily="34" charset="-128"/>
              </a:rPr>
              <a:t>　〇ツーリストの快適な滞在</a:t>
            </a:r>
            <a:endParaRPr kumimoji="1" lang="en-US" altLang="ja-JP" sz="1400" dirty="0">
              <a:latin typeface="Yu Gothic Medium" panose="020B0500000000000000" pitchFamily="34" charset="-128"/>
              <a:ea typeface="Yu Gothic Medium" panose="020B0500000000000000" pitchFamily="34" charset="-128"/>
            </a:endParaRPr>
          </a:p>
          <a:p>
            <a:pPr marL="88900" indent="-88900">
              <a:lnSpc>
                <a:spcPts val="1600"/>
              </a:lnSpc>
            </a:pPr>
            <a:r>
              <a:rPr kumimoji="1" lang="ja-JP" altLang="en-US" sz="1400" dirty="0">
                <a:latin typeface="Yu Gothic Medium" panose="020B0500000000000000" pitchFamily="34" charset="-128"/>
                <a:ea typeface="Yu Gothic Medium" panose="020B0500000000000000" pitchFamily="34" charset="-128"/>
              </a:rPr>
              <a:t>　〇ナイトアクティビティ　など</a:t>
            </a:r>
            <a:endParaRPr kumimoji="1" lang="en-US" altLang="ja-JP" sz="1400" dirty="0">
              <a:latin typeface="Yu Gothic Medium" panose="020B0500000000000000" pitchFamily="34" charset="-128"/>
              <a:ea typeface="Yu Gothic Medium" panose="020B0500000000000000" pitchFamily="34" charset="-128"/>
            </a:endParaRPr>
          </a:p>
        </p:txBody>
      </p:sp>
      <p:sp>
        <p:nvSpPr>
          <p:cNvPr id="21" name="テキスト ボックス 20">
            <a:extLst>
              <a:ext uri="{FF2B5EF4-FFF2-40B4-BE49-F238E27FC236}">
                <a16:creationId xmlns:a16="http://schemas.microsoft.com/office/drawing/2014/main" id="{20DB0F0C-4578-4EDC-8709-762284752780}"/>
              </a:ext>
            </a:extLst>
          </p:cNvPr>
          <p:cNvSpPr txBox="1"/>
          <p:nvPr/>
        </p:nvSpPr>
        <p:spPr>
          <a:xfrm>
            <a:off x="3370152" y="4040323"/>
            <a:ext cx="3196800" cy="1323439"/>
          </a:xfrm>
          <a:prstGeom prst="rect">
            <a:avLst/>
          </a:prstGeom>
          <a:noFill/>
        </p:spPr>
        <p:txBody>
          <a:bodyPr wrap="square" rtlCol="0">
            <a:spAutoFit/>
          </a:bodyPr>
          <a:lstStyle/>
          <a:p>
            <a:pPr marL="88900" indent="-88900">
              <a:lnSpc>
                <a:spcPts val="1600"/>
              </a:lnSpc>
            </a:pPr>
            <a:r>
              <a:rPr kumimoji="1" lang="ja-JP" altLang="en-US" sz="1400" dirty="0">
                <a:latin typeface="Yu Gothic Medium" panose="020B0500000000000000" pitchFamily="34" charset="-128"/>
                <a:ea typeface="Yu Gothic Medium" panose="020B0500000000000000" pitchFamily="34" charset="-128"/>
              </a:rPr>
              <a:t>（新大阪駅）</a:t>
            </a:r>
            <a:endParaRPr kumimoji="1" lang="en-US" altLang="ja-JP" sz="1400" dirty="0">
              <a:latin typeface="Yu Gothic Medium" panose="020B0500000000000000" pitchFamily="34" charset="-128"/>
              <a:ea typeface="Yu Gothic Medium" panose="020B0500000000000000" pitchFamily="34" charset="-128"/>
            </a:endParaRPr>
          </a:p>
          <a:p>
            <a:pPr marL="88900" indent="-88900">
              <a:lnSpc>
                <a:spcPts val="1600"/>
              </a:lnSpc>
            </a:pPr>
            <a:r>
              <a:rPr kumimoji="1" lang="ja-JP" altLang="en-US" sz="1400" dirty="0">
                <a:latin typeface="Yu Gothic Medium" panose="020B0500000000000000" pitchFamily="34" charset="-128"/>
                <a:ea typeface="Yu Gothic Medium" panose="020B0500000000000000" pitchFamily="34" charset="-128"/>
              </a:rPr>
              <a:t>　〇多様な交通モードの拡充</a:t>
            </a:r>
            <a:endParaRPr kumimoji="1" lang="en-US" altLang="ja-JP" sz="1400" dirty="0">
              <a:latin typeface="Yu Gothic Medium" panose="020B0500000000000000" pitchFamily="34" charset="-128"/>
              <a:ea typeface="Yu Gothic Medium" panose="020B0500000000000000" pitchFamily="34" charset="-128"/>
            </a:endParaRPr>
          </a:p>
          <a:p>
            <a:pPr marL="88900" indent="-88900">
              <a:lnSpc>
                <a:spcPts val="1600"/>
              </a:lnSpc>
            </a:pPr>
            <a:r>
              <a:rPr kumimoji="1" lang="ja-JP" altLang="en-US" sz="1400" dirty="0">
                <a:latin typeface="Yu Gothic Medium" panose="020B0500000000000000" pitchFamily="34" charset="-128"/>
                <a:ea typeface="Yu Gothic Medium" panose="020B0500000000000000" pitchFamily="34" charset="-128"/>
              </a:rPr>
              <a:t>　〇人に寄り添ったサービス</a:t>
            </a:r>
            <a:endParaRPr kumimoji="1" lang="en-US" altLang="ja-JP" sz="1400" dirty="0">
              <a:latin typeface="Yu Gothic Medium" panose="020B0500000000000000" pitchFamily="34" charset="-128"/>
              <a:ea typeface="Yu Gothic Medium" panose="020B0500000000000000" pitchFamily="34" charset="-128"/>
            </a:endParaRPr>
          </a:p>
          <a:p>
            <a:pPr marL="88900" indent="-88900">
              <a:lnSpc>
                <a:spcPts val="1600"/>
              </a:lnSpc>
            </a:pPr>
            <a:r>
              <a:rPr kumimoji="1" lang="ja-JP" altLang="en-US" sz="1400" dirty="0">
                <a:latin typeface="Yu Gothic Medium" panose="020B0500000000000000" pitchFamily="34" charset="-128"/>
                <a:ea typeface="Yu Gothic Medium" panose="020B0500000000000000" pitchFamily="34" charset="-128"/>
              </a:rPr>
              <a:t>（新大阪・十三・淡路）</a:t>
            </a:r>
            <a:endParaRPr kumimoji="1" lang="en-US" altLang="ja-JP" sz="1400" dirty="0">
              <a:latin typeface="Yu Gothic Medium" panose="020B0500000000000000" pitchFamily="34" charset="-128"/>
              <a:ea typeface="Yu Gothic Medium" panose="020B0500000000000000" pitchFamily="34" charset="-128"/>
            </a:endParaRPr>
          </a:p>
          <a:p>
            <a:pPr marL="88900" indent="-88900">
              <a:lnSpc>
                <a:spcPts val="1600"/>
              </a:lnSpc>
            </a:pPr>
            <a:r>
              <a:rPr kumimoji="1" lang="ja-JP" altLang="en-US" sz="1400" dirty="0">
                <a:latin typeface="Yu Gothic Medium" panose="020B0500000000000000" pitchFamily="34" charset="-128"/>
                <a:ea typeface="Yu Gothic Medium" panose="020B0500000000000000" pitchFamily="34" charset="-128"/>
              </a:rPr>
              <a:t>　〇回遊性・リダンダンシー</a:t>
            </a:r>
            <a:endParaRPr kumimoji="1" lang="en-US" altLang="ja-JP" sz="1400" dirty="0">
              <a:latin typeface="Yu Gothic Medium" panose="020B0500000000000000" pitchFamily="34" charset="-128"/>
              <a:ea typeface="Yu Gothic Medium" panose="020B0500000000000000" pitchFamily="34" charset="-128"/>
            </a:endParaRPr>
          </a:p>
          <a:p>
            <a:pPr marL="88900" indent="-88900">
              <a:lnSpc>
                <a:spcPts val="1600"/>
              </a:lnSpc>
            </a:pPr>
            <a:r>
              <a:rPr kumimoji="1" lang="ja-JP" altLang="en-US" sz="1400" dirty="0">
                <a:latin typeface="Yu Gothic Medium" panose="020B0500000000000000" pitchFamily="34" charset="-128"/>
                <a:ea typeface="Yu Gothic Medium" panose="020B0500000000000000" pitchFamily="34" charset="-128"/>
              </a:rPr>
              <a:t>　〇災害への対応    　など</a:t>
            </a:r>
            <a:endParaRPr kumimoji="1" lang="en-US" altLang="ja-JP" sz="1400" dirty="0">
              <a:latin typeface="Yu Gothic Medium" panose="020B0500000000000000" pitchFamily="34" charset="-128"/>
              <a:ea typeface="Yu Gothic Medium" panose="020B0500000000000000" pitchFamily="34" charset="-128"/>
            </a:endParaRPr>
          </a:p>
        </p:txBody>
      </p:sp>
      <p:sp>
        <p:nvSpPr>
          <p:cNvPr id="22" name="テキスト ボックス 21">
            <a:extLst>
              <a:ext uri="{FF2B5EF4-FFF2-40B4-BE49-F238E27FC236}">
                <a16:creationId xmlns:a16="http://schemas.microsoft.com/office/drawing/2014/main" id="{49A970D4-8EF0-474E-9D4E-9D41A01680D7}"/>
              </a:ext>
            </a:extLst>
          </p:cNvPr>
          <p:cNvSpPr txBox="1"/>
          <p:nvPr/>
        </p:nvSpPr>
        <p:spPr>
          <a:xfrm>
            <a:off x="6657309" y="4040323"/>
            <a:ext cx="3142481" cy="1323439"/>
          </a:xfrm>
          <a:prstGeom prst="rect">
            <a:avLst/>
          </a:prstGeom>
          <a:noFill/>
        </p:spPr>
        <p:txBody>
          <a:bodyPr wrap="square" rtlCol="0">
            <a:spAutoFit/>
          </a:bodyPr>
          <a:lstStyle/>
          <a:p>
            <a:pPr marL="88900" indent="-88900">
              <a:lnSpc>
                <a:spcPts val="1600"/>
              </a:lnSpc>
            </a:pPr>
            <a:r>
              <a:rPr kumimoji="1" lang="ja-JP" altLang="en-US" sz="1400" dirty="0">
                <a:latin typeface="Yu Gothic Medium" panose="020B0500000000000000" pitchFamily="34" charset="-128"/>
                <a:ea typeface="Yu Gothic Medium" panose="020B0500000000000000" pitchFamily="34" charset="-128"/>
              </a:rPr>
              <a:t>（新大阪駅）</a:t>
            </a:r>
            <a:endParaRPr kumimoji="1" lang="en-US" altLang="ja-JP" sz="1400" dirty="0">
              <a:latin typeface="Yu Gothic Medium" panose="020B0500000000000000" pitchFamily="34" charset="-128"/>
              <a:ea typeface="Yu Gothic Medium" panose="020B0500000000000000" pitchFamily="34" charset="-128"/>
            </a:endParaRPr>
          </a:p>
          <a:p>
            <a:pPr marL="88900" indent="-88900">
              <a:lnSpc>
                <a:spcPts val="1600"/>
              </a:lnSpc>
            </a:pPr>
            <a:r>
              <a:rPr kumimoji="1" lang="ja-JP" altLang="en-US" sz="1400" dirty="0">
                <a:latin typeface="Yu Gothic Medium" panose="020B0500000000000000" pitchFamily="34" charset="-128"/>
                <a:ea typeface="Yu Gothic Medium" panose="020B0500000000000000" pitchFamily="34" charset="-128"/>
              </a:rPr>
              <a:t>　〇駅からまちへの演出</a:t>
            </a:r>
            <a:endParaRPr kumimoji="1" lang="en-US" altLang="ja-JP" sz="1400" dirty="0">
              <a:latin typeface="Yu Gothic Medium" panose="020B0500000000000000" pitchFamily="34" charset="-128"/>
              <a:ea typeface="Yu Gothic Medium" panose="020B0500000000000000" pitchFamily="34" charset="-128"/>
            </a:endParaRPr>
          </a:p>
          <a:p>
            <a:pPr marL="88900" indent="-88900">
              <a:lnSpc>
                <a:spcPts val="1600"/>
              </a:lnSpc>
            </a:pPr>
            <a:r>
              <a:rPr kumimoji="1" lang="ja-JP" altLang="en-US" sz="1400" dirty="0">
                <a:latin typeface="Yu Gothic Medium" panose="020B0500000000000000" pitchFamily="34" charset="-128"/>
                <a:ea typeface="Yu Gothic Medium" panose="020B0500000000000000" pitchFamily="34" charset="-128"/>
              </a:rPr>
              <a:t>　〇多様な空間</a:t>
            </a:r>
            <a:endParaRPr kumimoji="1" lang="en-US" altLang="ja-JP" sz="1400" dirty="0">
              <a:latin typeface="Yu Gothic Medium" panose="020B0500000000000000" pitchFamily="34" charset="-128"/>
              <a:ea typeface="Yu Gothic Medium" panose="020B0500000000000000" pitchFamily="34" charset="-128"/>
            </a:endParaRPr>
          </a:p>
          <a:p>
            <a:pPr marL="88900" indent="-88900">
              <a:lnSpc>
                <a:spcPts val="1600"/>
              </a:lnSpc>
            </a:pPr>
            <a:r>
              <a:rPr kumimoji="1" lang="ja-JP" altLang="en-US" sz="1400" dirty="0">
                <a:latin typeface="Yu Gothic Medium" panose="020B0500000000000000" pitchFamily="34" charset="-128"/>
                <a:ea typeface="Yu Gothic Medium" panose="020B0500000000000000" pitchFamily="34" charset="-128"/>
              </a:rPr>
              <a:t>　〇新しいシンボル</a:t>
            </a:r>
            <a:endParaRPr kumimoji="1" lang="en-US" altLang="ja-JP" sz="1400" dirty="0">
              <a:latin typeface="Yu Gothic Medium" panose="020B0500000000000000" pitchFamily="34" charset="-128"/>
              <a:ea typeface="Yu Gothic Medium" panose="020B0500000000000000" pitchFamily="34" charset="-128"/>
            </a:endParaRPr>
          </a:p>
          <a:p>
            <a:pPr marL="88900" indent="-88900">
              <a:lnSpc>
                <a:spcPts val="1600"/>
              </a:lnSpc>
            </a:pPr>
            <a:r>
              <a:rPr kumimoji="1" lang="ja-JP" altLang="en-US" sz="1400" dirty="0">
                <a:latin typeface="Yu Gothic Medium" panose="020B0500000000000000" pitchFamily="34" charset="-128"/>
                <a:ea typeface="Yu Gothic Medium" panose="020B0500000000000000" pitchFamily="34" charset="-128"/>
              </a:rPr>
              <a:t>（十三・淡路）</a:t>
            </a:r>
            <a:endParaRPr kumimoji="1" lang="en-US" altLang="ja-JP" sz="1400" dirty="0">
              <a:latin typeface="Yu Gothic Medium" panose="020B0500000000000000" pitchFamily="34" charset="-128"/>
              <a:ea typeface="Yu Gothic Medium" panose="020B0500000000000000" pitchFamily="34" charset="-128"/>
            </a:endParaRPr>
          </a:p>
          <a:p>
            <a:pPr marL="88900" indent="-88900">
              <a:lnSpc>
                <a:spcPts val="1600"/>
              </a:lnSpc>
            </a:pPr>
            <a:r>
              <a:rPr kumimoji="1" lang="ja-JP" altLang="en-US" sz="1400" dirty="0">
                <a:latin typeface="Yu Gothic Medium" panose="020B0500000000000000" pitchFamily="34" charset="-128"/>
                <a:ea typeface="Yu Gothic Medium" panose="020B0500000000000000" pitchFamily="34" charset="-128"/>
              </a:rPr>
              <a:t>　〇水辺、なつかしさ 　など</a:t>
            </a:r>
          </a:p>
        </p:txBody>
      </p:sp>
      <p:sp>
        <p:nvSpPr>
          <p:cNvPr id="23" name="四角形: 角を丸くする 180">
            <a:extLst>
              <a:ext uri="{FF2B5EF4-FFF2-40B4-BE49-F238E27FC236}">
                <a16:creationId xmlns:a16="http://schemas.microsoft.com/office/drawing/2014/main" id="{51B19E6E-9D5B-4BA9-9C42-CCBA6956B070}"/>
              </a:ext>
            </a:extLst>
          </p:cNvPr>
          <p:cNvSpPr/>
          <p:nvPr/>
        </p:nvSpPr>
        <p:spPr>
          <a:xfrm>
            <a:off x="3372857" y="5845559"/>
            <a:ext cx="3196800" cy="808897"/>
          </a:xfrm>
          <a:prstGeom prst="roundRect">
            <a:avLst>
              <a:gd name="adj" fmla="val 2800"/>
            </a:avLst>
          </a:prstGeom>
          <a:gradFill>
            <a:gsLst>
              <a:gs pos="3000">
                <a:schemeClr val="accent1">
                  <a:lumMod val="20000"/>
                  <a:lumOff val="80000"/>
                </a:schemeClr>
              </a:gs>
              <a:gs pos="100000">
                <a:schemeClr val="accent1">
                  <a:lumMod val="60000"/>
                  <a:lumOff val="40000"/>
                </a:schemeClr>
              </a:gs>
            </a:gsLst>
            <a:lin ang="10800000" scaled="1"/>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p>
            <a:pPr marL="377825" indent="-377825" algn="just">
              <a:lnSpc>
                <a:spcPts val="1600"/>
              </a:lnSpc>
            </a:pPr>
            <a:r>
              <a:rPr lang="ja-JP" altLang="en-US" sz="14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例：乗換とまちへの人の動線、利用者へのサービス施設、高速バス拠点、新技術の実証、ユニバーサルデザイン</a:t>
            </a:r>
          </a:p>
        </p:txBody>
      </p:sp>
      <p:sp>
        <p:nvSpPr>
          <p:cNvPr id="24" name="四角形: 角を丸くする 181">
            <a:extLst>
              <a:ext uri="{FF2B5EF4-FFF2-40B4-BE49-F238E27FC236}">
                <a16:creationId xmlns:a16="http://schemas.microsoft.com/office/drawing/2014/main" id="{D0D802D4-6024-4C71-9F05-F242F24FFBEA}"/>
              </a:ext>
            </a:extLst>
          </p:cNvPr>
          <p:cNvSpPr/>
          <p:nvPr/>
        </p:nvSpPr>
        <p:spPr>
          <a:xfrm>
            <a:off x="6634179" y="5845559"/>
            <a:ext cx="3196800" cy="821560"/>
          </a:xfrm>
          <a:prstGeom prst="roundRect">
            <a:avLst>
              <a:gd name="adj" fmla="val 2800"/>
            </a:avLst>
          </a:prstGeom>
          <a:gradFill>
            <a:gsLst>
              <a:gs pos="3000">
                <a:schemeClr val="accent6">
                  <a:lumMod val="20000"/>
                  <a:lumOff val="80000"/>
                </a:schemeClr>
              </a:gs>
              <a:gs pos="100000">
                <a:schemeClr val="accent6">
                  <a:lumMod val="40000"/>
                  <a:lumOff val="60000"/>
                </a:schemeClr>
              </a:gs>
            </a:gsLst>
            <a:lin ang="10800000" scaled="1"/>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p>
            <a:pPr marL="377825" indent="-377825" algn="just">
              <a:lnSpc>
                <a:spcPts val="1600"/>
              </a:lnSpc>
            </a:pPr>
            <a:r>
              <a:rPr lang="ja-JP" altLang="en-US" sz="14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例：賑わいや、潤いなど、ホッとするハッとする空間づくり、まちと一体的な水辺の活用</a:t>
            </a:r>
          </a:p>
        </p:txBody>
      </p:sp>
      <p:sp>
        <p:nvSpPr>
          <p:cNvPr id="25" name="四角形: 角を丸くする 85">
            <a:extLst>
              <a:ext uri="{FF2B5EF4-FFF2-40B4-BE49-F238E27FC236}">
                <a16:creationId xmlns:a16="http://schemas.microsoft.com/office/drawing/2014/main" id="{9FF843AA-46D3-4D47-8770-B34FCAA96F76}"/>
              </a:ext>
            </a:extLst>
          </p:cNvPr>
          <p:cNvSpPr/>
          <p:nvPr/>
        </p:nvSpPr>
        <p:spPr>
          <a:xfrm>
            <a:off x="86897" y="5845559"/>
            <a:ext cx="3196800" cy="821560"/>
          </a:xfrm>
          <a:prstGeom prst="roundRect">
            <a:avLst>
              <a:gd name="adj" fmla="val 2800"/>
            </a:avLst>
          </a:prstGeom>
          <a:gradFill>
            <a:gsLst>
              <a:gs pos="3000">
                <a:srgbClr val="FFCDCD">
                  <a:alpha val="34000"/>
                </a:srgbClr>
              </a:gs>
              <a:gs pos="100000">
                <a:srgbClr val="FF9797">
                  <a:alpha val="44000"/>
                </a:srgbClr>
              </a:gs>
            </a:gsLst>
            <a:lin ang="10800000" scaled="1"/>
          </a:gradFill>
          <a:ln w="76200">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p>
            <a:pPr marL="377825" indent="-377825" algn="just">
              <a:lnSpc>
                <a:spcPts val="1600"/>
              </a:lnSpc>
            </a:pPr>
            <a:r>
              <a:rPr lang="ja-JP" altLang="en-US" sz="14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rPr>
              <a:t>例：大規模交流施設、グローバル企業・スタートアップ、サードプレイス、文化・芸術施設、食文化などの体験施設など</a:t>
            </a:r>
            <a:endParaRPr lang="en-US" altLang="ja-JP" sz="1400" kern="100" dirty="0">
              <a:solidFill>
                <a:schemeClr val="tx1"/>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C306D211-021A-43C2-AD39-FB211921442C}"/>
              </a:ext>
            </a:extLst>
          </p:cNvPr>
          <p:cNvSpPr txBox="1"/>
          <p:nvPr/>
        </p:nvSpPr>
        <p:spPr>
          <a:xfrm>
            <a:off x="7115525" y="1380068"/>
            <a:ext cx="1964382" cy="338554"/>
          </a:xfrm>
          <a:prstGeom prst="rect">
            <a:avLst/>
          </a:prstGeom>
          <a:noFill/>
          <a:ln>
            <a:noFill/>
          </a:ln>
        </p:spPr>
        <p:txBody>
          <a:bodyPr wrap="square" rtlCol="0" anchor="ctr">
            <a:spAutoFit/>
          </a:bodyPr>
          <a:lstStyle/>
          <a:p>
            <a:pPr algn="ctr"/>
            <a:r>
              <a:rPr kumimoji="1" lang="ja-JP" altLang="en-US" sz="1600" b="1" dirty="0">
                <a:latin typeface="Yu Gothic Medium" panose="020B0500000000000000" pitchFamily="50" charset="-128"/>
                <a:ea typeface="Yu Gothic Medium" panose="020B0500000000000000" pitchFamily="50" charset="-128"/>
              </a:rPr>
              <a:t>都市空間機能</a:t>
            </a:r>
            <a:endParaRPr kumimoji="1" lang="en-US" altLang="ja-JP" sz="1600" b="1" dirty="0">
              <a:latin typeface="Yu Gothic Medium" panose="020B0500000000000000" pitchFamily="50" charset="-128"/>
              <a:ea typeface="Yu Gothic Medium" panose="020B0500000000000000" pitchFamily="50" charset="-128"/>
            </a:endParaRPr>
          </a:p>
        </p:txBody>
      </p:sp>
      <p:sp>
        <p:nvSpPr>
          <p:cNvPr id="27" name="テキスト ボックス 26">
            <a:extLst>
              <a:ext uri="{FF2B5EF4-FFF2-40B4-BE49-F238E27FC236}">
                <a16:creationId xmlns:a16="http://schemas.microsoft.com/office/drawing/2014/main" id="{546EEC74-A332-46DB-BE87-5B029A5981AC}"/>
              </a:ext>
            </a:extLst>
          </p:cNvPr>
          <p:cNvSpPr txBox="1"/>
          <p:nvPr/>
        </p:nvSpPr>
        <p:spPr>
          <a:xfrm>
            <a:off x="88694" y="1749008"/>
            <a:ext cx="3195003" cy="502702"/>
          </a:xfrm>
          <a:prstGeom prst="rect">
            <a:avLst/>
          </a:prstGeom>
          <a:noFill/>
        </p:spPr>
        <p:txBody>
          <a:bodyPr wrap="square" rtlCol="0">
            <a:spAutoFit/>
          </a:bodyPr>
          <a:lstStyle/>
          <a:p>
            <a:pPr>
              <a:lnSpc>
                <a:spcPts val="1600"/>
              </a:lnSpc>
            </a:pPr>
            <a:r>
              <a:rPr kumimoji="1" lang="ja-JP" altLang="en-US" sz="1400" dirty="0">
                <a:latin typeface="Yu Gothic Medium" panose="020B0500000000000000" pitchFamily="34" charset="-128"/>
                <a:ea typeface="Yu Gothic Medium" panose="020B0500000000000000" pitchFamily="34" charset="-128"/>
              </a:rPr>
              <a:t>国内外から多様な人と情報が集まり、新しい価値を生み出す。</a:t>
            </a:r>
            <a:endParaRPr kumimoji="1" lang="en-US" altLang="ja-JP" sz="1400" dirty="0">
              <a:latin typeface="Yu Gothic Medium" panose="020B0500000000000000" pitchFamily="34" charset="-128"/>
              <a:ea typeface="Yu Gothic Medium" panose="020B0500000000000000" pitchFamily="34" charset="-128"/>
            </a:endParaRPr>
          </a:p>
        </p:txBody>
      </p:sp>
      <p:sp>
        <p:nvSpPr>
          <p:cNvPr id="28" name="テキスト ボックス 27">
            <a:extLst>
              <a:ext uri="{FF2B5EF4-FFF2-40B4-BE49-F238E27FC236}">
                <a16:creationId xmlns:a16="http://schemas.microsoft.com/office/drawing/2014/main" id="{6DC5EE57-EB41-4674-B45D-6CAC39E412B6}"/>
              </a:ext>
            </a:extLst>
          </p:cNvPr>
          <p:cNvSpPr txBox="1"/>
          <p:nvPr/>
        </p:nvSpPr>
        <p:spPr>
          <a:xfrm>
            <a:off x="3370152" y="1749102"/>
            <a:ext cx="3196800" cy="502702"/>
          </a:xfrm>
          <a:prstGeom prst="rect">
            <a:avLst/>
          </a:prstGeom>
          <a:noFill/>
        </p:spPr>
        <p:txBody>
          <a:bodyPr wrap="square" rtlCol="0">
            <a:spAutoFit/>
          </a:bodyPr>
          <a:lstStyle/>
          <a:p>
            <a:pPr>
              <a:lnSpc>
                <a:spcPts val="1600"/>
              </a:lnSpc>
            </a:pPr>
            <a:r>
              <a:rPr kumimoji="1" lang="ja-JP" altLang="en-US" sz="1400" dirty="0">
                <a:latin typeface="Yu Gothic Medium" panose="020B0500000000000000" pitchFamily="34" charset="-128"/>
                <a:ea typeface="Yu Gothic Medium" panose="020B0500000000000000" pitchFamily="34" charset="-128"/>
              </a:rPr>
              <a:t>日本・世界と関西をつなぎ、広域の人の流れを集めて、まちへつなげる。</a:t>
            </a:r>
            <a:endParaRPr kumimoji="1" lang="en-US" altLang="ja-JP" sz="1400" dirty="0">
              <a:latin typeface="Yu Gothic Medium" panose="020B0500000000000000" pitchFamily="34" charset="-128"/>
              <a:ea typeface="Yu Gothic Medium" panose="020B0500000000000000" pitchFamily="34" charset="-128"/>
            </a:endParaRPr>
          </a:p>
        </p:txBody>
      </p:sp>
      <p:sp>
        <p:nvSpPr>
          <p:cNvPr id="29" name="テキスト ボックス 28">
            <a:extLst>
              <a:ext uri="{FF2B5EF4-FFF2-40B4-BE49-F238E27FC236}">
                <a16:creationId xmlns:a16="http://schemas.microsoft.com/office/drawing/2014/main" id="{4038A017-F50C-46AF-9C72-F99F37B97731}"/>
              </a:ext>
            </a:extLst>
          </p:cNvPr>
          <p:cNvSpPr txBox="1"/>
          <p:nvPr/>
        </p:nvSpPr>
        <p:spPr>
          <a:xfrm>
            <a:off x="6631133" y="1743994"/>
            <a:ext cx="3186173" cy="707886"/>
          </a:xfrm>
          <a:prstGeom prst="rect">
            <a:avLst/>
          </a:prstGeom>
          <a:noFill/>
        </p:spPr>
        <p:txBody>
          <a:bodyPr wrap="square" rtlCol="0">
            <a:spAutoFit/>
          </a:bodyPr>
          <a:lstStyle/>
          <a:p>
            <a:pPr>
              <a:lnSpc>
                <a:spcPts val="1600"/>
              </a:lnSpc>
            </a:pPr>
            <a:r>
              <a:rPr kumimoji="1" lang="ja-JP" altLang="en-US" sz="1400" dirty="0">
                <a:latin typeface="Yu Gothic Medium" panose="020B0500000000000000" pitchFamily="34" charset="-128"/>
                <a:ea typeface="Yu Gothic Medium" panose="020B0500000000000000" pitchFamily="34" charset="-128"/>
              </a:rPr>
              <a:t>シンボル性と、懐かしさをもつ、光・緑・水などによる居心地の良い空間形成。</a:t>
            </a:r>
            <a:endParaRPr kumimoji="1" lang="en-US" altLang="ja-JP" sz="1400" dirty="0">
              <a:latin typeface="Yu Gothic Medium" panose="020B0500000000000000" pitchFamily="34" charset="-128"/>
              <a:ea typeface="Yu Gothic Medium" panose="020B0500000000000000" pitchFamily="34" charset="-128"/>
            </a:endParaRPr>
          </a:p>
        </p:txBody>
      </p:sp>
      <p:sp>
        <p:nvSpPr>
          <p:cNvPr id="30" name="正方形/長方形 29">
            <a:extLst>
              <a:ext uri="{FF2B5EF4-FFF2-40B4-BE49-F238E27FC236}">
                <a16:creationId xmlns:a16="http://schemas.microsoft.com/office/drawing/2014/main" id="{5744018E-586F-454A-BD2E-41B97C97989C}"/>
              </a:ext>
            </a:extLst>
          </p:cNvPr>
          <p:cNvSpPr/>
          <p:nvPr/>
        </p:nvSpPr>
        <p:spPr>
          <a:xfrm>
            <a:off x="898617" y="1372114"/>
            <a:ext cx="1577780" cy="3249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332A3C5C-48F7-425E-8584-EEDEC8C97717}"/>
              </a:ext>
            </a:extLst>
          </p:cNvPr>
          <p:cNvSpPr/>
          <p:nvPr/>
        </p:nvSpPr>
        <p:spPr>
          <a:xfrm>
            <a:off x="4044800" y="1372114"/>
            <a:ext cx="1577780" cy="3249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83CACA4F-E911-43DA-B691-246CA737E67D}"/>
              </a:ext>
            </a:extLst>
          </p:cNvPr>
          <p:cNvSpPr/>
          <p:nvPr/>
        </p:nvSpPr>
        <p:spPr>
          <a:xfrm>
            <a:off x="7319509" y="1372114"/>
            <a:ext cx="1577780" cy="32492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 name="図 32">
            <a:extLst>
              <a:ext uri="{FF2B5EF4-FFF2-40B4-BE49-F238E27FC236}">
                <a16:creationId xmlns:a16="http://schemas.microsoft.com/office/drawing/2014/main" id="{A47CF065-B407-4D53-AF66-AEB0A883EB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2154" y="3242377"/>
            <a:ext cx="1108673" cy="739485"/>
          </a:xfrm>
          <a:prstGeom prst="rect">
            <a:avLst/>
          </a:prstGeom>
        </p:spPr>
      </p:pic>
      <p:pic>
        <p:nvPicPr>
          <p:cNvPr id="34" name="図 33">
            <a:extLst>
              <a:ext uri="{FF2B5EF4-FFF2-40B4-BE49-F238E27FC236}">
                <a16:creationId xmlns:a16="http://schemas.microsoft.com/office/drawing/2014/main" id="{8ABE2482-BC9D-4D4D-832E-C3D65A834F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8295" y="2449860"/>
            <a:ext cx="1104452" cy="736117"/>
          </a:xfrm>
          <a:prstGeom prst="rect">
            <a:avLst/>
          </a:prstGeom>
        </p:spPr>
      </p:pic>
      <p:pic>
        <p:nvPicPr>
          <p:cNvPr id="35" name="図 34">
            <a:extLst>
              <a:ext uri="{FF2B5EF4-FFF2-40B4-BE49-F238E27FC236}">
                <a16:creationId xmlns:a16="http://schemas.microsoft.com/office/drawing/2014/main" id="{0B4B897E-160E-4B13-8EB3-9BF65BBAC8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80675" y="2449966"/>
            <a:ext cx="1104294" cy="736011"/>
          </a:xfrm>
          <a:prstGeom prst="rect">
            <a:avLst/>
          </a:prstGeom>
        </p:spPr>
      </p:pic>
      <p:pic>
        <p:nvPicPr>
          <p:cNvPr id="36" name="図 35">
            <a:extLst>
              <a:ext uri="{FF2B5EF4-FFF2-40B4-BE49-F238E27FC236}">
                <a16:creationId xmlns:a16="http://schemas.microsoft.com/office/drawing/2014/main" id="{1C01CFB6-BE04-4145-B0E9-D591E3EB21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13946" y="2462089"/>
            <a:ext cx="1202472" cy="723888"/>
          </a:xfrm>
          <a:prstGeom prst="rect">
            <a:avLst/>
          </a:prstGeom>
        </p:spPr>
      </p:pic>
      <p:pic>
        <p:nvPicPr>
          <p:cNvPr id="37" name="図 36">
            <a:extLst>
              <a:ext uri="{FF2B5EF4-FFF2-40B4-BE49-F238E27FC236}">
                <a16:creationId xmlns:a16="http://schemas.microsoft.com/office/drawing/2014/main" id="{87A57C01-1C20-46F4-8B5F-BB8A994CF0B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62860" y="2450579"/>
            <a:ext cx="1103371" cy="735398"/>
          </a:xfrm>
          <a:prstGeom prst="rect">
            <a:avLst/>
          </a:prstGeom>
        </p:spPr>
      </p:pic>
      <p:pic>
        <p:nvPicPr>
          <p:cNvPr id="38" name="図 37">
            <a:extLst>
              <a:ext uri="{FF2B5EF4-FFF2-40B4-BE49-F238E27FC236}">
                <a16:creationId xmlns:a16="http://schemas.microsoft.com/office/drawing/2014/main" id="{B3E4A8BB-A55C-46D7-8829-F9D407990D3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01821" y="3171780"/>
            <a:ext cx="1214597" cy="810082"/>
          </a:xfrm>
          <a:prstGeom prst="rect">
            <a:avLst/>
          </a:prstGeom>
        </p:spPr>
      </p:pic>
      <p:pic>
        <p:nvPicPr>
          <p:cNvPr id="39" name="図 38">
            <a:extLst>
              <a:ext uri="{FF2B5EF4-FFF2-40B4-BE49-F238E27FC236}">
                <a16:creationId xmlns:a16="http://schemas.microsoft.com/office/drawing/2014/main" id="{59D7B5F4-9911-472D-AB52-06539F3ECA9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79644" y="3244978"/>
            <a:ext cx="1105325" cy="736884"/>
          </a:xfrm>
          <a:prstGeom prst="rect">
            <a:avLst/>
          </a:prstGeom>
        </p:spPr>
      </p:pic>
      <p:pic>
        <p:nvPicPr>
          <p:cNvPr id="40" name="図 39">
            <a:extLst>
              <a:ext uri="{FF2B5EF4-FFF2-40B4-BE49-F238E27FC236}">
                <a16:creationId xmlns:a16="http://schemas.microsoft.com/office/drawing/2014/main" id="{54373942-D867-432C-9B00-DFEF85B0407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3702" y="2454502"/>
            <a:ext cx="1097212" cy="731475"/>
          </a:xfrm>
          <a:prstGeom prst="rect">
            <a:avLst/>
          </a:prstGeom>
        </p:spPr>
      </p:pic>
      <p:pic>
        <p:nvPicPr>
          <p:cNvPr id="41" name="図 40">
            <a:extLst>
              <a:ext uri="{FF2B5EF4-FFF2-40B4-BE49-F238E27FC236}">
                <a16:creationId xmlns:a16="http://schemas.microsoft.com/office/drawing/2014/main" id="{DB84AADF-C06C-43D9-9968-56C7E3C9B08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132154" y="2458666"/>
            <a:ext cx="1091239" cy="727311"/>
          </a:xfrm>
          <a:prstGeom prst="rect">
            <a:avLst/>
          </a:prstGeom>
        </p:spPr>
      </p:pic>
      <p:pic>
        <p:nvPicPr>
          <p:cNvPr id="42" name="図 41">
            <a:extLst>
              <a:ext uri="{FF2B5EF4-FFF2-40B4-BE49-F238E27FC236}">
                <a16:creationId xmlns:a16="http://schemas.microsoft.com/office/drawing/2014/main" id="{2A9B4B7D-A2A6-41D6-9F01-64BF83795F71}"/>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4963719" y="3181116"/>
            <a:ext cx="1124887" cy="800746"/>
          </a:xfrm>
          <a:prstGeom prst="rect">
            <a:avLst/>
          </a:prstGeom>
        </p:spPr>
      </p:pic>
      <p:pic>
        <p:nvPicPr>
          <p:cNvPr id="43" name="図 42">
            <a:extLst>
              <a:ext uri="{FF2B5EF4-FFF2-40B4-BE49-F238E27FC236}">
                <a16:creationId xmlns:a16="http://schemas.microsoft.com/office/drawing/2014/main" id="{50A30CB9-0CF8-4CA0-B5DE-D27B8363760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77483" y="3247312"/>
            <a:ext cx="1102101" cy="734550"/>
          </a:xfrm>
          <a:prstGeom prst="rect">
            <a:avLst/>
          </a:prstGeom>
        </p:spPr>
      </p:pic>
      <p:pic>
        <p:nvPicPr>
          <p:cNvPr id="44" name="図 43">
            <a:extLst>
              <a:ext uri="{FF2B5EF4-FFF2-40B4-BE49-F238E27FC236}">
                <a16:creationId xmlns:a16="http://schemas.microsoft.com/office/drawing/2014/main" id="{9BAAA257-535D-451A-B759-B11A46622C3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765576" y="3241936"/>
            <a:ext cx="1109890" cy="739926"/>
          </a:xfrm>
          <a:prstGeom prst="rect">
            <a:avLst/>
          </a:prstGeom>
        </p:spPr>
      </p:pic>
      <p:sp>
        <p:nvSpPr>
          <p:cNvPr id="46" name="正方形/長方形 45"/>
          <p:cNvSpPr/>
          <p:nvPr/>
        </p:nvSpPr>
        <p:spPr>
          <a:xfrm>
            <a:off x="9375377" y="2072"/>
            <a:ext cx="479380"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 </a:t>
            </a:r>
            <a:r>
              <a:rPr lang="ja-JP" altLang="en-US" sz="2000" b="1" dirty="0" smtClean="0">
                <a:solidFill>
                  <a:srgbClr val="002060"/>
                </a:solidFill>
                <a:latin typeface="ＭＳ Ｐゴシック" panose="020B0600070205080204" pitchFamily="50" charset="-128"/>
                <a:ea typeface="ＭＳ Ｐゴシック" panose="020B0600070205080204" pitchFamily="50" charset="-128"/>
              </a:rPr>
              <a:t>９</a:t>
            </a:r>
            <a:endParaRPr kumimoji="1" lang="ja-JP" altLang="en-US" sz="20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86483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44676110-B870-4843-93A1-84E6A1745D47}"/>
              </a:ext>
            </a:extLst>
          </p:cNvPr>
          <p:cNvSpPr/>
          <p:nvPr/>
        </p:nvSpPr>
        <p:spPr>
          <a:xfrm>
            <a:off x="88881" y="662956"/>
            <a:ext cx="4072301" cy="446444"/>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HGPｺﾞｼｯｸM" panose="020B0600000000000000" pitchFamily="50" charset="-128"/>
                <a:ea typeface="HGPｺﾞｼｯｸM" panose="020B0600000000000000" pitchFamily="50" charset="-128"/>
              </a:rPr>
              <a:t>新大阪駅エリア計画</a:t>
            </a:r>
          </a:p>
        </p:txBody>
      </p:sp>
      <p:grpSp>
        <p:nvGrpSpPr>
          <p:cNvPr id="10" name="グループ化 9">
            <a:extLst>
              <a:ext uri="{FF2B5EF4-FFF2-40B4-BE49-F238E27FC236}">
                <a16:creationId xmlns:a16="http://schemas.microsoft.com/office/drawing/2014/main" id="{48709B4F-F665-41F1-9C8E-CCBCC7F4F4A5}"/>
              </a:ext>
            </a:extLst>
          </p:cNvPr>
          <p:cNvGrpSpPr/>
          <p:nvPr/>
        </p:nvGrpSpPr>
        <p:grpSpPr>
          <a:xfrm>
            <a:off x="88882" y="91995"/>
            <a:ext cx="9802604" cy="477849"/>
            <a:chOff x="290878" y="1266702"/>
            <a:chExt cx="4209547" cy="489240"/>
          </a:xfrm>
        </p:grpSpPr>
        <p:sp>
          <p:nvSpPr>
            <p:cNvPr id="12" name="テキスト ボックス 15">
              <a:extLst>
                <a:ext uri="{FF2B5EF4-FFF2-40B4-BE49-F238E27FC236}">
                  <a16:creationId xmlns:a16="http://schemas.microsoft.com/office/drawing/2014/main" id="{9F59B18F-97F3-4D96-A086-0EFF80182820}"/>
                </a:ext>
              </a:extLst>
            </p:cNvPr>
            <p:cNvSpPr txBox="1"/>
            <p:nvPr/>
          </p:nvSpPr>
          <p:spPr>
            <a:xfrm>
              <a:off x="290878" y="1298857"/>
              <a:ext cx="207645" cy="457085"/>
            </a:xfrm>
            <a:prstGeom prst="rect">
              <a:avLst/>
            </a:prstGeom>
            <a:solidFill>
              <a:schemeClr val="tx1"/>
            </a:solidFill>
            <a:ln w="6350">
              <a:solidFill>
                <a:prstClr val="black"/>
              </a:solidFill>
            </a:ln>
          </p:spPr>
          <p:txBody>
            <a:bodyPr rot="0" spcFirstLastPara="0" vert="horz" wrap="square" lIns="0" tIns="0" rIns="0" bIns="0" numCol="1" spcCol="0" rtlCol="0" fromWordArt="0" anchor="ctr" anchorCtr="0" forceAA="0" compatLnSpc="1">
              <a:prstTxWarp prst="textNoShape">
                <a:avLst/>
              </a:prstTxWarp>
              <a:noAutofit/>
            </a:bodyPr>
            <a:lstStyle/>
            <a:p>
              <a:pPr algn="ctr"/>
              <a:r>
                <a:rPr lang="ja-JP" altLang="en-US" sz="22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３</a:t>
              </a:r>
            </a:p>
          </p:txBody>
        </p:sp>
        <p:cxnSp>
          <p:nvCxnSpPr>
            <p:cNvPr id="13" name="直線コネクタ 12">
              <a:extLst>
                <a:ext uri="{FF2B5EF4-FFF2-40B4-BE49-F238E27FC236}">
                  <a16:creationId xmlns:a16="http://schemas.microsoft.com/office/drawing/2014/main" id="{1A697DFB-0EF6-414E-8EC4-5EFBFF0CE89C}"/>
                </a:ext>
              </a:extLst>
            </p:cNvPr>
            <p:cNvCxnSpPr/>
            <p:nvPr/>
          </p:nvCxnSpPr>
          <p:spPr>
            <a:xfrm>
              <a:off x="394701" y="1751499"/>
              <a:ext cx="41057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122ADB26-D4D4-44DD-99F3-87B59AA93DC2}"/>
                </a:ext>
              </a:extLst>
            </p:cNvPr>
            <p:cNvSpPr txBox="1"/>
            <p:nvPr/>
          </p:nvSpPr>
          <p:spPr>
            <a:xfrm>
              <a:off x="498524" y="1266702"/>
              <a:ext cx="3353118" cy="441159"/>
            </a:xfrm>
            <a:prstGeom prst="rect">
              <a:avLst/>
            </a:prstGeom>
            <a:noFill/>
          </p:spPr>
          <p:txBody>
            <a:bodyPr wrap="square" rtlCol="0">
              <a:spAutoFit/>
            </a:bodyPr>
            <a:lstStyle/>
            <a:p>
              <a:r>
                <a:rPr lang="ja-JP" altLang="en-US" sz="2200" b="1" dirty="0">
                  <a:latin typeface="HGPｺﾞｼｯｸM" panose="020B0600000000000000" pitchFamily="50" charset="-128"/>
                  <a:ea typeface="HGPｺﾞｼｯｸM" panose="020B0600000000000000" pitchFamily="50" charset="-128"/>
                </a:rPr>
                <a:t>エリア計画</a:t>
              </a:r>
            </a:p>
          </p:txBody>
        </p:sp>
      </p:grpSp>
      <p:sp>
        <p:nvSpPr>
          <p:cNvPr id="11" name="正方形/長方形 10">
            <a:extLst>
              <a:ext uri="{FF2B5EF4-FFF2-40B4-BE49-F238E27FC236}">
                <a16:creationId xmlns:a16="http://schemas.microsoft.com/office/drawing/2014/main" id="{DB505741-0787-4E7D-8143-4B9BAD6BC797}"/>
              </a:ext>
            </a:extLst>
          </p:cNvPr>
          <p:cNvSpPr/>
          <p:nvPr/>
        </p:nvSpPr>
        <p:spPr>
          <a:xfrm>
            <a:off x="0" y="1811979"/>
            <a:ext cx="9906000" cy="197041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marL="238125" indent="228600">
              <a:lnSpc>
                <a:spcPts val="2500"/>
              </a:lnSpc>
            </a:pPr>
            <a:r>
              <a:rPr lang="ja-JP" altLang="en-US" sz="1600" dirty="0">
                <a:solidFill>
                  <a:schemeClr val="tx1"/>
                </a:solidFill>
                <a:latin typeface="ＭＳ 明朝" panose="02020609040205080304" pitchFamily="17" charset="-128"/>
                <a:ea typeface="ＭＳ 明朝" panose="02020609040205080304" pitchFamily="17" charset="-128"/>
              </a:rPr>
              <a:t>新大阪駅エリアは、リーディング拠点として、新幹線駅の徒歩圏であるというポテンシャルを活かして、新幹線新駅関連プロジェクトと民間都市開発プロジェクトにより、都市機能の向上を図る。</a:t>
            </a:r>
          </a:p>
          <a:p>
            <a:pPr marL="238125" indent="228600">
              <a:lnSpc>
                <a:spcPts val="2500"/>
              </a:lnSpc>
            </a:pPr>
            <a:r>
              <a:rPr lang="ja-JP" altLang="en-US" sz="1600" dirty="0">
                <a:solidFill>
                  <a:schemeClr val="tx1"/>
                </a:solidFill>
                <a:latin typeface="ＭＳ 明朝" panose="02020609040205080304" pitchFamily="17" charset="-128"/>
                <a:ea typeface="ＭＳ 明朝" panose="02020609040205080304" pitchFamily="17" charset="-128"/>
              </a:rPr>
              <a:t>リニア中央新幹線などの新駅の位置は定まっていないが、民間都市開発の機運が高まりがあることから、これまでの検討内容を盛り込んだエリア計画を策定し、新しいまちづくりを進める。</a:t>
            </a:r>
          </a:p>
          <a:p>
            <a:pPr marL="238125" indent="228600">
              <a:lnSpc>
                <a:spcPts val="2500"/>
              </a:lnSpc>
            </a:pPr>
            <a:r>
              <a:rPr lang="ja-JP" altLang="en-US" sz="1600" dirty="0">
                <a:solidFill>
                  <a:schemeClr val="tx1"/>
                </a:solidFill>
                <a:latin typeface="ＭＳ 明朝" panose="02020609040205080304" pitchFamily="17" charset="-128"/>
                <a:ea typeface="ＭＳ 明朝" panose="02020609040205080304" pitchFamily="17" charset="-128"/>
              </a:rPr>
              <a:t>民間都市開発が先行し、今後、新幹線新駅の位置が示されるなどのタイミングを踏まえて、エリア計画を更新し新幹線新駅に関連するプロジェクトを進める。</a:t>
            </a:r>
          </a:p>
        </p:txBody>
      </p:sp>
      <p:sp>
        <p:nvSpPr>
          <p:cNvPr id="16" name="正方形/長方形 15">
            <a:extLst>
              <a:ext uri="{FF2B5EF4-FFF2-40B4-BE49-F238E27FC236}">
                <a16:creationId xmlns:a16="http://schemas.microsoft.com/office/drawing/2014/main" id="{5BEC43A9-A571-48A9-A518-0E9037921296}"/>
              </a:ext>
            </a:extLst>
          </p:cNvPr>
          <p:cNvSpPr/>
          <p:nvPr/>
        </p:nvSpPr>
        <p:spPr>
          <a:xfrm>
            <a:off x="88881" y="1245044"/>
            <a:ext cx="4072301" cy="446444"/>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latin typeface="HGPｺﾞｼｯｸM" panose="020B0600000000000000" pitchFamily="50" charset="-128"/>
                <a:ea typeface="HGPｺﾞｼｯｸM" panose="020B0600000000000000" pitchFamily="50" charset="-128"/>
              </a:rPr>
              <a:t>新大阪駅エリア計画の作成の背景</a:t>
            </a:r>
          </a:p>
        </p:txBody>
      </p:sp>
      <p:pic>
        <p:nvPicPr>
          <p:cNvPr id="19" name="図 18">
            <a:extLst>
              <a:ext uri="{FF2B5EF4-FFF2-40B4-BE49-F238E27FC236}">
                <a16:creationId xmlns:a16="http://schemas.microsoft.com/office/drawing/2014/main" id="{321B5C07-9983-4A9D-B32D-AF3A6BE77D5B}"/>
              </a:ext>
            </a:extLst>
          </p:cNvPr>
          <p:cNvPicPr>
            <a:picLocks noChangeAspect="1"/>
          </p:cNvPicPr>
          <p:nvPr/>
        </p:nvPicPr>
        <p:blipFill>
          <a:blip r:embed="rId3"/>
          <a:stretch>
            <a:fillRect/>
          </a:stretch>
        </p:blipFill>
        <p:spPr>
          <a:xfrm>
            <a:off x="88881" y="4240794"/>
            <a:ext cx="9719767" cy="2190217"/>
          </a:xfrm>
          <a:prstGeom prst="rect">
            <a:avLst/>
          </a:prstGeom>
        </p:spPr>
      </p:pic>
      <p:sp>
        <p:nvSpPr>
          <p:cNvPr id="15" name="正方形/長方形 14"/>
          <p:cNvSpPr/>
          <p:nvPr/>
        </p:nvSpPr>
        <p:spPr>
          <a:xfrm>
            <a:off x="9423826" y="6431011"/>
            <a:ext cx="444352"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CDF454B-DBAB-4B41-9647-91AEEAAEC0B1}" type="slidenum">
              <a:rPr kumimoji="1" lang="en-US" altLang="ja-JP" sz="2000" b="1" i="0" u="none" strike="noStrike" kern="1200" cap="none" spc="0" normalizeH="0" baseline="0" noProof="0" smtClean="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10</a:t>
            </a:fld>
            <a:endParaRPr kumimoji="1" lang="ja-JP" altLang="en-US" sz="20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20104975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48709B4F-F665-41F1-9C8E-CCBCC7F4F4A5}"/>
              </a:ext>
            </a:extLst>
          </p:cNvPr>
          <p:cNvGrpSpPr/>
          <p:nvPr/>
        </p:nvGrpSpPr>
        <p:grpSpPr>
          <a:xfrm>
            <a:off x="88882" y="91995"/>
            <a:ext cx="8291809" cy="477849"/>
            <a:chOff x="290878" y="1266702"/>
            <a:chExt cx="3560764" cy="489240"/>
          </a:xfrm>
        </p:grpSpPr>
        <p:sp>
          <p:nvSpPr>
            <p:cNvPr id="12" name="テキスト ボックス 15">
              <a:extLst>
                <a:ext uri="{FF2B5EF4-FFF2-40B4-BE49-F238E27FC236}">
                  <a16:creationId xmlns:a16="http://schemas.microsoft.com/office/drawing/2014/main" id="{9F59B18F-97F3-4D96-A086-0EFF80182820}"/>
                </a:ext>
              </a:extLst>
            </p:cNvPr>
            <p:cNvSpPr txBox="1"/>
            <p:nvPr/>
          </p:nvSpPr>
          <p:spPr>
            <a:xfrm>
              <a:off x="290878" y="1298857"/>
              <a:ext cx="207645" cy="457085"/>
            </a:xfrm>
            <a:prstGeom prst="rect">
              <a:avLst/>
            </a:prstGeom>
            <a:solidFill>
              <a:schemeClr val="tx1"/>
            </a:solidFill>
            <a:ln w="6350">
              <a:solidFill>
                <a:prstClr val="black"/>
              </a:solidFill>
            </a:ln>
          </p:spPr>
          <p:txBody>
            <a:bodyPr rot="0" spcFirstLastPara="0" vert="horz" wrap="square" lIns="0" tIns="0" rIns="0" bIns="0" numCol="1" spcCol="0" rtlCol="0" fromWordArt="0" anchor="ctr" anchorCtr="0" forceAA="0" compatLnSpc="1">
              <a:prstTxWarp prst="textNoShape">
                <a:avLst/>
              </a:prstTxWarp>
              <a:noAutofit/>
            </a:bodyPr>
            <a:lstStyle/>
            <a:p>
              <a:pPr algn="ctr"/>
              <a:r>
                <a:rPr lang="ja-JP" altLang="en-US" sz="22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３</a:t>
              </a:r>
            </a:p>
          </p:txBody>
        </p:sp>
        <p:cxnSp>
          <p:nvCxnSpPr>
            <p:cNvPr id="13" name="直線コネクタ 12">
              <a:extLst>
                <a:ext uri="{FF2B5EF4-FFF2-40B4-BE49-F238E27FC236}">
                  <a16:creationId xmlns:a16="http://schemas.microsoft.com/office/drawing/2014/main" id="{1A697DFB-0EF6-414E-8EC4-5EFBFF0CE89C}"/>
                </a:ext>
              </a:extLst>
            </p:cNvPr>
            <p:cNvCxnSpPr>
              <a:cxnSpLocks/>
            </p:cNvCxnSpPr>
            <p:nvPr/>
          </p:nvCxnSpPr>
          <p:spPr>
            <a:xfrm>
              <a:off x="394701" y="1751499"/>
              <a:ext cx="18999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122ADB26-D4D4-44DD-99F3-87B59AA93DC2}"/>
                </a:ext>
              </a:extLst>
            </p:cNvPr>
            <p:cNvSpPr txBox="1"/>
            <p:nvPr/>
          </p:nvSpPr>
          <p:spPr>
            <a:xfrm>
              <a:off x="498524" y="1266702"/>
              <a:ext cx="3353118" cy="441159"/>
            </a:xfrm>
            <a:prstGeom prst="rect">
              <a:avLst/>
            </a:prstGeom>
            <a:noFill/>
          </p:spPr>
          <p:txBody>
            <a:bodyPr wrap="square" rtlCol="0">
              <a:spAutoFit/>
            </a:bodyPr>
            <a:lstStyle/>
            <a:p>
              <a:r>
                <a:rPr lang="ja-JP" altLang="en-US" sz="2200" b="1" dirty="0">
                  <a:latin typeface="HGPｺﾞｼｯｸM" panose="020B0600000000000000" pitchFamily="50" charset="-128"/>
                  <a:ea typeface="HGPｺﾞｼｯｸM" panose="020B0600000000000000" pitchFamily="50" charset="-128"/>
                </a:rPr>
                <a:t>エリア計画</a:t>
              </a:r>
            </a:p>
          </p:txBody>
        </p:sp>
      </p:grpSp>
      <p:sp>
        <p:nvSpPr>
          <p:cNvPr id="19" name="正方形/長方形 18"/>
          <p:cNvSpPr/>
          <p:nvPr/>
        </p:nvSpPr>
        <p:spPr>
          <a:xfrm>
            <a:off x="9383100" y="15310"/>
            <a:ext cx="522900"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 </a:t>
            </a:r>
            <a:fld id="{D6F46E3F-CFD9-4E12-92C8-FB759E3D5021}" type="slidenum">
              <a:rPr kumimoji="1" lang="en-US" altLang="ja-JP" sz="2000" b="1" i="0" u="none" strike="noStrike" kern="1200" cap="none" spc="0" normalizeH="0" baseline="0" noProof="0" smtClean="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11</a:t>
            </a:fld>
            <a:endParaRPr kumimoji="1" lang="ja-JP" altLang="en-US" sz="20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endParaRPr>
          </a:p>
        </p:txBody>
      </p:sp>
      <p:sp>
        <p:nvSpPr>
          <p:cNvPr id="22" name="正方形/長方形 21">
            <a:extLst>
              <a:ext uri="{FF2B5EF4-FFF2-40B4-BE49-F238E27FC236}">
                <a16:creationId xmlns:a16="http://schemas.microsoft.com/office/drawing/2014/main" id="{0E60B1B4-37A9-4BED-B064-9C2CC82A37C1}"/>
              </a:ext>
            </a:extLst>
          </p:cNvPr>
          <p:cNvSpPr/>
          <p:nvPr/>
        </p:nvSpPr>
        <p:spPr>
          <a:xfrm>
            <a:off x="182469" y="618552"/>
            <a:ext cx="3259231" cy="303013"/>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1200"/>
              </a:lnSpc>
            </a:pPr>
            <a:r>
              <a:rPr kumimoji="1" lang="ja-JP" altLang="en-US" dirty="0">
                <a:latin typeface="HGPｺﾞｼｯｸM" panose="020B0600000000000000" pitchFamily="50" charset="-128"/>
                <a:ea typeface="HGPｺﾞｼｯｸM" panose="020B0600000000000000" pitchFamily="50" charset="-128"/>
              </a:rPr>
              <a:t>まちづくりの基本的な進め方</a:t>
            </a:r>
          </a:p>
        </p:txBody>
      </p:sp>
      <p:sp>
        <p:nvSpPr>
          <p:cNvPr id="23" name="テキスト ボックス 22">
            <a:extLst>
              <a:ext uri="{FF2B5EF4-FFF2-40B4-BE49-F238E27FC236}">
                <a16:creationId xmlns:a16="http://schemas.microsoft.com/office/drawing/2014/main" id="{98243AF4-056C-4CDD-B292-F5C0160D7163}"/>
              </a:ext>
            </a:extLst>
          </p:cNvPr>
          <p:cNvSpPr txBox="1"/>
          <p:nvPr/>
        </p:nvSpPr>
        <p:spPr>
          <a:xfrm>
            <a:off x="52072" y="5377507"/>
            <a:ext cx="4592781" cy="1219116"/>
          </a:xfrm>
          <a:prstGeom prst="rect">
            <a:avLst/>
          </a:prstGeom>
          <a:noFill/>
        </p:spPr>
        <p:txBody>
          <a:bodyPr wrap="square" rtlCol="0" anchor="ctr">
            <a:spAutoFit/>
          </a:bodyPr>
          <a:lstStyle/>
          <a:p>
            <a:pPr marL="182563" indent="-180975">
              <a:lnSpc>
                <a:spcPts val="1800"/>
              </a:lnSpc>
            </a:pPr>
            <a:r>
              <a:rPr kumimoji="1" lang="en-US" altLang="ja-JP" sz="1600" b="1" dirty="0">
                <a:latin typeface="HGPｺﾞｼｯｸM" panose="020B0600000000000000" pitchFamily="50" charset="-128"/>
                <a:ea typeface="HGPｺﾞｼｯｸM" panose="020B0600000000000000" pitchFamily="50" charset="-128"/>
              </a:rPr>
              <a:t>〔</a:t>
            </a:r>
            <a:r>
              <a:rPr kumimoji="1" lang="ja-JP" altLang="en-US" sz="1600" b="1" dirty="0">
                <a:latin typeface="HGPｺﾞｼｯｸM" panose="020B0600000000000000" pitchFamily="50" charset="-128"/>
                <a:ea typeface="HGPｺﾞｼｯｸM" panose="020B0600000000000000" pitchFamily="50" charset="-128"/>
              </a:rPr>
              <a:t>人と人をつなぎエリアの活性化を図る取組み</a:t>
            </a:r>
            <a:endParaRPr kumimoji="1" lang="en-US" altLang="ja-JP" sz="1600" b="1" dirty="0">
              <a:latin typeface="HGPｺﾞｼｯｸM" panose="020B0600000000000000" pitchFamily="50" charset="-128"/>
              <a:ea typeface="HGPｺﾞｼｯｸM" panose="020B0600000000000000" pitchFamily="50" charset="-128"/>
            </a:endParaRPr>
          </a:p>
          <a:p>
            <a:pPr marL="182563" indent="-180975">
              <a:lnSpc>
                <a:spcPts val="1800"/>
              </a:lnSpc>
            </a:pPr>
            <a:r>
              <a:rPr lang="ja-JP" altLang="en-US" sz="1600" b="1" dirty="0">
                <a:latin typeface="HGPｺﾞｼｯｸM" panose="020B0600000000000000" pitchFamily="50" charset="-128"/>
                <a:ea typeface="HGPｺﾞｼｯｸM" panose="020B0600000000000000" pitchFamily="50" charset="-128"/>
              </a:rPr>
              <a:t>　　　　　　　　　　　　　　　　　　　　　</a:t>
            </a:r>
            <a:r>
              <a:rPr kumimoji="1" lang="ja-JP" altLang="en-US" sz="1600" b="1" dirty="0">
                <a:latin typeface="HGPｺﾞｼｯｸM" panose="020B0600000000000000" pitchFamily="50" charset="-128"/>
                <a:ea typeface="HGPｺﾞｼｯｸM" panose="020B0600000000000000" pitchFamily="50" charset="-128"/>
              </a:rPr>
              <a:t>（ソフト施策）</a:t>
            </a:r>
            <a:r>
              <a:rPr kumimoji="1" lang="en-US" altLang="ja-JP" sz="1600" b="1" dirty="0">
                <a:latin typeface="HGPｺﾞｼｯｸM" panose="020B0600000000000000" pitchFamily="50" charset="-128"/>
                <a:ea typeface="HGPｺﾞｼｯｸM" panose="020B0600000000000000" pitchFamily="50" charset="-128"/>
              </a:rPr>
              <a:t>〕</a:t>
            </a:r>
          </a:p>
          <a:p>
            <a:pPr marL="85725" indent="-84138">
              <a:lnSpc>
                <a:spcPts val="1800"/>
              </a:lnSpc>
            </a:pPr>
            <a:r>
              <a:rPr kumimoji="1" lang="ja-JP" altLang="en-US" sz="1600" dirty="0">
                <a:latin typeface="HGPｺﾞｼｯｸM" panose="020B0600000000000000" pitchFamily="50" charset="-128"/>
                <a:ea typeface="HGPｺﾞｼｯｸM" panose="020B0600000000000000" pitchFamily="50" charset="-128"/>
              </a:rPr>
              <a:t>　　</a:t>
            </a:r>
            <a:r>
              <a:rPr kumimoji="1" lang="ja-JP" altLang="en-US" sz="1400" dirty="0">
                <a:latin typeface="ＭＳ 明朝" panose="02020609040205080304" pitchFamily="17" charset="-128"/>
                <a:ea typeface="ＭＳ 明朝" panose="02020609040205080304" pitchFamily="17" charset="-128"/>
              </a:rPr>
              <a:t>エリアの価値を高めるために官民連携したソフト施策が必要であり、まちづくりを担う組織やプロジェクト組成の取り組みを進める。</a:t>
            </a:r>
            <a:endParaRPr kumimoji="1" lang="en-US" altLang="ja-JP" sz="1400" dirty="0">
              <a:latin typeface="ＭＳ 明朝" panose="02020609040205080304" pitchFamily="17" charset="-128"/>
              <a:ea typeface="ＭＳ 明朝" panose="02020609040205080304" pitchFamily="17" charset="-128"/>
            </a:endParaRPr>
          </a:p>
        </p:txBody>
      </p:sp>
      <p:sp>
        <p:nvSpPr>
          <p:cNvPr id="24" name="テキスト ボックス 2">
            <a:extLst>
              <a:ext uri="{FF2B5EF4-FFF2-40B4-BE49-F238E27FC236}">
                <a16:creationId xmlns:a16="http://schemas.microsoft.com/office/drawing/2014/main" id="{80A5F338-49F8-4D11-A450-C9C7A23649ED}"/>
              </a:ext>
            </a:extLst>
          </p:cNvPr>
          <p:cNvSpPr txBox="1">
            <a:spLocks noChangeArrowheads="1"/>
          </p:cNvSpPr>
          <p:nvPr/>
        </p:nvSpPr>
        <p:spPr bwMode="auto">
          <a:xfrm>
            <a:off x="5584705" y="3884691"/>
            <a:ext cx="3277063" cy="215444"/>
          </a:xfrm>
          <a:prstGeom prst="rect">
            <a:avLst/>
          </a:prstGeom>
          <a:noFill/>
          <a:ln w="9525">
            <a:noFill/>
            <a:miter lim="800000"/>
            <a:headEnd/>
            <a:tailEnd/>
          </a:ln>
        </p:spPr>
        <p:txBody>
          <a:bodyPr rot="0" vert="horz" wrap="square" lIns="72000" tIns="0" rIns="72000" bIns="0" anchor="t" anchorCtr="0">
            <a:spAutoFit/>
          </a:bodyPr>
          <a:lstStyle/>
          <a:p>
            <a:pPr algn="ctr">
              <a:spcAft>
                <a:spcPts val="0"/>
              </a:spcAft>
            </a:pPr>
            <a:r>
              <a:rPr lang="ja-JP" altLang="en-US" sz="1400" kern="100" dirty="0" smtClean="0">
                <a:latin typeface="Century" panose="02040604050505020304" pitchFamily="18" charset="0"/>
                <a:ea typeface="ＭＳ 明朝" panose="02020609040205080304" pitchFamily="17" charset="-128"/>
                <a:cs typeface="Times New Roman" panose="02020603050405020304" pitchFamily="18" charset="0"/>
              </a:rPr>
              <a:t>都市</a:t>
            </a:r>
            <a:r>
              <a:rPr lang="ja-JP" altLang="en-US" sz="1400" kern="100" dirty="0">
                <a:latin typeface="Century" panose="02040604050505020304" pitchFamily="18" charset="0"/>
                <a:ea typeface="ＭＳ 明朝" panose="02020609040205080304" pitchFamily="17" charset="-128"/>
                <a:cs typeface="Times New Roman" panose="02020603050405020304" pitchFamily="18" charset="0"/>
              </a:rPr>
              <a:t>機能の向上を図るゾーン</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25" name="図 24">
            <a:extLst>
              <a:ext uri="{FF2B5EF4-FFF2-40B4-BE49-F238E27FC236}">
                <a16:creationId xmlns:a16="http://schemas.microsoft.com/office/drawing/2014/main" id="{A4A17A05-A969-4E6A-B3CB-7D4B991FE95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052921" y="84210"/>
            <a:ext cx="4424230" cy="3731581"/>
          </a:xfrm>
          <a:prstGeom prst="rect">
            <a:avLst/>
          </a:prstGeom>
        </p:spPr>
      </p:pic>
      <p:sp>
        <p:nvSpPr>
          <p:cNvPr id="26" name="テキスト ボックス 2">
            <a:extLst>
              <a:ext uri="{FF2B5EF4-FFF2-40B4-BE49-F238E27FC236}">
                <a16:creationId xmlns:a16="http://schemas.microsoft.com/office/drawing/2014/main" id="{26F99EEB-535B-4812-B924-DE0410A27B32}"/>
              </a:ext>
            </a:extLst>
          </p:cNvPr>
          <p:cNvSpPr txBox="1">
            <a:spLocks noChangeArrowheads="1"/>
          </p:cNvSpPr>
          <p:nvPr/>
        </p:nvSpPr>
        <p:spPr bwMode="auto">
          <a:xfrm>
            <a:off x="4644853" y="6290239"/>
            <a:ext cx="5459876" cy="430887"/>
          </a:xfrm>
          <a:prstGeom prst="rect">
            <a:avLst/>
          </a:prstGeom>
          <a:noFill/>
          <a:ln w="9525">
            <a:noFill/>
            <a:miter lim="800000"/>
            <a:headEnd/>
            <a:tailEnd/>
          </a:ln>
        </p:spPr>
        <p:txBody>
          <a:bodyPr rot="0" vert="horz" wrap="square" lIns="72000" tIns="0" rIns="72000" bIns="0" anchor="t" anchorCtr="0">
            <a:spAutoFit/>
          </a:bodyPr>
          <a:lstStyle/>
          <a:p>
            <a:pPr algn="ctr">
              <a:spcAft>
                <a:spcPts val="0"/>
              </a:spcAft>
            </a:pPr>
            <a:r>
              <a:rPr lang="ja-JP" altLang="en-US" sz="1400" kern="100" dirty="0" smtClean="0">
                <a:effectLst/>
                <a:latin typeface="Century" panose="02040604050505020304" pitchFamily="18" charset="0"/>
                <a:ea typeface="ＭＳ 明朝" panose="02020609040205080304" pitchFamily="17" charset="-128"/>
                <a:cs typeface="Times New Roman" panose="02020603050405020304" pitchFamily="18" charset="0"/>
              </a:rPr>
              <a:t>機能</a:t>
            </a:r>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の向上を図るゾーンにおける駅とまちが一体となった</a:t>
            </a:r>
            <a:endParaRPr lang="en-US" altLang="ja-JP" sz="1400" kern="100" dirty="0">
              <a:latin typeface="Century" panose="02040604050505020304" pitchFamily="18" charset="0"/>
              <a:ea typeface="ＭＳ 明朝" panose="02020609040205080304" pitchFamily="17" charset="-128"/>
              <a:cs typeface="Times New Roman" panose="02020603050405020304" pitchFamily="18" charset="0"/>
            </a:endParaRPr>
          </a:p>
          <a:p>
            <a:pPr algn="ctr">
              <a:spcAft>
                <a:spcPts val="0"/>
              </a:spcAft>
            </a:pPr>
            <a:r>
              <a:rPr lang="ja-JP" altLang="en-US" sz="1400" kern="100" dirty="0">
                <a:latin typeface="Century" panose="02040604050505020304" pitchFamily="18" charset="0"/>
                <a:ea typeface="ＭＳ 明朝" panose="02020609040205080304" pitchFamily="17" charset="-128"/>
                <a:cs typeface="Times New Roman" panose="02020603050405020304" pitchFamily="18" charset="0"/>
              </a:rPr>
              <a:t>空間形成</a:t>
            </a:r>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と周辺ゾーンの関係性のイメージ</a:t>
            </a:r>
            <a:endParaRPr lang="en-US"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7" name="テキスト ボックス 26">
            <a:extLst>
              <a:ext uri="{FF2B5EF4-FFF2-40B4-BE49-F238E27FC236}">
                <a16:creationId xmlns:a16="http://schemas.microsoft.com/office/drawing/2014/main" id="{D65C6CCA-B668-4308-91D1-8FBAC1142A0E}"/>
              </a:ext>
            </a:extLst>
          </p:cNvPr>
          <p:cNvSpPr txBox="1"/>
          <p:nvPr/>
        </p:nvSpPr>
        <p:spPr>
          <a:xfrm>
            <a:off x="0" y="2769049"/>
            <a:ext cx="4979968" cy="2528897"/>
          </a:xfrm>
          <a:prstGeom prst="rect">
            <a:avLst/>
          </a:prstGeom>
          <a:noFill/>
          <a:ln>
            <a:noFill/>
          </a:ln>
        </p:spPr>
        <p:txBody>
          <a:bodyPr wrap="square" rtlCol="0" anchor="t">
            <a:spAutoFit/>
          </a:bodyPr>
          <a:lstStyle/>
          <a:p>
            <a:pPr marL="180975" indent="-180975">
              <a:lnSpc>
                <a:spcPts val="1800"/>
              </a:lnSpc>
              <a:spcBef>
                <a:spcPts val="600"/>
              </a:spcBef>
            </a:pPr>
            <a:r>
              <a:rPr lang="ja-JP" altLang="en-US" sz="1600" b="1" dirty="0">
                <a:latin typeface="HGPｺﾞｼｯｸM" panose="020B0600000000000000" pitchFamily="50" charset="-128"/>
                <a:ea typeface="HGPｺﾞｼｯｸM" panose="020B0600000000000000" pitchFamily="50" charset="-128"/>
              </a:rPr>
              <a:t> </a:t>
            </a:r>
            <a:r>
              <a:rPr kumimoji="1" lang="en-US" altLang="ja-JP" sz="1600" b="1" dirty="0">
                <a:latin typeface="HGPｺﾞｼｯｸM" panose="020B0600000000000000" pitchFamily="50" charset="-128"/>
                <a:ea typeface="HGPｺﾞｼｯｸM" panose="020B0600000000000000" pitchFamily="50" charset="-128"/>
              </a:rPr>
              <a:t>〔</a:t>
            </a:r>
            <a:r>
              <a:rPr kumimoji="1" lang="ja-JP" altLang="en-US" sz="1600" b="1" dirty="0">
                <a:latin typeface="HGPｺﾞｼｯｸM" panose="020B0600000000000000" pitchFamily="50" charset="-128"/>
                <a:ea typeface="HGPｺﾞｼｯｸM" panose="020B0600000000000000" pitchFamily="50" charset="-128"/>
              </a:rPr>
              <a:t>駅まち一体の空間づくり（ハード整備）</a:t>
            </a:r>
            <a:r>
              <a:rPr kumimoji="1" lang="en-US" altLang="ja-JP" sz="1600" b="1" dirty="0">
                <a:latin typeface="HGPｺﾞｼｯｸM" panose="020B0600000000000000" pitchFamily="50" charset="-128"/>
                <a:ea typeface="HGPｺﾞｼｯｸM" panose="020B0600000000000000" pitchFamily="50" charset="-128"/>
              </a:rPr>
              <a:t>〕</a:t>
            </a:r>
          </a:p>
          <a:p>
            <a:pPr marL="180975" indent="-180975">
              <a:lnSpc>
                <a:spcPts val="1800"/>
              </a:lnSpc>
            </a:pPr>
            <a:r>
              <a:rPr kumimoji="1" lang="ja-JP" altLang="en-US" sz="1600" dirty="0">
                <a:latin typeface="ＭＳ 明朝" panose="02020609040205080304" pitchFamily="17" charset="-128"/>
                <a:ea typeface="ＭＳ 明朝" panose="02020609040205080304" pitchFamily="17" charset="-128"/>
              </a:rPr>
              <a:t>　　</a:t>
            </a:r>
            <a:r>
              <a:rPr kumimoji="1" lang="ja-JP" altLang="en-US" sz="1400" dirty="0">
                <a:latin typeface="ＭＳ 明朝" panose="02020609040205080304" pitchFamily="17" charset="-128"/>
                <a:ea typeface="ＭＳ 明朝" panose="02020609040205080304" pitchFamily="17" charset="-128"/>
              </a:rPr>
              <a:t>土地利用に配慮し、駅まち一体として、駅の周辺の６ブロックごとに人の主要動線を設けて、エリア価値の高める機能の集積と、居心地が良く歩きたくなるまちなかの形成を図る。</a:t>
            </a:r>
            <a:endParaRPr kumimoji="1" lang="en-US" altLang="ja-JP" sz="1400" dirty="0">
              <a:latin typeface="ＭＳ 明朝" panose="02020609040205080304" pitchFamily="17" charset="-128"/>
              <a:ea typeface="ＭＳ 明朝" panose="02020609040205080304" pitchFamily="17" charset="-128"/>
            </a:endParaRPr>
          </a:p>
          <a:p>
            <a:pPr marL="266700" indent="-85725">
              <a:lnSpc>
                <a:spcPts val="1800"/>
              </a:lnSpc>
              <a:spcBef>
                <a:spcPts val="600"/>
              </a:spcBef>
            </a:pPr>
            <a:r>
              <a:rPr kumimoji="1" lang="ja-JP" altLang="en-US" sz="1600" b="1" u="sng" dirty="0">
                <a:latin typeface="HGPｺﾞｼｯｸM" panose="020B0600000000000000" pitchFamily="50" charset="-128"/>
                <a:ea typeface="HGPｺﾞｼｯｸM" panose="020B0600000000000000" pitchFamily="50" charset="-128"/>
              </a:rPr>
              <a:t>・新幹線新駅関連プロジェクト</a:t>
            </a:r>
            <a:endParaRPr kumimoji="1" lang="en-US" altLang="ja-JP" sz="1600" b="1" u="sng" dirty="0">
              <a:latin typeface="HGPｺﾞｼｯｸM" panose="020B0600000000000000" pitchFamily="50" charset="-128"/>
              <a:ea typeface="HGPｺﾞｼｯｸM" panose="020B0600000000000000" pitchFamily="50" charset="-128"/>
            </a:endParaRPr>
          </a:p>
          <a:p>
            <a:pPr marL="266700" indent="-85725">
              <a:lnSpc>
                <a:spcPts val="1800"/>
              </a:lnSpc>
            </a:pPr>
            <a:r>
              <a:rPr kumimoji="1" lang="en-US" altLang="ja-JP" sz="1600" dirty="0">
                <a:latin typeface="HGPｺﾞｼｯｸM" panose="020B0600000000000000" pitchFamily="50" charset="-128"/>
                <a:ea typeface="HGPｺﾞｼｯｸM" panose="020B0600000000000000" pitchFamily="50" charset="-128"/>
              </a:rPr>
              <a:t>   </a:t>
            </a:r>
            <a:r>
              <a:rPr kumimoji="1" lang="ja-JP" altLang="en-US" sz="1600" dirty="0">
                <a:latin typeface="HGPｺﾞｼｯｸM" panose="020B0600000000000000" pitchFamily="50" charset="-128"/>
                <a:ea typeface="HGPｺﾞｼｯｸM" panose="020B0600000000000000" pitchFamily="50" charset="-128"/>
              </a:rPr>
              <a:t> </a:t>
            </a:r>
            <a:r>
              <a:rPr kumimoji="1" lang="ja-JP" altLang="en-US" sz="1400" dirty="0">
                <a:latin typeface="ＭＳ 明朝" panose="02020609040205080304" pitchFamily="17" charset="-128"/>
                <a:ea typeface="ＭＳ 明朝" panose="02020609040205080304" pitchFamily="17" charset="-128"/>
              </a:rPr>
              <a:t>広域交通結節施設、大規模交流施設、駅とまちをつなぐ歩行者動線、新大阪連絡線新駅ビル開発</a:t>
            </a:r>
            <a:endParaRPr kumimoji="1" lang="en-US" altLang="ja-JP" sz="1400" dirty="0">
              <a:latin typeface="ＭＳ 明朝" panose="02020609040205080304" pitchFamily="17" charset="-128"/>
              <a:ea typeface="ＭＳ 明朝" panose="02020609040205080304" pitchFamily="17" charset="-128"/>
            </a:endParaRPr>
          </a:p>
          <a:p>
            <a:pPr marL="266700" indent="-85725">
              <a:lnSpc>
                <a:spcPts val="1800"/>
              </a:lnSpc>
              <a:spcBef>
                <a:spcPts val="400"/>
              </a:spcBef>
            </a:pPr>
            <a:r>
              <a:rPr kumimoji="1" lang="ja-JP" altLang="en-US" sz="1600" b="1" u="sng" dirty="0">
                <a:latin typeface="HGPｺﾞｼｯｸM" panose="020B0600000000000000" pitchFamily="50" charset="-128"/>
                <a:ea typeface="HGPｺﾞｼｯｸM" panose="020B0600000000000000" pitchFamily="50" charset="-128"/>
              </a:rPr>
              <a:t>・民間都市開発プロジェクト</a:t>
            </a:r>
            <a:endParaRPr kumimoji="1" lang="en-US" altLang="ja-JP" sz="1600" b="1" u="sng" dirty="0">
              <a:latin typeface="HGPｺﾞｼｯｸM" panose="020B0600000000000000" pitchFamily="50" charset="-128"/>
              <a:ea typeface="HGPｺﾞｼｯｸM" panose="020B0600000000000000" pitchFamily="50" charset="-128"/>
            </a:endParaRPr>
          </a:p>
          <a:p>
            <a:pPr marL="266700" indent="-85725">
              <a:lnSpc>
                <a:spcPts val="1800"/>
              </a:lnSpc>
            </a:pPr>
            <a:r>
              <a:rPr kumimoji="1" lang="en-US" altLang="ja-JP" sz="1600" dirty="0">
                <a:latin typeface="ＭＳ 明朝" panose="02020609040205080304" pitchFamily="17" charset="-128"/>
                <a:ea typeface="ＭＳ 明朝" panose="02020609040205080304" pitchFamily="17" charset="-128"/>
              </a:rPr>
              <a:t>  </a:t>
            </a:r>
            <a:r>
              <a:rPr kumimoji="1" lang="ja-JP" altLang="en-US" sz="1400" spc="-80" dirty="0">
                <a:latin typeface="ＭＳ 明朝" panose="02020609040205080304" pitchFamily="17" charset="-128"/>
                <a:ea typeface="ＭＳ 明朝" panose="02020609040205080304" pitchFamily="17" charset="-128"/>
              </a:rPr>
              <a:t>大規模な敷地における建て替え、土地利用転換などの開発</a:t>
            </a:r>
            <a:endParaRPr kumimoji="1" lang="en-US" altLang="ja-JP" sz="1400" spc="-80" dirty="0">
              <a:latin typeface="ＭＳ 明朝" panose="02020609040205080304" pitchFamily="17" charset="-128"/>
              <a:ea typeface="ＭＳ 明朝" panose="02020609040205080304" pitchFamily="17" charset="-128"/>
            </a:endParaRPr>
          </a:p>
        </p:txBody>
      </p:sp>
      <p:pic>
        <p:nvPicPr>
          <p:cNvPr id="28" name="図 27">
            <a:extLst>
              <a:ext uri="{FF2B5EF4-FFF2-40B4-BE49-F238E27FC236}">
                <a16:creationId xmlns:a16="http://schemas.microsoft.com/office/drawing/2014/main" id="{6C32D617-5D3E-48E0-BB94-E81B1C48C44E}"/>
              </a:ext>
            </a:extLst>
          </p:cNvPr>
          <p:cNvPicPr>
            <a:picLocks noChangeAspect="1"/>
          </p:cNvPicPr>
          <p:nvPr/>
        </p:nvPicPr>
        <p:blipFill>
          <a:blip r:embed="rId4"/>
          <a:stretch>
            <a:fillRect/>
          </a:stretch>
        </p:blipFill>
        <p:spPr>
          <a:xfrm>
            <a:off x="4979967" y="4130341"/>
            <a:ext cx="4768080" cy="2159898"/>
          </a:xfrm>
          <a:prstGeom prst="rect">
            <a:avLst/>
          </a:prstGeom>
        </p:spPr>
      </p:pic>
      <p:sp>
        <p:nvSpPr>
          <p:cNvPr id="29" name="テキスト ボックス 28">
            <a:extLst>
              <a:ext uri="{FF2B5EF4-FFF2-40B4-BE49-F238E27FC236}">
                <a16:creationId xmlns:a16="http://schemas.microsoft.com/office/drawing/2014/main" id="{2D76B754-707B-4F8E-9B3F-78FEAB1BEC58}"/>
              </a:ext>
            </a:extLst>
          </p:cNvPr>
          <p:cNvSpPr txBox="1"/>
          <p:nvPr/>
        </p:nvSpPr>
        <p:spPr>
          <a:xfrm>
            <a:off x="88883" y="987574"/>
            <a:ext cx="2946418" cy="318380"/>
          </a:xfrm>
          <a:prstGeom prst="rect">
            <a:avLst/>
          </a:prstGeom>
          <a:solidFill>
            <a:srgbClr val="FFFFCC"/>
          </a:solidFill>
        </p:spPr>
        <p:txBody>
          <a:bodyPr wrap="square" rtlCol="0">
            <a:noAutofit/>
          </a:bodyPr>
          <a:lstStyle/>
          <a:p>
            <a:r>
              <a:rPr kumimoji="1" lang="ja-JP" altLang="en-US" sz="1600" b="1" dirty="0">
                <a:latin typeface="+mn-ea"/>
              </a:rPr>
              <a:t>〇都市機能の向上を図るゾーン</a:t>
            </a:r>
          </a:p>
        </p:txBody>
      </p:sp>
      <p:sp>
        <p:nvSpPr>
          <p:cNvPr id="30" name="テキスト ボックス 29">
            <a:extLst>
              <a:ext uri="{FF2B5EF4-FFF2-40B4-BE49-F238E27FC236}">
                <a16:creationId xmlns:a16="http://schemas.microsoft.com/office/drawing/2014/main" id="{2370D648-9974-4B9B-B6D7-9A92FEF921C7}"/>
              </a:ext>
            </a:extLst>
          </p:cNvPr>
          <p:cNvSpPr txBox="1"/>
          <p:nvPr/>
        </p:nvSpPr>
        <p:spPr>
          <a:xfrm>
            <a:off x="0" y="1352915"/>
            <a:ext cx="4644853" cy="1036374"/>
          </a:xfrm>
          <a:prstGeom prst="rect">
            <a:avLst/>
          </a:prstGeom>
          <a:noFill/>
          <a:ln>
            <a:noFill/>
          </a:ln>
        </p:spPr>
        <p:txBody>
          <a:bodyPr wrap="square" rtlCol="0" anchor="t">
            <a:spAutoFit/>
          </a:bodyPr>
          <a:lstStyle/>
          <a:p>
            <a:pPr marL="180975" indent="174625">
              <a:lnSpc>
                <a:spcPts val="1900"/>
              </a:lnSpc>
            </a:pPr>
            <a:r>
              <a:rPr kumimoji="1" lang="ja-JP" altLang="en-US" sz="1400" dirty="0">
                <a:latin typeface="ＭＳ 明朝" panose="02020609040205080304" pitchFamily="17" charset="-128"/>
                <a:ea typeface="ＭＳ 明朝" panose="02020609040205080304" pitchFamily="17" charset="-128"/>
              </a:rPr>
              <a:t>ビジネスや観光での駅からまちへの人の流れと、周辺から駅への人の流れが交わる駅から</a:t>
            </a:r>
            <a:r>
              <a:rPr kumimoji="1" lang="en-US" altLang="ja-JP" sz="1400" dirty="0">
                <a:latin typeface="ＭＳ 明朝" panose="02020609040205080304" pitchFamily="17" charset="-128"/>
                <a:ea typeface="ＭＳ 明朝" panose="02020609040205080304" pitchFamily="17" charset="-128"/>
              </a:rPr>
              <a:t>500m</a:t>
            </a:r>
            <a:r>
              <a:rPr kumimoji="1" lang="ja-JP" altLang="en-US" sz="1400" dirty="0">
                <a:latin typeface="ＭＳ 明朝" panose="02020609040205080304" pitchFamily="17" charset="-128"/>
                <a:ea typeface="ＭＳ 明朝" panose="02020609040205080304" pitchFamily="17" charset="-128"/>
              </a:rPr>
              <a:t>圏域（来訪者の徒歩圏）で、まとまりのある商業地域などを、都市機能の向上を図るゾーンとする。</a:t>
            </a:r>
            <a:endParaRPr kumimoji="1" lang="en-US" altLang="ja-JP" sz="1400" dirty="0">
              <a:latin typeface="ＭＳ 明朝" panose="02020609040205080304" pitchFamily="17" charset="-128"/>
              <a:ea typeface="ＭＳ 明朝" panose="02020609040205080304" pitchFamily="17" charset="-128"/>
            </a:endParaRPr>
          </a:p>
        </p:txBody>
      </p:sp>
      <p:sp>
        <p:nvSpPr>
          <p:cNvPr id="31" name="テキスト ボックス 30">
            <a:extLst>
              <a:ext uri="{FF2B5EF4-FFF2-40B4-BE49-F238E27FC236}">
                <a16:creationId xmlns:a16="http://schemas.microsoft.com/office/drawing/2014/main" id="{2BA2FE6A-D8AE-4570-9730-9BFB940E64D9}"/>
              </a:ext>
            </a:extLst>
          </p:cNvPr>
          <p:cNvSpPr txBox="1"/>
          <p:nvPr/>
        </p:nvSpPr>
        <p:spPr>
          <a:xfrm>
            <a:off x="88882" y="2456641"/>
            <a:ext cx="2189498" cy="340258"/>
          </a:xfrm>
          <a:prstGeom prst="rect">
            <a:avLst/>
          </a:prstGeom>
          <a:solidFill>
            <a:srgbClr val="FFFFCC"/>
          </a:solidFill>
        </p:spPr>
        <p:txBody>
          <a:bodyPr wrap="square" rtlCol="0">
            <a:noAutofit/>
          </a:bodyPr>
          <a:lstStyle/>
          <a:p>
            <a:r>
              <a:rPr kumimoji="1" lang="ja-JP" altLang="en-US" sz="1600" b="1" dirty="0">
                <a:latin typeface="+mn-ea"/>
              </a:rPr>
              <a:t>〇まちづくりの進め方</a:t>
            </a:r>
          </a:p>
        </p:txBody>
      </p:sp>
    </p:spTree>
    <p:extLst>
      <p:ext uri="{BB962C8B-B14F-4D97-AF65-F5344CB8AC3E}">
        <p14:creationId xmlns:p14="http://schemas.microsoft.com/office/powerpoint/2010/main" val="1437141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a:extLst>
              <a:ext uri="{FF2B5EF4-FFF2-40B4-BE49-F238E27FC236}">
                <a16:creationId xmlns:a16="http://schemas.microsoft.com/office/drawing/2014/main" id="{4DBF34A4-7406-429E-BF07-B8E90C4B4752}"/>
              </a:ext>
            </a:extLst>
          </p:cNvPr>
          <p:cNvPicPr>
            <a:picLocks noChangeAspect="1"/>
          </p:cNvPicPr>
          <p:nvPr/>
        </p:nvPicPr>
        <p:blipFill>
          <a:blip r:embed="rId3"/>
          <a:stretch>
            <a:fillRect/>
          </a:stretch>
        </p:blipFill>
        <p:spPr>
          <a:xfrm>
            <a:off x="4109929" y="1551459"/>
            <a:ext cx="5816083" cy="4604836"/>
          </a:xfrm>
          <a:prstGeom prst="rect">
            <a:avLst/>
          </a:prstGeom>
        </p:spPr>
      </p:pic>
      <p:grpSp>
        <p:nvGrpSpPr>
          <p:cNvPr id="10" name="グループ化 9">
            <a:extLst>
              <a:ext uri="{FF2B5EF4-FFF2-40B4-BE49-F238E27FC236}">
                <a16:creationId xmlns:a16="http://schemas.microsoft.com/office/drawing/2014/main" id="{48709B4F-F665-41F1-9C8E-CCBCC7F4F4A5}"/>
              </a:ext>
            </a:extLst>
          </p:cNvPr>
          <p:cNvGrpSpPr/>
          <p:nvPr/>
        </p:nvGrpSpPr>
        <p:grpSpPr>
          <a:xfrm>
            <a:off x="88882" y="91995"/>
            <a:ext cx="9802604" cy="477849"/>
            <a:chOff x="290878" y="1266702"/>
            <a:chExt cx="4209547" cy="489240"/>
          </a:xfrm>
        </p:grpSpPr>
        <p:sp>
          <p:nvSpPr>
            <p:cNvPr id="12" name="テキスト ボックス 15">
              <a:extLst>
                <a:ext uri="{FF2B5EF4-FFF2-40B4-BE49-F238E27FC236}">
                  <a16:creationId xmlns:a16="http://schemas.microsoft.com/office/drawing/2014/main" id="{9F59B18F-97F3-4D96-A086-0EFF80182820}"/>
                </a:ext>
              </a:extLst>
            </p:cNvPr>
            <p:cNvSpPr txBox="1"/>
            <p:nvPr/>
          </p:nvSpPr>
          <p:spPr>
            <a:xfrm>
              <a:off x="290878" y="1298857"/>
              <a:ext cx="207645" cy="457085"/>
            </a:xfrm>
            <a:prstGeom prst="rect">
              <a:avLst/>
            </a:prstGeom>
            <a:solidFill>
              <a:schemeClr val="tx1"/>
            </a:solidFill>
            <a:ln w="6350">
              <a:solidFill>
                <a:prstClr val="black"/>
              </a:solidFill>
            </a:ln>
          </p:spPr>
          <p:txBody>
            <a:bodyPr rot="0" spcFirstLastPara="0" vert="horz" wrap="square" lIns="0" tIns="0" rIns="0" bIns="0" numCol="1" spcCol="0" rtlCol="0" fromWordArt="0" anchor="ctr" anchorCtr="0" forceAA="0" compatLnSpc="1">
              <a:prstTxWarp prst="textNoShape">
                <a:avLst/>
              </a:prstTxWarp>
              <a:noAutofit/>
            </a:bodyPr>
            <a:lstStyle/>
            <a:p>
              <a:pPr algn="ctr"/>
              <a:r>
                <a:rPr lang="ja-JP" altLang="en-US" sz="22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３</a:t>
              </a:r>
            </a:p>
          </p:txBody>
        </p:sp>
        <p:cxnSp>
          <p:nvCxnSpPr>
            <p:cNvPr id="13" name="直線コネクタ 12">
              <a:extLst>
                <a:ext uri="{FF2B5EF4-FFF2-40B4-BE49-F238E27FC236}">
                  <a16:creationId xmlns:a16="http://schemas.microsoft.com/office/drawing/2014/main" id="{1A697DFB-0EF6-414E-8EC4-5EFBFF0CE89C}"/>
                </a:ext>
              </a:extLst>
            </p:cNvPr>
            <p:cNvCxnSpPr/>
            <p:nvPr/>
          </p:nvCxnSpPr>
          <p:spPr>
            <a:xfrm>
              <a:off x="394701" y="1751499"/>
              <a:ext cx="41057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122ADB26-D4D4-44DD-99F3-87B59AA93DC2}"/>
                </a:ext>
              </a:extLst>
            </p:cNvPr>
            <p:cNvSpPr txBox="1"/>
            <p:nvPr/>
          </p:nvSpPr>
          <p:spPr>
            <a:xfrm>
              <a:off x="498524" y="1266702"/>
              <a:ext cx="3353118" cy="441159"/>
            </a:xfrm>
            <a:prstGeom prst="rect">
              <a:avLst/>
            </a:prstGeom>
            <a:noFill/>
          </p:spPr>
          <p:txBody>
            <a:bodyPr wrap="square" rtlCol="0">
              <a:spAutoFit/>
            </a:bodyPr>
            <a:lstStyle/>
            <a:p>
              <a:r>
                <a:rPr lang="ja-JP" altLang="en-US" sz="2200" b="1" dirty="0">
                  <a:latin typeface="HGPｺﾞｼｯｸM" panose="020B0600000000000000" pitchFamily="50" charset="-128"/>
                  <a:ea typeface="HGPｺﾞｼｯｸM" panose="020B0600000000000000" pitchFamily="50" charset="-128"/>
                </a:rPr>
                <a:t>エリア計画</a:t>
              </a:r>
            </a:p>
          </p:txBody>
        </p:sp>
      </p:grpSp>
      <p:sp>
        <p:nvSpPr>
          <p:cNvPr id="11" name="正方形/長方形 10">
            <a:extLst>
              <a:ext uri="{FF2B5EF4-FFF2-40B4-BE49-F238E27FC236}">
                <a16:creationId xmlns:a16="http://schemas.microsoft.com/office/drawing/2014/main" id="{DB505741-0787-4E7D-8143-4B9BAD6BC797}"/>
              </a:ext>
            </a:extLst>
          </p:cNvPr>
          <p:cNvSpPr/>
          <p:nvPr/>
        </p:nvSpPr>
        <p:spPr>
          <a:xfrm>
            <a:off x="0" y="1687658"/>
            <a:ext cx="4231191" cy="73866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marL="238125" indent="228600"/>
            <a:r>
              <a:rPr lang="ja-JP" altLang="en-US" sz="1400" dirty="0">
                <a:solidFill>
                  <a:schemeClr val="tx1"/>
                </a:solidFill>
                <a:latin typeface="ＭＳ 明朝" panose="02020609040205080304" pitchFamily="17" charset="-128"/>
                <a:ea typeface="ＭＳ 明朝" panose="02020609040205080304" pitchFamily="17" charset="-128"/>
              </a:rPr>
              <a:t>リニア中央新幹線・北陸新幹線の駅位置を踏まえて、以下の４つの関連プロジェクトの検討の具体化を進める。</a:t>
            </a:r>
          </a:p>
        </p:txBody>
      </p:sp>
      <p:sp>
        <p:nvSpPr>
          <p:cNvPr id="16" name="正方形/長方形 15">
            <a:extLst>
              <a:ext uri="{FF2B5EF4-FFF2-40B4-BE49-F238E27FC236}">
                <a16:creationId xmlns:a16="http://schemas.microsoft.com/office/drawing/2014/main" id="{5BEC43A9-A571-48A9-A518-0E9037921296}"/>
              </a:ext>
            </a:extLst>
          </p:cNvPr>
          <p:cNvSpPr/>
          <p:nvPr/>
        </p:nvSpPr>
        <p:spPr>
          <a:xfrm>
            <a:off x="88881" y="701705"/>
            <a:ext cx="4416858" cy="446444"/>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HGPｺﾞｼｯｸM" panose="020B0600000000000000" pitchFamily="50" charset="-128"/>
                <a:ea typeface="HGPｺﾞｼｯｸM" panose="020B0600000000000000" pitchFamily="50" charset="-128"/>
              </a:rPr>
              <a:t>駅まち一体の空間づくり（ハード整備）</a:t>
            </a:r>
          </a:p>
        </p:txBody>
      </p:sp>
      <p:sp>
        <p:nvSpPr>
          <p:cNvPr id="15" name="テキスト ボックス 14">
            <a:extLst>
              <a:ext uri="{FF2B5EF4-FFF2-40B4-BE49-F238E27FC236}">
                <a16:creationId xmlns:a16="http://schemas.microsoft.com/office/drawing/2014/main" id="{F27AB525-3498-432B-8EE8-DB60B11D27B0}"/>
              </a:ext>
            </a:extLst>
          </p:cNvPr>
          <p:cNvSpPr txBox="1"/>
          <p:nvPr/>
        </p:nvSpPr>
        <p:spPr>
          <a:xfrm>
            <a:off x="246671" y="1296785"/>
            <a:ext cx="4416858" cy="390873"/>
          </a:xfrm>
          <a:prstGeom prst="rect">
            <a:avLst/>
          </a:prstGeom>
          <a:solidFill>
            <a:srgbClr val="FFFFCC"/>
          </a:solidFill>
        </p:spPr>
        <p:txBody>
          <a:bodyPr wrap="square" rtlCol="0">
            <a:noAutofit/>
          </a:bodyPr>
          <a:lstStyle/>
          <a:p>
            <a:r>
              <a:rPr kumimoji="1" lang="ja-JP" altLang="en-US" sz="1600" b="1" dirty="0">
                <a:latin typeface="+mn-ea"/>
              </a:rPr>
              <a:t>〇新幹線新駅関連プロジェクト（検討の方向性）</a:t>
            </a:r>
          </a:p>
        </p:txBody>
      </p:sp>
      <p:sp>
        <p:nvSpPr>
          <p:cNvPr id="18" name="テキスト ボックス 2">
            <a:extLst>
              <a:ext uri="{FF2B5EF4-FFF2-40B4-BE49-F238E27FC236}">
                <a16:creationId xmlns:a16="http://schemas.microsoft.com/office/drawing/2014/main" id="{3F01D8DF-DDA5-4847-B490-C13C59DCC1F1}"/>
              </a:ext>
            </a:extLst>
          </p:cNvPr>
          <p:cNvSpPr txBox="1">
            <a:spLocks noChangeArrowheads="1"/>
          </p:cNvSpPr>
          <p:nvPr/>
        </p:nvSpPr>
        <p:spPr bwMode="auto">
          <a:xfrm>
            <a:off x="5314122" y="6114252"/>
            <a:ext cx="3895343" cy="215444"/>
          </a:xfrm>
          <a:prstGeom prst="rect">
            <a:avLst/>
          </a:prstGeom>
          <a:noFill/>
          <a:ln w="9525">
            <a:noFill/>
            <a:miter lim="800000"/>
            <a:headEnd/>
            <a:tailEnd/>
          </a:ln>
        </p:spPr>
        <p:txBody>
          <a:bodyPr rot="0" vert="horz" wrap="square" lIns="72000" tIns="0" rIns="72000" bIns="0" anchor="t" anchorCtr="0">
            <a:spAutoFit/>
          </a:bodyPr>
          <a:lstStyle/>
          <a:p>
            <a:pPr algn="ctr">
              <a:spcAft>
                <a:spcPts val="0"/>
              </a:spcAft>
            </a:pPr>
            <a:r>
              <a:rPr lang="ja-JP" altLang="en-US" sz="1400" kern="100" dirty="0" smtClean="0">
                <a:latin typeface="ＭＳ 明朝" panose="02020609040205080304" pitchFamily="17" charset="-128"/>
                <a:ea typeface="ＭＳ 明朝" panose="02020609040205080304" pitchFamily="17" charset="-128"/>
                <a:cs typeface="Times New Roman" panose="02020603050405020304" pitchFamily="18" charset="0"/>
              </a:rPr>
              <a:t>新</a:t>
            </a:r>
            <a:r>
              <a:rPr lang="ja-JP" altLang="en-US" sz="1400" kern="100" dirty="0">
                <a:latin typeface="ＭＳ 明朝" panose="02020609040205080304" pitchFamily="17" charset="-128"/>
                <a:ea typeface="ＭＳ 明朝" panose="02020609040205080304" pitchFamily="17" charset="-128"/>
                <a:cs typeface="Times New Roman" panose="02020603050405020304" pitchFamily="18" charset="0"/>
              </a:rPr>
              <a:t>大阪駅の交通結節施設の全体像</a:t>
            </a:r>
          </a:p>
        </p:txBody>
      </p:sp>
      <p:sp>
        <p:nvSpPr>
          <p:cNvPr id="19" name="テキスト ボックス 18">
            <a:extLst>
              <a:ext uri="{FF2B5EF4-FFF2-40B4-BE49-F238E27FC236}">
                <a16:creationId xmlns:a16="http://schemas.microsoft.com/office/drawing/2014/main" id="{6172823B-731A-4C30-95CA-89043B9D90F8}"/>
              </a:ext>
            </a:extLst>
          </p:cNvPr>
          <p:cNvSpPr txBox="1"/>
          <p:nvPr/>
        </p:nvSpPr>
        <p:spPr>
          <a:xfrm>
            <a:off x="296293" y="2826910"/>
            <a:ext cx="3543181" cy="338554"/>
          </a:xfrm>
          <a:prstGeom prst="rect">
            <a:avLst/>
          </a:prstGeom>
          <a:noFill/>
          <a:ln>
            <a:noFill/>
          </a:ln>
        </p:spPr>
        <p:txBody>
          <a:bodyPr wrap="square" rtlCol="0" anchor="ctr">
            <a:spAutoFit/>
          </a:bodyPr>
          <a:lstStyle/>
          <a:p>
            <a:r>
              <a:rPr kumimoji="1" lang="ja-JP" altLang="en-US" sz="1600" b="1" dirty="0">
                <a:latin typeface="HGPｺﾞｼｯｸM" panose="020B0600000000000000" pitchFamily="50" charset="-128"/>
                <a:ea typeface="HGPｺﾞｼｯｸM" panose="020B0600000000000000" pitchFamily="50" charset="-128"/>
              </a:rPr>
              <a:t>（１）広域交通結節施設の機能向上</a:t>
            </a:r>
            <a:endParaRPr kumimoji="1" lang="en-US" altLang="ja-JP" sz="1600" b="1" dirty="0">
              <a:latin typeface="HGPｺﾞｼｯｸM" panose="020B0600000000000000" pitchFamily="50" charset="-128"/>
              <a:ea typeface="HGPｺﾞｼｯｸM" panose="020B0600000000000000" pitchFamily="50" charset="-128"/>
            </a:endParaRPr>
          </a:p>
        </p:txBody>
      </p:sp>
      <p:sp>
        <p:nvSpPr>
          <p:cNvPr id="20" name="テキスト ボックス 19">
            <a:extLst>
              <a:ext uri="{FF2B5EF4-FFF2-40B4-BE49-F238E27FC236}">
                <a16:creationId xmlns:a16="http://schemas.microsoft.com/office/drawing/2014/main" id="{AAA15C22-D7F6-4169-8471-E3B95A23D5BE}"/>
              </a:ext>
            </a:extLst>
          </p:cNvPr>
          <p:cNvSpPr txBox="1"/>
          <p:nvPr/>
        </p:nvSpPr>
        <p:spPr>
          <a:xfrm>
            <a:off x="330649" y="3277100"/>
            <a:ext cx="3779280" cy="230915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defPPr>
              <a:defRPr lang="ja-JP"/>
            </a:defPPr>
            <a:lvl1pPr marL="238125" indent="228600">
              <a:defRPr>
                <a:latin typeface="ＭＳ 明朝" panose="02020609040205080304" pitchFamily="17" charset="-128"/>
                <a:ea typeface="ＭＳ 明朝" panose="02020609040205080304" pitchFamily="17"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nSpc>
                <a:spcPts val="2200"/>
              </a:lnSpc>
            </a:pPr>
            <a:r>
              <a:rPr lang="ja-JP" altLang="en-US" sz="1400" dirty="0"/>
              <a:t>鉄道・道路とまちを繋ぐ役割を担う交通結節施設は、利便性・円滑性・快適性の観点から、歩行者・自動車等交通・利用者サービスの空間をバランスよく設ける。</a:t>
            </a:r>
            <a:endParaRPr lang="en-US" altLang="ja-JP" sz="1400" dirty="0"/>
          </a:p>
          <a:p>
            <a:pPr>
              <a:lnSpc>
                <a:spcPts val="2200"/>
              </a:lnSpc>
            </a:pPr>
            <a:r>
              <a:rPr lang="ja-JP" altLang="en-US" sz="1400" dirty="0"/>
              <a:t>現状の課題解決はもとより、人の空間の拡充及び高速バスの拠点化に向けて、多層化の検討を進める。</a:t>
            </a:r>
            <a:endParaRPr lang="en-US" altLang="ja-JP" sz="1400" dirty="0"/>
          </a:p>
        </p:txBody>
      </p:sp>
      <p:sp>
        <p:nvSpPr>
          <p:cNvPr id="17" name="正方形/長方形 16"/>
          <p:cNvSpPr/>
          <p:nvPr/>
        </p:nvSpPr>
        <p:spPr>
          <a:xfrm>
            <a:off x="9447134" y="6457890"/>
            <a:ext cx="444352"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59F8E90-F00E-4EE2-9752-E550D77A2B16}" type="slidenum">
              <a:rPr kumimoji="1" lang="en-US" altLang="ja-JP" sz="2000" b="1" i="0" u="none" strike="noStrike" kern="1200" cap="none" spc="0" normalizeH="0" baseline="0" noProof="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12</a:t>
            </a:fld>
            <a:endParaRPr kumimoji="1" lang="ja-JP" altLang="en-US" sz="20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20322140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48709B4F-F665-41F1-9C8E-CCBCC7F4F4A5}"/>
              </a:ext>
            </a:extLst>
          </p:cNvPr>
          <p:cNvGrpSpPr/>
          <p:nvPr/>
        </p:nvGrpSpPr>
        <p:grpSpPr>
          <a:xfrm>
            <a:off x="88882" y="91995"/>
            <a:ext cx="9802604" cy="477849"/>
            <a:chOff x="290878" y="1266702"/>
            <a:chExt cx="4209547" cy="489240"/>
          </a:xfrm>
        </p:grpSpPr>
        <p:sp>
          <p:nvSpPr>
            <p:cNvPr id="12" name="テキスト ボックス 15">
              <a:extLst>
                <a:ext uri="{FF2B5EF4-FFF2-40B4-BE49-F238E27FC236}">
                  <a16:creationId xmlns:a16="http://schemas.microsoft.com/office/drawing/2014/main" id="{9F59B18F-97F3-4D96-A086-0EFF80182820}"/>
                </a:ext>
              </a:extLst>
            </p:cNvPr>
            <p:cNvSpPr txBox="1"/>
            <p:nvPr/>
          </p:nvSpPr>
          <p:spPr>
            <a:xfrm>
              <a:off x="290878" y="1298857"/>
              <a:ext cx="207645" cy="457085"/>
            </a:xfrm>
            <a:prstGeom prst="rect">
              <a:avLst/>
            </a:prstGeom>
            <a:solidFill>
              <a:schemeClr val="tx1"/>
            </a:solidFill>
            <a:ln w="6350">
              <a:solidFill>
                <a:prstClr val="black"/>
              </a:solidFill>
            </a:ln>
          </p:spPr>
          <p:txBody>
            <a:bodyPr rot="0" spcFirstLastPara="0" vert="horz" wrap="square" lIns="0" tIns="0" rIns="0" bIns="0" numCol="1" spcCol="0" rtlCol="0" fromWordArt="0" anchor="ctr" anchorCtr="0" forceAA="0" compatLnSpc="1">
              <a:prstTxWarp prst="textNoShape">
                <a:avLst/>
              </a:prstTxWarp>
              <a:noAutofit/>
            </a:bodyPr>
            <a:lstStyle/>
            <a:p>
              <a:pPr algn="ctr"/>
              <a:r>
                <a:rPr lang="ja-JP" altLang="en-US" sz="22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３</a:t>
              </a:r>
            </a:p>
          </p:txBody>
        </p:sp>
        <p:cxnSp>
          <p:nvCxnSpPr>
            <p:cNvPr id="13" name="直線コネクタ 12">
              <a:extLst>
                <a:ext uri="{FF2B5EF4-FFF2-40B4-BE49-F238E27FC236}">
                  <a16:creationId xmlns:a16="http://schemas.microsoft.com/office/drawing/2014/main" id="{1A697DFB-0EF6-414E-8EC4-5EFBFF0CE89C}"/>
                </a:ext>
              </a:extLst>
            </p:cNvPr>
            <p:cNvCxnSpPr/>
            <p:nvPr/>
          </p:nvCxnSpPr>
          <p:spPr>
            <a:xfrm>
              <a:off x="394701" y="1751499"/>
              <a:ext cx="41057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122ADB26-D4D4-44DD-99F3-87B59AA93DC2}"/>
                </a:ext>
              </a:extLst>
            </p:cNvPr>
            <p:cNvSpPr txBox="1"/>
            <p:nvPr/>
          </p:nvSpPr>
          <p:spPr>
            <a:xfrm>
              <a:off x="498524" y="1266702"/>
              <a:ext cx="3353118" cy="441159"/>
            </a:xfrm>
            <a:prstGeom prst="rect">
              <a:avLst/>
            </a:prstGeom>
            <a:noFill/>
          </p:spPr>
          <p:txBody>
            <a:bodyPr wrap="square" rtlCol="0">
              <a:spAutoFit/>
            </a:bodyPr>
            <a:lstStyle/>
            <a:p>
              <a:r>
                <a:rPr lang="ja-JP" altLang="en-US" sz="2200" b="1" dirty="0">
                  <a:latin typeface="HGPｺﾞｼｯｸM" panose="020B0600000000000000" pitchFamily="50" charset="-128"/>
                  <a:ea typeface="HGPｺﾞｼｯｸM" panose="020B0600000000000000" pitchFamily="50" charset="-128"/>
                </a:rPr>
                <a:t>エリア計画</a:t>
              </a:r>
            </a:p>
          </p:txBody>
        </p:sp>
      </p:grpSp>
      <p:grpSp>
        <p:nvGrpSpPr>
          <p:cNvPr id="2" name="グループ化 1">
            <a:extLst>
              <a:ext uri="{FF2B5EF4-FFF2-40B4-BE49-F238E27FC236}">
                <a16:creationId xmlns:a16="http://schemas.microsoft.com/office/drawing/2014/main" id="{98B3F9B5-E817-4DBB-920B-86295E00ADC8}"/>
              </a:ext>
            </a:extLst>
          </p:cNvPr>
          <p:cNvGrpSpPr/>
          <p:nvPr/>
        </p:nvGrpSpPr>
        <p:grpSpPr>
          <a:xfrm>
            <a:off x="3280011" y="1295238"/>
            <a:ext cx="6625989" cy="4594965"/>
            <a:chOff x="4659086" y="838442"/>
            <a:chExt cx="5045199" cy="3498725"/>
          </a:xfrm>
        </p:grpSpPr>
        <p:pic>
          <p:nvPicPr>
            <p:cNvPr id="17" name="図 16">
              <a:extLst>
                <a:ext uri="{FF2B5EF4-FFF2-40B4-BE49-F238E27FC236}">
                  <a16:creationId xmlns:a16="http://schemas.microsoft.com/office/drawing/2014/main" id="{49DB9940-1EA3-49FC-97CC-EA40E2CB7C13}"/>
                </a:ext>
              </a:extLst>
            </p:cNvPr>
            <p:cNvPicPr>
              <a:picLocks noChangeAspect="1"/>
            </p:cNvPicPr>
            <p:nvPr/>
          </p:nvPicPr>
          <p:blipFill>
            <a:blip r:embed="rId3"/>
            <a:stretch>
              <a:fillRect/>
            </a:stretch>
          </p:blipFill>
          <p:spPr>
            <a:xfrm>
              <a:off x="4659086" y="838442"/>
              <a:ext cx="5045199" cy="3257625"/>
            </a:xfrm>
            <a:prstGeom prst="rect">
              <a:avLst/>
            </a:prstGeom>
          </p:spPr>
        </p:pic>
        <p:sp>
          <p:nvSpPr>
            <p:cNvPr id="18" name="テキスト ボックス 2">
              <a:extLst>
                <a:ext uri="{FF2B5EF4-FFF2-40B4-BE49-F238E27FC236}">
                  <a16:creationId xmlns:a16="http://schemas.microsoft.com/office/drawing/2014/main" id="{3F01D8DF-DDA5-4847-B490-C13C59DCC1F1}"/>
                </a:ext>
              </a:extLst>
            </p:cNvPr>
            <p:cNvSpPr txBox="1">
              <a:spLocks noChangeArrowheads="1"/>
            </p:cNvSpPr>
            <p:nvPr/>
          </p:nvSpPr>
          <p:spPr bwMode="auto">
            <a:xfrm>
              <a:off x="4846668" y="4173122"/>
              <a:ext cx="4776100" cy="164045"/>
            </a:xfrm>
            <a:prstGeom prst="rect">
              <a:avLst/>
            </a:prstGeom>
            <a:noFill/>
            <a:ln w="9525">
              <a:noFill/>
              <a:miter lim="800000"/>
              <a:headEnd/>
              <a:tailEnd/>
            </a:ln>
          </p:spPr>
          <p:txBody>
            <a:bodyPr rot="0" vert="horz" wrap="square" lIns="72000" tIns="0" rIns="72000" bIns="0" anchor="t" anchorCtr="0">
              <a:spAutoFit/>
            </a:bodyPr>
            <a:lstStyle/>
            <a:p>
              <a:pPr algn="ctr">
                <a:spcAft>
                  <a:spcPts val="0"/>
                </a:spcAft>
              </a:pPr>
              <a:r>
                <a:rPr lang="ja-JP" altLang="en-US" sz="1400" kern="100" dirty="0" smtClean="0">
                  <a:latin typeface="ＭＳ 明朝" panose="02020609040205080304" pitchFamily="17" charset="-128"/>
                  <a:ea typeface="ＭＳ 明朝" panose="02020609040205080304" pitchFamily="17" charset="-128"/>
                  <a:cs typeface="Times New Roman" panose="02020603050405020304" pitchFamily="18" charset="0"/>
                </a:rPr>
                <a:t>駅</a:t>
              </a:r>
              <a:r>
                <a:rPr lang="ja-JP" altLang="en-US" sz="1400" kern="100" dirty="0">
                  <a:latin typeface="ＭＳ 明朝" panose="02020609040205080304" pitchFamily="17" charset="-128"/>
                  <a:ea typeface="ＭＳ 明朝" panose="02020609040205080304" pitchFamily="17" charset="-128"/>
                  <a:cs typeface="Times New Roman" panose="02020603050405020304" pitchFamily="18" charset="0"/>
                </a:rPr>
                <a:t>とまちをつなぐ歩行者動線イメージ</a:t>
              </a:r>
            </a:p>
          </p:txBody>
        </p:sp>
      </p:grpSp>
      <p:sp>
        <p:nvSpPr>
          <p:cNvPr id="19" name="テキスト ボックス 18">
            <a:extLst>
              <a:ext uri="{FF2B5EF4-FFF2-40B4-BE49-F238E27FC236}">
                <a16:creationId xmlns:a16="http://schemas.microsoft.com/office/drawing/2014/main" id="{6172823B-731A-4C30-95CA-89043B9D90F8}"/>
              </a:ext>
            </a:extLst>
          </p:cNvPr>
          <p:cNvSpPr txBox="1"/>
          <p:nvPr/>
        </p:nvSpPr>
        <p:spPr>
          <a:xfrm>
            <a:off x="194695" y="545069"/>
            <a:ext cx="5799707" cy="584775"/>
          </a:xfrm>
          <a:prstGeom prst="rect">
            <a:avLst/>
          </a:prstGeom>
          <a:noFill/>
          <a:ln>
            <a:noFill/>
          </a:ln>
        </p:spPr>
        <p:txBody>
          <a:bodyPr wrap="square" rtlCol="0" anchor="ctr">
            <a:spAutoFit/>
          </a:bodyPr>
          <a:lstStyle/>
          <a:p>
            <a:r>
              <a:rPr kumimoji="1" lang="ja-JP" altLang="en-US" sz="1600" b="1" dirty="0">
                <a:latin typeface="HGPｺﾞｼｯｸM" panose="020B0600000000000000" pitchFamily="50" charset="-128"/>
                <a:ea typeface="HGPｺﾞｼｯｸM" panose="020B0600000000000000" pitchFamily="50" charset="-128"/>
              </a:rPr>
              <a:t>（２）駅とまちをつなぐ歩行者動線</a:t>
            </a:r>
            <a:endParaRPr kumimoji="1" lang="en-US" altLang="ja-JP" sz="1600" b="1" dirty="0">
              <a:latin typeface="HGPｺﾞｼｯｸM" panose="020B0600000000000000" pitchFamily="50" charset="-128"/>
              <a:ea typeface="HGPｺﾞｼｯｸM" panose="020B0600000000000000" pitchFamily="50" charset="-128"/>
            </a:endParaRPr>
          </a:p>
          <a:p>
            <a:r>
              <a:rPr kumimoji="1" lang="ja-JP" altLang="en-US" sz="1600" b="1" dirty="0">
                <a:latin typeface="HGPｺﾞｼｯｸM" panose="020B0600000000000000" pitchFamily="50" charset="-128"/>
                <a:ea typeface="HGPｺﾞｼｯｸM" panose="020B0600000000000000" pitchFamily="50" charset="-128"/>
              </a:rPr>
              <a:t>　（歩きたくなるまちなか）</a:t>
            </a:r>
          </a:p>
        </p:txBody>
      </p:sp>
      <p:sp>
        <p:nvSpPr>
          <p:cNvPr id="20" name="テキスト ボックス 19">
            <a:extLst>
              <a:ext uri="{FF2B5EF4-FFF2-40B4-BE49-F238E27FC236}">
                <a16:creationId xmlns:a16="http://schemas.microsoft.com/office/drawing/2014/main" id="{AAA15C22-D7F6-4169-8471-E3B95A23D5BE}"/>
              </a:ext>
            </a:extLst>
          </p:cNvPr>
          <p:cNvSpPr txBox="1"/>
          <p:nvPr/>
        </p:nvSpPr>
        <p:spPr>
          <a:xfrm>
            <a:off x="248263" y="1007608"/>
            <a:ext cx="2830033" cy="202703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defPPr>
              <a:defRPr lang="ja-JP"/>
            </a:defPPr>
            <a:lvl1pPr marL="238125" indent="228600">
              <a:defRPr>
                <a:latin typeface="ＭＳ 明朝" panose="02020609040205080304" pitchFamily="17" charset="-128"/>
                <a:ea typeface="ＭＳ 明朝" panose="02020609040205080304" pitchFamily="17"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nSpc>
                <a:spcPts val="2200"/>
              </a:lnSpc>
            </a:pPr>
            <a:r>
              <a:rPr lang="ja-JP" altLang="en-US" sz="1400" dirty="0"/>
              <a:t>新大阪駅の３</a:t>
            </a:r>
            <a:r>
              <a:rPr lang="en-US" altLang="ja-JP" sz="1400" dirty="0"/>
              <a:t>F</a:t>
            </a:r>
            <a:r>
              <a:rPr lang="ja-JP" altLang="en-US" sz="1400" dirty="0"/>
              <a:t>の南北通路から６ブロックの方面に、駅、交通結節施設などと民間都市開発の低層部を一体的な空間として、動線を確保するとともに、賑わいや潤いのある連続的な空間形成を図る。</a:t>
            </a:r>
            <a:endParaRPr lang="en-US" altLang="ja-JP" sz="1400" dirty="0"/>
          </a:p>
        </p:txBody>
      </p:sp>
      <p:sp>
        <p:nvSpPr>
          <p:cNvPr id="11" name="正方形/長方形 10"/>
          <p:cNvSpPr/>
          <p:nvPr/>
        </p:nvSpPr>
        <p:spPr>
          <a:xfrm>
            <a:off x="9368586" y="0"/>
            <a:ext cx="522900"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 </a:t>
            </a:r>
            <a:fld id="{7DF033DF-A7EF-41EE-A347-D4635E8EFB0A}" type="slidenum">
              <a:rPr kumimoji="1" lang="en-US" altLang="ja-JP" sz="2000" b="1" i="0" u="none" strike="noStrike" kern="1200" cap="none" spc="0" normalizeH="0" baseline="0" noProof="0" smtClean="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13</a:t>
            </a:fld>
            <a:endParaRPr kumimoji="1" lang="ja-JP" altLang="en-US" sz="20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endParaRPr>
          </a:p>
        </p:txBody>
      </p:sp>
      <p:sp>
        <p:nvSpPr>
          <p:cNvPr id="15" name="テキスト ボックス 14">
            <a:extLst>
              <a:ext uri="{FF2B5EF4-FFF2-40B4-BE49-F238E27FC236}">
                <a16:creationId xmlns:a16="http://schemas.microsoft.com/office/drawing/2014/main" id="{152153E7-BE32-4509-85AF-2AE9E2BC524A}"/>
              </a:ext>
            </a:extLst>
          </p:cNvPr>
          <p:cNvSpPr txBox="1"/>
          <p:nvPr/>
        </p:nvSpPr>
        <p:spPr>
          <a:xfrm>
            <a:off x="178652" y="3317984"/>
            <a:ext cx="5799707" cy="338554"/>
          </a:xfrm>
          <a:prstGeom prst="rect">
            <a:avLst/>
          </a:prstGeom>
          <a:noFill/>
          <a:ln>
            <a:noFill/>
          </a:ln>
        </p:spPr>
        <p:txBody>
          <a:bodyPr wrap="square" rtlCol="0" anchor="ctr">
            <a:spAutoFit/>
          </a:bodyPr>
          <a:lstStyle/>
          <a:p>
            <a:r>
              <a:rPr kumimoji="1" lang="ja-JP" altLang="en-US" sz="1600" b="1" dirty="0">
                <a:latin typeface="HGPｺﾞｼｯｸM" panose="020B0600000000000000" pitchFamily="50" charset="-128"/>
                <a:ea typeface="HGPｺﾞｼｯｸM" panose="020B0600000000000000" pitchFamily="50" charset="-128"/>
              </a:rPr>
              <a:t>（３）大規模交流施設の立地</a:t>
            </a:r>
          </a:p>
        </p:txBody>
      </p:sp>
      <p:sp>
        <p:nvSpPr>
          <p:cNvPr id="16" name="テキスト ボックス 15">
            <a:extLst>
              <a:ext uri="{FF2B5EF4-FFF2-40B4-BE49-F238E27FC236}">
                <a16:creationId xmlns:a16="http://schemas.microsoft.com/office/drawing/2014/main" id="{C9B4EA6D-E0E5-4E10-9B61-44EF844E36F2}"/>
              </a:ext>
            </a:extLst>
          </p:cNvPr>
          <p:cNvSpPr txBox="1"/>
          <p:nvPr/>
        </p:nvSpPr>
        <p:spPr>
          <a:xfrm>
            <a:off x="248263" y="3580257"/>
            <a:ext cx="2830033" cy="89851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defPPr>
              <a:defRPr lang="ja-JP"/>
            </a:defPPr>
            <a:lvl1pPr marL="238125" indent="228600">
              <a:defRPr>
                <a:latin typeface="ＭＳ 明朝" panose="02020609040205080304" pitchFamily="17" charset="-128"/>
                <a:ea typeface="ＭＳ 明朝" panose="02020609040205080304" pitchFamily="17"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nSpc>
                <a:spcPts val="2200"/>
              </a:lnSpc>
            </a:pPr>
            <a:r>
              <a:rPr lang="en-US" altLang="ja-JP" sz="1400" dirty="0"/>
              <a:t>0.5</a:t>
            </a:r>
            <a:r>
              <a:rPr lang="ja-JP" altLang="en-US" sz="1400" dirty="0"/>
              <a:t>～</a:t>
            </a:r>
            <a:r>
              <a:rPr lang="en-US" altLang="ja-JP" sz="1400" dirty="0"/>
              <a:t>1ha</a:t>
            </a:r>
            <a:r>
              <a:rPr lang="ja-JP" altLang="en-US" sz="1400" dirty="0"/>
              <a:t>規模以上で、広い圏域からの人の集積が可能な空間の確保などを図る。</a:t>
            </a:r>
            <a:endParaRPr lang="en-US" altLang="ja-JP" sz="1400" dirty="0"/>
          </a:p>
        </p:txBody>
      </p:sp>
      <p:sp>
        <p:nvSpPr>
          <p:cNvPr id="21" name="テキスト ボックス 20">
            <a:extLst>
              <a:ext uri="{FF2B5EF4-FFF2-40B4-BE49-F238E27FC236}">
                <a16:creationId xmlns:a16="http://schemas.microsoft.com/office/drawing/2014/main" id="{24F19616-D67F-4F0B-B76D-E7959C72B11D}"/>
              </a:ext>
            </a:extLst>
          </p:cNvPr>
          <p:cNvSpPr txBox="1"/>
          <p:nvPr/>
        </p:nvSpPr>
        <p:spPr>
          <a:xfrm>
            <a:off x="143658" y="4787015"/>
            <a:ext cx="5799707" cy="338554"/>
          </a:xfrm>
          <a:prstGeom prst="rect">
            <a:avLst/>
          </a:prstGeom>
          <a:noFill/>
          <a:ln>
            <a:noFill/>
          </a:ln>
        </p:spPr>
        <p:txBody>
          <a:bodyPr wrap="square" rtlCol="0" anchor="ctr">
            <a:spAutoFit/>
          </a:bodyPr>
          <a:lstStyle/>
          <a:p>
            <a:r>
              <a:rPr kumimoji="1" lang="ja-JP" altLang="en-US" sz="1600" b="1" dirty="0">
                <a:latin typeface="HGPｺﾞｼｯｸM" panose="020B0600000000000000" pitchFamily="50" charset="-128"/>
                <a:ea typeface="HGPｺﾞｼｯｸM" panose="020B0600000000000000" pitchFamily="50" charset="-128"/>
              </a:rPr>
              <a:t>（４）新大阪連絡線新駅プロジェクト</a:t>
            </a:r>
          </a:p>
        </p:txBody>
      </p:sp>
      <p:sp>
        <p:nvSpPr>
          <p:cNvPr id="22" name="テキスト ボックス 21">
            <a:extLst>
              <a:ext uri="{FF2B5EF4-FFF2-40B4-BE49-F238E27FC236}">
                <a16:creationId xmlns:a16="http://schemas.microsoft.com/office/drawing/2014/main" id="{A4C2B041-8077-4032-8110-CD3EC6655A10}"/>
              </a:ext>
            </a:extLst>
          </p:cNvPr>
          <p:cNvSpPr txBox="1"/>
          <p:nvPr/>
        </p:nvSpPr>
        <p:spPr>
          <a:xfrm>
            <a:off x="143449" y="5098499"/>
            <a:ext cx="2934847" cy="174490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defPPr>
              <a:defRPr lang="ja-JP"/>
            </a:defPPr>
            <a:lvl1pPr marL="238125" indent="228600">
              <a:defRPr>
                <a:latin typeface="ＭＳ 明朝" panose="02020609040205080304" pitchFamily="17" charset="-128"/>
                <a:ea typeface="ＭＳ 明朝" panose="02020609040205080304" pitchFamily="17" charset="-128"/>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nSpc>
                <a:spcPts val="2200"/>
              </a:lnSpc>
            </a:pPr>
            <a:r>
              <a:rPr lang="ja-JP" altLang="en-US" sz="1400" dirty="0"/>
              <a:t>新大阪と十三のネットワークを強化する新大阪連絡線の新駅は、新大阪駅の北西部として、駅ビル整備と合わせて、一体的にエリアの価値を向上する機能の導入を図る。</a:t>
            </a:r>
          </a:p>
        </p:txBody>
      </p:sp>
    </p:spTree>
    <p:extLst>
      <p:ext uri="{BB962C8B-B14F-4D97-AF65-F5344CB8AC3E}">
        <p14:creationId xmlns:p14="http://schemas.microsoft.com/office/powerpoint/2010/main" val="40015337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48709B4F-F665-41F1-9C8E-CCBCC7F4F4A5}"/>
              </a:ext>
            </a:extLst>
          </p:cNvPr>
          <p:cNvGrpSpPr/>
          <p:nvPr/>
        </p:nvGrpSpPr>
        <p:grpSpPr>
          <a:xfrm>
            <a:off x="88882" y="91995"/>
            <a:ext cx="9802604" cy="477849"/>
            <a:chOff x="290878" y="1266702"/>
            <a:chExt cx="4209547" cy="489240"/>
          </a:xfrm>
        </p:grpSpPr>
        <p:sp>
          <p:nvSpPr>
            <p:cNvPr id="12" name="テキスト ボックス 15">
              <a:extLst>
                <a:ext uri="{FF2B5EF4-FFF2-40B4-BE49-F238E27FC236}">
                  <a16:creationId xmlns:a16="http://schemas.microsoft.com/office/drawing/2014/main" id="{9F59B18F-97F3-4D96-A086-0EFF80182820}"/>
                </a:ext>
              </a:extLst>
            </p:cNvPr>
            <p:cNvSpPr txBox="1"/>
            <p:nvPr/>
          </p:nvSpPr>
          <p:spPr>
            <a:xfrm>
              <a:off x="290878" y="1298857"/>
              <a:ext cx="207645" cy="457085"/>
            </a:xfrm>
            <a:prstGeom prst="rect">
              <a:avLst/>
            </a:prstGeom>
            <a:solidFill>
              <a:schemeClr val="tx1"/>
            </a:solidFill>
            <a:ln w="6350">
              <a:solidFill>
                <a:prstClr val="black"/>
              </a:solidFill>
            </a:ln>
          </p:spPr>
          <p:txBody>
            <a:bodyPr rot="0" spcFirstLastPara="0" vert="horz" wrap="square" lIns="0" tIns="0" rIns="0" bIns="0" numCol="1" spcCol="0" rtlCol="0" fromWordArt="0" anchor="ctr" anchorCtr="0" forceAA="0" compatLnSpc="1">
              <a:prstTxWarp prst="textNoShape">
                <a:avLst/>
              </a:prstTxWarp>
              <a:noAutofit/>
            </a:bodyPr>
            <a:lstStyle/>
            <a:p>
              <a:pPr algn="ctr"/>
              <a:r>
                <a:rPr lang="ja-JP" altLang="en-US" sz="22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３</a:t>
              </a:r>
            </a:p>
          </p:txBody>
        </p:sp>
        <p:cxnSp>
          <p:nvCxnSpPr>
            <p:cNvPr id="13" name="直線コネクタ 12">
              <a:extLst>
                <a:ext uri="{FF2B5EF4-FFF2-40B4-BE49-F238E27FC236}">
                  <a16:creationId xmlns:a16="http://schemas.microsoft.com/office/drawing/2014/main" id="{1A697DFB-0EF6-414E-8EC4-5EFBFF0CE89C}"/>
                </a:ext>
              </a:extLst>
            </p:cNvPr>
            <p:cNvCxnSpPr/>
            <p:nvPr/>
          </p:nvCxnSpPr>
          <p:spPr>
            <a:xfrm>
              <a:off x="394701" y="1751499"/>
              <a:ext cx="41057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122ADB26-D4D4-44DD-99F3-87B59AA93DC2}"/>
                </a:ext>
              </a:extLst>
            </p:cNvPr>
            <p:cNvSpPr txBox="1"/>
            <p:nvPr/>
          </p:nvSpPr>
          <p:spPr>
            <a:xfrm>
              <a:off x="498524" y="1266702"/>
              <a:ext cx="3353118" cy="441159"/>
            </a:xfrm>
            <a:prstGeom prst="rect">
              <a:avLst/>
            </a:prstGeom>
            <a:noFill/>
          </p:spPr>
          <p:txBody>
            <a:bodyPr wrap="square" rtlCol="0">
              <a:spAutoFit/>
            </a:bodyPr>
            <a:lstStyle/>
            <a:p>
              <a:r>
                <a:rPr lang="ja-JP" altLang="en-US" sz="2200" b="1" dirty="0">
                  <a:latin typeface="HGPｺﾞｼｯｸM" panose="020B0600000000000000" pitchFamily="50" charset="-128"/>
                  <a:ea typeface="HGPｺﾞｼｯｸM" panose="020B0600000000000000" pitchFamily="50" charset="-128"/>
                </a:rPr>
                <a:t>エリア計画</a:t>
              </a:r>
            </a:p>
          </p:txBody>
        </p:sp>
      </p:grpSp>
      <p:sp>
        <p:nvSpPr>
          <p:cNvPr id="15" name="テキスト ボックス 14">
            <a:extLst>
              <a:ext uri="{FF2B5EF4-FFF2-40B4-BE49-F238E27FC236}">
                <a16:creationId xmlns:a16="http://schemas.microsoft.com/office/drawing/2014/main" id="{F27AB525-3498-432B-8EE8-DB60B11D27B0}"/>
              </a:ext>
            </a:extLst>
          </p:cNvPr>
          <p:cNvSpPr txBox="1"/>
          <p:nvPr/>
        </p:nvSpPr>
        <p:spPr>
          <a:xfrm>
            <a:off x="288255" y="606352"/>
            <a:ext cx="4822813" cy="390873"/>
          </a:xfrm>
          <a:prstGeom prst="rect">
            <a:avLst/>
          </a:prstGeom>
          <a:solidFill>
            <a:srgbClr val="FFFFCC"/>
          </a:solidFill>
        </p:spPr>
        <p:txBody>
          <a:bodyPr wrap="square" rtlCol="0">
            <a:noAutofit/>
          </a:bodyPr>
          <a:lstStyle/>
          <a:p>
            <a:r>
              <a:rPr kumimoji="1" lang="ja-JP" altLang="en-US" sz="1600" b="1" dirty="0">
                <a:latin typeface="+mn-ea"/>
              </a:rPr>
              <a:t>〇エリアの価値向上に向けた民間都市開発への期待</a:t>
            </a:r>
          </a:p>
        </p:txBody>
      </p:sp>
      <p:sp>
        <p:nvSpPr>
          <p:cNvPr id="16" name="正方形/長方形 15"/>
          <p:cNvSpPr/>
          <p:nvPr/>
        </p:nvSpPr>
        <p:spPr>
          <a:xfrm>
            <a:off x="9378605" y="6391407"/>
            <a:ext cx="522900"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 </a:t>
            </a:r>
            <a:fld id="{E3454527-65BB-421B-A7C4-C0E7A742CE83}" type="slidenum">
              <a:rPr kumimoji="1" lang="en-US" altLang="ja-JP" sz="2000" b="1" i="0" u="none" strike="noStrike" kern="1200" cap="none" spc="0" normalizeH="0" baseline="0" noProof="0" smtClean="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14</a:t>
            </a:fld>
            <a:endParaRPr kumimoji="1" lang="ja-JP" altLang="en-US" sz="20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endParaRPr>
          </a:p>
        </p:txBody>
      </p:sp>
      <p:sp>
        <p:nvSpPr>
          <p:cNvPr id="58" name="テキスト ボックス 57">
            <a:extLst>
              <a:ext uri="{FF2B5EF4-FFF2-40B4-BE49-F238E27FC236}">
                <a16:creationId xmlns:a16="http://schemas.microsoft.com/office/drawing/2014/main" id="{14001B37-B698-47CD-86B5-B7F118D808C3}"/>
              </a:ext>
            </a:extLst>
          </p:cNvPr>
          <p:cNvSpPr txBox="1"/>
          <p:nvPr/>
        </p:nvSpPr>
        <p:spPr>
          <a:xfrm>
            <a:off x="271199" y="996684"/>
            <a:ext cx="9560836" cy="940194"/>
          </a:xfrm>
          <a:prstGeom prst="rect">
            <a:avLst/>
          </a:prstGeom>
          <a:noFill/>
          <a:ln>
            <a:noFill/>
          </a:ln>
        </p:spPr>
        <p:txBody>
          <a:bodyPr wrap="square" rtlCol="0" anchor="t">
            <a:spAutoFit/>
          </a:bodyPr>
          <a:lstStyle/>
          <a:p>
            <a:pPr>
              <a:lnSpc>
                <a:spcPts val="1700"/>
              </a:lnSpc>
            </a:pPr>
            <a:r>
              <a:rPr kumimoji="1" lang="ja-JP" altLang="en-US" sz="1400" dirty="0">
                <a:latin typeface="ＭＳ 明朝" panose="02020609040205080304" pitchFamily="17" charset="-128"/>
                <a:ea typeface="ＭＳ 明朝" panose="02020609040205080304" pitchFamily="17" charset="-128"/>
              </a:rPr>
              <a:t>　人の集積を図るために、大規模な建て替え、土地利用転換などのまとまりのある民間都市開発に合わせて、交流促進・交通結節・都市空間の機能の向上を図る。民間都市開発には、質の高い機能の導入や、魅力的な低層部を創出することなどによりまちの価値を高める。特に低層部等は、民間の創意工夫などにより、さまざまな人が、効果的で便利に利用できる都市空間となるよう新しい空間利用（空間のシェアリングなど）のイノベーションに期待する。</a:t>
            </a:r>
            <a:endParaRPr kumimoji="1" lang="en-US" altLang="ja-JP" sz="1400" dirty="0">
              <a:latin typeface="ＭＳ 明朝" panose="02020609040205080304" pitchFamily="17" charset="-128"/>
              <a:ea typeface="ＭＳ 明朝" panose="02020609040205080304" pitchFamily="17" charset="-128"/>
            </a:endParaRPr>
          </a:p>
        </p:txBody>
      </p:sp>
      <p:sp>
        <p:nvSpPr>
          <p:cNvPr id="63" name="テキスト ボックス 2">
            <a:extLst>
              <a:ext uri="{FF2B5EF4-FFF2-40B4-BE49-F238E27FC236}">
                <a16:creationId xmlns:a16="http://schemas.microsoft.com/office/drawing/2014/main" id="{99B42462-4D0D-47A9-B57C-7EBE30E0875A}"/>
              </a:ext>
            </a:extLst>
          </p:cNvPr>
          <p:cNvSpPr txBox="1">
            <a:spLocks noChangeArrowheads="1"/>
          </p:cNvSpPr>
          <p:nvPr/>
        </p:nvSpPr>
        <p:spPr bwMode="auto">
          <a:xfrm>
            <a:off x="4911611" y="2132990"/>
            <a:ext cx="2853858" cy="215444"/>
          </a:xfrm>
          <a:prstGeom prst="rect">
            <a:avLst/>
          </a:prstGeom>
          <a:noFill/>
          <a:ln w="9525">
            <a:noFill/>
            <a:miter lim="800000"/>
            <a:headEnd/>
            <a:tailEnd/>
          </a:ln>
        </p:spPr>
        <p:txBody>
          <a:bodyPr rot="0" vert="horz" wrap="square" lIns="72000" tIns="0" rIns="72000" bIns="0" anchor="t" anchorCtr="0">
            <a:spAutoFit/>
          </a:bodyPr>
          <a:lstStyle/>
          <a:p>
            <a:pPr>
              <a:spcAft>
                <a:spcPts val="0"/>
              </a:spcAft>
            </a:pPr>
            <a:r>
              <a:rPr lang="ja-JP" altLang="en-US" sz="1400" kern="100" dirty="0">
                <a:effectLst/>
                <a:latin typeface="Century" panose="02040604050505020304" pitchFamily="18" charset="0"/>
                <a:ea typeface="ＭＳ 明朝" panose="02020609040205080304" pitchFamily="17" charset="-128"/>
                <a:cs typeface="Times New Roman" panose="02020603050405020304" pitchFamily="18" charset="0"/>
              </a:rPr>
              <a:t>（民間都市開発のイメージ）</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64" name="図 63">
            <a:extLst>
              <a:ext uri="{FF2B5EF4-FFF2-40B4-BE49-F238E27FC236}">
                <a16:creationId xmlns:a16="http://schemas.microsoft.com/office/drawing/2014/main" id="{3B65F86C-1E04-4224-8B46-5FD156F854F0}"/>
              </a:ext>
            </a:extLst>
          </p:cNvPr>
          <p:cNvPicPr>
            <a:picLocks noChangeAspect="1"/>
          </p:cNvPicPr>
          <p:nvPr/>
        </p:nvPicPr>
        <p:blipFill>
          <a:blip r:embed="rId3"/>
          <a:stretch>
            <a:fillRect/>
          </a:stretch>
        </p:blipFill>
        <p:spPr>
          <a:xfrm>
            <a:off x="5813023" y="2467252"/>
            <a:ext cx="3013357" cy="1651687"/>
          </a:xfrm>
          <a:prstGeom prst="rect">
            <a:avLst/>
          </a:prstGeom>
        </p:spPr>
      </p:pic>
      <p:grpSp>
        <p:nvGrpSpPr>
          <p:cNvPr id="65" name="グループ化 64">
            <a:extLst>
              <a:ext uri="{FF2B5EF4-FFF2-40B4-BE49-F238E27FC236}">
                <a16:creationId xmlns:a16="http://schemas.microsoft.com/office/drawing/2014/main" id="{788C817F-C501-4E60-8AEB-3519B9DA9C71}"/>
              </a:ext>
            </a:extLst>
          </p:cNvPr>
          <p:cNvGrpSpPr/>
          <p:nvPr/>
        </p:nvGrpSpPr>
        <p:grpSpPr>
          <a:xfrm>
            <a:off x="5425785" y="2144611"/>
            <a:ext cx="3992194" cy="2099748"/>
            <a:chOff x="2834786" y="140983"/>
            <a:chExt cx="3992194" cy="2099748"/>
          </a:xfrm>
        </p:grpSpPr>
        <p:grpSp>
          <p:nvGrpSpPr>
            <p:cNvPr id="66" name="グループ化 65">
              <a:extLst>
                <a:ext uri="{FF2B5EF4-FFF2-40B4-BE49-F238E27FC236}">
                  <a16:creationId xmlns:a16="http://schemas.microsoft.com/office/drawing/2014/main" id="{B7C581B8-D51F-4248-8BD6-CB8271854954}"/>
                </a:ext>
              </a:extLst>
            </p:cNvPr>
            <p:cNvGrpSpPr/>
            <p:nvPr/>
          </p:nvGrpSpPr>
          <p:grpSpPr>
            <a:xfrm>
              <a:off x="2834786" y="140983"/>
              <a:ext cx="3992194" cy="2099748"/>
              <a:chOff x="2256024" y="2348375"/>
              <a:chExt cx="3992194" cy="2099748"/>
            </a:xfrm>
          </p:grpSpPr>
          <p:grpSp>
            <p:nvGrpSpPr>
              <p:cNvPr id="70" name="グループ化 69">
                <a:extLst>
                  <a:ext uri="{FF2B5EF4-FFF2-40B4-BE49-F238E27FC236}">
                    <a16:creationId xmlns:a16="http://schemas.microsoft.com/office/drawing/2014/main" id="{41CDBB89-8B7B-4836-9B8E-86FA72DB69CA}"/>
                  </a:ext>
                </a:extLst>
              </p:cNvPr>
              <p:cNvGrpSpPr/>
              <p:nvPr/>
            </p:nvGrpSpPr>
            <p:grpSpPr>
              <a:xfrm>
                <a:off x="2256024" y="2348375"/>
                <a:ext cx="3313015" cy="2099748"/>
                <a:chOff x="2087449" y="1616111"/>
                <a:chExt cx="5357076" cy="3395250"/>
              </a:xfrm>
            </p:grpSpPr>
            <p:sp>
              <p:nvSpPr>
                <p:cNvPr id="82" name="テキスト ボックス 81">
                  <a:extLst>
                    <a:ext uri="{FF2B5EF4-FFF2-40B4-BE49-F238E27FC236}">
                      <a16:creationId xmlns:a16="http://schemas.microsoft.com/office/drawing/2014/main" id="{8EF418A8-8FEE-4BB6-A661-96C8C2542FDE}"/>
                    </a:ext>
                  </a:extLst>
                </p:cNvPr>
                <p:cNvSpPr txBox="1"/>
                <p:nvPr/>
              </p:nvSpPr>
              <p:spPr>
                <a:xfrm>
                  <a:off x="5652233" y="1616111"/>
                  <a:ext cx="1792292" cy="199062"/>
                </a:xfrm>
                <a:prstGeom prst="rect">
                  <a:avLst/>
                </a:prstGeom>
                <a:solidFill>
                  <a:schemeClr val="bg1"/>
                </a:solidFill>
                <a:ln>
                  <a:solidFill>
                    <a:schemeClr val="tx1"/>
                  </a:solidFill>
                </a:ln>
              </p:spPr>
              <p:txBody>
                <a:bodyPr wrap="square" lIns="36000" tIns="0" rIns="36000" bIns="0" rtlCol="0">
                  <a:noAutofit/>
                </a:bodyPr>
                <a:lstStyle/>
                <a:p>
                  <a:pPr algn="dist"/>
                  <a:r>
                    <a:rPr kumimoji="1" lang="ja-JP" altLang="en-US" sz="800" b="1" dirty="0">
                      <a:solidFill>
                        <a:schemeClr val="tx1">
                          <a:lumMod val="75000"/>
                          <a:lumOff val="25000"/>
                        </a:schemeClr>
                      </a:solidFill>
                      <a:effectLst>
                        <a:glow rad="12700">
                          <a:schemeClr val="bg1"/>
                        </a:glow>
                      </a:effectLst>
                    </a:rPr>
                    <a:t>歩きたくなるまちなか</a:t>
                  </a:r>
                </a:p>
              </p:txBody>
            </p:sp>
            <p:sp>
              <p:nvSpPr>
                <p:cNvPr id="83" name="テキスト ボックス 82">
                  <a:extLst>
                    <a:ext uri="{FF2B5EF4-FFF2-40B4-BE49-F238E27FC236}">
                      <a16:creationId xmlns:a16="http://schemas.microsoft.com/office/drawing/2014/main" id="{44ED4EBA-D398-4F05-86E3-00FF877E8A55}"/>
                    </a:ext>
                  </a:extLst>
                </p:cNvPr>
                <p:cNvSpPr txBox="1"/>
                <p:nvPr/>
              </p:nvSpPr>
              <p:spPr>
                <a:xfrm>
                  <a:off x="2171271" y="2525984"/>
                  <a:ext cx="1291328" cy="288160"/>
                </a:xfrm>
                <a:prstGeom prst="rect">
                  <a:avLst/>
                </a:prstGeom>
                <a:solidFill>
                  <a:schemeClr val="accent4">
                    <a:lumMod val="20000"/>
                    <a:lumOff val="80000"/>
                  </a:schemeClr>
                </a:solidFill>
                <a:ln>
                  <a:solidFill>
                    <a:schemeClr val="tx1"/>
                  </a:solidFill>
                </a:ln>
              </p:spPr>
              <p:txBody>
                <a:bodyPr wrap="square" lIns="36000" tIns="36000" rIns="36000" bIns="36000" rtlCol="0">
                  <a:noAutofit/>
                </a:bodyPr>
                <a:lstStyle/>
                <a:p>
                  <a:pPr algn="dist"/>
                  <a:r>
                    <a:rPr kumimoji="1" lang="ja-JP" altLang="en-US" sz="800" dirty="0"/>
                    <a:t>質の高い機能</a:t>
                  </a:r>
                </a:p>
              </p:txBody>
            </p:sp>
            <p:sp>
              <p:nvSpPr>
                <p:cNvPr id="84" name="テキスト ボックス 83">
                  <a:extLst>
                    <a:ext uri="{FF2B5EF4-FFF2-40B4-BE49-F238E27FC236}">
                      <a16:creationId xmlns:a16="http://schemas.microsoft.com/office/drawing/2014/main" id="{9AF12E80-DB91-493A-BEB6-92493D3725B1}"/>
                    </a:ext>
                  </a:extLst>
                </p:cNvPr>
                <p:cNvSpPr txBox="1"/>
                <p:nvPr/>
              </p:nvSpPr>
              <p:spPr>
                <a:xfrm>
                  <a:off x="2392886" y="2038730"/>
                  <a:ext cx="1291328" cy="288160"/>
                </a:xfrm>
                <a:prstGeom prst="rect">
                  <a:avLst/>
                </a:prstGeom>
                <a:solidFill>
                  <a:schemeClr val="accent4">
                    <a:lumMod val="20000"/>
                    <a:lumOff val="80000"/>
                  </a:schemeClr>
                </a:solidFill>
                <a:ln>
                  <a:solidFill>
                    <a:schemeClr val="tx1"/>
                  </a:solidFill>
                </a:ln>
              </p:spPr>
              <p:txBody>
                <a:bodyPr wrap="square" lIns="36000" tIns="36000" rIns="36000" bIns="36000" rtlCol="0">
                  <a:noAutofit/>
                </a:bodyPr>
                <a:lstStyle/>
                <a:p>
                  <a:pPr algn="dist"/>
                  <a:r>
                    <a:rPr kumimoji="1" lang="ja-JP" altLang="en-US" sz="800" dirty="0"/>
                    <a:t>まちの景観</a:t>
                  </a:r>
                </a:p>
              </p:txBody>
            </p:sp>
            <p:sp>
              <p:nvSpPr>
                <p:cNvPr id="85" name="角丸四角形 74">
                  <a:extLst>
                    <a:ext uri="{FF2B5EF4-FFF2-40B4-BE49-F238E27FC236}">
                      <a16:creationId xmlns:a16="http://schemas.microsoft.com/office/drawing/2014/main" id="{7F152986-B84A-4EB1-B94D-C45388B941B3}"/>
                    </a:ext>
                  </a:extLst>
                </p:cNvPr>
                <p:cNvSpPr/>
                <p:nvPr/>
              </p:nvSpPr>
              <p:spPr>
                <a:xfrm>
                  <a:off x="4946854" y="2014174"/>
                  <a:ext cx="635000" cy="27104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dirty="0">
                      <a:solidFill>
                        <a:schemeClr val="tx1"/>
                      </a:solidFill>
                    </a:rPr>
                    <a:t>環境</a:t>
                  </a:r>
                </a:p>
              </p:txBody>
            </p:sp>
            <p:sp>
              <p:nvSpPr>
                <p:cNvPr id="86" name="角丸四角形 77">
                  <a:extLst>
                    <a:ext uri="{FF2B5EF4-FFF2-40B4-BE49-F238E27FC236}">
                      <a16:creationId xmlns:a16="http://schemas.microsoft.com/office/drawing/2014/main" id="{B688F3AD-C9EE-4307-9B27-E04F5D1C15C1}"/>
                    </a:ext>
                  </a:extLst>
                </p:cNvPr>
                <p:cNvSpPr/>
                <p:nvPr/>
              </p:nvSpPr>
              <p:spPr>
                <a:xfrm>
                  <a:off x="4512979" y="4683534"/>
                  <a:ext cx="1068876" cy="27104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00" dirty="0">
                      <a:solidFill>
                        <a:schemeClr val="tx1"/>
                      </a:solidFill>
                    </a:rPr>
                    <a:t>交通、防災</a:t>
                  </a:r>
                </a:p>
              </p:txBody>
            </p:sp>
            <p:sp>
              <p:nvSpPr>
                <p:cNvPr id="87" name="テキスト ボックス 86">
                  <a:extLst>
                    <a:ext uri="{FF2B5EF4-FFF2-40B4-BE49-F238E27FC236}">
                      <a16:creationId xmlns:a16="http://schemas.microsoft.com/office/drawing/2014/main" id="{FFB03631-7760-4E84-A081-D09D14A2A6C2}"/>
                    </a:ext>
                  </a:extLst>
                </p:cNvPr>
                <p:cNvSpPr txBox="1"/>
                <p:nvPr/>
              </p:nvSpPr>
              <p:spPr>
                <a:xfrm>
                  <a:off x="2087449" y="4344622"/>
                  <a:ext cx="1291329" cy="666739"/>
                </a:xfrm>
                <a:prstGeom prst="rect">
                  <a:avLst/>
                </a:prstGeom>
                <a:solidFill>
                  <a:schemeClr val="accent4">
                    <a:lumMod val="20000"/>
                    <a:lumOff val="80000"/>
                  </a:schemeClr>
                </a:solidFill>
                <a:ln>
                  <a:solidFill>
                    <a:schemeClr val="tx1"/>
                  </a:solidFill>
                </a:ln>
              </p:spPr>
              <p:txBody>
                <a:bodyPr wrap="square" lIns="36000" tIns="36000" rIns="36000" bIns="36000" rtlCol="0">
                  <a:noAutofit/>
                </a:bodyPr>
                <a:lstStyle/>
                <a:p>
                  <a:pPr algn="dist"/>
                  <a:r>
                    <a:rPr kumimoji="1" lang="ja-JP" altLang="en-US" sz="800" dirty="0"/>
                    <a:t>魅力的な低層部</a:t>
                  </a:r>
                  <a:endParaRPr kumimoji="1" lang="en-US" altLang="ja-JP" sz="800" dirty="0"/>
                </a:p>
                <a:p>
                  <a:pPr algn="ctr">
                    <a:lnSpc>
                      <a:spcPts val="1000"/>
                    </a:lnSpc>
                  </a:pPr>
                  <a:r>
                    <a:rPr kumimoji="1" lang="ja-JP" altLang="en-US" sz="800" dirty="0"/>
                    <a:t>空間利用の</a:t>
                  </a:r>
                  <a:endParaRPr kumimoji="1" lang="en-US" altLang="ja-JP" sz="800" dirty="0"/>
                </a:p>
                <a:p>
                  <a:pPr algn="ctr"/>
                  <a:r>
                    <a:rPr kumimoji="1" lang="ja-JP" altLang="en-US" sz="800" dirty="0"/>
                    <a:t>イノベーション</a:t>
                  </a:r>
                </a:p>
                <a:p>
                  <a:pPr algn="dist"/>
                  <a:endParaRPr kumimoji="1" lang="ja-JP" altLang="en-US" sz="800" dirty="0"/>
                </a:p>
              </p:txBody>
            </p:sp>
          </p:grpSp>
          <p:cxnSp>
            <p:nvCxnSpPr>
              <p:cNvPr id="71" name="直線コネクタ 70">
                <a:extLst>
                  <a:ext uri="{FF2B5EF4-FFF2-40B4-BE49-F238E27FC236}">
                    <a16:creationId xmlns:a16="http://schemas.microsoft.com/office/drawing/2014/main" id="{DE3CC796-C93E-4314-B10A-26E5CA4E602A}"/>
                  </a:ext>
                </a:extLst>
              </p:cNvPr>
              <p:cNvCxnSpPr>
                <a:stCxn id="87" idx="0"/>
              </p:cNvCxnSpPr>
              <p:nvPr/>
            </p:nvCxnSpPr>
            <p:spPr>
              <a:xfrm flipV="1">
                <a:off x="2655327" y="3961891"/>
                <a:ext cx="510331" cy="73896"/>
              </a:xfrm>
              <a:prstGeom prst="line">
                <a:avLst/>
              </a:prstGeom>
              <a:ln>
                <a:solidFill>
                  <a:schemeClr val="tx1"/>
                </a:solidFill>
              </a:ln>
              <a:effectLst>
                <a:glow rad="12700">
                  <a:schemeClr val="bg1"/>
                </a:glow>
              </a:effectLst>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F96FA38B-86F8-4517-AA23-A0BC7FE3BEFD}"/>
                  </a:ext>
                </a:extLst>
              </p:cNvPr>
              <p:cNvCxnSpPr/>
              <p:nvPr/>
            </p:nvCxnSpPr>
            <p:spPr>
              <a:xfrm>
                <a:off x="2707163" y="3077634"/>
                <a:ext cx="548363" cy="219927"/>
              </a:xfrm>
              <a:prstGeom prst="line">
                <a:avLst/>
              </a:prstGeom>
              <a:ln>
                <a:solidFill>
                  <a:schemeClr val="tx1"/>
                </a:solidFill>
              </a:ln>
              <a:effectLst>
                <a:glow rad="12700">
                  <a:schemeClr val="bg1"/>
                </a:glow>
              </a:effectLst>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124C551B-7DF1-41E6-8DEC-8DF8FEEC80E9}"/>
                  </a:ext>
                </a:extLst>
              </p:cNvPr>
              <p:cNvCxnSpPr/>
              <p:nvPr/>
            </p:nvCxnSpPr>
            <p:spPr>
              <a:xfrm>
                <a:off x="2707163" y="3077634"/>
                <a:ext cx="539479" cy="655969"/>
              </a:xfrm>
              <a:prstGeom prst="line">
                <a:avLst/>
              </a:prstGeom>
              <a:ln>
                <a:solidFill>
                  <a:schemeClr val="tx1"/>
                </a:solidFill>
              </a:ln>
              <a:effectLst>
                <a:glow rad="12700">
                  <a:schemeClr val="bg1"/>
                </a:glow>
                <a:softEdge rad="0"/>
              </a:effectLst>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84934202-7A71-45E1-B051-325310773822}"/>
                  </a:ext>
                </a:extLst>
              </p:cNvPr>
              <p:cNvCxnSpPr/>
              <p:nvPr/>
            </p:nvCxnSpPr>
            <p:spPr>
              <a:xfrm>
                <a:off x="4220740" y="2762176"/>
                <a:ext cx="69319" cy="633272"/>
              </a:xfrm>
              <a:prstGeom prst="line">
                <a:avLst/>
              </a:prstGeom>
              <a:ln>
                <a:solidFill>
                  <a:schemeClr val="tx1"/>
                </a:solidFill>
              </a:ln>
              <a:effectLst>
                <a:glow rad="12700">
                  <a:schemeClr val="bg1"/>
                </a:glow>
              </a:effectLst>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867711E7-9121-4246-AB82-0EBB5019561D}"/>
                  </a:ext>
                </a:extLst>
              </p:cNvPr>
              <p:cNvCxnSpPr/>
              <p:nvPr/>
            </p:nvCxnSpPr>
            <p:spPr>
              <a:xfrm flipH="1">
                <a:off x="3657011" y="2762176"/>
                <a:ext cx="563729" cy="309273"/>
              </a:xfrm>
              <a:prstGeom prst="line">
                <a:avLst/>
              </a:prstGeom>
              <a:ln>
                <a:solidFill>
                  <a:schemeClr val="tx1"/>
                </a:solidFill>
              </a:ln>
              <a:effectLst>
                <a:glow rad="12700">
                  <a:schemeClr val="bg1"/>
                </a:glow>
              </a:effectLst>
            </p:spPr>
            <p:style>
              <a:lnRef idx="1">
                <a:schemeClr val="accent1"/>
              </a:lnRef>
              <a:fillRef idx="0">
                <a:schemeClr val="accent1"/>
              </a:fillRef>
              <a:effectRef idx="0">
                <a:schemeClr val="accent1"/>
              </a:effectRef>
              <a:fontRef idx="minor">
                <a:schemeClr val="tx1"/>
              </a:fontRef>
            </p:style>
          </p:cxnSp>
          <p:sp>
            <p:nvSpPr>
              <p:cNvPr id="76" name="テキスト ボックス 75">
                <a:extLst>
                  <a:ext uri="{FF2B5EF4-FFF2-40B4-BE49-F238E27FC236}">
                    <a16:creationId xmlns:a16="http://schemas.microsoft.com/office/drawing/2014/main" id="{3DBDD2D2-44B8-4D57-9106-C2F24598257D}"/>
                  </a:ext>
                </a:extLst>
              </p:cNvPr>
              <p:cNvSpPr txBox="1"/>
              <p:nvPr/>
            </p:nvSpPr>
            <p:spPr>
              <a:xfrm>
                <a:off x="4952862" y="3466592"/>
                <a:ext cx="686482" cy="178209"/>
              </a:xfrm>
              <a:prstGeom prst="rect">
                <a:avLst/>
              </a:prstGeom>
              <a:solidFill>
                <a:schemeClr val="accent4">
                  <a:lumMod val="20000"/>
                  <a:lumOff val="80000"/>
                </a:schemeClr>
              </a:solidFill>
              <a:ln>
                <a:solidFill>
                  <a:schemeClr val="tx1"/>
                </a:solidFill>
              </a:ln>
            </p:spPr>
            <p:txBody>
              <a:bodyPr wrap="square" lIns="36000" tIns="36000" rIns="36000" bIns="36000" rtlCol="0">
                <a:noAutofit/>
              </a:bodyPr>
              <a:lstStyle/>
              <a:p>
                <a:pPr algn="dist"/>
                <a:r>
                  <a:rPr kumimoji="1" lang="ja-JP" altLang="en-US" sz="800" dirty="0"/>
                  <a:t>周辺機能向上</a:t>
                </a:r>
              </a:p>
            </p:txBody>
          </p:sp>
          <p:sp>
            <p:nvSpPr>
              <p:cNvPr id="77" name="テキスト ボックス 76">
                <a:extLst>
                  <a:ext uri="{FF2B5EF4-FFF2-40B4-BE49-F238E27FC236}">
                    <a16:creationId xmlns:a16="http://schemas.microsoft.com/office/drawing/2014/main" id="{A5DCD978-F6AF-41B6-BAB5-6EAE78EC1631}"/>
                  </a:ext>
                </a:extLst>
              </p:cNvPr>
              <p:cNvSpPr txBox="1"/>
              <p:nvPr/>
            </p:nvSpPr>
            <p:spPr>
              <a:xfrm>
                <a:off x="4395663" y="3831490"/>
                <a:ext cx="1852555" cy="276999"/>
              </a:xfrm>
              <a:prstGeom prst="rect">
                <a:avLst/>
              </a:prstGeom>
              <a:noFill/>
            </p:spPr>
            <p:txBody>
              <a:bodyPr wrap="square" rtlCol="0">
                <a:spAutoFit/>
              </a:bodyPr>
              <a:lstStyle/>
              <a:p>
                <a:r>
                  <a:rPr kumimoji="1" lang="ja-JP" altLang="en-US" sz="600" dirty="0"/>
                  <a:t>広場・公園等</a:t>
                </a:r>
                <a:endParaRPr kumimoji="1" lang="en-US" altLang="ja-JP" sz="600" dirty="0"/>
              </a:p>
              <a:p>
                <a:r>
                  <a:rPr kumimoji="1" lang="ja-JP" altLang="en-US" sz="600" dirty="0"/>
                  <a:t>の美装化</a:t>
                </a:r>
              </a:p>
            </p:txBody>
          </p:sp>
          <p:sp>
            <p:nvSpPr>
              <p:cNvPr id="78" name="テキスト ボックス 77">
                <a:extLst>
                  <a:ext uri="{FF2B5EF4-FFF2-40B4-BE49-F238E27FC236}">
                    <a16:creationId xmlns:a16="http://schemas.microsoft.com/office/drawing/2014/main" id="{966CF2AF-2BAD-4385-BC75-BDF8C37B7934}"/>
                  </a:ext>
                </a:extLst>
              </p:cNvPr>
              <p:cNvSpPr txBox="1"/>
              <p:nvPr/>
            </p:nvSpPr>
            <p:spPr>
              <a:xfrm rot="2209327">
                <a:off x="4455826" y="3313629"/>
                <a:ext cx="306110" cy="470608"/>
              </a:xfrm>
              <a:prstGeom prst="flowChartInputOutput">
                <a:avLst/>
              </a:prstGeom>
              <a:noFill/>
              <a:scene3d>
                <a:camera prst="orthographicFront">
                  <a:rot lat="1800000" lon="19799989" rev="0"/>
                </a:camera>
                <a:lightRig rig="threePt" dir="t"/>
              </a:scene3d>
            </p:spPr>
            <p:txBody>
              <a:bodyPr vert="eaVert" wrap="square" lIns="0" tIns="0" rIns="0" bIns="0" rtlCol="0">
                <a:spAutoFit/>
              </a:bodyPr>
              <a:lstStyle/>
              <a:p>
                <a:r>
                  <a:rPr kumimoji="1" lang="ja-JP" altLang="en-US" sz="600" dirty="0"/>
                  <a:t>美装化</a:t>
                </a:r>
                <a:endParaRPr kumimoji="1" lang="en-US" altLang="ja-JP" sz="600" dirty="0"/>
              </a:p>
              <a:p>
                <a:r>
                  <a:rPr kumimoji="1" lang="ja-JP" altLang="en-US" sz="600" dirty="0"/>
                  <a:t>空間再編</a:t>
                </a:r>
              </a:p>
            </p:txBody>
          </p:sp>
          <p:sp>
            <p:nvSpPr>
              <p:cNvPr id="79" name="テキスト ボックス 78">
                <a:extLst>
                  <a:ext uri="{FF2B5EF4-FFF2-40B4-BE49-F238E27FC236}">
                    <a16:creationId xmlns:a16="http://schemas.microsoft.com/office/drawing/2014/main" id="{C4F8528A-AF02-4983-9721-4ABE92007980}"/>
                  </a:ext>
                </a:extLst>
              </p:cNvPr>
              <p:cNvSpPr txBox="1"/>
              <p:nvPr/>
            </p:nvSpPr>
            <p:spPr>
              <a:xfrm>
                <a:off x="4339700" y="3592555"/>
                <a:ext cx="1852555" cy="184666"/>
              </a:xfrm>
              <a:prstGeom prst="rect">
                <a:avLst/>
              </a:prstGeom>
              <a:noFill/>
            </p:spPr>
            <p:txBody>
              <a:bodyPr wrap="square" rtlCol="0">
                <a:spAutoFit/>
              </a:bodyPr>
              <a:lstStyle/>
              <a:p>
                <a:r>
                  <a:rPr kumimoji="1" lang="ja-JP" altLang="en-US" sz="600" dirty="0"/>
                  <a:t>デッキの整備</a:t>
                </a:r>
                <a:endParaRPr kumimoji="1" lang="en-US" altLang="ja-JP" sz="600" dirty="0"/>
              </a:p>
            </p:txBody>
          </p:sp>
          <p:sp>
            <p:nvSpPr>
              <p:cNvPr id="80" name="テキスト ボックス 79">
                <a:extLst>
                  <a:ext uri="{FF2B5EF4-FFF2-40B4-BE49-F238E27FC236}">
                    <a16:creationId xmlns:a16="http://schemas.microsoft.com/office/drawing/2014/main" id="{30579291-C358-46F6-8291-D3B68420438C}"/>
                  </a:ext>
                </a:extLst>
              </p:cNvPr>
              <p:cNvSpPr txBox="1"/>
              <p:nvPr/>
            </p:nvSpPr>
            <p:spPr>
              <a:xfrm>
                <a:off x="2991857" y="4064173"/>
                <a:ext cx="1852555" cy="276999"/>
              </a:xfrm>
              <a:prstGeom prst="rect">
                <a:avLst/>
              </a:prstGeom>
              <a:noFill/>
            </p:spPr>
            <p:txBody>
              <a:bodyPr wrap="square" rtlCol="0">
                <a:spAutoFit/>
              </a:bodyPr>
              <a:lstStyle/>
              <a:p>
                <a:r>
                  <a:rPr kumimoji="1" lang="ja-JP" altLang="en-US" sz="600" dirty="0"/>
                  <a:t>エリアのための駐車場</a:t>
                </a:r>
                <a:endParaRPr kumimoji="1" lang="en-US" altLang="ja-JP" sz="600" dirty="0"/>
              </a:p>
              <a:p>
                <a:r>
                  <a:rPr kumimoji="1" lang="ja-JP" altLang="en-US" sz="600" dirty="0"/>
                  <a:t>貯水施設　など</a:t>
                </a:r>
              </a:p>
            </p:txBody>
          </p:sp>
          <p:cxnSp>
            <p:nvCxnSpPr>
              <p:cNvPr id="81" name="直線コネクタ 80">
                <a:extLst>
                  <a:ext uri="{FF2B5EF4-FFF2-40B4-BE49-F238E27FC236}">
                    <a16:creationId xmlns:a16="http://schemas.microsoft.com/office/drawing/2014/main" id="{D03EADE2-D93D-4601-B059-6B3862801E91}"/>
                  </a:ext>
                </a:extLst>
              </p:cNvPr>
              <p:cNvCxnSpPr>
                <a:stCxn id="82" idx="2"/>
              </p:cNvCxnSpPr>
              <p:nvPr/>
            </p:nvCxnSpPr>
            <p:spPr>
              <a:xfrm>
                <a:off x="5014829" y="2471482"/>
                <a:ext cx="373923" cy="826079"/>
              </a:xfrm>
              <a:prstGeom prst="line">
                <a:avLst/>
              </a:prstGeom>
              <a:ln>
                <a:solidFill>
                  <a:schemeClr val="tx1"/>
                </a:solidFill>
              </a:ln>
              <a:effectLst>
                <a:glow rad="12700">
                  <a:schemeClr val="bg1"/>
                </a:glow>
              </a:effectLst>
            </p:spPr>
            <p:style>
              <a:lnRef idx="1">
                <a:schemeClr val="accent1"/>
              </a:lnRef>
              <a:fillRef idx="0">
                <a:schemeClr val="accent1"/>
              </a:fillRef>
              <a:effectRef idx="0">
                <a:schemeClr val="accent1"/>
              </a:effectRef>
              <a:fontRef idx="minor">
                <a:schemeClr val="tx1"/>
              </a:fontRef>
            </p:style>
          </p:cxnSp>
        </p:grpSp>
        <p:sp>
          <p:nvSpPr>
            <p:cNvPr id="67" name="テキスト ボックス 66">
              <a:extLst>
                <a:ext uri="{FF2B5EF4-FFF2-40B4-BE49-F238E27FC236}">
                  <a16:creationId xmlns:a16="http://schemas.microsoft.com/office/drawing/2014/main" id="{232C8EBE-9161-452F-9845-597B1143D60B}"/>
                </a:ext>
              </a:extLst>
            </p:cNvPr>
            <p:cNvSpPr txBox="1"/>
            <p:nvPr/>
          </p:nvSpPr>
          <p:spPr>
            <a:xfrm>
              <a:off x="3834288" y="1456479"/>
              <a:ext cx="432294" cy="123111"/>
            </a:xfrm>
            <a:prstGeom prst="rect">
              <a:avLst/>
            </a:prstGeom>
            <a:solidFill>
              <a:schemeClr val="bg1"/>
            </a:solidFill>
          </p:spPr>
          <p:txBody>
            <a:bodyPr wrap="square" lIns="0" tIns="0" rIns="0" bIns="0" rtlCol="0">
              <a:spAutoFit/>
            </a:bodyPr>
            <a:lstStyle/>
            <a:p>
              <a:pPr algn="ctr"/>
              <a:r>
                <a:rPr kumimoji="1" lang="ja-JP" altLang="en-US" sz="800" b="1" dirty="0"/>
                <a:t>直接機能</a:t>
              </a:r>
            </a:p>
          </p:txBody>
        </p:sp>
        <p:sp>
          <p:nvSpPr>
            <p:cNvPr id="68" name="テキスト ボックス 67">
              <a:extLst>
                <a:ext uri="{FF2B5EF4-FFF2-40B4-BE49-F238E27FC236}">
                  <a16:creationId xmlns:a16="http://schemas.microsoft.com/office/drawing/2014/main" id="{6EEEDA51-7E8F-425E-99D6-F49C70194A81}"/>
                </a:ext>
              </a:extLst>
            </p:cNvPr>
            <p:cNvSpPr txBox="1"/>
            <p:nvPr/>
          </p:nvSpPr>
          <p:spPr>
            <a:xfrm>
              <a:off x="3854564" y="1021327"/>
              <a:ext cx="432294" cy="123111"/>
            </a:xfrm>
            <a:prstGeom prst="rect">
              <a:avLst/>
            </a:prstGeom>
            <a:solidFill>
              <a:schemeClr val="bg1"/>
            </a:solidFill>
          </p:spPr>
          <p:txBody>
            <a:bodyPr wrap="square" lIns="0" tIns="0" rIns="0" bIns="0" rtlCol="0">
              <a:spAutoFit/>
            </a:bodyPr>
            <a:lstStyle/>
            <a:p>
              <a:pPr algn="ctr"/>
              <a:r>
                <a:rPr kumimoji="1" lang="ja-JP" altLang="en-US" sz="800" b="1" dirty="0"/>
                <a:t>間接機能</a:t>
              </a:r>
            </a:p>
          </p:txBody>
        </p:sp>
        <p:sp>
          <p:nvSpPr>
            <p:cNvPr id="69" name="テキスト ボックス 68">
              <a:extLst>
                <a:ext uri="{FF2B5EF4-FFF2-40B4-BE49-F238E27FC236}">
                  <a16:creationId xmlns:a16="http://schemas.microsoft.com/office/drawing/2014/main" id="{9785D632-115F-47CB-BAC4-5FE7F6DEDE57}"/>
                </a:ext>
              </a:extLst>
            </p:cNvPr>
            <p:cNvSpPr txBox="1"/>
            <p:nvPr/>
          </p:nvSpPr>
          <p:spPr>
            <a:xfrm>
              <a:off x="3777039" y="1236551"/>
              <a:ext cx="628108" cy="123111"/>
            </a:xfrm>
            <a:prstGeom prst="rect">
              <a:avLst/>
            </a:prstGeom>
            <a:solidFill>
              <a:schemeClr val="bg1"/>
            </a:solidFill>
          </p:spPr>
          <p:txBody>
            <a:bodyPr wrap="square" lIns="0" tIns="0" rIns="0" bIns="0" rtlCol="0">
              <a:spAutoFit/>
            </a:bodyPr>
            <a:lstStyle/>
            <a:p>
              <a:pPr algn="ctr"/>
              <a:r>
                <a:rPr kumimoji="1" lang="ja-JP" altLang="en-US" sz="800" b="1" dirty="0"/>
                <a:t>一般的な機能</a:t>
              </a:r>
            </a:p>
          </p:txBody>
        </p:sp>
      </p:grpSp>
      <p:sp>
        <p:nvSpPr>
          <p:cNvPr id="88" name="テキスト ボックス 87">
            <a:extLst>
              <a:ext uri="{FF2B5EF4-FFF2-40B4-BE49-F238E27FC236}">
                <a16:creationId xmlns:a16="http://schemas.microsoft.com/office/drawing/2014/main" id="{14293315-9702-4E82-82A2-176F68F56B01}"/>
              </a:ext>
            </a:extLst>
          </p:cNvPr>
          <p:cNvSpPr txBox="1"/>
          <p:nvPr/>
        </p:nvSpPr>
        <p:spPr>
          <a:xfrm>
            <a:off x="106763" y="1915804"/>
            <a:ext cx="3609872" cy="288147"/>
          </a:xfrm>
          <a:prstGeom prst="rect">
            <a:avLst/>
          </a:prstGeom>
          <a:noFill/>
        </p:spPr>
        <p:txBody>
          <a:bodyPr wrap="square" lIns="0" tIns="36000" rIns="0" bIns="36000" rtlCol="0">
            <a:spAutoFit/>
          </a:bodyPr>
          <a:lstStyle/>
          <a:p>
            <a:pPr algn="ctr"/>
            <a:r>
              <a:rPr kumimoji="1" lang="ja-JP" altLang="en-US" sz="1400" dirty="0">
                <a:latin typeface="ＭＳ 明朝" panose="02020609040205080304" pitchFamily="17" charset="-128"/>
                <a:ea typeface="ＭＳ 明朝" panose="02020609040205080304" pitchFamily="17" charset="-128"/>
              </a:rPr>
              <a:t>（民間都市開発に期待する内容の概要）</a:t>
            </a:r>
          </a:p>
        </p:txBody>
      </p:sp>
      <p:sp>
        <p:nvSpPr>
          <p:cNvPr id="102" name="大かっこ 101">
            <a:extLst>
              <a:ext uri="{FF2B5EF4-FFF2-40B4-BE49-F238E27FC236}">
                <a16:creationId xmlns:a16="http://schemas.microsoft.com/office/drawing/2014/main" id="{42AED03D-B83B-4511-8EFE-1A97C917E985}"/>
              </a:ext>
            </a:extLst>
          </p:cNvPr>
          <p:cNvSpPr/>
          <p:nvPr/>
        </p:nvSpPr>
        <p:spPr>
          <a:xfrm>
            <a:off x="5456384" y="4003882"/>
            <a:ext cx="742950" cy="21590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103" name="図 102">
            <a:extLst>
              <a:ext uri="{FF2B5EF4-FFF2-40B4-BE49-F238E27FC236}">
                <a16:creationId xmlns:a16="http://schemas.microsoft.com/office/drawing/2014/main" id="{0FBFEA9F-FECB-4E24-BF13-F88DEA66BBDA}"/>
              </a:ext>
            </a:extLst>
          </p:cNvPr>
          <p:cNvPicPr>
            <a:picLocks noChangeAspect="1"/>
          </p:cNvPicPr>
          <p:nvPr/>
        </p:nvPicPr>
        <p:blipFill>
          <a:blip r:embed="rId4"/>
          <a:stretch>
            <a:fillRect/>
          </a:stretch>
        </p:blipFill>
        <p:spPr>
          <a:xfrm>
            <a:off x="271199" y="2145835"/>
            <a:ext cx="4447750" cy="2034223"/>
          </a:xfrm>
          <a:prstGeom prst="rect">
            <a:avLst/>
          </a:prstGeom>
        </p:spPr>
      </p:pic>
      <p:sp>
        <p:nvSpPr>
          <p:cNvPr id="119" name="テキスト ボックス 118">
            <a:extLst>
              <a:ext uri="{FF2B5EF4-FFF2-40B4-BE49-F238E27FC236}">
                <a16:creationId xmlns:a16="http://schemas.microsoft.com/office/drawing/2014/main" id="{7DFBAA70-A746-4B4B-9DD0-8913B09749C5}"/>
              </a:ext>
            </a:extLst>
          </p:cNvPr>
          <p:cNvSpPr txBox="1"/>
          <p:nvPr/>
        </p:nvSpPr>
        <p:spPr>
          <a:xfrm>
            <a:off x="111438" y="4163373"/>
            <a:ext cx="3180401" cy="288147"/>
          </a:xfrm>
          <a:prstGeom prst="rect">
            <a:avLst/>
          </a:prstGeom>
          <a:solidFill>
            <a:schemeClr val="bg1"/>
          </a:solidFill>
        </p:spPr>
        <p:txBody>
          <a:bodyPr wrap="square" lIns="0" tIns="36000" rIns="0" bIns="36000" rtlCol="0">
            <a:spAutoFit/>
          </a:bodyPr>
          <a:lstStyle/>
          <a:p>
            <a:pPr algn="ctr"/>
            <a:r>
              <a:rPr kumimoji="1" lang="ja-JP" altLang="en-US" sz="1400" dirty="0">
                <a:latin typeface="ＭＳ 明朝" panose="02020609040205080304" pitchFamily="17" charset="-128"/>
                <a:ea typeface="ＭＳ 明朝" panose="02020609040205080304" pitchFamily="17" charset="-128"/>
              </a:rPr>
              <a:t>（魅力ある低層部のイメージ（例））</a:t>
            </a:r>
            <a:endParaRPr kumimoji="1" lang="en-US" altLang="ja-JP" sz="1400" dirty="0">
              <a:latin typeface="ＭＳ 明朝" panose="02020609040205080304" pitchFamily="17" charset="-128"/>
              <a:ea typeface="ＭＳ 明朝" panose="02020609040205080304" pitchFamily="17" charset="-128"/>
            </a:endParaRPr>
          </a:p>
        </p:txBody>
      </p:sp>
      <p:pic>
        <p:nvPicPr>
          <p:cNvPr id="89" name="図 88" descr="地図 が含まれている画像  自動的に生成された説明">
            <a:extLst>
              <a:ext uri="{FF2B5EF4-FFF2-40B4-BE49-F238E27FC236}">
                <a16:creationId xmlns:a16="http://schemas.microsoft.com/office/drawing/2014/main" id="{F7472CB0-053B-450C-899D-728EE219002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9268" y="4462285"/>
            <a:ext cx="9347453" cy="2215077"/>
          </a:xfrm>
          <a:prstGeom prst="rect">
            <a:avLst/>
          </a:prstGeom>
        </p:spPr>
      </p:pic>
      <p:grpSp>
        <p:nvGrpSpPr>
          <p:cNvPr id="90" name="グループ化 89">
            <a:extLst>
              <a:ext uri="{FF2B5EF4-FFF2-40B4-BE49-F238E27FC236}">
                <a16:creationId xmlns:a16="http://schemas.microsoft.com/office/drawing/2014/main" id="{FC6CA7E5-24B3-43A1-8A59-82FF681B4CC9}"/>
              </a:ext>
            </a:extLst>
          </p:cNvPr>
          <p:cNvGrpSpPr/>
          <p:nvPr/>
        </p:nvGrpSpPr>
        <p:grpSpPr>
          <a:xfrm>
            <a:off x="74912" y="4854677"/>
            <a:ext cx="9585922" cy="1872705"/>
            <a:chOff x="234507" y="7981219"/>
            <a:chExt cx="7029343" cy="1373251"/>
          </a:xfrm>
        </p:grpSpPr>
        <p:sp>
          <p:nvSpPr>
            <p:cNvPr id="91" name="角丸四角形 4">
              <a:extLst>
                <a:ext uri="{FF2B5EF4-FFF2-40B4-BE49-F238E27FC236}">
                  <a16:creationId xmlns:a16="http://schemas.microsoft.com/office/drawing/2014/main" id="{7B2F08B9-FA43-4930-9C05-110F87707929}"/>
                </a:ext>
              </a:extLst>
            </p:cNvPr>
            <p:cNvSpPr/>
            <p:nvPr/>
          </p:nvSpPr>
          <p:spPr>
            <a:xfrm>
              <a:off x="6453768" y="8053383"/>
              <a:ext cx="448303" cy="114881"/>
            </a:xfrm>
            <a:prstGeom prst="roundRect">
              <a:avLst/>
            </a:prstGeom>
            <a:solidFill>
              <a:schemeClr val="accent2">
                <a:lumMod val="60000"/>
                <a:lumOff val="4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100" dirty="0">
                  <a:solidFill>
                    <a:schemeClr val="tx1"/>
                  </a:solidFill>
                </a:rPr>
                <a:t>サロン</a:t>
              </a:r>
            </a:p>
          </p:txBody>
        </p:sp>
        <p:sp>
          <p:nvSpPr>
            <p:cNvPr id="92" name="角丸四角形 5">
              <a:extLst>
                <a:ext uri="{FF2B5EF4-FFF2-40B4-BE49-F238E27FC236}">
                  <a16:creationId xmlns:a16="http://schemas.microsoft.com/office/drawing/2014/main" id="{8AE95991-82AE-4A08-B315-1B48FB762A00}"/>
                </a:ext>
              </a:extLst>
            </p:cNvPr>
            <p:cNvSpPr/>
            <p:nvPr/>
          </p:nvSpPr>
          <p:spPr>
            <a:xfrm>
              <a:off x="6406026" y="8747932"/>
              <a:ext cx="851716" cy="238605"/>
            </a:xfrm>
            <a:prstGeom prst="roundRect">
              <a:avLst/>
            </a:prstGeom>
            <a:solidFill>
              <a:schemeClr val="accent2">
                <a:lumMod val="60000"/>
                <a:lumOff val="4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100" dirty="0">
                  <a:solidFill>
                    <a:schemeClr val="tx1"/>
                  </a:solidFill>
                </a:rPr>
                <a:t>商業・飲食施設</a:t>
              </a:r>
              <a:endParaRPr kumimoji="1" lang="en-US" altLang="ja-JP" sz="1100" dirty="0">
                <a:solidFill>
                  <a:schemeClr val="tx1"/>
                </a:solidFill>
              </a:endParaRPr>
            </a:p>
            <a:p>
              <a:pPr algn="ctr"/>
              <a:r>
                <a:rPr kumimoji="1" lang="ja-JP" altLang="en-US" sz="1100" dirty="0">
                  <a:solidFill>
                    <a:schemeClr val="tx1"/>
                  </a:solidFill>
                </a:rPr>
                <a:t>（体験、独自性）</a:t>
              </a:r>
            </a:p>
          </p:txBody>
        </p:sp>
        <p:sp>
          <p:nvSpPr>
            <p:cNvPr id="93" name="角丸四角形 6">
              <a:extLst>
                <a:ext uri="{FF2B5EF4-FFF2-40B4-BE49-F238E27FC236}">
                  <a16:creationId xmlns:a16="http://schemas.microsoft.com/office/drawing/2014/main" id="{11CD9FCB-C8E5-40CB-8319-59D6F4AF3491}"/>
                </a:ext>
              </a:extLst>
            </p:cNvPr>
            <p:cNvSpPr/>
            <p:nvPr/>
          </p:nvSpPr>
          <p:spPr>
            <a:xfrm>
              <a:off x="6540259" y="8285776"/>
              <a:ext cx="723591" cy="114881"/>
            </a:xfrm>
            <a:prstGeom prst="roundRect">
              <a:avLst/>
            </a:prstGeom>
            <a:solidFill>
              <a:schemeClr val="accent2">
                <a:lumMod val="60000"/>
                <a:lumOff val="4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100" dirty="0">
                  <a:solidFill>
                    <a:schemeClr val="tx1"/>
                  </a:solidFill>
                </a:rPr>
                <a:t>人が集う空間</a:t>
              </a:r>
            </a:p>
          </p:txBody>
        </p:sp>
        <p:sp>
          <p:nvSpPr>
            <p:cNvPr id="94" name="角丸四角形 7">
              <a:extLst>
                <a:ext uri="{FF2B5EF4-FFF2-40B4-BE49-F238E27FC236}">
                  <a16:creationId xmlns:a16="http://schemas.microsoft.com/office/drawing/2014/main" id="{26153B1C-BF48-423C-8942-F4311CFAC47E}"/>
                </a:ext>
              </a:extLst>
            </p:cNvPr>
            <p:cNvSpPr/>
            <p:nvPr/>
          </p:nvSpPr>
          <p:spPr>
            <a:xfrm>
              <a:off x="4680334" y="7981219"/>
              <a:ext cx="1092684" cy="114881"/>
            </a:xfrm>
            <a:prstGeom prst="roundRect">
              <a:avLst/>
            </a:prstGeom>
            <a:solidFill>
              <a:schemeClr val="accent2">
                <a:lumMod val="60000"/>
                <a:lumOff val="4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100" dirty="0">
                  <a:solidFill>
                    <a:schemeClr val="tx1"/>
                  </a:solidFill>
                </a:rPr>
                <a:t>カンファレンスルーム</a:t>
              </a:r>
            </a:p>
          </p:txBody>
        </p:sp>
        <p:sp>
          <p:nvSpPr>
            <p:cNvPr id="95" name="角丸四角形 8">
              <a:extLst>
                <a:ext uri="{FF2B5EF4-FFF2-40B4-BE49-F238E27FC236}">
                  <a16:creationId xmlns:a16="http://schemas.microsoft.com/office/drawing/2014/main" id="{EBF26D25-93A2-4224-9866-0CA1E5B52042}"/>
                </a:ext>
              </a:extLst>
            </p:cNvPr>
            <p:cNvSpPr/>
            <p:nvPr/>
          </p:nvSpPr>
          <p:spPr>
            <a:xfrm>
              <a:off x="3878914" y="8027825"/>
              <a:ext cx="626835" cy="114881"/>
            </a:xfrm>
            <a:prstGeom prst="roundRect">
              <a:avLst/>
            </a:prstGeom>
            <a:solidFill>
              <a:schemeClr val="accent2">
                <a:lumMod val="60000"/>
                <a:lumOff val="4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100" dirty="0">
                  <a:solidFill>
                    <a:schemeClr val="tx1"/>
                  </a:solidFill>
                </a:rPr>
                <a:t>コワーキング</a:t>
              </a:r>
            </a:p>
          </p:txBody>
        </p:sp>
        <p:sp>
          <p:nvSpPr>
            <p:cNvPr id="96" name="角丸四角形 9">
              <a:extLst>
                <a:ext uri="{FF2B5EF4-FFF2-40B4-BE49-F238E27FC236}">
                  <a16:creationId xmlns:a16="http://schemas.microsoft.com/office/drawing/2014/main" id="{2CD2B2EE-B814-4053-B194-CCCB668B84B0}"/>
                </a:ext>
              </a:extLst>
            </p:cNvPr>
            <p:cNvSpPr/>
            <p:nvPr/>
          </p:nvSpPr>
          <p:spPr>
            <a:xfrm>
              <a:off x="4136499" y="8575950"/>
              <a:ext cx="534027" cy="114881"/>
            </a:xfrm>
            <a:prstGeom prst="roundRect">
              <a:avLst/>
            </a:prstGeom>
            <a:solidFill>
              <a:schemeClr val="accent2">
                <a:lumMod val="60000"/>
                <a:lumOff val="40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100" dirty="0">
                  <a:solidFill>
                    <a:schemeClr val="tx1"/>
                  </a:solidFill>
                </a:rPr>
                <a:t>文化施設</a:t>
              </a:r>
            </a:p>
          </p:txBody>
        </p:sp>
        <p:sp>
          <p:nvSpPr>
            <p:cNvPr id="97" name="角丸四角形 10">
              <a:extLst>
                <a:ext uri="{FF2B5EF4-FFF2-40B4-BE49-F238E27FC236}">
                  <a16:creationId xmlns:a16="http://schemas.microsoft.com/office/drawing/2014/main" id="{84628497-6BFE-4A62-8B5A-95D0436398D2}"/>
                </a:ext>
              </a:extLst>
            </p:cNvPr>
            <p:cNvSpPr/>
            <p:nvPr/>
          </p:nvSpPr>
          <p:spPr>
            <a:xfrm>
              <a:off x="300705" y="8253667"/>
              <a:ext cx="784661" cy="257548"/>
            </a:xfrm>
            <a:prstGeom prst="roundRect">
              <a:avLst/>
            </a:prstGeom>
            <a:solidFill>
              <a:schemeClr val="accent2">
                <a:lumMod val="60000"/>
                <a:lumOff val="4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100" dirty="0">
                  <a:solidFill>
                    <a:schemeClr val="tx1"/>
                  </a:solidFill>
                </a:rPr>
                <a:t>大きな吹き抜け空間</a:t>
              </a:r>
            </a:p>
          </p:txBody>
        </p:sp>
        <p:sp>
          <p:nvSpPr>
            <p:cNvPr id="98" name="角丸四角形 11">
              <a:extLst>
                <a:ext uri="{FF2B5EF4-FFF2-40B4-BE49-F238E27FC236}">
                  <a16:creationId xmlns:a16="http://schemas.microsoft.com/office/drawing/2014/main" id="{DA90178B-53BD-41DE-98E2-136933AA4532}"/>
                </a:ext>
              </a:extLst>
            </p:cNvPr>
            <p:cNvSpPr/>
            <p:nvPr/>
          </p:nvSpPr>
          <p:spPr>
            <a:xfrm>
              <a:off x="3716635" y="8268126"/>
              <a:ext cx="534027" cy="114881"/>
            </a:xfrm>
            <a:prstGeom prst="roundRect">
              <a:avLst/>
            </a:prstGeom>
            <a:solidFill>
              <a:schemeClr val="accent1">
                <a:lumMod val="50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100" dirty="0">
                  <a:solidFill>
                    <a:schemeClr val="bg1"/>
                  </a:solidFill>
                </a:rPr>
                <a:t>デッキ</a:t>
              </a:r>
            </a:p>
          </p:txBody>
        </p:sp>
        <p:sp>
          <p:nvSpPr>
            <p:cNvPr id="99" name="角丸四角形 12">
              <a:extLst>
                <a:ext uri="{FF2B5EF4-FFF2-40B4-BE49-F238E27FC236}">
                  <a16:creationId xmlns:a16="http://schemas.microsoft.com/office/drawing/2014/main" id="{BF2B9CD0-531A-4372-8F6F-1AC0CE7B5EB3}"/>
                </a:ext>
              </a:extLst>
            </p:cNvPr>
            <p:cNvSpPr/>
            <p:nvPr/>
          </p:nvSpPr>
          <p:spPr>
            <a:xfrm>
              <a:off x="4694080" y="8529050"/>
              <a:ext cx="280817" cy="284187"/>
            </a:xfrm>
            <a:prstGeom prst="roundRect">
              <a:avLst/>
            </a:prstGeom>
            <a:solidFill>
              <a:schemeClr val="accent1">
                <a:lumMod val="50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100" dirty="0">
                  <a:solidFill>
                    <a:schemeClr val="bg1"/>
                  </a:solidFill>
                </a:rPr>
                <a:t>上下</a:t>
              </a:r>
              <a:endParaRPr kumimoji="1" lang="en-US" altLang="ja-JP" sz="1100" dirty="0">
                <a:solidFill>
                  <a:schemeClr val="bg1"/>
                </a:solidFill>
              </a:endParaRPr>
            </a:p>
            <a:p>
              <a:pPr algn="ctr"/>
              <a:r>
                <a:rPr kumimoji="1" lang="ja-JP" altLang="en-US" sz="1100" dirty="0">
                  <a:solidFill>
                    <a:schemeClr val="bg1"/>
                  </a:solidFill>
                </a:rPr>
                <a:t>接続</a:t>
              </a:r>
            </a:p>
          </p:txBody>
        </p:sp>
        <p:sp>
          <p:nvSpPr>
            <p:cNvPr id="100" name="角丸四角形 13">
              <a:extLst>
                <a:ext uri="{FF2B5EF4-FFF2-40B4-BE49-F238E27FC236}">
                  <a16:creationId xmlns:a16="http://schemas.microsoft.com/office/drawing/2014/main" id="{0A14E2F9-AC2D-4A90-9A3F-4BB2912CA9E1}"/>
                </a:ext>
              </a:extLst>
            </p:cNvPr>
            <p:cNvSpPr/>
            <p:nvPr/>
          </p:nvSpPr>
          <p:spPr>
            <a:xfrm>
              <a:off x="6708221" y="8575950"/>
              <a:ext cx="534027" cy="114881"/>
            </a:xfrm>
            <a:prstGeom prst="roundRect">
              <a:avLst/>
            </a:prstGeom>
            <a:solidFill>
              <a:schemeClr val="accent1">
                <a:lumMod val="50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100" dirty="0">
                  <a:solidFill>
                    <a:schemeClr val="bg1"/>
                  </a:solidFill>
                </a:rPr>
                <a:t>デッキ</a:t>
              </a:r>
            </a:p>
          </p:txBody>
        </p:sp>
        <p:sp>
          <p:nvSpPr>
            <p:cNvPr id="101" name="角丸四角形 14">
              <a:extLst>
                <a:ext uri="{FF2B5EF4-FFF2-40B4-BE49-F238E27FC236}">
                  <a16:creationId xmlns:a16="http://schemas.microsoft.com/office/drawing/2014/main" id="{79284F2B-E2D6-4957-BA7D-789FF12B9EDF}"/>
                </a:ext>
              </a:extLst>
            </p:cNvPr>
            <p:cNvSpPr/>
            <p:nvPr/>
          </p:nvSpPr>
          <p:spPr>
            <a:xfrm>
              <a:off x="1085366" y="9238455"/>
              <a:ext cx="534027" cy="114881"/>
            </a:xfrm>
            <a:prstGeom prst="roundRect">
              <a:avLst/>
            </a:prstGeom>
            <a:solidFill>
              <a:schemeClr val="accent1">
                <a:lumMod val="50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100" dirty="0">
                  <a:solidFill>
                    <a:schemeClr val="bg1"/>
                  </a:solidFill>
                </a:rPr>
                <a:t>屋内通路</a:t>
              </a:r>
            </a:p>
          </p:txBody>
        </p:sp>
        <p:sp>
          <p:nvSpPr>
            <p:cNvPr id="104" name="角丸四角形 15">
              <a:extLst>
                <a:ext uri="{FF2B5EF4-FFF2-40B4-BE49-F238E27FC236}">
                  <a16:creationId xmlns:a16="http://schemas.microsoft.com/office/drawing/2014/main" id="{18F78F05-0774-4DC8-A9DE-3AC08A1FDB53}"/>
                </a:ext>
              </a:extLst>
            </p:cNvPr>
            <p:cNvSpPr/>
            <p:nvPr/>
          </p:nvSpPr>
          <p:spPr>
            <a:xfrm>
              <a:off x="1009817" y="8593113"/>
              <a:ext cx="534027" cy="114881"/>
            </a:xfrm>
            <a:prstGeom prst="roundRect">
              <a:avLst/>
            </a:prstGeom>
            <a:solidFill>
              <a:schemeClr val="accent1">
                <a:lumMod val="50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100" dirty="0">
                  <a:solidFill>
                    <a:schemeClr val="bg1"/>
                  </a:solidFill>
                </a:rPr>
                <a:t>屋内通路</a:t>
              </a:r>
            </a:p>
          </p:txBody>
        </p:sp>
        <p:sp>
          <p:nvSpPr>
            <p:cNvPr id="105" name="角丸四角形 16">
              <a:extLst>
                <a:ext uri="{FF2B5EF4-FFF2-40B4-BE49-F238E27FC236}">
                  <a16:creationId xmlns:a16="http://schemas.microsoft.com/office/drawing/2014/main" id="{3B45D76F-CA04-4D90-9C60-3D4FE16C6848}"/>
                </a:ext>
              </a:extLst>
            </p:cNvPr>
            <p:cNvSpPr/>
            <p:nvPr/>
          </p:nvSpPr>
          <p:spPr>
            <a:xfrm>
              <a:off x="234507" y="8728988"/>
              <a:ext cx="707707" cy="303437"/>
            </a:xfrm>
            <a:prstGeom prst="roundRect">
              <a:avLst/>
            </a:prstGeom>
            <a:solidFill>
              <a:schemeClr val="accent2">
                <a:lumMod val="60000"/>
                <a:lumOff val="4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100" dirty="0">
                  <a:solidFill>
                    <a:schemeClr val="tx1"/>
                  </a:solidFill>
                </a:rPr>
                <a:t>イベントなど</a:t>
              </a:r>
              <a:endParaRPr kumimoji="1" lang="en-US" altLang="ja-JP" sz="1100" dirty="0">
                <a:solidFill>
                  <a:schemeClr val="tx1"/>
                </a:solidFill>
              </a:endParaRPr>
            </a:p>
            <a:p>
              <a:pPr algn="ctr"/>
              <a:r>
                <a:rPr kumimoji="1" lang="ja-JP" altLang="en-US" sz="1100" dirty="0">
                  <a:solidFill>
                    <a:schemeClr val="tx1"/>
                  </a:solidFill>
                </a:rPr>
                <a:t>人の広場</a:t>
              </a:r>
            </a:p>
          </p:txBody>
        </p:sp>
        <p:sp>
          <p:nvSpPr>
            <p:cNvPr id="106" name="角丸四角形 14">
              <a:extLst>
                <a:ext uri="{FF2B5EF4-FFF2-40B4-BE49-F238E27FC236}">
                  <a16:creationId xmlns:a16="http://schemas.microsoft.com/office/drawing/2014/main" id="{3330A913-4086-4F6A-B7C8-DC6C937151D9}"/>
                </a:ext>
              </a:extLst>
            </p:cNvPr>
            <p:cNvSpPr/>
            <p:nvPr/>
          </p:nvSpPr>
          <p:spPr>
            <a:xfrm>
              <a:off x="3182608" y="9239589"/>
              <a:ext cx="534027" cy="114881"/>
            </a:xfrm>
            <a:prstGeom prst="roundRect">
              <a:avLst/>
            </a:prstGeom>
            <a:solidFill>
              <a:schemeClr val="accent1">
                <a:lumMod val="50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100" dirty="0">
                  <a:solidFill>
                    <a:schemeClr val="bg1"/>
                  </a:solidFill>
                </a:rPr>
                <a:t>滞留空間</a:t>
              </a:r>
            </a:p>
          </p:txBody>
        </p:sp>
      </p:grpSp>
    </p:spTree>
    <p:extLst>
      <p:ext uri="{BB962C8B-B14F-4D97-AF65-F5344CB8AC3E}">
        <p14:creationId xmlns:p14="http://schemas.microsoft.com/office/powerpoint/2010/main" val="28309452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48709B4F-F665-41F1-9C8E-CCBCC7F4F4A5}"/>
              </a:ext>
            </a:extLst>
          </p:cNvPr>
          <p:cNvGrpSpPr/>
          <p:nvPr/>
        </p:nvGrpSpPr>
        <p:grpSpPr>
          <a:xfrm>
            <a:off x="88882" y="91995"/>
            <a:ext cx="9802604" cy="477849"/>
            <a:chOff x="290878" y="1266702"/>
            <a:chExt cx="4209547" cy="489240"/>
          </a:xfrm>
        </p:grpSpPr>
        <p:sp>
          <p:nvSpPr>
            <p:cNvPr id="12" name="テキスト ボックス 15">
              <a:extLst>
                <a:ext uri="{FF2B5EF4-FFF2-40B4-BE49-F238E27FC236}">
                  <a16:creationId xmlns:a16="http://schemas.microsoft.com/office/drawing/2014/main" id="{9F59B18F-97F3-4D96-A086-0EFF80182820}"/>
                </a:ext>
              </a:extLst>
            </p:cNvPr>
            <p:cNvSpPr txBox="1"/>
            <p:nvPr/>
          </p:nvSpPr>
          <p:spPr>
            <a:xfrm>
              <a:off x="290878" y="1298857"/>
              <a:ext cx="207645" cy="457085"/>
            </a:xfrm>
            <a:prstGeom prst="rect">
              <a:avLst/>
            </a:prstGeom>
            <a:solidFill>
              <a:schemeClr val="tx1"/>
            </a:solidFill>
            <a:ln w="6350">
              <a:solidFill>
                <a:prstClr val="black"/>
              </a:solidFill>
            </a:ln>
          </p:spPr>
          <p:txBody>
            <a:bodyPr rot="0" spcFirstLastPara="0" vert="horz" wrap="square" lIns="0" tIns="0" rIns="0" bIns="0" numCol="1" spcCol="0" rtlCol="0" fromWordArt="0" anchor="ctr" anchorCtr="0" forceAA="0" compatLnSpc="1">
              <a:prstTxWarp prst="textNoShape">
                <a:avLst/>
              </a:prstTxWarp>
              <a:noAutofit/>
            </a:bodyPr>
            <a:lstStyle/>
            <a:p>
              <a:pPr algn="ctr"/>
              <a:r>
                <a:rPr lang="ja-JP" altLang="en-US" sz="22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４</a:t>
              </a:r>
            </a:p>
          </p:txBody>
        </p:sp>
        <p:cxnSp>
          <p:nvCxnSpPr>
            <p:cNvPr id="13" name="直線コネクタ 12">
              <a:extLst>
                <a:ext uri="{FF2B5EF4-FFF2-40B4-BE49-F238E27FC236}">
                  <a16:creationId xmlns:a16="http://schemas.microsoft.com/office/drawing/2014/main" id="{1A697DFB-0EF6-414E-8EC4-5EFBFF0CE89C}"/>
                </a:ext>
              </a:extLst>
            </p:cNvPr>
            <p:cNvCxnSpPr/>
            <p:nvPr/>
          </p:nvCxnSpPr>
          <p:spPr>
            <a:xfrm>
              <a:off x="394701" y="1751499"/>
              <a:ext cx="41057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122ADB26-D4D4-44DD-99F3-87B59AA93DC2}"/>
                </a:ext>
              </a:extLst>
            </p:cNvPr>
            <p:cNvSpPr txBox="1"/>
            <p:nvPr/>
          </p:nvSpPr>
          <p:spPr>
            <a:xfrm>
              <a:off x="498524" y="1266702"/>
              <a:ext cx="3353118" cy="441159"/>
            </a:xfrm>
            <a:prstGeom prst="rect">
              <a:avLst/>
            </a:prstGeom>
            <a:noFill/>
          </p:spPr>
          <p:txBody>
            <a:bodyPr wrap="square" rtlCol="0">
              <a:spAutoFit/>
            </a:bodyPr>
            <a:lstStyle/>
            <a:p>
              <a:r>
                <a:rPr lang="ja-JP" altLang="en-US" sz="2200" b="1" dirty="0">
                  <a:latin typeface="HGPｺﾞｼｯｸM" panose="020B0600000000000000" pitchFamily="50" charset="-128"/>
                  <a:ea typeface="HGPｺﾞｼｯｸM" panose="020B0600000000000000" pitchFamily="50" charset="-128"/>
                </a:rPr>
                <a:t>まちづくりの今後の取り組み</a:t>
              </a:r>
            </a:p>
          </p:txBody>
        </p:sp>
      </p:grpSp>
      <p:sp>
        <p:nvSpPr>
          <p:cNvPr id="16" name="テキスト ボックス 15">
            <a:extLst>
              <a:ext uri="{FF2B5EF4-FFF2-40B4-BE49-F238E27FC236}">
                <a16:creationId xmlns:a16="http://schemas.microsoft.com/office/drawing/2014/main" id="{570CC303-5CC4-4055-8896-2E947CB3A21A}"/>
              </a:ext>
            </a:extLst>
          </p:cNvPr>
          <p:cNvSpPr txBox="1"/>
          <p:nvPr/>
        </p:nvSpPr>
        <p:spPr>
          <a:xfrm>
            <a:off x="7393623" y="618575"/>
            <a:ext cx="2501919" cy="276999"/>
          </a:xfrm>
          <a:prstGeom prst="rect">
            <a:avLst/>
          </a:prstGeom>
          <a:solidFill>
            <a:schemeClr val="bg1"/>
          </a:solidFill>
        </p:spPr>
        <p:txBody>
          <a:bodyPr wrap="square" lIns="0" tIns="0" rIns="0" bIns="0" rtlCol="0">
            <a:spAutoFit/>
          </a:bodyPr>
          <a:lstStyle/>
          <a:p>
            <a:r>
              <a:rPr kumimoji="1" lang="ja-JP" altLang="en-US" dirty="0">
                <a:latin typeface="Yu Gothic Medium" panose="020B0500000000000000" pitchFamily="50" charset="-128"/>
                <a:ea typeface="Yu Gothic Medium" panose="020B0500000000000000" pitchFamily="50" charset="-128"/>
              </a:rPr>
              <a:t>３</a:t>
            </a:r>
            <a:r>
              <a:rPr kumimoji="1" lang="en-US" altLang="ja-JP" dirty="0">
                <a:latin typeface="Yu Gothic Medium" panose="020B0500000000000000" pitchFamily="50" charset="-128"/>
                <a:ea typeface="Yu Gothic Medium" panose="020B0500000000000000" pitchFamily="50" charset="-128"/>
              </a:rPr>
              <a:t>D</a:t>
            </a:r>
            <a:r>
              <a:rPr kumimoji="1" lang="ja-JP" altLang="en-US" dirty="0">
                <a:latin typeface="Yu Gothic Medium" panose="020B0500000000000000" pitchFamily="50" charset="-128"/>
                <a:ea typeface="Yu Gothic Medium" panose="020B0500000000000000" pitchFamily="50" charset="-128"/>
              </a:rPr>
              <a:t>都市モデル活用検討</a:t>
            </a:r>
          </a:p>
        </p:txBody>
      </p:sp>
      <p:grpSp>
        <p:nvGrpSpPr>
          <p:cNvPr id="18" name="グループ化 17">
            <a:extLst>
              <a:ext uri="{FF2B5EF4-FFF2-40B4-BE49-F238E27FC236}">
                <a16:creationId xmlns:a16="http://schemas.microsoft.com/office/drawing/2014/main" id="{BC3D4E48-89BC-4CFD-8F2E-BA9F57411036}"/>
              </a:ext>
            </a:extLst>
          </p:cNvPr>
          <p:cNvGrpSpPr/>
          <p:nvPr/>
        </p:nvGrpSpPr>
        <p:grpSpPr>
          <a:xfrm>
            <a:off x="7509647" y="881673"/>
            <a:ext cx="2371049" cy="5266619"/>
            <a:chOff x="5489922" y="2412608"/>
            <a:chExt cx="1644187" cy="3652098"/>
          </a:xfrm>
        </p:grpSpPr>
        <p:pic>
          <p:nvPicPr>
            <p:cNvPr id="22" name="図 21">
              <a:extLst>
                <a:ext uri="{FF2B5EF4-FFF2-40B4-BE49-F238E27FC236}">
                  <a16:creationId xmlns:a16="http://schemas.microsoft.com/office/drawing/2014/main" id="{E7D76399-637B-4C99-8F1F-7BC529D4BAD6}"/>
                </a:ext>
              </a:extLst>
            </p:cNvPr>
            <p:cNvPicPr>
              <a:picLocks noChangeAspect="1"/>
            </p:cNvPicPr>
            <p:nvPr/>
          </p:nvPicPr>
          <p:blipFill>
            <a:blip r:embed="rId3"/>
            <a:stretch>
              <a:fillRect/>
            </a:stretch>
          </p:blipFill>
          <p:spPr>
            <a:xfrm>
              <a:off x="5489922" y="2412608"/>
              <a:ext cx="1644187" cy="3652098"/>
            </a:xfrm>
            <a:prstGeom prst="rect">
              <a:avLst/>
            </a:prstGeom>
          </p:spPr>
        </p:pic>
        <p:sp>
          <p:nvSpPr>
            <p:cNvPr id="23" name="テキスト ボックス 22">
              <a:extLst>
                <a:ext uri="{FF2B5EF4-FFF2-40B4-BE49-F238E27FC236}">
                  <a16:creationId xmlns:a16="http://schemas.microsoft.com/office/drawing/2014/main" id="{7A4C7723-66D3-4C1B-AD66-1CC994126610}"/>
                </a:ext>
              </a:extLst>
            </p:cNvPr>
            <p:cNvSpPr txBox="1"/>
            <p:nvPr/>
          </p:nvSpPr>
          <p:spPr>
            <a:xfrm>
              <a:off x="5515485" y="2426060"/>
              <a:ext cx="315403" cy="100437"/>
            </a:xfrm>
            <a:prstGeom prst="rect">
              <a:avLst/>
            </a:prstGeom>
            <a:solidFill>
              <a:schemeClr val="bg1"/>
            </a:solidFill>
          </p:spPr>
          <p:txBody>
            <a:bodyPr wrap="square" lIns="0" tIns="0" rIns="0" bIns="0" rtlCol="0">
              <a:spAutoFit/>
            </a:bodyPr>
            <a:lstStyle/>
            <a:p>
              <a:pPr algn="dist"/>
              <a:r>
                <a:rPr kumimoji="1" lang="ja-JP" altLang="en-US" sz="1050" dirty="0"/>
                <a:t>新大阪</a:t>
              </a:r>
            </a:p>
          </p:txBody>
        </p:sp>
        <p:sp>
          <p:nvSpPr>
            <p:cNvPr id="24" name="テキスト ボックス 23">
              <a:extLst>
                <a:ext uri="{FF2B5EF4-FFF2-40B4-BE49-F238E27FC236}">
                  <a16:creationId xmlns:a16="http://schemas.microsoft.com/office/drawing/2014/main" id="{A1FB83D4-E187-451C-914D-9982DA20EEBC}"/>
                </a:ext>
              </a:extLst>
            </p:cNvPr>
            <p:cNvSpPr txBox="1"/>
            <p:nvPr/>
          </p:nvSpPr>
          <p:spPr>
            <a:xfrm>
              <a:off x="5515485" y="4016671"/>
              <a:ext cx="315403" cy="100437"/>
            </a:xfrm>
            <a:prstGeom prst="rect">
              <a:avLst/>
            </a:prstGeom>
            <a:solidFill>
              <a:schemeClr val="bg1"/>
            </a:solidFill>
          </p:spPr>
          <p:txBody>
            <a:bodyPr wrap="square" lIns="0" tIns="0" rIns="0" bIns="0" rtlCol="0">
              <a:spAutoFit/>
            </a:bodyPr>
            <a:lstStyle/>
            <a:p>
              <a:pPr algn="dist"/>
              <a:r>
                <a:rPr kumimoji="1" lang="ja-JP" altLang="en-US" sz="1050" dirty="0"/>
                <a:t>十三</a:t>
              </a:r>
            </a:p>
          </p:txBody>
        </p:sp>
        <p:sp>
          <p:nvSpPr>
            <p:cNvPr id="25" name="テキスト ボックス 24">
              <a:extLst>
                <a:ext uri="{FF2B5EF4-FFF2-40B4-BE49-F238E27FC236}">
                  <a16:creationId xmlns:a16="http://schemas.microsoft.com/office/drawing/2014/main" id="{F72A6934-ECB3-49AE-AAE2-35B0257DD983}"/>
                </a:ext>
              </a:extLst>
            </p:cNvPr>
            <p:cNvSpPr txBox="1"/>
            <p:nvPr/>
          </p:nvSpPr>
          <p:spPr>
            <a:xfrm>
              <a:off x="5515485" y="5027988"/>
              <a:ext cx="315403" cy="100437"/>
            </a:xfrm>
            <a:prstGeom prst="rect">
              <a:avLst/>
            </a:prstGeom>
            <a:solidFill>
              <a:schemeClr val="bg1"/>
            </a:solidFill>
          </p:spPr>
          <p:txBody>
            <a:bodyPr wrap="square" lIns="0" tIns="0" rIns="0" bIns="0" rtlCol="0">
              <a:spAutoFit/>
            </a:bodyPr>
            <a:lstStyle/>
            <a:p>
              <a:pPr algn="dist"/>
              <a:r>
                <a:rPr kumimoji="1" lang="ja-JP" altLang="en-US" sz="1050" dirty="0"/>
                <a:t>淡路</a:t>
              </a:r>
            </a:p>
          </p:txBody>
        </p:sp>
        <p:sp>
          <p:nvSpPr>
            <p:cNvPr id="26" name="テキスト ボックス 25">
              <a:extLst>
                <a:ext uri="{FF2B5EF4-FFF2-40B4-BE49-F238E27FC236}">
                  <a16:creationId xmlns:a16="http://schemas.microsoft.com/office/drawing/2014/main" id="{E553DA27-0D8E-4D47-A6A1-48753EABB188}"/>
                </a:ext>
              </a:extLst>
            </p:cNvPr>
            <p:cNvSpPr txBox="1"/>
            <p:nvPr/>
          </p:nvSpPr>
          <p:spPr>
            <a:xfrm>
              <a:off x="5499447" y="3353952"/>
              <a:ext cx="371557" cy="100437"/>
            </a:xfrm>
            <a:prstGeom prst="rect">
              <a:avLst/>
            </a:prstGeom>
            <a:solidFill>
              <a:schemeClr val="bg1"/>
            </a:solidFill>
          </p:spPr>
          <p:txBody>
            <a:bodyPr wrap="square" lIns="0" tIns="0" rIns="0" bIns="0" rtlCol="0">
              <a:spAutoFit/>
            </a:bodyPr>
            <a:lstStyle/>
            <a:p>
              <a:pPr algn="dist"/>
              <a:r>
                <a:rPr kumimoji="1" lang="ja-JP" altLang="en-US" sz="1050" dirty="0"/>
                <a:t>活用の例</a:t>
              </a:r>
            </a:p>
          </p:txBody>
        </p:sp>
      </p:grpSp>
      <p:pic>
        <p:nvPicPr>
          <p:cNvPr id="3" name="図 2"/>
          <p:cNvPicPr>
            <a:picLocks noChangeAspect="1"/>
          </p:cNvPicPr>
          <p:nvPr/>
        </p:nvPicPr>
        <p:blipFill>
          <a:blip r:embed="rId4"/>
          <a:stretch>
            <a:fillRect/>
          </a:stretch>
        </p:blipFill>
        <p:spPr>
          <a:xfrm>
            <a:off x="330649" y="817502"/>
            <a:ext cx="6812280" cy="5394960"/>
          </a:xfrm>
          <a:prstGeom prst="rect">
            <a:avLst/>
          </a:prstGeom>
        </p:spPr>
      </p:pic>
      <p:sp>
        <p:nvSpPr>
          <p:cNvPr id="15" name="正方形/長方形 14"/>
          <p:cNvSpPr/>
          <p:nvPr/>
        </p:nvSpPr>
        <p:spPr>
          <a:xfrm>
            <a:off x="9436344" y="33845"/>
            <a:ext cx="444352"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F9B71C4-8D47-4BCE-A327-BEAE4B975221}" type="slidenum">
              <a:rPr kumimoji="1" lang="ja-JP" altLang="en-US" sz="2000" b="1" i="0" u="none" strike="noStrike" kern="1200" cap="none" spc="0" normalizeH="0" baseline="0" noProof="0" smtClean="0">
                <a:ln>
                  <a:noFill/>
                </a:ln>
                <a:solidFill>
                  <a:schemeClr val="tx1"/>
                </a:solidFill>
                <a:effectLst/>
                <a:uLnTx/>
                <a:uFillTx/>
                <a:latin typeface="ＭＳ Ｐゴシック" panose="020B0600070205080204" pitchFamily="50" charset="-128"/>
                <a:ea typeface="ＭＳ Ｐゴシック" panose="020B0600070205080204" pitchFamily="50" charset="-128"/>
              </a:rPr>
              <a:t>15</a:t>
            </a:fld>
            <a:endParaRPr kumimoji="1" lang="ja-JP" altLang="en-US" sz="20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8284154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0" y="29"/>
            <a:ext cx="9906000" cy="48574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t>今後の進め方（案）</a:t>
            </a:r>
          </a:p>
        </p:txBody>
      </p:sp>
      <p:sp>
        <p:nvSpPr>
          <p:cNvPr id="31" name="角丸四角形 30"/>
          <p:cNvSpPr/>
          <p:nvPr/>
        </p:nvSpPr>
        <p:spPr>
          <a:xfrm>
            <a:off x="676885" y="2691423"/>
            <a:ext cx="3861378" cy="280604"/>
          </a:xfrm>
          <a:prstGeom prst="roundRect">
            <a:avLst>
              <a:gd name="adj" fmla="val 2853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kumimoji="1" lang="ja-JP" altLang="en-US" sz="1400" dirty="0" smtClean="0">
                <a:solidFill>
                  <a:schemeClr val="tx1"/>
                </a:solidFill>
              </a:rPr>
              <a:t>パブリックコメント</a:t>
            </a:r>
            <a:endParaRPr kumimoji="1" lang="ja-JP" altLang="en-US" sz="1400" dirty="0">
              <a:solidFill>
                <a:schemeClr val="tx1"/>
              </a:solidFill>
            </a:endParaRPr>
          </a:p>
        </p:txBody>
      </p:sp>
      <p:sp>
        <p:nvSpPr>
          <p:cNvPr id="32" name="角丸四角形 31"/>
          <p:cNvSpPr/>
          <p:nvPr/>
        </p:nvSpPr>
        <p:spPr>
          <a:xfrm>
            <a:off x="676885" y="3731813"/>
            <a:ext cx="3858218" cy="292133"/>
          </a:xfrm>
          <a:prstGeom prst="roundRect">
            <a:avLst>
              <a:gd name="adj" fmla="val 2480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kumimoji="1" lang="ja-JP" altLang="en-US" sz="1400" dirty="0" smtClean="0">
                <a:solidFill>
                  <a:schemeClr val="tx1"/>
                </a:solidFill>
              </a:rPr>
              <a:t>都市</a:t>
            </a:r>
            <a:r>
              <a:rPr kumimoji="1" lang="ja-JP" altLang="en-US" sz="1400" dirty="0">
                <a:solidFill>
                  <a:schemeClr val="tx1"/>
                </a:solidFill>
              </a:rPr>
              <a:t>再生緊急整備</a:t>
            </a:r>
            <a:r>
              <a:rPr kumimoji="1" lang="ja-JP" altLang="en-US" sz="1400" dirty="0" smtClean="0">
                <a:solidFill>
                  <a:schemeClr val="tx1"/>
                </a:solidFill>
              </a:rPr>
              <a:t>地域　</a:t>
            </a:r>
            <a:r>
              <a:rPr lang="ja-JP" altLang="en-US" sz="1400" dirty="0" smtClean="0">
                <a:solidFill>
                  <a:schemeClr val="tx1"/>
                </a:solidFill>
              </a:rPr>
              <a:t>区域</a:t>
            </a:r>
            <a:r>
              <a:rPr kumimoji="1" lang="ja-JP" altLang="en-US" sz="1400" dirty="0" smtClean="0">
                <a:solidFill>
                  <a:schemeClr val="tx1"/>
                </a:solidFill>
              </a:rPr>
              <a:t>（素案）等の</a:t>
            </a:r>
            <a:r>
              <a:rPr kumimoji="1" lang="ja-JP" altLang="en-US" sz="1400" dirty="0">
                <a:solidFill>
                  <a:schemeClr val="tx1"/>
                </a:solidFill>
              </a:rPr>
              <a:t>作成</a:t>
            </a:r>
          </a:p>
        </p:txBody>
      </p:sp>
      <p:sp>
        <p:nvSpPr>
          <p:cNvPr id="33" name="角丸四角形 32"/>
          <p:cNvSpPr/>
          <p:nvPr/>
        </p:nvSpPr>
        <p:spPr>
          <a:xfrm>
            <a:off x="676885" y="4212389"/>
            <a:ext cx="3858218" cy="277951"/>
          </a:xfrm>
          <a:prstGeom prst="roundRect">
            <a:avLst>
              <a:gd name="adj" fmla="val 2216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tIns="0" bIns="0" rtlCol="0" anchor="ctr">
            <a:noAutofit/>
          </a:bodyPr>
          <a:lstStyle/>
          <a:p>
            <a:pPr algn="ctr"/>
            <a:r>
              <a:rPr kumimoji="1" lang="ja-JP" altLang="en-US" sz="1400" dirty="0" smtClean="0">
                <a:solidFill>
                  <a:schemeClr val="tx1"/>
                </a:solidFill>
              </a:rPr>
              <a:t>国に対して、都市</a:t>
            </a:r>
            <a:r>
              <a:rPr kumimoji="1" lang="ja-JP" altLang="en-US" sz="1400" dirty="0">
                <a:solidFill>
                  <a:schemeClr val="tx1"/>
                </a:solidFill>
              </a:rPr>
              <a:t>再生緊急整備地域指定</a:t>
            </a:r>
            <a:r>
              <a:rPr kumimoji="1" lang="ja-JP" altLang="en-US" sz="1400" dirty="0" smtClean="0">
                <a:solidFill>
                  <a:schemeClr val="tx1"/>
                </a:solidFill>
              </a:rPr>
              <a:t>の申出</a:t>
            </a:r>
            <a:endParaRPr kumimoji="1" lang="en-US" altLang="ja-JP" sz="1400" dirty="0" smtClean="0">
              <a:solidFill>
                <a:schemeClr val="tx1"/>
              </a:solidFill>
            </a:endParaRPr>
          </a:p>
        </p:txBody>
      </p:sp>
      <p:sp>
        <p:nvSpPr>
          <p:cNvPr id="34" name="角丸四角形 33"/>
          <p:cNvSpPr/>
          <p:nvPr/>
        </p:nvSpPr>
        <p:spPr>
          <a:xfrm>
            <a:off x="676885" y="4667099"/>
            <a:ext cx="3861378" cy="266772"/>
          </a:xfrm>
          <a:prstGeom prst="roundRect">
            <a:avLst>
              <a:gd name="adj" fmla="val 16521"/>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kumimoji="1" lang="ja-JP" altLang="en-US" sz="1400" dirty="0" smtClean="0">
                <a:solidFill>
                  <a:schemeClr val="tx1"/>
                </a:solidFill>
              </a:rPr>
              <a:t>都市</a:t>
            </a:r>
            <a:r>
              <a:rPr kumimoji="1" lang="ja-JP" altLang="en-US" sz="1400" dirty="0">
                <a:solidFill>
                  <a:schemeClr val="tx1"/>
                </a:solidFill>
              </a:rPr>
              <a:t>再生緊急整備地域の指定</a:t>
            </a:r>
          </a:p>
        </p:txBody>
      </p:sp>
      <p:sp>
        <p:nvSpPr>
          <p:cNvPr id="37" name="角丸四角形 36"/>
          <p:cNvSpPr/>
          <p:nvPr/>
        </p:nvSpPr>
        <p:spPr>
          <a:xfrm>
            <a:off x="676885" y="3137357"/>
            <a:ext cx="3861378" cy="389218"/>
          </a:xfrm>
          <a:prstGeom prst="roundRect">
            <a:avLst>
              <a:gd name="adj" fmla="val 299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tIns="0" bIns="0" rtlCol="0" anchor="ctr">
            <a:noAutofit/>
          </a:bodyPr>
          <a:lstStyle/>
          <a:p>
            <a:pPr algn="ctr">
              <a:lnSpc>
                <a:spcPts val="1500"/>
              </a:lnSpc>
            </a:pPr>
            <a:r>
              <a:rPr kumimoji="1" lang="ja-JP" altLang="en-US" sz="1400" dirty="0" smtClean="0">
                <a:solidFill>
                  <a:schemeClr val="tx1"/>
                </a:solidFill>
              </a:rPr>
              <a:t>まちづくり方針２０２２</a:t>
            </a:r>
            <a:endParaRPr kumimoji="1" lang="en-US" altLang="ja-JP" sz="1400" dirty="0" smtClean="0">
              <a:solidFill>
                <a:schemeClr val="tx1"/>
              </a:solidFill>
            </a:endParaRPr>
          </a:p>
          <a:p>
            <a:pPr algn="ctr">
              <a:lnSpc>
                <a:spcPts val="1500"/>
              </a:lnSpc>
            </a:pPr>
            <a:r>
              <a:rPr lang="ja-JP" altLang="en-US" sz="1400" dirty="0" smtClean="0">
                <a:solidFill>
                  <a:schemeClr val="tx1"/>
                </a:solidFill>
              </a:rPr>
              <a:t>（全体構想、新大阪駅エリア計画）</a:t>
            </a:r>
            <a:r>
              <a:rPr lang="ja-JP" altLang="en-US" sz="1400" dirty="0">
                <a:solidFill>
                  <a:schemeClr val="tx1"/>
                </a:solidFill>
              </a:rPr>
              <a:t>　</a:t>
            </a:r>
            <a:r>
              <a:rPr lang="ja-JP" altLang="en-US" sz="1400" dirty="0" smtClean="0">
                <a:solidFill>
                  <a:schemeClr val="tx1"/>
                </a:solidFill>
              </a:rPr>
              <a:t>策定</a:t>
            </a:r>
            <a:endParaRPr kumimoji="1" lang="ja-JP" altLang="en-US" sz="1400" dirty="0">
              <a:solidFill>
                <a:schemeClr val="tx1"/>
              </a:solidFill>
            </a:endParaRPr>
          </a:p>
        </p:txBody>
      </p:sp>
      <p:sp>
        <p:nvSpPr>
          <p:cNvPr id="39" name="角丸四角形 38"/>
          <p:cNvSpPr/>
          <p:nvPr/>
        </p:nvSpPr>
        <p:spPr>
          <a:xfrm>
            <a:off x="676885" y="2265384"/>
            <a:ext cx="3878132" cy="255032"/>
          </a:xfrm>
          <a:prstGeom prst="roundRect">
            <a:avLst>
              <a:gd name="adj" fmla="val 2779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tIns="0" bIns="0" rtlCol="0" anchor="ctr">
            <a:noAutofit/>
          </a:bodyPr>
          <a:lstStyle/>
          <a:p>
            <a:pPr algn="ctr"/>
            <a:r>
              <a:rPr kumimoji="1" lang="ja-JP" altLang="en-US" sz="1400" dirty="0" smtClean="0">
                <a:solidFill>
                  <a:schemeClr val="tx1"/>
                </a:solidFill>
              </a:rPr>
              <a:t>まちづくり方針２０２２</a:t>
            </a:r>
            <a:r>
              <a:rPr lang="ja-JP" altLang="en-US" sz="1400" dirty="0" smtClean="0">
                <a:solidFill>
                  <a:schemeClr val="tx1"/>
                </a:solidFill>
              </a:rPr>
              <a:t>（</a:t>
            </a:r>
            <a:r>
              <a:rPr lang="ja-JP" altLang="en-US" sz="1400" dirty="0">
                <a:solidFill>
                  <a:schemeClr val="tx1"/>
                </a:solidFill>
              </a:rPr>
              <a:t>案）</a:t>
            </a:r>
            <a:endParaRPr kumimoji="1" lang="ja-JP" altLang="en-US" sz="1400" dirty="0">
              <a:solidFill>
                <a:schemeClr val="tx1"/>
              </a:solidFill>
            </a:endParaRPr>
          </a:p>
        </p:txBody>
      </p:sp>
      <p:sp>
        <p:nvSpPr>
          <p:cNvPr id="40" name="下矢印 39"/>
          <p:cNvSpPr/>
          <p:nvPr/>
        </p:nvSpPr>
        <p:spPr>
          <a:xfrm>
            <a:off x="2259264" y="2539148"/>
            <a:ext cx="796666" cy="1480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42" name="角丸四角形 41"/>
          <p:cNvSpPr/>
          <p:nvPr/>
        </p:nvSpPr>
        <p:spPr>
          <a:xfrm>
            <a:off x="2432270" y="5251066"/>
            <a:ext cx="2381168" cy="467985"/>
          </a:xfrm>
          <a:prstGeom prst="roundRect">
            <a:avLst>
              <a:gd name="adj" fmla="val 2435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ja-JP" altLang="en-US" sz="1400" dirty="0">
                <a:solidFill>
                  <a:schemeClr val="tx1"/>
                </a:solidFill>
              </a:rPr>
              <a:t>エリア価値を</a:t>
            </a:r>
            <a:r>
              <a:rPr lang="ja-JP" altLang="en-US" sz="1400" dirty="0" smtClean="0">
                <a:solidFill>
                  <a:schemeClr val="tx1"/>
                </a:solidFill>
              </a:rPr>
              <a:t>高める</a:t>
            </a:r>
            <a:endParaRPr lang="en-US" altLang="ja-JP" sz="1400" dirty="0" smtClean="0">
              <a:solidFill>
                <a:schemeClr val="tx1"/>
              </a:solidFill>
            </a:endParaRPr>
          </a:p>
          <a:p>
            <a:pPr algn="ctr"/>
            <a:r>
              <a:rPr lang="ja-JP" altLang="en-US" sz="1400" dirty="0" smtClean="0">
                <a:solidFill>
                  <a:schemeClr val="tx1"/>
                </a:solidFill>
              </a:rPr>
              <a:t>民間</a:t>
            </a:r>
            <a:r>
              <a:rPr lang="ja-JP" altLang="en-US" sz="1400" dirty="0">
                <a:solidFill>
                  <a:schemeClr val="tx1"/>
                </a:solidFill>
              </a:rPr>
              <a:t>都市</a:t>
            </a:r>
            <a:r>
              <a:rPr lang="ja-JP" altLang="en-US" sz="1400" dirty="0" smtClean="0">
                <a:solidFill>
                  <a:schemeClr val="tx1"/>
                </a:solidFill>
              </a:rPr>
              <a:t>プロジェクト具体化</a:t>
            </a:r>
            <a:endParaRPr kumimoji="1" lang="en-US" altLang="ja-JP" sz="1400" dirty="0">
              <a:solidFill>
                <a:schemeClr val="tx1"/>
              </a:solidFill>
            </a:endParaRPr>
          </a:p>
        </p:txBody>
      </p:sp>
      <p:sp>
        <p:nvSpPr>
          <p:cNvPr id="44" name="角丸四角形 43"/>
          <p:cNvSpPr/>
          <p:nvPr/>
        </p:nvSpPr>
        <p:spPr>
          <a:xfrm>
            <a:off x="674164" y="5998520"/>
            <a:ext cx="3780815" cy="279196"/>
          </a:xfrm>
          <a:prstGeom prst="roundRect">
            <a:avLst>
              <a:gd name="adj" fmla="val 24355"/>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lumMod val="50000"/>
                    <a:lumOff val="50000"/>
                  </a:schemeClr>
                </a:solidFill>
              </a:rPr>
              <a:t>新</a:t>
            </a:r>
            <a:r>
              <a:rPr lang="ja-JP" altLang="en-US" sz="1400" dirty="0" smtClean="0">
                <a:solidFill>
                  <a:schemeClr val="tx1">
                    <a:lumMod val="50000"/>
                    <a:lumOff val="50000"/>
                  </a:schemeClr>
                </a:solidFill>
              </a:rPr>
              <a:t>大阪駅エリア</a:t>
            </a:r>
            <a:r>
              <a:rPr lang="ja-JP" altLang="en-US" sz="1400" dirty="0">
                <a:solidFill>
                  <a:schemeClr val="tx1">
                    <a:lumMod val="50000"/>
                    <a:lumOff val="50000"/>
                  </a:schemeClr>
                </a:solidFill>
              </a:rPr>
              <a:t>計画の</a:t>
            </a:r>
            <a:r>
              <a:rPr lang="ja-JP" altLang="en-US" sz="1400" dirty="0" smtClean="0">
                <a:solidFill>
                  <a:schemeClr val="tx1">
                    <a:lumMod val="50000"/>
                    <a:lumOff val="50000"/>
                  </a:schemeClr>
                </a:solidFill>
              </a:rPr>
              <a:t>更新</a:t>
            </a:r>
            <a:endParaRPr lang="en-US" altLang="ja-JP" sz="1400" dirty="0">
              <a:solidFill>
                <a:schemeClr val="tx1">
                  <a:lumMod val="50000"/>
                  <a:lumOff val="50000"/>
                </a:schemeClr>
              </a:solidFill>
            </a:endParaRPr>
          </a:p>
        </p:txBody>
      </p:sp>
      <p:sp>
        <p:nvSpPr>
          <p:cNvPr id="47" name="テキスト ボックス 46"/>
          <p:cNvSpPr txBox="1"/>
          <p:nvPr/>
        </p:nvSpPr>
        <p:spPr>
          <a:xfrm>
            <a:off x="4938856" y="2073850"/>
            <a:ext cx="4793985" cy="3662541"/>
          </a:xfrm>
          <a:prstGeom prst="rect">
            <a:avLst/>
          </a:prstGeom>
          <a:noFill/>
        </p:spPr>
        <p:txBody>
          <a:bodyPr wrap="square" rtlCol="0">
            <a:spAutoFit/>
          </a:bodyPr>
          <a:lstStyle/>
          <a:p>
            <a:r>
              <a:rPr lang="en-US" altLang="ja-JP" sz="1600" dirty="0" smtClean="0"/>
              <a:t>【</a:t>
            </a:r>
            <a:r>
              <a:rPr lang="ja-JP" altLang="en-US" sz="1600" dirty="0" smtClean="0"/>
              <a:t>進め方と府</a:t>
            </a:r>
            <a:r>
              <a:rPr lang="ja-JP" altLang="en-US" sz="1600" dirty="0"/>
              <a:t>市の役割</a:t>
            </a:r>
            <a:r>
              <a:rPr lang="ja-JP" altLang="en-US" sz="1600" dirty="0" smtClean="0"/>
              <a:t>分担</a:t>
            </a:r>
            <a:r>
              <a:rPr lang="en-US" altLang="ja-JP" sz="1600" dirty="0" smtClean="0"/>
              <a:t>】</a:t>
            </a:r>
          </a:p>
          <a:p>
            <a:pPr marL="371475" indent="-285750">
              <a:lnSpc>
                <a:spcPct val="150000"/>
              </a:lnSpc>
              <a:buFont typeface="Arial" panose="020B0604020202020204" pitchFamily="34" charset="0"/>
              <a:buChar char="•"/>
            </a:pPr>
            <a:r>
              <a:rPr lang="ja-JP" altLang="en-US" sz="1600" dirty="0" smtClean="0"/>
              <a:t>新</a:t>
            </a:r>
            <a:r>
              <a:rPr lang="ja-JP" altLang="en-US" sz="1600" dirty="0"/>
              <a:t>大阪駅周辺地域が持つ広域的な役割（結節機能・拠点性等）に鑑み、まちづくりの</a:t>
            </a:r>
            <a:r>
              <a:rPr lang="ja-JP" altLang="en-US" sz="1600" dirty="0" smtClean="0"/>
              <a:t>推進に向けた調査検討、まちづくり方針の更新について、引き続き、府</a:t>
            </a:r>
            <a:r>
              <a:rPr lang="ja-JP" altLang="en-US" sz="1600" dirty="0"/>
              <a:t>市で協力して</a:t>
            </a:r>
            <a:r>
              <a:rPr lang="ja-JP" altLang="en-US" sz="1600" dirty="0" smtClean="0"/>
              <a:t>実施する。</a:t>
            </a:r>
            <a:endParaRPr lang="en-US" altLang="ja-JP" sz="1600" dirty="0" smtClean="0"/>
          </a:p>
          <a:p>
            <a:pPr marL="371475" indent="-285750">
              <a:lnSpc>
                <a:spcPct val="150000"/>
              </a:lnSpc>
              <a:buFont typeface="Arial" panose="020B0604020202020204" pitchFamily="34" charset="0"/>
              <a:buChar char="•"/>
            </a:pPr>
            <a:r>
              <a:rPr lang="ja-JP" altLang="en-US" sz="1600" dirty="0" smtClean="0"/>
              <a:t>また、民間</a:t>
            </a:r>
            <a:r>
              <a:rPr lang="ja-JP" altLang="en-US" sz="1600" dirty="0"/>
              <a:t>都市</a:t>
            </a:r>
            <a:r>
              <a:rPr lang="ja-JP" altLang="en-US" sz="1600" dirty="0" smtClean="0"/>
              <a:t>開発の誘導、まちづくり方針の更新に向けて必要な費用は府市折半とする。</a:t>
            </a:r>
            <a:endParaRPr lang="en-US" altLang="ja-JP" sz="1600" dirty="0" smtClean="0"/>
          </a:p>
          <a:p>
            <a:pPr marL="371475" indent="-285750">
              <a:lnSpc>
                <a:spcPct val="150000"/>
              </a:lnSpc>
              <a:buFont typeface="Arial" panose="020B0604020202020204" pitchFamily="34" charset="0"/>
              <a:buChar char="•"/>
            </a:pPr>
            <a:endParaRPr lang="en-US" altLang="ja-JP" sz="1600" u="sng" dirty="0" smtClean="0"/>
          </a:p>
          <a:p>
            <a:pPr marL="371475" indent="-285750">
              <a:lnSpc>
                <a:spcPct val="150000"/>
              </a:lnSpc>
              <a:buFont typeface="Arial" panose="020B0604020202020204" pitchFamily="34" charset="0"/>
              <a:buChar char="•"/>
            </a:pPr>
            <a:r>
              <a:rPr lang="ja-JP" altLang="en-US" sz="1600" dirty="0" smtClean="0"/>
              <a:t>まちづくり方針更新後の公共</a:t>
            </a:r>
            <a:r>
              <a:rPr lang="ja-JP" altLang="en-US" sz="1600" dirty="0"/>
              <a:t>施設整備などの費用</a:t>
            </a:r>
            <a:r>
              <a:rPr lang="ja-JP" altLang="en-US" sz="1600" dirty="0" smtClean="0"/>
              <a:t>負担等に</a:t>
            </a:r>
            <a:r>
              <a:rPr lang="ja-JP" altLang="en-US" sz="1600" dirty="0"/>
              <a:t>ついては、別途、府市で協議する。</a:t>
            </a:r>
            <a:endParaRPr lang="en-US" altLang="ja-JP" sz="1600" dirty="0"/>
          </a:p>
        </p:txBody>
      </p:sp>
      <p:sp>
        <p:nvSpPr>
          <p:cNvPr id="29" name="正方形/長方形 28"/>
          <p:cNvSpPr/>
          <p:nvPr/>
        </p:nvSpPr>
        <p:spPr>
          <a:xfrm>
            <a:off x="9361318" y="6473733"/>
            <a:ext cx="522900"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 </a:t>
            </a:r>
            <a:fld id="{E79CCF95-8100-4D78-9B37-6C92B1663B18}" type="slidenum">
              <a:rPr lang="en-US" altLang="ja-JP" sz="2000" b="1" smtClean="0">
                <a:solidFill>
                  <a:srgbClr val="002060"/>
                </a:solidFill>
                <a:latin typeface="ＭＳ Ｐゴシック" panose="020B0600070205080204" pitchFamily="50" charset="-128"/>
                <a:ea typeface="ＭＳ Ｐゴシック" panose="020B0600070205080204" pitchFamily="50" charset="-128"/>
              </a:rPr>
              <a:t>16</a:t>
            </a:fld>
            <a:endParaRPr kumimoji="1" lang="ja-JP" altLang="en-US" sz="20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endParaRPr>
          </a:p>
        </p:txBody>
      </p:sp>
      <p:sp>
        <p:nvSpPr>
          <p:cNvPr id="63" name="下矢印 62"/>
          <p:cNvSpPr/>
          <p:nvPr/>
        </p:nvSpPr>
        <p:spPr>
          <a:xfrm>
            <a:off x="2245449" y="2977803"/>
            <a:ext cx="796666" cy="1480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64" name="下矢印 63"/>
          <p:cNvSpPr/>
          <p:nvPr/>
        </p:nvSpPr>
        <p:spPr>
          <a:xfrm>
            <a:off x="2241195" y="3545736"/>
            <a:ext cx="796666" cy="1480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65" name="下矢印 64"/>
          <p:cNvSpPr/>
          <p:nvPr/>
        </p:nvSpPr>
        <p:spPr>
          <a:xfrm>
            <a:off x="2241195" y="4030072"/>
            <a:ext cx="796666" cy="1480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66" name="下矢印 65"/>
          <p:cNvSpPr/>
          <p:nvPr/>
        </p:nvSpPr>
        <p:spPr>
          <a:xfrm>
            <a:off x="2217617" y="4490512"/>
            <a:ext cx="796666" cy="1480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67" name="下矢印 66"/>
          <p:cNvSpPr/>
          <p:nvPr/>
        </p:nvSpPr>
        <p:spPr>
          <a:xfrm>
            <a:off x="3226876" y="4942530"/>
            <a:ext cx="796666" cy="1945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35" name="テキスト ボックス 34"/>
          <p:cNvSpPr txBox="1"/>
          <p:nvPr/>
        </p:nvSpPr>
        <p:spPr>
          <a:xfrm>
            <a:off x="63500" y="517572"/>
            <a:ext cx="9792231" cy="1437680"/>
          </a:xfrm>
          <a:prstGeom prst="roundRect">
            <a:avLst>
              <a:gd name="adj" fmla="val 11861"/>
            </a:avLst>
          </a:prstGeom>
          <a:solidFill>
            <a:schemeClr val="accent4">
              <a:lumMod val="40000"/>
              <a:lumOff val="60000"/>
            </a:schemeClr>
          </a:solidFill>
          <a:ln w="12700">
            <a:noFill/>
          </a:ln>
        </p:spPr>
        <p:txBody>
          <a:bodyPr wrap="square" lIns="0" tIns="0" rIns="0" bIns="0" rtlCol="0" anchor="t">
            <a:spAutoFit/>
          </a:bodyPr>
          <a:lstStyle/>
          <a:p>
            <a:pPr marL="266700" indent="-180975">
              <a:lnSpc>
                <a:spcPts val="2100"/>
              </a:lnSpc>
            </a:pPr>
            <a:r>
              <a:rPr lang="ja-JP" altLang="en-US" sz="1600" dirty="0" smtClean="0">
                <a:latin typeface="+mn-ea"/>
              </a:rPr>
              <a:t>○「まちづくり</a:t>
            </a:r>
            <a:r>
              <a:rPr lang="ja-JP" altLang="en-US" sz="1600" dirty="0">
                <a:latin typeface="+mn-ea"/>
              </a:rPr>
              <a:t>方針</a:t>
            </a:r>
            <a:r>
              <a:rPr lang="ja-JP" altLang="en-US" sz="1600" dirty="0" smtClean="0">
                <a:latin typeface="+mn-ea"/>
              </a:rPr>
              <a:t>２０２２」策定後、まずは、民間の</a:t>
            </a:r>
            <a:r>
              <a:rPr lang="ja-JP" altLang="en-US" sz="1600" dirty="0">
                <a:latin typeface="+mn-ea"/>
              </a:rPr>
              <a:t>都市</a:t>
            </a:r>
            <a:r>
              <a:rPr lang="ja-JP" altLang="en-US" sz="1600" dirty="0" smtClean="0">
                <a:latin typeface="+mn-ea"/>
              </a:rPr>
              <a:t>再生プロジェクトの開発機運の高まっている「新大阪駅エリア」において、国</a:t>
            </a:r>
            <a:r>
              <a:rPr lang="ja-JP" altLang="en-US" sz="1600" dirty="0">
                <a:latin typeface="+mn-ea"/>
              </a:rPr>
              <a:t>に対して都市再生緊急整備地域の</a:t>
            </a:r>
            <a:r>
              <a:rPr lang="ja-JP" altLang="en-US" sz="1600" dirty="0" smtClean="0">
                <a:latin typeface="+mn-ea"/>
              </a:rPr>
              <a:t>指定の申出を行う。</a:t>
            </a:r>
            <a:endParaRPr lang="en-US" altLang="ja-JP" sz="1600" dirty="0">
              <a:latin typeface="+mn-ea"/>
            </a:endParaRPr>
          </a:p>
          <a:p>
            <a:pPr marL="266700" indent="-180975">
              <a:lnSpc>
                <a:spcPts val="2100"/>
              </a:lnSpc>
            </a:pPr>
            <a:r>
              <a:rPr lang="ja-JP" altLang="en-US" sz="1600" dirty="0" smtClean="0">
                <a:latin typeface="+mn-ea"/>
              </a:rPr>
              <a:t>○進め方と府</a:t>
            </a:r>
            <a:r>
              <a:rPr lang="ja-JP" altLang="en-US" sz="1600" dirty="0">
                <a:latin typeface="+mn-ea"/>
              </a:rPr>
              <a:t>市の役割分担等を確認し</a:t>
            </a:r>
            <a:r>
              <a:rPr lang="ja-JP" altLang="en-US" sz="1600" dirty="0" smtClean="0">
                <a:latin typeface="+mn-ea"/>
              </a:rPr>
              <a:t>、都市再生緊急整備地域指定後、民間</a:t>
            </a:r>
            <a:r>
              <a:rPr lang="ja-JP" altLang="en-US" sz="1600" dirty="0">
                <a:latin typeface="+mn-ea"/>
              </a:rPr>
              <a:t>都市開発の誘導</a:t>
            </a:r>
            <a:r>
              <a:rPr lang="ja-JP" altLang="en-US" sz="1600" dirty="0" smtClean="0">
                <a:latin typeface="+mn-ea"/>
              </a:rPr>
              <a:t>など具体的</a:t>
            </a:r>
            <a:r>
              <a:rPr lang="ja-JP" altLang="en-US" sz="1600" dirty="0">
                <a:latin typeface="+mn-ea"/>
              </a:rPr>
              <a:t>な</a:t>
            </a:r>
            <a:r>
              <a:rPr lang="ja-JP" altLang="en-US" sz="1600" dirty="0" smtClean="0">
                <a:latin typeface="+mn-ea"/>
              </a:rPr>
              <a:t>まちづくり</a:t>
            </a:r>
            <a:r>
              <a:rPr lang="ja-JP" altLang="en-US" sz="1600" dirty="0">
                <a:latin typeface="+mn-ea"/>
              </a:rPr>
              <a:t>を</a:t>
            </a:r>
            <a:r>
              <a:rPr lang="ja-JP" altLang="en-US" sz="1600" dirty="0" smtClean="0">
                <a:latin typeface="+mn-ea"/>
              </a:rPr>
              <a:t>推進しつつ、まちづくり</a:t>
            </a:r>
            <a:r>
              <a:rPr lang="ja-JP" altLang="en-US" sz="1600" dirty="0">
                <a:latin typeface="+mn-ea"/>
              </a:rPr>
              <a:t>方針の</a:t>
            </a:r>
            <a:r>
              <a:rPr lang="ja-JP" altLang="en-US" sz="1600" dirty="0" smtClean="0">
                <a:latin typeface="+mn-ea"/>
              </a:rPr>
              <a:t>更新等を行っていく。</a:t>
            </a:r>
            <a:endParaRPr lang="en-US" altLang="ja-JP" sz="1600" dirty="0" smtClean="0">
              <a:latin typeface="+mn-ea"/>
            </a:endParaRPr>
          </a:p>
          <a:p>
            <a:pPr marL="266700" indent="-180975">
              <a:lnSpc>
                <a:spcPts val="2100"/>
              </a:lnSpc>
            </a:pPr>
            <a:r>
              <a:rPr lang="ja-JP" altLang="en-US" sz="1600" dirty="0" smtClean="0">
                <a:latin typeface="+mn-ea"/>
              </a:rPr>
              <a:t>○</a:t>
            </a:r>
            <a:r>
              <a:rPr lang="ja-JP" altLang="en-US" sz="1600" dirty="0">
                <a:latin typeface="+mn-ea"/>
              </a:rPr>
              <a:t>都市</a:t>
            </a:r>
            <a:r>
              <a:rPr lang="ja-JP" altLang="en-US" sz="1600" dirty="0" smtClean="0">
                <a:latin typeface="+mn-ea"/>
              </a:rPr>
              <a:t>再生緊急整備地域指定後の推進体制は、検討協議会の関係者等と調整を進める。</a:t>
            </a:r>
            <a:endParaRPr lang="en-US" altLang="ja-JP" sz="1600" dirty="0">
              <a:latin typeface="+mn-ea"/>
            </a:endParaRPr>
          </a:p>
        </p:txBody>
      </p:sp>
      <p:sp>
        <p:nvSpPr>
          <p:cNvPr id="36" name="テキスト ボックス 35"/>
          <p:cNvSpPr txBox="1"/>
          <p:nvPr/>
        </p:nvSpPr>
        <p:spPr>
          <a:xfrm>
            <a:off x="113769" y="1993198"/>
            <a:ext cx="2579644" cy="361637"/>
          </a:xfrm>
          <a:prstGeom prst="rect">
            <a:avLst/>
          </a:prstGeom>
          <a:noFill/>
        </p:spPr>
        <p:txBody>
          <a:bodyPr wrap="square" rtlCol="0">
            <a:spAutoFit/>
          </a:bodyPr>
          <a:lstStyle/>
          <a:p>
            <a:pPr>
              <a:lnSpc>
                <a:spcPts val="2100"/>
              </a:lnSpc>
            </a:pPr>
            <a:r>
              <a:rPr lang="en-US" altLang="ja-JP" sz="1600" dirty="0"/>
              <a:t>【</a:t>
            </a:r>
            <a:r>
              <a:rPr lang="ja-JP" altLang="en-US" sz="1600" dirty="0" smtClean="0"/>
              <a:t>今後の流れ</a:t>
            </a:r>
            <a:r>
              <a:rPr lang="en-US" altLang="ja-JP" sz="1600" dirty="0" smtClean="0"/>
              <a:t>】</a:t>
            </a:r>
            <a:r>
              <a:rPr lang="ja-JP" altLang="en-US" sz="1600" dirty="0"/>
              <a:t>　</a:t>
            </a:r>
            <a:endParaRPr lang="en-US" altLang="ja-JP" sz="1600" dirty="0" smtClean="0"/>
          </a:p>
        </p:txBody>
      </p:sp>
      <p:sp>
        <p:nvSpPr>
          <p:cNvPr id="28" name="下矢印 27"/>
          <p:cNvSpPr/>
          <p:nvPr/>
        </p:nvSpPr>
        <p:spPr>
          <a:xfrm>
            <a:off x="1224410" y="6386812"/>
            <a:ext cx="931825" cy="139575"/>
          </a:xfrm>
          <a:prstGeom prst="downArrow">
            <a:avLst/>
          </a:prstGeom>
          <a:solidFill>
            <a:schemeClr val="accent6">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38" name="正方形/長方形 37"/>
          <p:cNvSpPr/>
          <p:nvPr/>
        </p:nvSpPr>
        <p:spPr>
          <a:xfrm>
            <a:off x="1457906" y="6292832"/>
            <a:ext cx="464833" cy="68532"/>
          </a:xfrm>
          <a:prstGeom prst="rect">
            <a:avLst/>
          </a:prstGeom>
          <a:solidFill>
            <a:schemeClr val="accent6">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43" name="角丸四角形 42"/>
          <p:cNvSpPr/>
          <p:nvPr/>
        </p:nvSpPr>
        <p:spPr>
          <a:xfrm>
            <a:off x="674164" y="6541627"/>
            <a:ext cx="1893128" cy="272388"/>
          </a:xfrm>
          <a:prstGeom prst="roundRect">
            <a:avLst>
              <a:gd name="adj" fmla="val 29019"/>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ja-JP" altLang="en-US" sz="1400" dirty="0" smtClean="0">
                <a:solidFill>
                  <a:schemeClr val="tx1">
                    <a:lumMod val="50000"/>
                    <a:lumOff val="50000"/>
                  </a:schemeClr>
                </a:solidFill>
              </a:rPr>
              <a:t>公共施設整備の実施</a:t>
            </a:r>
            <a:endParaRPr kumimoji="1" lang="en-US" altLang="ja-JP" sz="1400" dirty="0">
              <a:solidFill>
                <a:schemeClr val="tx1">
                  <a:lumMod val="50000"/>
                  <a:lumOff val="50000"/>
                </a:schemeClr>
              </a:solidFill>
            </a:endParaRPr>
          </a:p>
        </p:txBody>
      </p:sp>
      <p:sp>
        <p:nvSpPr>
          <p:cNvPr id="41" name="角丸四角形 40"/>
          <p:cNvSpPr/>
          <p:nvPr/>
        </p:nvSpPr>
        <p:spPr>
          <a:xfrm>
            <a:off x="2639528" y="6541179"/>
            <a:ext cx="1915489" cy="272388"/>
          </a:xfrm>
          <a:prstGeom prst="roundRect">
            <a:avLst>
              <a:gd name="adj" fmla="val 29019"/>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ja-JP" altLang="en-US" sz="1400" dirty="0" smtClean="0">
                <a:solidFill>
                  <a:schemeClr val="tx1">
                    <a:lumMod val="50000"/>
                    <a:lumOff val="50000"/>
                  </a:schemeClr>
                </a:solidFill>
              </a:rPr>
              <a:t>民間都市開発の実施</a:t>
            </a:r>
            <a:endParaRPr kumimoji="1" lang="en-US" altLang="ja-JP" sz="1400" dirty="0">
              <a:solidFill>
                <a:schemeClr val="tx1">
                  <a:lumMod val="50000"/>
                  <a:lumOff val="50000"/>
                </a:schemeClr>
              </a:solidFill>
            </a:endParaRPr>
          </a:p>
        </p:txBody>
      </p:sp>
      <p:sp>
        <p:nvSpPr>
          <p:cNvPr id="46" name="下矢印 45"/>
          <p:cNvSpPr/>
          <p:nvPr/>
        </p:nvSpPr>
        <p:spPr>
          <a:xfrm>
            <a:off x="3159297" y="6395078"/>
            <a:ext cx="931825" cy="139575"/>
          </a:xfrm>
          <a:prstGeom prst="downArrow">
            <a:avLst/>
          </a:prstGeom>
          <a:solidFill>
            <a:schemeClr val="accent6">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49" name="正方形/長方形 48"/>
          <p:cNvSpPr/>
          <p:nvPr/>
        </p:nvSpPr>
        <p:spPr>
          <a:xfrm>
            <a:off x="3392793" y="6301098"/>
            <a:ext cx="464833" cy="68532"/>
          </a:xfrm>
          <a:prstGeom prst="rect">
            <a:avLst/>
          </a:prstGeom>
          <a:solidFill>
            <a:schemeClr val="accent6">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58" name="下矢印 57"/>
          <p:cNvSpPr/>
          <p:nvPr/>
        </p:nvSpPr>
        <p:spPr>
          <a:xfrm>
            <a:off x="3159296" y="5848586"/>
            <a:ext cx="931825" cy="139575"/>
          </a:xfrm>
          <a:prstGeom prst="downArrow">
            <a:avLst/>
          </a:prstGeom>
          <a:solidFill>
            <a:schemeClr val="accent6">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59" name="正方形/長方形 58"/>
          <p:cNvSpPr/>
          <p:nvPr/>
        </p:nvSpPr>
        <p:spPr>
          <a:xfrm>
            <a:off x="3392791" y="5760536"/>
            <a:ext cx="464833" cy="68532"/>
          </a:xfrm>
          <a:prstGeom prst="rect">
            <a:avLst/>
          </a:prstGeom>
          <a:solidFill>
            <a:schemeClr val="accent6">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45" name="テキスト ボックス 44"/>
          <p:cNvSpPr txBox="1"/>
          <p:nvPr/>
        </p:nvSpPr>
        <p:spPr>
          <a:xfrm>
            <a:off x="2615950" y="4994784"/>
            <a:ext cx="2074822" cy="361637"/>
          </a:xfrm>
          <a:prstGeom prst="rect">
            <a:avLst/>
          </a:prstGeom>
          <a:noFill/>
        </p:spPr>
        <p:txBody>
          <a:bodyPr wrap="square" rtlCol="0">
            <a:spAutoFit/>
          </a:bodyPr>
          <a:lstStyle/>
          <a:p>
            <a:pPr algn="ctr">
              <a:lnSpc>
                <a:spcPts val="2100"/>
              </a:lnSpc>
            </a:pPr>
            <a:r>
              <a:rPr lang="ja-JP" altLang="en-US" sz="1200" dirty="0" smtClean="0"/>
              <a:t>＜新しいまちづくりに着手＞</a:t>
            </a:r>
            <a:endParaRPr lang="en-US" altLang="ja-JP" sz="1200" dirty="0" smtClean="0"/>
          </a:p>
        </p:txBody>
      </p:sp>
      <p:sp>
        <p:nvSpPr>
          <p:cNvPr id="60" name="下矢印 59"/>
          <p:cNvSpPr/>
          <p:nvPr/>
        </p:nvSpPr>
        <p:spPr>
          <a:xfrm>
            <a:off x="1224410" y="5834451"/>
            <a:ext cx="931825" cy="139575"/>
          </a:xfrm>
          <a:prstGeom prst="downArrow">
            <a:avLst/>
          </a:prstGeom>
          <a:solidFill>
            <a:schemeClr val="accent6">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61" name="正方形/長方形 60"/>
          <p:cNvSpPr/>
          <p:nvPr/>
        </p:nvSpPr>
        <p:spPr>
          <a:xfrm>
            <a:off x="1457906" y="5740471"/>
            <a:ext cx="464833" cy="68532"/>
          </a:xfrm>
          <a:prstGeom prst="rect">
            <a:avLst/>
          </a:prstGeom>
          <a:solidFill>
            <a:schemeClr val="accent6">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62" name="正方形/長方形 61"/>
          <p:cNvSpPr/>
          <p:nvPr/>
        </p:nvSpPr>
        <p:spPr>
          <a:xfrm>
            <a:off x="1457906" y="5633362"/>
            <a:ext cx="464833" cy="68532"/>
          </a:xfrm>
          <a:prstGeom prst="rect">
            <a:avLst/>
          </a:prstGeom>
          <a:solidFill>
            <a:schemeClr val="accent6">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68" name="正方形/長方形 67"/>
          <p:cNvSpPr/>
          <p:nvPr/>
        </p:nvSpPr>
        <p:spPr>
          <a:xfrm>
            <a:off x="1457906" y="5525620"/>
            <a:ext cx="464833" cy="68532"/>
          </a:xfrm>
          <a:prstGeom prst="rect">
            <a:avLst/>
          </a:prstGeom>
          <a:solidFill>
            <a:schemeClr val="accent6">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69" name="正方形/長方形 68"/>
          <p:cNvSpPr/>
          <p:nvPr/>
        </p:nvSpPr>
        <p:spPr>
          <a:xfrm>
            <a:off x="1457906" y="5423441"/>
            <a:ext cx="464833" cy="68532"/>
          </a:xfrm>
          <a:prstGeom prst="rect">
            <a:avLst/>
          </a:prstGeom>
          <a:solidFill>
            <a:schemeClr val="accent6">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70" name="正方形/長方形 69"/>
          <p:cNvSpPr/>
          <p:nvPr/>
        </p:nvSpPr>
        <p:spPr>
          <a:xfrm>
            <a:off x="1457906" y="5312887"/>
            <a:ext cx="464833" cy="68532"/>
          </a:xfrm>
          <a:prstGeom prst="rect">
            <a:avLst/>
          </a:prstGeom>
          <a:solidFill>
            <a:schemeClr val="accent6">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71" name="正方形/長方形 70"/>
          <p:cNvSpPr/>
          <p:nvPr/>
        </p:nvSpPr>
        <p:spPr>
          <a:xfrm>
            <a:off x="1457906" y="5203791"/>
            <a:ext cx="464833" cy="68532"/>
          </a:xfrm>
          <a:prstGeom prst="rect">
            <a:avLst/>
          </a:prstGeom>
          <a:solidFill>
            <a:schemeClr val="accent6">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72" name="正方形/長方形 71"/>
          <p:cNvSpPr/>
          <p:nvPr/>
        </p:nvSpPr>
        <p:spPr>
          <a:xfrm>
            <a:off x="1457906" y="5100048"/>
            <a:ext cx="464833" cy="68532"/>
          </a:xfrm>
          <a:prstGeom prst="rect">
            <a:avLst/>
          </a:prstGeom>
          <a:solidFill>
            <a:schemeClr val="accent6">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73" name="正方形/長方形 72"/>
          <p:cNvSpPr/>
          <p:nvPr/>
        </p:nvSpPr>
        <p:spPr>
          <a:xfrm>
            <a:off x="1451599" y="4990952"/>
            <a:ext cx="464833" cy="68532"/>
          </a:xfrm>
          <a:prstGeom prst="rect">
            <a:avLst/>
          </a:prstGeom>
          <a:solidFill>
            <a:schemeClr val="accent6">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48" name="正方形/長方形 47"/>
          <p:cNvSpPr/>
          <p:nvPr/>
        </p:nvSpPr>
        <p:spPr>
          <a:xfrm>
            <a:off x="108488" y="5336269"/>
            <a:ext cx="1682212" cy="430887"/>
          </a:xfrm>
          <a:prstGeom prst="rect">
            <a:avLst/>
          </a:prstGeom>
          <a:solidFill>
            <a:schemeClr val="bg1">
              <a:lumMod val="85000"/>
            </a:schemeClr>
          </a:solidFill>
        </p:spPr>
        <p:txBody>
          <a:bodyPr wrap="square" tIns="0" bIns="0">
            <a:spAutoFit/>
          </a:bodyPr>
          <a:lstStyle/>
          <a:p>
            <a:r>
              <a:rPr lang="ja-JP" altLang="en-US" sz="1400" dirty="0">
                <a:solidFill>
                  <a:schemeClr val="bg1">
                    <a:lumMod val="50000"/>
                  </a:schemeClr>
                </a:solidFill>
              </a:rPr>
              <a:t>リニア・北陸新幹線</a:t>
            </a:r>
            <a:r>
              <a:rPr lang="ja-JP" altLang="en-US" sz="1400" dirty="0" smtClean="0">
                <a:solidFill>
                  <a:schemeClr val="bg1">
                    <a:lumMod val="50000"/>
                  </a:schemeClr>
                </a:solidFill>
              </a:rPr>
              <a:t>の駅</a:t>
            </a:r>
            <a:r>
              <a:rPr lang="ja-JP" altLang="en-US" sz="1400" dirty="0">
                <a:solidFill>
                  <a:schemeClr val="bg1">
                    <a:lumMod val="50000"/>
                  </a:schemeClr>
                </a:solidFill>
              </a:rPr>
              <a:t>位置の方向性</a:t>
            </a:r>
          </a:p>
        </p:txBody>
      </p:sp>
      <p:sp>
        <p:nvSpPr>
          <p:cNvPr id="74" name="下矢印 73"/>
          <p:cNvSpPr/>
          <p:nvPr/>
        </p:nvSpPr>
        <p:spPr>
          <a:xfrm>
            <a:off x="674164" y="5767157"/>
            <a:ext cx="511810" cy="231364"/>
          </a:xfrm>
          <a:prstGeom prst="downArrow">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Tree>
    <p:extLst>
      <p:ext uri="{BB962C8B-B14F-4D97-AF65-F5344CB8AC3E}">
        <p14:creationId xmlns:p14="http://schemas.microsoft.com/office/powerpoint/2010/main" val="460068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CE060580-6083-4787-BD77-7FDB5FAC9E31}"/>
              </a:ext>
            </a:extLst>
          </p:cNvPr>
          <p:cNvSpPr/>
          <p:nvPr/>
        </p:nvSpPr>
        <p:spPr>
          <a:xfrm>
            <a:off x="1146957" y="1704079"/>
            <a:ext cx="7527680" cy="3662028"/>
          </a:xfrm>
          <a:prstGeom prst="rect">
            <a:avLst/>
          </a:prstGeom>
        </p:spPr>
        <p:txBody>
          <a:bodyPr wrap="square">
            <a:spAutoFit/>
          </a:bodyPr>
          <a:lstStyle/>
          <a:p>
            <a:pPr algn="dist">
              <a:lnSpc>
                <a:spcPct val="200000"/>
              </a:lnSpc>
            </a:pPr>
            <a:r>
              <a:rPr lang="ja-JP" altLang="en-US" sz="2400" dirty="0">
                <a:latin typeface="Meiryo UI" panose="020B0604030504040204" pitchFamily="50" charset="-128"/>
                <a:ea typeface="Meiryo UI" panose="020B0604030504040204" pitchFamily="50" charset="-128"/>
              </a:rPr>
              <a:t>１．これまでの経過　</a:t>
            </a: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　２</a:t>
            </a:r>
            <a:endParaRPr lang="en-US" altLang="ja-JP" sz="2400" dirty="0">
              <a:latin typeface="Meiryo UI" panose="020B0604030504040204" pitchFamily="50" charset="-128"/>
              <a:ea typeface="Meiryo UI" panose="020B0604030504040204" pitchFamily="50" charset="-128"/>
            </a:endParaRPr>
          </a:p>
          <a:p>
            <a:pPr>
              <a:lnSpc>
                <a:spcPct val="200000"/>
              </a:lnSpc>
            </a:pPr>
            <a:r>
              <a:rPr lang="ja-JP" altLang="en-US" sz="2400" dirty="0">
                <a:latin typeface="Meiryo UI" panose="020B0604030504040204" pitchFamily="50" charset="-128"/>
                <a:ea typeface="Meiryo UI" panose="020B0604030504040204" pitchFamily="50" charset="-128"/>
              </a:rPr>
              <a:t>　　</a:t>
            </a:r>
          </a:p>
          <a:p>
            <a:pPr algn="dist">
              <a:lnSpc>
                <a:spcPct val="200000"/>
              </a:lnSpc>
            </a:pPr>
            <a:r>
              <a:rPr lang="ja-JP" altLang="en-US" sz="2400" dirty="0">
                <a:latin typeface="Meiryo UI" panose="020B0604030504040204" pitchFamily="50" charset="-128"/>
                <a:ea typeface="Meiryo UI" panose="020B0604030504040204" pitchFamily="50" charset="-128"/>
              </a:rPr>
              <a:t>２．まちづくり</a:t>
            </a:r>
            <a:r>
              <a:rPr lang="ja-JP" altLang="en-US" sz="2400" dirty="0" smtClean="0">
                <a:latin typeface="Meiryo UI" panose="020B0604030504040204" pitchFamily="50" charset="-128"/>
                <a:ea typeface="Meiryo UI" panose="020B0604030504040204" pitchFamily="50" charset="-128"/>
              </a:rPr>
              <a:t>方針</a:t>
            </a:r>
            <a:r>
              <a:rPr lang="en-US" altLang="ja-JP" sz="2400" dirty="0" smtClean="0">
                <a:latin typeface="Meiryo UI" panose="020B0604030504040204" pitchFamily="50" charset="-128"/>
                <a:ea typeface="Meiryo UI" panose="020B0604030504040204" pitchFamily="50" charset="-128"/>
              </a:rPr>
              <a:t>2022</a:t>
            </a:r>
            <a:r>
              <a:rPr lang="ja-JP" altLang="en-US" sz="2400" dirty="0" smtClean="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案）</a:t>
            </a:r>
            <a:r>
              <a:rPr lang="ja-JP" altLang="en-US" sz="2400" dirty="0" smtClean="0">
                <a:latin typeface="Meiryo UI" panose="020B0604030504040204" pitchFamily="50" charset="-128"/>
                <a:ea typeface="Meiryo UI" panose="020B0604030504040204" pitchFamily="50" charset="-128"/>
              </a:rPr>
              <a:t>概要版（抜粋）</a:t>
            </a:r>
            <a:r>
              <a:rPr lang="en-US" altLang="ja-JP" sz="2400" dirty="0" smtClean="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　３</a:t>
            </a:r>
            <a:endParaRPr lang="en-US" altLang="ja-JP" sz="2400" dirty="0">
              <a:latin typeface="Meiryo UI" panose="020B0604030504040204" pitchFamily="50" charset="-128"/>
              <a:ea typeface="Meiryo UI" panose="020B0604030504040204" pitchFamily="50" charset="-128"/>
            </a:endParaRPr>
          </a:p>
          <a:p>
            <a:pPr>
              <a:lnSpc>
                <a:spcPct val="200000"/>
              </a:lnSpc>
            </a:pPr>
            <a:r>
              <a:rPr lang="ja-JP" altLang="en-US" sz="2400" dirty="0">
                <a:latin typeface="Meiryo UI" panose="020B0604030504040204" pitchFamily="50" charset="-128"/>
                <a:ea typeface="Meiryo UI" panose="020B0604030504040204" pitchFamily="50" charset="-128"/>
              </a:rPr>
              <a:t>　　　</a:t>
            </a:r>
            <a:endParaRPr lang="en-US" altLang="ja-JP" sz="2400" dirty="0">
              <a:latin typeface="Meiryo UI" panose="020B0604030504040204" pitchFamily="50" charset="-128"/>
              <a:ea typeface="Meiryo UI" panose="020B0604030504040204" pitchFamily="50" charset="-128"/>
            </a:endParaRPr>
          </a:p>
          <a:p>
            <a:pPr algn="dist">
              <a:lnSpc>
                <a:spcPct val="200000"/>
              </a:lnSpc>
            </a:pPr>
            <a:r>
              <a:rPr lang="ja-JP" altLang="en-US" sz="2400" dirty="0">
                <a:latin typeface="Meiryo UI" panose="020B0604030504040204" pitchFamily="50" charset="-128"/>
                <a:ea typeface="Meiryo UI" panose="020B0604030504040204" pitchFamily="50" charset="-128"/>
              </a:rPr>
              <a:t>３．今後の進め方（案）</a:t>
            </a:r>
            <a:r>
              <a:rPr lang="en-US" altLang="ja-JP" sz="2400" dirty="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　</a:t>
            </a:r>
            <a:r>
              <a:rPr lang="en-US" altLang="ja-JP" sz="2400" dirty="0" smtClean="0">
                <a:latin typeface="Meiryo UI" panose="020B0604030504040204" pitchFamily="50" charset="-128"/>
                <a:ea typeface="Meiryo UI" panose="020B0604030504040204" pitchFamily="50" charset="-128"/>
              </a:rPr>
              <a:t>16</a:t>
            </a:r>
            <a:endParaRPr lang="en-US" altLang="ja-JP" sz="24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71AB26C6-7B6B-4F05-8586-47ACE32E043B}"/>
              </a:ext>
            </a:extLst>
          </p:cNvPr>
          <p:cNvSpPr txBox="1"/>
          <p:nvPr/>
        </p:nvSpPr>
        <p:spPr>
          <a:xfrm>
            <a:off x="4589615" y="830842"/>
            <a:ext cx="800219" cy="461665"/>
          </a:xfrm>
          <a:prstGeom prst="rect">
            <a:avLst/>
          </a:prstGeom>
          <a:noFill/>
        </p:spPr>
        <p:txBody>
          <a:bodyPr wrap="none" rtlCol="0">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目次</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2" name="直線コネクタ 21">
            <a:extLst>
              <a:ext uri="{FF2B5EF4-FFF2-40B4-BE49-F238E27FC236}">
                <a16:creationId xmlns:a16="http://schemas.microsoft.com/office/drawing/2014/main" id="{15303DEA-EC2D-4F63-A854-B768BA4F3849}"/>
              </a:ext>
            </a:extLst>
          </p:cNvPr>
          <p:cNvCxnSpPr/>
          <p:nvPr/>
        </p:nvCxnSpPr>
        <p:spPr>
          <a:xfrm>
            <a:off x="597851" y="1264463"/>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スライド番号プレースホルダー 1"/>
          <p:cNvSpPr txBox="1">
            <a:spLocks/>
          </p:cNvSpPr>
          <p:nvPr/>
        </p:nvSpPr>
        <p:spPr>
          <a:xfrm>
            <a:off x="9472128" y="43051"/>
            <a:ext cx="360996" cy="400110"/>
          </a:xfrm>
          <a:prstGeom prst="rect">
            <a:avLst/>
          </a:prstGeom>
        </p:spPr>
        <p:txBody>
          <a:bodyPr vert="horz" wrap="none" lIns="91440" tIns="45720" rIns="91440" bIns="45720" rtlCol="0" anchor="ctr">
            <a:sp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2000" b="1" dirty="0">
                <a:solidFill>
                  <a:schemeClr val="tx1"/>
                </a:solidFill>
              </a:rPr>
              <a:t>１</a:t>
            </a:r>
          </a:p>
        </p:txBody>
      </p:sp>
    </p:spTree>
    <p:extLst>
      <p:ext uri="{BB962C8B-B14F-4D97-AF65-F5344CB8AC3E}">
        <p14:creationId xmlns:p14="http://schemas.microsoft.com/office/powerpoint/2010/main" val="1198664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下矢印 69"/>
          <p:cNvSpPr/>
          <p:nvPr/>
        </p:nvSpPr>
        <p:spPr>
          <a:xfrm>
            <a:off x="5420963" y="3555000"/>
            <a:ext cx="788172" cy="2327930"/>
          </a:xfrm>
          <a:prstGeom prst="downArrow">
            <a:avLst>
              <a:gd name="adj1" fmla="val 50000"/>
              <a:gd name="adj2" fmla="val 2566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59" name="正方形/長方形 58"/>
          <p:cNvSpPr/>
          <p:nvPr/>
        </p:nvSpPr>
        <p:spPr>
          <a:xfrm>
            <a:off x="0" y="5632"/>
            <a:ext cx="9906000" cy="47868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t>これまで</a:t>
            </a:r>
            <a:r>
              <a:rPr lang="ja-JP" altLang="en-US" sz="2800" b="1" dirty="0" smtClean="0"/>
              <a:t>の経過</a:t>
            </a:r>
            <a:endParaRPr lang="ja-JP" altLang="en-US" sz="2800" b="1" dirty="0"/>
          </a:p>
        </p:txBody>
      </p:sp>
      <p:sp>
        <p:nvSpPr>
          <p:cNvPr id="58" name="テキスト ボックス 57"/>
          <p:cNvSpPr txBox="1"/>
          <p:nvPr/>
        </p:nvSpPr>
        <p:spPr>
          <a:xfrm>
            <a:off x="138419" y="954265"/>
            <a:ext cx="5012024" cy="1773555"/>
          </a:xfrm>
          <a:prstGeom prst="roundRect">
            <a:avLst>
              <a:gd name="adj" fmla="val 5191"/>
            </a:avLst>
          </a:prstGeom>
          <a:solidFill>
            <a:srgbClr val="FFFFCC"/>
          </a:solidFill>
          <a:ln w="12700">
            <a:noFill/>
          </a:ln>
        </p:spPr>
        <p:txBody>
          <a:bodyPr wrap="square" lIns="0" tIns="0" rIns="0" bIns="0" rtlCol="0" anchor="t">
            <a:spAutoFit/>
          </a:bodyPr>
          <a:lstStyle/>
          <a:p>
            <a:pPr marL="84137"/>
            <a:r>
              <a:rPr lang="ja-JP" altLang="en-US" sz="1400" b="1" dirty="0" smtClean="0">
                <a:latin typeface="Meiryo UI" panose="020B0604030504040204" pitchFamily="50" charset="-128"/>
                <a:ea typeface="Meiryo UI" panose="020B0604030504040204" pitchFamily="50" charset="-128"/>
              </a:rPr>
              <a:t>新大阪駅周辺地域のまちづくり方針の検討体制等</a:t>
            </a:r>
            <a:endParaRPr lang="en-US" altLang="ja-JP" sz="1400" b="1" dirty="0" smtClean="0">
              <a:latin typeface="Meiryo UI" panose="020B0604030504040204" pitchFamily="50" charset="-128"/>
              <a:ea typeface="Meiryo UI" panose="020B0604030504040204" pitchFamily="50" charset="-128"/>
            </a:endParaRPr>
          </a:p>
          <a:p>
            <a:pPr marL="285750" indent="-201613">
              <a:buFont typeface="Arial" panose="020B0604020202020204" pitchFamily="34" charset="0"/>
              <a:buChar char="•"/>
            </a:pPr>
            <a:r>
              <a:rPr lang="ja-JP" altLang="en-US" sz="1400" dirty="0" smtClean="0">
                <a:latin typeface="+mn-ea"/>
              </a:rPr>
              <a:t>「</a:t>
            </a:r>
            <a:r>
              <a:rPr lang="zh-TW" altLang="en-US" sz="1400" dirty="0" smtClean="0">
                <a:latin typeface="ＭＳ Ｐゴシック" panose="020B0600070205080204" pitchFamily="50" charset="-128"/>
                <a:ea typeface="ＭＳ Ｐゴシック" panose="020B0600070205080204" pitchFamily="50" charset="-128"/>
              </a:rPr>
              <a:t>新大阪駅周辺地域都市再生緊急整備地域検討協議会</a:t>
            </a:r>
            <a:r>
              <a:rPr lang="ja-JP" altLang="en-US" sz="1400" dirty="0" smtClean="0">
                <a:latin typeface="ＭＳ Ｐゴシック" panose="020B0600070205080204" pitchFamily="50" charset="-128"/>
                <a:ea typeface="ＭＳ Ｐゴシック" panose="020B0600070205080204" pitchFamily="50" charset="-128"/>
              </a:rPr>
              <a:t>」</a:t>
            </a:r>
            <a:r>
              <a:rPr lang="ja-JP" altLang="en-US" sz="1400" dirty="0" smtClean="0">
                <a:latin typeface="+mn-ea"/>
              </a:rPr>
              <a:t>にて　まちづくり方針などを、民間の創意と工夫を活かして検討</a:t>
            </a:r>
            <a:endParaRPr lang="en-US" altLang="ja-JP" sz="1400" dirty="0" smtClean="0">
              <a:latin typeface="+mn-ea"/>
            </a:endParaRPr>
          </a:p>
          <a:p>
            <a:pPr marL="84137"/>
            <a:endParaRPr lang="en-US" altLang="ja-JP" sz="1400" dirty="0" smtClean="0">
              <a:latin typeface="+mn-ea"/>
            </a:endParaRPr>
          </a:p>
          <a:p>
            <a:pPr marL="285750" indent="-201613">
              <a:buFont typeface="Arial" panose="020B0604020202020204" pitchFamily="34" charset="0"/>
              <a:buChar char="•"/>
            </a:pPr>
            <a:r>
              <a:rPr lang="ja-JP" altLang="en-US" sz="1400" dirty="0" smtClean="0">
                <a:latin typeface="+mn-ea"/>
              </a:rPr>
              <a:t>新大阪駅周辺地域の持つ広域的な役割（結節機能・拠点性等）に鑑み、まちづくり方針の作成は、府市で協力して実施</a:t>
            </a:r>
            <a:endParaRPr lang="en-US" altLang="ja-JP" sz="1400" dirty="0">
              <a:latin typeface="+mn-ea"/>
            </a:endParaRPr>
          </a:p>
          <a:p>
            <a:pPr marL="285750" indent="-201613">
              <a:buFont typeface="Arial" panose="020B0604020202020204" pitchFamily="34" charset="0"/>
              <a:buChar char="•"/>
            </a:pPr>
            <a:r>
              <a:rPr lang="ja-JP" altLang="en-US" sz="1400" dirty="0" smtClean="0">
                <a:latin typeface="+mn-ea"/>
              </a:rPr>
              <a:t>まちづくり方針の作成に必要な費用は、府市折半</a:t>
            </a:r>
            <a:endParaRPr lang="en-US" altLang="ja-JP" sz="1400" dirty="0" smtClean="0">
              <a:latin typeface="+mn-ea"/>
            </a:endParaRPr>
          </a:p>
          <a:p>
            <a:pPr marL="285750" indent="-201613">
              <a:buFont typeface="Arial" panose="020B0604020202020204" pitchFamily="34" charset="0"/>
              <a:buChar char="•"/>
            </a:pPr>
            <a:r>
              <a:rPr lang="ja-JP" altLang="en-US" sz="1400" dirty="0" smtClean="0">
                <a:latin typeface="+mn-ea"/>
              </a:rPr>
              <a:t>まちづくり方針作成後の費用負担等は、別途、府市で協議</a:t>
            </a:r>
            <a:endParaRPr lang="ja-JP" altLang="en-US" sz="1400" dirty="0">
              <a:latin typeface="+mn-ea"/>
            </a:endParaRPr>
          </a:p>
        </p:txBody>
      </p:sp>
      <p:sp>
        <p:nvSpPr>
          <p:cNvPr id="60" name="テキスト ボックス 59"/>
          <p:cNvSpPr txBox="1"/>
          <p:nvPr/>
        </p:nvSpPr>
        <p:spPr>
          <a:xfrm>
            <a:off x="5302712" y="1024619"/>
            <a:ext cx="4460266" cy="399238"/>
          </a:xfrm>
          <a:prstGeom prst="roundRect">
            <a:avLst/>
          </a:prstGeom>
          <a:solidFill>
            <a:schemeClr val="bg1"/>
          </a:solidFill>
          <a:ln w="12700">
            <a:solidFill>
              <a:schemeClr val="tx1"/>
            </a:solidFill>
          </a:ln>
        </p:spPr>
        <p:txBody>
          <a:bodyPr wrap="square" lIns="0" tIns="72000" rIns="0" bIns="72000" rtlCol="0" anchor="ctr">
            <a:spAutoFit/>
          </a:bodyPr>
          <a:lstStyle/>
          <a:p>
            <a:pPr indent="84138"/>
            <a:r>
              <a:rPr lang="en-US" altLang="ja-JP" sz="1400" dirty="0" smtClean="0">
                <a:latin typeface="+mn-ea"/>
              </a:rPr>
              <a:t>H31</a:t>
            </a:r>
            <a:r>
              <a:rPr lang="ja-JP" altLang="en-US" sz="1400" dirty="0" err="1" smtClean="0">
                <a:latin typeface="+mn-ea"/>
              </a:rPr>
              <a:t>．</a:t>
            </a:r>
            <a:r>
              <a:rPr lang="ja-JP" altLang="en-US" sz="1400" dirty="0">
                <a:latin typeface="+mn-ea"/>
              </a:rPr>
              <a:t>１　</a:t>
            </a:r>
            <a:r>
              <a:rPr lang="ja-JP" altLang="en-US" sz="1400" dirty="0" smtClean="0">
                <a:latin typeface="+mn-ea"/>
              </a:rPr>
              <a:t>検討協</a:t>
            </a:r>
            <a:r>
              <a:rPr lang="ja-JP" altLang="en-US" sz="1400" dirty="0">
                <a:latin typeface="+mn-ea"/>
              </a:rPr>
              <a:t>議会</a:t>
            </a:r>
            <a:r>
              <a:rPr lang="ja-JP" altLang="en-US" sz="1400" dirty="0" smtClean="0">
                <a:latin typeface="+mn-ea"/>
              </a:rPr>
              <a:t>の</a:t>
            </a:r>
            <a:r>
              <a:rPr lang="ja-JP" altLang="en-US" sz="1400" dirty="0">
                <a:latin typeface="+mn-ea"/>
              </a:rPr>
              <a:t>立ち上げ</a:t>
            </a:r>
            <a:endParaRPr kumimoji="1" lang="ja-JP" altLang="en-US" sz="1400" dirty="0">
              <a:latin typeface="+mn-ea"/>
            </a:endParaRPr>
          </a:p>
        </p:txBody>
      </p:sp>
      <p:sp>
        <p:nvSpPr>
          <p:cNvPr id="62" name="テキスト ボックス 61"/>
          <p:cNvSpPr txBox="1"/>
          <p:nvPr/>
        </p:nvSpPr>
        <p:spPr>
          <a:xfrm>
            <a:off x="125173" y="3177407"/>
            <a:ext cx="5066858" cy="3088913"/>
          </a:xfrm>
          <a:prstGeom prst="rect">
            <a:avLst/>
          </a:prstGeom>
          <a:noFill/>
          <a:ln w="12700" cmpd="thickThin">
            <a:solidFill>
              <a:schemeClr val="tx1">
                <a:lumMod val="65000"/>
                <a:lumOff val="35000"/>
              </a:schemeClr>
            </a:solidFill>
          </a:ln>
        </p:spPr>
        <p:txBody>
          <a:bodyPr wrap="square" tIns="36000" bIns="36000" rtlCol="0">
            <a:spAutoFit/>
          </a:bodyPr>
          <a:lstStyle/>
          <a:p>
            <a:pPr algn="ctr"/>
            <a:r>
              <a:rPr lang="ja-JP" altLang="en-US" sz="1400" u="sng" dirty="0"/>
              <a:t>新大阪駅周辺地域都市再生緊急整備地域検討協</a:t>
            </a:r>
            <a:r>
              <a:rPr lang="ja-JP" altLang="en-US" sz="1400" u="sng" dirty="0" smtClean="0"/>
              <a:t>議会</a:t>
            </a:r>
            <a:endParaRPr lang="en-US" altLang="ja-JP" sz="1400" u="sng" dirty="0"/>
          </a:p>
          <a:p>
            <a:endParaRPr lang="en-US" altLang="ja-JP" sz="1400" u="sng" dirty="0" smtClean="0"/>
          </a:p>
          <a:p>
            <a:r>
              <a:rPr lang="ja-JP" altLang="en-US" sz="1400" dirty="0" smtClean="0"/>
              <a:t>○構成員等</a:t>
            </a:r>
            <a:endParaRPr lang="ja-JP" altLang="en-US" sz="1400" dirty="0"/>
          </a:p>
          <a:p>
            <a:r>
              <a:rPr lang="ja-JP" altLang="en-US" sz="1400" dirty="0" smtClean="0">
                <a:latin typeface="+mn-ea"/>
              </a:rPr>
              <a:t>・</a:t>
            </a:r>
            <a:r>
              <a:rPr kumimoji="1" lang="ja-JP" altLang="en-US" sz="1400" dirty="0">
                <a:latin typeface="+mn-ea"/>
              </a:rPr>
              <a:t>国の機関　　　　（内閣府、近畿地方整備局、近畿運輸局</a:t>
            </a:r>
            <a:r>
              <a:rPr kumimoji="1" lang="ja-JP" altLang="en-US" sz="1400" dirty="0" smtClean="0">
                <a:latin typeface="+mn-ea"/>
              </a:rPr>
              <a:t>）</a:t>
            </a:r>
            <a:endParaRPr lang="en-US" altLang="ja-JP" sz="1400" dirty="0">
              <a:latin typeface="+mn-ea"/>
            </a:endParaRPr>
          </a:p>
          <a:p>
            <a:r>
              <a:rPr lang="ja-JP" altLang="en-US" sz="1400" dirty="0" smtClean="0">
                <a:latin typeface="+mn-ea"/>
              </a:rPr>
              <a:t>・</a:t>
            </a:r>
            <a:r>
              <a:rPr lang="ja-JP" altLang="en-US" sz="1400" dirty="0">
                <a:latin typeface="+mn-ea"/>
              </a:rPr>
              <a:t>地方公共団体　（</a:t>
            </a:r>
            <a:r>
              <a:rPr kumimoji="1" lang="ja-JP" altLang="en-US" sz="1400" dirty="0" smtClean="0">
                <a:latin typeface="+mn-ea"/>
              </a:rPr>
              <a:t>大阪府、大阪市）</a:t>
            </a:r>
            <a:endParaRPr lang="en-US" altLang="ja-JP" sz="1400" dirty="0">
              <a:latin typeface="+mn-ea"/>
            </a:endParaRPr>
          </a:p>
          <a:p>
            <a:r>
              <a:rPr lang="ja-JP" altLang="en-US" sz="1400" dirty="0" smtClean="0">
                <a:latin typeface="ＭＳ Ｐゴシック" panose="020B0600070205080204" pitchFamily="50" charset="-128"/>
                <a:ea typeface="ＭＳ Ｐゴシック" panose="020B0600070205080204" pitchFamily="50" charset="-128"/>
              </a:rPr>
              <a:t>・</a:t>
            </a:r>
            <a:r>
              <a:rPr kumimoji="1" lang="ja-JP" altLang="en-US" sz="1400" dirty="0">
                <a:latin typeface="ＭＳ Ｐゴシック" panose="020B0600070205080204" pitchFamily="50" charset="-128"/>
                <a:ea typeface="ＭＳ Ｐゴシック" panose="020B0600070205080204" pitchFamily="50" charset="-128"/>
              </a:rPr>
              <a:t>民間事業者等　（</a:t>
            </a:r>
            <a:r>
              <a:rPr kumimoji="1" lang="en-US" altLang="ja-JP" sz="1400" dirty="0">
                <a:latin typeface="ＭＳ Ｐゴシック" panose="020B0600070205080204" pitchFamily="50" charset="-128"/>
                <a:ea typeface="ＭＳ Ｐゴシック" panose="020B0600070205080204" pitchFamily="50" charset="-128"/>
              </a:rPr>
              <a:t>JR</a:t>
            </a:r>
            <a:r>
              <a:rPr kumimoji="1" lang="ja-JP" altLang="en-US" sz="1400" dirty="0">
                <a:latin typeface="ＭＳ Ｐゴシック" panose="020B0600070205080204" pitchFamily="50" charset="-128"/>
                <a:ea typeface="ＭＳ Ｐゴシック" panose="020B0600070205080204" pitchFamily="50" charset="-128"/>
              </a:rPr>
              <a:t>西日本、阪急電鉄、</a:t>
            </a:r>
            <a:r>
              <a:rPr kumimoji="1" lang="en-US" altLang="ja-JP" sz="1400" dirty="0">
                <a:latin typeface="ＭＳ Ｐゴシック" panose="020B0600070205080204" pitchFamily="50" charset="-128"/>
                <a:ea typeface="ＭＳ Ｐゴシック" panose="020B0600070205080204" pitchFamily="50" charset="-128"/>
              </a:rPr>
              <a:t>UR</a:t>
            </a:r>
            <a:r>
              <a:rPr kumimoji="1" lang="ja-JP" altLang="en-US" sz="1400" dirty="0">
                <a:latin typeface="ＭＳ Ｐゴシック" panose="020B0600070205080204" pitchFamily="50" charset="-128"/>
                <a:ea typeface="ＭＳ Ｐゴシック" panose="020B0600070205080204" pitchFamily="50" charset="-128"/>
              </a:rPr>
              <a:t>都市機構</a:t>
            </a:r>
            <a:r>
              <a:rPr kumimoji="1" lang="ja-JP" altLang="en-US" sz="1400" dirty="0" smtClean="0">
                <a:latin typeface="ＭＳ Ｐゴシック" panose="020B0600070205080204" pitchFamily="50" charset="-128"/>
                <a:ea typeface="ＭＳ Ｐゴシック" panose="020B0600070205080204" pitchFamily="50" charset="-128"/>
              </a:rPr>
              <a:t>、</a:t>
            </a:r>
            <a:r>
              <a:rPr lang="ja-JP" altLang="en-US" sz="1400" dirty="0" smtClean="0">
                <a:latin typeface="ＭＳ Ｐゴシック" panose="020B0600070205080204" pitchFamily="50" charset="-128"/>
                <a:ea typeface="ＭＳ Ｐゴシック" panose="020B0600070205080204" pitchFamily="50" charset="-128"/>
              </a:rPr>
              <a:t>大阪ﾒﾄﾛ）</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smtClean="0">
                <a:latin typeface="ＭＳ Ｐゴシック" panose="020B0600070205080204" pitchFamily="50" charset="-128"/>
                <a:ea typeface="ＭＳ Ｐゴシック" panose="020B0600070205080204" pitchFamily="50" charset="-128"/>
              </a:rPr>
              <a:t>・</a:t>
            </a:r>
            <a:r>
              <a:rPr lang="ja-JP" altLang="en-US" sz="1400" dirty="0">
                <a:latin typeface="ＭＳ Ｐゴシック" panose="020B0600070205080204" pitchFamily="50" charset="-128"/>
                <a:ea typeface="ＭＳ Ｐゴシック" panose="020B0600070205080204" pitchFamily="50" charset="-128"/>
              </a:rPr>
              <a:t>経済団体　　　　（</a:t>
            </a:r>
            <a:r>
              <a:rPr lang="zh-CN" altLang="en-US" sz="1400" dirty="0">
                <a:latin typeface="ＭＳ Ｐゴシック" panose="020B0600070205080204" pitchFamily="50" charset="-128"/>
                <a:ea typeface="ＭＳ Ｐゴシック" panose="020B0600070205080204" pitchFamily="50" charset="-128"/>
              </a:rPr>
              <a:t>関西経済連合会、大阪商工会議所、</a:t>
            </a:r>
            <a:endParaRPr lang="en-US" altLang="zh-CN" sz="1400" dirty="0">
              <a:latin typeface="ＭＳ Ｐゴシック" panose="020B0600070205080204" pitchFamily="50" charset="-128"/>
              <a:ea typeface="ＭＳ Ｐゴシック" panose="020B0600070205080204" pitchFamily="50" charset="-128"/>
            </a:endParaRPr>
          </a:p>
          <a:p>
            <a:pPr marL="90488"/>
            <a:r>
              <a:rPr lang="ja-JP" altLang="en-US" sz="1400" dirty="0">
                <a:latin typeface="ＭＳ Ｐゴシック" panose="020B0600070205080204" pitchFamily="50" charset="-128"/>
                <a:ea typeface="ＭＳ Ｐゴシック" panose="020B0600070205080204" pitchFamily="50" charset="-128"/>
              </a:rPr>
              <a:t>　　　　　　　　　　　</a:t>
            </a:r>
            <a:r>
              <a:rPr lang="zh-CN" altLang="en-US" sz="1400" dirty="0">
                <a:latin typeface="ＭＳ Ｐゴシック" panose="020B0600070205080204" pitchFamily="50" charset="-128"/>
                <a:ea typeface="ＭＳ Ｐゴシック" panose="020B0600070205080204" pitchFamily="50" charset="-128"/>
              </a:rPr>
              <a:t>関西経済同友会</a:t>
            </a:r>
            <a:r>
              <a:rPr lang="ja-JP" altLang="en-US" sz="1400" dirty="0">
                <a:latin typeface="ＭＳ Ｐゴシック" panose="020B0600070205080204" pitchFamily="50" charset="-128"/>
                <a:ea typeface="ＭＳ Ｐゴシック" panose="020B0600070205080204" pitchFamily="50" charset="-128"/>
              </a:rPr>
              <a:t>）　</a:t>
            </a:r>
            <a:endParaRPr lang="en-US" altLang="ja-JP" sz="1400" dirty="0">
              <a:latin typeface="ＭＳ Ｐゴシック" panose="020B0600070205080204" pitchFamily="50" charset="-128"/>
              <a:ea typeface="ＭＳ Ｐゴシック" panose="020B0600070205080204" pitchFamily="50" charset="-128"/>
            </a:endParaRPr>
          </a:p>
          <a:p>
            <a:r>
              <a:rPr lang="ja-JP" altLang="en-US" sz="1400" dirty="0" smtClean="0">
                <a:latin typeface="ＭＳ Ｐゴシック" panose="020B0600070205080204" pitchFamily="50" charset="-128"/>
                <a:ea typeface="ＭＳ Ｐゴシック" panose="020B0600070205080204" pitchFamily="50" charset="-128"/>
              </a:rPr>
              <a:t>・</a:t>
            </a:r>
            <a:r>
              <a:rPr lang="ja-JP" altLang="en-US" sz="1400" dirty="0">
                <a:latin typeface="ＭＳ Ｐゴシック" panose="020B0600070205080204" pitchFamily="50" charset="-128"/>
                <a:ea typeface="ＭＳ Ｐゴシック" panose="020B0600070205080204" pitchFamily="50" charset="-128"/>
              </a:rPr>
              <a:t>学識経験者 </a:t>
            </a:r>
            <a:r>
              <a:rPr lang="ja-JP" altLang="ja-JP" sz="1400" kern="100" dirty="0">
                <a:latin typeface="Century" panose="02040604050505020304" pitchFamily="18" charset="0"/>
                <a:ea typeface="ＭＳ ゴシック" panose="020B0609070205080204" pitchFamily="49" charset="-128"/>
                <a:cs typeface="Times New Roman" panose="02020603050405020304" pitchFamily="18" charset="0"/>
              </a:rPr>
              <a:t>小林潔司</a:t>
            </a:r>
            <a:r>
              <a:rPr lang="ja-JP" altLang="en-US" sz="1400" kern="100" dirty="0">
                <a:latin typeface="Century" panose="02040604050505020304" pitchFamily="18" charset="0"/>
                <a:ea typeface="ＭＳ ゴシック" panose="020B0609070205080204" pitchFamily="49" charset="-128"/>
                <a:cs typeface="Times New Roman" panose="02020603050405020304" pitchFamily="18" charset="0"/>
              </a:rPr>
              <a:t> </a:t>
            </a:r>
            <a:r>
              <a:rPr lang="ja-JP" altLang="ja-JP" sz="1400" kern="100" dirty="0">
                <a:latin typeface="Century" panose="02040604050505020304" pitchFamily="18" charset="0"/>
                <a:ea typeface="ＭＳ ゴシック" panose="020B0609070205080204" pitchFamily="49" charset="-128"/>
                <a:cs typeface="Times New Roman" panose="02020603050405020304" pitchFamily="18" charset="0"/>
              </a:rPr>
              <a:t>京都大学経営管理</a:t>
            </a:r>
            <a:r>
              <a:rPr lang="ja-JP" altLang="ja-JP" sz="1400" kern="100" dirty="0" smtClean="0">
                <a:latin typeface="Century" panose="02040604050505020304" pitchFamily="18" charset="0"/>
                <a:ea typeface="ＭＳ ゴシック" panose="020B0609070205080204" pitchFamily="49" charset="-128"/>
                <a:cs typeface="Times New Roman" panose="02020603050405020304" pitchFamily="18" charset="0"/>
              </a:rPr>
              <a:t>大学院</a:t>
            </a:r>
            <a:r>
              <a:rPr lang="ja-JP" altLang="en-US" sz="1400" kern="100" dirty="0" smtClean="0">
                <a:latin typeface="Century" panose="02040604050505020304" pitchFamily="18" charset="0"/>
                <a:ea typeface="ＭＳ ゴシック" panose="020B0609070205080204" pitchFamily="49" charset="-128"/>
                <a:cs typeface="Times New Roman" panose="02020603050405020304" pitchFamily="18" charset="0"/>
              </a:rPr>
              <a:t>特任</a:t>
            </a:r>
            <a:r>
              <a:rPr lang="ja-JP" altLang="ja-JP" sz="1400" kern="100" dirty="0" smtClean="0">
                <a:latin typeface="Century" panose="02040604050505020304" pitchFamily="18" charset="0"/>
                <a:ea typeface="ＭＳ ゴシック" panose="020B0609070205080204" pitchFamily="49" charset="-128"/>
                <a:cs typeface="Times New Roman" panose="02020603050405020304" pitchFamily="18" charset="0"/>
              </a:rPr>
              <a:t>教授</a:t>
            </a:r>
            <a:endParaRPr lang="en-US" altLang="ja-JP" sz="1400" kern="100" dirty="0">
              <a:latin typeface="Century" panose="02040604050505020304" pitchFamily="18" charset="0"/>
              <a:ea typeface="ＭＳ ゴシック" panose="020B0609070205080204" pitchFamily="49" charset="-128"/>
              <a:cs typeface="Times New Roman" panose="02020603050405020304" pitchFamily="18" charset="0"/>
            </a:endParaRPr>
          </a:p>
          <a:p>
            <a:pPr marL="90488"/>
            <a:r>
              <a:rPr lang="ja-JP" altLang="en-US" sz="1400" kern="100" dirty="0">
                <a:latin typeface="Century" panose="02040604050505020304" pitchFamily="18" charset="0"/>
                <a:ea typeface="ＭＳ ゴシック" panose="020B0609070205080204" pitchFamily="49" charset="-128"/>
                <a:cs typeface="Times New Roman" panose="02020603050405020304" pitchFamily="18" charset="0"/>
              </a:rPr>
              <a:t>　　　　　</a:t>
            </a:r>
            <a:r>
              <a:rPr lang="en-US" altLang="ja-JP" sz="1400" kern="100" dirty="0" smtClean="0">
                <a:latin typeface="Century" panose="02040604050505020304" pitchFamily="18" charset="0"/>
                <a:ea typeface="ＭＳ ゴシック" panose="020B0609070205080204" pitchFamily="49" charset="-128"/>
                <a:cs typeface="Times New Roman" panose="02020603050405020304" pitchFamily="18" charset="0"/>
              </a:rPr>
              <a:t> </a:t>
            </a:r>
            <a:r>
              <a:rPr lang="ja-JP" altLang="ja-JP" sz="1400" kern="100" dirty="0">
                <a:latin typeface="Century" panose="02040604050505020304" pitchFamily="18" charset="0"/>
                <a:ea typeface="ＭＳ ゴシック" panose="020B0609070205080204" pitchFamily="49" charset="-128"/>
                <a:cs typeface="Times New Roman" panose="02020603050405020304" pitchFamily="18" charset="0"/>
              </a:rPr>
              <a:t>森川高行</a:t>
            </a:r>
            <a:r>
              <a:rPr lang="ja-JP" altLang="en-US" sz="1400" kern="100" dirty="0">
                <a:latin typeface="Century" panose="02040604050505020304" pitchFamily="18" charset="0"/>
                <a:ea typeface="ＭＳ ゴシック" panose="020B0609070205080204" pitchFamily="49" charset="-128"/>
                <a:cs typeface="Times New Roman" panose="02020603050405020304" pitchFamily="18" charset="0"/>
              </a:rPr>
              <a:t> </a:t>
            </a:r>
            <a:r>
              <a:rPr lang="ja-JP" altLang="ja-JP" sz="1400" kern="100" dirty="0">
                <a:latin typeface="Century" panose="02040604050505020304" pitchFamily="18" charset="0"/>
                <a:ea typeface="ＭＳ ゴシック" panose="020B0609070205080204" pitchFamily="49" charset="-128"/>
                <a:cs typeface="Times New Roman" panose="02020603050405020304" pitchFamily="18" charset="0"/>
              </a:rPr>
              <a:t>名古屋大学未来社会創造</a:t>
            </a:r>
            <a:r>
              <a:rPr lang="ja-JP" altLang="ja-JP" sz="1400" kern="100" dirty="0" smtClean="0">
                <a:latin typeface="Century" panose="02040604050505020304" pitchFamily="18" charset="0"/>
                <a:ea typeface="ＭＳ ゴシック" panose="020B0609070205080204" pitchFamily="49" charset="-128"/>
                <a:cs typeface="Times New Roman" panose="02020603050405020304" pitchFamily="18" charset="0"/>
              </a:rPr>
              <a:t>機構教授</a:t>
            </a:r>
            <a:endParaRPr lang="en-US" altLang="ja-JP" sz="1400" kern="100" dirty="0">
              <a:latin typeface="Century" panose="02040604050505020304" pitchFamily="18" charset="0"/>
              <a:ea typeface="ＭＳ 明朝" panose="02020609040205080304" pitchFamily="17" charset="-128"/>
              <a:cs typeface="Times New Roman" panose="02020603050405020304" pitchFamily="18" charset="0"/>
            </a:endParaRPr>
          </a:p>
          <a:p>
            <a:pPr marL="90488"/>
            <a:r>
              <a:rPr lang="ja-JP" altLang="en-US" sz="1400" kern="100" dirty="0">
                <a:latin typeface="Century" panose="02040604050505020304" pitchFamily="18" charset="0"/>
                <a:ea typeface="ＭＳ 明朝" panose="02020609040205080304" pitchFamily="17" charset="-128"/>
                <a:cs typeface="Times New Roman" panose="02020603050405020304" pitchFamily="18" charset="0"/>
              </a:rPr>
              <a:t>　　　　　</a:t>
            </a:r>
            <a:r>
              <a:rPr lang="en-US" altLang="ja-JP" sz="1400" kern="100" dirty="0" smtClean="0">
                <a:latin typeface="Century" panose="02040604050505020304" pitchFamily="18" charset="0"/>
                <a:ea typeface="ＭＳ ゴシック" panose="020B0609070205080204" pitchFamily="49" charset="-128"/>
                <a:cs typeface="Times New Roman" panose="02020603050405020304" pitchFamily="18" charset="0"/>
              </a:rPr>
              <a:t> </a:t>
            </a:r>
            <a:r>
              <a:rPr lang="ja-JP" altLang="ja-JP" sz="1400" kern="100" dirty="0">
                <a:latin typeface="Century" panose="02040604050505020304" pitchFamily="18" charset="0"/>
                <a:ea typeface="ＭＳ ゴシック" panose="020B0609070205080204" pitchFamily="49" charset="-128"/>
                <a:cs typeface="Times New Roman" panose="02020603050405020304" pitchFamily="18" charset="0"/>
              </a:rPr>
              <a:t>橋爪紳也</a:t>
            </a:r>
            <a:r>
              <a:rPr lang="ja-JP" altLang="en-US" sz="1400" kern="100" dirty="0">
                <a:latin typeface="Century" panose="02040604050505020304" pitchFamily="18" charset="0"/>
                <a:ea typeface="ＭＳ ゴシック" panose="020B0609070205080204" pitchFamily="49" charset="-128"/>
                <a:cs typeface="Times New Roman" panose="02020603050405020304" pitchFamily="18" charset="0"/>
              </a:rPr>
              <a:t> </a:t>
            </a:r>
            <a:r>
              <a:rPr lang="ja-JP" altLang="ja-JP" sz="1400" kern="100" dirty="0" smtClean="0">
                <a:latin typeface="Century" panose="02040604050505020304" pitchFamily="18" charset="0"/>
                <a:ea typeface="ＭＳ ゴシック" panose="020B0609070205080204" pitchFamily="49" charset="-128"/>
                <a:cs typeface="Times New Roman" panose="02020603050405020304" pitchFamily="18" charset="0"/>
              </a:rPr>
              <a:t>大阪</a:t>
            </a:r>
            <a:r>
              <a:rPr lang="ja-JP" altLang="en-US" sz="1400" kern="100" dirty="0" smtClean="0">
                <a:latin typeface="Century" panose="02040604050505020304" pitchFamily="18" charset="0"/>
                <a:ea typeface="ＭＳ ゴシック" panose="020B0609070205080204" pitchFamily="49" charset="-128"/>
                <a:cs typeface="Times New Roman" panose="02020603050405020304" pitchFamily="18" charset="0"/>
              </a:rPr>
              <a:t>公立</a:t>
            </a:r>
            <a:r>
              <a:rPr lang="ja-JP" altLang="ja-JP" sz="1400" kern="100" dirty="0" smtClean="0">
                <a:latin typeface="Century" panose="02040604050505020304" pitchFamily="18" charset="0"/>
                <a:ea typeface="ＭＳ ゴシック" panose="020B0609070205080204" pitchFamily="49" charset="-128"/>
                <a:cs typeface="Times New Roman" panose="02020603050405020304" pitchFamily="18" charset="0"/>
              </a:rPr>
              <a:t>大学研究</a:t>
            </a:r>
            <a:r>
              <a:rPr lang="ja-JP" altLang="en-US" sz="1400" kern="100" dirty="0" smtClean="0">
                <a:latin typeface="Century" panose="02040604050505020304" pitchFamily="18" charset="0"/>
                <a:ea typeface="ＭＳ ゴシック" panose="020B0609070205080204" pitchFamily="49" charset="-128"/>
                <a:cs typeface="Times New Roman" panose="02020603050405020304" pitchFamily="18" charset="0"/>
              </a:rPr>
              <a:t>推進</a:t>
            </a:r>
            <a:r>
              <a:rPr lang="ja-JP" altLang="ja-JP" sz="1400" kern="100" dirty="0" smtClean="0">
                <a:latin typeface="Century" panose="02040604050505020304" pitchFamily="18" charset="0"/>
                <a:ea typeface="ＭＳ ゴシック" panose="020B0609070205080204" pitchFamily="49" charset="-128"/>
                <a:cs typeface="Times New Roman" panose="02020603050405020304" pitchFamily="18" charset="0"/>
              </a:rPr>
              <a:t>機構</a:t>
            </a:r>
            <a:r>
              <a:rPr lang="ja-JP" altLang="en-US" sz="1400" kern="100" dirty="0" smtClean="0">
                <a:latin typeface="Century" panose="02040604050505020304" pitchFamily="18" charset="0"/>
                <a:ea typeface="ＭＳ ゴシック" panose="020B0609070205080204" pitchFamily="49" charset="-128"/>
                <a:cs typeface="Times New Roman" panose="02020603050405020304" pitchFamily="18" charset="0"/>
              </a:rPr>
              <a:t>特別教授</a:t>
            </a:r>
            <a:endParaRPr lang="en-US" altLang="ja-JP" sz="1400" kern="100" dirty="0" smtClean="0">
              <a:latin typeface="Century" panose="02040604050505020304" pitchFamily="18" charset="0"/>
              <a:ea typeface="ＭＳ ゴシック" panose="020B0609070205080204" pitchFamily="49" charset="-128"/>
              <a:cs typeface="Times New Roman" panose="02020603050405020304" pitchFamily="18" charset="0"/>
            </a:endParaRPr>
          </a:p>
          <a:p>
            <a:pPr marL="90488"/>
            <a:endParaRPr lang="en-US" altLang="ja-JP" sz="1400" dirty="0" smtClean="0">
              <a:latin typeface="ＭＳ Ｐゴシック" panose="020B0600070205080204" pitchFamily="50" charset="-128"/>
              <a:ea typeface="ＭＳ Ｐゴシック" panose="020B0600070205080204" pitchFamily="50" charset="-128"/>
            </a:endParaRPr>
          </a:p>
          <a:p>
            <a:pPr marL="90488"/>
            <a:r>
              <a:rPr lang="ja-JP" altLang="en-US" sz="1400" dirty="0" smtClean="0">
                <a:latin typeface="ＭＳ Ｐゴシック" panose="020B0600070205080204" pitchFamily="50" charset="-128"/>
                <a:ea typeface="ＭＳ Ｐゴシック" panose="020B0600070205080204" pitchFamily="50" charset="-128"/>
              </a:rPr>
              <a:t>事務局：</a:t>
            </a:r>
            <a:r>
              <a:rPr lang="en-US" altLang="ja-JP" sz="1400" dirty="0" smtClean="0">
                <a:latin typeface="ＭＳ Ｐゴシック" panose="020B0600070205080204" pitchFamily="50" charset="-128"/>
                <a:ea typeface="ＭＳ Ｐゴシック" panose="020B0600070205080204" pitchFamily="50" charset="-128"/>
              </a:rPr>
              <a:t>H31.1</a:t>
            </a:r>
            <a:r>
              <a:rPr lang="ja-JP" altLang="en-US" sz="1400" dirty="0" smtClean="0">
                <a:latin typeface="ＭＳ Ｐゴシック" panose="020B0600070205080204" pitchFamily="50" charset="-128"/>
                <a:ea typeface="ＭＳ Ｐゴシック" panose="020B0600070205080204" pitchFamily="50" charset="-128"/>
              </a:rPr>
              <a:t>～　大阪府住宅まちづくり部、大阪市都市計画局</a:t>
            </a:r>
            <a:endParaRPr lang="en-US" altLang="ja-JP" sz="1400" dirty="0" smtClean="0">
              <a:latin typeface="ＭＳ Ｐゴシック" panose="020B0600070205080204" pitchFamily="50" charset="-128"/>
              <a:ea typeface="ＭＳ Ｐゴシック" panose="020B0600070205080204" pitchFamily="50" charset="-128"/>
            </a:endParaRPr>
          </a:p>
          <a:p>
            <a:pPr marL="90488"/>
            <a:r>
              <a:rPr lang="ja-JP" altLang="en-US" sz="1400" dirty="0">
                <a:latin typeface="ＭＳ Ｐゴシック" panose="020B0600070205080204" pitchFamily="50" charset="-128"/>
                <a:ea typeface="ＭＳ Ｐゴシック" panose="020B0600070205080204" pitchFamily="50" charset="-128"/>
              </a:rPr>
              <a:t>　</a:t>
            </a:r>
            <a:r>
              <a:rPr lang="ja-JP" altLang="en-US" sz="1400" dirty="0" smtClean="0">
                <a:latin typeface="ＭＳ Ｐゴシック" panose="020B0600070205080204" pitchFamily="50" charset="-128"/>
                <a:ea typeface="ＭＳ Ｐゴシック" panose="020B0600070205080204" pitchFamily="50" charset="-128"/>
              </a:rPr>
              <a:t>　　　　</a:t>
            </a:r>
            <a:r>
              <a:rPr lang="en-US" altLang="ja-JP" sz="1400" dirty="0" smtClean="0">
                <a:latin typeface="ＭＳ Ｐゴシック" panose="020B0600070205080204" pitchFamily="50" charset="-128"/>
                <a:ea typeface="ＭＳ Ｐゴシック" panose="020B0600070205080204" pitchFamily="50" charset="-128"/>
              </a:rPr>
              <a:t>R3.11</a:t>
            </a:r>
            <a:r>
              <a:rPr lang="ja-JP" altLang="en-US" sz="1400" dirty="0" smtClean="0">
                <a:latin typeface="ＭＳ Ｐゴシック" panose="020B0600070205080204" pitchFamily="50" charset="-128"/>
                <a:ea typeface="ＭＳ Ｐゴシック" panose="020B0600070205080204" pitchFamily="50" charset="-128"/>
              </a:rPr>
              <a:t>～　大阪都市計画局、大阪市計画調整局</a:t>
            </a:r>
            <a:endParaRPr lang="en-US" altLang="ja-JP" sz="1400" dirty="0">
              <a:latin typeface="ＭＳ Ｐゴシック" panose="020B0600070205080204" pitchFamily="50" charset="-128"/>
              <a:ea typeface="ＭＳ Ｐゴシック" panose="020B0600070205080204" pitchFamily="50" charset="-128"/>
            </a:endParaRPr>
          </a:p>
        </p:txBody>
      </p:sp>
      <p:sp>
        <p:nvSpPr>
          <p:cNvPr id="31" name="テキスト ボックス 30"/>
          <p:cNvSpPr txBox="1"/>
          <p:nvPr/>
        </p:nvSpPr>
        <p:spPr>
          <a:xfrm>
            <a:off x="5274339" y="2101959"/>
            <a:ext cx="4460266" cy="399238"/>
          </a:xfrm>
          <a:prstGeom prst="roundRect">
            <a:avLst/>
          </a:prstGeom>
          <a:solidFill>
            <a:schemeClr val="bg1"/>
          </a:solidFill>
          <a:ln w="12700">
            <a:solidFill>
              <a:schemeClr val="tx1"/>
            </a:solidFill>
          </a:ln>
        </p:spPr>
        <p:txBody>
          <a:bodyPr wrap="square" lIns="0" tIns="72000" rIns="0" bIns="72000" rtlCol="0" anchor="ctr">
            <a:spAutoFit/>
          </a:bodyPr>
          <a:lstStyle/>
          <a:p>
            <a:pPr indent="84138"/>
            <a:r>
              <a:rPr lang="en-US" altLang="ja-JP" sz="1400" dirty="0" smtClean="0">
                <a:latin typeface="+mn-ea"/>
              </a:rPr>
              <a:t>R</a:t>
            </a:r>
            <a:r>
              <a:rPr lang="ja-JP" altLang="en-US" sz="1400" dirty="0" smtClean="0">
                <a:latin typeface="+mn-ea"/>
              </a:rPr>
              <a:t>２．</a:t>
            </a:r>
            <a:r>
              <a:rPr lang="ja-JP" altLang="en-US" sz="1400" dirty="0">
                <a:latin typeface="+mn-ea"/>
              </a:rPr>
              <a:t>３</a:t>
            </a:r>
            <a:r>
              <a:rPr lang="ja-JP" altLang="en-US" sz="1400" dirty="0" smtClean="0">
                <a:latin typeface="+mn-ea"/>
              </a:rPr>
              <a:t>　「まちづくり</a:t>
            </a:r>
            <a:r>
              <a:rPr lang="ja-JP" altLang="en-US" sz="1400" dirty="0">
                <a:latin typeface="+mn-ea"/>
              </a:rPr>
              <a:t>方針の</a:t>
            </a:r>
            <a:r>
              <a:rPr lang="ja-JP" altLang="en-US" sz="1400" dirty="0" smtClean="0">
                <a:latin typeface="+mn-ea"/>
              </a:rPr>
              <a:t>骨格」の</a:t>
            </a:r>
            <a:r>
              <a:rPr lang="ja-JP" altLang="en-US" sz="1400" dirty="0">
                <a:latin typeface="+mn-ea"/>
              </a:rPr>
              <a:t>作成</a:t>
            </a:r>
            <a:endParaRPr kumimoji="1" lang="ja-JP" altLang="en-US" sz="1400" dirty="0">
              <a:latin typeface="+mn-ea"/>
            </a:endParaRPr>
          </a:p>
        </p:txBody>
      </p:sp>
      <p:sp>
        <p:nvSpPr>
          <p:cNvPr id="41" name="下矢印 40"/>
          <p:cNvSpPr/>
          <p:nvPr/>
        </p:nvSpPr>
        <p:spPr>
          <a:xfrm>
            <a:off x="5420963" y="1431830"/>
            <a:ext cx="788172" cy="662156"/>
          </a:xfrm>
          <a:prstGeom prst="downArrow">
            <a:avLst>
              <a:gd name="adj1" fmla="val 50000"/>
              <a:gd name="adj2" fmla="val 39403"/>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45" name="下矢印 44"/>
          <p:cNvSpPr/>
          <p:nvPr/>
        </p:nvSpPr>
        <p:spPr>
          <a:xfrm>
            <a:off x="5420963" y="2511333"/>
            <a:ext cx="788172" cy="632696"/>
          </a:xfrm>
          <a:prstGeom prst="downArrow">
            <a:avLst>
              <a:gd name="adj1" fmla="val 50000"/>
              <a:gd name="adj2" fmla="val 25666"/>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46" name="テキスト ボックス 45"/>
          <p:cNvSpPr txBox="1"/>
          <p:nvPr/>
        </p:nvSpPr>
        <p:spPr>
          <a:xfrm>
            <a:off x="6155068" y="2474597"/>
            <a:ext cx="3640375" cy="637601"/>
          </a:xfrm>
          <a:prstGeom prst="roundRect">
            <a:avLst/>
          </a:prstGeom>
          <a:noFill/>
          <a:ln w="28575">
            <a:noFill/>
          </a:ln>
        </p:spPr>
        <p:txBody>
          <a:bodyPr wrap="square" lIns="0" tIns="72000" rIns="0" bIns="72000" rtlCol="0" anchor="ctr">
            <a:spAutoFit/>
          </a:bodyPr>
          <a:lstStyle/>
          <a:p>
            <a:pPr marL="285750" indent="-285750">
              <a:buFont typeface="Arial" panose="020B0604020202020204" pitchFamily="34" charset="0"/>
              <a:buChar char="•"/>
            </a:pPr>
            <a:r>
              <a:rPr kumimoji="1" lang="ja-JP" altLang="en-US" sz="1400" dirty="0" smtClean="0">
                <a:latin typeface="+mn-ea"/>
              </a:rPr>
              <a:t>民間</a:t>
            </a:r>
            <a:r>
              <a:rPr lang="ja-JP" altLang="en-US" sz="1400" dirty="0">
                <a:latin typeface="+mn-ea"/>
              </a:rPr>
              <a:t>都市</a:t>
            </a:r>
            <a:r>
              <a:rPr lang="ja-JP" altLang="en-US" sz="1400" dirty="0" smtClean="0">
                <a:latin typeface="+mn-ea"/>
              </a:rPr>
              <a:t>開発</a:t>
            </a:r>
            <a:r>
              <a:rPr lang="ja-JP" altLang="en-US" sz="1400" dirty="0">
                <a:latin typeface="+mn-ea"/>
              </a:rPr>
              <a:t>の</a:t>
            </a:r>
            <a:r>
              <a:rPr lang="ja-JP" altLang="en-US" sz="1400" dirty="0" smtClean="0">
                <a:latin typeface="+mn-ea"/>
              </a:rPr>
              <a:t>機運の</a:t>
            </a:r>
            <a:r>
              <a:rPr lang="ja-JP" altLang="en-US" sz="1400" dirty="0">
                <a:latin typeface="+mn-ea"/>
              </a:rPr>
              <a:t>醸成</a:t>
            </a:r>
            <a:endParaRPr lang="en-US" altLang="ja-JP" sz="1400" dirty="0">
              <a:latin typeface="+mn-ea"/>
            </a:endParaRPr>
          </a:p>
          <a:p>
            <a:pPr marL="285750" indent="-285750">
              <a:buFont typeface="Arial" panose="020B0604020202020204" pitchFamily="34" charset="0"/>
              <a:buChar char="•"/>
            </a:pPr>
            <a:r>
              <a:rPr kumimoji="1" lang="ja-JP" altLang="en-US" sz="1400" dirty="0" smtClean="0">
                <a:latin typeface="+mn-ea"/>
              </a:rPr>
              <a:t>導入</a:t>
            </a:r>
            <a:r>
              <a:rPr kumimoji="1" lang="ja-JP" altLang="en-US" sz="1400" dirty="0">
                <a:latin typeface="+mn-ea"/>
              </a:rPr>
              <a:t>機能の検討深度化等</a:t>
            </a:r>
          </a:p>
        </p:txBody>
      </p:sp>
      <p:sp>
        <p:nvSpPr>
          <p:cNvPr id="35" name="テキスト ボックス 34"/>
          <p:cNvSpPr txBox="1"/>
          <p:nvPr/>
        </p:nvSpPr>
        <p:spPr>
          <a:xfrm>
            <a:off x="5274339" y="3138685"/>
            <a:ext cx="4460266" cy="426169"/>
          </a:xfrm>
          <a:prstGeom prst="roundRect">
            <a:avLst>
              <a:gd name="adj" fmla="val 12156"/>
            </a:avLst>
          </a:prstGeom>
          <a:solidFill>
            <a:schemeClr val="bg1"/>
          </a:solidFill>
          <a:ln w="12700">
            <a:solidFill>
              <a:schemeClr val="tx1"/>
            </a:solidFill>
          </a:ln>
        </p:spPr>
        <p:txBody>
          <a:bodyPr wrap="square" lIns="0" tIns="72000" rIns="0" bIns="72000" rtlCol="0" anchor="ctr" anchorCtr="0">
            <a:noAutofit/>
          </a:bodyPr>
          <a:lstStyle/>
          <a:p>
            <a:pPr marL="1082675" indent="-998538">
              <a:lnSpc>
                <a:spcPts val="1300"/>
              </a:lnSpc>
            </a:pPr>
            <a:r>
              <a:rPr lang="ja-JP" altLang="en-US" sz="1400" dirty="0" smtClean="0">
                <a:latin typeface="+mn-ea"/>
              </a:rPr>
              <a:t>Ｒ３．８　検討スケジュールの変更</a:t>
            </a:r>
            <a:endParaRPr lang="en-US" altLang="ja-JP" sz="1400" dirty="0" smtClean="0">
              <a:latin typeface="+mn-ea"/>
            </a:endParaRPr>
          </a:p>
        </p:txBody>
      </p:sp>
      <p:sp>
        <p:nvSpPr>
          <p:cNvPr id="50" name="正方形/長方形 49"/>
          <p:cNvSpPr/>
          <p:nvPr/>
        </p:nvSpPr>
        <p:spPr>
          <a:xfrm>
            <a:off x="6094230" y="1414138"/>
            <a:ext cx="3849561" cy="523220"/>
          </a:xfrm>
          <a:prstGeom prst="rect">
            <a:avLst/>
          </a:prstGeom>
        </p:spPr>
        <p:txBody>
          <a:bodyPr wrap="square">
            <a:spAutoFit/>
          </a:bodyPr>
          <a:lstStyle/>
          <a:p>
            <a:pPr marL="285750" indent="-285750">
              <a:buFont typeface="Arial" panose="020B0604020202020204" pitchFamily="34" charset="0"/>
              <a:buChar char="•"/>
            </a:pPr>
            <a:r>
              <a:rPr lang="ja-JP" altLang="en-US" sz="1400" dirty="0" smtClean="0">
                <a:latin typeface="+mn-ea"/>
              </a:rPr>
              <a:t>民間</a:t>
            </a:r>
            <a:r>
              <a:rPr lang="ja-JP" altLang="en-US" sz="1400" dirty="0">
                <a:latin typeface="+mn-ea"/>
              </a:rPr>
              <a:t>都市開発</a:t>
            </a:r>
            <a:r>
              <a:rPr lang="ja-JP" altLang="en-US" sz="1400" dirty="0" smtClean="0">
                <a:latin typeface="+mn-ea"/>
              </a:rPr>
              <a:t>の</a:t>
            </a:r>
            <a:r>
              <a:rPr lang="ja-JP" altLang="en-US" sz="1400" dirty="0">
                <a:latin typeface="+mn-ea"/>
              </a:rPr>
              <a:t>機運</a:t>
            </a:r>
            <a:r>
              <a:rPr lang="ja-JP" altLang="en-US" sz="1400" dirty="0" smtClean="0">
                <a:latin typeface="+mn-ea"/>
              </a:rPr>
              <a:t>の</a:t>
            </a:r>
            <a:r>
              <a:rPr lang="ja-JP" altLang="en-US" sz="1400" dirty="0">
                <a:latin typeface="+mn-ea"/>
              </a:rPr>
              <a:t>醸成</a:t>
            </a:r>
            <a:endParaRPr lang="en-US" altLang="ja-JP" sz="1400" dirty="0">
              <a:latin typeface="+mn-ea"/>
            </a:endParaRPr>
          </a:p>
          <a:p>
            <a:pPr marL="285750" indent="-285750">
              <a:buFont typeface="Arial" panose="020B0604020202020204" pitchFamily="34" charset="0"/>
              <a:buChar char="•"/>
            </a:pPr>
            <a:r>
              <a:rPr lang="ja-JP" altLang="en-US" sz="1400" dirty="0" smtClean="0">
                <a:latin typeface="+mn-ea"/>
              </a:rPr>
              <a:t>新幹線</a:t>
            </a:r>
            <a:r>
              <a:rPr lang="ja-JP" altLang="en-US" sz="1400" dirty="0">
                <a:latin typeface="+mn-ea"/>
              </a:rPr>
              <a:t>新駅の駅位置の確定時に備えた準備</a:t>
            </a:r>
            <a:endParaRPr lang="en-US" altLang="ja-JP" sz="1400" dirty="0">
              <a:latin typeface="+mn-ea"/>
            </a:endParaRPr>
          </a:p>
        </p:txBody>
      </p:sp>
      <p:sp>
        <p:nvSpPr>
          <p:cNvPr id="69" name="テキスト ボックス 68"/>
          <p:cNvSpPr txBox="1"/>
          <p:nvPr/>
        </p:nvSpPr>
        <p:spPr>
          <a:xfrm>
            <a:off x="5302712" y="5896184"/>
            <a:ext cx="4445071" cy="399238"/>
          </a:xfrm>
          <a:prstGeom prst="roundRect">
            <a:avLst/>
          </a:prstGeom>
          <a:solidFill>
            <a:schemeClr val="bg1"/>
          </a:solidFill>
          <a:ln w="12700">
            <a:solidFill>
              <a:schemeClr val="tx1"/>
            </a:solidFill>
          </a:ln>
        </p:spPr>
        <p:txBody>
          <a:bodyPr wrap="square" lIns="0" tIns="72000" rIns="0" bIns="72000" rtlCol="0" anchor="ctr">
            <a:spAutoFit/>
          </a:bodyPr>
          <a:lstStyle/>
          <a:p>
            <a:pPr indent="84138"/>
            <a:r>
              <a:rPr lang="en-US" altLang="ja-JP" sz="1400" dirty="0" smtClean="0">
                <a:latin typeface="+mn-ea"/>
              </a:rPr>
              <a:t>R</a:t>
            </a:r>
            <a:r>
              <a:rPr lang="ja-JP" altLang="en-US" sz="1400" dirty="0">
                <a:latin typeface="+mn-ea"/>
              </a:rPr>
              <a:t>４</a:t>
            </a:r>
            <a:r>
              <a:rPr lang="ja-JP" altLang="en-US" sz="1400" dirty="0" smtClean="0">
                <a:latin typeface="+mn-ea"/>
              </a:rPr>
              <a:t>．４</a:t>
            </a:r>
            <a:r>
              <a:rPr lang="ja-JP" altLang="en-US" sz="1400" dirty="0">
                <a:latin typeface="+mn-ea"/>
              </a:rPr>
              <a:t>　</a:t>
            </a:r>
            <a:r>
              <a:rPr lang="ja-JP" altLang="en-US" sz="1400" dirty="0" smtClean="0">
                <a:latin typeface="+mn-ea"/>
              </a:rPr>
              <a:t>「まちづくり</a:t>
            </a:r>
            <a:r>
              <a:rPr lang="ja-JP" altLang="en-US" sz="1400" dirty="0">
                <a:latin typeface="+mn-ea"/>
              </a:rPr>
              <a:t>方針</a:t>
            </a:r>
            <a:r>
              <a:rPr lang="ja-JP" altLang="en-US" sz="1400" dirty="0" smtClean="0">
                <a:latin typeface="+mn-ea"/>
              </a:rPr>
              <a:t>２０２２」（案）の作成</a:t>
            </a:r>
            <a:endParaRPr kumimoji="1" lang="ja-JP" altLang="en-US" sz="1400" dirty="0">
              <a:latin typeface="+mn-ea"/>
            </a:endParaRPr>
          </a:p>
        </p:txBody>
      </p:sp>
      <p:sp>
        <p:nvSpPr>
          <p:cNvPr id="32" name="正方形/長方形 31"/>
          <p:cNvSpPr/>
          <p:nvPr/>
        </p:nvSpPr>
        <p:spPr>
          <a:xfrm>
            <a:off x="9415607" y="6438511"/>
            <a:ext cx="439543"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0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２</a:t>
            </a:r>
          </a:p>
        </p:txBody>
      </p:sp>
      <p:sp>
        <p:nvSpPr>
          <p:cNvPr id="33" name="テキスト ボックス 32"/>
          <p:cNvSpPr txBox="1"/>
          <p:nvPr/>
        </p:nvSpPr>
        <p:spPr>
          <a:xfrm>
            <a:off x="118941" y="645733"/>
            <a:ext cx="2402769" cy="297962"/>
          </a:xfrm>
          <a:prstGeom prst="rect">
            <a:avLst/>
          </a:prstGeom>
          <a:solidFill>
            <a:srgbClr val="FFEC99"/>
          </a:solidFill>
          <a:ln w="12700" cmpd="thickThin">
            <a:solidFill>
              <a:srgbClr val="C00000"/>
            </a:solidFill>
          </a:ln>
        </p:spPr>
        <p:txBody>
          <a:bodyPr wrap="square" lIns="36000" tIns="36000" rIns="36000" bIns="0" rtlCol="0">
            <a:spAutoFit/>
          </a:bodyPr>
          <a:lstStyle/>
          <a:p>
            <a:r>
              <a:rPr kumimoji="1" lang="ja-JP" altLang="en-US" sz="1700" b="1" dirty="0" smtClean="0">
                <a:latin typeface="Meiryo UI" panose="020B0604030504040204" pitchFamily="50" charset="-128"/>
                <a:ea typeface="Meiryo UI" panose="020B0604030504040204" pitchFamily="50" charset="-128"/>
              </a:rPr>
              <a:t>○副首都推進本部会議</a:t>
            </a:r>
            <a:endParaRPr lang="ja-JP" altLang="en-US" sz="1700" dirty="0">
              <a:latin typeface="Meiryo UI" panose="020B0604030504040204" pitchFamily="50" charset="-128"/>
              <a:ea typeface="Meiryo UI" panose="020B0604030504040204" pitchFamily="50" charset="-128"/>
            </a:endParaRPr>
          </a:p>
        </p:txBody>
      </p:sp>
      <p:sp>
        <p:nvSpPr>
          <p:cNvPr id="34" name="正方形/長方形 33"/>
          <p:cNvSpPr/>
          <p:nvPr/>
        </p:nvSpPr>
        <p:spPr>
          <a:xfrm>
            <a:off x="2550400" y="650599"/>
            <a:ext cx="829073" cy="307777"/>
          </a:xfrm>
          <a:prstGeom prst="rect">
            <a:avLst/>
          </a:prstGeom>
        </p:spPr>
        <p:txBody>
          <a:bodyPr wrap="none">
            <a:spAutoFit/>
          </a:bodyPr>
          <a:lstStyle/>
          <a:p>
            <a:r>
              <a:rPr lang="en-US" altLang="ja-JP" sz="1400" dirty="0" smtClean="0">
                <a:latin typeface="Meiryo UI" panose="020B0604030504040204" pitchFamily="50" charset="-128"/>
                <a:ea typeface="Meiryo UI" panose="020B0604030504040204" pitchFamily="50" charset="-128"/>
              </a:rPr>
              <a:t>H30.12</a:t>
            </a:r>
            <a:endParaRPr lang="ja-JP" altLang="en-US" sz="1400"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5279519" y="630021"/>
            <a:ext cx="2554765" cy="297962"/>
          </a:xfrm>
          <a:prstGeom prst="rect">
            <a:avLst/>
          </a:prstGeom>
          <a:solidFill>
            <a:srgbClr val="FFEC99"/>
          </a:solidFill>
          <a:ln w="12700" cmpd="thickThin">
            <a:solidFill>
              <a:srgbClr val="C00000"/>
            </a:solidFill>
          </a:ln>
        </p:spPr>
        <p:txBody>
          <a:bodyPr wrap="square" lIns="36000" tIns="36000" rIns="36000" bIns="0" rtlCol="0">
            <a:spAutoFit/>
          </a:bodyPr>
          <a:lstStyle/>
          <a:p>
            <a:r>
              <a:rPr kumimoji="1" lang="ja-JP" altLang="en-US" sz="1700" b="1" dirty="0" smtClean="0">
                <a:latin typeface="Meiryo UI" panose="020B0604030504040204" pitchFamily="50" charset="-128"/>
                <a:ea typeface="Meiryo UI" panose="020B0604030504040204" pitchFamily="50" charset="-128"/>
              </a:rPr>
              <a:t>○検討協議会の検討経過</a:t>
            </a:r>
            <a:endParaRPr lang="ja-JP" altLang="en-US" sz="1700"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6139859" y="3584413"/>
            <a:ext cx="3655583" cy="2298517"/>
          </a:xfrm>
          <a:prstGeom prst="roundRect">
            <a:avLst>
              <a:gd name="adj" fmla="val 7224"/>
            </a:avLst>
          </a:prstGeom>
          <a:noFill/>
          <a:ln w="25400">
            <a:noFill/>
          </a:ln>
        </p:spPr>
        <p:txBody>
          <a:bodyPr wrap="square" lIns="0" tIns="0" rIns="0" bIns="0" rtlCol="0" anchor="t" anchorCtr="0">
            <a:noAutofit/>
          </a:bodyPr>
          <a:lstStyle/>
          <a:p>
            <a:pPr marL="285750" indent="-285750">
              <a:buFont typeface="Arial" panose="020B0604020202020204" pitchFamily="34" charset="0"/>
              <a:buChar char="•"/>
            </a:pPr>
            <a:r>
              <a:rPr lang="ja-JP" altLang="en-US" sz="1400" dirty="0" smtClean="0">
                <a:latin typeface="+mn-ea"/>
              </a:rPr>
              <a:t>リニア</a:t>
            </a:r>
            <a:r>
              <a:rPr lang="ja-JP" altLang="en-US" sz="1400" dirty="0">
                <a:latin typeface="+mn-ea"/>
              </a:rPr>
              <a:t>・北陸新幹線の駅位置の方向性</a:t>
            </a:r>
            <a:r>
              <a:rPr lang="ja-JP" altLang="en-US" sz="1400" dirty="0" smtClean="0">
                <a:latin typeface="+mn-ea"/>
              </a:rPr>
              <a:t>は</a:t>
            </a:r>
            <a:r>
              <a:rPr lang="ja-JP" altLang="en-US" sz="1400" dirty="0">
                <a:latin typeface="+mn-ea"/>
              </a:rPr>
              <a:t>　</a:t>
            </a:r>
            <a:r>
              <a:rPr lang="ja-JP" altLang="en-US" sz="1400" dirty="0" smtClean="0">
                <a:latin typeface="+mn-ea"/>
              </a:rPr>
              <a:t>示されて</a:t>
            </a:r>
            <a:r>
              <a:rPr lang="ja-JP" altLang="en-US" sz="1400" dirty="0">
                <a:latin typeface="+mn-ea"/>
              </a:rPr>
              <a:t>いない</a:t>
            </a:r>
            <a:endParaRPr lang="en-US" altLang="ja-JP" sz="1400" dirty="0">
              <a:latin typeface="+mn-ea"/>
            </a:endParaRPr>
          </a:p>
          <a:p>
            <a:pPr marL="285750" indent="-285750">
              <a:buFont typeface="Arial" panose="020B0604020202020204" pitchFamily="34" charset="0"/>
              <a:buChar char="•"/>
            </a:pPr>
            <a:r>
              <a:rPr lang="ja-JP" altLang="en-US" sz="1400" b="1" u="sng" dirty="0" smtClean="0">
                <a:latin typeface="+mn-ea"/>
              </a:rPr>
              <a:t>新</a:t>
            </a:r>
            <a:r>
              <a:rPr lang="ja-JP" altLang="en-US" sz="1400" b="1" u="sng" dirty="0">
                <a:latin typeface="+mn-ea"/>
              </a:rPr>
              <a:t>大阪駅エリアにて民間都市開発に</a:t>
            </a:r>
            <a:r>
              <a:rPr lang="ja-JP" altLang="en-US" sz="1400" b="1" u="sng" dirty="0" smtClean="0">
                <a:latin typeface="+mn-ea"/>
              </a:rPr>
              <a:t>よる　都市</a:t>
            </a:r>
            <a:r>
              <a:rPr lang="ja-JP" altLang="en-US" sz="1400" b="1" u="sng" dirty="0">
                <a:latin typeface="+mn-ea"/>
              </a:rPr>
              <a:t>再生</a:t>
            </a:r>
            <a:r>
              <a:rPr lang="ja-JP" altLang="en-US" sz="1400" b="1" u="sng" dirty="0" smtClean="0">
                <a:latin typeface="+mn-ea"/>
              </a:rPr>
              <a:t>の機運</a:t>
            </a:r>
            <a:endParaRPr lang="en-US" altLang="ja-JP" sz="1400" b="1" u="sng" dirty="0">
              <a:latin typeface="+mn-ea"/>
            </a:endParaRPr>
          </a:p>
          <a:p>
            <a:endParaRPr lang="en-US" altLang="ja-JP" sz="1400" dirty="0" smtClean="0">
              <a:latin typeface="+mn-ea"/>
            </a:endParaRPr>
          </a:p>
          <a:p>
            <a:r>
              <a:rPr lang="ja-JP" altLang="en-US" sz="1400" dirty="0" smtClean="0">
                <a:latin typeface="+mn-ea"/>
              </a:rPr>
              <a:t>当初、リニア・北陸新幹線の駅位置</a:t>
            </a:r>
            <a:r>
              <a:rPr lang="ja-JP" altLang="en-US" sz="1400" dirty="0">
                <a:latin typeface="+mn-ea"/>
              </a:rPr>
              <a:t>を踏まえて、まちづくり方針を</a:t>
            </a:r>
            <a:r>
              <a:rPr lang="ja-JP" altLang="en-US" sz="1400" dirty="0" smtClean="0">
                <a:latin typeface="+mn-ea"/>
              </a:rPr>
              <a:t>作成</a:t>
            </a:r>
            <a:endParaRPr lang="en-US" altLang="ja-JP" sz="1400" dirty="0">
              <a:latin typeface="+mn-ea"/>
            </a:endParaRPr>
          </a:p>
          <a:p>
            <a:pPr marL="84138" indent="-84138"/>
            <a:r>
              <a:rPr lang="ja-JP" altLang="en-US" sz="1400" b="1" u="sng" dirty="0">
                <a:latin typeface="+mn-ea"/>
              </a:rPr>
              <a:t>⇒</a:t>
            </a:r>
            <a:r>
              <a:rPr lang="ja-JP" altLang="en-US" sz="1400" b="1" u="sng" dirty="0" smtClean="0">
                <a:latin typeface="+mn-ea"/>
              </a:rPr>
              <a:t>エリア</a:t>
            </a:r>
            <a:r>
              <a:rPr lang="ja-JP" altLang="en-US" sz="1400" b="1" u="sng" dirty="0">
                <a:latin typeface="+mn-ea"/>
              </a:rPr>
              <a:t>の価値を高める民間都市開発を実現していくために</a:t>
            </a:r>
            <a:r>
              <a:rPr lang="ja-JP" altLang="en-US" sz="1400" b="1" u="sng" dirty="0" smtClean="0">
                <a:latin typeface="+mn-ea"/>
              </a:rPr>
              <a:t>、これまでの検討協議会</a:t>
            </a:r>
            <a:r>
              <a:rPr lang="ja-JP" altLang="en-US" sz="1400" b="1" u="sng" dirty="0">
                <a:latin typeface="+mn-ea"/>
              </a:rPr>
              <a:t>での</a:t>
            </a:r>
            <a:r>
              <a:rPr lang="ja-JP" altLang="en-US" sz="1400" b="1" u="sng" dirty="0" smtClean="0">
                <a:latin typeface="+mn-ea"/>
              </a:rPr>
              <a:t>検討内容をまとめた、まちづくり</a:t>
            </a:r>
            <a:r>
              <a:rPr lang="ja-JP" altLang="en-US" sz="1400" b="1" u="sng" dirty="0">
                <a:latin typeface="+mn-ea"/>
              </a:rPr>
              <a:t>方針を作成</a:t>
            </a:r>
            <a:endParaRPr lang="en-US" altLang="ja-JP" sz="1400" b="1" u="sng" dirty="0">
              <a:latin typeface="+mn-ea"/>
            </a:endParaRPr>
          </a:p>
        </p:txBody>
      </p:sp>
    </p:spTree>
    <p:extLst>
      <p:ext uri="{BB962C8B-B14F-4D97-AF65-F5344CB8AC3E}">
        <p14:creationId xmlns:p14="http://schemas.microsoft.com/office/powerpoint/2010/main" val="1647038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ctrTitle"/>
          </p:nvPr>
        </p:nvSpPr>
        <p:spPr>
          <a:xfrm>
            <a:off x="172800" y="2312032"/>
            <a:ext cx="9543245" cy="1542459"/>
          </a:xfrm>
        </p:spPr>
        <p:txBody>
          <a:bodyPr>
            <a:noAutofit/>
          </a:bodyPr>
          <a:lstStyle/>
          <a:p>
            <a:pPr algn="ctr">
              <a:spcAft>
                <a:spcPts val="0"/>
              </a:spcAft>
            </a:pPr>
            <a:r>
              <a:rPr lang="ja-JP" altLang="en-US" sz="3200" dirty="0"/>
              <a:t>新大阪駅周辺地域都市再生緊急整備地域</a:t>
            </a:r>
            <a:br>
              <a:rPr lang="ja-JP" altLang="en-US" sz="3200" dirty="0"/>
            </a:br>
            <a:r>
              <a:rPr lang="ja-JP" altLang="en-US" sz="3200" dirty="0"/>
              <a:t>まちづくり方針　</a:t>
            </a:r>
            <a:r>
              <a:rPr lang="ja-JP" altLang="en-US" sz="3200" dirty="0" smtClean="0"/>
              <a:t>２０２２（案）</a:t>
            </a:r>
            <a:r>
              <a:rPr lang="ja-JP" altLang="en-US" sz="2400" kern="100" dirty="0">
                <a:effectLst/>
                <a:latin typeface="+mn-lt"/>
                <a:ea typeface="HGPｺﾞｼｯｸM" panose="020B0600000000000000" pitchFamily="50" charset="-128"/>
                <a:cs typeface="Times New Roman" panose="02020603050405020304" pitchFamily="18" charset="0"/>
              </a:rPr>
              <a:t/>
            </a:r>
            <a:br>
              <a:rPr lang="ja-JP" altLang="en-US" sz="2400" kern="100" dirty="0">
                <a:effectLst/>
                <a:latin typeface="+mn-lt"/>
                <a:ea typeface="HGPｺﾞｼｯｸM" panose="020B0600000000000000" pitchFamily="50" charset="-128"/>
                <a:cs typeface="Times New Roman" panose="02020603050405020304" pitchFamily="18" charset="0"/>
              </a:rPr>
            </a:br>
            <a:r>
              <a:rPr lang="en-US" altLang="ja-JP" sz="3200" dirty="0"/>
              <a:t>【</a:t>
            </a:r>
            <a:r>
              <a:rPr lang="ja-JP" altLang="en-US" sz="3200" dirty="0" smtClean="0"/>
              <a:t>概要版</a:t>
            </a:r>
            <a:r>
              <a:rPr lang="en-US" altLang="ja-JP" sz="3200" dirty="0" smtClean="0"/>
              <a:t>】</a:t>
            </a:r>
            <a:r>
              <a:rPr lang="ja-JP" altLang="en-US" sz="3200" dirty="0" smtClean="0"/>
              <a:t>　（抜粋）</a:t>
            </a:r>
            <a:endParaRPr kumimoji="1" lang="ja-JP" altLang="en-US" sz="3200" dirty="0"/>
          </a:p>
        </p:txBody>
      </p:sp>
      <p:sp>
        <p:nvSpPr>
          <p:cNvPr id="9" name="テキスト ボックス 8"/>
          <p:cNvSpPr txBox="1"/>
          <p:nvPr/>
        </p:nvSpPr>
        <p:spPr>
          <a:xfrm>
            <a:off x="8923542" y="515376"/>
            <a:ext cx="72768" cy="253916"/>
          </a:xfrm>
          <a:prstGeom prst="rect">
            <a:avLst/>
          </a:prstGeom>
          <a:noFill/>
        </p:spPr>
        <p:txBody>
          <a:bodyPr wrap="none" lIns="36000" rIns="36000" rtlCol="0">
            <a:spAutoFit/>
          </a:bodyPr>
          <a:lstStyle/>
          <a:p>
            <a:endParaRPr lang="en-US" altLang="ja-JP" sz="1050" dirty="0"/>
          </a:p>
        </p:txBody>
      </p:sp>
      <p:sp>
        <p:nvSpPr>
          <p:cNvPr id="20" name="テキスト ボックス 19">
            <a:extLst>
              <a:ext uri="{FF2B5EF4-FFF2-40B4-BE49-F238E27FC236}">
                <a16:creationId xmlns:a16="http://schemas.microsoft.com/office/drawing/2014/main" id="{DFE1F2B5-64B2-4A98-91A9-A20389399F96}"/>
              </a:ext>
            </a:extLst>
          </p:cNvPr>
          <p:cNvSpPr txBox="1"/>
          <p:nvPr/>
        </p:nvSpPr>
        <p:spPr>
          <a:xfrm>
            <a:off x="1164729" y="5397231"/>
            <a:ext cx="7831582" cy="707886"/>
          </a:xfrm>
          <a:prstGeom prst="rect">
            <a:avLst/>
          </a:prstGeom>
          <a:noFill/>
        </p:spPr>
        <p:txBody>
          <a:bodyPr wrap="square" rtlCol="0">
            <a:spAutoFit/>
          </a:bodyPr>
          <a:lstStyle/>
          <a:p>
            <a:pPr algn="ctr"/>
            <a:r>
              <a:rPr lang="ja-JP" altLang="en-US" sz="2000" dirty="0">
                <a:latin typeface="+mj-lt"/>
                <a:ea typeface="+mj-ea"/>
                <a:cs typeface="+mj-cs"/>
              </a:rPr>
              <a:t>新大阪駅周辺地域都市再生緊急整備地域</a:t>
            </a:r>
            <a:endParaRPr lang="en-US" altLang="ja-JP" sz="2000" dirty="0">
              <a:latin typeface="+mj-lt"/>
              <a:ea typeface="+mj-ea"/>
              <a:cs typeface="+mj-cs"/>
            </a:endParaRPr>
          </a:p>
          <a:p>
            <a:pPr algn="ctr"/>
            <a:r>
              <a:rPr lang="ja-JP" altLang="en-US" sz="2000" dirty="0">
                <a:latin typeface="+mj-lt"/>
                <a:ea typeface="+mj-ea"/>
                <a:cs typeface="+mj-cs"/>
              </a:rPr>
              <a:t>検討協議会</a:t>
            </a:r>
          </a:p>
        </p:txBody>
      </p:sp>
      <p:sp>
        <p:nvSpPr>
          <p:cNvPr id="21" name="正方形/長方形 20"/>
          <p:cNvSpPr/>
          <p:nvPr/>
        </p:nvSpPr>
        <p:spPr>
          <a:xfrm>
            <a:off x="9383078" y="42007"/>
            <a:ext cx="479380"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３</a:t>
            </a:r>
          </a:p>
        </p:txBody>
      </p:sp>
    </p:spTree>
    <p:extLst>
      <p:ext uri="{BB962C8B-B14F-4D97-AF65-F5344CB8AC3E}">
        <p14:creationId xmlns:p14="http://schemas.microsoft.com/office/powerpoint/2010/main" val="2310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2"/>
          <p:cNvSpPr txBox="1">
            <a:spLocks noChangeArrowheads="1"/>
          </p:cNvSpPr>
          <p:nvPr/>
        </p:nvSpPr>
        <p:spPr bwMode="auto">
          <a:xfrm>
            <a:off x="1824755" y="6478361"/>
            <a:ext cx="6599398" cy="246221"/>
          </a:xfrm>
          <a:prstGeom prst="rect">
            <a:avLst/>
          </a:prstGeom>
          <a:noFill/>
          <a:ln w="9525">
            <a:noFill/>
            <a:miter lim="800000"/>
            <a:headEnd/>
            <a:tailEnd/>
          </a:ln>
        </p:spPr>
        <p:txBody>
          <a:bodyPr rot="0" vert="horz" wrap="square" lIns="72000" tIns="0" rIns="72000" bIns="0" anchor="t" anchorCtr="0">
            <a:spAutoFit/>
          </a:bodyPr>
          <a:lstStyle/>
          <a:p>
            <a:pPr algn="ctr">
              <a:spcAft>
                <a:spcPts val="0"/>
              </a:spcAft>
            </a:pPr>
            <a:r>
              <a:rPr lang="ja-JP" altLang="en-US" sz="1600" kern="100" dirty="0" smtClean="0">
                <a:latin typeface="ＭＳ 明朝" panose="02020609040205080304" pitchFamily="17" charset="-128"/>
                <a:ea typeface="ＭＳ 明朝" panose="02020609040205080304" pitchFamily="17" charset="-128"/>
                <a:cs typeface="Times New Roman" panose="02020603050405020304" pitchFamily="18" charset="0"/>
              </a:rPr>
              <a:t>新</a:t>
            </a:r>
            <a:r>
              <a:rPr lang="ja-JP" altLang="en-US" sz="1600" kern="100" dirty="0">
                <a:latin typeface="ＭＳ 明朝" panose="02020609040205080304" pitchFamily="17" charset="-128"/>
                <a:ea typeface="ＭＳ 明朝" panose="02020609040205080304" pitchFamily="17" charset="-128"/>
                <a:cs typeface="Times New Roman" panose="02020603050405020304" pitchFamily="18" charset="0"/>
              </a:rPr>
              <a:t>大阪をとりまく環境（イメージ）と対象地域</a:t>
            </a:r>
          </a:p>
        </p:txBody>
      </p:sp>
      <p:sp>
        <p:nvSpPr>
          <p:cNvPr id="5" name="正方形/長方形 4"/>
          <p:cNvSpPr/>
          <p:nvPr/>
        </p:nvSpPr>
        <p:spPr>
          <a:xfrm>
            <a:off x="0" y="1140836"/>
            <a:ext cx="9906000" cy="169533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marL="177800" indent="-168275">
              <a:lnSpc>
                <a:spcPts val="2500"/>
              </a:lnSpc>
            </a:pPr>
            <a:r>
              <a:rPr lang="ja-JP" altLang="en-US" sz="1600" dirty="0">
                <a:solidFill>
                  <a:schemeClr val="tx1"/>
                </a:solidFill>
                <a:latin typeface="ＭＳ 明朝" panose="02020609040205080304" pitchFamily="17" charset="-128"/>
                <a:ea typeface="ＭＳ 明朝" panose="02020609040205080304" pitchFamily="17" charset="-128"/>
              </a:rPr>
              <a:t>・本まちづくり方針は、リニア中央新幹線の全線開業によるスーパー・メガリージョンの形成や社会状況の変化に備え、広域交通の一大ハブ拠点となる新大阪駅周辺地域（新大阪・十三・淡路）の</a:t>
            </a:r>
            <a:r>
              <a:rPr lang="en-US" altLang="ja-JP" sz="1600" dirty="0">
                <a:solidFill>
                  <a:schemeClr val="tx1"/>
                </a:solidFill>
                <a:latin typeface="ＭＳ 明朝" panose="02020609040205080304" pitchFamily="17" charset="-128"/>
                <a:ea typeface="ＭＳ 明朝" panose="02020609040205080304" pitchFamily="17" charset="-128"/>
              </a:rPr>
              <a:t>20</a:t>
            </a:r>
            <a:r>
              <a:rPr lang="ja-JP" altLang="en-US" sz="1600" dirty="0">
                <a:solidFill>
                  <a:schemeClr val="tx1"/>
                </a:solidFill>
                <a:latin typeface="ＭＳ 明朝" panose="02020609040205080304" pitchFamily="17" charset="-128"/>
                <a:ea typeface="ＭＳ 明朝" panose="02020609040205080304" pitchFamily="17" charset="-128"/>
              </a:rPr>
              <a:t>年から</a:t>
            </a:r>
            <a:r>
              <a:rPr lang="en-US" altLang="ja-JP" sz="1600" dirty="0">
                <a:solidFill>
                  <a:schemeClr val="tx1"/>
                </a:solidFill>
                <a:latin typeface="ＭＳ 明朝" panose="02020609040205080304" pitchFamily="17" charset="-128"/>
                <a:ea typeface="ＭＳ 明朝" panose="02020609040205080304" pitchFamily="17" charset="-128"/>
              </a:rPr>
              <a:t>30</a:t>
            </a:r>
            <a:r>
              <a:rPr lang="ja-JP" altLang="en-US" sz="1600" dirty="0">
                <a:solidFill>
                  <a:schemeClr val="tx1"/>
                </a:solidFill>
                <a:latin typeface="ＭＳ 明朝" panose="02020609040205080304" pitchFamily="17" charset="-128"/>
                <a:ea typeface="ＭＳ 明朝" panose="02020609040205080304" pitchFamily="17" charset="-128"/>
              </a:rPr>
              <a:t>年先を見据えた新しいまちづくりを官民が共有して進めていくために取りまとめるものである。</a:t>
            </a:r>
            <a:endParaRPr lang="en-US" altLang="ja-JP" sz="1600" dirty="0">
              <a:solidFill>
                <a:schemeClr val="tx1"/>
              </a:solidFill>
              <a:latin typeface="ＭＳ 明朝" panose="02020609040205080304" pitchFamily="17" charset="-128"/>
              <a:ea typeface="ＭＳ 明朝" panose="02020609040205080304" pitchFamily="17" charset="-128"/>
            </a:endParaRPr>
          </a:p>
          <a:p>
            <a:pPr marL="177800" indent="-168275">
              <a:lnSpc>
                <a:spcPts val="2500"/>
              </a:lnSpc>
            </a:pPr>
            <a:r>
              <a:rPr lang="ja-JP" altLang="en-US" sz="1600" dirty="0">
                <a:solidFill>
                  <a:schemeClr val="tx1"/>
                </a:solidFill>
                <a:latin typeface="ＭＳ 明朝" panose="02020609040205080304" pitchFamily="17" charset="-128"/>
                <a:ea typeface="ＭＳ 明朝" panose="02020609040205080304" pitchFamily="17" charset="-128"/>
              </a:rPr>
              <a:t>・なお、</a:t>
            </a:r>
            <a:r>
              <a:rPr lang="en-US" altLang="ja-JP" sz="1600" dirty="0">
                <a:solidFill>
                  <a:schemeClr val="tx1"/>
                </a:solidFill>
                <a:latin typeface="ＭＳ 明朝" panose="02020609040205080304" pitchFamily="17" charset="-128"/>
                <a:ea typeface="ＭＳ 明朝" panose="02020609040205080304" pitchFamily="17" charset="-128"/>
              </a:rPr>
              <a:t>2018</a:t>
            </a:r>
            <a:r>
              <a:rPr lang="ja-JP" altLang="en-US" sz="1600" dirty="0">
                <a:solidFill>
                  <a:schemeClr val="tx1"/>
                </a:solidFill>
                <a:latin typeface="ＭＳ 明朝" panose="02020609040205080304" pitchFamily="17" charset="-128"/>
                <a:ea typeface="ＭＳ 明朝" panose="02020609040205080304" pitchFamily="17" charset="-128"/>
              </a:rPr>
              <a:t>年に本地域が都市再生緊急整備地域の候補地域として公表されたことを受け、</a:t>
            </a:r>
            <a:r>
              <a:rPr lang="en-US" altLang="ja-JP" sz="1600" dirty="0">
                <a:solidFill>
                  <a:schemeClr val="tx1"/>
                </a:solidFill>
                <a:latin typeface="ＭＳ 明朝" panose="02020609040205080304" pitchFamily="17" charset="-128"/>
                <a:ea typeface="ＭＳ 明朝" panose="02020609040205080304" pitchFamily="17" charset="-128"/>
              </a:rPr>
              <a:t>2020</a:t>
            </a:r>
            <a:r>
              <a:rPr lang="ja-JP" altLang="en-US" sz="1600" dirty="0">
                <a:solidFill>
                  <a:schemeClr val="tx1"/>
                </a:solidFill>
                <a:latin typeface="ＭＳ 明朝" panose="02020609040205080304" pitchFamily="17" charset="-128"/>
                <a:ea typeface="ＭＳ 明朝" panose="02020609040205080304" pitchFamily="17" charset="-128"/>
              </a:rPr>
              <a:t>年に策定したまちづくり方針の骨格を基に、検討内容等を加えて作成した。</a:t>
            </a:r>
          </a:p>
        </p:txBody>
      </p:sp>
      <p:sp>
        <p:nvSpPr>
          <p:cNvPr id="8" name="正方形/長方形 7">
            <a:extLst>
              <a:ext uri="{FF2B5EF4-FFF2-40B4-BE49-F238E27FC236}">
                <a16:creationId xmlns:a16="http://schemas.microsoft.com/office/drawing/2014/main" id="{44676110-B870-4843-93A1-84E6A1745D47}"/>
              </a:ext>
            </a:extLst>
          </p:cNvPr>
          <p:cNvSpPr/>
          <p:nvPr/>
        </p:nvSpPr>
        <p:spPr>
          <a:xfrm>
            <a:off x="88882" y="667232"/>
            <a:ext cx="3767501" cy="446444"/>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latin typeface="HGPｺﾞｼｯｸM" panose="020B0600000000000000" pitchFamily="50" charset="-128"/>
                <a:ea typeface="HGPｺﾞｼｯｸM" panose="020B0600000000000000" pitchFamily="50" charset="-128"/>
              </a:rPr>
              <a:t>まちづくり方針作成の背景とねらい</a:t>
            </a:r>
          </a:p>
        </p:txBody>
      </p:sp>
      <p:grpSp>
        <p:nvGrpSpPr>
          <p:cNvPr id="10" name="グループ化 9">
            <a:extLst>
              <a:ext uri="{FF2B5EF4-FFF2-40B4-BE49-F238E27FC236}">
                <a16:creationId xmlns:a16="http://schemas.microsoft.com/office/drawing/2014/main" id="{48709B4F-F665-41F1-9C8E-CCBCC7F4F4A5}"/>
              </a:ext>
            </a:extLst>
          </p:cNvPr>
          <p:cNvGrpSpPr/>
          <p:nvPr/>
        </p:nvGrpSpPr>
        <p:grpSpPr>
          <a:xfrm>
            <a:off x="88882" y="91995"/>
            <a:ext cx="9802604" cy="769441"/>
            <a:chOff x="290878" y="1266702"/>
            <a:chExt cx="4209547" cy="787783"/>
          </a:xfrm>
        </p:grpSpPr>
        <p:sp>
          <p:nvSpPr>
            <p:cNvPr id="12" name="テキスト ボックス 15">
              <a:extLst>
                <a:ext uri="{FF2B5EF4-FFF2-40B4-BE49-F238E27FC236}">
                  <a16:creationId xmlns:a16="http://schemas.microsoft.com/office/drawing/2014/main" id="{9F59B18F-97F3-4D96-A086-0EFF80182820}"/>
                </a:ext>
              </a:extLst>
            </p:cNvPr>
            <p:cNvSpPr txBox="1"/>
            <p:nvPr/>
          </p:nvSpPr>
          <p:spPr>
            <a:xfrm>
              <a:off x="290878" y="1298857"/>
              <a:ext cx="207645" cy="457085"/>
            </a:xfrm>
            <a:prstGeom prst="rect">
              <a:avLst/>
            </a:prstGeom>
            <a:solidFill>
              <a:schemeClr val="tx1"/>
            </a:solidFill>
            <a:ln w="6350">
              <a:solidFill>
                <a:prstClr val="black"/>
              </a:solidFill>
            </a:ln>
          </p:spPr>
          <p:txBody>
            <a:bodyPr rot="0" spcFirstLastPara="0" vert="horz" wrap="square" lIns="0" tIns="0" rIns="0" bIns="0" numCol="1" spcCol="0" rtlCol="0" fromWordArt="0" anchor="ctr" anchorCtr="0" forceAA="0" compatLnSpc="1">
              <a:prstTxWarp prst="textNoShape">
                <a:avLst/>
              </a:prstTxWarp>
              <a:noAutofit/>
            </a:bodyPr>
            <a:lstStyle/>
            <a:p>
              <a:pPr algn="ctr"/>
              <a:r>
                <a:rPr lang="ja-JP" altLang="en-US" sz="22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１</a:t>
              </a:r>
            </a:p>
          </p:txBody>
        </p:sp>
        <p:cxnSp>
          <p:nvCxnSpPr>
            <p:cNvPr id="13" name="直線コネクタ 12">
              <a:extLst>
                <a:ext uri="{FF2B5EF4-FFF2-40B4-BE49-F238E27FC236}">
                  <a16:creationId xmlns:a16="http://schemas.microsoft.com/office/drawing/2014/main" id="{1A697DFB-0EF6-414E-8EC4-5EFBFF0CE89C}"/>
                </a:ext>
              </a:extLst>
            </p:cNvPr>
            <p:cNvCxnSpPr/>
            <p:nvPr/>
          </p:nvCxnSpPr>
          <p:spPr>
            <a:xfrm>
              <a:off x="394701" y="1751499"/>
              <a:ext cx="41057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122ADB26-D4D4-44DD-99F3-87B59AA93DC2}"/>
                </a:ext>
              </a:extLst>
            </p:cNvPr>
            <p:cNvSpPr txBox="1"/>
            <p:nvPr/>
          </p:nvSpPr>
          <p:spPr>
            <a:xfrm>
              <a:off x="498524" y="1266702"/>
              <a:ext cx="3353118" cy="787783"/>
            </a:xfrm>
            <a:prstGeom prst="rect">
              <a:avLst/>
            </a:prstGeom>
            <a:noFill/>
          </p:spPr>
          <p:txBody>
            <a:bodyPr wrap="square" rtlCol="0">
              <a:spAutoFit/>
            </a:bodyPr>
            <a:lstStyle/>
            <a:p>
              <a:r>
                <a:rPr lang="ja-JP" altLang="ja-JP" sz="2200" b="1" dirty="0">
                  <a:latin typeface="HGPｺﾞｼｯｸM" panose="020B0600000000000000" pitchFamily="50" charset="-128"/>
                  <a:ea typeface="HGPｺﾞｼｯｸM" panose="020B0600000000000000" pitchFamily="50" charset="-128"/>
                </a:rPr>
                <a:t>まちづくり方針の</a:t>
              </a:r>
              <a:r>
                <a:rPr lang="ja-JP" altLang="en-US" sz="2200" b="1" dirty="0">
                  <a:latin typeface="HGPｺﾞｼｯｸM" panose="020B0600000000000000" pitchFamily="50" charset="-128"/>
                  <a:ea typeface="HGPｺﾞｼｯｸM" panose="020B0600000000000000" pitchFamily="50" charset="-128"/>
                </a:rPr>
                <a:t>構成と</a:t>
              </a:r>
              <a:r>
                <a:rPr lang="ja-JP" altLang="ja-JP" sz="2200" b="1" dirty="0">
                  <a:latin typeface="HGPｺﾞｼｯｸM" panose="020B0600000000000000" pitchFamily="50" charset="-128"/>
                  <a:ea typeface="HGPｺﾞｼｯｸM" panose="020B0600000000000000" pitchFamily="50" charset="-128"/>
                </a:rPr>
                <a:t>位置づけ</a:t>
              </a:r>
              <a:endParaRPr kumimoji="1" lang="ja-JP" altLang="en-US" sz="2200" dirty="0">
                <a:latin typeface="HGPｺﾞｼｯｸM" panose="020B0600000000000000" pitchFamily="50" charset="-128"/>
                <a:ea typeface="HGPｺﾞｼｯｸM" panose="020B0600000000000000" pitchFamily="50" charset="-128"/>
              </a:endParaRPr>
            </a:p>
          </p:txBody>
        </p:sp>
      </p:grpSp>
      <p:grpSp>
        <p:nvGrpSpPr>
          <p:cNvPr id="15" name="グループ化 14">
            <a:extLst>
              <a:ext uri="{FF2B5EF4-FFF2-40B4-BE49-F238E27FC236}">
                <a16:creationId xmlns:a16="http://schemas.microsoft.com/office/drawing/2014/main" id="{A3374AD7-93D8-4164-B1E0-26A7E0D39937}"/>
              </a:ext>
            </a:extLst>
          </p:cNvPr>
          <p:cNvGrpSpPr/>
          <p:nvPr/>
        </p:nvGrpSpPr>
        <p:grpSpPr>
          <a:xfrm>
            <a:off x="1710231" y="2969822"/>
            <a:ext cx="6713922" cy="3433878"/>
            <a:chOff x="3615913" y="2002711"/>
            <a:chExt cx="3763387" cy="1924808"/>
          </a:xfrm>
        </p:grpSpPr>
        <p:pic>
          <p:nvPicPr>
            <p:cNvPr id="16" name="図 15">
              <a:extLst>
                <a:ext uri="{FF2B5EF4-FFF2-40B4-BE49-F238E27FC236}">
                  <a16:creationId xmlns:a16="http://schemas.microsoft.com/office/drawing/2014/main" id="{D632B081-6BC7-41DE-A787-5D1BC81F0410}"/>
                </a:ext>
              </a:extLst>
            </p:cNvPr>
            <p:cNvPicPr>
              <a:picLocks noChangeAspect="1"/>
            </p:cNvPicPr>
            <p:nvPr/>
          </p:nvPicPr>
          <p:blipFill rotWithShape="1">
            <a:blip r:embed="rId3"/>
            <a:srcRect t="1" b="-7185"/>
            <a:stretch/>
          </p:blipFill>
          <p:spPr>
            <a:xfrm>
              <a:off x="3615913" y="2002711"/>
              <a:ext cx="3763387" cy="1924808"/>
            </a:xfrm>
            <a:prstGeom prst="rect">
              <a:avLst/>
            </a:prstGeom>
            <a:ln>
              <a:solidFill>
                <a:schemeClr val="bg2"/>
              </a:solidFill>
            </a:ln>
          </p:spPr>
        </p:pic>
        <p:pic>
          <p:nvPicPr>
            <p:cNvPr id="17" name="図 16">
              <a:extLst>
                <a:ext uri="{FF2B5EF4-FFF2-40B4-BE49-F238E27FC236}">
                  <a16:creationId xmlns:a16="http://schemas.microsoft.com/office/drawing/2014/main" id="{2DDCEE24-BE58-4739-99DE-92C6C96FE86E}"/>
                </a:ext>
              </a:extLst>
            </p:cNvPr>
            <p:cNvPicPr>
              <a:picLocks noChangeAspect="1"/>
            </p:cNvPicPr>
            <p:nvPr/>
          </p:nvPicPr>
          <p:blipFill rotWithShape="1">
            <a:blip r:embed="rId4"/>
            <a:srcRect l="22081" b="61687"/>
            <a:stretch/>
          </p:blipFill>
          <p:spPr>
            <a:xfrm>
              <a:off x="5711325" y="3203456"/>
              <a:ext cx="1648924" cy="711260"/>
            </a:xfrm>
            <a:prstGeom prst="rect">
              <a:avLst/>
            </a:prstGeom>
            <a:ln>
              <a:solidFill>
                <a:schemeClr val="bg2">
                  <a:lumMod val="90000"/>
                </a:schemeClr>
              </a:solidFill>
            </a:ln>
          </p:spPr>
        </p:pic>
      </p:grpSp>
      <p:sp>
        <p:nvSpPr>
          <p:cNvPr id="18" name="正方形/長方形 17"/>
          <p:cNvSpPr/>
          <p:nvPr/>
        </p:nvSpPr>
        <p:spPr>
          <a:xfrm>
            <a:off x="9397592" y="6434622"/>
            <a:ext cx="479380"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0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４</a:t>
            </a:r>
          </a:p>
        </p:txBody>
      </p:sp>
    </p:spTree>
    <p:extLst>
      <p:ext uri="{BB962C8B-B14F-4D97-AF65-F5344CB8AC3E}">
        <p14:creationId xmlns:p14="http://schemas.microsoft.com/office/powerpoint/2010/main" val="2435841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44676110-B870-4843-93A1-84E6A1745D47}"/>
              </a:ext>
            </a:extLst>
          </p:cNvPr>
          <p:cNvSpPr/>
          <p:nvPr/>
        </p:nvSpPr>
        <p:spPr>
          <a:xfrm>
            <a:off x="88882" y="667232"/>
            <a:ext cx="3939779" cy="446444"/>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latin typeface="HGPｺﾞｼｯｸM" panose="020B0600000000000000" pitchFamily="50" charset="-128"/>
                <a:ea typeface="HGPｺﾞｼｯｸM" panose="020B0600000000000000" pitchFamily="50" charset="-128"/>
              </a:rPr>
              <a:t>新しいまちづくりのインパクトと時間軸</a:t>
            </a:r>
          </a:p>
        </p:txBody>
      </p:sp>
      <p:grpSp>
        <p:nvGrpSpPr>
          <p:cNvPr id="10" name="グループ化 9">
            <a:extLst>
              <a:ext uri="{FF2B5EF4-FFF2-40B4-BE49-F238E27FC236}">
                <a16:creationId xmlns:a16="http://schemas.microsoft.com/office/drawing/2014/main" id="{48709B4F-F665-41F1-9C8E-CCBCC7F4F4A5}"/>
              </a:ext>
            </a:extLst>
          </p:cNvPr>
          <p:cNvGrpSpPr/>
          <p:nvPr/>
        </p:nvGrpSpPr>
        <p:grpSpPr>
          <a:xfrm>
            <a:off x="88882" y="91995"/>
            <a:ext cx="9802604" cy="769441"/>
            <a:chOff x="290878" y="1266702"/>
            <a:chExt cx="4209547" cy="787783"/>
          </a:xfrm>
        </p:grpSpPr>
        <p:sp>
          <p:nvSpPr>
            <p:cNvPr id="12" name="テキスト ボックス 15">
              <a:extLst>
                <a:ext uri="{FF2B5EF4-FFF2-40B4-BE49-F238E27FC236}">
                  <a16:creationId xmlns:a16="http://schemas.microsoft.com/office/drawing/2014/main" id="{9F59B18F-97F3-4D96-A086-0EFF80182820}"/>
                </a:ext>
              </a:extLst>
            </p:cNvPr>
            <p:cNvSpPr txBox="1"/>
            <p:nvPr/>
          </p:nvSpPr>
          <p:spPr>
            <a:xfrm>
              <a:off x="290878" y="1298857"/>
              <a:ext cx="207645" cy="457085"/>
            </a:xfrm>
            <a:prstGeom prst="rect">
              <a:avLst/>
            </a:prstGeom>
            <a:solidFill>
              <a:schemeClr val="tx1"/>
            </a:solidFill>
            <a:ln w="6350">
              <a:solidFill>
                <a:prstClr val="black"/>
              </a:solidFill>
            </a:ln>
          </p:spPr>
          <p:txBody>
            <a:bodyPr rot="0" spcFirstLastPara="0" vert="horz" wrap="square" lIns="0" tIns="0" rIns="0" bIns="0" numCol="1" spcCol="0" rtlCol="0" fromWordArt="0" anchor="ctr" anchorCtr="0" forceAA="0" compatLnSpc="1">
              <a:prstTxWarp prst="textNoShape">
                <a:avLst/>
              </a:prstTxWarp>
              <a:noAutofit/>
            </a:bodyPr>
            <a:lstStyle/>
            <a:p>
              <a:pPr algn="ctr"/>
              <a:r>
                <a:rPr lang="ja-JP" altLang="en-US" sz="22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１</a:t>
              </a:r>
            </a:p>
          </p:txBody>
        </p:sp>
        <p:cxnSp>
          <p:nvCxnSpPr>
            <p:cNvPr id="13" name="直線コネクタ 12">
              <a:extLst>
                <a:ext uri="{FF2B5EF4-FFF2-40B4-BE49-F238E27FC236}">
                  <a16:creationId xmlns:a16="http://schemas.microsoft.com/office/drawing/2014/main" id="{1A697DFB-0EF6-414E-8EC4-5EFBFF0CE89C}"/>
                </a:ext>
              </a:extLst>
            </p:cNvPr>
            <p:cNvCxnSpPr/>
            <p:nvPr/>
          </p:nvCxnSpPr>
          <p:spPr>
            <a:xfrm>
              <a:off x="394701" y="1751499"/>
              <a:ext cx="41057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122ADB26-D4D4-44DD-99F3-87B59AA93DC2}"/>
                </a:ext>
              </a:extLst>
            </p:cNvPr>
            <p:cNvSpPr txBox="1"/>
            <p:nvPr/>
          </p:nvSpPr>
          <p:spPr>
            <a:xfrm>
              <a:off x="498524" y="1266702"/>
              <a:ext cx="3353118" cy="787783"/>
            </a:xfrm>
            <a:prstGeom prst="rect">
              <a:avLst/>
            </a:prstGeom>
            <a:noFill/>
          </p:spPr>
          <p:txBody>
            <a:bodyPr wrap="square" rtlCol="0">
              <a:spAutoFit/>
            </a:bodyPr>
            <a:lstStyle/>
            <a:p>
              <a:r>
                <a:rPr lang="ja-JP" altLang="ja-JP" sz="2200" b="1" dirty="0">
                  <a:latin typeface="HGPｺﾞｼｯｸM" panose="020B0600000000000000" pitchFamily="50" charset="-128"/>
                  <a:ea typeface="HGPｺﾞｼｯｸM" panose="020B0600000000000000" pitchFamily="50" charset="-128"/>
                </a:rPr>
                <a:t>まちづくり方針の</a:t>
              </a:r>
              <a:r>
                <a:rPr lang="ja-JP" altLang="en-US" sz="2200" b="1" dirty="0">
                  <a:latin typeface="HGPｺﾞｼｯｸM" panose="020B0600000000000000" pitchFamily="50" charset="-128"/>
                  <a:ea typeface="HGPｺﾞｼｯｸM" panose="020B0600000000000000" pitchFamily="50" charset="-128"/>
                </a:rPr>
                <a:t>構成と</a:t>
              </a:r>
              <a:r>
                <a:rPr lang="ja-JP" altLang="ja-JP" sz="2200" b="1" dirty="0">
                  <a:latin typeface="HGPｺﾞｼｯｸM" panose="020B0600000000000000" pitchFamily="50" charset="-128"/>
                  <a:ea typeface="HGPｺﾞｼｯｸM" panose="020B0600000000000000" pitchFamily="50" charset="-128"/>
                </a:rPr>
                <a:t>位置づけ</a:t>
              </a:r>
              <a:endParaRPr kumimoji="1" lang="ja-JP" altLang="en-US" sz="2200" dirty="0">
                <a:latin typeface="HGPｺﾞｼｯｸM" panose="020B0600000000000000" pitchFamily="50" charset="-128"/>
                <a:ea typeface="HGPｺﾞｼｯｸM" panose="020B0600000000000000" pitchFamily="50" charset="-128"/>
              </a:endParaRPr>
            </a:p>
          </p:txBody>
        </p:sp>
      </p:grpSp>
      <p:pic>
        <p:nvPicPr>
          <p:cNvPr id="19" name="図 18">
            <a:extLst>
              <a:ext uri="{FF2B5EF4-FFF2-40B4-BE49-F238E27FC236}">
                <a16:creationId xmlns:a16="http://schemas.microsoft.com/office/drawing/2014/main" id="{A8348A46-94B9-48FD-A1A5-DEDD6BC1824F}"/>
              </a:ext>
            </a:extLst>
          </p:cNvPr>
          <p:cNvPicPr>
            <a:picLocks noChangeAspect="1"/>
          </p:cNvPicPr>
          <p:nvPr/>
        </p:nvPicPr>
        <p:blipFill>
          <a:blip r:embed="rId3"/>
          <a:stretch>
            <a:fillRect/>
          </a:stretch>
        </p:blipFill>
        <p:spPr>
          <a:xfrm>
            <a:off x="937657" y="1264437"/>
            <a:ext cx="8030686" cy="3250284"/>
          </a:xfrm>
          <a:prstGeom prst="rect">
            <a:avLst/>
          </a:prstGeom>
        </p:spPr>
      </p:pic>
      <p:sp>
        <p:nvSpPr>
          <p:cNvPr id="40" name="正方形/長方形 39">
            <a:extLst>
              <a:ext uri="{FF2B5EF4-FFF2-40B4-BE49-F238E27FC236}">
                <a16:creationId xmlns:a16="http://schemas.microsoft.com/office/drawing/2014/main" id="{F8DE60C1-60DE-430B-8F60-AE5E2FABB0B2}"/>
              </a:ext>
            </a:extLst>
          </p:cNvPr>
          <p:cNvSpPr/>
          <p:nvPr/>
        </p:nvSpPr>
        <p:spPr>
          <a:xfrm>
            <a:off x="937657" y="4288167"/>
            <a:ext cx="1827398" cy="305387"/>
          </a:xfrm>
          <a:prstGeom prst="rect">
            <a:avLst/>
          </a:prstGeom>
        </p:spPr>
        <p:txBody>
          <a:bodyPr wrap="square">
            <a:spAutoFit/>
          </a:bodyPr>
          <a:lstStyle/>
          <a:p>
            <a:pPr marL="77769" indent="-77769">
              <a:lnSpc>
                <a:spcPts val="1633"/>
              </a:lnSpc>
            </a:pPr>
            <a:r>
              <a:rPr lang="ja-JP" altLang="en-US" b="1" dirty="0">
                <a:latin typeface="HGPｺﾞｼｯｸM" panose="020B0600000000000000" pitchFamily="50" charset="-128"/>
                <a:ea typeface="HGPｺﾞｼｯｸM" panose="020B0600000000000000" pitchFamily="50" charset="-128"/>
                <a:cs typeface="Times New Roman" panose="02020603050405020304" pitchFamily="18" charset="0"/>
              </a:rPr>
              <a:t>（時間軸）</a:t>
            </a:r>
            <a:endParaRPr lang="en-US" altLang="ja-JP" b="1" dirty="0">
              <a:latin typeface="HGPｺﾞｼｯｸM" panose="020B0600000000000000" pitchFamily="50" charset="-128"/>
              <a:ea typeface="HGPｺﾞｼｯｸM" panose="020B0600000000000000" pitchFamily="50" charset="-128"/>
              <a:cs typeface="Times New Roman" panose="02020603050405020304" pitchFamily="18" charset="0"/>
            </a:endParaRPr>
          </a:p>
        </p:txBody>
      </p:sp>
      <p:grpSp>
        <p:nvGrpSpPr>
          <p:cNvPr id="59" name="グループ化 58">
            <a:extLst>
              <a:ext uri="{FF2B5EF4-FFF2-40B4-BE49-F238E27FC236}">
                <a16:creationId xmlns:a16="http://schemas.microsoft.com/office/drawing/2014/main" id="{7F9F7214-ED10-40F5-ADC4-7721FC08DA05}"/>
              </a:ext>
            </a:extLst>
          </p:cNvPr>
          <p:cNvGrpSpPr>
            <a:grpSpLocks noChangeAspect="1"/>
          </p:cNvGrpSpPr>
          <p:nvPr/>
        </p:nvGrpSpPr>
        <p:grpSpPr>
          <a:xfrm>
            <a:off x="1154743" y="4713776"/>
            <a:ext cx="7579293" cy="1913082"/>
            <a:chOff x="300360" y="6931187"/>
            <a:chExt cx="3817762" cy="630162"/>
          </a:xfrm>
        </p:grpSpPr>
        <p:sp>
          <p:nvSpPr>
            <p:cNvPr id="60" name="テキスト ボックス 59">
              <a:extLst>
                <a:ext uri="{FF2B5EF4-FFF2-40B4-BE49-F238E27FC236}">
                  <a16:creationId xmlns:a16="http://schemas.microsoft.com/office/drawing/2014/main" id="{9ABF483D-059B-435D-B222-0C6BEA8473EC}"/>
                </a:ext>
              </a:extLst>
            </p:cNvPr>
            <p:cNvSpPr txBox="1"/>
            <p:nvPr/>
          </p:nvSpPr>
          <p:spPr>
            <a:xfrm>
              <a:off x="300360" y="6931187"/>
              <a:ext cx="508669" cy="138790"/>
            </a:xfrm>
            <a:prstGeom prst="rect">
              <a:avLst/>
            </a:prstGeom>
            <a:noFill/>
          </p:spPr>
          <p:txBody>
            <a:bodyPr wrap="none" rtlCol="0">
              <a:spAutoFit/>
            </a:bodyPr>
            <a:lstStyle/>
            <a:p>
              <a:r>
                <a:rPr kumimoji="1" lang="en-US" altLang="ja-JP" b="1" dirty="0"/>
                <a:t>2022</a:t>
              </a:r>
              <a:r>
                <a:rPr kumimoji="1" lang="ja-JP" altLang="en-US" b="1" dirty="0"/>
                <a:t>年</a:t>
              </a:r>
            </a:p>
          </p:txBody>
        </p:sp>
        <p:grpSp>
          <p:nvGrpSpPr>
            <p:cNvPr id="61" name="グループ化 60">
              <a:extLst>
                <a:ext uri="{FF2B5EF4-FFF2-40B4-BE49-F238E27FC236}">
                  <a16:creationId xmlns:a16="http://schemas.microsoft.com/office/drawing/2014/main" id="{21AE924A-FE09-4FED-A140-9F8D317678E0}"/>
                </a:ext>
              </a:extLst>
            </p:cNvPr>
            <p:cNvGrpSpPr/>
            <p:nvPr/>
          </p:nvGrpSpPr>
          <p:grpSpPr>
            <a:xfrm>
              <a:off x="492306" y="6931188"/>
              <a:ext cx="3625816" cy="630161"/>
              <a:chOff x="-3576761" y="5615075"/>
              <a:chExt cx="3625816" cy="630161"/>
            </a:xfrm>
          </p:grpSpPr>
          <p:sp>
            <p:nvSpPr>
              <p:cNvPr id="62" name="ホームベース 61">
                <a:extLst>
                  <a:ext uri="{FF2B5EF4-FFF2-40B4-BE49-F238E27FC236}">
                    <a16:creationId xmlns:a16="http://schemas.microsoft.com/office/drawing/2014/main" id="{FFAF7E9F-864A-4A17-B50D-A74D26CDC1DC}"/>
                  </a:ext>
                </a:extLst>
              </p:cNvPr>
              <p:cNvSpPr/>
              <p:nvPr/>
            </p:nvSpPr>
            <p:spPr>
              <a:xfrm>
                <a:off x="-3576761" y="5729003"/>
                <a:ext cx="3625816" cy="395476"/>
              </a:xfrm>
              <a:prstGeom prst="homePlate">
                <a:avLst>
                  <a:gd name="adj" fmla="val 32609"/>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63" name="テキスト ボックス 62">
                <a:extLst>
                  <a:ext uri="{FF2B5EF4-FFF2-40B4-BE49-F238E27FC236}">
                    <a16:creationId xmlns:a16="http://schemas.microsoft.com/office/drawing/2014/main" id="{65FA14E1-905D-4BC9-9D0B-7E69F1AFB129}"/>
                  </a:ext>
                </a:extLst>
              </p:cNvPr>
              <p:cNvSpPr txBox="1"/>
              <p:nvPr/>
            </p:nvSpPr>
            <p:spPr>
              <a:xfrm>
                <a:off x="-2552302" y="5615075"/>
                <a:ext cx="642238" cy="138790"/>
              </a:xfrm>
              <a:prstGeom prst="rect">
                <a:avLst/>
              </a:prstGeom>
              <a:noFill/>
            </p:spPr>
            <p:txBody>
              <a:bodyPr wrap="none" rtlCol="0">
                <a:spAutoFit/>
              </a:bodyPr>
              <a:lstStyle/>
              <a:p>
                <a:r>
                  <a:rPr kumimoji="1" lang="en-US" altLang="ja-JP" b="1" dirty="0"/>
                  <a:t>2030</a:t>
                </a:r>
                <a:r>
                  <a:rPr kumimoji="1" lang="ja-JP" altLang="en-US" b="1" dirty="0"/>
                  <a:t>年～</a:t>
                </a:r>
                <a:endParaRPr kumimoji="1" lang="en-US" altLang="ja-JP" b="1" dirty="0"/>
              </a:p>
            </p:txBody>
          </p:sp>
          <p:sp>
            <p:nvSpPr>
              <p:cNvPr id="64" name="テキスト ボックス 63">
                <a:extLst>
                  <a:ext uri="{FF2B5EF4-FFF2-40B4-BE49-F238E27FC236}">
                    <a16:creationId xmlns:a16="http://schemas.microsoft.com/office/drawing/2014/main" id="{4708C02C-8D6B-4638-988D-C5741DFAD079}"/>
                  </a:ext>
                </a:extLst>
              </p:cNvPr>
              <p:cNvSpPr txBox="1"/>
              <p:nvPr/>
            </p:nvSpPr>
            <p:spPr>
              <a:xfrm>
                <a:off x="-3250920" y="5615075"/>
                <a:ext cx="508669" cy="138790"/>
              </a:xfrm>
              <a:prstGeom prst="rect">
                <a:avLst/>
              </a:prstGeom>
              <a:noFill/>
            </p:spPr>
            <p:txBody>
              <a:bodyPr wrap="none" rtlCol="0">
                <a:spAutoFit/>
              </a:bodyPr>
              <a:lstStyle/>
              <a:p>
                <a:r>
                  <a:rPr kumimoji="1" lang="en-US" altLang="ja-JP" b="1" dirty="0"/>
                  <a:t>2025</a:t>
                </a:r>
                <a:r>
                  <a:rPr kumimoji="1" lang="ja-JP" altLang="en-US" b="1" dirty="0"/>
                  <a:t>年</a:t>
                </a:r>
              </a:p>
            </p:txBody>
          </p:sp>
          <p:sp>
            <p:nvSpPr>
              <p:cNvPr id="65" name="テキスト ボックス 64">
                <a:extLst>
                  <a:ext uri="{FF2B5EF4-FFF2-40B4-BE49-F238E27FC236}">
                    <a16:creationId xmlns:a16="http://schemas.microsoft.com/office/drawing/2014/main" id="{9DAF2018-243D-4CCF-94E5-FD84BCDCFF65}"/>
                  </a:ext>
                </a:extLst>
              </p:cNvPr>
              <p:cNvSpPr txBox="1"/>
              <p:nvPr/>
            </p:nvSpPr>
            <p:spPr>
              <a:xfrm>
                <a:off x="-774234" y="5615075"/>
                <a:ext cx="642238" cy="138790"/>
              </a:xfrm>
              <a:prstGeom prst="rect">
                <a:avLst/>
              </a:prstGeom>
              <a:noFill/>
            </p:spPr>
            <p:txBody>
              <a:bodyPr wrap="none" rtlCol="0">
                <a:spAutoFit/>
              </a:bodyPr>
              <a:lstStyle/>
              <a:p>
                <a:r>
                  <a:rPr kumimoji="1" lang="en-US" altLang="ja-JP" b="1" dirty="0"/>
                  <a:t>2040</a:t>
                </a:r>
                <a:r>
                  <a:rPr kumimoji="1" lang="ja-JP" altLang="en-US" b="1" dirty="0"/>
                  <a:t>年～</a:t>
                </a:r>
                <a:endParaRPr kumimoji="1" lang="en-US" altLang="ja-JP" b="1" dirty="0"/>
              </a:p>
            </p:txBody>
          </p:sp>
          <p:sp>
            <p:nvSpPr>
              <p:cNvPr id="66" name="テキスト ボックス 65">
                <a:extLst>
                  <a:ext uri="{FF2B5EF4-FFF2-40B4-BE49-F238E27FC236}">
                    <a16:creationId xmlns:a16="http://schemas.microsoft.com/office/drawing/2014/main" id="{FEFC9341-63BE-4ADB-BD27-D1B44985D8FB}"/>
                  </a:ext>
                </a:extLst>
              </p:cNvPr>
              <p:cNvSpPr txBox="1"/>
              <p:nvPr/>
            </p:nvSpPr>
            <p:spPr>
              <a:xfrm>
                <a:off x="-2186212" y="5898813"/>
                <a:ext cx="1377197" cy="104093"/>
              </a:xfrm>
              <a:prstGeom prst="rect">
                <a:avLst/>
              </a:prstGeom>
              <a:noFill/>
            </p:spPr>
            <p:txBody>
              <a:bodyPr wrap="square" rtlCol="0">
                <a:spAutoFit/>
              </a:bodyPr>
              <a:lstStyle/>
              <a:p>
                <a:pPr algn="ctr"/>
                <a:r>
                  <a:rPr kumimoji="1" lang="ja-JP" altLang="en-US" sz="1200" b="1" dirty="0"/>
                  <a:t>柴島浄水場ダウンサイジング</a:t>
                </a:r>
                <a:endParaRPr kumimoji="1" lang="en-US" altLang="ja-JP" sz="1200" b="1" dirty="0"/>
              </a:p>
            </p:txBody>
          </p:sp>
          <p:sp>
            <p:nvSpPr>
              <p:cNvPr id="67" name="テキスト ボックス 66">
                <a:extLst>
                  <a:ext uri="{FF2B5EF4-FFF2-40B4-BE49-F238E27FC236}">
                    <a16:creationId xmlns:a16="http://schemas.microsoft.com/office/drawing/2014/main" id="{B1AE1BB1-1767-484E-935D-D48A63E1B685}"/>
                  </a:ext>
                </a:extLst>
              </p:cNvPr>
              <p:cNvSpPr txBox="1"/>
              <p:nvPr/>
            </p:nvSpPr>
            <p:spPr>
              <a:xfrm>
                <a:off x="-1049046" y="5743490"/>
                <a:ext cx="905707" cy="104093"/>
              </a:xfrm>
              <a:prstGeom prst="rect">
                <a:avLst/>
              </a:prstGeom>
              <a:noFill/>
            </p:spPr>
            <p:txBody>
              <a:bodyPr wrap="square" rtlCol="0">
                <a:spAutoFit/>
              </a:bodyPr>
              <a:lstStyle/>
              <a:p>
                <a:pPr algn="ctr"/>
                <a:r>
                  <a:rPr kumimoji="1" lang="ja-JP" altLang="en-US" sz="1200" b="1" dirty="0"/>
                  <a:t>リニア中央新幹線</a:t>
                </a:r>
                <a:endParaRPr kumimoji="1" lang="en-US" altLang="ja-JP" sz="1200" b="1" dirty="0"/>
              </a:p>
            </p:txBody>
          </p:sp>
          <p:sp>
            <p:nvSpPr>
              <p:cNvPr id="68" name="テキスト ボックス 67">
                <a:extLst>
                  <a:ext uri="{FF2B5EF4-FFF2-40B4-BE49-F238E27FC236}">
                    <a16:creationId xmlns:a16="http://schemas.microsoft.com/office/drawing/2014/main" id="{1933664E-C177-4DBD-B9DD-7B657201C0F5}"/>
                  </a:ext>
                </a:extLst>
              </p:cNvPr>
              <p:cNvSpPr txBox="1"/>
              <p:nvPr/>
            </p:nvSpPr>
            <p:spPr>
              <a:xfrm>
                <a:off x="-1009767" y="5873843"/>
                <a:ext cx="652626" cy="104093"/>
              </a:xfrm>
              <a:prstGeom prst="rect">
                <a:avLst/>
              </a:prstGeom>
              <a:noFill/>
            </p:spPr>
            <p:txBody>
              <a:bodyPr wrap="square" rtlCol="0">
                <a:spAutoFit/>
              </a:bodyPr>
              <a:lstStyle/>
              <a:p>
                <a:pPr algn="ctr"/>
                <a:r>
                  <a:rPr kumimoji="1" lang="ja-JP" altLang="en-US" sz="1200" b="1" dirty="0"/>
                  <a:t>北陸新幹線</a:t>
                </a:r>
                <a:endParaRPr kumimoji="1" lang="en-US" altLang="ja-JP" sz="1200" b="1" dirty="0"/>
              </a:p>
            </p:txBody>
          </p:sp>
          <p:sp>
            <p:nvSpPr>
              <p:cNvPr id="69" name="テキスト ボックス 68">
                <a:extLst>
                  <a:ext uri="{FF2B5EF4-FFF2-40B4-BE49-F238E27FC236}">
                    <a16:creationId xmlns:a16="http://schemas.microsoft.com/office/drawing/2014/main" id="{29358050-1FBD-4E16-8454-A0447768148D}"/>
                  </a:ext>
                </a:extLst>
              </p:cNvPr>
              <p:cNvSpPr txBox="1"/>
              <p:nvPr/>
            </p:nvSpPr>
            <p:spPr>
              <a:xfrm>
                <a:off x="-3391912" y="5968340"/>
                <a:ext cx="828175" cy="104093"/>
              </a:xfrm>
              <a:prstGeom prst="rect">
                <a:avLst/>
              </a:prstGeom>
              <a:noFill/>
            </p:spPr>
            <p:txBody>
              <a:bodyPr wrap="square" rtlCol="0">
                <a:spAutoFit/>
              </a:bodyPr>
              <a:lstStyle/>
              <a:p>
                <a:pPr algn="ctr"/>
                <a:r>
                  <a:rPr kumimoji="1" lang="ja-JP" altLang="en-US" sz="1200" b="1" dirty="0"/>
                  <a:t>大阪・関西万博</a:t>
                </a:r>
                <a:endParaRPr kumimoji="1" lang="en-US" altLang="ja-JP" sz="1200" b="1" dirty="0"/>
              </a:p>
            </p:txBody>
          </p:sp>
          <p:sp>
            <p:nvSpPr>
              <p:cNvPr id="70" name="テキスト ボックス 69">
                <a:extLst>
                  <a:ext uri="{FF2B5EF4-FFF2-40B4-BE49-F238E27FC236}">
                    <a16:creationId xmlns:a16="http://schemas.microsoft.com/office/drawing/2014/main" id="{1154C5F1-9661-4E4B-BBC5-F105B3A115C3}"/>
                  </a:ext>
                </a:extLst>
              </p:cNvPr>
              <p:cNvSpPr txBox="1"/>
              <p:nvPr/>
            </p:nvSpPr>
            <p:spPr>
              <a:xfrm>
                <a:off x="-1124787" y="6020386"/>
                <a:ext cx="957232" cy="104093"/>
              </a:xfrm>
              <a:prstGeom prst="rect">
                <a:avLst/>
              </a:prstGeom>
              <a:noFill/>
            </p:spPr>
            <p:txBody>
              <a:bodyPr wrap="square" rtlCol="0">
                <a:spAutoFit/>
              </a:bodyPr>
              <a:lstStyle/>
              <a:p>
                <a:pPr algn="ctr"/>
                <a:r>
                  <a:rPr kumimoji="1" lang="ja-JP" altLang="en-US" sz="1200" b="1" dirty="0"/>
                  <a:t>新大阪連絡線</a:t>
                </a:r>
                <a:endParaRPr kumimoji="1" lang="en-US" altLang="ja-JP" sz="1200" b="1" dirty="0"/>
              </a:p>
            </p:txBody>
          </p:sp>
          <p:sp>
            <p:nvSpPr>
              <p:cNvPr id="71" name="テキスト ボックス 70">
                <a:extLst>
                  <a:ext uri="{FF2B5EF4-FFF2-40B4-BE49-F238E27FC236}">
                    <a16:creationId xmlns:a16="http://schemas.microsoft.com/office/drawing/2014/main" id="{4DD09343-09D8-448A-8F27-8783E6D1E632}"/>
                  </a:ext>
                </a:extLst>
              </p:cNvPr>
              <p:cNvSpPr txBox="1"/>
              <p:nvPr/>
            </p:nvSpPr>
            <p:spPr>
              <a:xfrm>
                <a:off x="-2752198" y="5968642"/>
                <a:ext cx="868454" cy="173488"/>
              </a:xfrm>
              <a:prstGeom prst="rect">
                <a:avLst/>
              </a:prstGeom>
              <a:noFill/>
            </p:spPr>
            <p:txBody>
              <a:bodyPr wrap="square" rtlCol="0">
                <a:spAutoFit/>
              </a:bodyPr>
              <a:lstStyle/>
              <a:p>
                <a:pPr algn="ctr"/>
                <a:r>
                  <a:rPr kumimoji="1" lang="ja-JP" altLang="en-US" sz="1200" b="1" dirty="0"/>
                  <a:t>阪急高架化</a:t>
                </a:r>
                <a:endParaRPr kumimoji="1" lang="en-US" altLang="ja-JP" sz="1200" b="1" dirty="0"/>
              </a:p>
              <a:p>
                <a:pPr algn="ctr"/>
                <a:r>
                  <a:rPr kumimoji="1" lang="ja-JP" altLang="en-US" sz="1200" b="1" dirty="0"/>
                  <a:t>　　　歌島豊里線</a:t>
                </a:r>
                <a:endParaRPr kumimoji="1" lang="en-US" altLang="ja-JP" sz="1200" b="1" dirty="0"/>
              </a:p>
            </p:txBody>
          </p:sp>
          <p:sp>
            <p:nvSpPr>
              <p:cNvPr id="72" name="テキスト ボックス 71">
                <a:extLst>
                  <a:ext uri="{FF2B5EF4-FFF2-40B4-BE49-F238E27FC236}">
                    <a16:creationId xmlns:a16="http://schemas.microsoft.com/office/drawing/2014/main" id="{6F2BFA0A-607A-41A3-BFAF-CA8503AFCE37}"/>
                  </a:ext>
                </a:extLst>
              </p:cNvPr>
              <p:cNvSpPr txBox="1"/>
              <p:nvPr/>
            </p:nvSpPr>
            <p:spPr>
              <a:xfrm>
                <a:off x="-3117854" y="5736300"/>
                <a:ext cx="1172605" cy="173488"/>
              </a:xfrm>
              <a:prstGeom prst="rect">
                <a:avLst/>
              </a:prstGeom>
              <a:noFill/>
            </p:spPr>
            <p:txBody>
              <a:bodyPr wrap="square" rtlCol="0">
                <a:spAutoFit/>
              </a:bodyPr>
              <a:lstStyle/>
              <a:p>
                <a:pPr algn="ctr"/>
                <a:r>
                  <a:rPr kumimoji="1" lang="ja-JP" altLang="en-US" sz="1200" b="1" dirty="0"/>
                  <a:t>大阪都市再生環状道路</a:t>
                </a:r>
                <a:endParaRPr kumimoji="1" lang="en-US" altLang="ja-JP" sz="1200" b="1" dirty="0"/>
              </a:p>
              <a:p>
                <a:pPr algn="ctr"/>
                <a:r>
                  <a:rPr kumimoji="1" lang="ja-JP" altLang="en-US" sz="1200" b="1" dirty="0"/>
                  <a:t>淀川左岸線２期</a:t>
                </a:r>
                <a:endParaRPr kumimoji="1" lang="en-US" altLang="ja-JP" sz="1200" b="1" dirty="0"/>
              </a:p>
            </p:txBody>
          </p:sp>
          <p:sp>
            <p:nvSpPr>
              <p:cNvPr id="73" name="テキスト ボックス 72">
                <a:extLst>
                  <a:ext uri="{FF2B5EF4-FFF2-40B4-BE49-F238E27FC236}">
                    <a16:creationId xmlns:a16="http://schemas.microsoft.com/office/drawing/2014/main" id="{1C7D5A6C-13C1-40FF-AB2A-CE1C8C94A40F}"/>
                  </a:ext>
                </a:extLst>
              </p:cNvPr>
              <p:cNvSpPr txBox="1"/>
              <p:nvPr/>
            </p:nvSpPr>
            <p:spPr>
              <a:xfrm>
                <a:off x="-2018115" y="5719385"/>
                <a:ext cx="1172605" cy="173488"/>
              </a:xfrm>
              <a:prstGeom prst="rect">
                <a:avLst/>
              </a:prstGeom>
              <a:noFill/>
            </p:spPr>
            <p:txBody>
              <a:bodyPr wrap="square" rtlCol="0">
                <a:spAutoFit/>
              </a:bodyPr>
              <a:lstStyle/>
              <a:p>
                <a:pPr algn="ctr"/>
                <a:r>
                  <a:rPr kumimoji="1" lang="ja-JP" altLang="en-US" sz="1200" b="1" dirty="0"/>
                  <a:t>大阪都市再生環状道路</a:t>
                </a:r>
                <a:endParaRPr kumimoji="1" lang="en-US" altLang="ja-JP" sz="1200" b="1" dirty="0"/>
              </a:p>
              <a:p>
                <a:pPr algn="ctr"/>
                <a:r>
                  <a:rPr kumimoji="1" lang="ja-JP" altLang="en-US" sz="1200" b="1" dirty="0"/>
                  <a:t>淀川左岸線延伸部</a:t>
                </a:r>
                <a:endParaRPr kumimoji="1" lang="en-US" altLang="ja-JP" sz="1200" b="1" dirty="0"/>
              </a:p>
            </p:txBody>
          </p:sp>
          <p:sp>
            <p:nvSpPr>
              <p:cNvPr id="74" name="テキスト ボックス 73">
                <a:extLst>
                  <a:ext uri="{FF2B5EF4-FFF2-40B4-BE49-F238E27FC236}">
                    <a16:creationId xmlns:a16="http://schemas.microsoft.com/office/drawing/2014/main" id="{58A1C3C3-2BBE-4484-BC39-F3CE472BDE68}"/>
                  </a:ext>
                </a:extLst>
              </p:cNvPr>
              <p:cNvSpPr txBox="1"/>
              <p:nvPr/>
            </p:nvSpPr>
            <p:spPr>
              <a:xfrm>
                <a:off x="-3264519" y="6164275"/>
                <a:ext cx="3121180" cy="80961"/>
              </a:xfrm>
              <a:prstGeom prst="rect">
                <a:avLst/>
              </a:prstGeom>
              <a:solidFill>
                <a:schemeClr val="accent4">
                  <a:lumMod val="20000"/>
                  <a:lumOff val="80000"/>
                </a:schemeClr>
              </a:solidFill>
            </p:spPr>
            <p:txBody>
              <a:bodyPr wrap="square" lIns="36000" tIns="0" rIns="36000" bIns="0" rtlCol="0">
                <a:spAutoFit/>
              </a:bodyPr>
              <a:lstStyle/>
              <a:p>
                <a:pPr algn="ctr"/>
                <a:r>
                  <a:rPr kumimoji="1" lang="ja-JP" altLang="en-US" sz="1600" b="1" dirty="0"/>
                  <a:t>新大阪駅エリアにおける民間都市開発の機運</a:t>
                </a:r>
                <a:endParaRPr kumimoji="1" lang="en-US" altLang="ja-JP" sz="1600" b="1" dirty="0"/>
              </a:p>
            </p:txBody>
          </p:sp>
          <p:sp>
            <p:nvSpPr>
              <p:cNvPr id="75" name="正方形/長方形 74">
                <a:extLst>
                  <a:ext uri="{FF2B5EF4-FFF2-40B4-BE49-F238E27FC236}">
                    <a16:creationId xmlns:a16="http://schemas.microsoft.com/office/drawing/2014/main" id="{1207F677-9D4F-4DC6-AB64-88F8BE5B0D8B}"/>
                  </a:ext>
                </a:extLst>
              </p:cNvPr>
              <p:cNvSpPr/>
              <p:nvPr/>
            </p:nvSpPr>
            <p:spPr>
              <a:xfrm>
                <a:off x="-3573177" y="5729003"/>
                <a:ext cx="75230" cy="394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400"/>
              </a:p>
            </p:txBody>
          </p:sp>
          <p:cxnSp>
            <p:nvCxnSpPr>
              <p:cNvPr id="76" name="直線矢印コネクタ 75">
                <a:extLst>
                  <a:ext uri="{FF2B5EF4-FFF2-40B4-BE49-F238E27FC236}">
                    <a16:creationId xmlns:a16="http://schemas.microsoft.com/office/drawing/2014/main" id="{FAC6DCC1-C474-4744-9D7E-A513C4057BFC}"/>
                  </a:ext>
                </a:extLst>
              </p:cNvPr>
              <p:cNvCxnSpPr>
                <a:cxnSpLocks/>
              </p:cNvCxnSpPr>
              <p:nvPr/>
            </p:nvCxnSpPr>
            <p:spPr>
              <a:xfrm flipH="1" flipV="1">
                <a:off x="-3536480" y="6072663"/>
                <a:ext cx="252855" cy="1372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8" name="正方形/長方形 27"/>
          <p:cNvSpPr/>
          <p:nvPr/>
        </p:nvSpPr>
        <p:spPr>
          <a:xfrm>
            <a:off x="9383078" y="42007"/>
            <a:ext cx="479380"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 </a:t>
            </a:r>
            <a:r>
              <a:rPr lang="ja-JP" altLang="en-US" sz="2000" b="1" dirty="0">
                <a:solidFill>
                  <a:schemeClr val="tx1"/>
                </a:solidFill>
                <a:latin typeface="ＭＳ Ｐゴシック" panose="020B0600070205080204" pitchFamily="50" charset="-128"/>
                <a:ea typeface="ＭＳ Ｐゴシック" panose="020B0600070205080204" pitchFamily="50" charset="-128"/>
              </a:rPr>
              <a:t>５</a:t>
            </a:r>
            <a:endParaRPr kumimoji="1" lang="ja-JP" altLang="en-US" sz="20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229149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2"/>
          <p:cNvSpPr txBox="1">
            <a:spLocks noChangeArrowheads="1"/>
          </p:cNvSpPr>
          <p:nvPr/>
        </p:nvSpPr>
        <p:spPr bwMode="auto">
          <a:xfrm>
            <a:off x="1778401" y="6292496"/>
            <a:ext cx="6199740" cy="246221"/>
          </a:xfrm>
          <a:prstGeom prst="rect">
            <a:avLst/>
          </a:prstGeom>
          <a:noFill/>
          <a:ln w="9525">
            <a:noFill/>
            <a:miter lim="800000"/>
            <a:headEnd/>
            <a:tailEnd/>
          </a:ln>
        </p:spPr>
        <p:txBody>
          <a:bodyPr rot="0" vert="horz" wrap="square" lIns="72000" tIns="0" rIns="72000" bIns="0" anchor="t" anchorCtr="0">
            <a:spAutoFit/>
          </a:bodyPr>
          <a:lstStyle/>
          <a:p>
            <a:pPr algn="ctr">
              <a:spcAft>
                <a:spcPts val="0"/>
              </a:spcAft>
            </a:pPr>
            <a:r>
              <a:rPr lang="ja-JP" altLang="en-US" sz="1600" kern="100" dirty="0" smtClean="0">
                <a:latin typeface="ＭＳ 明朝" panose="02020609040205080304" pitchFamily="17" charset="-128"/>
                <a:ea typeface="ＭＳ 明朝" panose="02020609040205080304" pitchFamily="17" charset="-128"/>
                <a:cs typeface="Times New Roman" panose="02020603050405020304" pitchFamily="18" charset="0"/>
              </a:rPr>
              <a:t>新</a:t>
            </a:r>
            <a:r>
              <a:rPr lang="ja-JP" altLang="en-US" sz="1600" kern="100" dirty="0">
                <a:latin typeface="ＭＳ 明朝" panose="02020609040205080304" pitchFamily="17" charset="-128"/>
                <a:ea typeface="ＭＳ 明朝" panose="02020609040205080304" pitchFamily="17" charset="-128"/>
                <a:cs typeface="Times New Roman" panose="02020603050405020304" pitchFamily="18" charset="0"/>
              </a:rPr>
              <a:t>大阪駅周辺地域のまちづくりのインパクト</a:t>
            </a:r>
          </a:p>
        </p:txBody>
      </p:sp>
      <p:grpSp>
        <p:nvGrpSpPr>
          <p:cNvPr id="10" name="グループ化 9">
            <a:extLst>
              <a:ext uri="{FF2B5EF4-FFF2-40B4-BE49-F238E27FC236}">
                <a16:creationId xmlns:a16="http://schemas.microsoft.com/office/drawing/2014/main" id="{48709B4F-F665-41F1-9C8E-CCBCC7F4F4A5}"/>
              </a:ext>
            </a:extLst>
          </p:cNvPr>
          <p:cNvGrpSpPr/>
          <p:nvPr/>
        </p:nvGrpSpPr>
        <p:grpSpPr>
          <a:xfrm>
            <a:off x="88882" y="91995"/>
            <a:ext cx="9802604" cy="769441"/>
            <a:chOff x="290878" y="1266702"/>
            <a:chExt cx="4209547" cy="787783"/>
          </a:xfrm>
        </p:grpSpPr>
        <p:sp>
          <p:nvSpPr>
            <p:cNvPr id="12" name="テキスト ボックス 15">
              <a:extLst>
                <a:ext uri="{FF2B5EF4-FFF2-40B4-BE49-F238E27FC236}">
                  <a16:creationId xmlns:a16="http://schemas.microsoft.com/office/drawing/2014/main" id="{9F59B18F-97F3-4D96-A086-0EFF80182820}"/>
                </a:ext>
              </a:extLst>
            </p:cNvPr>
            <p:cNvSpPr txBox="1"/>
            <p:nvPr/>
          </p:nvSpPr>
          <p:spPr>
            <a:xfrm>
              <a:off x="290878" y="1298857"/>
              <a:ext cx="207645" cy="457085"/>
            </a:xfrm>
            <a:prstGeom prst="rect">
              <a:avLst/>
            </a:prstGeom>
            <a:solidFill>
              <a:schemeClr val="tx1"/>
            </a:solidFill>
            <a:ln w="6350">
              <a:solidFill>
                <a:prstClr val="black"/>
              </a:solidFill>
            </a:ln>
          </p:spPr>
          <p:txBody>
            <a:bodyPr rot="0" spcFirstLastPara="0" vert="horz" wrap="square" lIns="0" tIns="0" rIns="0" bIns="0" numCol="1" spcCol="0" rtlCol="0" fromWordArt="0" anchor="ctr" anchorCtr="0" forceAA="0" compatLnSpc="1">
              <a:prstTxWarp prst="textNoShape">
                <a:avLst/>
              </a:prstTxWarp>
              <a:noAutofit/>
            </a:bodyPr>
            <a:lstStyle/>
            <a:p>
              <a:pPr algn="ctr"/>
              <a:r>
                <a:rPr lang="ja-JP" altLang="en-US" sz="22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１</a:t>
              </a:r>
            </a:p>
          </p:txBody>
        </p:sp>
        <p:cxnSp>
          <p:nvCxnSpPr>
            <p:cNvPr id="13" name="直線コネクタ 12">
              <a:extLst>
                <a:ext uri="{FF2B5EF4-FFF2-40B4-BE49-F238E27FC236}">
                  <a16:creationId xmlns:a16="http://schemas.microsoft.com/office/drawing/2014/main" id="{1A697DFB-0EF6-414E-8EC4-5EFBFF0CE89C}"/>
                </a:ext>
              </a:extLst>
            </p:cNvPr>
            <p:cNvCxnSpPr/>
            <p:nvPr/>
          </p:nvCxnSpPr>
          <p:spPr>
            <a:xfrm>
              <a:off x="394701" y="1751499"/>
              <a:ext cx="41057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122ADB26-D4D4-44DD-99F3-87B59AA93DC2}"/>
                </a:ext>
              </a:extLst>
            </p:cNvPr>
            <p:cNvSpPr txBox="1"/>
            <p:nvPr/>
          </p:nvSpPr>
          <p:spPr>
            <a:xfrm>
              <a:off x="498524" y="1266702"/>
              <a:ext cx="3353118" cy="787783"/>
            </a:xfrm>
            <a:prstGeom prst="rect">
              <a:avLst/>
            </a:prstGeom>
            <a:noFill/>
          </p:spPr>
          <p:txBody>
            <a:bodyPr wrap="square" rtlCol="0">
              <a:spAutoFit/>
            </a:bodyPr>
            <a:lstStyle/>
            <a:p>
              <a:r>
                <a:rPr lang="ja-JP" altLang="ja-JP" sz="2200" b="1" dirty="0">
                  <a:latin typeface="HGPｺﾞｼｯｸM" panose="020B0600000000000000" pitchFamily="50" charset="-128"/>
                  <a:ea typeface="HGPｺﾞｼｯｸM" panose="020B0600000000000000" pitchFamily="50" charset="-128"/>
                </a:rPr>
                <a:t>まちづくり方針の</a:t>
              </a:r>
              <a:r>
                <a:rPr lang="ja-JP" altLang="en-US" sz="2200" b="1" dirty="0">
                  <a:latin typeface="HGPｺﾞｼｯｸM" panose="020B0600000000000000" pitchFamily="50" charset="-128"/>
                  <a:ea typeface="HGPｺﾞｼｯｸM" panose="020B0600000000000000" pitchFamily="50" charset="-128"/>
                </a:rPr>
                <a:t>構成と</a:t>
              </a:r>
              <a:r>
                <a:rPr lang="ja-JP" altLang="ja-JP" sz="2200" b="1" dirty="0">
                  <a:latin typeface="HGPｺﾞｼｯｸM" panose="020B0600000000000000" pitchFamily="50" charset="-128"/>
                  <a:ea typeface="HGPｺﾞｼｯｸM" panose="020B0600000000000000" pitchFamily="50" charset="-128"/>
                </a:rPr>
                <a:t>位置づけ</a:t>
              </a:r>
              <a:endParaRPr kumimoji="1" lang="ja-JP" altLang="en-US" sz="2200" dirty="0">
                <a:latin typeface="HGPｺﾞｼｯｸM" panose="020B0600000000000000" pitchFamily="50" charset="-128"/>
                <a:ea typeface="HGPｺﾞｼｯｸM" panose="020B0600000000000000" pitchFamily="50" charset="-128"/>
              </a:endParaRPr>
            </a:p>
          </p:txBody>
        </p:sp>
      </p:grpSp>
      <p:pic>
        <p:nvPicPr>
          <p:cNvPr id="39" name="図 38">
            <a:extLst>
              <a:ext uri="{FF2B5EF4-FFF2-40B4-BE49-F238E27FC236}">
                <a16:creationId xmlns:a16="http://schemas.microsoft.com/office/drawing/2014/main" id="{DC04BA9C-95AE-435E-A7DB-23A6056E9BCF}"/>
              </a:ext>
            </a:extLst>
          </p:cNvPr>
          <p:cNvPicPr>
            <a:picLocks noChangeAspect="1"/>
          </p:cNvPicPr>
          <p:nvPr/>
        </p:nvPicPr>
        <p:blipFill rotWithShape="1">
          <a:blip r:embed="rId3"/>
          <a:srcRect l="2030" t="1697" r="2208" b="31845"/>
          <a:stretch/>
        </p:blipFill>
        <p:spPr>
          <a:xfrm>
            <a:off x="1778400" y="715356"/>
            <a:ext cx="6305394" cy="5427287"/>
          </a:xfrm>
          <a:prstGeom prst="rect">
            <a:avLst/>
          </a:prstGeom>
        </p:spPr>
      </p:pic>
      <p:sp>
        <p:nvSpPr>
          <p:cNvPr id="15" name="正方形/長方形 14"/>
          <p:cNvSpPr/>
          <p:nvPr/>
        </p:nvSpPr>
        <p:spPr>
          <a:xfrm>
            <a:off x="9397592" y="6448477"/>
            <a:ext cx="479380"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６</a:t>
            </a:r>
            <a:endParaRPr kumimoji="1" lang="ja-JP" altLang="en-US" sz="20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27304953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44676110-B870-4843-93A1-84E6A1745D47}"/>
              </a:ext>
            </a:extLst>
          </p:cNvPr>
          <p:cNvSpPr/>
          <p:nvPr/>
        </p:nvSpPr>
        <p:spPr>
          <a:xfrm>
            <a:off x="88882" y="667232"/>
            <a:ext cx="2535048" cy="446444"/>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latin typeface="HGPｺﾞｼｯｸM" panose="020B0600000000000000" pitchFamily="50" charset="-128"/>
                <a:ea typeface="HGPｺﾞｼｯｸM" panose="020B0600000000000000" pitchFamily="50" charset="-128"/>
              </a:rPr>
              <a:t>まちづくり方針の構成</a:t>
            </a:r>
          </a:p>
        </p:txBody>
      </p:sp>
      <p:grpSp>
        <p:nvGrpSpPr>
          <p:cNvPr id="10" name="グループ化 9">
            <a:extLst>
              <a:ext uri="{FF2B5EF4-FFF2-40B4-BE49-F238E27FC236}">
                <a16:creationId xmlns:a16="http://schemas.microsoft.com/office/drawing/2014/main" id="{48709B4F-F665-41F1-9C8E-CCBCC7F4F4A5}"/>
              </a:ext>
            </a:extLst>
          </p:cNvPr>
          <p:cNvGrpSpPr/>
          <p:nvPr/>
        </p:nvGrpSpPr>
        <p:grpSpPr>
          <a:xfrm>
            <a:off x="88882" y="91995"/>
            <a:ext cx="9802604" cy="769441"/>
            <a:chOff x="290878" y="1266702"/>
            <a:chExt cx="4209547" cy="787783"/>
          </a:xfrm>
        </p:grpSpPr>
        <p:sp>
          <p:nvSpPr>
            <p:cNvPr id="12" name="テキスト ボックス 15">
              <a:extLst>
                <a:ext uri="{FF2B5EF4-FFF2-40B4-BE49-F238E27FC236}">
                  <a16:creationId xmlns:a16="http://schemas.microsoft.com/office/drawing/2014/main" id="{9F59B18F-97F3-4D96-A086-0EFF80182820}"/>
                </a:ext>
              </a:extLst>
            </p:cNvPr>
            <p:cNvSpPr txBox="1"/>
            <p:nvPr/>
          </p:nvSpPr>
          <p:spPr>
            <a:xfrm>
              <a:off x="290878" y="1298857"/>
              <a:ext cx="207645" cy="457085"/>
            </a:xfrm>
            <a:prstGeom prst="rect">
              <a:avLst/>
            </a:prstGeom>
            <a:solidFill>
              <a:schemeClr val="tx1"/>
            </a:solidFill>
            <a:ln w="6350">
              <a:solidFill>
                <a:prstClr val="black"/>
              </a:solidFill>
            </a:ln>
          </p:spPr>
          <p:txBody>
            <a:bodyPr rot="0" spcFirstLastPara="0" vert="horz" wrap="square" lIns="0" tIns="0" rIns="0" bIns="0" numCol="1" spcCol="0" rtlCol="0" fromWordArt="0" anchor="ctr" anchorCtr="0" forceAA="0" compatLnSpc="1">
              <a:prstTxWarp prst="textNoShape">
                <a:avLst/>
              </a:prstTxWarp>
              <a:noAutofit/>
            </a:bodyPr>
            <a:lstStyle/>
            <a:p>
              <a:pPr algn="ctr"/>
              <a:r>
                <a:rPr lang="ja-JP" altLang="en-US" sz="22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１</a:t>
              </a:r>
            </a:p>
          </p:txBody>
        </p:sp>
        <p:cxnSp>
          <p:nvCxnSpPr>
            <p:cNvPr id="13" name="直線コネクタ 12">
              <a:extLst>
                <a:ext uri="{FF2B5EF4-FFF2-40B4-BE49-F238E27FC236}">
                  <a16:creationId xmlns:a16="http://schemas.microsoft.com/office/drawing/2014/main" id="{1A697DFB-0EF6-414E-8EC4-5EFBFF0CE89C}"/>
                </a:ext>
              </a:extLst>
            </p:cNvPr>
            <p:cNvCxnSpPr/>
            <p:nvPr/>
          </p:nvCxnSpPr>
          <p:spPr>
            <a:xfrm>
              <a:off x="394701" y="1751499"/>
              <a:ext cx="41057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122ADB26-D4D4-44DD-99F3-87B59AA93DC2}"/>
                </a:ext>
              </a:extLst>
            </p:cNvPr>
            <p:cNvSpPr txBox="1"/>
            <p:nvPr/>
          </p:nvSpPr>
          <p:spPr>
            <a:xfrm>
              <a:off x="498524" y="1266702"/>
              <a:ext cx="3353118" cy="787783"/>
            </a:xfrm>
            <a:prstGeom prst="rect">
              <a:avLst/>
            </a:prstGeom>
            <a:noFill/>
          </p:spPr>
          <p:txBody>
            <a:bodyPr wrap="square" rtlCol="0">
              <a:spAutoFit/>
            </a:bodyPr>
            <a:lstStyle/>
            <a:p>
              <a:r>
                <a:rPr lang="ja-JP" altLang="ja-JP" sz="2200" b="1" dirty="0">
                  <a:latin typeface="HGPｺﾞｼｯｸM" panose="020B0600000000000000" pitchFamily="50" charset="-128"/>
                  <a:ea typeface="HGPｺﾞｼｯｸM" panose="020B0600000000000000" pitchFamily="50" charset="-128"/>
                </a:rPr>
                <a:t>まちづくり方針の</a:t>
              </a:r>
              <a:r>
                <a:rPr lang="ja-JP" altLang="en-US" sz="2200" b="1" dirty="0">
                  <a:latin typeface="HGPｺﾞｼｯｸM" panose="020B0600000000000000" pitchFamily="50" charset="-128"/>
                  <a:ea typeface="HGPｺﾞｼｯｸM" panose="020B0600000000000000" pitchFamily="50" charset="-128"/>
                </a:rPr>
                <a:t>構成と</a:t>
              </a:r>
              <a:r>
                <a:rPr lang="ja-JP" altLang="ja-JP" sz="2200" b="1" dirty="0">
                  <a:latin typeface="HGPｺﾞｼｯｸM" panose="020B0600000000000000" pitchFamily="50" charset="-128"/>
                  <a:ea typeface="HGPｺﾞｼｯｸM" panose="020B0600000000000000" pitchFamily="50" charset="-128"/>
                </a:rPr>
                <a:t>位置づけ</a:t>
              </a:r>
              <a:endParaRPr kumimoji="1" lang="ja-JP" altLang="en-US" sz="2200" dirty="0">
                <a:latin typeface="HGPｺﾞｼｯｸM" panose="020B0600000000000000" pitchFamily="50" charset="-128"/>
                <a:ea typeface="HGPｺﾞｼｯｸM" panose="020B0600000000000000" pitchFamily="50" charset="-128"/>
              </a:endParaRPr>
            </a:p>
          </p:txBody>
        </p:sp>
      </p:grpSp>
      <p:sp>
        <p:nvSpPr>
          <p:cNvPr id="40" name="正方形/長方形 39">
            <a:extLst>
              <a:ext uri="{FF2B5EF4-FFF2-40B4-BE49-F238E27FC236}">
                <a16:creationId xmlns:a16="http://schemas.microsoft.com/office/drawing/2014/main" id="{38A7E2D1-230E-4E81-8A07-079C15CD880D}"/>
              </a:ext>
            </a:extLst>
          </p:cNvPr>
          <p:cNvSpPr/>
          <p:nvPr/>
        </p:nvSpPr>
        <p:spPr>
          <a:xfrm>
            <a:off x="1" y="1140836"/>
            <a:ext cx="3911598" cy="518347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marL="238125" indent="-228600">
              <a:lnSpc>
                <a:spcPts val="2300"/>
              </a:lnSpc>
            </a:pPr>
            <a:r>
              <a:rPr lang="ja-JP" altLang="en-US" sz="1600" dirty="0">
                <a:solidFill>
                  <a:schemeClr val="tx1"/>
                </a:solidFill>
                <a:latin typeface="ＭＳ 明朝" panose="02020609040205080304" pitchFamily="17" charset="-128"/>
                <a:ea typeface="ＭＳ 明朝" panose="02020609040205080304" pitchFamily="17" charset="-128"/>
              </a:rPr>
              <a:t>・事業計画の確定時期や整備完了時期の時間軸が異なるプロジェクトについて、官民でめざすべき将来像を共有しつつ、相互に連携し一体的なまちづくりを進めていけるように、まちのめざすべき姿として大きな方向性を指し示す</a:t>
            </a:r>
            <a:r>
              <a:rPr lang="ja-JP" altLang="en-US" sz="1600" b="1" dirty="0">
                <a:solidFill>
                  <a:schemeClr val="tx1"/>
                </a:solidFill>
                <a:latin typeface="ＭＳ ゴシック" panose="020B0609070205080204" pitchFamily="49" charset="-128"/>
                <a:ea typeface="ＭＳ ゴシック" panose="020B0609070205080204" pitchFamily="49" charset="-128"/>
              </a:rPr>
              <a:t>「全体構想」</a:t>
            </a:r>
            <a:r>
              <a:rPr lang="ja-JP" altLang="en-US" sz="1600" dirty="0">
                <a:solidFill>
                  <a:schemeClr val="tx1"/>
                </a:solidFill>
                <a:latin typeface="ＭＳ 明朝" panose="02020609040205080304" pitchFamily="17" charset="-128"/>
                <a:ea typeface="ＭＳ 明朝" panose="02020609040205080304" pitchFamily="17" charset="-128"/>
              </a:rPr>
              <a:t>と、具体化していく基盤整備や民間都市開発などのプロジェクトに必要な内容を盛り込み、順次更新していく</a:t>
            </a:r>
            <a:r>
              <a:rPr lang="ja-JP" altLang="en-US" sz="1600" b="1" dirty="0">
                <a:solidFill>
                  <a:schemeClr val="tx1"/>
                </a:solidFill>
                <a:latin typeface="ＭＳ ゴシック" panose="020B0609070205080204" pitchFamily="49" charset="-128"/>
                <a:ea typeface="ＭＳ ゴシック" panose="020B0609070205080204" pitchFamily="49" charset="-128"/>
              </a:rPr>
              <a:t>「エリア計画」</a:t>
            </a:r>
            <a:r>
              <a:rPr lang="ja-JP" altLang="en-US" sz="1600" dirty="0">
                <a:solidFill>
                  <a:schemeClr val="tx1"/>
                </a:solidFill>
                <a:latin typeface="ＭＳ 明朝" panose="02020609040205080304" pitchFamily="17" charset="-128"/>
                <a:ea typeface="ＭＳ 明朝" panose="02020609040205080304" pitchFamily="17" charset="-128"/>
              </a:rPr>
              <a:t>に分けてとりまとめる。</a:t>
            </a:r>
            <a:endParaRPr lang="en-US" altLang="ja-JP" sz="1600" dirty="0">
              <a:solidFill>
                <a:schemeClr val="tx1"/>
              </a:solidFill>
              <a:latin typeface="ＭＳ 明朝" panose="02020609040205080304" pitchFamily="17" charset="-128"/>
              <a:ea typeface="ＭＳ 明朝" panose="02020609040205080304" pitchFamily="17" charset="-128"/>
            </a:endParaRPr>
          </a:p>
          <a:p>
            <a:pPr marL="238125" indent="-228600">
              <a:lnSpc>
                <a:spcPts val="2300"/>
              </a:lnSpc>
              <a:spcBef>
                <a:spcPts val="600"/>
              </a:spcBef>
            </a:pPr>
            <a:r>
              <a:rPr lang="ja-JP" altLang="en-US" sz="1600" dirty="0">
                <a:solidFill>
                  <a:schemeClr val="tx1"/>
                </a:solidFill>
                <a:latin typeface="ＭＳ 明朝" panose="02020609040205080304" pitchFamily="17" charset="-128"/>
                <a:ea typeface="ＭＳ 明朝" panose="02020609040205080304" pitchFamily="17" charset="-128"/>
              </a:rPr>
              <a:t>・エリア計画については、まずは民間都市開発の機運がある新大阪駅エリアについて作成のうえ、新しいまちづくりに着手することとし、十三駅エリアや淡路駅エリアについては引き続き作成に向けた取り組みを進める。</a:t>
            </a:r>
          </a:p>
        </p:txBody>
      </p:sp>
      <p:pic>
        <p:nvPicPr>
          <p:cNvPr id="41" name="図 40">
            <a:extLst>
              <a:ext uri="{FF2B5EF4-FFF2-40B4-BE49-F238E27FC236}">
                <a16:creationId xmlns:a16="http://schemas.microsoft.com/office/drawing/2014/main" id="{D43FA400-86DE-40DF-BF3E-65A5443C7382}"/>
              </a:ext>
            </a:extLst>
          </p:cNvPr>
          <p:cNvPicPr>
            <a:picLocks noChangeAspect="1"/>
          </p:cNvPicPr>
          <p:nvPr/>
        </p:nvPicPr>
        <p:blipFill>
          <a:blip r:embed="rId3"/>
          <a:stretch>
            <a:fillRect/>
          </a:stretch>
        </p:blipFill>
        <p:spPr>
          <a:xfrm>
            <a:off x="3911599" y="1303537"/>
            <a:ext cx="5979887" cy="4690859"/>
          </a:xfrm>
          <a:prstGeom prst="rect">
            <a:avLst/>
          </a:prstGeom>
        </p:spPr>
      </p:pic>
      <p:sp>
        <p:nvSpPr>
          <p:cNvPr id="11" name="正方形/長方形 10"/>
          <p:cNvSpPr/>
          <p:nvPr/>
        </p:nvSpPr>
        <p:spPr>
          <a:xfrm>
            <a:off x="9383078" y="42007"/>
            <a:ext cx="479380"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７</a:t>
            </a:r>
            <a:endParaRPr kumimoji="1" lang="ja-JP" altLang="en-US" sz="20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724467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8B0E4111-AA0E-4755-8CF9-DC4D41A1A4EA}"/>
              </a:ext>
            </a:extLst>
          </p:cNvPr>
          <p:cNvPicPr>
            <a:picLocks noChangeAspect="1"/>
          </p:cNvPicPr>
          <p:nvPr/>
        </p:nvPicPr>
        <p:blipFill>
          <a:blip r:embed="rId3"/>
          <a:stretch>
            <a:fillRect/>
          </a:stretch>
        </p:blipFill>
        <p:spPr>
          <a:xfrm>
            <a:off x="359632" y="2993460"/>
            <a:ext cx="9546368" cy="3775502"/>
          </a:xfrm>
          <a:prstGeom prst="rect">
            <a:avLst/>
          </a:prstGeom>
        </p:spPr>
      </p:pic>
      <p:grpSp>
        <p:nvGrpSpPr>
          <p:cNvPr id="10" name="グループ化 9">
            <a:extLst>
              <a:ext uri="{FF2B5EF4-FFF2-40B4-BE49-F238E27FC236}">
                <a16:creationId xmlns:a16="http://schemas.microsoft.com/office/drawing/2014/main" id="{48709B4F-F665-41F1-9C8E-CCBCC7F4F4A5}"/>
              </a:ext>
            </a:extLst>
          </p:cNvPr>
          <p:cNvGrpSpPr/>
          <p:nvPr/>
        </p:nvGrpSpPr>
        <p:grpSpPr>
          <a:xfrm>
            <a:off x="88882" y="91995"/>
            <a:ext cx="9802604" cy="477849"/>
            <a:chOff x="290878" y="1266702"/>
            <a:chExt cx="4209547" cy="489240"/>
          </a:xfrm>
        </p:grpSpPr>
        <p:sp>
          <p:nvSpPr>
            <p:cNvPr id="12" name="テキスト ボックス 15">
              <a:extLst>
                <a:ext uri="{FF2B5EF4-FFF2-40B4-BE49-F238E27FC236}">
                  <a16:creationId xmlns:a16="http://schemas.microsoft.com/office/drawing/2014/main" id="{9F59B18F-97F3-4D96-A086-0EFF80182820}"/>
                </a:ext>
              </a:extLst>
            </p:cNvPr>
            <p:cNvSpPr txBox="1"/>
            <p:nvPr/>
          </p:nvSpPr>
          <p:spPr>
            <a:xfrm>
              <a:off x="290878" y="1298857"/>
              <a:ext cx="207645" cy="457085"/>
            </a:xfrm>
            <a:prstGeom prst="rect">
              <a:avLst/>
            </a:prstGeom>
            <a:solidFill>
              <a:schemeClr val="tx1"/>
            </a:solidFill>
            <a:ln w="6350">
              <a:solidFill>
                <a:prstClr val="black"/>
              </a:solidFill>
            </a:ln>
          </p:spPr>
          <p:txBody>
            <a:bodyPr rot="0" spcFirstLastPara="0" vert="horz" wrap="square" lIns="0" tIns="0" rIns="0" bIns="0" numCol="1" spcCol="0" rtlCol="0" fromWordArt="0" anchor="ctr" anchorCtr="0" forceAA="0" compatLnSpc="1">
              <a:prstTxWarp prst="textNoShape">
                <a:avLst/>
              </a:prstTxWarp>
              <a:noAutofit/>
            </a:bodyPr>
            <a:lstStyle/>
            <a:p>
              <a:pPr algn="ctr"/>
              <a:r>
                <a:rPr lang="ja-JP" altLang="en-US" sz="220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２</a:t>
              </a:r>
            </a:p>
          </p:txBody>
        </p:sp>
        <p:cxnSp>
          <p:nvCxnSpPr>
            <p:cNvPr id="13" name="直線コネクタ 12">
              <a:extLst>
                <a:ext uri="{FF2B5EF4-FFF2-40B4-BE49-F238E27FC236}">
                  <a16:creationId xmlns:a16="http://schemas.microsoft.com/office/drawing/2014/main" id="{1A697DFB-0EF6-414E-8EC4-5EFBFF0CE89C}"/>
                </a:ext>
              </a:extLst>
            </p:cNvPr>
            <p:cNvCxnSpPr/>
            <p:nvPr/>
          </p:nvCxnSpPr>
          <p:spPr>
            <a:xfrm>
              <a:off x="394701" y="1751499"/>
              <a:ext cx="41057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122ADB26-D4D4-44DD-99F3-87B59AA93DC2}"/>
                </a:ext>
              </a:extLst>
            </p:cNvPr>
            <p:cNvSpPr txBox="1"/>
            <p:nvPr/>
          </p:nvSpPr>
          <p:spPr>
            <a:xfrm>
              <a:off x="498524" y="1266702"/>
              <a:ext cx="3353118" cy="441159"/>
            </a:xfrm>
            <a:prstGeom prst="rect">
              <a:avLst/>
            </a:prstGeom>
            <a:noFill/>
          </p:spPr>
          <p:txBody>
            <a:bodyPr wrap="square" rtlCol="0">
              <a:spAutoFit/>
            </a:bodyPr>
            <a:lstStyle/>
            <a:p>
              <a:r>
                <a:rPr lang="ja-JP" altLang="en-US" sz="2200" b="1" dirty="0">
                  <a:latin typeface="HGPｺﾞｼｯｸM" panose="020B0600000000000000" pitchFamily="50" charset="-128"/>
                  <a:ea typeface="HGPｺﾞｼｯｸM" panose="020B0600000000000000" pitchFamily="50" charset="-128"/>
                </a:rPr>
                <a:t>新大阪駅周辺地域の全体構想</a:t>
              </a:r>
            </a:p>
          </p:txBody>
        </p:sp>
      </p:grpSp>
      <p:sp>
        <p:nvSpPr>
          <p:cNvPr id="18" name="テキスト ボックス 17">
            <a:extLst>
              <a:ext uri="{FF2B5EF4-FFF2-40B4-BE49-F238E27FC236}">
                <a16:creationId xmlns:a16="http://schemas.microsoft.com/office/drawing/2014/main" id="{835399B2-1711-447D-892F-33EE4652A59D}"/>
              </a:ext>
            </a:extLst>
          </p:cNvPr>
          <p:cNvSpPr txBox="1"/>
          <p:nvPr/>
        </p:nvSpPr>
        <p:spPr>
          <a:xfrm>
            <a:off x="246670" y="1937734"/>
            <a:ext cx="9455187" cy="318924"/>
          </a:xfrm>
          <a:prstGeom prst="rect">
            <a:avLst/>
          </a:prstGeom>
          <a:noFill/>
        </p:spPr>
        <p:txBody>
          <a:bodyPr wrap="square" lIns="72000" tIns="36000" rIns="72000" bIns="36000" rtlCol="0" anchor="t">
            <a:spAutoFit/>
          </a:bodyPr>
          <a:lstStyle/>
          <a:p>
            <a:pPr marL="88900" indent="-88900">
              <a:spcBef>
                <a:spcPts val="300"/>
              </a:spcBef>
            </a:pPr>
            <a:r>
              <a:rPr kumimoji="1" lang="ja-JP" altLang="en-US" sz="1600" b="1" dirty="0"/>
              <a:t>　①スーパー・メガリージョンの西の拠点</a:t>
            </a:r>
            <a:r>
              <a:rPr kumimoji="1" lang="en-US" altLang="ja-JP" sz="1600" b="1" dirty="0"/>
              <a:t> </a:t>
            </a:r>
            <a:r>
              <a:rPr kumimoji="1" lang="ja-JP" altLang="en-US" sz="1600" b="1" dirty="0" smtClean="0"/>
              <a:t>　②</a:t>
            </a:r>
            <a:r>
              <a:rPr kumimoji="1" lang="ja-JP" altLang="en-US" sz="1600" b="1" dirty="0"/>
              <a:t>広域交通のハブ拠点</a:t>
            </a:r>
            <a:r>
              <a:rPr kumimoji="1" lang="en-US" altLang="ja-JP" sz="1600" b="1" dirty="0"/>
              <a:t> </a:t>
            </a:r>
            <a:r>
              <a:rPr kumimoji="1" lang="ja-JP" altLang="en-US" sz="1600" b="1" dirty="0" smtClean="0"/>
              <a:t>　③</a:t>
            </a:r>
            <a:r>
              <a:rPr kumimoji="1" lang="ja-JP" altLang="en-US" sz="1600" b="1" dirty="0"/>
              <a:t>世界につながる関西のゲートウェイ</a:t>
            </a:r>
            <a:endParaRPr kumimoji="1" lang="en-US" altLang="ja-JP" sz="1600" b="1" dirty="0">
              <a:solidFill>
                <a:srgbClr val="FF0000"/>
              </a:solidFill>
            </a:endParaRPr>
          </a:p>
        </p:txBody>
      </p:sp>
      <p:sp>
        <p:nvSpPr>
          <p:cNvPr id="21" name="正方形/長方形 20">
            <a:extLst>
              <a:ext uri="{FF2B5EF4-FFF2-40B4-BE49-F238E27FC236}">
                <a16:creationId xmlns:a16="http://schemas.microsoft.com/office/drawing/2014/main" id="{3DDC7597-A926-4163-8E10-76A4D38DA213}"/>
              </a:ext>
            </a:extLst>
          </p:cNvPr>
          <p:cNvSpPr/>
          <p:nvPr/>
        </p:nvSpPr>
        <p:spPr>
          <a:xfrm>
            <a:off x="0" y="2829670"/>
            <a:ext cx="4383313" cy="134524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marL="238125" indent="228600">
              <a:lnSpc>
                <a:spcPts val="2000"/>
              </a:lnSpc>
            </a:pPr>
            <a:r>
              <a:rPr lang="ja-JP" altLang="en-US" sz="1600" dirty="0">
                <a:solidFill>
                  <a:schemeClr val="tx1"/>
                </a:solidFill>
                <a:latin typeface="ＭＳ 明朝" panose="02020609040205080304" pitchFamily="17" charset="-128"/>
                <a:ea typeface="ＭＳ 明朝" panose="02020609040205080304" pitchFamily="17" charset="-128"/>
              </a:rPr>
              <a:t>新大阪駅周辺地域全体としては、３つの駅を中心とした来訪者の徒歩圏において、防災性を高めることはもとより、現状の土地利用にも配慮しながら、交流促進・交通結節・都市空間の機能向上を図る。</a:t>
            </a:r>
          </a:p>
        </p:txBody>
      </p:sp>
      <p:sp>
        <p:nvSpPr>
          <p:cNvPr id="22" name="正方形/長方形 21"/>
          <p:cNvSpPr/>
          <p:nvPr/>
        </p:nvSpPr>
        <p:spPr>
          <a:xfrm>
            <a:off x="9456335" y="6457890"/>
            <a:ext cx="360996"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b="1" dirty="0">
                <a:solidFill>
                  <a:srgbClr val="002060"/>
                </a:solidFill>
                <a:latin typeface="ＭＳ Ｐゴシック" panose="020B0600070205080204" pitchFamily="50" charset="-128"/>
                <a:ea typeface="ＭＳ Ｐゴシック" panose="020B0600070205080204" pitchFamily="50" charset="-128"/>
              </a:rPr>
              <a:t>８</a:t>
            </a:r>
            <a:endParaRPr kumimoji="1" lang="ja-JP" altLang="en-US" sz="20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4" name="正方形/長方形 23">
            <a:extLst>
              <a:ext uri="{FF2B5EF4-FFF2-40B4-BE49-F238E27FC236}">
                <a16:creationId xmlns:a16="http://schemas.microsoft.com/office/drawing/2014/main" id="{C0F36EAB-3601-4584-B926-C270DC93B052}"/>
              </a:ext>
            </a:extLst>
          </p:cNvPr>
          <p:cNvSpPr/>
          <p:nvPr/>
        </p:nvSpPr>
        <p:spPr>
          <a:xfrm>
            <a:off x="246671" y="1506592"/>
            <a:ext cx="1937730" cy="42886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nSpc>
                <a:spcPts val="2200"/>
              </a:lnSpc>
            </a:pPr>
            <a:r>
              <a:rPr lang="ja-JP" altLang="en-US" dirty="0" smtClean="0">
                <a:latin typeface="HGPｺﾞｼｯｸM" panose="020B0600000000000000" pitchFamily="50" charset="-128"/>
                <a:ea typeface="HGPｺﾞｼｯｸM" panose="020B0600000000000000" pitchFamily="50" charset="-128"/>
              </a:rPr>
              <a:t>〇担う</a:t>
            </a:r>
            <a:r>
              <a:rPr lang="ja-JP" altLang="en-US" dirty="0">
                <a:latin typeface="HGPｺﾞｼｯｸM" panose="020B0600000000000000" pitchFamily="50" charset="-128"/>
                <a:ea typeface="HGPｺﾞｼｯｸM" panose="020B0600000000000000" pitchFamily="50" charset="-128"/>
              </a:rPr>
              <a:t>べき</a:t>
            </a:r>
            <a:r>
              <a:rPr lang="ja-JP" altLang="en-US" dirty="0" smtClean="0">
                <a:latin typeface="HGPｺﾞｼｯｸM" panose="020B0600000000000000" pitchFamily="50" charset="-128"/>
                <a:ea typeface="HGPｺﾞｼｯｸM" panose="020B0600000000000000" pitchFamily="50" charset="-128"/>
              </a:rPr>
              <a:t>役割</a:t>
            </a:r>
            <a:endParaRPr lang="ja-JP" altLang="en-US" dirty="0">
              <a:latin typeface="HGPｺﾞｼｯｸM" panose="020B0600000000000000" pitchFamily="50" charset="-128"/>
              <a:ea typeface="HGPｺﾞｼｯｸM" panose="020B0600000000000000" pitchFamily="50" charset="-128"/>
            </a:endParaRPr>
          </a:p>
        </p:txBody>
      </p:sp>
      <p:sp>
        <p:nvSpPr>
          <p:cNvPr id="25" name="正方形/長方形 24">
            <a:extLst>
              <a:ext uri="{FF2B5EF4-FFF2-40B4-BE49-F238E27FC236}">
                <a16:creationId xmlns:a16="http://schemas.microsoft.com/office/drawing/2014/main" id="{C0F36EAB-3601-4584-B926-C270DC93B052}"/>
              </a:ext>
            </a:extLst>
          </p:cNvPr>
          <p:cNvSpPr/>
          <p:nvPr/>
        </p:nvSpPr>
        <p:spPr>
          <a:xfrm>
            <a:off x="246670" y="2361023"/>
            <a:ext cx="4566630" cy="42886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nSpc>
                <a:spcPts val="2200"/>
              </a:lnSpc>
            </a:pPr>
            <a:r>
              <a:rPr lang="ja-JP" altLang="en-US" dirty="0">
                <a:latin typeface="HGPｺﾞｼｯｸM" panose="020B0600000000000000" pitchFamily="50" charset="-128"/>
                <a:ea typeface="HGPｺﾞｼｯｸM" panose="020B0600000000000000" pitchFamily="50" charset="-128"/>
              </a:rPr>
              <a:t>〇新大阪、十三、淡路の各エリア</a:t>
            </a:r>
            <a:r>
              <a:rPr lang="ja-JP" altLang="en-US" dirty="0" smtClean="0">
                <a:latin typeface="HGPｺﾞｼｯｸM" panose="020B0600000000000000" pitchFamily="50" charset="-128"/>
                <a:ea typeface="HGPｺﾞｼｯｸM" panose="020B0600000000000000" pitchFamily="50" charset="-128"/>
              </a:rPr>
              <a:t>の役割分担</a:t>
            </a:r>
            <a:endParaRPr lang="ja-JP" altLang="en-US" dirty="0">
              <a:latin typeface="HGPｺﾞｼｯｸM" panose="020B0600000000000000" pitchFamily="50" charset="-128"/>
              <a:ea typeface="HGPｺﾞｼｯｸM" panose="020B0600000000000000" pitchFamily="50" charset="-128"/>
            </a:endParaRPr>
          </a:p>
        </p:txBody>
      </p:sp>
      <p:sp>
        <p:nvSpPr>
          <p:cNvPr id="26" name="正方形/長方形 25">
            <a:extLst>
              <a:ext uri="{FF2B5EF4-FFF2-40B4-BE49-F238E27FC236}">
                <a16:creationId xmlns:a16="http://schemas.microsoft.com/office/drawing/2014/main" id="{C0F36EAB-3601-4584-B926-C270DC93B052}"/>
              </a:ext>
            </a:extLst>
          </p:cNvPr>
          <p:cNvSpPr/>
          <p:nvPr/>
        </p:nvSpPr>
        <p:spPr>
          <a:xfrm>
            <a:off x="246671" y="667730"/>
            <a:ext cx="2775930" cy="42886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nSpc>
                <a:spcPts val="2200"/>
              </a:lnSpc>
            </a:pPr>
            <a:r>
              <a:rPr lang="ja-JP" altLang="en-US" dirty="0" smtClean="0">
                <a:latin typeface="HGPｺﾞｼｯｸM" panose="020B0600000000000000" pitchFamily="50" charset="-128"/>
                <a:ea typeface="HGPｺﾞｼｯｸM" panose="020B0600000000000000" pitchFamily="50" charset="-128"/>
              </a:rPr>
              <a:t>〇めざすべき大きな方向性</a:t>
            </a:r>
            <a:endParaRPr lang="ja-JP" altLang="en-US" dirty="0">
              <a:latin typeface="HGPｺﾞｼｯｸM" panose="020B0600000000000000" pitchFamily="50" charset="-128"/>
              <a:ea typeface="HGPｺﾞｼｯｸM" panose="020B0600000000000000" pitchFamily="50" charset="-128"/>
            </a:endParaRPr>
          </a:p>
        </p:txBody>
      </p:sp>
      <p:sp>
        <p:nvSpPr>
          <p:cNvPr id="27" name="テキスト ボックス 26">
            <a:extLst>
              <a:ext uri="{FF2B5EF4-FFF2-40B4-BE49-F238E27FC236}">
                <a16:creationId xmlns:a16="http://schemas.microsoft.com/office/drawing/2014/main" id="{835399B2-1711-447D-892F-33EE4652A59D}"/>
              </a:ext>
            </a:extLst>
          </p:cNvPr>
          <p:cNvSpPr txBox="1"/>
          <p:nvPr/>
        </p:nvSpPr>
        <p:spPr>
          <a:xfrm>
            <a:off x="246670" y="1136377"/>
            <a:ext cx="9455187" cy="318924"/>
          </a:xfrm>
          <a:prstGeom prst="rect">
            <a:avLst/>
          </a:prstGeom>
          <a:noFill/>
        </p:spPr>
        <p:txBody>
          <a:bodyPr wrap="square" lIns="72000" tIns="36000" rIns="72000" bIns="36000" rtlCol="0" anchor="t">
            <a:spAutoFit/>
          </a:bodyPr>
          <a:lstStyle/>
          <a:p>
            <a:pPr marL="88900" indent="-88900">
              <a:spcBef>
                <a:spcPts val="300"/>
              </a:spcBef>
            </a:pPr>
            <a:r>
              <a:rPr kumimoji="1" lang="ja-JP" altLang="en-US" sz="1600" b="1" dirty="0"/>
              <a:t>　</a:t>
            </a:r>
            <a:r>
              <a:rPr kumimoji="1" lang="ja-JP" altLang="en-US" sz="1600" b="1" dirty="0" smtClean="0"/>
              <a:t>世界有数の広域交通ターミナルのまちづくりの実現</a:t>
            </a:r>
            <a:endParaRPr kumimoji="1" lang="en-US" altLang="ja-JP" sz="1600" b="1" dirty="0">
              <a:solidFill>
                <a:srgbClr val="FF0000"/>
              </a:solidFill>
            </a:endParaRPr>
          </a:p>
        </p:txBody>
      </p:sp>
    </p:spTree>
    <p:extLst>
      <p:ext uri="{BB962C8B-B14F-4D97-AF65-F5344CB8AC3E}">
        <p14:creationId xmlns:p14="http://schemas.microsoft.com/office/powerpoint/2010/main" val="23655165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65000"/>
          </a:schemeClr>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2656</Words>
  <Application>Microsoft Office PowerPoint</Application>
  <PresentationFormat>A4 210 x 297 mm</PresentationFormat>
  <Paragraphs>273</Paragraphs>
  <Slides>17</Slides>
  <Notes>14</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17</vt:i4>
      </vt:variant>
    </vt:vector>
  </HeadingPairs>
  <TitlesOfParts>
    <vt:vector size="30" baseType="lpstr">
      <vt:lpstr>HGPｺﾞｼｯｸM</vt:lpstr>
      <vt:lpstr>Meiryo UI</vt:lpstr>
      <vt:lpstr>ＭＳ Ｐゴシック</vt:lpstr>
      <vt:lpstr>ＭＳ ゴシック</vt:lpstr>
      <vt:lpstr>ＭＳ 明朝</vt:lpstr>
      <vt:lpstr>Yu Gothic Medium</vt:lpstr>
      <vt:lpstr>游ゴシック</vt:lpstr>
      <vt:lpstr>Arial</vt:lpstr>
      <vt:lpstr>Calibri</vt:lpstr>
      <vt:lpstr>Calibri Light</vt:lpstr>
      <vt:lpstr>Century</vt:lpstr>
      <vt:lpstr>Times New Roman</vt:lpstr>
      <vt:lpstr>Office テーマ</vt:lpstr>
      <vt:lpstr>PowerPoint プレゼンテーション</vt:lpstr>
      <vt:lpstr>PowerPoint プレゼンテーション</vt:lpstr>
      <vt:lpstr>PowerPoint プレゼンテーション</vt:lpstr>
      <vt:lpstr>新大阪駅周辺地域都市再生緊急整備地域 まちづくり方針　２０２２（案） 【概要版】　（抜粋）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2022-04-13T05:40:27Z</dcterms:modified>
</cp:coreProperties>
</file>