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8" autoAdjust="0"/>
    <p:restoredTop sz="95186" autoAdjust="0"/>
  </p:normalViewPr>
  <p:slideViewPr>
    <p:cSldViewPr snapToGrid="0">
      <p:cViewPr varScale="1">
        <p:scale>
          <a:sx n="63" d="100"/>
          <a:sy n="63" d="100"/>
        </p:scale>
        <p:origin x="26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62A82-41BB-4B15-9800-F7F83F36145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58595-0A36-4C7B-A2A7-7379F54FA3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350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BB021-8E8D-4266-AB34-E4010B7C0E69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F02380-1E8A-4D1F-9418-158A9BD8EA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974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F02380-1E8A-4D1F-9418-158A9BD8EA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292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0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96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96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26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95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213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6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333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3066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67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666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0970-7D32-4EDD-8B1D-FFD74964A375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E505A-0C59-4E11-B8B2-1D5CAD0EE3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27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506" y="128132"/>
            <a:ext cx="1217155" cy="327659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-3" y="511392"/>
            <a:ext cx="7559675" cy="954107"/>
          </a:xfrm>
          <a:prstGeom prst="rect">
            <a:avLst/>
          </a:prstGeom>
          <a:solidFill>
            <a:srgbClr val="0066FF"/>
          </a:solidFill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ペロブスカイト太陽電池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開発・実証支援事業補助金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3036294"/>
            <a:ext cx="7559675" cy="400110"/>
          </a:xfrm>
          <a:prstGeom prst="rect">
            <a:avLst/>
          </a:prstGeom>
          <a:solidFill>
            <a:srgbClr val="0066FF"/>
          </a:solidFill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公募期間：令和８年４月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～６月</a:t>
            </a:r>
            <a:r>
              <a:rPr kumimoji="1" lang="en-US" altLang="ja-JP" sz="2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kumimoji="1" lang="ja-JP" altLang="en-US" sz="2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895244" y="6027561"/>
            <a:ext cx="5211953" cy="1538883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＜補助対象経費＞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ペロブスカイト太陽電池の開発・実証に係る経費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（原材料費、機械装置の試作・改良に要する経費、外注加工費、実証実験に係る経費、事務費、試験分析費　等）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1200"/>
              </a:spcBef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＜経費補助金額・補助率＞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上限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万円、下限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万円・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1/2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3787" y="4274711"/>
            <a:ext cx="1522903" cy="415498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補助対象</a:t>
            </a:r>
            <a:endParaRPr kumimoji="1" lang="en-US" altLang="ja-JP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0784" y="6268014"/>
            <a:ext cx="1668909" cy="738664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補助上限</a:t>
            </a:r>
            <a:endParaRPr kumimoji="1" lang="en-US" altLang="ja-JP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kumimoji="1" lang="ja-JP" altLang="en-US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kumimoji="1" lang="en-US" altLang="ja-JP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ホームベース 21"/>
          <p:cNvSpPr/>
          <p:nvPr/>
        </p:nvSpPr>
        <p:spPr>
          <a:xfrm>
            <a:off x="253117" y="9786065"/>
            <a:ext cx="1374662" cy="710431"/>
          </a:xfrm>
          <a:prstGeom prst="homePlate">
            <a:avLst>
              <a:gd name="adj" fmla="val 30302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3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山形 22"/>
          <p:cNvSpPr/>
          <p:nvPr/>
        </p:nvSpPr>
        <p:spPr>
          <a:xfrm>
            <a:off x="1462191" y="9786064"/>
            <a:ext cx="1203160" cy="710432"/>
          </a:xfrm>
          <a:prstGeom prst="chevron">
            <a:avLst>
              <a:gd name="adj" fmla="val 30113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3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31182" y="9871817"/>
            <a:ext cx="1343205" cy="567207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4/20</a:t>
            </a:r>
            <a:r>
              <a:rPr kumimoji="1" lang="ja-JP" altLang="en-US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en-US" altLang="ja-JP" sz="1543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公募</a:t>
            </a:r>
            <a:endParaRPr kumimoji="1" lang="en-US" altLang="ja-JP" sz="1543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468339" y="9863820"/>
            <a:ext cx="1218947" cy="567207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審査・</a:t>
            </a:r>
            <a:endParaRPr kumimoji="1" lang="en-US" altLang="ja-JP" sz="1543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43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事業採択</a:t>
            </a:r>
            <a:endParaRPr kumimoji="1" lang="en-US" altLang="ja-JP" sz="1543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山形 27"/>
          <p:cNvSpPr/>
          <p:nvPr/>
        </p:nvSpPr>
        <p:spPr>
          <a:xfrm>
            <a:off x="2496331" y="9785596"/>
            <a:ext cx="939658" cy="710433"/>
          </a:xfrm>
          <a:prstGeom prst="chevron">
            <a:avLst>
              <a:gd name="adj" fmla="val 31099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3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64382" y="9859117"/>
            <a:ext cx="1195875" cy="567207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43" dirty="0"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endParaRPr kumimoji="1" lang="en-US" altLang="ja-JP" sz="154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543" dirty="0">
                <a:latin typeface="Meiryo UI" panose="020B0604030504040204" pitchFamily="50" charset="-128"/>
                <a:ea typeface="Meiryo UI" panose="020B0604030504040204" pitchFamily="50" charset="-128"/>
              </a:rPr>
              <a:t>実施</a:t>
            </a:r>
            <a:endParaRPr kumimoji="1" lang="en-US" altLang="ja-JP" sz="154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31506" y="9507601"/>
            <a:ext cx="3393312" cy="295915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323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323" dirty="0">
                <a:latin typeface="Meiryo UI" panose="020B0604030504040204" pitchFamily="50" charset="-128"/>
                <a:ea typeface="Meiryo UI" panose="020B0604030504040204" pitchFamily="50" charset="-128"/>
              </a:rPr>
              <a:t>４月        　　　　　　　　　７月　　　　　　</a:t>
            </a:r>
            <a:r>
              <a:rPr kumimoji="1" lang="en-US" altLang="ja-JP" sz="1323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323" dirty="0">
                <a:latin typeface="Meiryo UI" panose="020B0604030504040204" pitchFamily="50" charset="-128"/>
                <a:ea typeface="Meiryo UI" panose="020B0604030504040204" pitchFamily="50" charset="-128"/>
              </a:rPr>
              <a:t>月    　　　　　　</a:t>
            </a:r>
            <a:endParaRPr kumimoji="1" lang="en-US" altLang="ja-JP" sz="132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895244" y="7712900"/>
            <a:ext cx="5505440" cy="815608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応募方法等の詳細は下記ホームページからご確認ください。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公募要領及び応募申請書等は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下記ホームページからダウンロードできます。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86331" y="7978277"/>
            <a:ext cx="1657815" cy="431657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応募方法</a:t>
            </a:r>
            <a:endParaRPr kumimoji="1" lang="en-US" altLang="ja-JP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9567" y="9130609"/>
            <a:ext cx="3379651" cy="329770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参考</a:t>
            </a:r>
            <a:r>
              <a:rPr kumimoji="1" lang="en-US" altLang="ja-JP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公募スケジュール</a:t>
            </a:r>
            <a:r>
              <a:rPr kumimoji="1" lang="en-US" altLang="ja-JP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予定</a:t>
            </a:r>
            <a:r>
              <a:rPr kumimoji="1" lang="en-US" altLang="ja-JP" sz="1543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907742" y="9287368"/>
            <a:ext cx="4202754" cy="1169551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お問い合わせ先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 商工労働部 成長産業振興室</a:t>
            </a:r>
            <a:endParaRPr kumimoji="1" lang="en-US" altLang="zh-TW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zh-TW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産業創造課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グリーンビジネスグループ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06-6210-9269</a:t>
            </a:r>
          </a:p>
          <a:p>
            <a:r>
              <a:rPr kumimoji="1"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Email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zh-TW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green@gbox.pref.osaka.lg.jp</a:t>
            </a:r>
          </a:p>
        </p:txBody>
      </p:sp>
      <p:cxnSp>
        <p:nvCxnSpPr>
          <p:cNvPr id="59" name="直線コネクタ 58"/>
          <p:cNvCxnSpPr/>
          <p:nvPr/>
        </p:nvCxnSpPr>
        <p:spPr>
          <a:xfrm flipV="1">
            <a:off x="-3" y="8989874"/>
            <a:ext cx="7559675" cy="7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364405" y="1531433"/>
            <a:ext cx="7086674" cy="1431482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大阪府では、府内中堅・中小企業のペロブスカイト太陽電池市場への参入を促すとともに、関連産業の成長を図るため、ペロブスカイト太陽電池に関する要素技術の開発・実証開発の取組を支援します。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700"/>
              </a:lnSpc>
            </a:pP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意欲のある企業の皆様からの応募をお待ちしています。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910487" y="8560551"/>
            <a:ext cx="5578413" cy="253916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https://www.pref.osaka.lg.jp/o110020/energy/psc/psc_index.html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243327" y="4016344"/>
            <a:ext cx="1543822" cy="95121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角丸四角形 35"/>
          <p:cNvSpPr/>
          <p:nvPr/>
        </p:nvSpPr>
        <p:spPr>
          <a:xfrm>
            <a:off x="243327" y="6138213"/>
            <a:ext cx="1543822" cy="97089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角丸四角形 42"/>
          <p:cNvSpPr/>
          <p:nvPr/>
        </p:nvSpPr>
        <p:spPr>
          <a:xfrm>
            <a:off x="243327" y="7708659"/>
            <a:ext cx="1543822" cy="97089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895244" y="3509783"/>
            <a:ext cx="5211953" cy="2462213"/>
          </a:xfrm>
          <a:prstGeom prst="rect">
            <a:avLst/>
          </a:prstGeom>
          <a:noFill/>
          <a:ln w="53975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＜補助対象事業＞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ペロブスカイト太陽電池に関する要素技術の研究開発、試作開発、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実証実験及び事業化に向けた取組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最終製品メーカーとのマッチングが条件です。</a:t>
            </a:r>
            <a:b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マッチングについては、大阪府がコーディネートします。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詳細は下記ホームページ上の公募要領をご確認ください。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＜補助事業の申請者＞</a:t>
            </a: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府内中堅・中小企業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ただし、「みなし大企業」を除きます。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（代表者は府内中堅・中小企業とします</a:t>
            </a:r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が、みなし大企業や大企業等を含む複数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の企業や大学・研究機関等との共同応募も可能です。）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237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1293</TotalTime>
  <Words>385</Words>
  <PresentationFormat>ユーザー設定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2026-04-06T04:48:20Z</cp:lastPrinted>
  <dcterms:created xsi:type="dcterms:W3CDTF">2019-08-19T02:51:02Z</dcterms:created>
  <dcterms:modified xsi:type="dcterms:W3CDTF">2026-04-17T01:34:25Z</dcterms:modified>
</cp:coreProperties>
</file>