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60" r:id="rId1"/>
  </p:sldMasterIdLst>
  <p:notesMasterIdLst>
    <p:notesMasterId r:id="rId64"/>
  </p:notesMasterIdLst>
  <p:handoutMasterIdLst>
    <p:handoutMasterId r:id="rId65"/>
  </p:handoutMasterIdLst>
  <p:sldIdLst>
    <p:sldId id="267" r:id="rId2"/>
    <p:sldId id="301" r:id="rId3"/>
    <p:sldId id="310" r:id="rId4"/>
    <p:sldId id="334" r:id="rId5"/>
    <p:sldId id="420" r:id="rId6"/>
    <p:sldId id="312" r:id="rId7"/>
    <p:sldId id="335" r:id="rId8"/>
    <p:sldId id="321" r:id="rId9"/>
    <p:sldId id="303" r:id="rId10"/>
    <p:sldId id="302" r:id="rId11"/>
    <p:sldId id="311" r:id="rId12"/>
    <p:sldId id="407" r:id="rId13"/>
    <p:sldId id="324" r:id="rId14"/>
    <p:sldId id="323" r:id="rId15"/>
    <p:sldId id="318" r:id="rId16"/>
    <p:sldId id="343" r:id="rId17"/>
    <p:sldId id="419" r:id="rId18"/>
    <p:sldId id="386" r:id="rId19"/>
    <p:sldId id="415" r:id="rId20"/>
    <p:sldId id="409" r:id="rId21"/>
    <p:sldId id="388" r:id="rId22"/>
    <p:sldId id="408" r:id="rId23"/>
    <p:sldId id="389" r:id="rId24"/>
    <p:sldId id="390" r:id="rId25"/>
    <p:sldId id="391" r:id="rId26"/>
    <p:sldId id="392" r:id="rId27"/>
    <p:sldId id="393" r:id="rId28"/>
    <p:sldId id="326" r:id="rId29"/>
    <p:sldId id="394" r:id="rId30"/>
    <p:sldId id="395" r:id="rId31"/>
    <p:sldId id="396" r:id="rId32"/>
    <p:sldId id="379" r:id="rId33"/>
    <p:sldId id="397" r:id="rId34"/>
    <p:sldId id="398" r:id="rId35"/>
    <p:sldId id="399" r:id="rId36"/>
    <p:sldId id="400" r:id="rId37"/>
    <p:sldId id="401" r:id="rId38"/>
    <p:sldId id="363" r:id="rId39"/>
    <p:sldId id="364" r:id="rId40"/>
    <p:sldId id="365" r:id="rId41"/>
    <p:sldId id="416" r:id="rId42"/>
    <p:sldId id="375" r:id="rId43"/>
    <p:sldId id="417" r:id="rId44"/>
    <p:sldId id="413" r:id="rId45"/>
    <p:sldId id="414" r:id="rId46"/>
    <p:sldId id="410" r:id="rId47"/>
    <p:sldId id="411" r:id="rId48"/>
    <p:sldId id="412" r:id="rId49"/>
    <p:sldId id="361" r:id="rId50"/>
    <p:sldId id="351" r:id="rId51"/>
    <p:sldId id="352" r:id="rId52"/>
    <p:sldId id="353" r:id="rId53"/>
    <p:sldId id="354" r:id="rId54"/>
    <p:sldId id="355" r:id="rId55"/>
    <p:sldId id="356" r:id="rId56"/>
    <p:sldId id="357" r:id="rId57"/>
    <p:sldId id="418" r:id="rId58"/>
    <p:sldId id="402" r:id="rId59"/>
    <p:sldId id="403" r:id="rId60"/>
    <p:sldId id="404" r:id="rId61"/>
    <p:sldId id="405" r:id="rId62"/>
    <p:sldId id="328" r:id="rId63"/>
  </p:sldIdLst>
  <p:sldSz cx="9144000" cy="6858000" type="screen4x3"/>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米澤　育民" initials="米澤　育民" lastIdx="1" clrIdx="0">
    <p:extLst>
      <p:ext uri="{19B8F6BF-5375-455C-9EA6-DF929625EA0E}">
        <p15:presenceInfo xmlns:p15="http://schemas.microsoft.com/office/powerpoint/2012/main" userId="S-1-5-21-161959346-1900351369-444732941-1371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0033CC"/>
    <a:srgbClr val="FFCC66"/>
    <a:srgbClr val="66CCFF"/>
    <a:srgbClr val="99FFCC"/>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8" autoAdjust="0"/>
    <p:restoredTop sz="93357" autoAdjust="0"/>
  </p:normalViewPr>
  <p:slideViewPr>
    <p:cSldViewPr snapToGrid="0">
      <p:cViewPr varScale="1">
        <p:scale>
          <a:sx n="69" d="100"/>
          <a:sy n="69" d="100"/>
        </p:scale>
        <p:origin x="142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oleObject" Target="file:///\\10.18.80.11\strategy\&#9733;&#27861;&#20154;&#27010;&#35201;&#12473;&#12521;&#12452;&#12489;&#20316;&#25104;&#12487;&#12540;&#12479;&#38598;&#9733;\&#20844;&#35373;&#35430;&#29694;&#27841;&#38598;&#35336;\R02&#26481;&#20140;&#12539;&#31070;&#22856;&#24029;&#12539;&#22823;&#38442;_&#20107;&#26989;&#21454;&#20837;&#12539;&#29305;&#35377;&#21454;&#20837;.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10.18.80.11\strategy\&#9733;&#27861;&#20154;&#27010;&#35201;&#12473;&#12521;&#12452;&#12489;&#20316;&#25104;&#12487;&#12540;&#12479;&#38598;&#9733;\&#20844;&#35373;&#35430;&#29694;&#27841;&#38598;&#35336;\R02&#26481;&#20140;&#12539;&#31070;&#22856;&#24029;&#12539;&#22823;&#38442;_&#20107;&#26989;&#21454;&#20837;&#12539;&#29305;&#35377;&#21454;&#20837;.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______.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97747156605424"/>
          <c:y val="7.4937569795134412E-2"/>
          <c:w val="0.85346697287839024"/>
          <c:h val="0.7914401796745042"/>
        </c:manualLayout>
      </c:layout>
      <c:barChart>
        <c:barDir val="col"/>
        <c:grouping val="stacked"/>
        <c:varyColors val="0"/>
        <c:ser>
          <c:idx val="0"/>
          <c:order val="0"/>
          <c:tx>
            <c:strRef>
              <c:f>'[R02東京・神奈川・大阪_事業収入・特許収入.xlsx]Sheet1'!$L$3</c:f>
              <c:strCache>
                <c:ptCount val="1"/>
                <c:pt idx="0">
                  <c:v>特許収入</c:v>
                </c:pt>
              </c:strCache>
            </c:strRef>
          </c:tx>
          <c:spPr>
            <a:solidFill>
              <a:schemeClr val="accent1"/>
            </a:solidFill>
            <a:ln>
              <a:noFill/>
            </a:ln>
            <a:effectLst/>
          </c:spPr>
          <c:invertIfNegative val="0"/>
          <c:cat>
            <c:strRef>
              <c:f>'[R02東京・神奈川・大阪_事業収入・特許収入.xlsx]Sheet1'!$A$4:$A$6</c:f>
              <c:strCache>
                <c:ptCount val="3"/>
                <c:pt idx="0">
                  <c:v>都立産技研</c:v>
                </c:pt>
                <c:pt idx="1">
                  <c:v>大阪技術研</c:v>
                </c:pt>
                <c:pt idx="2">
                  <c:v>神奈川産技総研</c:v>
                </c:pt>
              </c:strCache>
            </c:strRef>
          </c:cat>
          <c:val>
            <c:numRef>
              <c:f>'[R02東京・神奈川・大阪_事業収入・特許収入.xlsx]Sheet1'!$L$4:$L$6</c:f>
              <c:numCache>
                <c:formatCode>#,##0_);[Red]\(#,##0\)</c:formatCode>
                <c:ptCount val="3"/>
                <c:pt idx="0">
                  <c:v>1083</c:v>
                </c:pt>
                <c:pt idx="1">
                  <c:v>6190</c:v>
                </c:pt>
                <c:pt idx="2">
                  <c:v>4705</c:v>
                </c:pt>
              </c:numCache>
            </c:numRef>
          </c:val>
          <c:extLst>
            <c:ext xmlns:c16="http://schemas.microsoft.com/office/drawing/2014/chart" uri="{C3380CC4-5D6E-409C-BE32-E72D297353CC}">
              <c16:uniqueId val="{00000000-EC46-4789-9B13-F5A2A2C52338}"/>
            </c:ext>
          </c:extLst>
        </c:ser>
        <c:dLbls>
          <c:showLegendKey val="0"/>
          <c:showVal val="0"/>
          <c:showCatName val="0"/>
          <c:showSerName val="0"/>
          <c:showPercent val="0"/>
          <c:showBubbleSize val="0"/>
        </c:dLbls>
        <c:gapWidth val="219"/>
        <c:overlap val="100"/>
        <c:axId val="344306672"/>
        <c:axId val="344306256"/>
      </c:barChart>
      <c:catAx>
        <c:axId val="344306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ja-JP"/>
          </a:p>
        </c:txPr>
        <c:crossAx val="344306256"/>
        <c:crosses val="autoZero"/>
        <c:auto val="1"/>
        <c:lblAlgn val="ctr"/>
        <c:lblOffset val="100"/>
        <c:noMultiLvlLbl val="0"/>
      </c:catAx>
      <c:valAx>
        <c:axId val="344306256"/>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ja-JP"/>
          </a:p>
        </c:txPr>
        <c:crossAx val="3443066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694991251093614"/>
          <c:y val="7.4937569795134412E-2"/>
          <c:w val="0.8224945319335083"/>
          <c:h val="0.7914401796745042"/>
        </c:manualLayout>
      </c:layout>
      <c:barChart>
        <c:barDir val="col"/>
        <c:grouping val="stacked"/>
        <c:varyColors val="0"/>
        <c:ser>
          <c:idx val="0"/>
          <c:order val="0"/>
          <c:tx>
            <c:strRef>
              <c:f>'[R02東京・神奈川・大阪_事業収入・特許収入.xlsx]Sheet1'!$G$3</c:f>
              <c:strCache>
                <c:ptCount val="1"/>
                <c:pt idx="0">
                  <c:v>依頼試験</c:v>
                </c:pt>
              </c:strCache>
            </c:strRef>
          </c:tx>
          <c:spPr>
            <a:solidFill>
              <a:schemeClr val="accent1"/>
            </a:solidFill>
            <a:ln>
              <a:noFill/>
            </a:ln>
            <a:effectLst/>
          </c:spPr>
          <c:invertIfNegative val="0"/>
          <c:cat>
            <c:strRef>
              <c:f>'[R02東京・神奈川・大阪_事業収入・特許収入.xlsx]Sheet1'!$A$4:$A$6</c:f>
              <c:strCache>
                <c:ptCount val="3"/>
                <c:pt idx="0">
                  <c:v>都立産技研</c:v>
                </c:pt>
                <c:pt idx="1">
                  <c:v>大阪技術研</c:v>
                </c:pt>
                <c:pt idx="2">
                  <c:v>神奈川産技総研</c:v>
                </c:pt>
              </c:strCache>
            </c:strRef>
          </c:cat>
          <c:val>
            <c:numRef>
              <c:f>'[R02東京・神奈川・大阪_事業収入・特許収入.xlsx]Sheet1'!$G$4:$G$6</c:f>
              <c:numCache>
                <c:formatCode>#,##0_);[Red]\(#,##0\)</c:formatCode>
                <c:ptCount val="3"/>
                <c:pt idx="0">
                  <c:v>328936</c:v>
                </c:pt>
                <c:pt idx="1">
                  <c:v>188805</c:v>
                </c:pt>
                <c:pt idx="2">
                  <c:v>316457</c:v>
                </c:pt>
              </c:numCache>
            </c:numRef>
          </c:val>
          <c:extLst>
            <c:ext xmlns:c16="http://schemas.microsoft.com/office/drawing/2014/chart" uri="{C3380CC4-5D6E-409C-BE32-E72D297353CC}">
              <c16:uniqueId val="{00000000-C30B-476A-92DD-F6DC8EFB0DE2}"/>
            </c:ext>
          </c:extLst>
        </c:ser>
        <c:ser>
          <c:idx val="1"/>
          <c:order val="1"/>
          <c:tx>
            <c:strRef>
              <c:f>'[R02東京・神奈川・大阪_事業収入・特許収入.xlsx]Sheet1'!$H$3</c:f>
              <c:strCache>
                <c:ptCount val="1"/>
                <c:pt idx="0">
                  <c:v>装置使用</c:v>
                </c:pt>
              </c:strCache>
            </c:strRef>
          </c:tx>
          <c:spPr>
            <a:solidFill>
              <a:schemeClr val="accent2"/>
            </a:solidFill>
            <a:ln>
              <a:noFill/>
            </a:ln>
            <a:effectLst/>
          </c:spPr>
          <c:invertIfNegative val="0"/>
          <c:cat>
            <c:strRef>
              <c:f>'[R02東京・神奈川・大阪_事業収入・特許収入.xlsx]Sheet1'!$A$4:$A$6</c:f>
              <c:strCache>
                <c:ptCount val="3"/>
                <c:pt idx="0">
                  <c:v>都立産技研</c:v>
                </c:pt>
                <c:pt idx="1">
                  <c:v>大阪技術研</c:v>
                </c:pt>
                <c:pt idx="2">
                  <c:v>神奈川産技総研</c:v>
                </c:pt>
              </c:strCache>
            </c:strRef>
          </c:cat>
          <c:val>
            <c:numRef>
              <c:f>'[R02東京・神奈川・大阪_事業収入・特許収入.xlsx]Sheet1'!$H$4:$H$6</c:f>
              <c:numCache>
                <c:formatCode>#,##0_);[Red]\(#,##0\)</c:formatCode>
                <c:ptCount val="3"/>
                <c:pt idx="0">
                  <c:v>168050</c:v>
                </c:pt>
                <c:pt idx="1">
                  <c:v>133285</c:v>
                </c:pt>
                <c:pt idx="2">
                  <c:v>24415</c:v>
                </c:pt>
              </c:numCache>
            </c:numRef>
          </c:val>
          <c:extLst>
            <c:ext xmlns:c16="http://schemas.microsoft.com/office/drawing/2014/chart" uri="{C3380CC4-5D6E-409C-BE32-E72D297353CC}">
              <c16:uniqueId val="{00000001-C30B-476A-92DD-F6DC8EFB0DE2}"/>
            </c:ext>
          </c:extLst>
        </c:ser>
        <c:ser>
          <c:idx val="2"/>
          <c:order val="2"/>
          <c:tx>
            <c:strRef>
              <c:f>'[R02東京・神奈川・大阪_事業収入・特許収入.xlsx]Sheet1'!$I$3</c:f>
              <c:strCache>
                <c:ptCount val="1"/>
                <c:pt idx="0">
                  <c:v>受託研究等</c:v>
                </c:pt>
              </c:strCache>
            </c:strRef>
          </c:tx>
          <c:spPr>
            <a:solidFill>
              <a:schemeClr val="accent3"/>
            </a:solidFill>
            <a:ln>
              <a:noFill/>
            </a:ln>
            <a:effectLst/>
          </c:spPr>
          <c:invertIfNegative val="0"/>
          <c:cat>
            <c:strRef>
              <c:f>'[R02東京・神奈川・大阪_事業収入・特許収入.xlsx]Sheet1'!$A$4:$A$6</c:f>
              <c:strCache>
                <c:ptCount val="3"/>
                <c:pt idx="0">
                  <c:v>都立産技研</c:v>
                </c:pt>
                <c:pt idx="1">
                  <c:v>大阪技術研</c:v>
                </c:pt>
                <c:pt idx="2">
                  <c:v>神奈川産技総研</c:v>
                </c:pt>
              </c:strCache>
            </c:strRef>
          </c:cat>
          <c:val>
            <c:numRef>
              <c:f>'[R02東京・神奈川・大阪_事業収入・特許収入.xlsx]Sheet1'!$I$4:$I$6</c:f>
              <c:numCache>
                <c:formatCode>#,##0_);[Red]\(#,##0\)</c:formatCode>
                <c:ptCount val="3"/>
                <c:pt idx="0">
                  <c:v>14185</c:v>
                </c:pt>
                <c:pt idx="1">
                  <c:v>230349</c:v>
                </c:pt>
                <c:pt idx="2">
                  <c:v>66136</c:v>
                </c:pt>
              </c:numCache>
            </c:numRef>
          </c:val>
          <c:extLst>
            <c:ext xmlns:c16="http://schemas.microsoft.com/office/drawing/2014/chart" uri="{C3380CC4-5D6E-409C-BE32-E72D297353CC}">
              <c16:uniqueId val="{00000002-C30B-476A-92DD-F6DC8EFB0DE2}"/>
            </c:ext>
          </c:extLst>
        </c:ser>
        <c:dLbls>
          <c:showLegendKey val="0"/>
          <c:showVal val="0"/>
          <c:showCatName val="0"/>
          <c:showSerName val="0"/>
          <c:showPercent val="0"/>
          <c:showBubbleSize val="0"/>
        </c:dLbls>
        <c:gapWidth val="219"/>
        <c:overlap val="100"/>
        <c:axId val="344306672"/>
        <c:axId val="344306256"/>
      </c:barChart>
      <c:catAx>
        <c:axId val="344306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ja-JP"/>
          </a:p>
        </c:txPr>
        <c:crossAx val="344306256"/>
        <c:crosses val="autoZero"/>
        <c:auto val="1"/>
        <c:lblAlgn val="ctr"/>
        <c:lblOffset val="100"/>
        <c:noMultiLvlLbl val="0"/>
      </c:catAx>
      <c:valAx>
        <c:axId val="344306256"/>
        <c:scaling>
          <c:orientation val="minMax"/>
          <c:max val="70000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ja-JP"/>
          </a:p>
        </c:txPr>
        <c:crossAx val="3443066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189388713117813"/>
          <c:y val="0.1108393029818641"/>
          <c:w val="0.70254679309445434"/>
          <c:h val="0.57241542723826189"/>
        </c:manualLayout>
      </c:layout>
      <c:scatterChart>
        <c:scatterStyle val="lineMarker"/>
        <c:varyColors val="0"/>
        <c:ser>
          <c:idx val="0"/>
          <c:order val="0"/>
          <c:tx>
            <c:v>従来法</c:v>
          </c:tx>
          <c:spPr>
            <a:ln w="9525" cap="rnd">
              <a:solidFill>
                <a:schemeClr val="accent1"/>
              </a:solidFill>
              <a:prstDash val="dash"/>
              <a:round/>
            </a:ln>
            <a:effectLst/>
          </c:spPr>
          <c:marker>
            <c:symbol val="triangle"/>
            <c:size val="8"/>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a:solidFill>
                  <a:schemeClr val="accent1"/>
                </a:solidFill>
                <a:round/>
              </a:ln>
              <a:effectLst/>
            </c:spPr>
          </c:marker>
          <c:xVal>
            <c:numRef>
              <c:f>'従来法との比較 (2)'!$A$11:$A$15</c:f>
              <c:numCache>
                <c:formatCode>General</c:formatCode>
                <c:ptCount val="5"/>
                <c:pt idx="0">
                  <c:v>5</c:v>
                </c:pt>
                <c:pt idx="1">
                  <c:v>10</c:v>
                </c:pt>
                <c:pt idx="2">
                  <c:v>25</c:v>
                </c:pt>
                <c:pt idx="3">
                  <c:v>50</c:v>
                </c:pt>
                <c:pt idx="4">
                  <c:v>90</c:v>
                </c:pt>
              </c:numCache>
            </c:numRef>
          </c:xVal>
          <c:yVal>
            <c:numRef>
              <c:f>'従来法との比較 (2)'!$B$11:$B$15</c:f>
              <c:numCache>
                <c:formatCode>General</c:formatCode>
                <c:ptCount val="5"/>
                <c:pt idx="0">
                  <c:v>0.891594</c:v>
                </c:pt>
                <c:pt idx="1">
                  <c:v>0.89623200000000003</c:v>
                </c:pt>
                <c:pt idx="2">
                  <c:v>0.895652</c:v>
                </c:pt>
                <c:pt idx="3">
                  <c:v>0.911304</c:v>
                </c:pt>
                <c:pt idx="4">
                  <c:v>0.91072500000000001</c:v>
                </c:pt>
              </c:numCache>
            </c:numRef>
          </c:yVal>
          <c:smooth val="0"/>
          <c:extLst>
            <c:ext xmlns:c16="http://schemas.microsoft.com/office/drawing/2014/chart" uri="{C3380CC4-5D6E-409C-BE32-E72D297353CC}">
              <c16:uniqueId val="{00000000-4F8B-FD42-A833-CE4CC556739A}"/>
            </c:ext>
          </c:extLst>
        </c:ser>
        <c:ser>
          <c:idx val="1"/>
          <c:order val="1"/>
          <c:tx>
            <c:v>DevNet</c:v>
          </c:tx>
          <c:spPr>
            <a:ln w="9525" cap="rnd">
              <a:solidFill>
                <a:schemeClr val="accent2"/>
              </a:solidFill>
              <a:round/>
            </a:ln>
            <a:effectLst/>
          </c:spPr>
          <c:marker>
            <c:symbol val="circle"/>
            <c:size val="8"/>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9525">
                <a:solidFill>
                  <a:schemeClr val="accent2"/>
                </a:solidFill>
                <a:round/>
              </a:ln>
              <a:effectLst/>
            </c:spPr>
          </c:marker>
          <c:xVal>
            <c:numRef>
              <c:f>'従来法との比較 (2)'!$A$11:$A$15</c:f>
              <c:numCache>
                <c:formatCode>General</c:formatCode>
                <c:ptCount val="5"/>
                <c:pt idx="0">
                  <c:v>5</c:v>
                </c:pt>
                <c:pt idx="1">
                  <c:v>10</c:v>
                </c:pt>
                <c:pt idx="2">
                  <c:v>25</c:v>
                </c:pt>
                <c:pt idx="3">
                  <c:v>50</c:v>
                </c:pt>
                <c:pt idx="4">
                  <c:v>90</c:v>
                </c:pt>
              </c:numCache>
            </c:numRef>
          </c:xVal>
          <c:yVal>
            <c:numRef>
              <c:f>'従来法との比較 (2)'!$C$11:$C$15</c:f>
              <c:numCache>
                <c:formatCode>General</c:formatCode>
                <c:ptCount val="5"/>
                <c:pt idx="0">
                  <c:v>0.90086956521739103</c:v>
                </c:pt>
                <c:pt idx="1">
                  <c:v>0.92579710144927496</c:v>
                </c:pt>
                <c:pt idx="2">
                  <c:v>0.95942028750000008</c:v>
                </c:pt>
                <c:pt idx="3">
                  <c:v>0.98550724666666667</c:v>
                </c:pt>
                <c:pt idx="4">
                  <c:v>0.98923395571428574</c:v>
                </c:pt>
              </c:numCache>
            </c:numRef>
          </c:yVal>
          <c:smooth val="0"/>
          <c:extLst>
            <c:ext xmlns:c16="http://schemas.microsoft.com/office/drawing/2014/chart" uri="{C3380CC4-5D6E-409C-BE32-E72D297353CC}">
              <c16:uniqueId val="{00000001-4F8B-FD42-A833-CE4CC556739A}"/>
            </c:ext>
          </c:extLst>
        </c:ser>
        <c:dLbls>
          <c:showLegendKey val="0"/>
          <c:showVal val="0"/>
          <c:showCatName val="0"/>
          <c:showSerName val="0"/>
          <c:showPercent val="0"/>
          <c:showBubbleSize val="0"/>
        </c:dLbls>
        <c:axId val="218831488"/>
        <c:axId val="218859392"/>
      </c:scatterChart>
      <c:valAx>
        <c:axId val="218831488"/>
        <c:scaling>
          <c:orientation val="minMax"/>
        </c:scaling>
        <c:delete val="0"/>
        <c:axPos val="b"/>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ja-JP"/>
          </a:p>
        </c:txPr>
        <c:crossAx val="218859392"/>
        <c:crosses val="autoZero"/>
        <c:crossBetween val="midCat"/>
        <c:majorUnit val="30"/>
      </c:valAx>
      <c:valAx>
        <c:axId val="218859392"/>
        <c:scaling>
          <c:orientation val="minMax"/>
          <c:max val="1"/>
          <c:min val="0.85000000000000009"/>
        </c:scaling>
        <c:delete val="1"/>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crossAx val="218831488"/>
        <c:crosses val="autoZero"/>
        <c:crossBetween val="midCat"/>
        <c:majorUnit val="5.000000000000001E-2"/>
      </c:valAx>
      <c:spPr>
        <a:noFill/>
        <a:ln>
          <a:solidFill>
            <a:schemeClr val="tx1"/>
          </a:solidFill>
        </a:ln>
        <a:effectLst/>
      </c:spPr>
    </c:plotArea>
    <c:legend>
      <c:legendPos val="b"/>
      <c:layout>
        <c:manualLayout>
          <c:xMode val="edge"/>
          <c:yMode val="edge"/>
          <c:x val="0.40864421269902357"/>
          <c:y val="0.56606114533646468"/>
          <c:w val="0.50131097941408009"/>
          <c:h val="8.4587058196672796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ja-JP"/>
        </a:p>
      </c:txPr>
    </c:legend>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0"/>
            <a:ext cx="2918621" cy="494813"/>
          </a:xfrm>
          <a:prstGeom prst="rect">
            <a:avLst/>
          </a:prstGeom>
        </p:spPr>
        <p:txBody>
          <a:bodyPr vert="horz" lIns="90602" tIns="45301" rIns="90602" bIns="45301"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5575" y="0"/>
            <a:ext cx="2918621" cy="494813"/>
          </a:xfrm>
          <a:prstGeom prst="rect">
            <a:avLst/>
          </a:prstGeom>
        </p:spPr>
        <p:txBody>
          <a:bodyPr vert="horz" lIns="90602" tIns="45301" rIns="90602" bIns="45301" rtlCol="0"/>
          <a:lstStyle>
            <a:lvl1pPr algn="r">
              <a:defRPr sz="1200"/>
            </a:lvl1pPr>
          </a:lstStyle>
          <a:p>
            <a:fld id="{E79E73F6-E227-4238-8557-B579A0085B3E}" type="datetimeFigureOut">
              <a:rPr kumimoji="1" lang="ja-JP" altLang="en-US" smtClean="0"/>
              <a:t>2021/11/12</a:t>
            </a:fld>
            <a:endParaRPr kumimoji="1" lang="ja-JP" altLang="en-US"/>
          </a:p>
        </p:txBody>
      </p:sp>
      <p:sp>
        <p:nvSpPr>
          <p:cNvPr id="4" name="フッター プレースホルダー 3"/>
          <p:cNvSpPr>
            <a:spLocks noGrp="1"/>
          </p:cNvSpPr>
          <p:nvPr>
            <p:ph type="ftr" sz="quarter" idx="2"/>
          </p:nvPr>
        </p:nvSpPr>
        <p:spPr>
          <a:xfrm>
            <a:off x="4" y="9371503"/>
            <a:ext cx="2918621" cy="494813"/>
          </a:xfrm>
          <a:prstGeom prst="rect">
            <a:avLst/>
          </a:prstGeom>
        </p:spPr>
        <p:txBody>
          <a:bodyPr vert="horz" lIns="90602" tIns="45301" rIns="90602" bIns="45301"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5575" y="9371503"/>
            <a:ext cx="2918621" cy="494813"/>
          </a:xfrm>
          <a:prstGeom prst="rect">
            <a:avLst/>
          </a:prstGeom>
        </p:spPr>
        <p:txBody>
          <a:bodyPr vert="horz" lIns="90602" tIns="45301" rIns="90602" bIns="45301" rtlCol="0" anchor="b"/>
          <a:lstStyle>
            <a:lvl1pPr algn="r">
              <a:defRPr sz="1200"/>
            </a:lvl1pPr>
          </a:lstStyle>
          <a:p>
            <a:fld id="{711D5BD9-7CD7-4747-A4C9-CE1DFC7B80EB}" type="slidenum">
              <a:rPr kumimoji="1" lang="ja-JP" altLang="en-US" smtClean="0"/>
              <a:t>‹#›</a:t>
            </a:fld>
            <a:endParaRPr kumimoji="1" lang="ja-JP" altLang="en-US"/>
          </a:p>
        </p:txBody>
      </p:sp>
    </p:spTree>
    <p:extLst>
      <p:ext uri="{BB962C8B-B14F-4D97-AF65-F5344CB8AC3E}">
        <p14:creationId xmlns:p14="http://schemas.microsoft.com/office/powerpoint/2010/main" val="40658014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1" y="0"/>
            <a:ext cx="2919413" cy="495300"/>
          </a:xfrm>
          <a:prstGeom prst="rect">
            <a:avLst/>
          </a:prstGeom>
        </p:spPr>
        <p:txBody>
          <a:bodyPr vert="horz" lIns="91341" tIns="45674" rIns="91341" bIns="45674"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14763" y="0"/>
            <a:ext cx="2919412" cy="495300"/>
          </a:xfrm>
          <a:prstGeom prst="rect">
            <a:avLst/>
          </a:prstGeom>
        </p:spPr>
        <p:txBody>
          <a:bodyPr vert="horz" lIns="91341" tIns="45674" rIns="91341" bIns="45674" rtlCol="0"/>
          <a:lstStyle>
            <a:lvl1pPr algn="r">
              <a:defRPr sz="1200"/>
            </a:lvl1pPr>
          </a:lstStyle>
          <a:p>
            <a:fld id="{B0338111-97D9-4D54-8D73-1CDBE5F242F3}" type="datetimeFigureOut">
              <a:rPr kumimoji="1" lang="ja-JP" altLang="en-US" smtClean="0"/>
              <a:t>2021/11/12</a:t>
            </a:fld>
            <a:endParaRPr kumimoji="1" lang="ja-JP" altLang="en-US" dirty="0"/>
          </a:p>
        </p:txBody>
      </p:sp>
      <p:sp>
        <p:nvSpPr>
          <p:cNvPr id="4" name="スライド イメージ プレースホルダー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341" tIns="45674" rIns="91341" bIns="45674" rtlCol="0" anchor="ctr"/>
          <a:lstStyle/>
          <a:p>
            <a:endParaRPr lang="ja-JP" altLang="en-US" dirty="0"/>
          </a:p>
        </p:txBody>
      </p:sp>
      <p:sp>
        <p:nvSpPr>
          <p:cNvPr id="5" name="ノート プレースホルダー 4"/>
          <p:cNvSpPr>
            <a:spLocks noGrp="1"/>
          </p:cNvSpPr>
          <p:nvPr>
            <p:ph type="body" sz="quarter" idx="3"/>
          </p:nvPr>
        </p:nvSpPr>
        <p:spPr>
          <a:xfrm>
            <a:off x="673109" y="4748213"/>
            <a:ext cx="5389563" cy="3884612"/>
          </a:xfrm>
          <a:prstGeom prst="rect">
            <a:avLst/>
          </a:prstGeom>
        </p:spPr>
        <p:txBody>
          <a:bodyPr vert="horz" lIns="91341" tIns="45674" rIns="91341" bIns="4567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1" y="9371014"/>
            <a:ext cx="2919413" cy="495300"/>
          </a:xfrm>
          <a:prstGeom prst="rect">
            <a:avLst/>
          </a:prstGeom>
        </p:spPr>
        <p:txBody>
          <a:bodyPr vert="horz" lIns="91341" tIns="45674" rIns="91341" bIns="45674"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14763" y="9371014"/>
            <a:ext cx="2919412" cy="495300"/>
          </a:xfrm>
          <a:prstGeom prst="rect">
            <a:avLst/>
          </a:prstGeom>
        </p:spPr>
        <p:txBody>
          <a:bodyPr vert="horz" lIns="91341" tIns="45674" rIns="91341" bIns="45674" rtlCol="0" anchor="b"/>
          <a:lstStyle>
            <a:lvl1pPr algn="r">
              <a:defRPr sz="1200"/>
            </a:lvl1pPr>
          </a:lstStyle>
          <a:p>
            <a:fld id="{2581634D-05D3-4D41-9B38-B57F14B38952}" type="slidenum">
              <a:rPr kumimoji="1" lang="ja-JP" altLang="en-US" smtClean="0"/>
              <a:t>‹#›</a:t>
            </a:fld>
            <a:endParaRPr kumimoji="1" lang="ja-JP" altLang="en-US" dirty="0"/>
          </a:p>
        </p:txBody>
      </p:sp>
    </p:spTree>
    <p:extLst>
      <p:ext uri="{BB962C8B-B14F-4D97-AF65-F5344CB8AC3E}">
        <p14:creationId xmlns:p14="http://schemas.microsoft.com/office/powerpoint/2010/main" val="164799714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581634D-05D3-4D41-9B38-B57F14B38952}" type="slidenum">
              <a:rPr kumimoji="1" lang="ja-JP" altLang="en-US" smtClean="0"/>
              <a:t>0</a:t>
            </a:fld>
            <a:endParaRPr kumimoji="1" lang="ja-JP" altLang="en-US" dirty="0"/>
          </a:p>
        </p:txBody>
      </p:sp>
    </p:spTree>
    <p:extLst>
      <p:ext uri="{BB962C8B-B14F-4D97-AF65-F5344CB8AC3E}">
        <p14:creationId xmlns:p14="http://schemas.microsoft.com/office/powerpoint/2010/main" val="1838542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581634D-05D3-4D41-9B38-B57F14B38952}" type="slidenum">
              <a:rPr kumimoji="1" lang="ja-JP" altLang="en-US" smtClean="0"/>
              <a:t>9</a:t>
            </a:fld>
            <a:endParaRPr kumimoji="1" lang="ja-JP" altLang="en-US" dirty="0"/>
          </a:p>
        </p:txBody>
      </p:sp>
    </p:spTree>
    <p:extLst>
      <p:ext uri="{BB962C8B-B14F-4D97-AF65-F5344CB8AC3E}">
        <p14:creationId xmlns:p14="http://schemas.microsoft.com/office/powerpoint/2010/main" val="766331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581634D-05D3-4D41-9B38-B57F14B38952}" type="slidenum">
              <a:rPr kumimoji="1" lang="ja-JP" altLang="en-US" smtClean="0"/>
              <a:t>10</a:t>
            </a:fld>
            <a:endParaRPr kumimoji="1" lang="ja-JP" altLang="en-US" dirty="0"/>
          </a:p>
        </p:txBody>
      </p:sp>
    </p:spTree>
    <p:extLst>
      <p:ext uri="{BB962C8B-B14F-4D97-AF65-F5344CB8AC3E}">
        <p14:creationId xmlns:p14="http://schemas.microsoft.com/office/powerpoint/2010/main" val="355171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タイトル・アンダーバーあり</a:t>
            </a:r>
          </a:p>
        </p:txBody>
      </p:sp>
      <p:sp>
        <p:nvSpPr>
          <p:cNvPr id="4" name="スライド番号プレースホルダー 3"/>
          <p:cNvSpPr>
            <a:spLocks noGrp="1"/>
          </p:cNvSpPr>
          <p:nvPr>
            <p:ph type="sldNum" sz="quarter" idx="10"/>
          </p:nvPr>
        </p:nvSpPr>
        <p:spPr/>
        <p:txBody>
          <a:bodyPr/>
          <a:lstStyle/>
          <a:p>
            <a:fld id="{C5870D8F-EDFA-495C-BB51-AD95698942EE}" type="slidenum">
              <a:rPr kumimoji="1" lang="ja-JP" altLang="en-US" smtClean="0"/>
              <a:t>11</a:t>
            </a:fld>
            <a:endParaRPr kumimoji="1" lang="ja-JP" altLang="en-US" dirty="0"/>
          </a:p>
        </p:txBody>
      </p:sp>
    </p:spTree>
    <p:extLst>
      <p:ext uri="{BB962C8B-B14F-4D97-AF65-F5344CB8AC3E}">
        <p14:creationId xmlns:p14="http://schemas.microsoft.com/office/powerpoint/2010/main" val="560600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581634D-05D3-4D41-9B38-B57F14B38952}" type="slidenum">
              <a:rPr kumimoji="1" lang="ja-JP" altLang="en-US" smtClean="0"/>
              <a:t>12</a:t>
            </a:fld>
            <a:endParaRPr kumimoji="1" lang="ja-JP" altLang="en-US" dirty="0"/>
          </a:p>
        </p:txBody>
      </p:sp>
    </p:spTree>
    <p:extLst>
      <p:ext uri="{BB962C8B-B14F-4D97-AF65-F5344CB8AC3E}">
        <p14:creationId xmlns:p14="http://schemas.microsoft.com/office/powerpoint/2010/main" val="320547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581634D-05D3-4D41-9B38-B57F14B38952}" type="slidenum">
              <a:rPr kumimoji="1" lang="ja-JP" altLang="en-US" smtClean="0"/>
              <a:t>13</a:t>
            </a:fld>
            <a:endParaRPr kumimoji="1" lang="ja-JP" altLang="en-US" dirty="0"/>
          </a:p>
        </p:txBody>
      </p:sp>
    </p:spTree>
    <p:extLst>
      <p:ext uri="{BB962C8B-B14F-4D97-AF65-F5344CB8AC3E}">
        <p14:creationId xmlns:p14="http://schemas.microsoft.com/office/powerpoint/2010/main" val="2466089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581634D-05D3-4D41-9B38-B57F14B38952}" type="slidenum">
              <a:rPr kumimoji="1" lang="ja-JP" altLang="en-US" smtClean="0"/>
              <a:t>14</a:t>
            </a:fld>
            <a:endParaRPr kumimoji="1" lang="ja-JP" altLang="en-US" dirty="0"/>
          </a:p>
        </p:txBody>
      </p:sp>
    </p:spTree>
    <p:extLst>
      <p:ext uri="{BB962C8B-B14F-4D97-AF65-F5344CB8AC3E}">
        <p14:creationId xmlns:p14="http://schemas.microsoft.com/office/powerpoint/2010/main" val="37063707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581634D-05D3-4D41-9B38-B57F14B38952}" type="slidenum">
              <a:rPr kumimoji="1" lang="ja-JP" altLang="en-US" smtClean="0"/>
              <a:t>15</a:t>
            </a:fld>
            <a:endParaRPr kumimoji="1" lang="ja-JP" altLang="en-US" dirty="0"/>
          </a:p>
        </p:txBody>
      </p:sp>
    </p:spTree>
    <p:extLst>
      <p:ext uri="{BB962C8B-B14F-4D97-AF65-F5344CB8AC3E}">
        <p14:creationId xmlns:p14="http://schemas.microsoft.com/office/powerpoint/2010/main" val="2946204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581634D-05D3-4D41-9B38-B57F14B38952}" type="slidenum">
              <a:rPr kumimoji="1" lang="ja-JP" altLang="en-US" smtClean="0"/>
              <a:t>16</a:t>
            </a:fld>
            <a:endParaRPr kumimoji="1" lang="ja-JP" altLang="en-US" dirty="0"/>
          </a:p>
        </p:txBody>
      </p:sp>
    </p:spTree>
    <p:extLst>
      <p:ext uri="{BB962C8B-B14F-4D97-AF65-F5344CB8AC3E}">
        <p14:creationId xmlns:p14="http://schemas.microsoft.com/office/powerpoint/2010/main" val="18575524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2B4DDE3-7C8B-4464-B618-B56480D186B5}" type="slidenum">
              <a:rPr kumimoji="1" lang="ja-JP" altLang="en-US" smtClean="0"/>
              <a:t>18</a:t>
            </a:fld>
            <a:endParaRPr kumimoji="1" lang="ja-JP" altLang="en-US"/>
          </a:p>
        </p:txBody>
      </p:sp>
    </p:spTree>
    <p:extLst>
      <p:ext uri="{BB962C8B-B14F-4D97-AF65-F5344CB8AC3E}">
        <p14:creationId xmlns:p14="http://schemas.microsoft.com/office/powerpoint/2010/main" val="37720779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2B4DDE3-7C8B-4464-B618-B56480D186B5}" type="slidenum">
              <a:rPr kumimoji="1" lang="ja-JP" altLang="en-US" smtClean="0"/>
              <a:t>19</a:t>
            </a:fld>
            <a:endParaRPr kumimoji="1" lang="ja-JP" altLang="en-US"/>
          </a:p>
        </p:txBody>
      </p:sp>
    </p:spTree>
    <p:extLst>
      <p:ext uri="{BB962C8B-B14F-4D97-AF65-F5344CB8AC3E}">
        <p14:creationId xmlns:p14="http://schemas.microsoft.com/office/powerpoint/2010/main" val="2361875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581634D-05D3-4D41-9B38-B57F14B38952}" type="slidenum">
              <a:rPr kumimoji="1" lang="ja-JP" altLang="en-US" smtClean="0"/>
              <a:t>1</a:t>
            </a:fld>
            <a:endParaRPr kumimoji="1" lang="ja-JP" altLang="en-US" dirty="0"/>
          </a:p>
        </p:txBody>
      </p:sp>
    </p:spTree>
    <p:extLst>
      <p:ext uri="{BB962C8B-B14F-4D97-AF65-F5344CB8AC3E}">
        <p14:creationId xmlns:p14="http://schemas.microsoft.com/office/powerpoint/2010/main" val="21309966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タイトル・アンダーバーあり</a:t>
            </a:r>
          </a:p>
        </p:txBody>
      </p:sp>
      <p:sp>
        <p:nvSpPr>
          <p:cNvPr id="4" name="スライド番号プレースホルダー 3"/>
          <p:cNvSpPr>
            <a:spLocks noGrp="1"/>
          </p:cNvSpPr>
          <p:nvPr>
            <p:ph type="sldNum" sz="quarter" idx="10"/>
          </p:nvPr>
        </p:nvSpPr>
        <p:spPr/>
        <p:txBody>
          <a:bodyPr/>
          <a:lstStyle/>
          <a:p>
            <a:fld id="{C5870D8F-EDFA-495C-BB51-AD95698942EE}" type="slidenum">
              <a:rPr kumimoji="1" lang="ja-JP" altLang="en-US" smtClean="0"/>
              <a:t>20</a:t>
            </a:fld>
            <a:endParaRPr kumimoji="1" lang="ja-JP" altLang="en-US" dirty="0"/>
          </a:p>
        </p:txBody>
      </p:sp>
    </p:spTree>
    <p:extLst>
      <p:ext uri="{BB962C8B-B14F-4D97-AF65-F5344CB8AC3E}">
        <p14:creationId xmlns:p14="http://schemas.microsoft.com/office/powerpoint/2010/main" val="28999887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581634D-05D3-4D41-9B38-B57F14B38952}" type="slidenum">
              <a:rPr kumimoji="1" lang="ja-JP" altLang="en-US" smtClean="0"/>
              <a:t>21</a:t>
            </a:fld>
            <a:endParaRPr kumimoji="1" lang="ja-JP" altLang="en-US" dirty="0"/>
          </a:p>
        </p:txBody>
      </p:sp>
    </p:spTree>
    <p:extLst>
      <p:ext uri="{BB962C8B-B14F-4D97-AF65-F5344CB8AC3E}">
        <p14:creationId xmlns:p14="http://schemas.microsoft.com/office/powerpoint/2010/main" val="8210937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581634D-05D3-4D41-9B38-B57F14B38952}" type="slidenum">
              <a:rPr kumimoji="1" lang="ja-JP" altLang="en-US" smtClean="0"/>
              <a:t>22</a:t>
            </a:fld>
            <a:endParaRPr kumimoji="1" lang="ja-JP" altLang="en-US" dirty="0"/>
          </a:p>
        </p:txBody>
      </p:sp>
    </p:spTree>
    <p:extLst>
      <p:ext uri="{BB962C8B-B14F-4D97-AF65-F5344CB8AC3E}">
        <p14:creationId xmlns:p14="http://schemas.microsoft.com/office/powerpoint/2010/main" val="8316037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581634D-05D3-4D41-9B38-B57F14B38952}" type="slidenum">
              <a:rPr kumimoji="1" lang="ja-JP" altLang="en-US" smtClean="0"/>
              <a:t>23</a:t>
            </a:fld>
            <a:endParaRPr kumimoji="1" lang="ja-JP" altLang="en-US" dirty="0"/>
          </a:p>
        </p:txBody>
      </p:sp>
    </p:spTree>
    <p:extLst>
      <p:ext uri="{BB962C8B-B14F-4D97-AF65-F5344CB8AC3E}">
        <p14:creationId xmlns:p14="http://schemas.microsoft.com/office/powerpoint/2010/main" val="11671061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581634D-05D3-4D41-9B38-B57F14B38952}" type="slidenum">
              <a:rPr kumimoji="1" lang="ja-JP" altLang="en-US" smtClean="0"/>
              <a:t>24</a:t>
            </a:fld>
            <a:endParaRPr kumimoji="1" lang="ja-JP" altLang="en-US" dirty="0"/>
          </a:p>
        </p:txBody>
      </p:sp>
    </p:spTree>
    <p:extLst>
      <p:ext uri="{BB962C8B-B14F-4D97-AF65-F5344CB8AC3E}">
        <p14:creationId xmlns:p14="http://schemas.microsoft.com/office/powerpoint/2010/main" val="2679888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581634D-05D3-4D41-9B38-B57F14B38952}" type="slidenum">
              <a:rPr kumimoji="1" lang="ja-JP" altLang="en-US" smtClean="0"/>
              <a:t>25</a:t>
            </a:fld>
            <a:endParaRPr kumimoji="1" lang="ja-JP" altLang="en-US" dirty="0"/>
          </a:p>
        </p:txBody>
      </p:sp>
    </p:spTree>
    <p:extLst>
      <p:ext uri="{BB962C8B-B14F-4D97-AF65-F5344CB8AC3E}">
        <p14:creationId xmlns:p14="http://schemas.microsoft.com/office/powerpoint/2010/main" val="21602507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581634D-05D3-4D41-9B38-B57F14B38952}" type="slidenum">
              <a:rPr kumimoji="1" lang="ja-JP" altLang="en-US" smtClean="0"/>
              <a:t>26</a:t>
            </a:fld>
            <a:endParaRPr kumimoji="1" lang="ja-JP" altLang="en-US" dirty="0"/>
          </a:p>
        </p:txBody>
      </p:sp>
    </p:spTree>
    <p:extLst>
      <p:ext uri="{BB962C8B-B14F-4D97-AF65-F5344CB8AC3E}">
        <p14:creationId xmlns:p14="http://schemas.microsoft.com/office/powerpoint/2010/main" val="31027950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581634D-05D3-4D41-9B38-B57F14B38952}" type="slidenum">
              <a:rPr kumimoji="1" lang="ja-JP" altLang="en-US" smtClean="0"/>
              <a:t>27</a:t>
            </a:fld>
            <a:endParaRPr kumimoji="1" lang="ja-JP" altLang="en-US" dirty="0"/>
          </a:p>
        </p:txBody>
      </p:sp>
    </p:spTree>
    <p:extLst>
      <p:ext uri="{BB962C8B-B14F-4D97-AF65-F5344CB8AC3E}">
        <p14:creationId xmlns:p14="http://schemas.microsoft.com/office/powerpoint/2010/main" val="23779975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581634D-05D3-4D41-9B38-B57F14B38952}" type="slidenum">
              <a:rPr kumimoji="1" lang="ja-JP" altLang="en-US" smtClean="0"/>
              <a:t>28</a:t>
            </a:fld>
            <a:endParaRPr kumimoji="1" lang="ja-JP" altLang="en-US" dirty="0"/>
          </a:p>
        </p:txBody>
      </p:sp>
    </p:spTree>
    <p:extLst>
      <p:ext uri="{BB962C8B-B14F-4D97-AF65-F5344CB8AC3E}">
        <p14:creationId xmlns:p14="http://schemas.microsoft.com/office/powerpoint/2010/main" val="8978112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581634D-05D3-4D41-9B38-B57F14B38952}" type="slidenum">
              <a:rPr kumimoji="1" lang="ja-JP" altLang="en-US" smtClean="0"/>
              <a:t>29</a:t>
            </a:fld>
            <a:endParaRPr kumimoji="1" lang="ja-JP" altLang="en-US" dirty="0"/>
          </a:p>
        </p:txBody>
      </p:sp>
    </p:spTree>
    <p:extLst>
      <p:ext uri="{BB962C8B-B14F-4D97-AF65-F5344CB8AC3E}">
        <p14:creationId xmlns:p14="http://schemas.microsoft.com/office/powerpoint/2010/main" val="2532066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581634D-05D3-4D41-9B38-B57F14B38952}" type="slidenum">
              <a:rPr kumimoji="1" lang="ja-JP" altLang="en-US" smtClean="0"/>
              <a:t>2</a:t>
            </a:fld>
            <a:endParaRPr kumimoji="1" lang="ja-JP" altLang="en-US" dirty="0"/>
          </a:p>
        </p:txBody>
      </p:sp>
    </p:spTree>
    <p:extLst>
      <p:ext uri="{BB962C8B-B14F-4D97-AF65-F5344CB8AC3E}">
        <p14:creationId xmlns:p14="http://schemas.microsoft.com/office/powerpoint/2010/main" val="36710661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581634D-05D3-4D41-9B38-B57F14B38952}" type="slidenum">
              <a:rPr kumimoji="1" lang="ja-JP" altLang="en-US" smtClean="0"/>
              <a:t>30</a:t>
            </a:fld>
            <a:endParaRPr kumimoji="1" lang="ja-JP" altLang="en-US" dirty="0"/>
          </a:p>
        </p:txBody>
      </p:sp>
    </p:spTree>
    <p:extLst>
      <p:ext uri="{BB962C8B-B14F-4D97-AF65-F5344CB8AC3E}">
        <p14:creationId xmlns:p14="http://schemas.microsoft.com/office/powerpoint/2010/main" val="381145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581634D-05D3-4D41-9B38-B57F14B38952}" type="slidenum">
              <a:rPr kumimoji="1" lang="ja-JP" altLang="en-US" smtClean="0"/>
              <a:t>31</a:t>
            </a:fld>
            <a:endParaRPr kumimoji="1" lang="ja-JP" altLang="en-US" dirty="0"/>
          </a:p>
        </p:txBody>
      </p:sp>
    </p:spTree>
    <p:extLst>
      <p:ext uri="{BB962C8B-B14F-4D97-AF65-F5344CB8AC3E}">
        <p14:creationId xmlns:p14="http://schemas.microsoft.com/office/powerpoint/2010/main" val="24385281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581634D-05D3-4D41-9B38-B57F14B38952}" type="slidenum">
              <a:rPr kumimoji="1" lang="ja-JP" altLang="en-US" smtClean="0"/>
              <a:t>32</a:t>
            </a:fld>
            <a:endParaRPr kumimoji="1" lang="ja-JP" altLang="en-US" dirty="0"/>
          </a:p>
        </p:txBody>
      </p:sp>
    </p:spTree>
    <p:extLst>
      <p:ext uri="{BB962C8B-B14F-4D97-AF65-F5344CB8AC3E}">
        <p14:creationId xmlns:p14="http://schemas.microsoft.com/office/powerpoint/2010/main" val="27299658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581634D-05D3-4D41-9B38-B57F14B38952}" type="slidenum">
              <a:rPr kumimoji="1" lang="ja-JP" altLang="en-US" smtClean="0"/>
              <a:t>33</a:t>
            </a:fld>
            <a:endParaRPr kumimoji="1" lang="ja-JP" altLang="en-US" dirty="0"/>
          </a:p>
        </p:txBody>
      </p:sp>
    </p:spTree>
    <p:extLst>
      <p:ext uri="{BB962C8B-B14F-4D97-AF65-F5344CB8AC3E}">
        <p14:creationId xmlns:p14="http://schemas.microsoft.com/office/powerpoint/2010/main" val="19589176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581634D-05D3-4D41-9B38-B57F14B38952}" type="slidenum">
              <a:rPr kumimoji="1" lang="ja-JP" altLang="en-US" smtClean="0"/>
              <a:t>34</a:t>
            </a:fld>
            <a:endParaRPr kumimoji="1" lang="ja-JP" altLang="en-US" dirty="0"/>
          </a:p>
        </p:txBody>
      </p:sp>
    </p:spTree>
    <p:extLst>
      <p:ext uri="{BB962C8B-B14F-4D97-AF65-F5344CB8AC3E}">
        <p14:creationId xmlns:p14="http://schemas.microsoft.com/office/powerpoint/2010/main" val="22876778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581634D-05D3-4D41-9B38-B57F14B38952}" type="slidenum">
              <a:rPr kumimoji="1" lang="ja-JP" altLang="en-US" smtClean="0"/>
              <a:t>35</a:t>
            </a:fld>
            <a:endParaRPr kumimoji="1" lang="ja-JP" altLang="en-US" dirty="0"/>
          </a:p>
        </p:txBody>
      </p:sp>
    </p:spTree>
    <p:extLst>
      <p:ext uri="{BB962C8B-B14F-4D97-AF65-F5344CB8AC3E}">
        <p14:creationId xmlns:p14="http://schemas.microsoft.com/office/powerpoint/2010/main" val="23129256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581634D-05D3-4D41-9B38-B57F14B38952}" type="slidenum">
              <a:rPr kumimoji="1" lang="ja-JP" altLang="en-US" smtClean="0"/>
              <a:t>36</a:t>
            </a:fld>
            <a:endParaRPr kumimoji="1" lang="ja-JP" altLang="en-US" dirty="0"/>
          </a:p>
        </p:txBody>
      </p:sp>
    </p:spTree>
    <p:extLst>
      <p:ext uri="{BB962C8B-B14F-4D97-AF65-F5344CB8AC3E}">
        <p14:creationId xmlns:p14="http://schemas.microsoft.com/office/powerpoint/2010/main" val="33303608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870D8F-EDFA-495C-BB51-AD95698942EE}" type="slidenum">
              <a:rPr kumimoji="1" lang="ja-JP" altLang="en-US" smtClean="0"/>
              <a:t>37</a:t>
            </a:fld>
            <a:endParaRPr kumimoji="1" lang="ja-JP" altLang="en-US"/>
          </a:p>
        </p:txBody>
      </p:sp>
    </p:spTree>
    <p:extLst>
      <p:ext uri="{BB962C8B-B14F-4D97-AF65-F5344CB8AC3E}">
        <p14:creationId xmlns:p14="http://schemas.microsoft.com/office/powerpoint/2010/main" val="30035624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870D8F-EDFA-495C-BB51-AD95698942EE}" type="slidenum">
              <a:rPr kumimoji="1" lang="ja-JP" altLang="en-US" smtClean="0"/>
              <a:t>38</a:t>
            </a:fld>
            <a:endParaRPr kumimoji="1" lang="ja-JP" altLang="en-US"/>
          </a:p>
        </p:txBody>
      </p:sp>
    </p:spTree>
    <p:extLst>
      <p:ext uri="{BB962C8B-B14F-4D97-AF65-F5344CB8AC3E}">
        <p14:creationId xmlns:p14="http://schemas.microsoft.com/office/powerpoint/2010/main" val="2798710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870D8F-EDFA-495C-BB51-AD95698942EE}" type="slidenum">
              <a:rPr kumimoji="1" lang="ja-JP" altLang="en-US" smtClean="0"/>
              <a:t>39</a:t>
            </a:fld>
            <a:endParaRPr kumimoji="1" lang="ja-JP" altLang="en-US"/>
          </a:p>
        </p:txBody>
      </p:sp>
    </p:spTree>
    <p:extLst>
      <p:ext uri="{BB962C8B-B14F-4D97-AF65-F5344CB8AC3E}">
        <p14:creationId xmlns:p14="http://schemas.microsoft.com/office/powerpoint/2010/main" val="145648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581634D-05D3-4D41-9B38-B57F14B38952}" type="slidenum">
              <a:rPr kumimoji="1" lang="ja-JP" altLang="en-US" smtClean="0"/>
              <a:t>3</a:t>
            </a:fld>
            <a:endParaRPr kumimoji="1" lang="ja-JP" altLang="en-US" dirty="0"/>
          </a:p>
        </p:txBody>
      </p:sp>
    </p:spTree>
    <p:extLst>
      <p:ext uri="{BB962C8B-B14F-4D97-AF65-F5344CB8AC3E}">
        <p14:creationId xmlns:p14="http://schemas.microsoft.com/office/powerpoint/2010/main" val="9067159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2B4DDE3-7C8B-4464-B618-B56480D186B5}" type="slidenum">
              <a:rPr kumimoji="1" lang="ja-JP" altLang="en-US" smtClean="0"/>
              <a:t>41</a:t>
            </a:fld>
            <a:endParaRPr kumimoji="1" lang="ja-JP" altLang="en-US"/>
          </a:p>
        </p:txBody>
      </p:sp>
    </p:spTree>
    <p:extLst>
      <p:ext uri="{BB962C8B-B14F-4D97-AF65-F5344CB8AC3E}">
        <p14:creationId xmlns:p14="http://schemas.microsoft.com/office/powerpoint/2010/main" val="27420196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2B4DDE3-7C8B-4464-B618-B56480D186B5}" type="slidenum">
              <a:rPr kumimoji="1" lang="ja-JP" altLang="en-US" smtClean="0"/>
              <a:t>43</a:t>
            </a:fld>
            <a:endParaRPr kumimoji="1" lang="ja-JP" altLang="en-US"/>
          </a:p>
        </p:txBody>
      </p:sp>
    </p:spTree>
    <p:extLst>
      <p:ext uri="{BB962C8B-B14F-4D97-AF65-F5344CB8AC3E}">
        <p14:creationId xmlns:p14="http://schemas.microsoft.com/office/powerpoint/2010/main" val="21630936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2B4DDE3-7C8B-4464-B618-B56480D186B5}" type="slidenum">
              <a:rPr kumimoji="1" lang="ja-JP" altLang="en-US" smtClean="0"/>
              <a:t>44</a:t>
            </a:fld>
            <a:endParaRPr kumimoji="1" lang="ja-JP" altLang="en-US"/>
          </a:p>
        </p:txBody>
      </p:sp>
    </p:spTree>
    <p:extLst>
      <p:ext uri="{BB962C8B-B14F-4D97-AF65-F5344CB8AC3E}">
        <p14:creationId xmlns:p14="http://schemas.microsoft.com/office/powerpoint/2010/main" val="24445887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2B4DDE3-7C8B-4464-B618-B56480D186B5}" type="slidenum">
              <a:rPr kumimoji="1" lang="ja-JP" altLang="en-US" smtClean="0"/>
              <a:t>45</a:t>
            </a:fld>
            <a:endParaRPr kumimoji="1" lang="ja-JP" altLang="en-US"/>
          </a:p>
        </p:txBody>
      </p:sp>
    </p:spTree>
    <p:extLst>
      <p:ext uri="{BB962C8B-B14F-4D97-AF65-F5344CB8AC3E}">
        <p14:creationId xmlns:p14="http://schemas.microsoft.com/office/powerpoint/2010/main" val="780036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2B4DDE3-7C8B-4464-B618-B56480D186B5}" type="slidenum">
              <a:rPr kumimoji="1" lang="ja-JP" altLang="en-US" smtClean="0"/>
              <a:t>46</a:t>
            </a:fld>
            <a:endParaRPr kumimoji="1" lang="ja-JP" altLang="en-US"/>
          </a:p>
        </p:txBody>
      </p:sp>
    </p:spTree>
    <p:extLst>
      <p:ext uri="{BB962C8B-B14F-4D97-AF65-F5344CB8AC3E}">
        <p14:creationId xmlns:p14="http://schemas.microsoft.com/office/powerpoint/2010/main" val="3936364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2B4DDE3-7C8B-4464-B618-B56480D186B5}" type="slidenum">
              <a:rPr kumimoji="1" lang="ja-JP" altLang="en-US" smtClean="0"/>
              <a:t>47</a:t>
            </a:fld>
            <a:endParaRPr kumimoji="1" lang="ja-JP" altLang="en-US"/>
          </a:p>
        </p:txBody>
      </p:sp>
    </p:spTree>
    <p:extLst>
      <p:ext uri="{BB962C8B-B14F-4D97-AF65-F5344CB8AC3E}">
        <p14:creationId xmlns:p14="http://schemas.microsoft.com/office/powerpoint/2010/main" val="14045866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タイトル・アンダーバーあり</a:t>
            </a:r>
          </a:p>
        </p:txBody>
      </p:sp>
      <p:sp>
        <p:nvSpPr>
          <p:cNvPr id="4" name="スライド番号プレースホルダー 3"/>
          <p:cNvSpPr>
            <a:spLocks noGrp="1"/>
          </p:cNvSpPr>
          <p:nvPr>
            <p:ph type="sldNum" sz="quarter" idx="10"/>
          </p:nvPr>
        </p:nvSpPr>
        <p:spPr/>
        <p:txBody>
          <a:bodyPr/>
          <a:lstStyle/>
          <a:p>
            <a:fld id="{C5870D8F-EDFA-495C-BB51-AD95698942EE}" type="slidenum">
              <a:rPr kumimoji="1" lang="ja-JP" altLang="en-US" smtClean="0"/>
              <a:t>51</a:t>
            </a:fld>
            <a:endParaRPr kumimoji="1" lang="ja-JP" altLang="en-US"/>
          </a:p>
        </p:txBody>
      </p:sp>
    </p:spTree>
    <p:extLst>
      <p:ext uri="{BB962C8B-B14F-4D97-AF65-F5344CB8AC3E}">
        <p14:creationId xmlns:p14="http://schemas.microsoft.com/office/powerpoint/2010/main" val="22153822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タイトル・アンダーバーあり</a:t>
            </a:r>
          </a:p>
        </p:txBody>
      </p:sp>
      <p:sp>
        <p:nvSpPr>
          <p:cNvPr id="4" name="スライド番号プレースホルダー 3"/>
          <p:cNvSpPr>
            <a:spLocks noGrp="1"/>
          </p:cNvSpPr>
          <p:nvPr>
            <p:ph type="sldNum" sz="quarter" idx="10"/>
          </p:nvPr>
        </p:nvSpPr>
        <p:spPr/>
        <p:txBody>
          <a:bodyPr/>
          <a:lstStyle/>
          <a:p>
            <a:fld id="{C5870D8F-EDFA-495C-BB51-AD95698942EE}" type="slidenum">
              <a:rPr kumimoji="1" lang="ja-JP" altLang="en-US" smtClean="0"/>
              <a:t>52</a:t>
            </a:fld>
            <a:endParaRPr kumimoji="1" lang="ja-JP" altLang="en-US" dirty="0"/>
          </a:p>
        </p:txBody>
      </p:sp>
    </p:spTree>
    <p:extLst>
      <p:ext uri="{BB962C8B-B14F-4D97-AF65-F5344CB8AC3E}">
        <p14:creationId xmlns:p14="http://schemas.microsoft.com/office/powerpoint/2010/main" val="24163762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タイトル・アンダーバーあり</a:t>
            </a:r>
          </a:p>
        </p:txBody>
      </p:sp>
      <p:sp>
        <p:nvSpPr>
          <p:cNvPr id="4" name="スライド番号プレースホルダー 3"/>
          <p:cNvSpPr>
            <a:spLocks noGrp="1"/>
          </p:cNvSpPr>
          <p:nvPr>
            <p:ph type="sldNum" sz="quarter" idx="10"/>
          </p:nvPr>
        </p:nvSpPr>
        <p:spPr/>
        <p:txBody>
          <a:bodyPr/>
          <a:lstStyle/>
          <a:p>
            <a:fld id="{C5870D8F-EDFA-495C-BB51-AD95698942EE}" type="slidenum">
              <a:rPr kumimoji="1" lang="ja-JP" altLang="en-US" smtClean="0"/>
              <a:t>53</a:t>
            </a:fld>
            <a:endParaRPr kumimoji="1" lang="ja-JP" altLang="en-US" dirty="0"/>
          </a:p>
        </p:txBody>
      </p:sp>
    </p:spTree>
    <p:extLst>
      <p:ext uri="{BB962C8B-B14F-4D97-AF65-F5344CB8AC3E}">
        <p14:creationId xmlns:p14="http://schemas.microsoft.com/office/powerpoint/2010/main" val="12049021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タイトル・アンダーバーあり</a:t>
            </a:r>
          </a:p>
        </p:txBody>
      </p:sp>
      <p:sp>
        <p:nvSpPr>
          <p:cNvPr id="4" name="スライド番号プレースホルダー 3"/>
          <p:cNvSpPr>
            <a:spLocks noGrp="1"/>
          </p:cNvSpPr>
          <p:nvPr>
            <p:ph type="sldNum" sz="quarter" idx="10"/>
          </p:nvPr>
        </p:nvSpPr>
        <p:spPr/>
        <p:txBody>
          <a:bodyPr/>
          <a:lstStyle/>
          <a:p>
            <a:fld id="{C5870D8F-EDFA-495C-BB51-AD95698942EE}" type="slidenum">
              <a:rPr kumimoji="1" lang="ja-JP" altLang="en-US" smtClean="0"/>
              <a:t>54</a:t>
            </a:fld>
            <a:endParaRPr kumimoji="1" lang="ja-JP" altLang="en-US" dirty="0"/>
          </a:p>
        </p:txBody>
      </p:sp>
    </p:spTree>
    <p:extLst>
      <p:ext uri="{BB962C8B-B14F-4D97-AF65-F5344CB8AC3E}">
        <p14:creationId xmlns:p14="http://schemas.microsoft.com/office/powerpoint/2010/main" val="1732684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581634D-05D3-4D41-9B38-B57F14B38952}" type="slidenum">
              <a:rPr kumimoji="1" lang="ja-JP" altLang="en-US" smtClean="0"/>
              <a:t>4</a:t>
            </a:fld>
            <a:endParaRPr kumimoji="1" lang="ja-JP" altLang="en-US" dirty="0"/>
          </a:p>
        </p:txBody>
      </p:sp>
    </p:spTree>
    <p:extLst>
      <p:ext uri="{BB962C8B-B14F-4D97-AF65-F5344CB8AC3E}">
        <p14:creationId xmlns:p14="http://schemas.microsoft.com/office/powerpoint/2010/main" val="38587334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タイトル・アンダーバーあり</a:t>
            </a:r>
          </a:p>
        </p:txBody>
      </p:sp>
      <p:sp>
        <p:nvSpPr>
          <p:cNvPr id="4" name="スライド番号プレースホルダー 3"/>
          <p:cNvSpPr>
            <a:spLocks noGrp="1"/>
          </p:cNvSpPr>
          <p:nvPr>
            <p:ph type="sldNum" sz="quarter" idx="10"/>
          </p:nvPr>
        </p:nvSpPr>
        <p:spPr/>
        <p:txBody>
          <a:bodyPr/>
          <a:lstStyle/>
          <a:p>
            <a:fld id="{C5870D8F-EDFA-495C-BB51-AD95698942EE}" type="slidenum">
              <a:rPr kumimoji="1" lang="ja-JP" altLang="en-US" smtClean="0"/>
              <a:t>55</a:t>
            </a:fld>
            <a:endParaRPr kumimoji="1" lang="ja-JP" altLang="en-US" dirty="0"/>
          </a:p>
        </p:txBody>
      </p:sp>
    </p:spTree>
    <p:extLst>
      <p:ext uri="{BB962C8B-B14F-4D97-AF65-F5344CB8AC3E}">
        <p14:creationId xmlns:p14="http://schemas.microsoft.com/office/powerpoint/2010/main" val="8496111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タイトル・アンダーバーあり</a:t>
            </a:r>
          </a:p>
        </p:txBody>
      </p:sp>
      <p:sp>
        <p:nvSpPr>
          <p:cNvPr id="4" name="スライド番号プレースホルダー 3"/>
          <p:cNvSpPr>
            <a:spLocks noGrp="1"/>
          </p:cNvSpPr>
          <p:nvPr>
            <p:ph type="sldNum" sz="quarter" idx="10"/>
          </p:nvPr>
        </p:nvSpPr>
        <p:spPr/>
        <p:txBody>
          <a:bodyPr/>
          <a:lstStyle/>
          <a:p>
            <a:fld id="{C5870D8F-EDFA-495C-BB51-AD95698942EE}" type="slidenum">
              <a:rPr kumimoji="1" lang="ja-JP" altLang="en-US" smtClean="0"/>
              <a:t>56</a:t>
            </a:fld>
            <a:endParaRPr kumimoji="1" lang="ja-JP" altLang="en-US" dirty="0"/>
          </a:p>
        </p:txBody>
      </p:sp>
    </p:spTree>
    <p:extLst>
      <p:ext uri="{BB962C8B-B14F-4D97-AF65-F5344CB8AC3E}">
        <p14:creationId xmlns:p14="http://schemas.microsoft.com/office/powerpoint/2010/main" val="25262932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581634D-05D3-4D41-9B38-B57F14B38952}" type="slidenum">
              <a:rPr kumimoji="1" lang="ja-JP" altLang="en-US" smtClean="0"/>
              <a:t>57</a:t>
            </a:fld>
            <a:endParaRPr kumimoji="1" lang="ja-JP" altLang="en-US" dirty="0"/>
          </a:p>
        </p:txBody>
      </p:sp>
    </p:spTree>
    <p:extLst>
      <p:ext uri="{BB962C8B-B14F-4D97-AF65-F5344CB8AC3E}">
        <p14:creationId xmlns:p14="http://schemas.microsoft.com/office/powerpoint/2010/main" val="10268061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581634D-05D3-4D41-9B38-B57F14B38952}" type="slidenum">
              <a:rPr kumimoji="1" lang="ja-JP" altLang="en-US" smtClean="0"/>
              <a:t>58</a:t>
            </a:fld>
            <a:endParaRPr kumimoji="1" lang="ja-JP" altLang="en-US" dirty="0"/>
          </a:p>
        </p:txBody>
      </p:sp>
    </p:spTree>
    <p:extLst>
      <p:ext uri="{BB962C8B-B14F-4D97-AF65-F5344CB8AC3E}">
        <p14:creationId xmlns:p14="http://schemas.microsoft.com/office/powerpoint/2010/main" val="5398273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581634D-05D3-4D41-9B38-B57F14B38952}" type="slidenum">
              <a:rPr kumimoji="1" lang="ja-JP" altLang="en-US" smtClean="0"/>
              <a:t>59</a:t>
            </a:fld>
            <a:endParaRPr kumimoji="1" lang="ja-JP" altLang="en-US" dirty="0"/>
          </a:p>
        </p:txBody>
      </p:sp>
    </p:spTree>
    <p:extLst>
      <p:ext uri="{BB962C8B-B14F-4D97-AF65-F5344CB8AC3E}">
        <p14:creationId xmlns:p14="http://schemas.microsoft.com/office/powerpoint/2010/main" val="524937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581634D-05D3-4D41-9B38-B57F14B38952}" type="slidenum">
              <a:rPr kumimoji="1" lang="ja-JP" altLang="en-US" smtClean="0"/>
              <a:t>60</a:t>
            </a:fld>
            <a:endParaRPr kumimoji="1" lang="ja-JP" altLang="en-US" dirty="0"/>
          </a:p>
        </p:txBody>
      </p:sp>
    </p:spTree>
    <p:extLst>
      <p:ext uri="{BB962C8B-B14F-4D97-AF65-F5344CB8AC3E}">
        <p14:creationId xmlns:p14="http://schemas.microsoft.com/office/powerpoint/2010/main" val="12482309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581634D-05D3-4D41-9B38-B57F14B38952}" type="slidenum">
              <a:rPr kumimoji="1" lang="ja-JP" altLang="en-US" smtClean="0"/>
              <a:t>61</a:t>
            </a:fld>
            <a:endParaRPr kumimoji="1" lang="ja-JP" altLang="en-US" dirty="0"/>
          </a:p>
        </p:txBody>
      </p:sp>
    </p:spTree>
    <p:extLst>
      <p:ext uri="{BB962C8B-B14F-4D97-AF65-F5344CB8AC3E}">
        <p14:creationId xmlns:p14="http://schemas.microsoft.com/office/powerpoint/2010/main" val="3587287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581634D-05D3-4D41-9B38-B57F14B38952}" type="slidenum">
              <a:rPr kumimoji="1" lang="ja-JP" altLang="en-US" smtClean="0"/>
              <a:t>5</a:t>
            </a:fld>
            <a:endParaRPr kumimoji="1" lang="ja-JP" altLang="en-US" dirty="0"/>
          </a:p>
        </p:txBody>
      </p:sp>
    </p:spTree>
    <p:extLst>
      <p:ext uri="{BB962C8B-B14F-4D97-AF65-F5344CB8AC3E}">
        <p14:creationId xmlns:p14="http://schemas.microsoft.com/office/powerpoint/2010/main" val="3675763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581634D-05D3-4D41-9B38-B57F14B38952}" type="slidenum">
              <a:rPr kumimoji="1" lang="ja-JP" altLang="en-US" smtClean="0"/>
              <a:t>6</a:t>
            </a:fld>
            <a:endParaRPr kumimoji="1" lang="ja-JP" altLang="en-US" dirty="0"/>
          </a:p>
        </p:txBody>
      </p:sp>
    </p:spTree>
    <p:extLst>
      <p:ext uri="{BB962C8B-B14F-4D97-AF65-F5344CB8AC3E}">
        <p14:creationId xmlns:p14="http://schemas.microsoft.com/office/powerpoint/2010/main" val="3386037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581634D-05D3-4D41-9B38-B57F14B38952}" type="slidenum">
              <a:rPr kumimoji="1" lang="ja-JP" altLang="en-US" smtClean="0"/>
              <a:t>7</a:t>
            </a:fld>
            <a:endParaRPr kumimoji="1" lang="ja-JP" altLang="en-US" dirty="0"/>
          </a:p>
        </p:txBody>
      </p:sp>
    </p:spTree>
    <p:extLst>
      <p:ext uri="{BB962C8B-B14F-4D97-AF65-F5344CB8AC3E}">
        <p14:creationId xmlns:p14="http://schemas.microsoft.com/office/powerpoint/2010/main" val="1818021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581634D-05D3-4D41-9B38-B57F14B38952}" type="slidenum">
              <a:rPr kumimoji="1" lang="ja-JP" altLang="en-US" smtClean="0"/>
              <a:t>8</a:t>
            </a:fld>
            <a:endParaRPr kumimoji="1" lang="ja-JP" altLang="en-US" dirty="0"/>
          </a:p>
        </p:txBody>
      </p:sp>
    </p:spTree>
    <p:extLst>
      <p:ext uri="{BB962C8B-B14F-4D97-AF65-F5344CB8AC3E}">
        <p14:creationId xmlns:p14="http://schemas.microsoft.com/office/powerpoint/2010/main" val="2245763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49A69E9-3E41-49C4-88B6-D7F09B853A78}" type="datetime1">
              <a:rPr kumimoji="1" lang="ja-JP" altLang="en-US" smtClean="0"/>
              <a:t>2021/11/12</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E64C52AE-ECF4-46FC-B6BB-6EADB2C68E52}" type="slidenum">
              <a:rPr kumimoji="1" lang="ja-JP" altLang="en-US" smtClean="0"/>
              <a:t>‹#›</a:t>
            </a:fld>
            <a:endParaRPr kumimoji="1" lang="ja-JP" altLang="en-US" dirty="0"/>
          </a:p>
        </p:txBody>
      </p:sp>
    </p:spTree>
    <p:extLst>
      <p:ext uri="{BB962C8B-B14F-4D97-AF65-F5344CB8AC3E}">
        <p14:creationId xmlns:p14="http://schemas.microsoft.com/office/powerpoint/2010/main" val="1301598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 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9CFEDA0-F9AB-491D-8DE7-9D921DB3B5CC}" type="datetime1">
              <a:rPr kumimoji="1" lang="ja-JP" altLang="en-US" smtClean="0"/>
              <a:t>2021/11/12</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E64C52AE-ECF4-46FC-B6BB-6EADB2C68E52}" type="slidenum">
              <a:rPr kumimoji="1" lang="ja-JP" altLang="en-US" smtClean="0"/>
              <a:t>‹#›</a:t>
            </a:fld>
            <a:endParaRPr kumimoji="1" lang="ja-JP" altLang="en-US" dirty="0"/>
          </a:p>
        </p:txBody>
      </p:sp>
    </p:spTree>
    <p:extLst>
      <p:ext uri="{BB962C8B-B14F-4D97-AF65-F5344CB8AC3E}">
        <p14:creationId xmlns:p14="http://schemas.microsoft.com/office/powerpoint/2010/main" val="768883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 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1118A9E-9A86-4927-9CB2-298375F6448D}" type="datetime1">
              <a:rPr kumimoji="1" lang="ja-JP" altLang="en-US" smtClean="0"/>
              <a:t>2021/11/12</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E64C52AE-ECF4-46FC-B6BB-6EADB2C68E52}" type="slidenum">
              <a:rPr kumimoji="1" lang="ja-JP" altLang="en-US" smtClean="0"/>
              <a:t>‹#›</a:t>
            </a:fld>
            <a:endParaRPr kumimoji="1" lang="ja-JP" altLang="en-US" dirty="0"/>
          </a:p>
        </p:txBody>
      </p:sp>
    </p:spTree>
    <p:extLst>
      <p:ext uri="{BB962C8B-B14F-4D97-AF65-F5344CB8AC3E}">
        <p14:creationId xmlns:p14="http://schemas.microsoft.com/office/powerpoint/2010/main" val="17177396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a:xfrm>
            <a:off x="7895446" y="6356351"/>
            <a:ext cx="1070097" cy="365125"/>
          </a:xfrm>
        </p:spPr>
        <p:txBody>
          <a:bodyPr/>
          <a:lstStyle>
            <a:lvl1pPr>
              <a:defRPr>
                <a:solidFill>
                  <a:schemeClr val="tx1"/>
                </a:solidFill>
              </a:defRPr>
            </a:lvl1pPr>
          </a:lstStyle>
          <a:p>
            <a:fld id="{9F3E6011-99C2-4CCD-B186-C3C720881013}" type="slidenum">
              <a:rPr lang="ja-JP" altLang="en-US" smtClean="0"/>
              <a:pPr/>
              <a:t>‹#›</a:t>
            </a:fld>
            <a:endParaRPr lang="ja-JP" altLang="en-US" dirty="0"/>
          </a:p>
        </p:txBody>
      </p:sp>
    </p:spTree>
    <p:extLst>
      <p:ext uri="{BB962C8B-B14F-4D97-AF65-F5344CB8AC3E}">
        <p14:creationId xmlns:p14="http://schemas.microsoft.com/office/powerpoint/2010/main" val="207664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9" name="スライド番号プレースホルダー 3"/>
          <p:cNvSpPr>
            <a:spLocks noGrp="1"/>
          </p:cNvSpPr>
          <p:nvPr>
            <p:ph type="sldNum" sz="quarter" idx="12"/>
          </p:nvPr>
        </p:nvSpPr>
        <p:spPr>
          <a:xfrm>
            <a:off x="6907088" y="6381328"/>
            <a:ext cx="2057400" cy="365125"/>
          </a:xfrm>
        </p:spPr>
        <p:txBody>
          <a:bodyPr/>
          <a:lstStyle>
            <a:lvl1pPr>
              <a:defRPr>
                <a:solidFill>
                  <a:schemeClr val="tx1"/>
                </a:solidFill>
              </a:defRPr>
            </a:lvl1pPr>
          </a:lstStyle>
          <a:p>
            <a:fld id="{0488D4EB-19D0-4682-AF59-533E89A734B4}" type="slidenum">
              <a:rPr kumimoji="1" lang="ja-JP" altLang="en-US" sz="1800" b="1" smtClean="0">
                <a:latin typeface="メイリオ" panose="020B0604030504040204" pitchFamily="50" charset="-128"/>
              </a:rPr>
              <a:pPr/>
              <a:t>‹#›</a:t>
            </a:fld>
            <a:endParaRPr kumimoji="1" lang="ja-JP" altLang="en-US" sz="1800" b="1" dirty="0">
              <a:latin typeface="メイリオ" panose="020B0604030504040204" pitchFamily="50" charset="-128"/>
            </a:endParaRPr>
          </a:p>
        </p:txBody>
      </p:sp>
      <p:sp>
        <p:nvSpPr>
          <p:cNvPr id="12" name="コンテンツ プレースホルダー 4"/>
          <p:cNvSpPr>
            <a:spLocks noGrp="1"/>
          </p:cNvSpPr>
          <p:nvPr>
            <p:ph idx="4294967295"/>
          </p:nvPr>
        </p:nvSpPr>
        <p:spPr>
          <a:xfrm>
            <a:off x="554956" y="980728"/>
            <a:ext cx="8034089" cy="5112568"/>
          </a:xfrm>
        </p:spPr>
        <p:txBody>
          <a:bodyPr rtlCol="0">
            <a:normAutofit/>
          </a:bodyPr>
          <a:lstStyle/>
          <a:p>
            <a:pPr marL="36576" indent="0" eaLnBrk="1" fontAlgn="auto" hangingPunct="1">
              <a:spcAft>
                <a:spcPts val="0"/>
              </a:spcAft>
              <a:buNone/>
              <a:defRPr/>
            </a:pPr>
            <a:endParaRPr lang="ja-JP" altLang="en-US" sz="2400" dirty="0"/>
          </a:p>
        </p:txBody>
      </p:sp>
    </p:spTree>
    <p:extLst>
      <p:ext uri="{BB962C8B-B14F-4D97-AF65-F5344CB8AC3E}">
        <p14:creationId xmlns:p14="http://schemas.microsoft.com/office/powerpoint/2010/main" val="493910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3074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7327FB3-5E88-444D-A9FF-055ACEBBC129}" type="datetime1">
              <a:rPr kumimoji="1" lang="ja-JP" altLang="en-US" smtClean="0"/>
              <a:t>2021/11/12</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E64C52AE-ECF4-46FC-B6BB-6EADB2C68E52}" type="slidenum">
              <a:rPr kumimoji="1" lang="ja-JP" altLang="en-US" smtClean="0"/>
              <a:t>‹#›</a:t>
            </a:fld>
            <a:endParaRPr kumimoji="1" lang="ja-JP" altLang="en-US" dirty="0"/>
          </a:p>
        </p:txBody>
      </p:sp>
    </p:spTree>
    <p:extLst>
      <p:ext uri="{BB962C8B-B14F-4D97-AF65-F5344CB8AC3E}">
        <p14:creationId xmlns:p14="http://schemas.microsoft.com/office/powerpoint/2010/main" val="3304454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099E2F5-3B5A-4539-89EF-65EFF3DF3CE9}" type="datetime1">
              <a:rPr kumimoji="1" lang="ja-JP" altLang="en-US" smtClean="0"/>
              <a:t>2021/11/12</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E64C52AE-ECF4-46FC-B6BB-6EADB2C68E52}" type="slidenum">
              <a:rPr kumimoji="1" lang="ja-JP" altLang="en-US" smtClean="0"/>
              <a:t>‹#›</a:t>
            </a:fld>
            <a:endParaRPr kumimoji="1" lang="ja-JP" altLang="en-US" dirty="0"/>
          </a:p>
        </p:txBody>
      </p:sp>
    </p:spTree>
    <p:extLst>
      <p:ext uri="{BB962C8B-B14F-4D97-AF65-F5344CB8AC3E}">
        <p14:creationId xmlns:p14="http://schemas.microsoft.com/office/powerpoint/2010/main" val="3029351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A8FA2C52-087F-4727-AA98-4FABB1DF2048}" type="datetime1">
              <a:rPr kumimoji="1" lang="ja-JP" altLang="en-US" smtClean="0"/>
              <a:t>2021/11/12</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E64C52AE-ECF4-46FC-B6BB-6EADB2C68E52}" type="slidenum">
              <a:rPr kumimoji="1" lang="ja-JP" altLang="en-US" smtClean="0"/>
              <a:t>‹#›</a:t>
            </a:fld>
            <a:endParaRPr kumimoji="1" lang="ja-JP" altLang="en-US" dirty="0"/>
          </a:p>
        </p:txBody>
      </p:sp>
    </p:spTree>
    <p:extLst>
      <p:ext uri="{BB962C8B-B14F-4D97-AF65-F5344CB8AC3E}">
        <p14:creationId xmlns:p14="http://schemas.microsoft.com/office/powerpoint/2010/main" val="791198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7A0147F-E273-48C4-8331-B10C29D86336}" type="datetime1">
              <a:rPr kumimoji="1" lang="ja-JP" altLang="en-US" smtClean="0"/>
              <a:t>2021/11/12</a:t>
            </a:fld>
            <a:endParaRPr kumimoji="1" lang="ja-JP" altLang="en-US" dirty="0"/>
          </a:p>
        </p:txBody>
      </p:sp>
      <p:sp>
        <p:nvSpPr>
          <p:cNvPr id="8" name="Footer Placeholder 7"/>
          <p:cNvSpPr>
            <a:spLocks noGrp="1"/>
          </p:cNvSpPr>
          <p:nvPr>
            <p:ph type="ftr" sz="quarter" idx="11"/>
          </p:nvPr>
        </p:nvSpPr>
        <p:spPr/>
        <p:txBody>
          <a:bodyPr/>
          <a:lstStyle/>
          <a:p>
            <a:endParaRPr kumimoji="1" lang="ja-JP" altLang="en-US" dirty="0"/>
          </a:p>
        </p:txBody>
      </p:sp>
      <p:sp>
        <p:nvSpPr>
          <p:cNvPr id="9" name="Slide Number Placeholder 8"/>
          <p:cNvSpPr>
            <a:spLocks noGrp="1"/>
          </p:cNvSpPr>
          <p:nvPr>
            <p:ph type="sldNum" sz="quarter" idx="12"/>
          </p:nvPr>
        </p:nvSpPr>
        <p:spPr/>
        <p:txBody>
          <a:bodyPr/>
          <a:lstStyle/>
          <a:p>
            <a:fld id="{E64C52AE-ECF4-46FC-B6BB-6EADB2C68E52}" type="slidenum">
              <a:rPr kumimoji="1" lang="ja-JP" altLang="en-US" smtClean="0"/>
              <a:t>‹#›</a:t>
            </a:fld>
            <a:endParaRPr kumimoji="1" lang="ja-JP" altLang="en-US" dirty="0"/>
          </a:p>
        </p:txBody>
      </p:sp>
    </p:spTree>
    <p:extLst>
      <p:ext uri="{BB962C8B-B14F-4D97-AF65-F5344CB8AC3E}">
        <p14:creationId xmlns:p14="http://schemas.microsoft.com/office/powerpoint/2010/main" val="3969028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B3C93DC-F8D0-4F9E-B048-FDF256ED6900}" type="datetime1">
              <a:rPr kumimoji="1" lang="ja-JP" altLang="en-US" smtClean="0"/>
              <a:t>2021/11/12</a:t>
            </a:fld>
            <a:endParaRPr kumimoji="1" lang="ja-JP" altLang="en-US" dirty="0"/>
          </a:p>
        </p:txBody>
      </p:sp>
      <p:sp>
        <p:nvSpPr>
          <p:cNvPr id="4" name="Footer Placeholder 3"/>
          <p:cNvSpPr>
            <a:spLocks noGrp="1"/>
          </p:cNvSpPr>
          <p:nvPr>
            <p:ph type="ftr" sz="quarter" idx="11"/>
          </p:nvPr>
        </p:nvSpPr>
        <p:spPr/>
        <p:txBody>
          <a:bodyPr/>
          <a:lstStyle/>
          <a:p>
            <a:endParaRPr kumimoji="1" lang="ja-JP" altLang="en-US" dirty="0"/>
          </a:p>
        </p:txBody>
      </p:sp>
      <p:sp>
        <p:nvSpPr>
          <p:cNvPr id="5" name="Slide Number Placeholder 4"/>
          <p:cNvSpPr>
            <a:spLocks noGrp="1"/>
          </p:cNvSpPr>
          <p:nvPr>
            <p:ph type="sldNum" sz="quarter" idx="12"/>
          </p:nvPr>
        </p:nvSpPr>
        <p:spPr/>
        <p:txBody>
          <a:bodyPr/>
          <a:lstStyle/>
          <a:p>
            <a:fld id="{E64C52AE-ECF4-46FC-B6BB-6EADB2C68E52}" type="slidenum">
              <a:rPr kumimoji="1" lang="ja-JP" altLang="en-US" smtClean="0"/>
              <a:t>‹#›</a:t>
            </a:fld>
            <a:endParaRPr kumimoji="1" lang="ja-JP" altLang="en-US" dirty="0"/>
          </a:p>
        </p:txBody>
      </p:sp>
    </p:spTree>
    <p:extLst>
      <p:ext uri="{BB962C8B-B14F-4D97-AF65-F5344CB8AC3E}">
        <p14:creationId xmlns:p14="http://schemas.microsoft.com/office/powerpoint/2010/main" val="1900296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5EC32F-42DD-49A8-956F-6E5BA2DA37E8}" type="datetime1">
              <a:rPr kumimoji="1" lang="ja-JP" altLang="en-US" smtClean="0"/>
              <a:t>2021/11/12</a:t>
            </a:fld>
            <a:endParaRPr kumimoji="1" lang="ja-JP" altLang="en-US" dirty="0"/>
          </a:p>
        </p:txBody>
      </p:sp>
      <p:sp>
        <p:nvSpPr>
          <p:cNvPr id="3" name="Footer Placeholder 2"/>
          <p:cNvSpPr>
            <a:spLocks noGrp="1"/>
          </p:cNvSpPr>
          <p:nvPr>
            <p:ph type="ftr" sz="quarter" idx="11"/>
          </p:nvPr>
        </p:nvSpPr>
        <p:spPr/>
        <p:txBody>
          <a:bodyPr/>
          <a:lstStyle/>
          <a:p>
            <a:endParaRPr kumimoji="1" lang="ja-JP" altLang="en-US" dirty="0"/>
          </a:p>
        </p:txBody>
      </p:sp>
      <p:sp>
        <p:nvSpPr>
          <p:cNvPr id="4" name="Slide Number Placeholder 3"/>
          <p:cNvSpPr>
            <a:spLocks noGrp="1"/>
          </p:cNvSpPr>
          <p:nvPr>
            <p:ph type="sldNum" sz="quarter" idx="12"/>
          </p:nvPr>
        </p:nvSpPr>
        <p:spPr/>
        <p:txBody>
          <a:bodyPr/>
          <a:lstStyle/>
          <a:p>
            <a:fld id="{E64C52AE-ECF4-46FC-B6BB-6EADB2C68E52}" type="slidenum">
              <a:rPr kumimoji="1" lang="ja-JP" altLang="en-US" smtClean="0"/>
              <a:t>‹#›</a:t>
            </a:fld>
            <a:endParaRPr kumimoji="1" lang="ja-JP" altLang="en-US" dirty="0"/>
          </a:p>
        </p:txBody>
      </p:sp>
    </p:spTree>
    <p:extLst>
      <p:ext uri="{BB962C8B-B14F-4D97-AF65-F5344CB8AC3E}">
        <p14:creationId xmlns:p14="http://schemas.microsoft.com/office/powerpoint/2010/main" val="2216997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 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D8981B7-7823-4423-ABB6-B7F834B995DF}" type="datetime1">
              <a:rPr kumimoji="1" lang="ja-JP" altLang="en-US" smtClean="0"/>
              <a:t>2021/11/12</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E64C52AE-ECF4-46FC-B6BB-6EADB2C68E52}" type="slidenum">
              <a:rPr kumimoji="1" lang="ja-JP" altLang="en-US" smtClean="0"/>
              <a:t>‹#›</a:t>
            </a:fld>
            <a:endParaRPr kumimoji="1" lang="ja-JP" altLang="en-US" dirty="0"/>
          </a:p>
        </p:txBody>
      </p:sp>
    </p:spTree>
    <p:extLst>
      <p:ext uri="{BB962C8B-B14F-4D97-AF65-F5344CB8AC3E}">
        <p14:creationId xmlns:p14="http://schemas.microsoft.com/office/powerpoint/2010/main" val="898681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dirty="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1BF950F-4839-41D2-848B-5C2ADEDF72DA}" type="datetime1">
              <a:rPr kumimoji="1" lang="ja-JP" altLang="en-US" smtClean="0"/>
              <a:t>2021/11/12</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E64C52AE-ECF4-46FC-B6BB-6EADB2C68E52}" type="slidenum">
              <a:rPr kumimoji="1" lang="ja-JP" altLang="en-US" smtClean="0"/>
              <a:t>‹#›</a:t>
            </a:fld>
            <a:endParaRPr kumimoji="1" lang="ja-JP" altLang="en-US" dirty="0"/>
          </a:p>
        </p:txBody>
      </p:sp>
    </p:spTree>
    <p:extLst>
      <p:ext uri="{BB962C8B-B14F-4D97-AF65-F5344CB8AC3E}">
        <p14:creationId xmlns:p14="http://schemas.microsoft.com/office/powerpoint/2010/main" val="812872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A1C076-5459-43C9-9B5F-BA4FD0F70FB1}" type="datetime1">
              <a:rPr kumimoji="1" lang="ja-JP" altLang="en-US" smtClean="0"/>
              <a:t>2021/11/12</a:t>
            </a:fld>
            <a:endParaRPr kumimoji="1" lang="ja-JP"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4C52AE-ECF4-46FC-B6BB-6EADB2C68E52}" type="slidenum">
              <a:rPr kumimoji="1" lang="ja-JP" altLang="en-US" smtClean="0"/>
              <a:t>‹#›</a:t>
            </a:fld>
            <a:endParaRPr kumimoji="1" lang="ja-JP" altLang="en-US" dirty="0"/>
          </a:p>
        </p:txBody>
      </p:sp>
    </p:spTree>
    <p:extLst>
      <p:ext uri="{BB962C8B-B14F-4D97-AF65-F5344CB8AC3E}">
        <p14:creationId xmlns:p14="http://schemas.microsoft.com/office/powerpoint/2010/main" val="24030999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9.tiff"/><Relationship Id="rId3" Type="http://schemas.openxmlformats.org/officeDocument/2006/relationships/image" Target="../media/image4.tiff"/><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tiff"/><Relationship Id="rId5" Type="http://schemas.openxmlformats.org/officeDocument/2006/relationships/image" Target="../media/image6.tiff"/><Relationship Id="rId4" Type="http://schemas.openxmlformats.org/officeDocument/2006/relationships/image" Target="../media/image5.tiff"/></Relationships>
</file>

<file path=ppt/slides/_rels/slide11.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3.emf"/><Relationship Id="rId12"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2.wmf"/><Relationship Id="rId11" Type="http://schemas.openxmlformats.org/officeDocument/2006/relationships/image" Target="../media/image17.png"/><Relationship Id="rId5" Type="http://schemas.microsoft.com/office/2007/relationships/hdphoto" Target="../media/hdphoto1.wdp"/><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jpeg"/><Relationship Id="rId1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png"/><Relationship Id="rId3" Type="http://schemas.openxmlformats.org/officeDocument/2006/relationships/notesSlide" Target="../notesSlides/notesSlide13.xml"/><Relationship Id="rId7" Type="http://schemas.openxmlformats.org/officeDocument/2006/relationships/image" Target="../media/image25.png"/><Relationship Id="rId12"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3.emf"/><Relationship Id="rId11" Type="http://schemas.openxmlformats.org/officeDocument/2006/relationships/image" Target="../media/image29.jpeg"/><Relationship Id="rId5" Type="http://schemas.openxmlformats.org/officeDocument/2006/relationships/oleObject" Target="../embeddings/oleObject1.bin"/><Relationship Id="rId10" Type="http://schemas.openxmlformats.org/officeDocument/2006/relationships/image" Target="../media/image28.jpeg"/><Relationship Id="rId4" Type="http://schemas.openxmlformats.org/officeDocument/2006/relationships/image" Target="../media/image24.jpeg"/><Relationship Id="rId9" Type="http://schemas.openxmlformats.org/officeDocument/2006/relationships/image" Target="../media/image27.jpeg"/><Relationship Id="rId1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w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5.wmf"/><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image" Target="../media/image47.emf"/><Relationship Id="rId7" Type="http://schemas.microsoft.com/office/2007/relationships/hdphoto" Target="../media/hdphoto4.wdp"/><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49.png"/><Relationship Id="rId5" Type="http://schemas.microsoft.com/office/2007/relationships/hdphoto" Target="../media/hdphoto3.wdp"/><Relationship Id="rId10" Type="http://schemas.openxmlformats.org/officeDocument/2006/relationships/image" Target="../media/image52.jpeg"/><Relationship Id="rId4" Type="http://schemas.openxmlformats.org/officeDocument/2006/relationships/image" Target="../media/image48.png"/><Relationship Id="rId9" Type="http://schemas.openxmlformats.org/officeDocument/2006/relationships/image" Target="../media/image51.jpeg"/></Relationships>
</file>

<file path=ppt/slides/_rels/slide21.xml.rels><?xml version="1.0" encoding="UTF-8" standalone="yes"?>
<Relationships xmlns="http://schemas.openxmlformats.org/package/2006/relationships"><Relationship Id="rId13" Type="http://schemas.openxmlformats.org/officeDocument/2006/relationships/image" Target="../media/image56.jpeg"/><Relationship Id="rId18" Type="http://schemas.openxmlformats.org/officeDocument/2006/relationships/image" Target="../media/image61.jpeg"/><Relationship Id="rId3" Type="http://schemas.openxmlformats.org/officeDocument/2006/relationships/image" Target="../media/image53.png"/><Relationship Id="rId21" Type="http://schemas.openxmlformats.org/officeDocument/2006/relationships/image" Target="../media/image64.jpeg"/><Relationship Id="rId12" Type="http://schemas.openxmlformats.org/officeDocument/2006/relationships/image" Target="../media/image55.png"/><Relationship Id="rId17" Type="http://schemas.openxmlformats.org/officeDocument/2006/relationships/image" Target="../media/image60.png"/><Relationship Id="rId2" Type="http://schemas.openxmlformats.org/officeDocument/2006/relationships/notesSlide" Target="../notesSlides/notesSlide20.xml"/><Relationship Id="rId16" Type="http://schemas.openxmlformats.org/officeDocument/2006/relationships/image" Target="../media/image59.jpeg"/><Relationship Id="rId20" Type="http://schemas.openxmlformats.org/officeDocument/2006/relationships/image" Target="../media/image63.png"/><Relationship Id="rId1" Type="http://schemas.openxmlformats.org/officeDocument/2006/relationships/slideLayout" Target="../slideLayouts/slideLayout13.xml"/><Relationship Id="rId11" Type="http://schemas.openxmlformats.org/officeDocument/2006/relationships/hyperlink" Target="https://publicdomainq.net/factory-industry-0030196/" TargetMode="External"/><Relationship Id="rId15" Type="http://schemas.openxmlformats.org/officeDocument/2006/relationships/image" Target="../media/image58.jpeg"/><Relationship Id="rId10" Type="http://schemas.openxmlformats.org/officeDocument/2006/relationships/image" Target="../media/image54.jpeg"/><Relationship Id="rId19" Type="http://schemas.openxmlformats.org/officeDocument/2006/relationships/image" Target="../media/image62.png"/><Relationship Id="rId9" Type="http://schemas.openxmlformats.org/officeDocument/2006/relationships/hyperlink" Target="http://gahag.net/000904-factory-industry/" TargetMode="External"/><Relationship Id="rId14" Type="http://schemas.openxmlformats.org/officeDocument/2006/relationships/image" Target="../media/image57.jpeg"/><Relationship Id="rId22" Type="http://schemas.openxmlformats.org/officeDocument/2006/relationships/image" Target="../media/image6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em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85.emf"/><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42.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emf"/><Relationship Id="rId7" Type="http://schemas.openxmlformats.org/officeDocument/2006/relationships/image" Target="../media/image95.emf"/><Relationship Id="rId2" Type="http://schemas.openxmlformats.org/officeDocument/2006/relationships/notesSlide" Target="../notesSlides/notesSlide40.xml"/><Relationship Id="rId1" Type="http://schemas.openxmlformats.org/officeDocument/2006/relationships/slideLayout" Target="../slideLayouts/slideLayout14.xml"/><Relationship Id="rId6" Type="http://schemas.openxmlformats.org/officeDocument/2006/relationships/image" Target="../media/image94.jpeg"/><Relationship Id="rId5" Type="http://schemas.openxmlformats.org/officeDocument/2006/relationships/image" Target="../media/image93.jpe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jpeg"/></Relationships>
</file>

<file path=ppt/slides/_rels/slide4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04.jpeg"/><Relationship Id="rId7" Type="http://schemas.openxmlformats.org/officeDocument/2006/relationships/image" Target="../media/image108.png"/><Relationship Id="rId2" Type="http://schemas.openxmlformats.org/officeDocument/2006/relationships/notesSlide" Target="../notesSlides/notesSlide41.xml"/><Relationship Id="rId1" Type="http://schemas.openxmlformats.org/officeDocument/2006/relationships/slideLayout" Target="../slideLayouts/slideLayout14.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45.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118.png"/><Relationship Id="rId3" Type="http://schemas.openxmlformats.org/officeDocument/2006/relationships/image" Target="../media/image109.png"/><Relationship Id="rId7" Type="http://schemas.openxmlformats.org/officeDocument/2006/relationships/image" Target="../media/image113.png"/><Relationship Id="rId12" Type="http://schemas.openxmlformats.org/officeDocument/2006/relationships/image" Target="../media/image117.jpeg"/><Relationship Id="rId2" Type="http://schemas.openxmlformats.org/officeDocument/2006/relationships/notesSlide" Target="../notesSlides/notesSlide42.xml"/><Relationship Id="rId16" Type="http://schemas.openxmlformats.org/officeDocument/2006/relationships/image" Target="../media/image121.jpeg"/><Relationship Id="rId1" Type="http://schemas.openxmlformats.org/officeDocument/2006/relationships/slideLayout" Target="../slideLayouts/slideLayout14.xml"/><Relationship Id="rId6" Type="http://schemas.openxmlformats.org/officeDocument/2006/relationships/image" Target="../media/image112.png"/><Relationship Id="rId11" Type="http://schemas.openxmlformats.org/officeDocument/2006/relationships/image" Target="../media/image116.jpeg"/><Relationship Id="rId5" Type="http://schemas.openxmlformats.org/officeDocument/2006/relationships/image" Target="../media/image111.png"/><Relationship Id="rId15" Type="http://schemas.openxmlformats.org/officeDocument/2006/relationships/image" Target="../media/image120.png"/><Relationship Id="rId10" Type="http://schemas.openxmlformats.org/officeDocument/2006/relationships/image" Target="../media/image115.jpeg"/><Relationship Id="rId4" Type="http://schemas.openxmlformats.org/officeDocument/2006/relationships/image" Target="../media/image110.png"/><Relationship Id="rId9" Type="http://schemas.openxmlformats.org/officeDocument/2006/relationships/image" Target="../media/image114.jpeg"/><Relationship Id="rId14" Type="http://schemas.openxmlformats.org/officeDocument/2006/relationships/image" Target="../media/image119.jpeg"/></Relationships>
</file>

<file path=ppt/slides/_rels/slide46.xml.rels><?xml version="1.0" encoding="UTF-8" standalone="yes"?>
<Relationships xmlns="http://schemas.openxmlformats.org/package/2006/relationships"><Relationship Id="rId3" Type="http://schemas.openxmlformats.org/officeDocument/2006/relationships/image" Target="../media/image122.jpeg"/><Relationship Id="rId7" Type="http://schemas.openxmlformats.org/officeDocument/2006/relationships/image" Target="../media/image126.emf"/><Relationship Id="rId2" Type="http://schemas.openxmlformats.org/officeDocument/2006/relationships/notesSlide" Target="../notesSlides/notesSlide43.xml"/><Relationship Id="rId1" Type="http://schemas.openxmlformats.org/officeDocument/2006/relationships/slideLayout" Target="../slideLayouts/slideLayout14.xml"/><Relationship Id="rId6" Type="http://schemas.openxmlformats.org/officeDocument/2006/relationships/image" Target="../media/image125.png"/><Relationship Id="rId5" Type="http://schemas.openxmlformats.org/officeDocument/2006/relationships/image" Target="../media/image124.jpeg"/><Relationship Id="rId4" Type="http://schemas.openxmlformats.org/officeDocument/2006/relationships/image" Target="../media/image123.jpeg"/></Relationships>
</file>

<file path=ppt/slides/_rels/slide47.xml.rels><?xml version="1.0" encoding="UTF-8" standalone="yes"?>
<Relationships xmlns="http://schemas.openxmlformats.org/package/2006/relationships"><Relationship Id="rId3" Type="http://schemas.openxmlformats.org/officeDocument/2006/relationships/image" Target="../media/image127.gif"/><Relationship Id="rId2" Type="http://schemas.openxmlformats.org/officeDocument/2006/relationships/notesSlide" Target="../notesSlides/notesSlide44.xml"/><Relationship Id="rId1" Type="http://schemas.openxmlformats.org/officeDocument/2006/relationships/slideLayout" Target="../slideLayouts/slideLayout14.xml"/><Relationship Id="rId5" Type="http://schemas.openxmlformats.org/officeDocument/2006/relationships/image" Target="../media/image129.png"/><Relationship Id="rId4" Type="http://schemas.openxmlformats.org/officeDocument/2006/relationships/image" Target="../media/image128.emf"/></Relationships>
</file>

<file path=ppt/slides/_rels/slide48.xml.rels><?xml version="1.0" encoding="UTF-8" standalone="yes"?>
<Relationships xmlns="http://schemas.openxmlformats.org/package/2006/relationships"><Relationship Id="rId3" Type="http://schemas.openxmlformats.org/officeDocument/2006/relationships/image" Target="../media/image130.jpeg"/><Relationship Id="rId7" Type="http://schemas.openxmlformats.org/officeDocument/2006/relationships/image" Target="../media/image134.emf"/><Relationship Id="rId2" Type="http://schemas.openxmlformats.org/officeDocument/2006/relationships/notesSlide" Target="../notesSlides/notesSlide45.xml"/><Relationship Id="rId1" Type="http://schemas.openxmlformats.org/officeDocument/2006/relationships/slideLayout" Target="../slideLayouts/slideLayout14.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jpeg"/></Relationships>
</file>

<file path=ppt/slides/_rels/slide4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2.xml"/><Relationship Id="rId4" Type="http://schemas.openxmlformats.org/officeDocument/2006/relationships/chart" Target="../charts/chart3.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8.jpeg"/><Relationship Id="rId7" Type="http://schemas.openxmlformats.org/officeDocument/2006/relationships/image" Target="../media/image142.png"/><Relationship Id="rId2" Type="http://schemas.openxmlformats.org/officeDocument/2006/relationships/image" Target="../media/image137.png"/><Relationship Id="rId1" Type="http://schemas.openxmlformats.org/officeDocument/2006/relationships/slideLayout" Target="../slideLayouts/slideLayout12.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jpeg"/></Relationships>
</file>

<file path=ppt/slides/_rels/slide51.xml.rels><?xml version="1.0" encoding="UTF-8" standalone="yes"?>
<Relationships xmlns="http://schemas.openxmlformats.org/package/2006/relationships"><Relationship Id="rId3" Type="http://schemas.openxmlformats.org/officeDocument/2006/relationships/image" Target="../media/image144.tiff"/><Relationship Id="rId7" Type="http://schemas.openxmlformats.org/officeDocument/2006/relationships/image" Target="../media/image147.emf"/><Relationship Id="rId2" Type="http://schemas.openxmlformats.org/officeDocument/2006/relationships/image" Target="../media/image143.jpeg"/><Relationship Id="rId1" Type="http://schemas.openxmlformats.org/officeDocument/2006/relationships/slideLayout" Target="../slideLayouts/slideLayout12.xml"/><Relationship Id="rId6" Type="http://schemas.microsoft.com/office/2007/relationships/hdphoto" Target="../media/hdphoto7.wdp"/><Relationship Id="rId5" Type="http://schemas.openxmlformats.org/officeDocument/2006/relationships/image" Target="../media/image146.png"/><Relationship Id="rId4" Type="http://schemas.openxmlformats.org/officeDocument/2006/relationships/image" Target="../media/image145.png"/></Relationships>
</file>

<file path=ppt/slides/_rels/slide52.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49.gif"/></Relationships>
</file>

<file path=ppt/slides/_rels/slide53.xml.rels><?xml version="1.0" encoding="UTF-8" standalone="yes"?>
<Relationships xmlns="http://schemas.openxmlformats.org/package/2006/relationships"><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notesSlide" Target="../notesSlides/notesSlide47.xml"/><Relationship Id="rId1" Type="http://schemas.openxmlformats.org/officeDocument/2006/relationships/slideLayout" Target="../slideLayouts/slideLayout13.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54.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58.png"/><Relationship Id="rId7" Type="http://schemas.openxmlformats.org/officeDocument/2006/relationships/image" Target="../media/image162.jpeg"/><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 Id="rId9" Type="http://schemas.openxmlformats.org/officeDocument/2006/relationships/image" Target="../media/image164.png"/></Relationships>
</file>

<file path=ppt/slides/_rels/slide5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49.xml"/><Relationship Id="rId1" Type="http://schemas.openxmlformats.org/officeDocument/2006/relationships/slideLayout" Target="../slideLayouts/slideLayout13.xml"/><Relationship Id="rId5" Type="http://schemas.openxmlformats.org/officeDocument/2006/relationships/image" Target="../media/image167.png"/><Relationship Id="rId4" Type="http://schemas.openxmlformats.org/officeDocument/2006/relationships/image" Target="../media/image166.png"/></Relationships>
</file>

<file path=ppt/slides/_rels/slide56.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168.png"/><Relationship Id="rId7" Type="http://schemas.openxmlformats.org/officeDocument/2006/relationships/image" Target="../media/image171.png"/><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image" Target="../media/image170.png"/><Relationship Id="rId5" Type="http://schemas.microsoft.com/office/2007/relationships/hdphoto" Target="../media/hdphoto8.wdp"/><Relationship Id="rId4" Type="http://schemas.openxmlformats.org/officeDocument/2006/relationships/image" Target="../media/image169.png"/></Relationships>
</file>

<file path=ppt/slides/_rels/slide57.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51.xml"/><Relationship Id="rId1" Type="http://schemas.openxmlformats.org/officeDocument/2006/relationships/slideLayout" Target="../slideLayouts/slideLayout13.xml"/><Relationship Id="rId5" Type="http://schemas.openxmlformats.org/officeDocument/2006/relationships/image" Target="../media/image175.png"/><Relationship Id="rId4" Type="http://schemas.openxmlformats.org/officeDocument/2006/relationships/image" Target="../media/image174.jpeg"/></Relationships>
</file>

<file path=ppt/slides/_rels/slide5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81.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144000" cy="360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cxnSp>
        <p:nvCxnSpPr>
          <p:cNvPr id="6" name="直線コネクタ 5"/>
          <p:cNvCxnSpPr/>
          <p:nvPr/>
        </p:nvCxnSpPr>
        <p:spPr>
          <a:xfrm>
            <a:off x="522000" y="3777760"/>
            <a:ext cx="8100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正方形/長方形 9"/>
          <p:cNvSpPr/>
          <p:nvPr/>
        </p:nvSpPr>
        <p:spPr>
          <a:xfrm>
            <a:off x="7256766" y="949388"/>
            <a:ext cx="1503325" cy="412884"/>
          </a:xfrm>
          <a:prstGeom prst="rect">
            <a:avLst/>
          </a:prstGeom>
          <a:noFill/>
          <a:ln w="9525">
            <a:solidFill>
              <a:schemeClr val="tx1"/>
            </a:solidFill>
          </a:ln>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資料</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endPar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6"/>
          <p:cNvSpPr txBox="1"/>
          <p:nvPr/>
        </p:nvSpPr>
        <p:spPr>
          <a:xfrm>
            <a:off x="5728227" y="373325"/>
            <a:ext cx="3415773" cy="523220"/>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2021</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.11.15</a:t>
            </a:r>
            <a:endParaRPr kumimoji="1"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第</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回副首都推進本部（大阪府市）会議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タイトル 1"/>
          <p:cNvSpPr txBox="1">
            <a:spLocks/>
          </p:cNvSpPr>
          <p:nvPr/>
        </p:nvSpPr>
        <p:spPr>
          <a:xfrm>
            <a:off x="0" y="5203585"/>
            <a:ext cx="9144000" cy="130993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spcBef>
                <a:spcPts val="1800"/>
              </a:spcBef>
            </a:pPr>
            <a:r>
              <a:rPr lang="zh-TW" altLang="en-US" sz="2400" b="1" dirty="0">
                <a:latin typeface="Meiryo UI" panose="020B0604030504040204" pitchFamily="50" charset="-128"/>
                <a:ea typeface="Meiryo UI" panose="020B0604030504040204" pitchFamily="50" charset="-128"/>
                <a:cs typeface="Meiryo UI" panose="020B0604030504040204" pitchFamily="50" charset="-128"/>
              </a:rPr>
              <a:t>地方独立行政法人大阪産業技術研究所</a:t>
            </a:r>
            <a:endParaRPr lang="en-US" altLang="ja-JP" sz="2400" b="1" dirty="0">
              <a:latin typeface="Meiryo UI" panose="020B0604030504040204" pitchFamily="50" charset="-128"/>
              <a:ea typeface="Meiryo UI" panose="020B0604030504040204" pitchFamily="50" charset="-128"/>
              <a:cs typeface="Meiryo UI" panose="020B0604030504040204" pitchFamily="50" charset="-128"/>
            </a:endParaRPr>
          </a:p>
          <a:p>
            <a:pPr>
              <a:spcBef>
                <a:spcPts val="1800"/>
              </a:spcBef>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大阪府商工労働部／大阪市経済戦略局</a:t>
            </a:r>
            <a:endParaRPr lang="en-US" altLang="ja-JP" sz="2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タイトル 1"/>
          <p:cNvSpPr txBox="1">
            <a:spLocks/>
          </p:cNvSpPr>
          <p:nvPr/>
        </p:nvSpPr>
        <p:spPr>
          <a:xfrm>
            <a:off x="0" y="2635088"/>
            <a:ext cx="9144000" cy="95807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spcBef>
                <a:spcPts val="1800"/>
              </a:spcBef>
            </a:pPr>
            <a:r>
              <a:rPr lang="ja-JP" altLang="en-US" sz="3200" b="1" dirty="0">
                <a:latin typeface="Meiryo UI" panose="020B0604030504040204" pitchFamily="50" charset="-128"/>
                <a:ea typeface="Meiryo UI" panose="020B0604030504040204" pitchFamily="50" charset="-128"/>
                <a:cs typeface="Meiryo UI" panose="020B0604030504040204" pitchFamily="50" charset="-128"/>
              </a:rPr>
              <a:t>大阪産業技術研究所の</a:t>
            </a:r>
            <a:r>
              <a:rPr lang="ja-JP" altLang="en-US" sz="3200" b="1" dirty="0" smtClean="0">
                <a:latin typeface="Meiryo UI" panose="020B0604030504040204" pitchFamily="50" charset="-128"/>
                <a:ea typeface="Meiryo UI" panose="020B0604030504040204" pitchFamily="50" charset="-128"/>
                <a:cs typeface="Meiryo UI" panose="020B0604030504040204" pitchFamily="50" charset="-128"/>
              </a:rPr>
              <a:t>取組みに</a:t>
            </a:r>
            <a:r>
              <a:rPr lang="ja-JP" altLang="en-US" sz="3200" b="1" dirty="0">
                <a:latin typeface="Meiryo UI" panose="020B0604030504040204" pitchFamily="50" charset="-128"/>
                <a:ea typeface="Meiryo UI" panose="020B0604030504040204" pitchFamily="50" charset="-128"/>
                <a:cs typeface="Meiryo UI" panose="020B0604030504040204" pitchFamily="50" charset="-128"/>
              </a:rPr>
              <a:t>ついて</a:t>
            </a:r>
          </a:p>
        </p:txBody>
      </p:sp>
    </p:spTree>
    <p:extLst>
      <p:ext uri="{BB962C8B-B14F-4D97-AF65-F5344CB8AC3E}">
        <p14:creationId xmlns:p14="http://schemas.microsoft.com/office/powerpoint/2010/main" val="1112004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直線コネクタ 22">
            <a:extLst>
              <a:ext uri="{FF2B5EF4-FFF2-40B4-BE49-F238E27FC236}">
                <a16:creationId xmlns:a16="http://schemas.microsoft.com/office/drawing/2014/main" id="{C7B87EE5-A16D-4D6D-AA28-8D21EE5898ED}"/>
              </a:ext>
            </a:extLst>
          </p:cNvPr>
          <p:cNvCxnSpPr/>
          <p:nvPr/>
        </p:nvCxnSpPr>
        <p:spPr>
          <a:xfrm>
            <a:off x="259053" y="476672"/>
            <a:ext cx="86258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スライド番号プレースホルダー 1"/>
          <p:cNvSpPr txBox="1">
            <a:spLocks/>
          </p:cNvSpPr>
          <p:nvPr/>
        </p:nvSpPr>
        <p:spPr>
          <a:xfrm>
            <a:off x="8629649" y="0"/>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9</a:t>
            </a:fld>
            <a:endParaRPr kumimoji="1" lang="ja-JP" altLang="en-US" sz="2000" dirty="0"/>
          </a:p>
        </p:txBody>
      </p:sp>
      <p:sp>
        <p:nvSpPr>
          <p:cNvPr id="68" name="テキスト ボックス 67">
            <a:extLst>
              <a:ext uri="{FF2B5EF4-FFF2-40B4-BE49-F238E27FC236}">
                <a16:creationId xmlns:a16="http://schemas.microsoft.com/office/drawing/2014/main" id="{E72C20A4-006A-4F55-A758-F9050344D47E}"/>
              </a:ext>
            </a:extLst>
          </p:cNvPr>
          <p:cNvSpPr txBox="1"/>
          <p:nvPr/>
        </p:nvSpPr>
        <p:spPr>
          <a:xfrm>
            <a:off x="1989141" y="44624"/>
            <a:ext cx="5447325" cy="400110"/>
          </a:xfrm>
          <a:prstGeom prst="rect">
            <a:avLst/>
          </a:prstGeom>
          <a:noFill/>
        </p:spPr>
        <p:txBody>
          <a:bodyPr wrap="none" rtlCol="0">
            <a:spAutoFit/>
          </a:bodyPr>
          <a:lstStyle/>
          <a:p>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【3-A】</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技術力</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結集</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よる成長分野の研究開発</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左右矢印 68">
            <a:extLst>
              <a:ext uri="{FF2B5EF4-FFF2-40B4-BE49-F238E27FC236}">
                <a16:creationId xmlns:a16="http://schemas.microsoft.com/office/drawing/2014/main" id="{AA2E1B3C-E809-0C46-8A4A-4CC0DA8D157B}"/>
              </a:ext>
            </a:extLst>
          </p:cNvPr>
          <p:cNvSpPr/>
          <p:nvPr/>
        </p:nvSpPr>
        <p:spPr>
          <a:xfrm rot="16200000">
            <a:off x="6004717" y="4128037"/>
            <a:ext cx="2012000" cy="207103"/>
          </a:xfrm>
          <a:prstGeom prst="leftRightArrow">
            <a:avLst>
              <a:gd name="adj1" fmla="val 50000"/>
              <a:gd name="adj2" fmla="val 3584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30"/>
              </a:lnSpc>
            </a:pPr>
            <a:endParaRPr kumimoji="1" lang="ja-JP" altLang="en-US" sz="1100">
              <a:latin typeface="Meiryo" panose="020B0604030504040204" pitchFamily="34" charset="-128"/>
              <a:ea typeface="Meiryo" panose="020B0604030504040204" pitchFamily="34" charset="-128"/>
            </a:endParaRPr>
          </a:p>
        </p:txBody>
      </p:sp>
      <p:sp>
        <p:nvSpPr>
          <p:cNvPr id="70" name="正方形/長方形 69">
            <a:extLst>
              <a:ext uri="{FF2B5EF4-FFF2-40B4-BE49-F238E27FC236}">
                <a16:creationId xmlns:a16="http://schemas.microsoft.com/office/drawing/2014/main" id="{2A5DE764-39EB-2E4D-80A7-28C27B12CF88}"/>
              </a:ext>
            </a:extLst>
          </p:cNvPr>
          <p:cNvSpPr/>
          <p:nvPr/>
        </p:nvSpPr>
        <p:spPr>
          <a:xfrm>
            <a:off x="4921135" y="3325661"/>
            <a:ext cx="4193048" cy="179554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30"/>
              </a:lnSpc>
            </a:pPr>
            <a:endParaRPr kumimoji="1" lang="ja-JP" altLang="en-US" sz="1100">
              <a:latin typeface="Meiryo" panose="020B0604030504040204" pitchFamily="34" charset="-128"/>
              <a:ea typeface="Meiryo" panose="020B0604030504040204" pitchFamily="34" charset="-128"/>
            </a:endParaRPr>
          </a:p>
        </p:txBody>
      </p:sp>
      <p:sp>
        <p:nvSpPr>
          <p:cNvPr id="71" name="右矢印 70">
            <a:extLst>
              <a:ext uri="{FF2B5EF4-FFF2-40B4-BE49-F238E27FC236}">
                <a16:creationId xmlns:a16="http://schemas.microsoft.com/office/drawing/2014/main" id="{EF0B1DE7-3CD9-8C40-8F21-D6857FDA3FD6}"/>
              </a:ext>
            </a:extLst>
          </p:cNvPr>
          <p:cNvSpPr/>
          <p:nvPr/>
        </p:nvSpPr>
        <p:spPr>
          <a:xfrm>
            <a:off x="855398" y="3490309"/>
            <a:ext cx="2036889" cy="702645"/>
          </a:xfrm>
          <a:prstGeom prst="rightArrow">
            <a:avLst>
              <a:gd name="adj1" fmla="val 50000"/>
              <a:gd name="adj2" fmla="val 17710"/>
            </a:avLst>
          </a:prstGeom>
          <a:gradFill flip="none" rotWithShape="1">
            <a:gsLst>
              <a:gs pos="0">
                <a:schemeClr val="accent6">
                  <a:lumMod val="60000"/>
                  <a:lumOff val="40000"/>
                </a:schemeClr>
              </a:gs>
              <a:gs pos="53000">
                <a:schemeClr val="accent6">
                  <a:lumMod val="60000"/>
                  <a:lumOff val="40000"/>
                </a:schemeClr>
              </a:gs>
              <a:gs pos="58000">
                <a:schemeClr val="accent6">
                  <a:lumMod val="60000"/>
                  <a:lumOff val="40000"/>
                </a:schemeClr>
              </a:gs>
              <a:gs pos="100000">
                <a:schemeClr val="bg1"/>
              </a:gs>
            </a:gsLst>
            <a:lin ang="0" scaled="1"/>
            <a:tileRect/>
          </a:gradFill>
          <a:ln w="952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30"/>
              </a:lnSpc>
            </a:pPr>
            <a:endParaRPr kumimoji="1" lang="ja-JP" altLang="en-US" sz="1100">
              <a:latin typeface="Meiryo" panose="020B0604030504040204" pitchFamily="34" charset="-128"/>
              <a:ea typeface="Meiryo" panose="020B0604030504040204" pitchFamily="34" charset="-128"/>
            </a:endParaRPr>
          </a:p>
        </p:txBody>
      </p:sp>
      <p:sp>
        <p:nvSpPr>
          <p:cNvPr id="72" name="右矢印 71">
            <a:extLst>
              <a:ext uri="{FF2B5EF4-FFF2-40B4-BE49-F238E27FC236}">
                <a16:creationId xmlns:a16="http://schemas.microsoft.com/office/drawing/2014/main" id="{090A1F8A-2026-D142-BCEF-673B6500B3FD}"/>
              </a:ext>
            </a:extLst>
          </p:cNvPr>
          <p:cNvSpPr/>
          <p:nvPr/>
        </p:nvSpPr>
        <p:spPr>
          <a:xfrm>
            <a:off x="1097281" y="1444360"/>
            <a:ext cx="3812649" cy="702645"/>
          </a:xfrm>
          <a:prstGeom prst="rightArrow">
            <a:avLst>
              <a:gd name="adj1" fmla="val 50000"/>
              <a:gd name="adj2" fmla="val 19400"/>
            </a:avLst>
          </a:prstGeom>
          <a:gradFill flip="none" rotWithShape="1">
            <a:gsLst>
              <a:gs pos="0">
                <a:srgbClr val="C4E0B5"/>
              </a:gs>
              <a:gs pos="52000">
                <a:srgbClr val="C4E0B5"/>
              </a:gs>
              <a:gs pos="57000">
                <a:srgbClr val="C4E0B5"/>
              </a:gs>
              <a:gs pos="100000">
                <a:schemeClr val="bg1"/>
              </a:gs>
            </a:gsLst>
            <a:lin ang="0" scaled="1"/>
            <a:tileRect/>
          </a:gradFill>
          <a:ln w="9525">
            <a:solidFill>
              <a:srgbClr val="C4E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30"/>
              </a:lnSpc>
            </a:pPr>
            <a:endParaRPr kumimoji="1" lang="ja-JP" altLang="en-US" sz="1100">
              <a:latin typeface="Meiryo" panose="020B0604030504040204" pitchFamily="34" charset="-128"/>
              <a:ea typeface="Meiryo" panose="020B0604030504040204" pitchFamily="34" charset="-128"/>
            </a:endParaRPr>
          </a:p>
        </p:txBody>
      </p:sp>
      <p:pic>
        <p:nvPicPr>
          <p:cNvPr id="73" name="図 72">
            <a:extLst>
              <a:ext uri="{FF2B5EF4-FFF2-40B4-BE49-F238E27FC236}">
                <a16:creationId xmlns:a16="http://schemas.microsoft.com/office/drawing/2014/main" id="{FE1BF2D6-C25D-754E-99E5-5B6C0C38A98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6112" t="-1" r="13986" b="1228"/>
          <a:stretch/>
        </p:blipFill>
        <p:spPr>
          <a:xfrm>
            <a:off x="5031267" y="3444045"/>
            <a:ext cx="1259718" cy="1001249"/>
          </a:xfrm>
          <a:prstGeom prst="rect">
            <a:avLst/>
          </a:prstGeom>
        </p:spPr>
      </p:pic>
      <p:sp>
        <p:nvSpPr>
          <p:cNvPr id="74" name="テキスト ボックス 73">
            <a:extLst>
              <a:ext uri="{FF2B5EF4-FFF2-40B4-BE49-F238E27FC236}">
                <a16:creationId xmlns:a16="http://schemas.microsoft.com/office/drawing/2014/main" id="{C823466E-D1F1-5A47-A877-3222ADD719AD}"/>
              </a:ext>
            </a:extLst>
          </p:cNvPr>
          <p:cNvSpPr txBox="1"/>
          <p:nvPr/>
        </p:nvSpPr>
        <p:spPr>
          <a:xfrm>
            <a:off x="842087" y="5098907"/>
            <a:ext cx="3640460" cy="1349087"/>
          </a:xfrm>
          <a:prstGeom prst="rect">
            <a:avLst/>
          </a:prstGeom>
          <a:noFill/>
        </p:spPr>
        <p:txBody>
          <a:bodyPr wrap="square" rtlCol="0">
            <a:spAutoFit/>
          </a:bodyPr>
          <a:lstStyle/>
          <a:p>
            <a:pPr>
              <a:lnSpc>
                <a:spcPts val="1430"/>
              </a:lnSpc>
            </a:pPr>
            <a:r>
              <a:rPr lang="ja-JP" altLang="en-US" sz="1100" u="sng">
                <a:latin typeface="Meiryo" panose="020B0604030504040204" pitchFamily="34" charset="-128"/>
                <a:ea typeface="Meiryo" panose="020B0604030504040204" pitchFamily="34" charset="-128"/>
              </a:rPr>
              <a:t>全固体電池</a:t>
            </a:r>
            <a:r>
              <a:rPr lang="en-US" altLang="ja-JP" sz="1100" u="sng" dirty="0">
                <a:latin typeface="Meiryo" panose="020B0604030504040204" pitchFamily="34" charset="-128"/>
                <a:ea typeface="Meiryo" panose="020B0604030504040204" pitchFamily="34" charset="-128"/>
              </a:rPr>
              <a:t> vs Li</a:t>
            </a:r>
            <a:r>
              <a:rPr lang="ja-JP" altLang="en-US" sz="1100" u="sng">
                <a:latin typeface="Meiryo" panose="020B0604030504040204" pitchFamily="34" charset="-128"/>
                <a:ea typeface="Meiryo" panose="020B0604030504040204" pitchFamily="34" charset="-128"/>
              </a:rPr>
              <a:t>電池</a:t>
            </a:r>
            <a:endParaRPr lang="en-US" altLang="ja-JP" sz="1100" u="sng" dirty="0">
              <a:latin typeface="Meiryo" panose="020B0604030504040204" pitchFamily="34" charset="-128"/>
              <a:ea typeface="Meiryo" panose="020B0604030504040204" pitchFamily="34" charset="-128"/>
            </a:endParaRPr>
          </a:p>
          <a:p>
            <a:pPr>
              <a:lnSpc>
                <a:spcPts val="1430"/>
              </a:lnSpc>
            </a:pPr>
            <a:r>
              <a:rPr lang="ja-JP" altLang="en-US" sz="1100">
                <a:latin typeface="Meiryo" panose="020B0604030504040204" pitchFamily="34" charset="-128"/>
                <a:ea typeface="Meiryo" panose="020B0604030504040204" pitchFamily="34" charset="-128"/>
              </a:rPr>
              <a:t>・安全（液体がない。膨らまない）</a:t>
            </a:r>
            <a:endParaRPr lang="en-US" altLang="ja-JP" sz="1100" dirty="0">
              <a:latin typeface="Meiryo" panose="020B0604030504040204" pitchFamily="34" charset="-128"/>
              <a:ea typeface="Meiryo" panose="020B0604030504040204" pitchFamily="34" charset="-128"/>
            </a:endParaRPr>
          </a:p>
          <a:p>
            <a:pPr>
              <a:lnSpc>
                <a:spcPts val="1430"/>
              </a:lnSpc>
            </a:pPr>
            <a:r>
              <a:rPr lang="ja-JP" altLang="en-US" sz="1100">
                <a:latin typeface="Meiryo" panose="020B0604030504040204" pitchFamily="34" charset="-128"/>
                <a:ea typeface="Meiryo" panose="020B0604030504040204" pitchFamily="34" charset="-128"/>
              </a:rPr>
              <a:t>・温度変化にも真空にも強い</a:t>
            </a:r>
            <a:endParaRPr lang="en-US" altLang="ja-JP" sz="1100" dirty="0">
              <a:latin typeface="Meiryo" panose="020B0604030504040204" pitchFamily="34" charset="-128"/>
              <a:ea typeface="Meiryo" panose="020B0604030504040204" pitchFamily="34" charset="-128"/>
            </a:endParaRPr>
          </a:p>
          <a:p>
            <a:pPr>
              <a:lnSpc>
                <a:spcPts val="1430"/>
              </a:lnSpc>
            </a:pPr>
            <a:r>
              <a:rPr lang="ja-JP" altLang="en-US" sz="1100">
                <a:latin typeface="Meiryo" panose="020B0604030504040204" pitchFamily="34" charset="-128"/>
                <a:ea typeface="Meiryo" panose="020B0604030504040204" pitchFamily="34" charset="-128"/>
              </a:rPr>
              <a:t>・エネルギー密度：</a:t>
            </a:r>
            <a:r>
              <a:rPr lang="en-US" altLang="ja-JP" sz="1100" dirty="0">
                <a:latin typeface="Meiryo" panose="020B0604030504040204" pitchFamily="34" charset="-128"/>
                <a:ea typeface="Meiryo" panose="020B0604030504040204" pitchFamily="34" charset="-128"/>
              </a:rPr>
              <a:t>3</a:t>
            </a:r>
            <a:r>
              <a:rPr lang="ja-JP" altLang="en-US" sz="1100">
                <a:latin typeface="Meiryo" panose="020B0604030504040204" pitchFamily="34" charset="-128"/>
                <a:ea typeface="Meiryo" panose="020B0604030504040204" pitchFamily="34" charset="-128"/>
              </a:rPr>
              <a:t>倍（</a:t>
            </a:r>
            <a:r>
              <a:rPr lang="en-US" altLang="ja-JP" sz="1100" dirty="0">
                <a:latin typeface="Meiryo" panose="020B0604030504040204" pitchFamily="34" charset="-128"/>
                <a:ea typeface="Meiryo" panose="020B0604030504040204" pitchFamily="34" charset="-128"/>
              </a:rPr>
              <a:t>3</a:t>
            </a:r>
            <a:r>
              <a:rPr lang="ja-JP" altLang="en-US" sz="1100">
                <a:latin typeface="Meiryo" panose="020B0604030504040204" pitchFamily="34" charset="-128"/>
                <a:ea typeface="Meiryo" panose="020B0604030504040204" pitchFamily="34" charset="-128"/>
              </a:rPr>
              <a:t>倍の電気が溜めれる）</a:t>
            </a:r>
            <a:endParaRPr lang="en-US" altLang="ja-JP" sz="1100" dirty="0">
              <a:latin typeface="Meiryo" panose="020B0604030504040204" pitchFamily="34" charset="-128"/>
              <a:ea typeface="Meiryo" panose="020B0604030504040204" pitchFamily="34" charset="-128"/>
            </a:endParaRPr>
          </a:p>
          <a:p>
            <a:pPr>
              <a:lnSpc>
                <a:spcPts val="1430"/>
              </a:lnSpc>
            </a:pPr>
            <a:r>
              <a:rPr kumimoji="1" lang="ja-JP" altLang="en-US" sz="1100">
                <a:latin typeface="Meiryo" panose="020B0604030504040204" pitchFamily="34" charset="-128"/>
                <a:ea typeface="Meiryo" panose="020B0604030504040204" pitchFamily="34" charset="-128"/>
              </a:rPr>
              <a:t>・充電時間：</a:t>
            </a:r>
            <a:r>
              <a:rPr kumimoji="1" lang="en-US" altLang="ja-JP" sz="1100" dirty="0">
                <a:latin typeface="Meiryo" panose="020B0604030504040204" pitchFamily="34" charset="-128"/>
                <a:ea typeface="Meiryo" panose="020B0604030504040204" pitchFamily="34" charset="-128"/>
              </a:rPr>
              <a:t>1/3</a:t>
            </a:r>
            <a:r>
              <a:rPr kumimoji="1" lang="ja-JP" altLang="en-US" sz="1100">
                <a:latin typeface="Meiryo" panose="020B0604030504040204" pitchFamily="34" charset="-128"/>
                <a:ea typeface="Meiryo" panose="020B0604030504040204" pitchFamily="34" charset="-128"/>
              </a:rPr>
              <a:t>（</a:t>
            </a:r>
            <a:r>
              <a:rPr kumimoji="1" lang="en-US" altLang="ja-JP" sz="1100" dirty="0">
                <a:latin typeface="Meiryo" panose="020B0604030504040204" pitchFamily="34" charset="-128"/>
                <a:ea typeface="Meiryo" panose="020B0604030504040204" pitchFamily="34" charset="-128"/>
              </a:rPr>
              <a:t>10</a:t>
            </a:r>
            <a:r>
              <a:rPr kumimoji="1" lang="ja-JP" altLang="en-US" sz="1100">
                <a:latin typeface="Meiryo" panose="020B0604030504040204" pitchFamily="34" charset="-128"/>
                <a:ea typeface="Meiryo" panose="020B0604030504040204" pitchFamily="34" charset="-128"/>
              </a:rPr>
              <a:t>分）</a:t>
            </a:r>
            <a:endParaRPr kumimoji="1" lang="en-US" altLang="ja-JP" sz="1100" dirty="0">
              <a:latin typeface="Meiryo" panose="020B0604030504040204" pitchFamily="34" charset="-128"/>
              <a:ea typeface="Meiryo" panose="020B0604030504040204" pitchFamily="34" charset="-128"/>
            </a:endParaRPr>
          </a:p>
          <a:p>
            <a:pPr>
              <a:lnSpc>
                <a:spcPts val="1430"/>
              </a:lnSpc>
            </a:pPr>
            <a:r>
              <a:rPr lang="ja-JP" altLang="en-US" sz="1100">
                <a:latin typeface="Meiryo" panose="020B0604030504040204" pitchFamily="34" charset="-128"/>
                <a:ea typeface="Meiryo" panose="020B0604030504040204" pitchFamily="34" charset="-128"/>
              </a:rPr>
              <a:t>・軽量、小型化：</a:t>
            </a:r>
            <a:r>
              <a:rPr lang="en-US" altLang="ja-JP" sz="1100" dirty="0">
                <a:latin typeface="Meiryo" panose="020B0604030504040204" pitchFamily="34" charset="-128"/>
                <a:ea typeface="Meiryo" panose="020B0604030504040204" pitchFamily="34" charset="-128"/>
              </a:rPr>
              <a:t>1/3 </a:t>
            </a:r>
            <a:r>
              <a:rPr lang="ja-JP" altLang="en-US" sz="1100">
                <a:latin typeface="Meiryo" panose="020B0604030504040204" pitchFamily="34" charset="-128"/>
                <a:ea typeface="Meiryo" panose="020B0604030504040204" pitchFamily="34" charset="-128"/>
              </a:rPr>
              <a:t>（電圧が</a:t>
            </a:r>
            <a:r>
              <a:rPr lang="en-US" altLang="ja-JP" sz="1100" dirty="0">
                <a:latin typeface="Meiryo" panose="020B0604030504040204" pitchFamily="34" charset="-128"/>
                <a:ea typeface="Meiryo" panose="020B0604030504040204" pitchFamily="34" charset="-128"/>
              </a:rPr>
              <a:t>1.5</a:t>
            </a:r>
            <a:r>
              <a:rPr lang="ja-JP" altLang="en-US" sz="1100">
                <a:latin typeface="Meiryo" panose="020B0604030504040204" pitchFamily="34" charset="-128"/>
                <a:ea typeface="Meiryo" panose="020B0604030504040204" pitchFamily="34" charset="-128"/>
              </a:rPr>
              <a:t>倍以上にできる）</a:t>
            </a:r>
            <a:endParaRPr lang="en-US" altLang="ja-JP" sz="1100" dirty="0">
              <a:latin typeface="Meiryo" panose="020B0604030504040204" pitchFamily="34" charset="-128"/>
              <a:ea typeface="Meiryo" panose="020B0604030504040204" pitchFamily="34" charset="-128"/>
            </a:endParaRPr>
          </a:p>
          <a:p>
            <a:pPr>
              <a:lnSpc>
                <a:spcPts val="1430"/>
              </a:lnSpc>
            </a:pPr>
            <a:r>
              <a:rPr lang="ja-JP" altLang="en-US" sz="1100">
                <a:latin typeface="Meiryo" panose="020B0604030504040204" pitchFamily="34" charset="-128"/>
                <a:ea typeface="Meiryo" panose="020B0604030504040204" pitchFamily="34" charset="-128"/>
              </a:rPr>
              <a:t>・コスト：</a:t>
            </a:r>
            <a:r>
              <a:rPr lang="en-US" altLang="ja-JP" sz="1100" dirty="0">
                <a:latin typeface="Meiryo" panose="020B0604030504040204" pitchFamily="34" charset="-128"/>
                <a:ea typeface="Meiryo" panose="020B0604030504040204" pitchFamily="34" charset="-128"/>
              </a:rPr>
              <a:t>1/3</a:t>
            </a:r>
          </a:p>
        </p:txBody>
      </p:sp>
      <p:sp>
        <p:nvSpPr>
          <p:cNvPr id="75" name="正方形/長方形 74">
            <a:extLst>
              <a:ext uri="{FF2B5EF4-FFF2-40B4-BE49-F238E27FC236}">
                <a16:creationId xmlns:a16="http://schemas.microsoft.com/office/drawing/2014/main" id="{89E0C6A8-022B-5D48-A1A5-B5014E6EBAF4}"/>
              </a:ext>
            </a:extLst>
          </p:cNvPr>
          <p:cNvSpPr/>
          <p:nvPr/>
        </p:nvSpPr>
        <p:spPr>
          <a:xfrm>
            <a:off x="6914642" y="1314389"/>
            <a:ext cx="1755533" cy="990015"/>
          </a:xfrm>
          <a:prstGeom prst="rect">
            <a:avLst/>
          </a:prstGeom>
        </p:spPr>
        <p:txBody>
          <a:bodyPr wrap="square">
            <a:spAutoFit/>
          </a:bodyPr>
          <a:lstStyle/>
          <a:p>
            <a:pPr marL="171450" indent="-171450">
              <a:lnSpc>
                <a:spcPts val="1430"/>
              </a:lnSpc>
              <a:buFont typeface="Wingdings" pitchFamily="2" charset="2"/>
              <a:buChar char="ü"/>
            </a:pPr>
            <a:r>
              <a:rPr lang="ja-JP" altLang="en-US" sz="1100" dirty="0">
                <a:solidFill>
                  <a:srgbClr val="333333"/>
                </a:solidFill>
                <a:latin typeface="Meiryo" panose="020B0604030504040204" pitchFamily="34" charset="-128"/>
                <a:ea typeface="Meiryo" panose="020B0604030504040204" pitchFamily="34" charset="-128"/>
              </a:rPr>
              <a:t>機体の四隅に</a:t>
            </a:r>
            <a:r>
              <a:rPr lang="en-US" altLang="ja-JP" sz="1100" dirty="0">
                <a:solidFill>
                  <a:srgbClr val="333333"/>
                </a:solidFill>
                <a:latin typeface="Meiryo" panose="020B0604030504040204" pitchFamily="34" charset="-128"/>
                <a:ea typeface="Meiryo" panose="020B0604030504040204" pitchFamily="34" charset="-128"/>
              </a:rPr>
              <a:t>8</a:t>
            </a:r>
            <a:r>
              <a:rPr lang="ja-JP" altLang="en-US" sz="1100" dirty="0">
                <a:solidFill>
                  <a:srgbClr val="333333"/>
                </a:solidFill>
                <a:latin typeface="Meiryo" panose="020B0604030504040204" pitchFamily="34" charset="-128"/>
                <a:ea typeface="Meiryo" panose="020B0604030504040204" pitchFamily="34" charset="-128"/>
              </a:rPr>
              <a:t>枚のプロペラ</a:t>
            </a:r>
            <a:endParaRPr lang="en-US" altLang="ja-JP" sz="1100" dirty="0">
              <a:solidFill>
                <a:srgbClr val="333333"/>
              </a:solidFill>
              <a:latin typeface="Meiryo" panose="020B0604030504040204" pitchFamily="34" charset="-128"/>
              <a:ea typeface="Meiryo" panose="020B0604030504040204" pitchFamily="34" charset="-128"/>
            </a:endParaRPr>
          </a:p>
          <a:p>
            <a:pPr marL="171450" indent="-171450">
              <a:lnSpc>
                <a:spcPts val="1430"/>
              </a:lnSpc>
              <a:buFont typeface="Wingdings" pitchFamily="2" charset="2"/>
              <a:buChar char="ü"/>
            </a:pPr>
            <a:r>
              <a:rPr lang="ja-JP" altLang="en-US" sz="1100" dirty="0">
                <a:solidFill>
                  <a:srgbClr val="333333"/>
                </a:solidFill>
                <a:latin typeface="Meiryo" panose="020B0604030504040204" pitchFamily="34" charset="-128"/>
                <a:ea typeface="Meiryo" panose="020B0604030504040204" pitchFamily="34" charset="-128"/>
              </a:rPr>
              <a:t>高度</a:t>
            </a:r>
            <a:r>
              <a:rPr lang="en-US" altLang="ja-JP" sz="1100" dirty="0">
                <a:solidFill>
                  <a:srgbClr val="333333"/>
                </a:solidFill>
                <a:latin typeface="Meiryo" panose="020B0604030504040204" pitchFamily="34" charset="-128"/>
                <a:ea typeface="Meiryo" panose="020B0604030504040204" pitchFamily="34" charset="-128"/>
              </a:rPr>
              <a:t>2</a:t>
            </a:r>
            <a:r>
              <a:rPr lang="ja-JP" altLang="en-US" sz="1100" dirty="0">
                <a:solidFill>
                  <a:srgbClr val="333333"/>
                </a:solidFill>
                <a:latin typeface="Meiryo" panose="020B0604030504040204" pitchFamily="34" charset="-128"/>
                <a:ea typeface="Meiryo" panose="020B0604030504040204" pitchFamily="34" charset="-128"/>
              </a:rPr>
              <a:t>メートル</a:t>
            </a:r>
            <a:endParaRPr lang="en-US" altLang="ja-JP" sz="1100" dirty="0">
              <a:solidFill>
                <a:srgbClr val="333333"/>
              </a:solidFill>
              <a:latin typeface="Meiryo" panose="020B0604030504040204" pitchFamily="34" charset="-128"/>
              <a:ea typeface="Meiryo" panose="020B0604030504040204" pitchFamily="34" charset="-128"/>
            </a:endParaRPr>
          </a:p>
          <a:p>
            <a:pPr marL="171450" indent="-171450">
              <a:lnSpc>
                <a:spcPts val="1430"/>
              </a:lnSpc>
              <a:buFont typeface="Wingdings" pitchFamily="2" charset="2"/>
              <a:buChar char="ü"/>
            </a:pPr>
            <a:r>
              <a:rPr lang="ja-JP" altLang="en-US" sz="1100" dirty="0">
                <a:latin typeface="Meiryo" panose="020B0604030504040204" pitchFamily="34" charset="-128"/>
                <a:ea typeface="Meiryo" panose="020B0604030504040204" pitchFamily="34" charset="-128"/>
              </a:rPr>
              <a:t>時速</a:t>
            </a:r>
            <a:r>
              <a:rPr lang="en-US" altLang="ja-JP" sz="1100" dirty="0">
                <a:latin typeface="Meiryo" panose="020B0604030504040204" pitchFamily="34" charset="-128"/>
                <a:ea typeface="Meiryo" panose="020B0604030504040204" pitchFamily="34" charset="-128"/>
              </a:rPr>
              <a:t>4</a:t>
            </a:r>
            <a:r>
              <a:rPr lang="ja-JP" altLang="en-US" sz="1100" dirty="0">
                <a:latin typeface="Meiryo" panose="020B0604030504040204" pitchFamily="34" charset="-128"/>
                <a:ea typeface="Meiryo" panose="020B0604030504040204" pitchFamily="34" charset="-128"/>
              </a:rPr>
              <a:t>キロで進行</a:t>
            </a:r>
            <a:endParaRPr lang="en-US" altLang="ja-JP" sz="1100" dirty="0">
              <a:latin typeface="Meiryo" panose="020B0604030504040204" pitchFamily="34" charset="-128"/>
              <a:ea typeface="Meiryo" panose="020B0604030504040204" pitchFamily="34" charset="-128"/>
            </a:endParaRPr>
          </a:p>
          <a:p>
            <a:pPr marL="171450" indent="-171450">
              <a:lnSpc>
                <a:spcPts val="1430"/>
              </a:lnSpc>
              <a:buFont typeface="Wingdings" pitchFamily="2" charset="2"/>
              <a:buChar char="ü"/>
            </a:pPr>
            <a:r>
              <a:rPr lang="en-US" altLang="ja-JP" sz="1100" dirty="0">
                <a:solidFill>
                  <a:srgbClr val="006600"/>
                </a:solidFill>
                <a:latin typeface="Meiryo" panose="020B0604030504040204" pitchFamily="34" charset="-128"/>
                <a:ea typeface="Meiryo" panose="020B0604030504040204" pitchFamily="34" charset="-128"/>
              </a:rPr>
              <a:t>Li</a:t>
            </a:r>
            <a:r>
              <a:rPr lang="ja-JP" altLang="en-US" sz="1100" dirty="0">
                <a:solidFill>
                  <a:srgbClr val="006600"/>
                </a:solidFill>
                <a:latin typeface="Meiryo" panose="020B0604030504040204" pitchFamily="34" charset="-128"/>
                <a:ea typeface="Meiryo" panose="020B0604030504040204" pitchFamily="34" charset="-128"/>
              </a:rPr>
              <a:t>電池を搭載、数分</a:t>
            </a:r>
            <a:endParaRPr lang="en-US" altLang="ja-JP" sz="1100" dirty="0">
              <a:solidFill>
                <a:srgbClr val="006600"/>
              </a:solidFill>
              <a:latin typeface="Meiryo" panose="020B0604030504040204" pitchFamily="34" charset="-128"/>
              <a:ea typeface="Meiryo" panose="020B0604030504040204" pitchFamily="34" charset="-128"/>
            </a:endParaRPr>
          </a:p>
        </p:txBody>
      </p:sp>
      <p:sp>
        <p:nvSpPr>
          <p:cNvPr id="76" name="正方形/長方形 75">
            <a:extLst>
              <a:ext uri="{FF2B5EF4-FFF2-40B4-BE49-F238E27FC236}">
                <a16:creationId xmlns:a16="http://schemas.microsoft.com/office/drawing/2014/main" id="{62C9414D-B45E-8F40-9A25-AA57027C4FA7}"/>
              </a:ext>
            </a:extLst>
          </p:cNvPr>
          <p:cNvSpPr/>
          <p:nvPr/>
        </p:nvSpPr>
        <p:spPr>
          <a:xfrm>
            <a:off x="6609523" y="935400"/>
            <a:ext cx="2564297" cy="271869"/>
          </a:xfrm>
          <a:prstGeom prst="rect">
            <a:avLst/>
          </a:prstGeom>
        </p:spPr>
        <p:txBody>
          <a:bodyPr wrap="square">
            <a:spAutoFit/>
          </a:bodyPr>
          <a:lstStyle/>
          <a:p>
            <a:pPr>
              <a:lnSpc>
                <a:spcPts val="1430"/>
              </a:lnSpc>
            </a:pPr>
            <a:r>
              <a:rPr lang="ja-JP" altLang="en-US" sz="1100" dirty="0">
                <a:solidFill>
                  <a:srgbClr val="333333"/>
                </a:solidFill>
                <a:latin typeface="Meiryo" panose="020B0604030504040204" pitchFamily="34" charset="-128"/>
                <a:ea typeface="Meiryo" panose="020B0604030504040204" pitchFamily="34" charset="-128"/>
              </a:rPr>
              <a:t>有人飛行試験</a:t>
            </a:r>
            <a:r>
              <a:rPr lang="ja-JP" altLang="en-US" sz="1100" dirty="0" smtClean="0">
                <a:solidFill>
                  <a:srgbClr val="333333"/>
                </a:solidFill>
                <a:latin typeface="Meiryo" panose="020B0604030504040204" pitchFamily="34" charset="-128"/>
                <a:ea typeface="Meiryo" panose="020B0604030504040204" pitchFamily="34" charset="-128"/>
              </a:rPr>
              <a:t>（</a:t>
            </a:r>
            <a:r>
              <a:rPr lang="en-US" altLang="ja-JP" sz="1100" dirty="0" smtClean="0">
                <a:solidFill>
                  <a:srgbClr val="333333"/>
                </a:solidFill>
                <a:latin typeface="Meiryo" panose="020B0604030504040204" pitchFamily="34" charset="-128"/>
                <a:ea typeface="Meiryo" panose="020B0604030504040204" pitchFamily="34" charset="-128"/>
              </a:rPr>
              <a:t>R2.8.25</a:t>
            </a:r>
            <a:r>
              <a:rPr lang="ja-JP" altLang="en-US" sz="1100" dirty="0">
                <a:solidFill>
                  <a:srgbClr val="333333"/>
                </a:solidFill>
                <a:latin typeface="Meiryo" panose="020B0604030504040204" pitchFamily="34" charset="-128"/>
                <a:ea typeface="Meiryo" panose="020B0604030504040204" pitchFamily="34" charset="-128"/>
              </a:rPr>
              <a:t>豊田市）</a:t>
            </a:r>
            <a:endParaRPr lang="ja-JP" altLang="en-US" sz="1100" dirty="0">
              <a:latin typeface="Meiryo" panose="020B0604030504040204" pitchFamily="34" charset="-128"/>
              <a:ea typeface="Meiryo" panose="020B0604030504040204" pitchFamily="34" charset="-128"/>
            </a:endParaRPr>
          </a:p>
        </p:txBody>
      </p:sp>
      <p:sp>
        <p:nvSpPr>
          <p:cNvPr id="77" name="正方形/長方形 76">
            <a:extLst>
              <a:ext uri="{FF2B5EF4-FFF2-40B4-BE49-F238E27FC236}">
                <a16:creationId xmlns:a16="http://schemas.microsoft.com/office/drawing/2014/main" id="{FDF4E179-B2A3-C844-9523-622CFADE4FE5}"/>
              </a:ext>
            </a:extLst>
          </p:cNvPr>
          <p:cNvSpPr/>
          <p:nvPr/>
        </p:nvSpPr>
        <p:spPr>
          <a:xfrm>
            <a:off x="4844180" y="2407682"/>
            <a:ext cx="4379333" cy="451406"/>
          </a:xfrm>
          <a:prstGeom prst="rect">
            <a:avLst/>
          </a:prstGeom>
        </p:spPr>
        <p:txBody>
          <a:bodyPr wrap="square">
            <a:spAutoFit/>
          </a:bodyPr>
          <a:lstStyle/>
          <a:p>
            <a:pPr marL="171450" indent="-171450">
              <a:lnSpc>
                <a:spcPts val="1430"/>
              </a:lnSpc>
              <a:buFont typeface="Wingdings" pitchFamily="2" charset="2"/>
              <a:buChar char="u"/>
            </a:pPr>
            <a:r>
              <a:rPr lang="ja-JP" altLang="en-US" sz="1100" dirty="0">
                <a:solidFill>
                  <a:srgbClr val="333333"/>
                </a:solidFill>
                <a:latin typeface="Meiryo" panose="020B0604030504040204" pitchFamily="34" charset="-128"/>
                <a:ea typeface="Meiryo" panose="020B0604030504040204" pitchFamily="34" charset="-128"/>
              </a:rPr>
              <a:t>空飛ぶクルマの目標：時速</a:t>
            </a:r>
            <a:r>
              <a:rPr lang="en-US" altLang="ja-JP" sz="1100" dirty="0">
                <a:solidFill>
                  <a:srgbClr val="333333"/>
                </a:solidFill>
                <a:latin typeface="Meiryo" panose="020B0604030504040204" pitchFamily="34" charset="-128"/>
                <a:ea typeface="Meiryo" panose="020B0604030504040204" pitchFamily="34" charset="-128"/>
              </a:rPr>
              <a:t>100</a:t>
            </a:r>
            <a:r>
              <a:rPr lang="ja-JP" altLang="en-US" sz="1100" dirty="0">
                <a:solidFill>
                  <a:srgbClr val="333333"/>
                </a:solidFill>
                <a:latin typeface="Meiryo" panose="020B0604030504040204" pitchFamily="34" charset="-128"/>
                <a:ea typeface="Meiryo" panose="020B0604030504040204" pitchFamily="34" charset="-128"/>
              </a:rPr>
              <a:t>キロ、</a:t>
            </a:r>
            <a:r>
              <a:rPr lang="en-US" altLang="ja-JP" sz="1100" dirty="0">
                <a:solidFill>
                  <a:srgbClr val="333333"/>
                </a:solidFill>
                <a:latin typeface="Meiryo" panose="020B0604030504040204" pitchFamily="34" charset="-128"/>
                <a:ea typeface="Meiryo" panose="020B0604030504040204" pitchFamily="34" charset="-128"/>
              </a:rPr>
              <a:t>20</a:t>
            </a:r>
            <a:r>
              <a:rPr lang="ja-JP" altLang="en-US" sz="1100" dirty="0">
                <a:solidFill>
                  <a:srgbClr val="333333"/>
                </a:solidFill>
                <a:latin typeface="Meiryo" panose="020B0604030504040204" pitchFamily="34" charset="-128"/>
                <a:ea typeface="Meiryo" panose="020B0604030504040204" pitchFamily="34" charset="-128"/>
              </a:rPr>
              <a:t>から</a:t>
            </a:r>
            <a:r>
              <a:rPr lang="en-US" altLang="ja-JP" sz="1100" dirty="0">
                <a:solidFill>
                  <a:srgbClr val="333333"/>
                </a:solidFill>
                <a:latin typeface="Meiryo" panose="020B0604030504040204" pitchFamily="34" charset="-128"/>
                <a:ea typeface="Meiryo" panose="020B0604030504040204" pitchFamily="34" charset="-128"/>
              </a:rPr>
              <a:t>30</a:t>
            </a:r>
            <a:r>
              <a:rPr lang="ja-JP" altLang="en-US" sz="1100" dirty="0">
                <a:solidFill>
                  <a:srgbClr val="333333"/>
                </a:solidFill>
                <a:latin typeface="Meiryo" panose="020B0604030504040204" pitchFamily="34" charset="-128"/>
                <a:ea typeface="Meiryo" panose="020B0604030504040204" pitchFamily="34" charset="-128"/>
              </a:rPr>
              <a:t>分の航続時間</a:t>
            </a:r>
            <a:endParaRPr lang="en-US" altLang="ja-JP" sz="1100" dirty="0">
              <a:solidFill>
                <a:srgbClr val="333333"/>
              </a:solidFill>
              <a:latin typeface="Meiryo" panose="020B0604030504040204" pitchFamily="34" charset="-128"/>
              <a:ea typeface="Meiryo" panose="020B0604030504040204" pitchFamily="34" charset="-128"/>
            </a:endParaRPr>
          </a:p>
          <a:p>
            <a:pPr marL="171450" indent="-171450">
              <a:lnSpc>
                <a:spcPts val="1430"/>
              </a:lnSpc>
              <a:buFont typeface="Wingdings" pitchFamily="2" charset="2"/>
              <a:buChar char="Ø"/>
            </a:pPr>
            <a:r>
              <a:rPr lang="ja-JP" altLang="en-US" sz="1100" dirty="0">
                <a:solidFill>
                  <a:srgbClr val="333333"/>
                </a:solidFill>
                <a:latin typeface="Meiryo" panose="020B0604030504040204" pitchFamily="34" charset="-128"/>
                <a:ea typeface="Meiryo" panose="020B0604030504040204" pitchFamily="34" charset="-128"/>
              </a:rPr>
              <a:t>航続距離の向上が必須；</a:t>
            </a:r>
            <a:r>
              <a:rPr lang="ja-JP" altLang="en-US" sz="1100" dirty="0">
                <a:solidFill>
                  <a:srgbClr val="0000FF"/>
                </a:solidFill>
                <a:latin typeface="Meiryo" panose="020B0604030504040204" pitchFamily="34" charset="-128"/>
                <a:ea typeface="Meiryo" panose="020B0604030504040204" pitchFamily="34" charset="-128"/>
              </a:rPr>
              <a:t>革新型</a:t>
            </a:r>
            <a:r>
              <a:rPr lang="en-US" altLang="ja-JP" sz="1100" dirty="0">
                <a:solidFill>
                  <a:srgbClr val="0000FF"/>
                </a:solidFill>
                <a:latin typeface="Meiryo" panose="020B0604030504040204" pitchFamily="34" charset="-128"/>
                <a:ea typeface="Meiryo" panose="020B0604030504040204" pitchFamily="34" charset="-128"/>
              </a:rPr>
              <a:t>(</a:t>
            </a:r>
            <a:r>
              <a:rPr lang="ja-JP" altLang="en-US" sz="1100" dirty="0">
                <a:solidFill>
                  <a:srgbClr val="0000FF"/>
                </a:solidFill>
                <a:latin typeface="Meiryo" panose="020B0604030504040204" pitchFamily="34" charset="-128"/>
                <a:ea typeface="Meiryo" panose="020B0604030504040204" pitchFamily="34" charset="-128"/>
              </a:rPr>
              <a:t>全固体</a:t>
            </a:r>
            <a:r>
              <a:rPr lang="en-US" altLang="ja-JP" sz="1100" dirty="0">
                <a:solidFill>
                  <a:srgbClr val="0000FF"/>
                </a:solidFill>
                <a:latin typeface="Meiryo" panose="020B0604030504040204" pitchFamily="34" charset="-128"/>
                <a:ea typeface="Meiryo" panose="020B0604030504040204" pitchFamily="34" charset="-128"/>
              </a:rPr>
              <a:t>)</a:t>
            </a:r>
            <a:r>
              <a:rPr lang="ja-JP" altLang="en-US" sz="1100" dirty="0">
                <a:solidFill>
                  <a:srgbClr val="0000FF"/>
                </a:solidFill>
                <a:latin typeface="Meiryo" panose="020B0604030504040204" pitchFamily="34" charset="-128"/>
                <a:ea typeface="Meiryo" panose="020B0604030504040204" pitchFamily="34" charset="-128"/>
              </a:rPr>
              <a:t>電池の開発・実用化</a:t>
            </a:r>
            <a:endParaRPr lang="en-US" altLang="ja-JP" sz="1100" dirty="0">
              <a:solidFill>
                <a:srgbClr val="0000FF"/>
              </a:solidFill>
              <a:latin typeface="Meiryo" panose="020B0604030504040204" pitchFamily="34" charset="-128"/>
              <a:ea typeface="Meiryo" panose="020B0604030504040204" pitchFamily="34" charset="-128"/>
            </a:endParaRPr>
          </a:p>
        </p:txBody>
      </p:sp>
      <p:sp>
        <p:nvSpPr>
          <p:cNvPr id="78" name="正方形/長方形 77">
            <a:extLst>
              <a:ext uri="{FF2B5EF4-FFF2-40B4-BE49-F238E27FC236}">
                <a16:creationId xmlns:a16="http://schemas.microsoft.com/office/drawing/2014/main" id="{C36F53A5-D962-4142-9703-B2DA76875A93}"/>
              </a:ext>
            </a:extLst>
          </p:cNvPr>
          <p:cNvSpPr/>
          <p:nvPr/>
        </p:nvSpPr>
        <p:spPr>
          <a:xfrm>
            <a:off x="5098306" y="2818854"/>
            <a:ext cx="3921003" cy="451406"/>
          </a:xfrm>
          <a:prstGeom prst="rect">
            <a:avLst/>
          </a:prstGeom>
        </p:spPr>
        <p:txBody>
          <a:bodyPr wrap="square">
            <a:spAutoFit/>
          </a:bodyPr>
          <a:lstStyle/>
          <a:p>
            <a:pPr>
              <a:lnSpc>
                <a:spcPts val="1430"/>
              </a:lnSpc>
            </a:pPr>
            <a:r>
              <a:rPr lang="ja-JP" altLang="en-US" sz="1050" b="1" dirty="0">
                <a:solidFill>
                  <a:srgbClr val="CC00FF"/>
                </a:solidFill>
                <a:latin typeface="Meiryo" panose="020B0604030504040204" pitchFamily="34" charset="-128"/>
                <a:ea typeface="Meiryo" panose="020B0604030504040204" pitchFamily="34" charset="-128"/>
              </a:rPr>
              <a:t>＊「空の移動革命」（新しいサービスや産業の創出）</a:t>
            </a:r>
            <a:endParaRPr lang="en-US" altLang="ja-JP" sz="1050" b="1" dirty="0">
              <a:solidFill>
                <a:srgbClr val="CC00FF"/>
              </a:solidFill>
              <a:latin typeface="Meiryo" panose="020B0604030504040204" pitchFamily="34" charset="-128"/>
              <a:ea typeface="Meiryo" panose="020B0604030504040204" pitchFamily="34" charset="-128"/>
            </a:endParaRPr>
          </a:p>
          <a:p>
            <a:pPr>
              <a:lnSpc>
                <a:spcPts val="1430"/>
              </a:lnSpc>
            </a:pPr>
            <a:r>
              <a:rPr lang="ja-JP" altLang="en-US" sz="1050" b="1" dirty="0">
                <a:solidFill>
                  <a:srgbClr val="CC00FF"/>
                </a:solidFill>
                <a:latin typeface="Meiryo" panose="020B0604030504040204" pitchFamily="34" charset="-128"/>
                <a:ea typeface="Meiryo" panose="020B0604030504040204" pitchFamily="34" charset="-128"/>
              </a:rPr>
              <a:t>　</a:t>
            </a:r>
            <a:r>
              <a:rPr lang="en-US" altLang="ja-JP" sz="1050" b="1" dirty="0">
                <a:solidFill>
                  <a:srgbClr val="FF0000"/>
                </a:solidFill>
                <a:latin typeface="Meiryo" panose="020B0604030504040204" pitchFamily="34" charset="-128"/>
                <a:ea typeface="Meiryo" panose="020B0604030504040204" pitchFamily="34" charset="-128"/>
              </a:rPr>
              <a:t>【</a:t>
            </a:r>
            <a:r>
              <a:rPr lang="ja-JP" altLang="en-US" sz="1050" b="1" dirty="0">
                <a:solidFill>
                  <a:srgbClr val="FF0000"/>
                </a:solidFill>
                <a:latin typeface="Meiryo" panose="020B0604030504040204" pitchFamily="34" charset="-128"/>
                <a:ea typeface="Meiryo" panose="020B0604030504040204" pitchFamily="34" charset="-128"/>
              </a:rPr>
              <a:t>電化社会の実現⇨カーボンニュートラルの実現への寄与</a:t>
            </a:r>
            <a:r>
              <a:rPr lang="en-US" altLang="ja-JP" sz="1050" b="1" dirty="0">
                <a:solidFill>
                  <a:srgbClr val="FF0000"/>
                </a:solidFill>
                <a:latin typeface="Meiryo" panose="020B0604030504040204" pitchFamily="34" charset="-128"/>
                <a:ea typeface="Meiryo" panose="020B0604030504040204" pitchFamily="34" charset="-128"/>
              </a:rPr>
              <a:t>】</a:t>
            </a:r>
            <a:endParaRPr lang="ja-JP" altLang="en-US" sz="1050" b="1" dirty="0">
              <a:solidFill>
                <a:srgbClr val="FF0000"/>
              </a:solidFill>
              <a:latin typeface="Meiryo" panose="020B0604030504040204" pitchFamily="34" charset="-128"/>
              <a:ea typeface="Meiryo" panose="020B0604030504040204" pitchFamily="34" charset="-128"/>
            </a:endParaRPr>
          </a:p>
        </p:txBody>
      </p:sp>
      <p:sp>
        <p:nvSpPr>
          <p:cNvPr id="79" name="テキスト ボックス 78">
            <a:extLst>
              <a:ext uri="{FF2B5EF4-FFF2-40B4-BE49-F238E27FC236}">
                <a16:creationId xmlns:a16="http://schemas.microsoft.com/office/drawing/2014/main" id="{2BAF72DF-4499-1B4D-8853-5A992F7DAE27}"/>
              </a:ext>
            </a:extLst>
          </p:cNvPr>
          <p:cNvSpPr txBox="1"/>
          <p:nvPr/>
        </p:nvSpPr>
        <p:spPr>
          <a:xfrm>
            <a:off x="0" y="1421113"/>
            <a:ext cx="1080012" cy="810478"/>
          </a:xfrm>
          <a:prstGeom prst="rect">
            <a:avLst/>
          </a:prstGeom>
          <a:noFill/>
        </p:spPr>
        <p:txBody>
          <a:bodyPr wrap="square" rtlCol="0">
            <a:spAutoFit/>
          </a:bodyPr>
          <a:lstStyle/>
          <a:p>
            <a:pPr>
              <a:lnSpc>
                <a:spcPts val="1430"/>
              </a:lnSpc>
            </a:pPr>
            <a:r>
              <a:rPr kumimoji="1" lang="ja-JP" altLang="en-US" sz="1100">
                <a:solidFill>
                  <a:srgbClr val="006600"/>
                </a:solidFill>
                <a:latin typeface="Meiryo" panose="020B0604030504040204" pitchFamily="34" charset="-128"/>
                <a:ea typeface="Meiryo" panose="020B0604030504040204" pitchFamily="34" charset="-128"/>
              </a:rPr>
              <a:t>電子機器の</a:t>
            </a:r>
            <a:endParaRPr kumimoji="1" lang="en-US" altLang="ja-JP" sz="1100" dirty="0">
              <a:solidFill>
                <a:srgbClr val="006600"/>
              </a:solidFill>
              <a:latin typeface="Meiryo" panose="020B0604030504040204" pitchFamily="34" charset="-128"/>
              <a:ea typeface="Meiryo" panose="020B0604030504040204" pitchFamily="34" charset="-128"/>
            </a:endParaRPr>
          </a:p>
          <a:p>
            <a:pPr>
              <a:lnSpc>
                <a:spcPts val="1430"/>
              </a:lnSpc>
            </a:pPr>
            <a:r>
              <a:rPr kumimoji="1" lang="ja-JP" altLang="en-US" sz="1100">
                <a:solidFill>
                  <a:srgbClr val="006600"/>
                </a:solidFill>
                <a:latin typeface="Meiryo" panose="020B0604030504040204" pitchFamily="34" charset="-128"/>
                <a:ea typeface="Meiryo" panose="020B0604030504040204" pitchFamily="34" charset="-128"/>
              </a:rPr>
              <a:t>イノベーションをクルマに展開</a:t>
            </a:r>
          </a:p>
        </p:txBody>
      </p:sp>
      <p:sp>
        <p:nvSpPr>
          <p:cNvPr id="80" name="テキスト ボックス 79">
            <a:extLst>
              <a:ext uri="{FF2B5EF4-FFF2-40B4-BE49-F238E27FC236}">
                <a16:creationId xmlns:a16="http://schemas.microsoft.com/office/drawing/2014/main" id="{DF61857C-3F85-0541-A45B-E1070A5A67D2}"/>
              </a:ext>
            </a:extLst>
          </p:cNvPr>
          <p:cNvSpPr txBox="1"/>
          <p:nvPr/>
        </p:nvSpPr>
        <p:spPr>
          <a:xfrm>
            <a:off x="1598100" y="2352180"/>
            <a:ext cx="1069524" cy="271869"/>
          </a:xfrm>
          <a:prstGeom prst="rect">
            <a:avLst/>
          </a:prstGeom>
          <a:noFill/>
        </p:spPr>
        <p:txBody>
          <a:bodyPr wrap="none" rtlCol="0">
            <a:spAutoFit/>
          </a:bodyPr>
          <a:lstStyle/>
          <a:p>
            <a:pPr>
              <a:lnSpc>
                <a:spcPts val="1430"/>
              </a:lnSpc>
            </a:pPr>
            <a:r>
              <a:rPr kumimoji="1" lang="ja-JP" altLang="en-US" sz="1100">
                <a:latin typeface="Meiryo" panose="020B0604030504040204" pitchFamily="34" charset="-128"/>
                <a:ea typeface="Meiryo" panose="020B0604030504040204" pitchFamily="34" charset="-128"/>
              </a:rPr>
              <a:t>スマートホン</a:t>
            </a:r>
          </a:p>
        </p:txBody>
      </p:sp>
      <p:sp>
        <p:nvSpPr>
          <p:cNvPr id="81" name="テキスト ボックス 80">
            <a:extLst>
              <a:ext uri="{FF2B5EF4-FFF2-40B4-BE49-F238E27FC236}">
                <a16:creationId xmlns:a16="http://schemas.microsoft.com/office/drawing/2014/main" id="{A36838C8-FA2A-5149-8C52-00FB2389A0EA}"/>
              </a:ext>
            </a:extLst>
          </p:cNvPr>
          <p:cNvSpPr txBox="1"/>
          <p:nvPr/>
        </p:nvSpPr>
        <p:spPr>
          <a:xfrm>
            <a:off x="2554657" y="2364570"/>
            <a:ext cx="1015021" cy="271869"/>
          </a:xfrm>
          <a:prstGeom prst="rect">
            <a:avLst/>
          </a:prstGeom>
          <a:noFill/>
        </p:spPr>
        <p:txBody>
          <a:bodyPr wrap="none" rtlCol="0">
            <a:spAutoFit/>
          </a:bodyPr>
          <a:lstStyle/>
          <a:p>
            <a:pPr>
              <a:lnSpc>
                <a:spcPts val="1430"/>
              </a:lnSpc>
            </a:pPr>
            <a:r>
              <a:rPr kumimoji="1" lang="en-US" altLang="ja-JP" sz="1100" dirty="0">
                <a:latin typeface="Meiryo" panose="020B0604030504040204" pitchFamily="34" charset="-128"/>
                <a:ea typeface="Meiryo" panose="020B0604030504040204" pitchFamily="34" charset="-128"/>
              </a:rPr>
              <a:t>IoT</a:t>
            </a:r>
            <a:r>
              <a:rPr kumimoji="1" lang="ja-JP" altLang="en-US" sz="1100">
                <a:latin typeface="Meiryo" panose="020B0604030504040204" pitchFamily="34" charset="-128"/>
                <a:ea typeface="Meiryo" panose="020B0604030504040204" pitchFamily="34" charset="-128"/>
              </a:rPr>
              <a:t>デバイス</a:t>
            </a:r>
          </a:p>
        </p:txBody>
      </p:sp>
      <p:sp>
        <p:nvSpPr>
          <p:cNvPr id="82" name="テキスト ボックス 81">
            <a:extLst>
              <a:ext uri="{FF2B5EF4-FFF2-40B4-BE49-F238E27FC236}">
                <a16:creationId xmlns:a16="http://schemas.microsoft.com/office/drawing/2014/main" id="{CDBE9FD4-1C7D-9E47-A11B-F9B2657E870E}"/>
              </a:ext>
            </a:extLst>
          </p:cNvPr>
          <p:cNvSpPr txBox="1"/>
          <p:nvPr/>
        </p:nvSpPr>
        <p:spPr>
          <a:xfrm>
            <a:off x="3469832" y="1232660"/>
            <a:ext cx="1069524" cy="451406"/>
          </a:xfrm>
          <a:prstGeom prst="rect">
            <a:avLst/>
          </a:prstGeom>
          <a:noFill/>
        </p:spPr>
        <p:txBody>
          <a:bodyPr wrap="none" rtlCol="0">
            <a:spAutoFit/>
          </a:bodyPr>
          <a:lstStyle/>
          <a:p>
            <a:pPr>
              <a:lnSpc>
                <a:spcPts val="1430"/>
              </a:lnSpc>
            </a:pPr>
            <a:r>
              <a:rPr kumimoji="1" lang="ja-JP" altLang="en-US" sz="1100">
                <a:latin typeface="Meiryo" panose="020B0604030504040204" pitchFamily="34" charset="-128"/>
                <a:ea typeface="Meiryo" panose="020B0604030504040204" pitchFamily="34" charset="-128"/>
              </a:rPr>
              <a:t>ウエアラブル</a:t>
            </a:r>
            <a:endParaRPr kumimoji="1" lang="en-US" altLang="ja-JP" sz="1100" dirty="0">
              <a:latin typeface="Meiryo" panose="020B0604030504040204" pitchFamily="34" charset="-128"/>
              <a:ea typeface="Meiryo" panose="020B0604030504040204" pitchFamily="34" charset="-128"/>
            </a:endParaRPr>
          </a:p>
          <a:p>
            <a:pPr>
              <a:lnSpc>
                <a:spcPts val="1430"/>
              </a:lnSpc>
            </a:pPr>
            <a:r>
              <a:rPr kumimoji="1" lang="ja-JP" altLang="en-US" sz="1100">
                <a:latin typeface="Meiryo" panose="020B0604030504040204" pitchFamily="34" charset="-128"/>
                <a:ea typeface="Meiryo" panose="020B0604030504040204" pitchFamily="34" charset="-128"/>
              </a:rPr>
              <a:t>機器</a:t>
            </a:r>
          </a:p>
        </p:txBody>
      </p:sp>
      <p:pic>
        <p:nvPicPr>
          <p:cNvPr id="83" name="図 82">
            <a:extLst>
              <a:ext uri="{FF2B5EF4-FFF2-40B4-BE49-F238E27FC236}">
                <a16:creationId xmlns:a16="http://schemas.microsoft.com/office/drawing/2014/main" id="{281AF632-0F59-8846-A1BA-38A60ABCC02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5388" t="54028" r="49582" b="25266"/>
          <a:stretch/>
        </p:blipFill>
        <p:spPr>
          <a:xfrm>
            <a:off x="1150992" y="1126042"/>
            <a:ext cx="887507" cy="665630"/>
          </a:xfrm>
          <a:prstGeom prst="rect">
            <a:avLst/>
          </a:prstGeom>
        </p:spPr>
      </p:pic>
      <p:pic>
        <p:nvPicPr>
          <p:cNvPr id="84" name="図 83">
            <a:extLst>
              <a:ext uri="{FF2B5EF4-FFF2-40B4-BE49-F238E27FC236}">
                <a16:creationId xmlns:a16="http://schemas.microsoft.com/office/drawing/2014/main" id="{D1677CCD-F460-F843-9F65-8AF39EE082C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52046" t="71980" r="41805" b="7941"/>
          <a:stretch/>
        </p:blipFill>
        <p:spPr>
          <a:xfrm>
            <a:off x="2042139" y="1708189"/>
            <a:ext cx="363071" cy="645460"/>
          </a:xfrm>
          <a:prstGeom prst="rect">
            <a:avLst/>
          </a:prstGeom>
        </p:spPr>
      </p:pic>
      <p:pic>
        <p:nvPicPr>
          <p:cNvPr id="85" name="図 84">
            <a:extLst>
              <a:ext uri="{FF2B5EF4-FFF2-40B4-BE49-F238E27FC236}">
                <a16:creationId xmlns:a16="http://schemas.microsoft.com/office/drawing/2014/main" id="{A71B5E0C-A1FE-9444-9DBC-4BB60F8AC38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61541" t="70955" r="26844" b="7503"/>
          <a:stretch/>
        </p:blipFill>
        <p:spPr>
          <a:xfrm>
            <a:off x="2530685" y="1667510"/>
            <a:ext cx="685801" cy="692524"/>
          </a:xfrm>
          <a:prstGeom prst="rect">
            <a:avLst/>
          </a:prstGeom>
        </p:spPr>
      </p:pic>
      <p:pic>
        <p:nvPicPr>
          <p:cNvPr id="86" name="図 85">
            <a:extLst>
              <a:ext uri="{FF2B5EF4-FFF2-40B4-BE49-F238E27FC236}">
                <a16:creationId xmlns:a16="http://schemas.microsoft.com/office/drawing/2014/main" id="{C755BD25-41CC-634D-A745-A91954AB71A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72164" t="52313" r="19068" b="26286"/>
          <a:stretch/>
        </p:blipFill>
        <p:spPr>
          <a:xfrm>
            <a:off x="3003203" y="1137755"/>
            <a:ext cx="517712" cy="687996"/>
          </a:xfrm>
          <a:prstGeom prst="rect">
            <a:avLst/>
          </a:prstGeom>
        </p:spPr>
      </p:pic>
      <p:pic>
        <p:nvPicPr>
          <p:cNvPr id="87" name="図 86">
            <a:extLst>
              <a:ext uri="{FF2B5EF4-FFF2-40B4-BE49-F238E27FC236}">
                <a16:creationId xmlns:a16="http://schemas.microsoft.com/office/drawing/2014/main" id="{6B5B23CC-6F38-574F-A59F-C3A5CDFFB00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4504" t="76526" r="9555" b="6324"/>
          <a:stretch/>
        </p:blipFill>
        <p:spPr>
          <a:xfrm>
            <a:off x="3633672" y="1695086"/>
            <a:ext cx="941294" cy="551330"/>
          </a:xfrm>
          <a:prstGeom prst="rect">
            <a:avLst/>
          </a:prstGeom>
        </p:spPr>
      </p:pic>
      <p:sp>
        <p:nvSpPr>
          <p:cNvPr id="88" name="テキスト ボックス 87">
            <a:extLst>
              <a:ext uri="{FF2B5EF4-FFF2-40B4-BE49-F238E27FC236}">
                <a16:creationId xmlns:a16="http://schemas.microsoft.com/office/drawing/2014/main" id="{8A381CEB-710E-2742-A83C-0341A0758EDE}"/>
              </a:ext>
            </a:extLst>
          </p:cNvPr>
          <p:cNvSpPr txBox="1"/>
          <p:nvPr/>
        </p:nvSpPr>
        <p:spPr>
          <a:xfrm>
            <a:off x="-26852" y="3663749"/>
            <a:ext cx="922047" cy="271869"/>
          </a:xfrm>
          <a:prstGeom prst="rect">
            <a:avLst/>
          </a:prstGeom>
          <a:noFill/>
        </p:spPr>
        <p:txBody>
          <a:bodyPr wrap="none" rtlCol="0">
            <a:spAutoFit/>
          </a:bodyPr>
          <a:lstStyle/>
          <a:p>
            <a:pPr>
              <a:lnSpc>
                <a:spcPts val="1430"/>
              </a:lnSpc>
            </a:pPr>
            <a:r>
              <a:rPr kumimoji="1" lang="ja-JP" altLang="en-US" sz="1100">
                <a:solidFill>
                  <a:schemeClr val="accent6">
                    <a:lumMod val="50000"/>
                  </a:schemeClr>
                </a:solidFill>
                <a:latin typeface="Meiryo" panose="020B0604030504040204" pitchFamily="34" charset="-128"/>
                <a:ea typeface="Meiryo" panose="020B0604030504040204" pitchFamily="34" charset="-128"/>
              </a:rPr>
              <a:t>電池の進化</a:t>
            </a:r>
          </a:p>
        </p:txBody>
      </p:sp>
      <p:sp>
        <p:nvSpPr>
          <p:cNvPr id="89" name="テキスト ボックス 88">
            <a:extLst>
              <a:ext uri="{FF2B5EF4-FFF2-40B4-BE49-F238E27FC236}">
                <a16:creationId xmlns:a16="http://schemas.microsoft.com/office/drawing/2014/main" id="{5C37685C-0F18-0545-B9C4-4983ADE0BEE9}"/>
              </a:ext>
            </a:extLst>
          </p:cNvPr>
          <p:cNvSpPr txBox="1"/>
          <p:nvPr/>
        </p:nvSpPr>
        <p:spPr>
          <a:xfrm>
            <a:off x="6370562" y="3541345"/>
            <a:ext cx="2684168" cy="451406"/>
          </a:xfrm>
          <a:prstGeom prst="rect">
            <a:avLst/>
          </a:prstGeom>
          <a:noFill/>
        </p:spPr>
        <p:txBody>
          <a:bodyPr wrap="square" rtlCol="0">
            <a:spAutoFit/>
          </a:bodyPr>
          <a:lstStyle/>
          <a:p>
            <a:pPr marL="171450" indent="-171450">
              <a:lnSpc>
                <a:spcPts val="1430"/>
              </a:lnSpc>
              <a:buFont typeface="Wingdings" pitchFamily="2" charset="2"/>
              <a:buChar char="n"/>
            </a:pPr>
            <a:r>
              <a:rPr kumimoji="1" lang="ja-JP" altLang="en-US" sz="1100">
                <a:solidFill>
                  <a:srgbClr val="7030A0"/>
                </a:solidFill>
                <a:latin typeface="Meiryo" panose="020B0604030504040204" pitchFamily="34" charset="-128"/>
                <a:ea typeface="Meiryo" panose="020B0604030504040204" pitchFamily="34" charset="-128"/>
              </a:rPr>
              <a:t>電極複合体シート</a:t>
            </a:r>
            <a:r>
              <a:rPr kumimoji="1" lang="en-US" altLang="ja-JP" sz="1100" dirty="0">
                <a:solidFill>
                  <a:srgbClr val="7030A0"/>
                </a:solidFill>
                <a:latin typeface="Meiryo" panose="020B0604030504040204" pitchFamily="34" charset="-128"/>
                <a:ea typeface="Meiryo" panose="020B0604030504040204" pitchFamily="34" charset="-128"/>
              </a:rPr>
              <a:t>(</a:t>
            </a:r>
            <a:r>
              <a:rPr kumimoji="1" lang="ja-JP" altLang="en-US" sz="1100">
                <a:solidFill>
                  <a:srgbClr val="7030A0"/>
                </a:solidFill>
                <a:latin typeface="Meiryo" panose="020B0604030504040204" pitchFamily="34" charset="-128"/>
                <a:ea typeface="Meiryo" panose="020B0604030504040204" pitchFamily="34" charset="-128"/>
              </a:rPr>
              <a:t>正・負極</a:t>
            </a:r>
            <a:r>
              <a:rPr kumimoji="1" lang="en-US" altLang="ja-JP" sz="1100" dirty="0">
                <a:solidFill>
                  <a:srgbClr val="7030A0"/>
                </a:solidFill>
                <a:latin typeface="Meiryo" panose="020B0604030504040204" pitchFamily="34" charset="-128"/>
                <a:ea typeface="Meiryo" panose="020B0604030504040204" pitchFamily="34" charset="-128"/>
              </a:rPr>
              <a:t>)</a:t>
            </a:r>
            <a:r>
              <a:rPr kumimoji="1" lang="ja-JP" altLang="en-US" sz="1100">
                <a:solidFill>
                  <a:srgbClr val="7030A0"/>
                </a:solidFill>
                <a:latin typeface="Meiryo" panose="020B0604030504040204" pitchFamily="34" charset="-128"/>
                <a:ea typeface="Meiryo" panose="020B0604030504040204" pitchFamily="34" charset="-128"/>
              </a:rPr>
              <a:t>の開発</a:t>
            </a:r>
            <a:endParaRPr kumimoji="1" lang="en-US" altLang="ja-JP" sz="1100" dirty="0">
              <a:solidFill>
                <a:srgbClr val="7030A0"/>
              </a:solidFill>
              <a:latin typeface="Meiryo" panose="020B0604030504040204" pitchFamily="34" charset="-128"/>
              <a:ea typeface="Meiryo" panose="020B0604030504040204" pitchFamily="34" charset="-128"/>
            </a:endParaRPr>
          </a:p>
          <a:p>
            <a:pPr>
              <a:lnSpc>
                <a:spcPts val="1430"/>
              </a:lnSpc>
            </a:pPr>
            <a:r>
              <a:rPr kumimoji="1" lang="en-US" altLang="ja-JP" sz="1100" dirty="0">
                <a:solidFill>
                  <a:srgbClr val="7030A0"/>
                </a:solidFill>
                <a:latin typeface="Meiryo" panose="020B0604030504040204" pitchFamily="34" charset="-128"/>
                <a:ea typeface="Meiryo" panose="020B0604030504040204" pitchFamily="34" charset="-128"/>
              </a:rPr>
              <a:t>[</a:t>
            </a:r>
            <a:r>
              <a:rPr kumimoji="1" lang="ja-JP" altLang="en-US" sz="1100">
                <a:solidFill>
                  <a:srgbClr val="7030A0"/>
                </a:solidFill>
                <a:latin typeface="Meiryo" panose="020B0604030504040204" pitchFamily="34" charset="-128"/>
                <a:ea typeface="Meiryo" panose="020B0604030504040204" pitchFamily="34" charset="-128"/>
              </a:rPr>
              <a:t>電子材料研究部</a:t>
            </a:r>
            <a:r>
              <a:rPr kumimoji="1" lang="en-US" altLang="ja-JP" sz="1100" dirty="0">
                <a:solidFill>
                  <a:srgbClr val="7030A0"/>
                </a:solidFill>
                <a:latin typeface="Meiryo" panose="020B0604030504040204" pitchFamily="34" charset="-128"/>
                <a:ea typeface="Meiryo" panose="020B0604030504040204" pitchFamily="34" charset="-128"/>
              </a:rPr>
              <a:t>(</a:t>
            </a:r>
            <a:r>
              <a:rPr kumimoji="1" lang="ja-JP" altLang="en-US" sz="1100">
                <a:solidFill>
                  <a:srgbClr val="7030A0"/>
                </a:solidFill>
                <a:latin typeface="Meiryo" panose="020B0604030504040204" pitchFamily="34" charset="-128"/>
                <a:ea typeface="Meiryo" panose="020B0604030504040204" pitchFamily="34" charset="-128"/>
              </a:rPr>
              <a:t>森之宮</a:t>
            </a:r>
            <a:r>
              <a:rPr kumimoji="1" lang="en-US" altLang="ja-JP" sz="1100" dirty="0">
                <a:solidFill>
                  <a:srgbClr val="7030A0"/>
                </a:solidFill>
                <a:latin typeface="Meiryo" panose="020B0604030504040204" pitchFamily="34" charset="-128"/>
                <a:ea typeface="Meiryo" panose="020B0604030504040204" pitchFamily="34" charset="-128"/>
              </a:rPr>
              <a:t>)]</a:t>
            </a:r>
            <a:endParaRPr kumimoji="1" lang="ja-JP" altLang="en-US" sz="1100">
              <a:solidFill>
                <a:srgbClr val="7030A0"/>
              </a:solidFill>
              <a:latin typeface="Meiryo" panose="020B0604030504040204" pitchFamily="34" charset="-128"/>
              <a:ea typeface="Meiryo" panose="020B0604030504040204" pitchFamily="34" charset="-128"/>
            </a:endParaRPr>
          </a:p>
        </p:txBody>
      </p:sp>
      <p:sp>
        <p:nvSpPr>
          <p:cNvPr id="90" name="テキスト ボックス 89">
            <a:extLst>
              <a:ext uri="{FF2B5EF4-FFF2-40B4-BE49-F238E27FC236}">
                <a16:creationId xmlns:a16="http://schemas.microsoft.com/office/drawing/2014/main" id="{5353BC5F-C587-0B4D-A270-4BB1B8D86A32}"/>
              </a:ext>
            </a:extLst>
          </p:cNvPr>
          <p:cNvSpPr txBox="1"/>
          <p:nvPr/>
        </p:nvSpPr>
        <p:spPr>
          <a:xfrm>
            <a:off x="6378875" y="3953192"/>
            <a:ext cx="2853133" cy="630942"/>
          </a:xfrm>
          <a:prstGeom prst="rect">
            <a:avLst/>
          </a:prstGeom>
          <a:noFill/>
        </p:spPr>
        <p:txBody>
          <a:bodyPr wrap="square" rtlCol="0">
            <a:spAutoFit/>
          </a:bodyPr>
          <a:lstStyle/>
          <a:p>
            <a:pPr marL="171450" indent="-171450">
              <a:lnSpc>
                <a:spcPts val="1430"/>
              </a:lnSpc>
              <a:buFont typeface="Wingdings" pitchFamily="2" charset="2"/>
              <a:buChar char="n"/>
            </a:pPr>
            <a:r>
              <a:rPr kumimoji="1" lang="ja-JP" altLang="en-US" sz="1100">
                <a:solidFill>
                  <a:srgbClr val="0066FF"/>
                </a:solidFill>
                <a:latin typeface="Meiryo" panose="020B0604030504040204" pitchFamily="34" charset="-128"/>
                <a:ea typeface="Meiryo" panose="020B0604030504040204" pitchFamily="34" charset="-128"/>
              </a:rPr>
              <a:t>固体電解質シート</a:t>
            </a:r>
            <a:r>
              <a:rPr kumimoji="1" lang="en-US" altLang="ja-JP" sz="1100" dirty="0">
                <a:solidFill>
                  <a:srgbClr val="0066FF"/>
                </a:solidFill>
                <a:latin typeface="Meiryo" panose="020B0604030504040204" pitchFamily="34" charset="-128"/>
                <a:ea typeface="Meiryo" panose="020B0604030504040204" pitchFamily="34" charset="-128"/>
              </a:rPr>
              <a:t>(</a:t>
            </a:r>
            <a:r>
              <a:rPr kumimoji="1" lang="ja-JP" altLang="en-US" sz="1100">
                <a:solidFill>
                  <a:srgbClr val="0066FF"/>
                </a:solidFill>
                <a:latin typeface="Meiryo" panose="020B0604030504040204" pitchFamily="34" charset="-128"/>
                <a:ea typeface="Meiryo" panose="020B0604030504040204" pitchFamily="34" charset="-128"/>
              </a:rPr>
              <a:t>セパレータ</a:t>
            </a:r>
            <a:r>
              <a:rPr kumimoji="1" lang="en-US" altLang="ja-JP" sz="1100" dirty="0">
                <a:solidFill>
                  <a:srgbClr val="0066FF"/>
                </a:solidFill>
                <a:latin typeface="Meiryo" panose="020B0604030504040204" pitchFamily="34" charset="-128"/>
                <a:ea typeface="Meiryo" panose="020B0604030504040204" pitchFamily="34" charset="-128"/>
              </a:rPr>
              <a:t>)</a:t>
            </a:r>
            <a:r>
              <a:rPr kumimoji="1" lang="ja-JP" altLang="en-US" sz="1100">
                <a:solidFill>
                  <a:srgbClr val="0066FF"/>
                </a:solidFill>
                <a:latin typeface="Meiryo" panose="020B0604030504040204" pitchFamily="34" charset="-128"/>
                <a:ea typeface="Meiryo" panose="020B0604030504040204" pitchFamily="34" charset="-128"/>
              </a:rPr>
              <a:t>の開発</a:t>
            </a:r>
            <a:endParaRPr kumimoji="1" lang="en-US" altLang="ja-JP" sz="1100" dirty="0">
              <a:solidFill>
                <a:srgbClr val="0066FF"/>
              </a:solidFill>
              <a:latin typeface="Meiryo" panose="020B0604030504040204" pitchFamily="34" charset="-128"/>
              <a:ea typeface="Meiryo" panose="020B0604030504040204" pitchFamily="34" charset="-128"/>
            </a:endParaRPr>
          </a:p>
          <a:p>
            <a:pPr>
              <a:lnSpc>
                <a:spcPts val="1430"/>
              </a:lnSpc>
            </a:pPr>
            <a:r>
              <a:rPr kumimoji="1" lang="en-US" altLang="ja-JP" sz="1100" dirty="0">
                <a:solidFill>
                  <a:srgbClr val="0066FF"/>
                </a:solidFill>
                <a:latin typeface="Meiryo" panose="020B0604030504040204" pitchFamily="34" charset="-128"/>
                <a:ea typeface="Meiryo" panose="020B0604030504040204" pitchFamily="34" charset="-128"/>
              </a:rPr>
              <a:t>[</a:t>
            </a:r>
            <a:r>
              <a:rPr kumimoji="1" lang="ja-JP" altLang="en-US" sz="1100">
                <a:solidFill>
                  <a:srgbClr val="0066FF"/>
                </a:solidFill>
                <a:latin typeface="Meiryo" panose="020B0604030504040204" pitchFamily="34" charset="-128"/>
                <a:ea typeface="Meiryo" panose="020B0604030504040204" pitchFamily="34" charset="-128"/>
              </a:rPr>
              <a:t>応用材料化学＋電子・機械システム研究部</a:t>
            </a:r>
            <a:r>
              <a:rPr kumimoji="1" lang="en-US" altLang="ja-JP" sz="1100" dirty="0">
                <a:solidFill>
                  <a:srgbClr val="0066FF"/>
                </a:solidFill>
                <a:latin typeface="Meiryo" panose="020B0604030504040204" pitchFamily="34" charset="-128"/>
                <a:ea typeface="Meiryo" panose="020B0604030504040204" pitchFamily="34" charset="-128"/>
              </a:rPr>
              <a:t>(</a:t>
            </a:r>
            <a:r>
              <a:rPr kumimoji="1" lang="ja-JP" altLang="en-US" sz="1100">
                <a:solidFill>
                  <a:srgbClr val="0066FF"/>
                </a:solidFill>
                <a:latin typeface="Meiryo" panose="020B0604030504040204" pitchFamily="34" charset="-128"/>
                <a:ea typeface="Meiryo" panose="020B0604030504040204" pitchFamily="34" charset="-128"/>
              </a:rPr>
              <a:t>和泉</a:t>
            </a:r>
            <a:r>
              <a:rPr kumimoji="1" lang="en-US" altLang="ja-JP" sz="1100" dirty="0">
                <a:solidFill>
                  <a:srgbClr val="0066FF"/>
                </a:solidFill>
                <a:latin typeface="Meiryo" panose="020B0604030504040204" pitchFamily="34" charset="-128"/>
                <a:ea typeface="Meiryo" panose="020B0604030504040204" pitchFamily="34" charset="-128"/>
              </a:rPr>
              <a:t>)]</a:t>
            </a:r>
            <a:endParaRPr kumimoji="1" lang="ja-JP" altLang="en-US" sz="1100">
              <a:solidFill>
                <a:srgbClr val="0066FF"/>
              </a:solidFill>
              <a:latin typeface="Meiryo" panose="020B0604030504040204" pitchFamily="34" charset="-128"/>
              <a:ea typeface="Meiryo" panose="020B0604030504040204" pitchFamily="34" charset="-128"/>
            </a:endParaRPr>
          </a:p>
        </p:txBody>
      </p:sp>
      <p:grpSp>
        <p:nvGrpSpPr>
          <p:cNvPr id="91" name="グループ化 90">
            <a:extLst>
              <a:ext uri="{FF2B5EF4-FFF2-40B4-BE49-F238E27FC236}">
                <a16:creationId xmlns:a16="http://schemas.microsoft.com/office/drawing/2014/main" id="{CEEE7439-3C91-BE45-B363-88507D9D540A}"/>
              </a:ext>
            </a:extLst>
          </p:cNvPr>
          <p:cNvGrpSpPr/>
          <p:nvPr/>
        </p:nvGrpSpPr>
        <p:grpSpPr>
          <a:xfrm>
            <a:off x="1030511" y="3026407"/>
            <a:ext cx="3874194" cy="1950351"/>
            <a:chOff x="689686" y="2603070"/>
            <a:chExt cx="4353240" cy="2355245"/>
          </a:xfrm>
        </p:grpSpPr>
        <p:pic>
          <p:nvPicPr>
            <p:cNvPr id="92" name="図 91">
              <a:extLst>
                <a:ext uri="{FF2B5EF4-FFF2-40B4-BE49-F238E27FC236}">
                  <a16:creationId xmlns:a16="http://schemas.microsoft.com/office/drawing/2014/main" id="{83FD6BAC-828B-D648-882B-294F75DC3BE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t="9843"/>
            <a:stretch/>
          </p:blipFill>
          <p:spPr>
            <a:xfrm>
              <a:off x="910541" y="2680012"/>
              <a:ext cx="1405959" cy="1788906"/>
            </a:xfrm>
            <a:prstGeom prst="rect">
              <a:avLst/>
            </a:prstGeom>
          </p:spPr>
        </p:pic>
        <p:sp>
          <p:nvSpPr>
            <p:cNvPr id="93" name="正方形/長方形 92">
              <a:extLst>
                <a:ext uri="{FF2B5EF4-FFF2-40B4-BE49-F238E27FC236}">
                  <a16:creationId xmlns:a16="http://schemas.microsoft.com/office/drawing/2014/main" id="{09572E7A-81ED-6949-956D-9A818D444F24}"/>
                </a:ext>
              </a:extLst>
            </p:cNvPr>
            <p:cNvSpPr/>
            <p:nvPr/>
          </p:nvSpPr>
          <p:spPr>
            <a:xfrm>
              <a:off x="1988588" y="2782707"/>
              <a:ext cx="417485" cy="182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30"/>
                </a:lnSpc>
              </a:pPr>
              <a:endParaRPr kumimoji="1" lang="ja-JP" altLang="en-US" sz="1100">
                <a:solidFill>
                  <a:schemeClr val="tx1"/>
                </a:solidFill>
                <a:latin typeface="Meiryo" panose="020B0604030504040204" pitchFamily="34" charset="-128"/>
                <a:ea typeface="Meiryo" panose="020B0604030504040204" pitchFamily="34" charset="-128"/>
              </a:endParaRPr>
            </a:p>
          </p:txBody>
        </p:sp>
        <p:sp>
          <p:nvSpPr>
            <p:cNvPr id="94" name="正方形/長方形 93">
              <a:extLst>
                <a:ext uri="{FF2B5EF4-FFF2-40B4-BE49-F238E27FC236}">
                  <a16:creationId xmlns:a16="http://schemas.microsoft.com/office/drawing/2014/main" id="{547CE65B-08EE-8E42-BC70-91A1F2761FD9}"/>
                </a:ext>
              </a:extLst>
            </p:cNvPr>
            <p:cNvSpPr/>
            <p:nvPr/>
          </p:nvSpPr>
          <p:spPr>
            <a:xfrm>
              <a:off x="1647541" y="2851306"/>
              <a:ext cx="358683" cy="182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30"/>
                </a:lnSpc>
              </a:pPr>
              <a:endParaRPr kumimoji="1" lang="ja-JP" altLang="en-US" sz="1100">
                <a:solidFill>
                  <a:schemeClr val="tx1"/>
                </a:solidFill>
                <a:latin typeface="Meiryo" panose="020B0604030504040204" pitchFamily="34" charset="-128"/>
                <a:ea typeface="Meiryo" panose="020B0604030504040204" pitchFamily="34" charset="-128"/>
              </a:endParaRPr>
            </a:p>
          </p:txBody>
        </p:sp>
        <p:sp>
          <p:nvSpPr>
            <p:cNvPr id="95" name="正方形/長方形 94">
              <a:extLst>
                <a:ext uri="{FF2B5EF4-FFF2-40B4-BE49-F238E27FC236}">
                  <a16:creationId xmlns:a16="http://schemas.microsoft.com/office/drawing/2014/main" id="{4F7A1460-261F-D549-8B3C-BF5A9ACA5DF0}"/>
                </a:ext>
              </a:extLst>
            </p:cNvPr>
            <p:cNvSpPr/>
            <p:nvPr/>
          </p:nvSpPr>
          <p:spPr>
            <a:xfrm>
              <a:off x="1206539" y="2608263"/>
              <a:ext cx="517446" cy="182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30"/>
                </a:lnSpc>
              </a:pPr>
              <a:endParaRPr kumimoji="1" lang="ja-JP" altLang="en-US" sz="1100">
                <a:solidFill>
                  <a:schemeClr val="tx1"/>
                </a:solidFill>
                <a:latin typeface="Meiryo" panose="020B0604030504040204" pitchFamily="34" charset="-128"/>
                <a:ea typeface="Meiryo" panose="020B0604030504040204" pitchFamily="34" charset="-128"/>
              </a:endParaRPr>
            </a:p>
          </p:txBody>
        </p:sp>
        <p:sp>
          <p:nvSpPr>
            <p:cNvPr id="96" name="正方形/長方形 95">
              <a:extLst>
                <a:ext uri="{FF2B5EF4-FFF2-40B4-BE49-F238E27FC236}">
                  <a16:creationId xmlns:a16="http://schemas.microsoft.com/office/drawing/2014/main" id="{2E8BA32E-3EDD-3942-8BB2-883AD87C621E}"/>
                </a:ext>
              </a:extLst>
            </p:cNvPr>
            <p:cNvSpPr/>
            <p:nvPr/>
          </p:nvSpPr>
          <p:spPr>
            <a:xfrm>
              <a:off x="1888623" y="4399729"/>
              <a:ext cx="339086" cy="182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30"/>
                </a:lnSpc>
              </a:pPr>
              <a:endParaRPr kumimoji="1" lang="ja-JP" altLang="en-US" sz="1100">
                <a:solidFill>
                  <a:schemeClr val="tx1"/>
                </a:solidFill>
                <a:latin typeface="Meiryo" panose="020B0604030504040204" pitchFamily="34" charset="-128"/>
                <a:ea typeface="Meiryo" panose="020B0604030504040204" pitchFamily="34" charset="-128"/>
              </a:endParaRPr>
            </a:p>
          </p:txBody>
        </p:sp>
        <p:sp>
          <p:nvSpPr>
            <p:cNvPr id="97" name="正方形/長方形 96">
              <a:extLst>
                <a:ext uri="{FF2B5EF4-FFF2-40B4-BE49-F238E27FC236}">
                  <a16:creationId xmlns:a16="http://schemas.microsoft.com/office/drawing/2014/main" id="{F1973387-B29E-5B43-804D-6B197ADB2BAC}"/>
                </a:ext>
              </a:extLst>
            </p:cNvPr>
            <p:cNvSpPr/>
            <p:nvPr/>
          </p:nvSpPr>
          <p:spPr>
            <a:xfrm>
              <a:off x="1159497" y="4333088"/>
              <a:ext cx="605647" cy="182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30"/>
                </a:lnSpc>
              </a:pPr>
              <a:endParaRPr kumimoji="1" lang="ja-JP" altLang="en-US" sz="1100">
                <a:solidFill>
                  <a:schemeClr val="tx1"/>
                </a:solidFill>
                <a:latin typeface="Meiryo" panose="020B0604030504040204" pitchFamily="34" charset="-128"/>
                <a:ea typeface="Meiryo" panose="020B0604030504040204" pitchFamily="34" charset="-128"/>
              </a:endParaRPr>
            </a:p>
          </p:txBody>
        </p:sp>
        <p:sp>
          <p:nvSpPr>
            <p:cNvPr id="98" name="テキスト ボックス 97">
              <a:extLst>
                <a:ext uri="{FF2B5EF4-FFF2-40B4-BE49-F238E27FC236}">
                  <a16:creationId xmlns:a16="http://schemas.microsoft.com/office/drawing/2014/main" id="{1584204F-59D5-854D-9FF7-635D32246E27}"/>
                </a:ext>
              </a:extLst>
            </p:cNvPr>
            <p:cNvSpPr txBox="1"/>
            <p:nvPr/>
          </p:nvSpPr>
          <p:spPr>
            <a:xfrm>
              <a:off x="729363" y="2603070"/>
              <a:ext cx="1000034" cy="328309"/>
            </a:xfrm>
            <a:prstGeom prst="rect">
              <a:avLst/>
            </a:prstGeom>
            <a:noFill/>
          </p:spPr>
          <p:txBody>
            <a:bodyPr wrap="none" rtlCol="0">
              <a:spAutoFit/>
            </a:bodyPr>
            <a:lstStyle/>
            <a:p>
              <a:pPr>
                <a:lnSpc>
                  <a:spcPts val="1430"/>
                </a:lnSpc>
              </a:pPr>
              <a:r>
                <a:rPr kumimoji="1" lang="ja-JP" altLang="en-US" sz="1100">
                  <a:latin typeface="Meiryo" panose="020B0604030504040204" pitchFamily="34" charset="-128"/>
                  <a:ea typeface="Meiryo" panose="020B0604030504040204" pitchFamily="34" charset="-128"/>
                </a:rPr>
                <a:t>㊉正極端子</a:t>
              </a:r>
            </a:p>
          </p:txBody>
        </p:sp>
        <p:sp>
          <p:nvSpPr>
            <p:cNvPr id="99" name="テキスト ボックス 98">
              <a:extLst>
                <a:ext uri="{FF2B5EF4-FFF2-40B4-BE49-F238E27FC236}">
                  <a16:creationId xmlns:a16="http://schemas.microsoft.com/office/drawing/2014/main" id="{28F33677-525E-7942-BA88-3E058093E250}"/>
                </a:ext>
              </a:extLst>
            </p:cNvPr>
            <p:cNvSpPr txBox="1"/>
            <p:nvPr/>
          </p:nvSpPr>
          <p:spPr>
            <a:xfrm>
              <a:off x="1572593" y="2838680"/>
              <a:ext cx="524513" cy="328309"/>
            </a:xfrm>
            <a:prstGeom prst="rect">
              <a:avLst/>
            </a:prstGeom>
            <a:noFill/>
          </p:spPr>
          <p:txBody>
            <a:bodyPr wrap="none" rtlCol="0">
              <a:spAutoFit/>
            </a:bodyPr>
            <a:lstStyle/>
            <a:p>
              <a:pPr>
                <a:lnSpc>
                  <a:spcPts val="1430"/>
                </a:lnSpc>
              </a:pPr>
              <a:r>
                <a:rPr kumimoji="1" lang="ja-JP" altLang="en-US" sz="1100">
                  <a:latin typeface="Meiryo" panose="020B0604030504040204" pitchFamily="34" charset="-128"/>
                  <a:ea typeface="Meiryo" panose="020B0604030504040204" pitchFamily="34" charset="-128"/>
                </a:rPr>
                <a:t>正極</a:t>
              </a:r>
            </a:p>
          </p:txBody>
        </p:sp>
        <p:sp>
          <p:nvSpPr>
            <p:cNvPr id="100" name="テキスト ボックス 99">
              <a:extLst>
                <a:ext uri="{FF2B5EF4-FFF2-40B4-BE49-F238E27FC236}">
                  <a16:creationId xmlns:a16="http://schemas.microsoft.com/office/drawing/2014/main" id="{6162E903-224B-4344-93A0-C2C62C0AF0E7}"/>
                </a:ext>
              </a:extLst>
            </p:cNvPr>
            <p:cNvSpPr txBox="1"/>
            <p:nvPr/>
          </p:nvSpPr>
          <p:spPr>
            <a:xfrm>
              <a:off x="1918005" y="2776386"/>
              <a:ext cx="524513" cy="328309"/>
            </a:xfrm>
            <a:prstGeom prst="rect">
              <a:avLst/>
            </a:prstGeom>
            <a:noFill/>
          </p:spPr>
          <p:txBody>
            <a:bodyPr wrap="none" rtlCol="0">
              <a:spAutoFit/>
            </a:bodyPr>
            <a:lstStyle/>
            <a:p>
              <a:pPr>
                <a:lnSpc>
                  <a:spcPts val="1430"/>
                </a:lnSpc>
              </a:pPr>
              <a:r>
                <a:rPr kumimoji="1" lang="ja-JP" altLang="en-US" sz="1100">
                  <a:latin typeface="Meiryo" panose="020B0604030504040204" pitchFamily="34" charset="-128"/>
                  <a:ea typeface="Meiryo" panose="020B0604030504040204" pitchFamily="34" charset="-128"/>
                </a:rPr>
                <a:t>負極</a:t>
              </a:r>
            </a:p>
          </p:txBody>
        </p:sp>
        <p:sp>
          <p:nvSpPr>
            <p:cNvPr id="101" name="テキスト ボックス 100">
              <a:extLst>
                <a:ext uri="{FF2B5EF4-FFF2-40B4-BE49-F238E27FC236}">
                  <a16:creationId xmlns:a16="http://schemas.microsoft.com/office/drawing/2014/main" id="{39F32A3B-DCDB-0C4C-89DF-06BD29A3CB80}"/>
                </a:ext>
              </a:extLst>
            </p:cNvPr>
            <p:cNvSpPr txBox="1"/>
            <p:nvPr/>
          </p:nvSpPr>
          <p:spPr>
            <a:xfrm>
              <a:off x="1505717" y="4385184"/>
              <a:ext cx="1457543" cy="328309"/>
            </a:xfrm>
            <a:prstGeom prst="rect">
              <a:avLst/>
            </a:prstGeom>
            <a:noFill/>
          </p:spPr>
          <p:txBody>
            <a:bodyPr wrap="none" rtlCol="0">
              <a:spAutoFit/>
            </a:bodyPr>
            <a:lstStyle/>
            <a:p>
              <a:pPr>
                <a:lnSpc>
                  <a:spcPts val="1430"/>
                </a:lnSpc>
              </a:pPr>
              <a:r>
                <a:rPr kumimoji="1" lang="ja-JP" altLang="en-US" sz="1100">
                  <a:latin typeface="Meiryo" panose="020B0604030504040204" pitchFamily="34" charset="-128"/>
                  <a:ea typeface="Meiryo" panose="020B0604030504040204" pitchFamily="34" charset="-128"/>
                </a:rPr>
                <a:t>セパレータ</a:t>
              </a:r>
              <a:r>
                <a:rPr kumimoji="1" lang="en-US" altLang="ja-JP" sz="1100" dirty="0">
                  <a:latin typeface="Meiryo" panose="020B0604030504040204" pitchFamily="34" charset="-128"/>
                  <a:ea typeface="Meiryo" panose="020B0604030504040204" pitchFamily="34" charset="-128"/>
                </a:rPr>
                <a:t>(</a:t>
              </a:r>
              <a:r>
                <a:rPr kumimoji="1" lang="ja-JP" altLang="en-US" sz="1100">
                  <a:latin typeface="Meiryo" panose="020B0604030504040204" pitchFamily="34" charset="-128"/>
                  <a:ea typeface="Meiryo" panose="020B0604030504040204" pitchFamily="34" charset="-128"/>
                </a:rPr>
                <a:t>液体</a:t>
              </a:r>
              <a:r>
                <a:rPr kumimoji="1" lang="en-US" altLang="ja-JP" sz="1100" dirty="0">
                  <a:latin typeface="Meiryo" panose="020B0604030504040204" pitchFamily="34" charset="-128"/>
                  <a:ea typeface="Meiryo" panose="020B0604030504040204" pitchFamily="34" charset="-128"/>
                </a:rPr>
                <a:t>)</a:t>
              </a:r>
              <a:endParaRPr kumimoji="1" lang="ja-JP" altLang="en-US" sz="1100">
                <a:latin typeface="Meiryo" panose="020B0604030504040204" pitchFamily="34" charset="-128"/>
                <a:ea typeface="Meiryo" panose="020B0604030504040204" pitchFamily="34" charset="-128"/>
              </a:endParaRPr>
            </a:p>
          </p:txBody>
        </p:sp>
        <p:sp>
          <p:nvSpPr>
            <p:cNvPr id="102" name="正方形/長方形 101">
              <a:extLst>
                <a:ext uri="{FF2B5EF4-FFF2-40B4-BE49-F238E27FC236}">
                  <a16:creationId xmlns:a16="http://schemas.microsoft.com/office/drawing/2014/main" id="{4C67D4BD-6413-8C4A-B726-508DDA16654F}"/>
                </a:ext>
              </a:extLst>
            </p:cNvPr>
            <p:cNvSpPr/>
            <p:nvPr/>
          </p:nvSpPr>
          <p:spPr>
            <a:xfrm>
              <a:off x="888701" y="4630006"/>
              <a:ext cx="1956480" cy="328309"/>
            </a:xfrm>
            <a:prstGeom prst="rect">
              <a:avLst/>
            </a:prstGeom>
          </p:spPr>
          <p:txBody>
            <a:bodyPr wrap="none">
              <a:spAutoFit/>
            </a:bodyPr>
            <a:lstStyle/>
            <a:p>
              <a:pPr>
                <a:lnSpc>
                  <a:spcPts val="1430"/>
                </a:lnSpc>
              </a:pPr>
              <a:r>
                <a:rPr lang="ja-JP" altLang="en-US" sz="1100">
                  <a:solidFill>
                    <a:srgbClr val="006600"/>
                  </a:solidFill>
                  <a:latin typeface="Meiryo" panose="020B0604030504040204" pitchFamily="34" charset="-128"/>
                  <a:ea typeface="Meiryo" panose="020B0604030504040204" pitchFamily="34" charset="-128"/>
                </a:rPr>
                <a:t>リチウムイオン</a:t>
              </a:r>
              <a:r>
                <a:rPr lang="en-US" altLang="ja-JP" sz="1100" dirty="0">
                  <a:solidFill>
                    <a:srgbClr val="006600"/>
                  </a:solidFill>
                  <a:latin typeface="Meiryo" panose="020B0604030504040204" pitchFamily="34" charset="-128"/>
                  <a:ea typeface="Meiryo" panose="020B0604030504040204" pitchFamily="34" charset="-128"/>
                </a:rPr>
                <a:t>(Li)</a:t>
              </a:r>
              <a:r>
                <a:rPr lang="ja-JP" altLang="en-US" sz="1100">
                  <a:solidFill>
                    <a:srgbClr val="006600"/>
                  </a:solidFill>
                  <a:latin typeface="Meiryo" panose="020B0604030504040204" pitchFamily="34" charset="-128"/>
                  <a:ea typeface="Meiryo" panose="020B0604030504040204" pitchFamily="34" charset="-128"/>
                </a:rPr>
                <a:t> 電池</a:t>
              </a:r>
              <a:endParaRPr lang="en-US" altLang="ja-JP" sz="1100" dirty="0">
                <a:solidFill>
                  <a:srgbClr val="006600"/>
                </a:solidFill>
                <a:latin typeface="Meiryo" panose="020B0604030504040204" pitchFamily="34" charset="-128"/>
                <a:ea typeface="Meiryo" panose="020B0604030504040204" pitchFamily="34" charset="-128"/>
              </a:endParaRPr>
            </a:p>
          </p:txBody>
        </p:sp>
        <p:sp>
          <p:nvSpPr>
            <p:cNvPr id="103" name="テキスト ボックス 102">
              <a:extLst>
                <a:ext uri="{FF2B5EF4-FFF2-40B4-BE49-F238E27FC236}">
                  <a16:creationId xmlns:a16="http://schemas.microsoft.com/office/drawing/2014/main" id="{5C28D392-0B44-BD42-90E3-9F74E9D86415}"/>
                </a:ext>
              </a:extLst>
            </p:cNvPr>
            <p:cNvSpPr txBox="1"/>
            <p:nvPr/>
          </p:nvSpPr>
          <p:spPr>
            <a:xfrm>
              <a:off x="3255004" y="4630006"/>
              <a:ext cx="1000034" cy="328309"/>
            </a:xfrm>
            <a:prstGeom prst="rect">
              <a:avLst/>
            </a:prstGeom>
            <a:noFill/>
          </p:spPr>
          <p:txBody>
            <a:bodyPr wrap="none" rtlCol="0">
              <a:spAutoFit/>
            </a:bodyPr>
            <a:lstStyle/>
            <a:p>
              <a:pPr>
                <a:lnSpc>
                  <a:spcPts val="1430"/>
                </a:lnSpc>
              </a:pPr>
              <a:r>
                <a:rPr kumimoji="1" lang="ja-JP" altLang="en-US" sz="1100">
                  <a:solidFill>
                    <a:srgbClr val="FF0000"/>
                  </a:solidFill>
                  <a:latin typeface="Meiryo" panose="020B0604030504040204" pitchFamily="34" charset="-128"/>
                  <a:ea typeface="Meiryo" panose="020B0604030504040204" pitchFamily="34" charset="-128"/>
                </a:rPr>
                <a:t>全固体電池</a:t>
              </a:r>
            </a:p>
          </p:txBody>
        </p:sp>
        <p:pic>
          <p:nvPicPr>
            <p:cNvPr id="104" name="図 103">
              <a:extLst>
                <a:ext uri="{FF2B5EF4-FFF2-40B4-BE49-F238E27FC236}">
                  <a16:creationId xmlns:a16="http://schemas.microsoft.com/office/drawing/2014/main" id="{AD9876A4-D102-1844-8A94-71028794BC4A}"/>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t="9843"/>
            <a:stretch/>
          </p:blipFill>
          <p:spPr>
            <a:xfrm>
              <a:off x="2990207" y="2680012"/>
              <a:ext cx="1405959" cy="1788905"/>
            </a:xfrm>
            <a:prstGeom prst="rect">
              <a:avLst/>
            </a:prstGeom>
          </p:spPr>
        </p:pic>
        <p:sp>
          <p:nvSpPr>
            <p:cNvPr id="105" name="正方形/長方形 104">
              <a:extLst>
                <a:ext uri="{FF2B5EF4-FFF2-40B4-BE49-F238E27FC236}">
                  <a16:creationId xmlns:a16="http://schemas.microsoft.com/office/drawing/2014/main" id="{3870764A-2D6A-AC4A-9CA8-F94F2CDFBF69}"/>
                </a:ext>
              </a:extLst>
            </p:cNvPr>
            <p:cNvSpPr/>
            <p:nvPr/>
          </p:nvSpPr>
          <p:spPr>
            <a:xfrm>
              <a:off x="4068254" y="2782707"/>
              <a:ext cx="417485" cy="182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30"/>
                </a:lnSpc>
              </a:pPr>
              <a:endParaRPr kumimoji="1" lang="ja-JP" altLang="en-US" sz="1100">
                <a:solidFill>
                  <a:schemeClr val="tx1"/>
                </a:solidFill>
                <a:latin typeface="Meiryo" panose="020B0604030504040204" pitchFamily="34" charset="-128"/>
                <a:ea typeface="Meiryo" panose="020B0604030504040204" pitchFamily="34" charset="-128"/>
              </a:endParaRPr>
            </a:p>
          </p:txBody>
        </p:sp>
        <p:sp>
          <p:nvSpPr>
            <p:cNvPr id="106" name="正方形/長方形 105">
              <a:extLst>
                <a:ext uri="{FF2B5EF4-FFF2-40B4-BE49-F238E27FC236}">
                  <a16:creationId xmlns:a16="http://schemas.microsoft.com/office/drawing/2014/main" id="{563DFF60-B9F5-4040-8F4F-D2B3985D4B06}"/>
                </a:ext>
              </a:extLst>
            </p:cNvPr>
            <p:cNvSpPr/>
            <p:nvPr/>
          </p:nvSpPr>
          <p:spPr>
            <a:xfrm>
              <a:off x="3727207" y="2851306"/>
              <a:ext cx="358682" cy="182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30"/>
                </a:lnSpc>
              </a:pPr>
              <a:endParaRPr kumimoji="1" lang="ja-JP" altLang="en-US" sz="1100">
                <a:solidFill>
                  <a:schemeClr val="tx1"/>
                </a:solidFill>
                <a:latin typeface="Meiryo" panose="020B0604030504040204" pitchFamily="34" charset="-128"/>
                <a:ea typeface="Meiryo" panose="020B0604030504040204" pitchFamily="34" charset="-128"/>
              </a:endParaRPr>
            </a:p>
          </p:txBody>
        </p:sp>
        <p:sp>
          <p:nvSpPr>
            <p:cNvPr id="107" name="正方形/長方形 106">
              <a:extLst>
                <a:ext uri="{FF2B5EF4-FFF2-40B4-BE49-F238E27FC236}">
                  <a16:creationId xmlns:a16="http://schemas.microsoft.com/office/drawing/2014/main" id="{0AFC4812-E4AD-D24F-B412-751D92C87E6C}"/>
                </a:ext>
              </a:extLst>
            </p:cNvPr>
            <p:cNvSpPr/>
            <p:nvPr/>
          </p:nvSpPr>
          <p:spPr>
            <a:xfrm>
              <a:off x="3286205" y="2608263"/>
              <a:ext cx="517446" cy="182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30"/>
                </a:lnSpc>
              </a:pPr>
              <a:endParaRPr kumimoji="1" lang="ja-JP" altLang="en-US" sz="1100">
                <a:solidFill>
                  <a:schemeClr val="tx1"/>
                </a:solidFill>
                <a:latin typeface="Meiryo" panose="020B0604030504040204" pitchFamily="34" charset="-128"/>
                <a:ea typeface="Meiryo" panose="020B0604030504040204" pitchFamily="34" charset="-128"/>
              </a:endParaRPr>
            </a:p>
          </p:txBody>
        </p:sp>
        <p:sp>
          <p:nvSpPr>
            <p:cNvPr id="108" name="正方形/長方形 107">
              <a:extLst>
                <a:ext uri="{FF2B5EF4-FFF2-40B4-BE49-F238E27FC236}">
                  <a16:creationId xmlns:a16="http://schemas.microsoft.com/office/drawing/2014/main" id="{715F500A-35E6-E945-B0D1-25437FD060F2}"/>
                </a:ext>
              </a:extLst>
            </p:cNvPr>
            <p:cNvSpPr/>
            <p:nvPr/>
          </p:nvSpPr>
          <p:spPr>
            <a:xfrm>
              <a:off x="3968288" y="4399729"/>
              <a:ext cx="339086" cy="182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30"/>
                </a:lnSpc>
              </a:pPr>
              <a:endParaRPr kumimoji="1" lang="ja-JP" altLang="en-US" sz="1100">
                <a:solidFill>
                  <a:schemeClr val="tx1"/>
                </a:solidFill>
                <a:latin typeface="Meiryo" panose="020B0604030504040204" pitchFamily="34" charset="-128"/>
                <a:ea typeface="Meiryo" panose="020B0604030504040204" pitchFamily="34" charset="-128"/>
              </a:endParaRPr>
            </a:p>
          </p:txBody>
        </p:sp>
        <p:sp>
          <p:nvSpPr>
            <p:cNvPr id="109" name="正方形/長方形 108">
              <a:extLst>
                <a:ext uri="{FF2B5EF4-FFF2-40B4-BE49-F238E27FC236}">
                  <a16:creationId xmlns:a16="http://schemas.microsoft.com/office/drawing/2014/main" id="{3CF02E00-D7F8-3547-8E62-3283219CE874}"/>
                </a:ext>
              </a:extLst>
            </p:cNvPr>
            <p:cNvSpPr/>
            <p:nvPr/>
          </p:nvSpPr>
          <p:spPr>
            <a:xfrm>
              <a:off x="3239163" y="4333088"/>
              <a:ext cx="605646" cy="182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30"/>
                </a:lnSpc>
              </a:pPr>
              <a:endParaRPr kumimoji="1" lang="ja-JP" altLang="en-US" sz="1100">
                <a:solidFill>
                  <a:schemeClr val="tx1"/>
                </a:solidFill>
                <a:latin typeface="Meiryo" panose="020B0604030504040204" pitchFamily="34" charset="-128"/>
                <a:ea typeface="Meiryo" panose="020B0604030504040204" pitchFamily="34" charset="-128"/>
              </a:endParaRPr>
            </a:p>
          </p:txBody>
        </p:sp>
        <p:sp>
          <p:nvSpPr>
            <p:cNvPr id="110" name="テキスト ボックス 109">
              <a:extLst>
                <a:ext uri="{FF2B5EF4-FFF2-40B4-BE49-F238E27FC236}">
                  <a16:creationId xmlns:a16="http://schemas.microsoft.com/office/drawing/2014/main" id="{B72AA7AE-BC8F-1B4A-858A-AFD181D0725F}"/>
                </a:ext>
              </a:extLst>
            </p:cNvPr>
            <p:cNvSpPr txBox="1"/>
            <p:nvPr/>
          </p:nvSpPr>
          <p:spPr>
            <a:xfrm>
              <a:off x="2809029" y="2603070"/>
              <a:ext cx="1000034" cy="328309"/>
            </a:xfrm>
            <a:prstGeom prst="rect">
              <a:avLst/>
            </a:prstGeom>
            <a:noFill/>
          </p:spPr>
          <p:txBody>
            <a:bodyPr wrap="none" rtlCol="0">
              <a:spAutoFit/>
            </a:bodyPr>
            <a:lstStyle/>
            <a:p>
              <a:pPr>
                <a:lnSpc>
                  <a:spcPts val="1430"/>
                </a:lnSpc>
              </a:pPr>
              <a:r>
                <a:rPr kumimoji="1" lang="ja-JP" altLang="en-US" sz="1100">
                  <a:latin typeface="Meiryo" panose="020B0604030504040204" pitchFamily="34" charset="-128"/>
                  <a:ea typeface="Meiryo" panose="020B0604030504040204" pitchFamily="34" charset="-128"/>
                </a:rPr>
                <a:t>㊉正極端子</a:t>
              </a:r>
            </a:p>
          </p:txBody>
        </p:sp>
        <p:sp>
          <p:nvSpPr>
            <p:cNvPr id="111" name="テキスト ボックス 110">
              <a:extLst>
                <a:ext uri="{FF2B5EF4-FFF2-40B4-BE49-F238E27FC236}">
                  <a16:creationId xmlns:a16="http://schemas.microsoft.com/office/drawing/2014/main" id="{C232EA4F-9423-CB46-A63D-DFE0C9BDC217}"/>
                </a:ext>
              </a:extLst>
            </p:cNvPr>
            <p:cNvSpPr txBox="1"/>
            <p:nvPr/>
          </p:nvSpPr>
          <p:spPr>
            <a:xfrm>
              <a:off x="3652258" y="2838680"/>
              <a:ext cx="524513" cy="328309"/>
            </a:xfrm>
            <a:prstGeom prst="rect">
              <a:avLst/>
            </a:prstGeom>
            <a:noFill/>
          </p:spPr>
          <p:txBody>
            <a:bodyPr wrap="none" rtlCol="0">
              <a:spAutoFit/>
            </a:bodyPr>
            <a:lstStyle/>
            <a:p>
              <a:pPr>
                <a:lnSpc>
                  <a:spcPts val="1430"/>
                </a:lnSpc>
              </a:pPr>
              <a:r>
                <a:rPr kumimoji="1" lang="ja-JP" altLang="en-US" sz="1100">
                  <a:solidFill>
                    <a:srgbClr val="7030A0"/>
                  </a:solidFill>
                  <a:latin typeface="Meiryo" panose="020B0604030504040204" pitchFamily="34" charset="-128"/>
                  <a:ea typeface="Meiryo" panose="020B0604030504040204" pitchFamily="34" charset="-128"/>
                </a:rPr>
                <a:t>正極</a:t>
              </a:r>
            </a:p>
          </p:txBody>
        </p:sp>
        <p:sp>
          <p:nvSpPr>
            <p:cNvPr id="112" name="テキスト ボックス 111">
              <a:extLst>
                <a:ext uri="{FF2B5EF4-FFF2-40B4-BE49-F238E27FC236}">
                  <a16:creationId xmlns:a16="http://schemas.microsoft.com/office/drawing/2014/main" id="{5FD4D65E-9EB9-714A-9F60-3B308A0F75D2}"/>
                </a:ext>
              </a:extLst>
            </p:cNvPr>
            <p:cNvSpPr txBox="1"/>
            <p:nvPr/>
          </p:nvSpPr>
          <p:spPr>
            <a:xfrm>
              <a:off x="3997671" y="2776386"/>
              <a:ext cx="524513" cy="328309"/>
            </a:xfrm>
            <a:prstGeom prst="rect">
              <a:avLst/>
            </a:prstGeom>
            <a:noFill/>
          </p:spPr>
          <p:txBody>
            <a:bodyPr wrap="none" rtlCol="0">
              <a:spAutoFit/>
            </a:bodyPr>
            <a:lstStyle/>
            <a:p>
              <a:pPr>
                <a:lnSpc>
                  <a:spcPts val="1430"/>
                </a:lnSpc>
              </a:pPr>
              <a:r>
                <a:rPr kumimoji="1" lang="ja-JP" altLang="en-US" sz="1100">
                  <a:solidFill>
                    <a:srgbClr val="7030A0"/>
                  </a:solidFill>
                  <a:latin typeface="Meiryo" panose="020B0604030504040204" pitchFamily="34" charset="-128"/>
                  <a:ea typeface="Meiryo" panose="020B0604030504040204" pitchFamily="34" charset="-128"/>
                </a:rPr>
                <a:t>負極</a:t>
              </a:r>
            </a:p>
          </p:txBody>
        </p:sp>
        <p:sp>
          <p:nvSpPr>
            <p:cNvPr id="113" name="テキスト ボックス 112">
              <a:extLst>
                <a:ext uri="{FF2B5EF4-FFF2-40B4-BE49-F238E27FC236}">
                  <a16:creationId xmlns:a16="http://schemas.microsoft.com/office/drawing/2014/main" id="{154F1753-B384-DF4A-9AA8-DE96123181C8}"/>
                </a:ext>
              </a:extLst>
            </p:cNvPr>
            <p:cNvSpPr txBox="1"/>
            <p:nvPr/>
          </p:nvSpPr>
          <p:spPr>
            <a:xfrm>
              <a:off x="2769352" y="4312484"/>
              <a:ext cx="1000034" cy="328309"/>
            </a:xfrm>
            <a:prstGeom prst="rect">
              <a:avLst/>
            </a:prstGeom>
            <a:noFill/>
          </p:spPr>
          <p:txBody>
            <a:bodyPr wrap="none" rtlCol="0">
              <a:spAutoFit/>
            </a:bodyPr>
            <a:lstStyle/>
            <a:p>
              <a:pPr>
                <a:lnSpc>
                  <a:spcPts val="1430"/>
                </a:lnSpc>
              </a:pPr>
              <a:r>
                <a:rPr kumimoji="1" lang="en-US" altLang="ja-JP" sz="1100" dirty="0">
                  <a:latin typeface="Meiryo" panose="020B0604030504040204" pitchFamily="34" charset="-128"/>
                  <a:ea typeface="Meiryo" panose="020B0604030504040204" pitchFamily="34" charset="-128"/>
                </a:rPr>
                <a:t>㊀</a:t>
              </a:r>
              <a:r>
                <a:rPr kumimoji="1" lang="ja-JP" altLang="en-US" sz="1100">
                  <a:latin typeface="Meiryo" panose="020B0604030504040204" pitchFamily="34" charset="-128"/>
                  <a:ea typeface="Meiryo" panose="020B0604030504040204" pitchFamily="34" charset="-128"/>
                </a:rPr>
                <a:t>負極端子</a:t>
              </a:r>
            </a:p>
          </p:txBody>
        </p:sp>
        <p:sp>
          <p:nvSpPr>
            <p:cNvPr id="114" name="テキスト ボックス 113">
              <a:extLst>
                <a:ext uri="{FF2B5EF4-FFF2-40B4-BE49-F238E27FC236}">
                  <a16:creationId xmlns:a16="http://schemas.microsoft.com/office/drawing/2014/main" id="{FDC1F8E9-488E-7344-A74A-4AFB21862DD6}"/>
                </a:ext>
              </a:extLst>
            </p:cNvPr>
            <p:cNvSpPr txBox="1"/>
            <p:nvPr/>
          </p:nvSpPr>
          <p:spPr>
            <a:xfrm>
              <a:off x="3585383" y="4385184"/>
              <a:ext cx="1457543" cy="328309"/>
            </a:xfrm>
            <a:prstGeom prst="rect">
              <a:avLst/>
            </a:prstGeom>
            <a:noFill/>
          </p:spPr>
          <p:txBody>
            <a:bodyPr wrap="none" rtlCol="0">
              <a:spAutoFit/>
            </a:bodyPr>
            <a:lstStyle/>
            <a:p>
              <a:pPr>
                <a:lnSpc>
                  <a:spcPts val="1430"/>
                </a:lnSpc>
              </a:pPr>
              <a:r>
                <a:rPr kumimoji="1" lang="ja-JP" altLang="en-US" sz="1100">
                  <a:solidFill>
                    <a:srgbClr val="0066FF"/>
                  </a:solidFill>
                  <a:latin typeface="Meiryo" panose="020B0604030504040204" pitchFamily="34" charset="-128"/>
                  <a:ea typeface="Meiryo" panose="020B0604030504040204" pitchFamily="34" charset="-128"/>
                </a:rPr>
                <a:t>セパレータ</a:t>
              </a:r>
              <a:r>
                <a:rPr kumimoji="1" lang="en-US" altLang="ja-JP" sz="1100" dirty="0">
                  <a:solidFill>
                    <a:srgbClr val="0066FF"/>
                  </a:solidFill>
                  <a:latin typeface="Meiryo" panose="020B0604030504040204" pitchFamily="34" charset="-128"/>
                  <a:ea typeface="Meiryo" panose="020B0604030504040204" pitchFamily="34" charset="-128"/>
                </a:rPr>
                <a:t>(</a:t>
              </a:r>
              <a:r>
                <a:rPr kumimoji="1" lang="ja-JP" altLang="en-US" sz="1100">
                  <a:solidFill>
                    <a:srgbClr val="0066FF"/>
                  </a:solidFill>
                  <a:latin typeface="Meiryo" panose="020B0604030504040204" pitchFamily="34" charset="-128"/>
                  <a:ea typeface="Meiryo" panose="020B0604030504040204" pitchFamily="34" charset="-128"/>
                </a:rPr>
                <a:t>固体</a:t>
              </a:r>
              <a:r>
                <a:rPr kumimoji="1" lang="en-US" altLang="ja-JP" sz="1100" dirty="0">
                  <a:solidFill>
                    <a:srgbClr val="0066FF"/>
                  </a:solidFill>
                  <a:latin typeface="Meiryo" panose="020B0604030504040204" pitchFamily="34" charset="-128"/>
                  <a:ea typeface="Meiryo" panose="020B0604030504040204" pitchFamily="34" charset="-128"/>
                </a:rPr>
                <a:t>)</a:t>
              </a:r>
              <a:endParaRPr kumimoji="1" lang="ja-JP" altLang="en-US" sz="1100">
                <a:solidFill>
                  <a:srgbClr val="0066FF"/>
                </a:solidFill>
                <a:latin typeface="Meiryo" panose="020B0604030504040204" pitchFamily="34" charset="-128"/>
                <a:ea typeface="Meiryo" panose="020B0604030504040204" pitchFamily="34" charset="-128"/>
              </a:endParaRPr>
            </a:p>
          </p:txBody>
        </p:sp>
        <p:sp>
          <p:nvSpPr>
            <p:cNvPr id="115" name="テキスト ボックス 114">
              <a:extLst>
                <a:ext uri="{FF2B5EF4-FFF2-40B4-BE49-F238E27FC236}">
                  <a16:creationId xmlns:a16="http://schemas.microsoft.com/office/drawing/2014/main" id="{8550D27B-35D6-1B47-A327-49B0A81D3182}"/>
                </a:ext>
              </a:extLst>
            </p:cNvPr>
            <p:cNvSpPr txBox="1"/>
            <p:nvPr/>
          </p:nvSpPr>
          <p:spPr>
            <a:xfrm>
              <a:off x="689686" y="4312484"/>
              <a:ext cx="1000034" cy="328309"/>
            </a:xfrm>
            <a:prstGeom prst="rect">
              <a:avLst/>
            </a:prstGeom>
            <a:noFill/>
          </p:spPr>
          <p:txBody>
            <a:bodyPr wrap="none" rtlCol="0">
              <a:spAutoFit/>
            </a:bodyPr>
            <a:lstStyle/>
            <a:p>
              <a:pPr>
                <a:lnSpc>
                  <a:spcPts val="1430"/>
                </a:lnSpc>
              </a:pPr>
              <a:r>
                <a:rPr kumimoji="1" lang="en-US" altLang="ja-JP" sz="1100" dirty="0">
                  <a:latin typeface="Meiryo" panose="020B0604030504040204" pitchFamily="34" charset="-128"/>
                  <a:ea typeface="Meiryo" panose="020B0604030504040204" pitchFamily="34" charset="-128"/>
                </a:rPr>
                <a:t>㊀</a:t>
              </a:r>
              <a:r>
                <a:rPr kumimoji="1" lang="ja-JP" altLang="en-US" sz="1100">
                  <a:latin typeface="Meiryo" panose="020B0604030504040204" pitchFamily="34" charset="-128"/>
                  <a:ea typeface="Meiryo" panose="020B0604030504040204" pitchFamily="34" charset="-128"/>
                </a:rPr>
                <a:t>負極端子</a:t>
              </a:r>
            </a:p>
          </p:txBody>
        </p:sp>
      </p:grpSp>
      <p:sp>
        <p:nvSpPr>
          <p:cNvPr id="116" name="テキスト ボックス 115">
            <a:extLst>
              <a:ext uri="{FF2B5EF4-FFF2-40B4-BE49-F238E27FC236}">
                <a16:creationId xmlns:a16="http://schemas.microsoft.com/office/drawing/2014/main" id="{764DDCB9-826E-4648-8808-CFB3C550E1D3}"/>
              </a:ext>
            </a:extLst>
          </p:cNvPr>
          <p:cNvSpPr txBox="1"/>
          <p:nvPr/>
        </p:nvSpPr>
        <p:spPr>
          <a:xfrm>
            <a:off x="4865752" y="5207760"/>
            <a:ext cx="4323067" cy="1349087"/>
          </a:xfrm>
          <a:prstGeom prst="rect">
            <a:avLst/>
          </a:prstGeom>
          <a:noFill/>
        </p:spPr>
        <p:txBody>
          <a:bodyPr wrap="square" rtlCol="0">
            <a:spAutoFit/>
          </a:bodyPr>
          <a:lstStyle/>
          <a:p>
            <a:pPr>
              <a:lnSpc>
                <a:spcPts val="1430"/>
              </a:lnSpc>
            </a:pPr>
            <a:r>
              <a:rPr kumimoji="1" lang="ja-JP" altLang="en-US" sz="1100" u="sng">
                <a:latin typeface="Meiryo" panose="020B0604030504040204" pitchFamily="34" charset="-128"/>
                <a:ea typeface="Meiryo" panose="020B0604030504040204" pitchFamily="34" charset="-128"/>
              </a:rPr>
              <a:t>電気自動車用蓄電池開発プロジェクトへの参画（</a:t>
            </a:r>
            <a:r>
              <a:rPr lang="ja-JP" altLang="en-US" sz="1100" u="sng">
                <a:solidFill>
                  <a:srgbClr val="0000FF"/>
                </a:solidFill>
                <a:latin typeface="Meiryo" panose="020B0604030504040204" pitchFamily="34" charset="-128"/>
                <a:ea typeface="Meiryo" panose="020B0604030504040204" pitchFamily="34" charset="-128"/>
              </a:rPr>
              <a:t>公設試唯一</a:t>
            </a:r>
            <a:r>
              <a:rPr kumimoji="1" lang="ja-JP" altLang="en-US" sz="1100" u="sng">
                <a:latin typeface="Meiryo" panose="020B0604030504040204" pitchFamily="34" charset="-128"/>
                <a:ea typeface="Meiryo" panose="020B0604030504040204" pitchFamily="34" charset="-128"/>
              </a:rPr>
              <a:t>）</a:t>
            </a:r>
            <a:endParaRPr kumimoji="1" lang="en-US" altLang="ja-JP" sz="1100" u="sng" dirty="0">
              <a:latin typeface="Meiryo" panose="020B0604030504040204" pitchFamily="34" charset="-128"/>
              <a:ea typeface="Meiryo" panose="020B0604030504040204" pitchFamily="34" charset="-128"/>
            </a:endParaRPr>
          </a:p>
          <a:p>
            <a:pPr>
              <a:lnSpc>
                <a:spcPts val="1430"/>
              </a:lnSpc>
            </a:pPr>
            <a:r>
              <a:rPr lang="ja-JP" altLang="en-US" sz="1100">
                <a:latin typeface="Meiryo" panose="020B0604030504040204" pitchFamily="34" charset="-128"/>
                <a:ea typeface="Meiryo" panose="020B0604030504040204" pitchFamily="34" charset="-128"/>
              </a:rPr>
              <a:t>新エネルギー・産業技術総合開発機構（</a:t>
            </a:r>
            <a:r>
              <a:rPr lang="en-US" altLang="ja-JP" sz="1100" dirty="0">
                <a:latin typeface="Meiryo" panose="020B0604030504040204" pitchFamily="34" charset="-128"/>
                <a:ea typeface="Meiryo" panose="020B0604030504040204" pitchFamily="34" charset="-128"/>
              </a:rPr>
              <a:t>NEDO</a:t>
            </a:r>
            <a:r>
              <a:rPr lang="ja-JP" altLang="en-US" sz="1100">
                <a:latin typeface="Meiryo" panose="020B0604030504040204" pitchFamily="34" charset="-128"/>
                <a:ea typeface="Meiryo" panose="020B0604030504040204" pitchFamily="34" charset="-128"/>
              </a:rPr>
              <a:t>）</a:t>
            </a:r>
            <a:endParaRPr lang="en-US" altLang="ja-JP" sz="1100" dirty="0">
              <a:latin typeface="Meiryo" panose="020B0604030504040204" pitchFamily="34" charset="-128"/>
              <a:ea typeface="Meiryo" panose="020B0604030504040204" pitchFamily="34" charset="-128"/>
            </a:endParaRPr>
          </a:p>
          <a:p>
            <a:pPr>
              <a:lnSpc>
                <a:spcPts val="1430"/>
              </a:lnSpc>
            </a:pPr>
            <a:r>
              <a:rPr lang="ja-JP" altLang="en-US" sz="1100">
                <a:latin typeface="Meiryo" panose="020B0604030504040204" pitchFamily="34" charset="-128"/>
                <a:ea typeface="Meiryo" panose="020B0604030504040204" pitchFamily="34" charset="-128"/>
              </a:rPr>
              <a:t>事業総額</a:t>
            </a:r>
            <a:r>
              <a:rPr lang="en-US" altLang="ja-JP" sz="1100" dirty="0">
                <a:latin typeface="Meiryo" panose="020B0604030504040204" pitchFamily="34" charset="-128"/>
                <a:ea typeface="Meiryo" panose="020B0604030504040204" pitchFamily="34" charset="-128"/>
              </a:rPr>
              <a:t>100</a:t>
            </a:r>
            <a:r>
              <a:rPr lang="ja-JP" altLang="en-US" sz="1100">
                <a:latin typeface="Meiryo" panose="020B0604030504040204" pitchFamily="34" charset="-128"/>
                <a:ea typeface="Meiryo" panose="020B0604030504040204" pitchFamily="34" charset="-128"/>
              </a:rPr>
              <a:t>億円</a:t>
            </a:r>
            <a:r>
              <a:rPr lang="en-US" altLang="ja-JP" sz="1100" dirty="0">
                <a:latin typeface="Meiryo" panose="020B0604030504040204" pitchFamily="34" charset="-128"/>
                <a:ea typeface="Meiryo" panose="020B0604030504040204" pitchFamily="34" charset="-128"/>
              </a:rPr>
              <a:t>(2018FY-2022FY)</a:t>
            </a:r>
          </a:p>
          <a:p>
            <a:pPr>
              <a:lnSpc>
                <a:spcPts val="1430"/>
              </a:lnSpc>
            </a:pPr>
            <a:r>
              <a:rPr lang="ja-JP" altLang="en-US" sz="1100">
                <a:latin typeface="Meiryo" panose="020B0604030504040204" pitchFamily="34" charset="-128"/>
                <a:ea typeface="Meiryo" panose="020B0604030504040204" pitchFamily="34" charset="-128"/>
              </a:rPr>
              <a:t>「産学の英知を結集して、日本が世界に先駆けて全固体電池の実用化・量産化する共通のアーキテクチャーを構築するプロジェクト」に参画する意義は、充電インフラや資源リサイクルなども考慮した大阪府が目指すカーボンニュートラル実現の絵姿に通じる。</a:t>
            </a:r>
            <a:endParaRPr lang="en-US" altLang="ja-JP" sz="1100" dirty="0">
              <a:latin typeface="Meiryo" panose="020B0604030504040204" pitchFamily="34" charset="-128"/>
              <a:ea typeface="Meiryo" panose="020B0604030504040204" pitchFamily="34" charset="-128"/>
            </a:endParaRPr>
          </a:p>
        </p:txBody>
      </p:sp>
      <p:sp>
        <p:nvSpPr>
          <p:cNvPr id="117" name="テキスト ボックス 116">
            <a:extLst>
              <a:ext uri="{FF2B5EF4-FFF2-40B4-BE49-F238E27FC236}">
                <a16:creationId xmlns:a16="http://schemas.microsoft.com/office/drawing/2014/main" id="{8A10976A-5F10-B546-857B-DE6BE425A120}"/>
              </a:ext>
            </a:extLst>
          </p:cNvPr>
          <p:cNvSpPr txBox="1"/>
          <p:nvPr/>
        </p:nvSpPr>
        <p:spPr>
          <a:xfrm>
            <a:off x="1831621" y="1138845"/>
            <a:ext cx="1217000" cy="271869"/>
          </a:xfrm>
          <a:prstGeom prst="rect">
            <a:avLst/>
          </a:prstGeom>
          <a:noFill/>
        </p:spPr>
        <p:txBody>
          <a:bodyPr wrap="none" rtlCol="0">
            <a:spAutoFit/>
          </a:bodyPr>
          <a:lstStyle/>
          <a:p>
            <a:pPr>
              <a:lnSpc>
                <a:spcPts val="1430"/>
              </a:lnSpc>
            </a:pPr>
            <a:r>
              <a:rPr kumimoji="1" lang="ja-JP" altLang="en-US" sz="1100">
                <a:latin typeface="Meiryo" panose="020B0604030504040204" pitchFamily="34" charset="-128"/>
                <a:ea typeface="Meiryo" panose="020B0604030504040204" pitchFamily="34" charset="-128"/>
              </a:rPr>
              <a:t>ノートパソコン</a:t>
            </a:r>
          </a:p>
        </p:txBody>
      </p:sp>
      <p:sp>
        <p:nvSpPr>
          <p:cNvPr id="118" name="正方形/長方形 117">
            <a:extLst>
              <a:ext uri="{FF2B5EF4-FFF2-40B4-BE49-F238E27FC236}">
                <a16:creationId xmlns:a16="http://schemas.microsoft.com/office/drawing/2014/main" id="{C5F3BEBF-04E7-754C-8245-2EFA2F01E648}"/>
              </a:ext>
            </a:extLst>
          </p:cNvPr>
          <p:cNvSpPr/>
          <p:nvPr/>
        </p:nvSpPr>
        <p:spPr>
          <a:xfrm>
            <a:off x="4922024" y="5235895"/>
            <a:ext cx="4197219" cy="1273541"/>
          </a:xfrm>
          <a:prstGeom prst="rect">
            <a:avLst/>
          </a:prstGeom>
          <a:noFill/>
          <a:ln w="952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30"/>
              </a:lnSpc>
            </a:pPr>
            <a:endParaRPr kumimoji="1" lang="ja-JP" altLang="en-US" sz="1100">
              <a:latin typeface="Meiryo" panose="020B0604030504040204" pitchFamily="34" charset="-128"/>
              <a:ea typeface="Meiryo" panose="020B0604030504040204" pitchFamily="34" charset="-128"/>
            </a:endParaRPr>
          </a:p>
        </p:txBody>
      </p:sp>
      <p:sp>
        <p:nvSpPr>
          <p:cNvPr id="119" name="テキスト ボックス 118">
            <a:extLst>
              <a:ext uri="{FF2B5EF4-FFF2-40B4-BE49-F238E27FC236}">
                <a16:creationId xmlns:a16="http://schemas.microsoft.com/office/drawing/2014/main" id="{2E97E875-7E6F-194D-9783-65673638A530}"/>
              </a:ext>
            </a:extLst>
          </p:cNvPr>
          <p:cNvSpPr txBox="1"/>
          <p:nvPr/>
        </p:nvSpPr>
        <p:spPr>
          <a:xfrm>
            <a:off x="6378875" y="4544576"/>
            <a:ext cx="2473754" cy="630942"/>
          </a:xfrm>
          <a:prstGeom prst="rect">
            <a:avLst/>
          </a:prstGeom>
          <a:noFill/>
        </p:spPr>
        <p:txBody>
          <a:bodyPr wrap="none" rtlCol="0">
            <a:spAutoFit/>
          </a:bodyPr>
          <a:lstStyle/>
          <a:p>
            <a:pPr>
              <a:lnSpc>
                <a:spcPts val="1430"/>
              </a:lnSpc>
            </a:pPr>
            <a:r>
              <a:rPr kumimoji="1" lang="ja-JP" altLang="en-US" sz="1050" b="1">
                <a:latin typeface="Meiryo" panose="020B0604030504040204" pitchFamily="34" charset="-128"/>
                <a:ea typeface="Meiryo" panose="020B0604030504040204" pitchFamily="34" charset="-128"/>
              </a:rPr>
              <a:t>正・負極およびセパレータのシート化</a:t>
            </a:r>
            <a:endParaRPr kumimoji="1" lang="en-US" altLang="ja-JP" sz="1050" b="1" dirty="0">
              <a:latin typeface="Meiryo" panose="020B0604030504040204" pitchFamily="34" charset="-128"/>
              <a:ea typeface="Meiryo" panose="020B0604030504040204" pitchFamily="34" charset="-128"/>
            </a:endParaRPr>
          </a:p>
          <a:p>
            <a:pPr>
              <a:lnSpc>
                <a:spcPts val="1430"/>
              </a:lnSpc>
            </a:pPr>
            <a:r>
              <a:rPr kumimoji="1" lang="ja-JP" altLang="en-US" sz="1050" b="1">
                <a:latin typeface="Meiryo" panose="020B0604030504040204" pitchFamily="34" charset="-128"/>
                <a:ea typeface="Meiryo" panose="020B0604030504040204" pitchFamily="34" charset="-128"/>
              </a:rPr>
              <a:t>（固体材料が扱いやすくなる）</a:t>
            </a:r>
            <a:endParaRPr kumimoji="1" lang="en-US" altLang="ja-JP" sz="1050" b="1" dirty="0">
              <a:latin typeface="Meiryo" panose="020B0604030504040204" pitchFamily="34" charset="-128"/>
              <a:ea typeface="Meiryo" panose="020B0604030504040204" pitchFamily="34" charset="-128"/>
            </a:endParaRPr>
          </a:p>
          <a:p>
            <a:pPr>
              <a:lnSpc>
                <a:spcPts val="1430"/>
              </a:lnSpc>
            </a:pPr>
            <a:r>
              <a:rPr kumimoji="1" lang="ja-JP" altLang="en-US" sz="1050" b="1">
                <a:latin typeface="Meiryo" panose="020B0604030504040204" pitchFamily="34" charset="-128"/>
                <a:ea typeface="Meiryo" panose="020B0604030504040204" pitchFamily="34" charset="-128"/>
              </a:rPr>
              <a:t>⇨全固体電池生産プロセスへの寄与</a:t>
            </a:r>
            <a:endParaRPr kumimoji="1" lang="en-US" altLang="ja-JP" sz="1050" b="1" dirty="0">
              <a:latin typeface="Meiryo" panose="020B0604030504040204" pitchFamily="34" charset="-128"/>
              <a:ea typeface="Meiryo" panose="020B0604030504040204" pitchFamily="34" charset="-128"/>
            </a:endParaRPr>
          </a:p>
        </p:txBody>
      </p:sp>
      <p:sp>
        <p:nvSpPr>
          <p:cNvPr id="120" name="右矢印 119">
            <a:extLst>
              <a:ext uri="{FF2B5EF4-FFF2-40B4-BE49-F238E27FC236}">
                <a16:creationId xmlns:a16="http://schemas.microsoft.com/office/drawing/2014/main" id="{31F5E0EF-079B-2044-A611-6256A4A5FDBD}"/>
              </a:ext>
            </a:extLst>
          </p:cNvPr>
          <p:cNvSpPr/>
          <p:nvPr/>
        </p:nvSpPr>
        <p:spPr>
          <a:xfrm rot="10800000">
            <a:off x="4472609" y="3482403"/>
            <a:ext cx="536711" cy="702645"/>
          </a:xfrm>
          <a:prstGeom prst="rightArrow">
            <a:avLst>
              <a:gd name="adj1" fmla="val 50000"/>
              <a:gd name="adj2" fmla="val 17710"/>
            </a:avLst>
          </a:prstGeom>
          <a:solidFill>
            <a:schemeClr val="accent6">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30"/>
              </a:lnSpc>
            </a:pPr>
            <a:endParaRPr kumimoji="1" lang="ja-JP" altLang="en-US" sz="1100">
              <a:latin typeface="Meiryo" panose="020B0604030504040204" pitchFamily="34" charset="-128"/>
              <a:ea typeface="Meiryo" panose="020B0604030504040204" pitchFamily="34" charset="-128"/>
            </a:endParaRPr>
          </a:p>
        </p:txBody>
      </p:sp>
      <p:sp>
        <p:nvSpPr>
          <p:cNvPr id="121" name="テキスト ボックス 120">
            <a:extLst>
              <a:ext uri="{FF2B5EF4-FFF2-40B4-BE49-F238E27FC236}">
                <a16:creationId xmlns:a16="http://schemas.microsoft.com/office/drawing/2014/main" id="{791373BA-CCB2-1B47-8212-B9AD5E666955}"/>
              </a:ext>
            </a:extLst>
          </p:cNvPr>
          <p:cNvSpPr txBox="1"/>
          <p:nvPr/>
        </p:nvSpPr>
        <p:spPr>
          <a:xfrm>
            <a:off x="6256952" y="3309035"/>
            <a:ext cx="1424008" cy="271869"/>
          </a:xfrm>
          <a:prstGeom prst="rect">
            <a:avLst/>
          </a:prstGeom>
          <a:noFill/>
        </p:spPr>
        <p:txBody>
          <a:bodyPr wrap="square" rtlCol="0">
            <a:spAutoFit/>
          </a:bodyPr>
          <a:lstStyle/>
          <a:p>
            <a:pPr marL="171450" indent="-171450">
              <a:lnSpc>
                <a:spcPts val="1430"/>
              </a:lnSpc>
              <a:buFont typeface="Wingdings" pitchFamily="2" charset="2"/>
              <a:buChar char="u"/>
            </a:pPr>
            <a:r>
              <a:rPr kumimoji="1" lang="ja-JP" altLang="en-US" sz="1100" u="sng">
                <a:latin typeface="Meiryo" panose="020B0604030504040204" pitchFamily="34" charset="-128"/>
                <a:ea typeface="Meiryo" panose="020B0604030504040204" pitchFamily="34" charset="-128"/>
              </a:rPr>
              <a:t>融合研究の発展</a:t>
            </a:r>
          </a:p>
        </p:txBody>
      </p:sp>
      <p:sp>
        <p:nvSpPr>
          <p:cNvPr id="122" name="正方形/長方形 121">
            <a:extLst>
              <a:ext uri="{FF2B5EF4-FFF2-40B4-BE49-F238E27FC236}">
                <a16:creationId xmlns:a16="http://schemas.microsoft.com/office/drawing/2014/main" id="{4988F416-D5DA-FC47-91BD-F54CD2217BBA}"/>
              </a:ext>
            </a:extLst>
          </p:cNvPr>
          <p:cNvSpPr/>
          <p:nvPr/>
        </p:nvSpPr>
        <p:spPr>
          <a:xfrm>
            <a:off x="5174177" y="2844600"/>
            <a:ext cx="3695504" cy="372995"/>
          </a:xfrm>
          <a:prstGeom prst="rect">
            <a:avLst/>
          </a:prstGeom>
          <a:noFill/>
          <a:ln w="95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30"/>
              </a:lnSpc>
            </a:pPr>
            <a:endParaRPr kumimoji="1" lang="ja-JP" altLang="en-US" sz="1100">
              <a:latin typeface="Meiryo" panose="020B0604030504040204" pitchFamily="34" charset="-128"/>
              <a:ea typeface="Meiryo" panose="020B0604030504040204" pitchFamily="34" charset="-128"/>
            </a:endParaRPr>
          </a:p>
        </p:txBody>
      </p:sp>
      <p:pic>
        <p:nvPicPr>
          <p:cNvPr id="123" name="図 122">
            <a:extLst>
              <a:ext uri="{FF2B5EF4-FFF2-40B4-BE49-F238E27FC236}">
                <a16:creationId xmlns:a16="http://schemas.microsoft.com/office/drawing/2014/main" id="{BA4C1E19-1A8E-A84E-81CC-2302AF2A82C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r="8904"/>
          <a:stretch/>
        </p:blipFill>
        <p:spPr>
          <a:xfrm>
            <a:off x="4956820" y="1170346"/>
            <a:ext cx="1982460" cy="1224136"/>
          </a:xfrm>
          <a:prstGeom prst="rect">
            <a:avLst/>
          </a:prstGeom>
        </p:spPr>
      </p:pic>
      <p:cxnSp>
        <p:nvCxnSpPr>
          <p:cNvPr id="124" name="直線コネクタ 123">
            <a:extLst>
              <a:ext uri="{FF2B5EF4-FFF2-40B4-BE49-F238E27FC236}">
                <a16:creationId xmlns:a16="http://schemas.microsoft.com/office/drawing/2014/main" id="{2244EBCB-9C33-C044-99BD-A5BD70A86CAC}"/>
              </a:ext>
            </a:extLst>
          </p:cNvPr>
          <p:cNvCxnSpPr>
            <a:cxnSpLocks/>
          </p:cNvCxnSpPr>
          <p:nvPr/>
        </p:nvCxnSpPr>
        <p:spPr>
          <a:xfrm>
            <a:off x="5028828" y="1674402"/>
            <a:ext cx="576064" cy="432048"/>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5" name="直線コネクタ 124">
            <a:extLst>
              <a:ext uri="{FF2B5EF4-FFF2-40B4-BE49-F238E27FC236}">
                <a16:creationId xmlns:a16="http://schemas.microsoft.com/office/drawing/2014/main" id="{735C6BA4-09C9-794C-B989-F81F97F90910}"/>
              </a:ext>
            </a:extLst>
          </p:cNvPr>
          <p:cNvCxnSpPr>
            <a:cxnSpLocks/>
          </p:cNvCxnSpPr>
          <p:nvPr/>
        </p:nvCxnSpPr>
        <p:spPr>
          <a:xfrm flipV="1">
            <a:off x="5604892" y="1890426"/>
            <a:ext cx="1296144" cy="216024"/>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6" name="直線コネクタ 125">
            <a:extLst>
              <a:ext uri="{FF2B5EF4-FFF2-40B4-BE49-F238E27FC236}">
                <a16:creationId xmlns:a16="http://schemas.microsoft.com/office/drawing/2014/main" id="{4CC8CC74-CB4F-D445-BE30-D5D7D02BF9C0}"/>
              </a:ext>
            </a:extLst>
          </p:cNvPr>
          <p:cNvCxnSpPr>
            <a:cxnSpLocks/>
          </p:cNvCxnSpPr>
          <p:nvPr/>
        </p:nvCxnSpPr>
        <p:spPr>
          <a:xfrm flipV="1">
            <a:off x="5604892" y="1242354"/>
            <a:ext cx="0" cy="864096"/>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127" name="テキスト ボックス 126">
            <a:extLst>
              <a:ext uri="{FF2B5EF4-FFF2-40B4-BE49-F238E27FC236}">
                <a16:creationId xmlns:a16="http://schemas.microsoft.com/office/drawing/2014/main" id="{1A9BC59B-CE8D-384A-8982-967C71837576}"/>
              </a:ext>
            </a:extLst>
          </p:cNvPr>
          <p:cNvSpPr txBox="1"/>
          <p:nvPr/>
        </p:nvSpPr>
        <p:spPr>
          <a:xfrm rot="2268158">
            <a:off x="4819551" y="1831368"/>
            <a:ext cx="785793" cy="271869"/>
          </a:xfrm>
          <a:prstGeom prst="rect">
            <a:avLst/>
          </a:prstGeom>
          <a:solidFill>
            <a:schemeClr val="bg1">
              <a:alpha val="10000"/>
            </a:schemeClr>
          </a:solidFill>
        </p:spPr>
        <p:txBody>
          <a:bodyPr wrap="none" rtlCol="0">
            <a:spAutoFit/>
          </a:bodyPr>
          <a:lstStyle/>
          <a:p>
            <a:pPr>
              <a:lnSpc>
                <a:spcPts val="1430"/>
              </a:lnSpc>
            </a:pPr>
            <a:r>
              <a:rPr lang="ja-JP" altLang="en-US" sz="1100" dirty="0">
                <a:solidFill>
                  <a:srgbClr val="FFFF00"/>
                </a:solidFill>
                <a:latin typeface="Meiryo" panose="020B0604030504040204" pitchFamily="34" charset="-128"/>
                <a:ea typeface="Meiryo" panose="020B0604030504040204" pitchFamily="34" charset="-128"/>
              </a:rPr>
              <a:t>全長</a:t>
            </a:r>
            <a:r>
              <a:rPr lang="en-US" altLang="ja-JP" sz="1100" dirty="0">
                <a:solidFill>
                  <a:srgbClr val="FFFF00"/>
                </a:solidFill>
                <a:latin typeface="Meiryo" panose="020B0604030504040204" pitchFamily="34" charset="-128"/>
                <a:ea typeface="Meiryo" panose="020B0604030504040204" pitchFamily="34" charset="-128"/>
              </a:rPr>
              <a:t> 4 m</a:t>
            </a:r>
            <a:endParaRPr kumimoji="1" lang="ja-JP" altLang="en-US" sz="1100" dirty="0">
              <a:solidFill>
                <a:srgbClr val="FFFF00"/>
              </a:solidFill>
              <a:latin typeface="Meiryo" panose="020B0604030504040204" pitchFamily="34" charset="-128"/>
              <a:ea typeface="Meiryo" panose="020B0604030504040204" pitchFamily="34" charset="-128"/>
            </a:endParaRPr>
          </a:p>
        </p:txBody>
      </p:sp>
      <p:sp>
        <p:nvSpPr>
          <p:cNvPr id="128" name="テキスト ボックス 127">
            <a:extLst>
              <a:ext uri="{FF2B5EF4-FFF2-40B4-BE49-F238E27FC236}">
                <a16:creationId xmlns:a16="http://schemas.microsoft.com/office/drawing/2014/main" id="{7C021DF7-98E5-A34B-BB72-AF7459DD5ADC}"/>
              </a:ext>
            </a:extLst>
          </p:cNvPr>
          <p:cNvSpPr txBox="1"/>
          <p:nvPr/>
        </p:nvSpPr>
        <p:spPr>
          <a:xfrm rot="21145272">
            <a:off x="5915694" y="1987319"/>
            <a:ext cx="782587" cy="271869"/>
          </a:xfrm>
          <a:prstGeom prst="rect">
            <a:avLst/>
          </a:prstGeom>
          <a:solidFill>
            <a:schemeClr val="bg1">
              <a:alpha val="10000"/>
            </a:schemeClr>
          </a:solidFill>
        </p:spPr>
        <p:txBody>
          <a:bodyPr wrap="none" rtlCol="0">
            <a:spAutoFit/>
          </a:bodyPr>
          <a:lstStyle/>
          <a:p>
            <a:pPr>
              <a:lnSpc>
                <a:spcPts val="1430"/>
              </a:lnSpc>
            </a:pPr>
            <a:r>
              <a:rPr lang="ja-JP" altLang="en-US" sz="1100">
                <a:solidFill>
                  <a:srgbClr val="FFFF00"/>
                </a:solidFill>
                <a:latin typeface="Meiryo" panose="020B0604030504040204" pitchFamily="34" charset="-128"/>
                <a:ea typeface="Meiryo" panose="020B0604030504040204" pitchFamily="34" charset="-128"/>
              </a:rPr>
              <a:t>幅</a:t>
            </a:r>
            <a:r>
              <a:rPr lang="en-US" altLang="ja-JP" sz="1100" dirty="0">
                <a:solidFill>
                  <a:srgbClr val="FFFF00"/>
                </a:solidFill>
                <a:latin typeface="Meiryo" panose="020B0604030504040204" pitchFamily="34" charset="-128"/>
                <a:ea typeface="Meiryo" panose="020B0604030504040204" pitchFamily="34" charset="-128"/>
              </a:rPr>
              <a:t> 3.5 m</a:t>
            </a:r>
            <a:endParaRPr kumimoji="1" lang="ja-JP" altLang="en-US" sz="1100">
              <a:solidFill>
                <a:srgbClr val="FFFF00"/>
              </a:solidFill>
              <a:latin typeface="Meiryo" panose="020B0604030504040204" pitchFamily="34" charset="-128"/>
              <a:ea typeface="Meiryo" panose="020B0604030504040204" pitchFamily="34" charset="-128"/>
            </a:endParaRPr>
          </a:p>
        </p:txBody>
      </p:sp>
      <p:sp>
        <p:nvSpPr>
          <p:cNvPr id="129" name="テキスト ボックス 128">
            <a:extLst>
              <a:ext uri="{FF2B5EF4-FFF2-40B4-BE49-F238E27FC236}">
                <a16:creationId xmlns:a16="http://schemas.microsoft.com/office/drawing/2014/main" id="{97017239-4572-9A4C-9AAE-8A8F143D9D04}"/>
              </a:ext>
            </a:extLst>
          </p:cNvPr>
          <p:cNvSpPr txBox="1"/>
          <p:nvPr/>
        </p:nvSpPr>
        <p:spPr>
          <a:xfrm>
            <a:off x="4970276" y="1211260"/>
            <a:ext cx="923651" cy="271869"/>
          </a:xfrm>
          <a:prstGeom prst="rect">
            <a:avLst/>
          </a:prstGeom>
          <a:solidFill>
            <a:schemeClr val="bg1">
              <a:alpha val="10000"/>
            </a:schemeClr>
          </a:solidFill>
        </p:spPr>
        <p:txBody>
          <a:bodyPr wrap="none" rtlCol="0">
            <a:spAutoFit/>
          </a:bodyPr>
          <a:lstStyle/>
          <a:p>
            <a:pPr>
              <a:lnSpc>
                <a:spcPts val="1430"/>
              </a:lnSpc>
            </a:pPr>
            <a:r>
              <a:rPr lang="ja-JP" altLang="en-US" sz="1100" dirty="0">
                <a:solidFill>
                  <a:srgbClr val="FFFF00"/>
                </a:solidFill>
                <a:latin typeface="Meiryo" panose="020B0604030504040204" pitchFamily="34" charset="-128"/>
                <a:ea typeface="Meiryo" panose="020B0604030504040204" pitchFamily="34" charset="-128"/>
              </a:rPr>
              <a:t>高さ</a:t>
            </a:r>
            <a:r>
              <a:rPr lang="en-US" altLang="ja-JP" sz="1100" dirty="0">
                <a:solidFill>
                  <a:srgbClr val="FFFF00"/>
                </a:solidFill>
                <a:latin typeface="Meiryo" panose="020B0604030504040204" pitchFamily="34" charset="-128"/>
                <a:ea typeface="Meiryo" panose="020B0604030504040204" pitchFamily="34" charset="-128"/>
              </a:rPr>
              <a:t> 1.5 m</a:t>
            </a:r>
            <a:endParaRPr kumimoji="1" lang="ja-JP" altLang="en-US" sz="1100" dirty="0">
              <a:solidFill>
                <a:srgbClr val="FFFF00"/>
              </a:solidFill>
              <a:latin typeface="Meiryo" panose="020B0604030504040204" pitchFamily="34" charset="-128"/>
              <a:ea typeface="Meiryo" panose="020B0604030504040204" pitchFamily="34" charset="-128"/>
            </a:endParaRPr>
          </a:p>
        </p:txBody>
      </p:sp>
      <p:sp>
        <p:nvSpPr>
          <p:cNvPr id="130" name="正方形/長方形 129">
            <a:extLst>
              <a:ext uri="{FF2B5EF4-FFF2-40B4-BE49-F238E27FC236}">
                <a16:creationId xmlns:a16="http://schemas.microsoft.com/office/drawing/2014/main" id="{8ACAD880-B161-5340-A65A-D40630EFBD93}"/>
              </a:ext>
            </a:extLst>
          </p:cNvPr>
          <p:cNvSpPr/>
          <p:nvPr/>
        </p:nvSpPr>
        <p:spPr>
          <a:xfrm>
            <a:off x="4864686" y="926581"/>
            <a:ext cx="1069524" cy="271869"/>
          </a:xfrm>
          <a:prstGeom prst="rect">
            <a:avLst/>
          </a:prstGeom>
        </p:spPr>
        <p:txBody>
          <a:bodyPr wrap="none">
            <a:spAutoFit/>
          </a:bodyPr>
          <a:lstStyle/>
          <a:p>
            <a:pPr>
              <a:lnSpc>
                <a:spcPts val="1430"/>
              </a:lnSpc>
            </a:pPr>
            <a:r>
              <a:rPr lang="ja-JP" altLang="en-US" sz="1100">
                <a:solidFill>
                  <a:srgbClr val="FF0000"/>
                </a:solidFill>
                <a:latin typeface="Meiryo" panose="020B0604030504040204" pitchFamily="34" charset="-128"/>
                <a:ea typeface="Meiryo" panose="020B0604030504040204" pitchFamily="34" charset="-128"/>
              </a:rPr>
              <a:t>空飛ぶクルマ</a:t>
            </a:r>
          </a:p>
        </p:txBody>
      </p:sp>
      <p:sp>
        <p:nvSpPr>
          <p:cNvPr id="131" name="テキスト ボックス 130">
            <a:extLst>
              <a:ext uri="{FF2B5EF4-FFF2-40B4-BE49-F238E27FC236}">
                <a16:creationId xmlns:a16="http://schemas.microsoft.com/office/drawing/2014/main" id="{5E4CCAE8-F108-7642-B91D-AD641B0B9219}"/>
              </a:ext>
            </a:extLst>
          </p:cNvPr>
          <p:cNvSpPr txBox="1"/>
          <p:nvPr/>
        </p:nvSpPr>
        <p:spPr>
          <a:xfrm>
            <a:off x="3657379" y="2251774"/>
            <a:ext cx="1290541" cy="630942"/>
          </a:xfrm>
          <a:prstGeom prst="rect">
            <a:avLst/>
          </a:prstGeom>
          <a:noFill/>
        </p:spPr>
        <p:txBody>
          <a:bodyPr wrap="square" rtlCol="0">
            <a:spAutoFit/>
          </a:bodyPr>
          <a:lstStyle/>
          <a:p>
            <a:pPr>
              <a:lnSpc>
                <a:spcPts val="1430"/>
              </a:lnSpc>
            </a:pPr>
            <a:r>
              <a:rPr kumimoji="1" lang="ja-JP" altLang="en-US" sz="1100">
                <a:solidFill>
                  <a:srgbClr val="0000FF"/>
                </a:solidFill>
                <a:latin typeface="Meiryo" panose="020B0604030504040204" pitchFamily="34" charset="-128"/>
                <a:ea typeface="Meiryo" panose="020B0604030504040204" pitchFamily="34" charset="-128"/>
              </a:rPr>
              <a:t>電気自動車</a:t>
            </a:r>
            <a:endParaRPr kumimoji="1" lang="en-US" altLang="ja-JP" sz="1100" dirty="0">
              <a:solidFill>
                <a:srgbClr val="0000FF"/>
              </a:solidFill>
              <a:latin typeface="Meiryo" panose="020B0604030504040204" pitchFamily="34" charset="-128"/>
              <a:ea typeface="Meiryo" panose="020B0604030504040204" pitchFamily="34" charset="-128"/>
            </a:endParaRPr>
          </a:p>
          <a:p>
            <a:pPr marL="171450" indent="-171450">
              <a:lnSpc>
                <a:spcPts val="1430"/>
              </a:lnSpc>
              <a:buFont typeface="Wingdings" pitchFamily="2" charset="2"/>
              <a:buChar char="ü"/>
            </a:pPr>
            <a:r>
              <a:rPr lang="en-US" altLang="ja-JP" sz="1100" dirty="0">
                <a:solidFill>
                  <a:srgbClr val="0000FF"/>
                </a:solidFill>
                <a:latin typeface="Meiryo" panose="020B0604030504040204" pitchFamily="34" charset="-128"/>
                <a:ea typeface="Meiryo" panose="020B0604030504040204" pitchFamily="34" charset="-128"/>
              </a:rPr>
              <a:t>Li</a:t>
            </a:r>
            <a:r>
              <a:rPr lang="ja-JP" altLang="en-US" sz="1100">
                <a:solidFill>
                  <a:srgbClr val="0000FF"/>
                </a:solidFill>
                <a:latin typeface="Meiryo" panose="020B0604030504040204" pitchFamily="34" charset="-128"/>
                <a:ea typeface="Meiryo" panose="020B0604030504040204" pitchFamily="34" charset="-128"/>
              </a:rPr>
              <a:t>電池では航続距離が不足</a:t>
            </a:r>
            <a:endParaRPr kumimoji="1" lang="ja-JP" altLang="en-US" sz="1100">
              <a:solidFill>
                <a:srgbClr val="0000FF"/>
              </a:solidFill>
              <a:latin typeface="Meiryo" panose="020B0604030504040204" pitchFamily="34" charset="-128"/>
              <a:ea typeface="Meiryo" panose="020B0604030504040204" pitchFamily="34" charset="-128"/>
            </a:endParaRPr>
          </a:p>
        </p:txBody>
      </p:sp>
      <p:sp>
        <p:nvSpPr>
          <p:cNvPr id="195" name="正方形/長方形 194">
            <a:extLst>
              <a:ext uri="{FF2B5EF4-FFF2-40B4-BE49-F238E27FC236}">
                <a16:creationId xmlns:a16="http://schemas.microsoft.com/office/drawing/2014/main" id="{CC7D5A26-2F51-4200-9403-1C31D8995331}"/>
              </a:ext>
            </a:extLst>
          </p:cNvPr>
          <p:cNvSpPr/>
          <p:nvPr/>
        </p:nvSpPr>
        <p:spPr>
          <a:xfrm>
            <a:off x="240607" y="568314"/>
            <a:ext cx="4669321" cy="373728"/>
          </a:xfrm>
          <a:prstGeom prst="rect">
            <a:avLst/>
          </a:prstGeom>
          <a:no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65314" tIns="32657" rIns="65314" bIns="32657" numCol="1" spcCol="0" rtlCol="0" fromWordArt="0" anchor="t" anchorCtr="0" forceAA="0" compatLnSpc="1">
            <a:prstTxWarp prst="textNoShape">
              <a:avLst/>
            </a:prstTxWarp>
            <a:spAutoFit/>
          </a:bodyPr>
          <a:lstStyle/>
          <a:p>
            <a:pPr>
              <a:spcBef>
                <a:spcPts val="429"/>
              </a:spcBef>
            </a:pPr>
            <a:r>
              <a:rPr lang="ja-JP" altLang="en-US" sz="2000" b="1" kern="100" dirty="0" smtClean="0">
                <a:solidFill>
                  <a:srgbClr val="000000"/>
                </a:solidFill>
                <a:latin typeface="Meiryo UI" panose="020B0604030504040204" pitchFamily="50" charset="-128"/>
                <a:ea typeface="Meiryo UI" panose="020B0604030504040204" pitchFamily="50" charset="-128"/>
                <a:cs typeface="Times New Roman"/>
              </a:rPr>
              <a:t>◆　</a:t>
            </a:r>
            <a:r>
              <a:rPr lang="en-US" altLang="ja-JP" sz="2000" b="1" kern="100" dirty="0" smtClean="0">
                <a:solidFill>
                  <a:srgbClr val="000000"/>
                </a:solidFill>
                <a:latin typeface="Meiryo UI" panose="020B0604030504040204" pitchFamily="50" charset="-128"/>
                <a:ea typeface="Meiryo UI" panose="020B0604030504040204" pitchFamily="50" charset="-128"/>
                <a:cs typeface="Times New Roman"/>
              </a:rPr>
              <a:t>NEDO</a:t>
            </a:r>
            <a:r>
              <a:rPr lang="ja-JP" altLang="en-US" sz="2000" b="1" kern="100" dirty="0">
                <a:solidFill>
                  <a:srgbClr val="000000"/>
                </a:solidFill>
                <a:latin typeface="Meiryo UI" panose="020B0604030504040204" pitchFamily="50" charset="-128"/>
                <a:ea typeface="Meiryo UI" panose="020B0604030504040204" pitchFamily="50" charset="-128"/>
                <a:cs typeface="Times New Roman"/>
              </a:rPr>
              <a:t>・革新的電池</a:t>
            </a:r>
            <a:r>
              <a:rPr lang="ja-JP" altLang="en-US" sz="2000" b="1" kern="100" dirty="0" smtClean="0">
                <a:solidFill>
                  <a:srgbClr val="000000"/>
                </a:solidFill>
                <a:latin typeface="Meiryo UI" panose="020B0604030504040204" pitchFamily="50" charset="-128"/>
                <a:ea typeface="Meiryo UI" panose="020B0604030504040204" pitchFamily="50" charset="-128"/>
                <a:cs typeface="Times New Roman"/>
              </a:rPr>
              <a:t>開発プロジェクト</a:t>
            </a:r>
            <a:endParaRPr lang="en-US" altLang="ja-JP" sz="2000" kern="100" dirty="0">
              <a:solidFill>
                <a:srgbClr val="000000"/>
              </a:solidFill>
              <a:latin typeface="Meiryo UI" panose="020B0604030504040204" pitchFamily="50" charset="-128"/>
              <a:ea typeface="Meiryo UI" panose="020B0604030504040204" pitchFamily="50" charset="-128"/>
              <a:cs typeface="Times New Roman"/>
            </a:endParaRPr>
          </a:p>
        </p:txBody>
      </p:sp>
    </p:spTree>
    <p:extLst>
      <p:ext uri="{BB962C8B-B14F-4D97-AF65-F5344CB8AC3E}">
        <p14:creationId xmlns:p14="http://schemas.microsoft.com/office/powerpoint/2010/main" val="689730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a:extLst>
              <a:ext uri="{FF2B5EF4-FFF2-40B4-BE49-F238E27FC236}">
                <a16:creationId xmlns:a16="http://schemas.microsoft.com/office/drawing/2014/main" id="{E72C20A4-006A-4F55-A758-F9050344D47E}"/>
              </a:ext>
            </a:extLst>
          </p:cNvPr>
          <p:cNvSpPr txBox="1"/>
          <p:nvPr/>
        </p:nvSpPr>
        <p:spPr>
          <a:xfrm>
            <a:off x="1980347" y="44624"/>
            <a:ext cx="5447325" cy="400110"/>
          </a:xfrm>
          <a:prstGeom prst="rect">
            <a:avLst/>
          </a:prstGeom>
          <a:noFill/>
        </p:spPr>
        <p:txBody>
          <a:bodyPr wrap="none" rtlCol="0">
            <a:spAutoFit/>
          </a:bodyPr>
          <a:lstStyle/>
          <a:p>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【3-A】</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技術力の結集</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よる成長分野の研究開発</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17">
            <a:extLst>
              <a:ext uri="{FF2B5EF4-FFF2-40B4-BE49-F238E27FC236}">
                <a16:creationId xmlns:a16="http://schemas.microsoft.com/office/drawing/2014/main" id="{B2DD44E4-94E6-496D-8CE5-2715942A2EAE}"/>
              </a:ext>
            </a:extLst>
          </p:cNvPr>
          <p:cNvSpPr txBox="1"/>
          <p:nvPr/>
        </p:nvSpPr>
        <p:spPr>
          <a:xfrm>
            <a:off x="233042" y="579926"/>
            <a:ext cx="8701825" cy="692497"/>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000" b="1" dirty="0">
                <a:latin typeface="Meiryo UI" panose="020B0604030504040204" pitchFamily="50" charset="-128"/>
                <a:ea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rPr>
              <a:t>3D</a:t>
            </a:r>
            <a:r>
              <a:rPr lang="ja-JP" altLang="en-US" sz="2000" b="1" dirty="0">
                <a:latin typeface="Meiryo UI" panose="020B0604030504040204" pitchFamily="50" charset="-128"/>
                <a:ea typeface="Meiryo UI" panose="020B0604030504040204" pitchFamily="50" charset="-128"/>
              </a:rPr>
              <a:t>造形技術イノベーションセンターを</a:t>
            </a:r>
            <a:r>
              <a:rPr lang="ja-JP" altLang="en-US" sz="2000" b="1" dirty="0" smtClean="0">
                <a:latin typeface="Meiryo UI" panose="020B0604030504040204" pitchFamily="50" charset="-128"/>
                <a:ea typeface="Meiryo UI" panose="020B0604030504040204" pitchFamily="50" charset="-128"/>
              </a:rPr>
              <a:t>開設</a:t>
            </a:r>
            <a:r>
              <a:rPr lang="ja-JP" altLang="en-US" sz="1400" b="1" dirty="0">
                <a:latin typeface="Meiryo UI" panose="020B0604030504040204" pitchFamily="50" charset="-128"/>
                <a:ea typeface="Meiryo UI" panose="020B0604030504040204" pitchFamily="50" charset="-128"/>
              </a:rPr>
              <a:t>　</a:t>
            </a:r>
          </a:p>
          <a:p>
            <a:pPr marL="266700" indent="-266700">
              <a:spcBef>
                <a:spcPts val="600"/>
              </a:spcBef>
            </a:pPr>
            <a:r>
              <a:rPr lang="ja-JP" altLang="en-US" sz="1400" dirty="0">
                <a:latin typeface="Meiryo UI" panose="020B0604030504040204" pitchFamily="50" charset="-128"/>
                <a:ea typeface="Meiryo UI" panose="020B0604030504040204" pitchFamily="50" charset="-128"/>
              </a:rPr>
              <a:t>　・　金属</a:t>
            </a:r>
            <a:r>
              <a:rPr lang="en-US" altLang="ja-JP" sz="1400" dirty="0">
                <a:latin typeface="Meiryo UI" panose="020B0604030504040204" pitchFamily="50" charset="-128"/>
                <a:ea typeface="Meiryo UI" panose="020B0604030504040204" pitchFamily="50" charset="-128"/>
              </a:rPr>
              <a:t>AM</a:t>
            </a:r>
            <a:r>
              <a:rPr lang="ja-JP" altLang="en-US" sz="1400" dirty="0">
                <a:latin typeface="Meiryo UI" panose="020B0604030504040204" pitchFamily="50" charset="-128"/>
                <a:ea typeface="Meiryo UI" panose="020B0604030504040204" pitchFamily="50" charset="-128"/>
              </a:rPr>
              <a:t>の高度な研究、試験評価をワンストップで実施できる</a:t>
            </a:r>
            <a:r>
              <a:rPr lang="ja-JP" altLang="en-US" sz="1400" b="1" dirty="0">
                <a:solidFill>
                  <a:srgbClr val="FF0000"/>
                </a:solidFill>
                <a:latin typeface="Meiryo UI" panose="020B0604030504040204" pitchFamily="50" charset="-128"/>
                <a:ea typeface="Meiryo UI" panose="020B0604030504040204" pitchFamily="50" charset="-128"/>
              </a:rPr>
              <a:t>国内トップクラスの拠点</a:t>
            </a:r>
            <a:r>
              <a:rPr lang="ja-JP" altLang="en-US" sz="1400" dirty="0">
                <a:latin typeface="Meiryo UI" panose="020B0604030504040204" pitchFamily="50" charset="-128"/>
                <a:ea typeface="Meiryo UI" panose="020B0604030504040204" pitchFamily="50" charset="-128"/>
              </a:rPr>
              <a:t>として</a:t>
            </a:r>
            <a:r>
              <a:rPr lang="ja-JP" altLang="en-US" sz="1400" dirty="0" smtClean="0">
                <a:latin typeface="Meiryo UI" panose="020B0604030504040204" pitchFamily="50" charset="-128"/>
                <a:ea typeface="Meiryo UI" panose="020B0604030504040204" pitchFamily="50" charset="-128"/>
              </a:rPr>
              <a:t>、令和</a:t>
            </a:r>
            <a:r>
              <a:rPr lang="en-US" altLang="ja-JP" sz="1400" dirty="0" smtClean="0">
                <a:latin typeface="Meiryo UI" panose="020B0604030504040204" pitchFamily="50" charset="-128"/>
                <a:ea typeface="Meiryo UI" panose="020B0604030504040204" pitchFamily="50" charset="-128"/>
              </a:rPr>
              <a:t>3</a:t>
            </a:r>
            <a:r>
              <a:rPr lang="ja-JP" altLang="en-US" sz="1400" dirty="0" smtClean="0">
                <a:latin typeface="Meiryo UI" panose="020B0604030504040204" pitchFamily="50" charset="-128"/>
                <a:ea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rPr>
              <a:t>4</a:t>
            </a:r>
            <a:r>
              <a:rPr lang="ja-JP" altLang="en-US" sz="1400" dirty="0">
                <a:latin typeface="Meiryo UI" panose="020B0604030504040204" pitchFamily="50" charset="-128"/>
                <a:ea typeface="Meiryo UI" panose="020B0604030504040204" pitchFamily="50" charset="-128"/>
              </a:rPr>
              <a:t>月に開設</a:t>
            </a:r>
            <a:endParaRPr lang="en-US" altLang="ja-JP" sz="1400" dirty="0">
              <a:latin typeface="Meiryo UI" panose="020B0604030504040204" pitchFamily="50" charset="-128"/>
              <a:ea typeface="Meiryo UI" panose="020B0604030504040204" pitchFamily="50" charset="-128"/>
            </a:endParaRPr>
          </a:p>
        </p:txBody>
      </p:sp>
      <p:cxnSp>
        <p:nvCxnSpPr>
          <p:cNvPr id="29" name="直線コネクタ 28">
            <a:extLst>
              <a:ext uri="{FF2B5EF4-FFF2-40B4-BE49-F238E27FC236}">
                <a16:creationId xmlns:a16="http://schemas.microsoft.com/office/drawing/2014/main" id="{DCBED761-4A2D-4E0D-9CAC-8DC67659F5D5}"/>
              </a:ext>
            </a:extLst>
          </p:cNvPr>
          <p:cNvCxnSpPr/>
          <p:nvPr/>
        </p:nvCxnSpPr>
        <p:spPr>
          <a:xfrm>
            <a:off x="308973" y="476672"/>
            <a:ext cx="86258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スライド番号プレースホルダー 1"/>
          <p:cNvSpPr txBox="1">
            <a:spLocks/>
          </p:cNvSpPr>
          <p:nvPr/>
        </p:nvSpPr>
        <p:spPr>
          <a:xfrm>
            <a:off x="8629649" y="6494400"/>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10</a:t>
            </a:fld>
            <a:endParaRPr kumimoji="1" lang="ja-JP" altLang="en-US" sz="2000" dirty="0"/>
          </a:p>
        </p:txBody>
      </p:sp>
      <p:sp>
        <p:nvSpPr>
          <p:cNvPr id="45" name="角丸四角形 44"/>
          <p:cNvSpPr/>
          <p:nvPr/>
        </p:nvSpPr>
        <p:spPr>
          <a:xfrm>
            <a:off x="1518312" y="5895892"/>
            <a:ext cx="6147877" cy="667321"/>
          </a:xfrm>
          <a:prstGeom prst="roundRect">
            <a:avLst/>
          </a:prstGeom>
          <a:solidFill>
            <a:srgbClr val="99CCFF"/>
          </a:solidFill>
          <a:ln>
            <a:noFill/>
          </a:ln>
          <a:scene3d>
            <a:camera prst="orthographicFront"/>
            <a:lightRig rig="balanced"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mn-ea"/>
              </a:rPr>
              <a:t>金属</a:t>
            </a:r>
            <a:r>
              <a:rPr lang="en-US" altLang="ja-JP" dirty="0">
                <a:solidFill>
                  <a:schemeClr val="tx1"/>
                </a:solidFill>
                <a:latin typeface="+mn-ea"/>
              </a:rPr>
              <a:t>3D</a:t>
            </a:r>
            <a:r>
              <a:rPr lang="ja-JP" altLang="en-US" dirty="0">
                <a:solidFill>
                  <a:schemeClr val="tx1"/>
                </a:solidFill>
                <a:latin typeface="+mn-ea"/>
              </a:rPr>
              <a:t>造形の各プロセスにおける様々な技術課題を解決</a:t>
            </a:r>
          </a:p>
          <a:p>
            <a:pPr algn="ctr"/>
            <a:r>
              <a:rPr lang="ja-JP" altLang="en-US" b="1" u="sng" dirty="0">
                <a:solidFill>
                  <a:srgbClr val="FF0000"/>
                </a:solidFill>
                <a:latin typeface="+mn-ea"/>
              </a:rPr>
              <a:t>一気通貫型の研究開発・技術支援</a:t>
            </a:r>
            <a:r>
              <a:rPr lang="ja-JP" altLang="en-US" dirty="0">
                <a:solidFill>
                  <a:schemeClr val="tx1"/>
                </a:solidFill>
                <a:latin typeface="+mn-ea"/>
              </a:rPr>
              <a:t>が</a:t>
            </a:r>
            <a:r>
              <a:rPr lang="ja-JP" altLang="en-US" dirty="0" smtClean="0">
                <a:solidFill>
                  <a:schemeClr val="tx1"/>
                </a:solidFill>
                <a:latin typeface="+mn-ea"/>
              </a:rPr>
              <a:t>可能</a:t>
            </a:r>
            <a:endParaRPr lang="en-US" altLang="ja-JP" dirty="0">
              <a:solidFill>
                <a:schemeClr val="tx1"/>
              </a:solidFill>
              <a:latin typeface="+mn-ea"/>
            </a:endParaRPr>
          </a:p>
        </p:txBody>
      </p:sp>
      <p:sp>
        <p:nvSpPr>
          <p:cNvPr id="41" name="角丸四角形 40"/>
          <p:cNvSpPr/>
          <p:nvPr/>
        </p:nvSpPr>
        <p:spPr>
          <a:xfrm>
            <a:off x="148116" y="6429411"/>
            <a:ext cx="1863434" cy="339768"/>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p:spPr>
        <p:style>
          <a:lnRef idx="0">
            <a:schemeClr val="accent5"/>
          </a:lnRef>
          <a:fillRef idx="3">
            <a:schemeClr val="accent5"/>
          </a:fillRef>
          <a:effectRef idx="3">
            <a:schemeClr val="accent5"/>
          </a:effectRef>
          <a:fontRef idx="minor">
            <a:schemeClr val="lt1"/>
          </a:fontRef>
        </p:style>
        <p:txBody>
          <a:bodyPr rtlCol="0" anchor="ctr"/>
          <a:lstStyle/>
          <a:p>
            <a:pPr>
              <a:lnSpc>
                <a:spcPct val="120000"/>
              </a:lnSpc>
            </a:pPr>
            <a:r>
              <a:rPr lang="ja-JP" altLang="en-US" sz="16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関西公設試で唯一</a:t>
            </a:r>
            <a:endParaRPr lang="ja-JP" altLang="en-US" sz="16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フリーフォーム 41"/>
          <p:cNvSpPr/>
          <p:nvPr/>
        </p:nvSpPr>
        <p:spPr>
          <a:xfrm>
            <a:off x="233873" y="3972826"/>
            <a:ext cx="1536672" cy="472099"/>
          </a:xfrm>
          <a:custGeom>
            <a:avLst/>
            <a:gdLst>
              <a:gd name="connsiteX0" fmla="*/ 0 w 1536672"/>
              <a:gd name="connsiteY0" fmla="*/ 0 h 472099"/>
              <a:gd name="connsiteX1" fmla="*/ 1300623 w 1536672"/>
              <a:gd name="connsiteY1" fmla="*/ 0 h 472099"/>
              <a:gd name="connsiteX2" fmla="*/ 1536672 w 1536672"/>
              <a:gd name="connsiteY2" fmla="*/ 236050 h 472099"/>
              <a:gd name="connsiteX3" fmla="*/ 1300623 w 1536672"/>
              <a:gd name="connsiteY3" fmla="*/ 472099 h 472099"/>
              <a:gd name="connsiteX4" fmla="*/ 0 w 1536672"/>
              <a:gd name="connsiteY4" fmla="*/ 472099 h 472099"/>
              <a:gd name="connsiteX5" fmla="*/ 236050 w 1536672"/>
              <a:gd name="connsiteY5" fmla="*/ 236050 h 472099"/>
              <a:gd name="connsiteX6" fmla="*/ 0 w 1536672"/>
              <a:gd name="connsiteY6" fmla="*/ 0 h 47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6672" h="472099">
                <a:moveTo>
                  <a:pt x="0" y="0"/>
                </a:moveTo>
                <a:lnTo>
                  <a:pt x="1300623" y="0"/>
                </a:lnTo>
                <a:lnTo>
                  <a:pt x="1536672" y="236050"/>
                </a:lnTo>
                <a:lnTo>
                  <a:pt x="1300623" y="472099"/>
                </a:lnTo>
                <a:lnTo>
                  <a:pt x="0" y="472099"/>
                </a:lnTo>
                <a:lnTo>
                  <a:pt x="236050" y="236050"/>
                </a:lnTo>
                <a:lnTo>
                  <a:pt x="0" y="0"/>
                </a:lnTo>
                <a:close/>
              </a:path>
            </a:pathLst>
          </a:custGeom>
          <a:solidFill>
            <a:srgbClr val="FF0000"/>
          </a:solidFill>
          <a:ln w="38100" cap="flat" cmpd="sng" algn="ctr">
            <a:no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spcFirstLastPara="0" vert="horz" wrap="square" lIns="316060" tIns="26670" rIns="262719" bIns="26670" numCol="1" spcCol="1270" anchor="ctr" anchorCtr="0">
            <a:noAutofit/>
          </a:bodyPr>
          <a:lstStyle/>
          <a:p>
            <a:pPr lvl="0" algn="ctr" defTabSz="889000">
              <a:lnSpc>
                <a:spcPct val="90000"/>
              </a:lnSpc>
              <a:spcBef>
                <a:spcPct val="0"/>
              </a:spcBef>
              <a:spcAft>
                <a:spcPct val="35000"/>
              </a:spcAft>
            </a:pPr>
            <a:r>
              <a:rPr kumimoji="1" lang="ja-JP" altLang="en-US" sz="2000" b="1" kern="1200" dirty="0" smtClean="0">
                <a:solidFill>
                  <a:sysClr val="window" lastClr="FFFFFF"/>
                </a:solidFill>
                <a:latin typeface="Calibri"/>
                <a:ea typeface="ＭＳ Ｐゴシック" panose="020B0600070205080204" pitchFamily="50" charset="-128"/>
                <a:cs typeface="+mn-cs"/>
              </a:rPr>
              <a:t>材料</a:t>
            </a:r>
            <a:endParaRPr kumimoji="1" lang="ja-JP" altLang="en-US" sz="2000" b="1" kern="1200" dirty="0">
              <a:solidFill>
                <a:sysClr val="window" lastClr="FFFFFF"/>
              </a:solidFill>
              <a:latin typeface="Calibri"/>
              <a:ea typeface="ＭＳ Ｐゴシック" panose="020B0600070205080204" pitchFamily="50" charset="-128"/>
              <a:cs typeface="+mn-cs"/>
            </a:endParaRPr>
          </a:p>
        </p:txBody>
      </p:sp>
      <p:sp>
        <p:nvSpPr>
          <p:cNvPr id="47" name="フリーフォーム 46"/>
          <p:cNvSpPr/>
          <p:nvPr/>
        </p:nvSpPr>
        <p:spPr>
          <a:xfrm>
            <a:off x="1616879" y="3972826"/>
            <a:ext cx="1536672" cy="472099"/>
          </a:xfrm>
          <a:custGeom>
            <a:avLst/>
            <a:gdLst>
              <a:gd name="connsiteX0" fmla="*/ 0 w 1536672"/>
              <a:gd name="connsiteY0" fmla="*/ 0 h 472099"/>
              <a:gd name="connsiteX1" fmla="*/ 1300623 w 1536672"/>
              <a:gd name="connsiteY1" fmla="*/ 0 h 472099"/>
              <a:gd name="connsiteX2" fmla="*/ 1536672 w 1536672"/>
              <a:gd name="connsiteY2" fmla="*/ 236050 h 472099"/>
              <a:gd name="connsiteX3" fmla="*/ 1300623 w 1536672"/>
              <a:gd name="connsiteY3" fmla="*/ 472099 h 472099"/>
              <a:gd name="connsiteX4" fmla="*/ 0 w 1536672"/>
              <a:gd name="connsiteY4" fmla="*/ 472099 h 472099"/>
              <a:gd name="connsiteX5" fmla="*/ 236050 w 1536672"/>
              <a:gd name="connsiteY5" fmla="*/ 236050 h 472099"/>
              <a:gd name="connsiteX6" fmla="*/ 0 w 1536672"/>
              <a:gd name="connsiteY6" fmla="*/ 0 h 47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6672" h="472099">
                <a:moveTo>
                  <a:pt x="0" y="0"/>
                </a:moveTo>
                <a:lnTo>
                  <a:pt x="1300623" y="0"/>
                </a:lnTo>
                <a:lnTo>
                  <a:pt x="1536672" y="236050"/>
                </a:lnTo>
                <a:lnTo>
                  <a:pt x="1300623" y="472099"/>
                </a:lnTo>
                <a:lnTo>
                  <a:pt x="0" y="472099"/>
                </a:lnTo>
                <a:lnTo>
                  <a:pt x="236050" y="236050"/>
                </a:lnTo>
                <a:lnTo>
                  <a:pt x="0" y="0"/>
                </a:lnTo>
                <a:close/>
              </a:path>
            </a:pathLst>
          </a:custGeom>
          <a:solidFill>
            <a:srgbClr val="FF6600"/>
          </a:solidFill>
          <a:ln w="38100" cap="flat" cmpd="sng" algn="ctr">
            <a:no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spcFirstLastPara="0" vert="horz" wrap="square" lIns="316060" tIns="26670" rIns="262719" bIns="26670" numCol="1" spcCol="1270" anchor="ctr" anchorCtr="0">
            <a:noAutofit/>
          </a:bodyPr>
          <a:lstStyle/>
          <a:p>
            <a:pPr lvl="0" algn="ctr" defTabSz="889000">
              <a:lnSpc>
                <a:spcPct val="90000"/>
              </a:lnSpc>
              <a:spcBef>
                <a:spcPct val="0"/>
              </a:spcBef>
              <a:spcAft>
                <a:spcPct val="35000"/>
              </a:spcAft>
            </a:pPr>
            <a:r>
              <a:rPr kumimoji="1" lang="ja-JP" altLang="en-US" sz="2000" b="1" kern="1200" dirty="0" smtClean="0">
                <a:solidFill>
                  <a:sysClr val="window" lastClr="FFFFFF"/>
                </a:solidFill>
                <a:latin typeface="Calibri"/>
                <a:ea typeface="ＭＳ Ｐゴシック" panose="020B0600070205080204" pitchFamily="50" charset="-128"/>
                <a:cs typeface="+mn-cs"/>
              </a:rPr>
              <a:t>設計</a:t>
            </a:r>
            <a:endParaRPr kumimoji="1" lang="ja-JP" altLang="en-US" sz="2000" b="1" kern="1200" dirty="0">
              <a:solidFill>
                <a:sysClr val="window" lastClr="FFFFFF"/>
              </a:solidFill>
              <a:latin typeface="Calibri"/>
              <a:ea typeface="ＭＳ Ｐゴシック" panose="020B0600070205080204" pitchFamily="50" charset="-128"/>
              <a:cs typeface="+mn-cs"/>
            </a:endParaRPr>
          </a:p>
        </p:txBody>
      </p:sp>
      <p:sp>
        <p:nvSpPr>
          <p:cNvPr id="48" name="フリーフォーム 47"/>
          <p:cNvSpPr/>
          <p:nvPr/>
        </p:nvSpPr>
        <p:spPr>
          <a:xfrm>
            <a:off x="2999884" y="3972826"/>
            <a:ext cx="1536672" cy="472099"/>
          </a:xfrm>
          <a:custGeom>
            <a:avLst/>
            <a:gdLst>
              <a:gd name="connsiteX0" fmla="*/ 0 w 1536672"/>
              <a:gd name="connsiteY0" fmla="*/ 0 h 472099"/>
              <a:gd name="connsiteX1" fmla="*/ 1300623 w 1536672"/>
              <a:gd name="connsiteY1" fmla="*/ 0 h 472099"/>
              <a:gd name="connsiteX2" fmla="*/ 1536672 w 1536672"/>
              <a:gd name="connsiteY2" fmla="*/ 236050 h 472099"/>
              <a:gd name="connsiteX3" fmla="*/ 1300623 w 1536672"/>
              <a:gd name="connsiteY3" fmla="*/ 472099 h 472099"/>
              <a:gd name="connsiteX4" fmla="*/ 0 w 1536672"/>
              <a:gd name="connsiteY4" fmla="*/ 472099 h 472099"/>
              <a:gd name="connsiteX5" fmla="*/ 236050 w 1536672"/>
              <a:gd name="connsiteY5" fmla="*/ 236050 h 472099"/>
              <a:gd name="connsiteX6" fmla="*/ 0 w 1536672"/>
              <a:gd name="connsiteY6" fmla="*/ 0 h 47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6672" h="472099">
                <a:moveTo>
                  <a:pt x="0" y="0"/>
                </a:moveTo>
                <a:lnTo>
                  <a:pt x="1300623" y="0"/>
                </a:lnTo>
                <a:lnTo>
                  <a:pt x="1536672" y="236050"/>
                </a:lnTo>
                <a:lnTo>
                  <a:pt x="1300623" y="472099"/>
                </a:lnTo>
                <a:lnTo>
                  <a:pt x="0" y="472099"/>
                </a:lnTo>
                <a:lnTo>
                  <a:pt x="236050" y="236050"/>
                </a:lnTo>
                <a:lnTo>
                  <a:pt x="0" y="0"/>
                </a:lnTo>
                <a:close/>
              </a:path>
            </a:pathLst>
          </a:custGeom>
          <a:solidFill>
            <a:srgbClr val="008000"/>
          </a:solidFill>
          <a:ln w="38100" cap="flat" cmpd="sng" algn="ctr">
            <a:no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spcFirstLastPara="0" vert="horz" wrap="square" lIns="316060" tIns="26670" rIns="262719" bIns="26670" numCol="1" spcCol="1270" anchor="ctr" anchorCtr="0">
            <a:noAutofit/>
          </a:bodyPr>
          <a:lstStyle/>
          <a:p>
            <a:pPr lvl="0" algn="ctr" defTabSz="889000">
              <a:lnSpc>
                <a:spcPct val="90000"/>
              </a:lnSpc>
              <a:spcBef>
                <a:spcPct val="0"/>
              </a:spcBef>
              <a:spcAft>
                <a:spcPct val="35000"/>
              </a:spcAft>
            </a:pPr>
            <a:r>
              <a:rPr kumimoji="1" lang="ja-JP" altLang="en-US" sz="2000" b="1" kern="1200" dirty="0" smtClean="0">
                <a:solidFill>
                  <a:sysClr val="window" lastClr="FFFFFF"/>
                </a:solidFill>
                <a:latin typeface="Calibri"/>
                <a:ea typeface="ＭＳ Ｐゴシック" panose="020B0600070205080204" pitchFamily="50" charset="-128"/>
                <a:cs typeface="+mn-cs"/>
              </a:rPr>
              <a:t>解析</a:t>
            </a:r>
            <a:endParaRPr kumimoji="1" lang="ja-JP" altLang="en-US" sz="2000" b="1" kern="1200" dirty="0">
              <a:solidFill>
                <a:sysClr val="window" lastClr="FFFFFF"/>
              </a:solidFill>
              <a:latin typeface="Calibri"/>
              <a:ea typeface="ＭＳ Ｐゴシック" panose="020B0600070205080204" pitchFamily="50" charset="-128"/>
              <a:cs typeface="+mn-cs"/>
            </a:endParaRPr>
          </a:p>
        </p:txBody>
      </p:sp>
      <p:sp>
        <p:nvSpPr>
          <p:cNvPr id="49" name="フリーフォーム 48"/>
          <p:cNvSpPr/>
          <p:nvPr/>
        </p:nvSpPr>
        <p:spPr>
          <a:xfrm>
            <a:off x="4382889" y="3972826"/>
            <a:ext cx="1536672" cy="472099"/>
          </a:xfrm>
          <a:custGeom>
            <a:avLst/>
            <a:gdLst>
              <a:gd name="connsiteX0" fmla="*/ 0 w 1536672"/>
              <a:gd name="connsiteY0" fmla="*/ 0 h 472099"/>
              <a:gd name="connsiteX1" fmla="*/ 1300623 w 1536672"/>
              <a:gd name="connsiteY1" fmla="*/ 0 h 472099"/>
              <a:gd name="connsiteX2" fmla="*/ 1536672 w 1536672"/>
              <a:gd name="connsiteY2" fmla="*/ 236050 h 472099"/>
              <a:gd name="connsiteX3" fmla="*/ 1300623 w 1536672"/>
              <a:gd name="connsiteY3" fmla="*/ 472099 h 472099"/>
              <a:gd name="connsiteX4" fmla="*/ 0 w 1536672"/>
              <a:gd name="connsiteY4" fmla="*/ 472099 h 472099"/>
              <a:gd name="connsiteX5" fmla="*/ 236050 w 1536672"/>
              <a:gd name="connsiteY5" fmla="*/ 236050 h 472099"/>
              <a:gd name="connsiteX6" fmla="*/ 0 w 1536672"/>
              <a:gd name="connsiteY6" fmla="*/ 0 h 47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6672" h="472099">
                <a:moveTo>
                  <a:pt x="0" y="0"/>
                </a:moveTo>
                <a:lnTo>
                  <a:pt x="1300623" y="0"/>
                </a:lnTo>
                <a:lnTo>
                  <a:pt x="1536672" y="236050"/>
                </a:lnTo>
                <a:lnTo>
                  <a:pt x="1300623" y="472099"/>
                </a:lnTo>
                <a:lnTo>
                  <a:pt x="0" y="472099"/>
                </a:lnTo>
                <a:lnTo>
                  <a:pt x="236050" y="236050"/>
                </a:lnTo>
                <a:lnTo>
                  <a:pt x="0" y="0"/>
                </a:lnTo>
                <a:close/>
              </a:path>
            </a:pathLst>
          </a:custGeom>
          <a:solidFill>
            <a:srgbClr val="0000FF"/>
          </a:solidFill>
          <a:ln w="38100" cap="flat" cmpd="sng" algn="ctr">
            <a:no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spcFirstLastPara="0" vert="horz" wrap="square" lIns="316060" tIns="26670" rIns="262719" bIns="26670" numCol="1" spcCol="1270" anchor="ctr" anchorCtr="0">
            <a:noAutofit/>
          </a:bodyPr>
          <a:lstStyle/>
          <a:p>
            <a:pPr lvl="0" algn="ctr" defTabSz="889000">
              <a:lnSpc>
                <a:spcPct val="90000"/>
              </a:lnSpc>
              <a:spcBef>
                <a:spcPct val="0"/>
              </a:spcBef>
              <a:spcAft>
                <a:spcPct val="35000"/>
              </a:spcAft>
            </a:pPr>
            <a:r>
              <a:rPr kumimoji="1" lang="ja-JP" altLang="en-US" sz="2000" b="1" kern="1200" dirty="0" smtClean="0">
                <a:solidFill>
                  <a:sysClr val="window" lastClr="FFFFFF"/>
                </a:solidFill>
                <a:latin typeface="Calibri"/>
                <a:ea typeface="ＭＳ Ｐゴシック" panose="020B0600070205080204" pitchFamily="50" charset="-128"/>
                <a:cs typeface="+mn-cs"/>
              </a:rPr>
              <a:t>造形</a:t>
            </a:r>
            <a:endParaRPr kumimoji="1" lang="ja-JP" altLang="en-US" sz="2000" b="1" kern="1200" dirty="0">
              <a:solidFill>
                <a:sysClr val="window" lastClr="FFFFFF"/>
              </a:solidFill>
              <a:latin typeface="Calibri"/>
              <a:ea typeface="ＭＳ Ｐゴシック" panose="020B0600070205080204" pitchFamily="50" charset="-128"/>
              <a:cs typeface="+mn-cs"/>
            </a:endParaRPr>
          </a:p>
        </p:txBody>
      </p:sp>
      <p:sp>
        <p:nvSpPr>
          <p:cNvPr id="50" name="フリーフォーム 49"/>
          <p:cNvSpPr/>
          <p:nvPr/>
        </p:nvSpPr>
        <p:spPr>
          <a:xfrm>
            <a:off x="5765895" y="3972826"/>
            <a:ext cx="1536672" cy="472099"/>
          </a:xfrm>
          <a:custGeom>
            <a:avLst/>
            <a:gdLst>
              <a:gd name="connsiteX0" fmla="*/ 0 w 1536672"/>
              <a:gd name="connsiteY0" fmla="*/ 0 h 472099"/>
              <a:gd name="connsiteX1" fmla="*/ 1300623 w 1536672"/>
              <a:gd name="connsiteY1" fmla="*/ 0 h 472099"/>
              <a:gd name="connsiteX2" fmla="*/ 1536672 w 1536672"/>
              <a:gd name="connsiteY2" fmla="*/ 236050 h 472099"/>
              <a:gd name="connsiteX3" fmla="*/ 1300623 w 1536672"/>
              <a:gd name="connsiteY3" fmla="*/ 472099 h 472099"/>
              <a:gd name="connsiteX4" fmla="*/ 0 w 1536672"/>
              <a:gd name="connsiteY4" fmla="*/ 472099 h 472099"/>
              <a:gd name="connsiteX5" fmla="*/ 236050 w 1536672"/>
              <a:gd name="connsiteY5" fmla="*/ 236050 h 472099"/>
              <a:gd name="connsiteX6" fmla="*/ 0 w 1536672"/>
              <a:gd name="connsiteY6" fmla="*/ 0 h 47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6672" h="472099">
                <a:moveTo>
                  <a:pt x="0" y="0"/>
                </a:moveTo>
                <a:lnTo>
                  <a:pt x="1300623" y="0"/>
                </a:lnTo>
                <a:lnTo>
                  <a:pt x="1536672" y="236050"/>
                </a:lnTo>
                <a:lnTo>
                  <a:pt x="1300623" y="472099"/>
                </a:lnTo>
                <a:lnTo>
                  <a:pt x="0" y="472099"/>
                </a:lnTo>
                <a:lnTo>
                  <a:pt x="236050" y="236050"/>
                </a:lnTo>
                <a:lnTo>
                  <a:pt x="0" y="0"/>
                </a:lnTo>
                <a:close/>
              </a:path>
            </a:pathLst>
          </a:custGeom>
          <a:solidFill>
            <a:srgbClr val="660066"/>
          </a:solidFill>
          <a:ln w="38100" cap="flat" cmpd="sng" algn="ctr">
            <a:no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spcFirstLastPara="0" vert="horz" wrap="square" lIns="316060" tIns="26670" rIns="262719" bIns="26670" numCol="1" spcCol="1270" anchor="ctr" anchorCtr="0">
            <a:noAutofit/>
          </a:bodyPr>
          <a:lstStyle/>
          <a:p>
            <a:pPr lvl="0" algn="ctr" defTabSz="889000">
              <a:lnSpc>
                <a:spcPct val="90000"/>
              </a:lnSpc>
              <a:spcBef>
                <a:spcPct val="0"/>
              </a:spcBef>
              <a:spcAft>
                <a:spcPct val="35000"/>
              </a:spcAft>
            </a:pPr>
            <a:r>
              <a:rPr kumimoji="1" lang="ja-JP" altLang="en-US" sz="2000" b="1" kern="1200" dirty="0" smtClean="0">
                <a:solidFill>
                  <a:sysClr val="window" lastClr="FFFFFF"/>
                </a:solidFill>
                <a:latin typeface="Calibri"/>
                <a:ea typeface="ＭＳ Ｐゴシック" panose="020B0600070205080204" pitchFamily="50" charset="-128"/>
                <a:cs typeface="+mn-cs"/>
              </a:rPr>
              <a:t>評価</a:t>
            </a:r>
            <a:endParaRPr kumimoji="1" lang="ja-JP" altLang="en-US" sz="2000" b="1" kern="1200" dirty="0">
              <a:solidFill>
                <a:sysClr val="window" lastClr="FFFFFF"/>
              </a:solidFill>
              <a:latin typeface="Calibri"/>
              <a:ea typeface="ＭＳ Ｐゴシック" panose="020B0600070205080204" pitchFamily="50" charset="-128"/>
              <a:cs typeface="+mn-cs"/>
            </a:endParaRPr>
          </a:p>
        </p:txBody>
      </p:sp>
      <p:sp>
        <p:nvSpPr>
          <p:cNvPr id="51" name="フリーフォーム 50"/>
          <p:cNvSpPr/>
          <p:nvPr/>
        </p:nvSpPr>
        <p:spPr>
          <a:xfrm>
            <a:off x="7148900" y="3972826"/>
            <a:ext cx="1536672" cy="472099"/>
          </a:xfrm>
          <a:custGeom>
            <a:avLst/>
            <a:gdLst>
              <a:gd name="connsiteX0" fmla="*/ 0 w 1536672"/>
              <a:gd name="connsiteY0" fmla="*/ 0 h 472099"/>
              <a:gd name="connsiteX1" fmla="*/ 1300623 w 1536672"/>
              <a:gd name="connsiteY1" fmla="*/ 0 h 472099"/>
              <a:gd name="connsiteX2" fmla="*/ 1536672 w 1536672"/>
              <a:gd name="connsiteY2" fmla="*/ 236050 h 472099"/>
              <a:gd name="connsiteX3" fmla="*/ 1300623 w 1536672"/>
              <a:gd name="connsiteY3" fmla="*/ 472099 h 472099"/>
              <a:gd name="connsiteX4" fmla="*/ 0 w 1536672"/>
              <a:gd name="connsiteY4" fmla="*/ 472099 h 472099"/>
              <a:gd name="connsiteX5" fmla="*/ 236050 w 1536672"/>
              <a:gd name="connsiteY5" fmla="*/ 236050 h 472099"/>
              <a:gd name="connsiteX6" fmla="*/ 0 w 1536672"/>
              <a:gd name="connsiteY6" fmla="*/ 0 h 47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6672" h="472099">
                <a:moveTo>
                  <a:pt x="0" y="0"/>
                </a:moveTo>
                <a:lnTo>
                  <a:pt x="1300623" y="0"/>
                </a:lnTo>
                <a:lnTo>
                  <a:pt x="1536672" y="236050"/>
                </a:lnTo>
                <a:lnTo>
                  <a:pt x="1300623" y="472099"/>
                </a:lnTo>
                <a:lnTo>
                  <a:pt x="0" y="472099"/>
                </a:lnTo>
                <a:lnTo>
                  <a:pt x="236050" y="236050"/>
                </a:lnTo>
                <a:lnTo>
                  <a:pt x="0" y="0"/>
                </a:lnTo>
                <a:close/>
              </a:path>
            </a:pathLst>
          </a:custGeom>
          <a:solidFill>
            <a:srgbClr val="800000"/>
          </a:solidFill>
          <a:ln w="38100" cap="flat" cmpd="sng" algn="ctr">
            <a:no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spcFirstLastPara="0" vert="horz" wrap="square" lIns="316060" tIns="26670" rIns="262719" bIns="26670" numCol="1" spcCol="1270" anchor="ctr" anchorCtr="0">
            <a:noAutofit/>
          </a:bodyPr>
          <a:lstStyle/>
          <a:p>
            <a:pPr lvl="0" algn="ctr" defTabSz="889000">
              <a:lnSpc>
                <a:spcPct val="90000"/>
              </a:lnSpc>
              <a:spcBef>
                <a:spcPct val="0"/>
              </a:spcBef>
              <a:spcAft>
                <a:spcPct val="35000"/>
              </a:spcAft>
            </a:pPr>
            <a:r>
              <a:rPr kumimoji="1" lang="ja-JP" altLang="en-US" sz="2000" b="1" kern="1200" dirty="0" smtClean="0">
                <a:solidFill>
                  <a:sysClr val="window" lastClr="FFFFFF"/>
                </a:solidFill>
                <a:latin typeface="Calibri"/>
                <a:ea typeface="ＭＳ Ｐゴシック" panose="020B0600070205080204" pitchFamily="50" charset="-128"/>
                <a:cs typeface="+mn-cs"/>
              </a:rPr>
              <a:t>用途</a:t>
            </a:r>
            <a:endParaRPr kumimoji="1" lang="ja-JP" altLang="en-US" sz="2000" b="1" kern="1200" dirty="0">
              <a:solidFill>
                <a:sysClr val="window" lastClr="FFFFFF"/>
              </a:solidFill>
              <a:latin typeface="Calibri"/>
              <a:ea typeface="ＭＳ Ｐゴシック" panose="020B0600070205080204" pitchFamily="50" charset="-128"/>
              <a:cs typeface="+mn-cs"/>
            </a:endParaRPr>
          </a:p>
        </p:txBody>
      </p:sp>
      <p:pic>
        <p:nvPicPr>
          <p:cNvPr id="5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3760" y="4641618"/>
            <a:ext cx="1221392" cy="9176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3" name="Picture 4">
            <a:extLst>
              <a:ext uri="{FF2B5EF4-FFF2-40B4-BE49-F238E27FC236}">
                <a16:creationId xmlns:a16="http://schemas.microsoft.com/office/drawing/2014/main" id="{F2047C4E-A35E-4951-9AA0-B8F749AFD658}"/>
              </a:ext>
            </a:extLst>
          </p:cNvPr>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ackgroundRemoval t="33750" b="43077" l="20988" r="65818">
                        <a14:foregroundMark x1="40664" y1="41442" x2="40664" y2="41442"/>
                        <a14:foregroundMark x1="41744" y1="41442" x2="41744" y2="41442"/>
                        <a14:foregroundMark x1="42978" y1="41346" x2="42978" y2="41346"/>
                        <a14:foregroundMark x1="32253" y1="41154" x2="32253" y2="41154"/>
                        <a14:foregroundMark x1="33333" y1="41250" x2="33333" y2="41250"/>
                        <a14:foregroundMark x1="34722" y1="41538" x2="34722" y2="41538"/>
                        <a14:foregroundMark x1="35802" y1="41635" x2="35802" y2="41635"/>
                        <a14:foregroundMark x1="37037" y1="41442" x2="37037" y2="41442"/>
                        <a14:foregroundMark x1="38194" y1="41346" x2="38194" y2="41346"/>
                        <a14:foregroundMark x1="39429" y1="41346" x2="39429" y2="41346"/>
                        <a14:foregroundMark x1="44059" y1="41635" x2="44059" y2="41635"/>
                        <a14:foregroundMark x1="45448" y1="41538" x2="45448" y2="41538"/>
                        <a14:foregroundMark x1="46605" y1="41731" x2="46605" y2="41731"/>
                        <a14:foregroundMark x1="47917" y1="41635" x2="47917" y2="41635"/>
                        <a14:foregroundMark x1="48843" y1="41635" x2="48843" y2="41635"/>
                        <a14:foregroundMark x1="50077" y1="41538" x2="50077" y2="41538"/>
                        <a14:foregroundMark x1="51312" y1="41250" x2="51312" y2="41250"/>
                        <a14:foregroundMark x1="63426" y1="41635" x2="63426" y2="41635"/>
                        <a14:foregroundMark x1="62114" y1="41635" x2="62114" y2="41635"/>
                        <a14:foregroundMark x1="61034" y1="41346" x2="61034" y2="41346"/>
                        <a14:foregroundMark x1="59568" y1="41442" x2="59568" y2="41442"/>
                        <a14:foregroundMark x1="58488" y1="41635" x2="58488" y2="41635"/>
                        <a14:foregroundMark x1="57407" y1="41154" x2="57407" y2="41154"/>
                        <a14:foregroundMark x1="56019" y1="41346" x2="56019" y2="41346"/>
                        <a14:foregroundMark x1="54938" y1="41250" x2="54938" y2="41250"/>
                        <a14:foregroundMark x1="53472" y1="40962" x2="53472" y2="40962"/>
                        <a14:foregroundMark x1="52701" y1="41538" x2="52701" y2="41538"/>
                      </a14:backgroundRemoval>
                    </a14:imgEffect>
                  </a14:imgLayer>
                </a14:imgProps>
              </a:ext>
              <a:ext uri="{28A0092B-C50C-407E-A947-70E740481C1C}">
                <a14:useLocalDpi xmlns:a14="http://schemas.microsoft.com/office/drawing/2010/main"/>
              </a:ext>
            </a:extLst>
          </a:blip>
          <a:srcRect l="21406" t="34579" r="34906" b="57152"/>
          <a:stretch/>
        </p:blipFill>
        <p:spPr bwMode="auto">
          <a:xfrm>
            <a:off x="3129643" y="5040380"/>
            <a:ext cx="1319718" cy="426587"/>
          </a:xfrm>
          <a:prstGeom prst="rect">
            <a:avLst/>
          </a:prstGeom>
          <a:solidFill>
            <a:schemeClr val="bg1"/>
          </a:solidFill>
          <a:ln>
            <a:noFill/>
          </a:ln>
          <a:extLst/>
        </p:spPr>
      </p:pic>
      <p:sp>
        <p:nvSpPr>
          <p:cNvPr id="54" name="テキスト ボックス 53"/>
          <p:cNvSpPr txBox="1"/>
          <p:nvPr/>
        </p:nvSpPr>
        <p:spPr>
          <a:xfrm>
            <a:off x="1693057" y="5609313"/>
            <a:ext cx="1402948" cy="307777"/>
          </a:xfrm>
          <a:prstGeom prst="rect">
            <a:avLst/>
          </a:prstGeom>
          <a:noFill/>
        </p:spPr>
        <p:txBody>
          <a:bodyPr wrap="none" rtlCol="0">
            <a:spAutoFit/>
          </a:bodyPr>
          <a:lstStyle/>
          <a:p>
            <a:r>
              <a:rPr kumimoji="1" lang="ja-JP" altLang="en-US" sz="1400" dirty="0" smtClean="0"/>
              <a:t>最適設計ツール</a:t>
            </a:r>
            <a:endParaRPr kumimoji="1" lang="en-US" altLang="ja-JP" sz="1400" dirty="0" smtClean="0"/>
          </a:p>
        </p:txBody>
      </p:sp>
      <p:sp>
        <p:nvSpPr>
          <p:cNvPr id="55" name="テキスト ボックス 54"/>
          <p:cNvSpPr txBox="1"/>
          <p:nvPr/>
        </p:nvSpPr>
        <p:spPr>
          <a:xfrm>
            <a:off x="3042499" y="5609313"/>
            <a:ext cx="1978965" cy="307777"/>
          </a:xfrm>
          <a:prstGeom prst="rect">
            <a:avLst/>
          </a:prstGeom>
          <a:noFill/>
        </p:spPr>
        <p:txBody>
          <a:bodyPr wrap="square" rtlCol="0">
            <a:spAutoFit/>
          </a:bodyPr>
          <a:lstStyle/>
          <a:p>
            <a:r>
              <a:rPr lang="en-US" altLang="ja-JP" sz="1400" dirty="0" smtClean="0">
                <a:latin typeface="+mj-ea"/>
                <a:ea typeface="+mj-ea"/>
              </a:rPr>
              <a:t>CAE</a:t>
            </a:r>
            <a:r>
              <a:rPr lang="ja-JP" altLang="en-US" sz="1400" dirty="0" smtClean="0">
                <a:latin typeface="+mj-ea"/>
                <a:ea typeface="+mj-ea"/>
              </a:rPr>
              <a:t>（熱流体・構造）</a:t>
            </a:r>
            <a:endParaRPr kumimoji="1" lang="ja-JP" altLang="en-US" sz="1400" dirty="0">
              <a:latin typeface="+mj-ea"/>
              <a:ea typeface="+mj-ea"/>
            </a:endParaRPr>
          </a:p>
        </p:txBody>
      </p:sp>
      <p:sp>
        <p:nvSpPr>
          <p:cNvPr id="56" name="テキスト ボックス 55"/>
          <p:cNvSpPr txBox="1"/>
          <p:nvPr/>
        </p:nvSpPr>
        <p:spPr>
          <a:xfrm>
            <a:off x="4766248" y="5609313"/>
            <a:ext cx="902811" cy="307777"/>
          </a:xfrm>
          <a:prstGeom prst="rect">
            <a:avLst/>
          </a:prstGeom>
          <a:noFill/>
        </p:spPr>
        <p:txBody>
          <a:bodyPr wrap="none" rtlCol="0">
            <a:spAutoFit/>
          </a:bodyPr>
          <a:lstStyle/>
          <a:p>
            <a:r>
              <a:rPr kumimoji="1" lang="ja-JP" altLang="en-US" sz="1400" dirty="0" smtClean="0"/>
              <a:t>積層造形</a:t>
            </a:r>
            <a:endParaRPr kumimoji="1" lang="ja-JP" altLang="en-US" sz="1400" dirty="0"/>
          </a:p>
        </p:txBody>
      </p:sp>
      <p:sp>
        <p:nvSpPr>
          <p:cNvPr id="57" name="テキスト ボックス 56"/>
          <p:cNvSpPr txBox="1"/>
          <p:nvPr/>
        </p:nvSpPr>
        <p:spPr>
          <a:xfrm>
            <a:off x="6062392" y="5609313"/>
            <a:ext cx="902811" cy="307777"/>
          </a:xfrm>
          <a:prstGeom prst="rect">
            <a:avLst/>
          </a:prstGeom>
          <a:noFill/>
        </p:spPr>
        <p:txBody>
          <a:bodyPr wrap="none" rtlCol="0">
            <a:spAutoFit/>
          </a:bodyPr>
          <a:lstStyle/>
          <a:p>
            <a:r>
              <a:rPr kumimoji="1" lang="ja-JP" altLang="en-US" sz="1400" dirty="0" smtClean="0"/>
              <a:t>構造評価</a:t>
            </a:r>
            <a:endParaRPr kumimoji="1" lang="ja-JP" altLang="en-US" sz="1400" dirty="0"/>
          </a:p>
        </p:txBody>
      </p:sp>
      <p:sp>
        <p:nvSpPr>
          <p:cNvPr id="58" name="テキスト ボックス 57"/>
          <p:cNvSpPr txBox="1"/>
          <p:nvPr/>
        </p:nvSpPr>
        <p:spPr>
          <a:xfrm>
            <a:off x="7070504" y="5609313"/>
            <a:ext cx="1800493" cy="307777"/>
          </a:xfrm>
          <a:prstGeom prst="rect">
            <a:avLst/>
          </a:prstGeom>
          <a:noFill/>
        </p:spPr>
        <p:txBody>
          <a:bodyPr wrap="none" rtlCol="0">
            <a:spAutoFit/>
          </a:bodyPr>
          <a:lstStyle/>
          <a:p>
            <a:r>
              <a:rPr kumimoji="1" lang="ja-JP" altLang="en-US" sz="1400" dirty="0" smtClean="0"/>
              <a:t>（例）放電加工用電極</a:t>
            </a:r>
            <a:endParaRPr kumimoji="1" lang="ja-JP" altLang="en-US" sz="1400" dirty="0"/>
          </a:p>
        </p:txBody>
      </p:sp>
      <p:sp>
        <p:nvSpPr>
          <p:cNvPr id="59" name="テキスト ボックス 58"/>
          <p:cNvSpPr txBox="1"/>
          <p:nvPr/>
        </p:nvSpPr>
        <p:spPr>
          <a:xfrm>
            <a:off x="443540" y="5609313"/>
            <a:ext cx="1082348" cy="307777"/>
          </a:xfrm>
          <a:prstGeom prst="rect">
            <a:avLst/>
          </a:prstGeom>
          <a:noFill/>
        </p:spPr>
        <p:txBody>
          <a:bodyPr wrap="none" rtlCol="0">
            <a:spAutoFit/>
          </a:bodyPr>
          <a:lstStyle/>
          <a:p>
            <a:r>
              <a:rPr kumimoji="1" lang="ja-JP" altLang="en-US" sz="1400" dirty="0" smtClean="0"/>
              <a:t>造形用粉末</a:t>
            </a:r>
            <a:endParaRPr kumimoji="1" lang="ja-JP" altLang="en-US" sz="1400" dirty="0"/>
          </a:p>
        </p:txBody>
      </p:sp>
      <p:grpSp>
        <p:nvGrpSpPr>
          <p:cNvPr id="60" name="図形グループ 11"/>
          <p:cNvGrpSpPr/>
          <p:nvPr/>
        </p:nvGrpSpPr>
        <p:grpSpPr>
          <a:xfrm>
            <a:off x="4551664" y="4571210"/>
            <a:ext cx="1384581" cy="925363"/>
            <a:chOff x="4842831" y="2492561"/>
            <a:chExt cx="1530278" cy="1022737"/>
          </a:xfrm>
        </p:grpSpPr>
        <p:pic>
          <p:nvPicPr>
            <p:cNvPr id="61" name="図 60"/>
            <p:cNvPicPr>
              <a:picLocks noChangeAspect="1"/>
            </p:cNvPicPr>
            <p:nvPr/>
          </p:nvPicPr>
          <p:blipFill rotWithShape="1">
            <a:blip r:embed="rId6" cstate="email">
              <a:extLst>
                <a:ext uri="{28A0092B-C50C-407E-A947-70E740481C1C}">
                  <a14:useLocalDpi xmlns:a14="http://schemas.microsoft.com/office/drawing/2010/main"/>
                </a:ext>
              </a:extLst>
            </a:blip>
            <a:srcRect t="4190" r="3479" b="2493"/>
            <a:stretch/>
          </p:blipFill>
          <p:spPr>
            <a:xfrm>
              <a:off x="4979745" y="2504593"/>
              <a:ext cx="1187830" cy="1010705"/>
            </a:xfrm>
            <a:prstGeom prst="rect">
              <a:avLst/>
            </a:prstGeom>
            <a:noFill/>
            <a:ln>
              <a:noFill/>
            </a:ln>
          </p:spPr>
        </p:pic>
        <p:sp>
          <p:nvSpPr>
            <p:cNvPr id="62" name="テキスト ボックス 61"/>
            <p:cNvSpPr txBox="1"/>
            <p:nvPr/>
          </p:nvSpPr>
          <p:spPr>
            <a:xfrm>
              <a:off x="4842831" y="2492561"/>
              <a:ext cx="771037" cy="272130"/>
            </a:xfrm>
            <a:prstGeom prst="rect">
              <a:avLst/>
            </a:prstGeom>
            <a:solidFill>
              <a:schemeClr val="bg1"/>
            </a:solidFill>
          </p:spPr>
          <p:txBody>
            <a:bodyPr wrap="none" rtlCol="0">
              <a:spAutoFit/>
            </a:bodyPr>
            <a:lstStyle/>
            <a:p>
              <a:r>
                <a:rPr kumimoji="1" lang="ja-JP" altLang="en-US" sz="1000" dirty="0" smtClean="0">
                  <a:solidFill>
                    <a:srgbClr val="FF0000"/>
                  </a:solidFill>
                </a:rPr>
                <a:t>走査速度</a:t>
              </a:r>
              <a:endParaRPr kumimoji="1" lang="ja-JP" altLang="en-US" sz="1000" dirty="0">
                <a:solidFill>
                  <a:srgbClr val="FF0000"/>
                </a:solidFill>
              </a:endParaRPr>
            </a:p>
          </p:txBody>
        </p:sp>
        <p:sp>
          <p:nvSpPr>
            <p:cNvPr id="63" name="テキスト ボックス 62"/>
            <p:cNvSpPr txBox="1"/>
            <p:nvPr/>
          </p:nvSpPr>
          <p:spPr>
            <a:xfrm>
              <a:off x="5529432" y="2583074"/>
              <a:ext cx="843677" cy="272130"/>
            </a:xfrm>
            <a:prstGeom prst="rect">
              <a:avLst/>
            </a:prstGeom>
            <a:solidFill>
              <a:schemeClr val="bg1"/>
            </a:solidFill>
          </p:spPr>
          <p:txBody>
            <a:bodyPr wrap="none" rtlCol="0">
              <a:spAutoFit/>
            </a:bodyPr>
            <a:lstStyle/>
            <a:p>
              <a:r>
                <a:rPr kumimoji="1" lang="ja-JP" altLang="en-US" sz="1000" dirty="0" smtClean="0">
                  <a:solidFill>
                    <a:srgbClr val="FF0000"/>
                  </a:solidFill>
                </a:rPr>
                <a:t>走査ピッチ</a:t>
              </a:r>
              <a:endParaRPr kumimoji="1" lang="ja-JP" altLang="en-US" sz="1000" dirty="0">
                <a:solidFill>
                  <a:srgbClr val="FF0000"/>
                </a:solidFill>
              </a:endParaRPr>
            </a:p>
          </p:txBody>
        </p:sp>
        <p:sp>
          <p:nvSpPr>
            <p:cNvPr id="64" name="テキスト ボックス 63"/>
            <p:cNvSpPr txBox="1"/>
            <p:nvPr/>
          </p:nvSpPr>
          <p:spPr>
            <a:xfrm>
              <a:off x="5498973" y="3241443"/>
              <a:ext cx="737375" cy="272130"/>
            </a:xfrm>
            <a:prstGeom prst="rect">
              <a:avLst/>
            </a:prstGeom>
            <a:solidFill>
              <a:schemeClr val="bg1"/>
            </a:solidFill>
          </p:spPr>
          <p:txBody>
            <a:bodyPr wrap="none" rtlCol="0">
              <a:spAutoFit/>
            </a:bodyPr>
            <a:lstStyle/>
            <a:p>
              <a:r>
                <a:rPr kumimoji="1" lang="ja-JP" altLang="en-US" sz="1000" dirty="0" smtClean="0">
                  <a:solidFill>
                    <a:srgbClr val="FF0000"/>
                  </a:solidFill>
                </a:rPr>
                <a:t>積層厚さ</a:t>
              </a:r>
              <a:endParaRPr kumimoji="1" lang="ja-JP" altLang="en-US" sz="1000" dirty="0">
                <a:solidFill>
                  <a:srgbClr val="FF0000"/>
                </a:solidFill>
              </a:endParaRPr>
            </a:p>
          </p:txBody>
        </p:sp>
        <p:sp>
          <p:nvSpPr>
            <p:cNvPr id="65" name="正方形/長方形 64"/>
            <p:cNvSpPr/>
            <p:nvPr/>
          </p:nvSpPr>
          <p:spPr>
            <a:xfrm>
              <a:off x="5824186" y="2853421"/>
              <a:ext cx="128680" cy="11749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grpSp>
      <p:pic>
        <p:nvPicPr>
          <p:cNvPr id="72" name="Picture 3"/>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l="15012" t="13036" r="15005" b="7831"/>
          <a:stretch/>
        </p:blipFill>
        <p:spPr bwMode="auto">
          <a:xfrm>
            <a:off x="5990384" y="4597770"/>
            <a:ext cx="1015371" cy="9573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73" name="図形グループ 5"/>
          <p:cNvGrpSpPr/>
          <p:nvPr/>
        </p:nvGrpSpPr>
        <p:grpSpPr>
          <a:xfrm>
            <a:off x="7178802" y="4535457"/>
            <a:ext cx="1551922" cy="1030741"/>
            <a:chOff x="7466453" y="2665917"/>
            <a:chExt cx="1715227" cy="1139202"/>
          </a:xfrm>
        </p:grpSpPr>
        <p:pic>
          <p:nvPicPr>
            <p:cNvPr id="74" name="図 7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640136" y="2665917"/>
              <a:ext cx="1496208" cy="849381"/>
            </a:xfrm>
            <a:prstGeom prst="rect">
              <a:avLst/>
            </a:prstGeom>
          </p:spPr>
        </p:pic>
        <p:sp>
          <p:nvSpPr>
            <p:cNvPr id="75" name="テキスト ボックス 74"/>
            <p:cNvSpPr txBox="1"/>
            <p:nvPr/>
          </p:nvSpPr>
          <p:spPr>
            <a:xfrm>
              <a:off x="7525761" y="2731620"/>
              <a:ext cx="624690" cy="272130"/>
            </a:xfrm>
            <a:prstGeom prst="rect">
              <a:avLst/>
            </a:prstGeom>
            <a:solidFill>
              <a:schemeClr val="bg1"/>
            </a:solidFill>
          </p:spPr>
          <p:txBody>
            <a:bodyPr wrap="square" rtlCol="0">
              <a:spAutoFit/>
            </a:bodyPr>
            <a:lstStyle/>
            <a:p>
              <a:r>
                <a:rPr kumimoji="1" lang="ja-JP" altLang="en-US" sz="1000" dirty="0" smtClean="0">
                  <a:solidFill>
                    <a:srgbClr val="FF0000"/>
                  </a:solidFill>
                </a:rPr>
                <a:t>加工液</a:t>
              </a:r>
              <a:endParaRPr kumimoji="1" lang="ja-JP" altLang="en-US" sz="1000" dirty="0">
                <a:solidFill>
                  <a:srgbClr val="FF0000"/>
                </a:solidFill>
              </a:endParaRPr>
            </a:p>
          </p:txBody>
        </p:sp>
        <p:sp>
          <p:nvSpPr>
            <p:cNvPr id="76" name="テキスト ボックス 75"/>
            <p:cNvSpPr txBox="1"/>
            <p:nvPr/>
          </p:nvSpPr>
          <p:spPr>
            <a:xfrm>
              <a:off x="7466453" y="3524484"/>
              <a:ext cx="799383" cy="280635"/>
            </a:xfrm>
            <a:prstGeom prst="rect">
              <a:avLst/>
            </a:prstGeom>
            <a:solidFill>
              <a:schemeClr val="bg1"/>
            </a:solidFill>
          </p:spPr>
          <p:txBody>
            <a:bodyPr wrap="none" rtlCol="0">
              <a:spAutoFit/>
            </a:bodyPr>
            <a:lstStyle/>
            <a:p>
              <a:r>
                <a:rPr kumimoji="1" lang="ja-JP" altLang="en-US" sz="1000" dirty="0" smtClean="0">
                  <a:solidFill>
                    <a:srgbClr val="FF0000"/>
                  </a:solidFill>
                </a:rPr>
                <a:t>工具電極</a:t>
              </a:r>
              <a:endParaRPr kumimoji="1" lang="ja-JP" altLang="en-US" sz="1000" dirty="0">
                <a:solidFill>
                  <a:srgbClr val="FF0000"/>
                </a:solidFill>
              </a:endParaRPr>
            </a:p>
          </p:txBody>
        </p:sp>
        <p:sp>
          <p:nvSpPr>
            <p:cNvPr id="79" name="テキスト ボックス 78"/>
            <p:cNvSpPr txBox="1"/>
            <p:nvPr/>
          </p:nvSpPr>
          <p:spPr>
            <a:xfrm>
              <a:off x="8531118" y="3524483"/>
              <a:ext cx="650562" cy="280635"/>
            </a:xfrm>
            <a:prstGeom prst="rect">
              <a:avLst/>
            </a:prstGeom>
            <a:solidFill>
              <a:schemeClr val="bg1"/>
            </a:solidFill>
          </p:spPr>
          <p:txBody>
            <a:bodyPr wrap="none" rtlCol="0">
              <a:spAutoFit/>
            </a:bodyPr>
            <a:lstStyle/>
            <a:p>
              <a:r>
                <a:rPr kumimoji="1" lang="ja-JP" altLang="en-US" sz="1000" dirty="0" smtClean="0">
                  <a:solidFill>
                    <a:srgbClr val="FF0000"/>
                  </a:solidFill>
                </a:rPr>
                <a:t>工作物</a:t>
              </a:r>
              <a:endParaRPr kumimoji="1" lang="ja-JP" altLang="en-US" sz="1000" dirty="0">
                <a:solidFill>
                  <a:srgbClr val="FF0000"/>
                </a:solidFill>
              </a:endParaRPr>
            </a:p>
          </p:txBody>
        </p:sp>
        <p:sp>
          <p:nvSpPr>
            <p:cNvPr id="81" name="正方形/長方形 80"/>
            <p:cNvSpPr/>
            <p:nvPr/>
          </p:nvSpPr>
          <p:spPr>
            <a:xfrm>
              <a:off x="7804892" y="3144368"/>
              <a:ext cx="416688" cy="18436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sp>
          <p:nvSpPr>
            <p:cNvPr id="82" name="正方形/長方形 81"/>
            <p:cNvSpPr/>
            <p:nvPr/>
          </p:nvSpPr>
          <p:spPr>
            <a:xfrm>
              <a:off x="7744771" y="3288262"/>
              <a:ext cx="238356" cy="18436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cxnSp>
          <p:nvCxnSpPr>
            <p:cNvPr id="83" name="直線矢印コネクタ 82"/>
            <p:cNvCxnSpPr>
              <a:stCxn id="81" idx="1"/>
            </p:cNvCxnSpPr>
            <p:nvPr/>
          </p:nvCxnSpPr>
          <p:spPr>
            <a:xfrm flipV="1">
              <a:off x="7804892" y="3159406"/>
              <a:ext cx="479073" cy="77147"/>
            </a:xfrm>
            <a:prstGeom prst="straightConnector1">
              <a:avLst/>
            </a:prstGeom>
            <a:ln w="9525"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88" name="直線コネクタ 87"/>
            <p:cNvCxnSpPr>
              <a:stCxn id="81" idx="1"/>
            </p:cNvCxnSpPr>
            <p:nvPr/>
          </p:nvCxnSpPr>
          <p:spPr>
            <a:xfrm flipH="1">
              <a:off x="7722491" y="3236553"/>
              <a:ext cx="82401" cy="341728"/>
            </a:xfrm>
            <a:prstGeom prst="line">
              <a:avLst/>
            </a:prstGeom>
            <a:ln w="952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9" name="直線矢印コネクタ 88"/>
            <p:cNvCxnSpPr/>
            <p:nvPr/>
          </p:nvCxnSpPr>
          <p:spPr>
            <a:xfrm flipH="1" flipV="1">
              <a:off x="8390912" y="3453509"/>
              <a:ext cx="162487" cy="201779"/>
            </a:xfrm>
            <a:prstGeom prst="straightConnector1">
              <a:avLst/>
            </a:prstGeom>
            <a:ln w="9525"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90" name="正方形/長方形 89"/>
            <p:cNvSpPr/>
            <p:nvPr/>
          </p:nvSpPr>
          <p:spPr>
            <a:xfrm>
              <a:off x="7747853" y="2981158"/>
              <a:ext cx="317761" cy="11586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sp>
          <p:nvSpPr>
            <p:cNvPr id="97" name="テキスト ボックス 96"/>
            <p:cNvSpPr txBox="1"/>
            <p:nvPr/>
          </p:nvSpPr>
          <p:spPr>
            <a:xfrm>
              <a:off x="7640356" y="2896009"/>
              <a:ext cx="515914" cy="289138"/>
            </a:xfrm>
            <a:prstGeom prst="rect">
              <a:avLst/>
            </a:prstGeom>
            <a:noFill/>
          </p:spPr>
          <p:txBody>
            <a:bodyPr wrap="none" rtlCol="0">
              <a:spAutoFit/>
            </a:bodyPr>
            <a:lstStyle/>
            <a:p>
              <a:r>
                <a:rPr kumimoji="1" lang="ja-JP" altLang="en-US" sz="1050" dirty="0" smtClean="0"/>
                <a:t>液面</a:t>
              </a:r>
              <a:endParaRPr kumimoji="1" lang="ja-JP" altLang="en-US" sz="1050" dirty="0"/>
            </a:p>
          </p:txBody>
        </p:sp>
      </p:grpSp>
      <p:pic>
        <p:nvPicPr>
          <p:cNvPr id="99" name="Picture 7" descr="C:\Users\yamada\Documents\共同研究関係\NISSAN\tau_0002.jpg"/>
          <p:cNvPicPr>
            <a:picLocks noChangeAspect="1" noChangeArrowheads="1"/>
          </p:cNvPicPr>
          <p:nvPr/>
        </p:nvPicPr>
        <p:blipFill>
          <a:blip r:embed="rId9" cstate="email">
            <a:extLst>
              <a:ext uri="{28A0092B-C50C-407E-A947-70E740481C1C}">
                <a14:useLocalDpi xmlns:a14="http://schemas.microsoft.com/office/drawing/2010/main"/>
              </a:ext>
            </a:extLst>
          </a:blip>
          <a:srcRect l="14459" t="5839" r="14459" b="6370"/>
          <a:stretch>
            <a:fillRect/>
          </a:stretch>
        </p:blipFill>
        <p:spPr bwMode="auto">
          <a:xfrm>
            <a:off x="1828250" y="4588717"/>
            <a:ext cx="1033695" cy="965552"/>
          </a:xfrm>
          <a:prstGeom prst="rect">
            <a:avLst/>
          </a:prstGeom>
          <a:noFill/>
          <a:ln w="34925">
            <a:solidFill>
              <a:schemeClr val="tx1">
                <a:lumMod val="50000"/>
                <a:lumOff val="50000"/>
                <a:alpha val="54000"/>
              </a:schemeClr>
            </a:solidFill>
          </a:ln>
        </p:spPr>
      </p:pic>
      <p:sp>
        <p:nvSpPr>
          <p:cNvPr id="100" name="楕円 99"/>
          <p:cNvSpPr/>
          <p:nvPr/>
        </p:nvSpPr>
        <p:spPr>
          <a:xfrm>
            <a:off x="5414320" y="492551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1" name="図 10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90940" y="1386653"/>
            <a:ext cx="1727927" cy="1597020"/>
          </a:xfrm>
          <a:prstGeom prst="rect">
            <a:avLst/>
          </a:prstGeom>
        </p:spPr>
      </p:pic>
      <p:pic>
        <p:nvPicPr>
          <p:cNvPr id="102" name="図 101"/>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585175" y="1388110"/>
            <a:ext cx="1727927" cy="1594107"/>
          </a:xfrm>
          <a:prstGeom prst="rect">
            <a:avLst/>
          </a:prstGeom>
        </p:spPr>
      </p:pic>
      <p:pic>
        <p:nvPicPr>
          <p:cNvPr id="103" name="図 102"/>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849748" y="1386653"/>
            <a:ext cx="1727927" cy="1597020"/>
          </a:xfrm>
          <a:prstGeom prst="rect">
            <a:avLst/>
          </a:prstGeom>
        </p:spPr>
      </p:pic>
      <p:pic>
        <p:nvPicPr>
          <p:cNvPr id="104" name="図 103"/>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079152" y="1386653"/>
            <a:ext cx="1727927" cy="1597020"/>
          </a:xfrm>
          <a:prstGeom prst="rect">
            <a:avLst/>
          </a:prstGeom>
        </p:spPr>
      </p:pic>
      <p:sp>
        <p:nvSpPr>
          <p:cNvPr id="105" name="テキスト ボックス 104"/>
          <p:cNvSpPr txBox="1"/>
          <p:nvPr/>
        </p:nvSpPr>
        <p:spPr>
          <a:xfrm>
            <a:off x="339494" y="3012846"/>
            <a:ext cx="1877437" cy="276999"/>
          </a:xfrm>
          <a:prstGeom prst="rect">
            <a:avLst/>
          </a:prstGeom>
          <a:noFill/>
        </p:spPr>
        <p:txBody>
          <a:bodyPr wrap="none" rtlCol="0">
            <a:spAutoFit/>
          </a:bodyPr>
          <a:lstStyle/>
          <a:p>
            <a:pPr algn="ctr"/>
            <a:r>
              <a:rPr kumimoji="1" lang="ja-JP" altLang="en-US" sz="1200" dirty="0">
                <a:latin typeface="+mj-ea"/>
                <a:ea typeface="+mj-ea"/>
              </a:rPr>
              <a:t>①金属粉末積層造形</a:t>
            </a:r>
            <a:r>
              <a:rPr kumimoji="1" lang="ja-JP" altLang="en-US" sz="1200" dirty="0" smtClean="0">
                <a:latin typeface="+mj-ea"/>
                <a:ea typeface="+mj-ea"/>
              </a:rPr>
              <a:t>装置</a:t>
            </a:r>
            <a:endParaRPr kumimoji="1" lang="en-US" altLang="ja-JP" sz="1200" dirty="0">
              <a:latin typeface="+mj-ea"/>
              <a:ea typeface="+mj-ea"/>
            </a:endParaRPr>
          </a:p>
        </p:txBody>
      </p:sp>
      <p:sp>
        <p:nvSpPr>
          <p:cNvPr id="106" name="テキスト ボックス 105"/>
          <p:cNvSpPr txBox="1"/>
          <p:nvPr/>
        </p:nvSpPr>
        <p:spPr>
          <a:xfrm>
            <a:off x="2557368" y="3002719"/>
            <a:ext cx="1723549" cy="276999"/>
          </a:xfrm>
          <a:prstGeom prst="rect">
            <a:avLst/>
          </a:prstGeom>
          <a:noFill/>
        </p:spPr>
        <p:txBody>
          <a:bodyPr wrap="none" rtlCol="0">
            <a:spAutoFit/>
          </a:bodyPr>
          <a:lstStyle/>
          <a:p>
            <a:pPr algn="ctr"/>
            <a:r>
              <a:rPr kumimoji="1" lang="ja-JP" altLang="en-US" sz="1200" dirty="0">
                <a:latin typeface="+mj-ea"/>
                <a:ea typeface="+mj-ea"/>
              </a:rPr>
              <a:t>②微粉末積層造形</a:t>
            </a:r>
            <a:r>
              <a:rPr kumimoji="1" lang="ja-JP" altLang="en-US" sz="1200" dirty="0" smtClean="0">
                <a:latin typeface="+mj-ea"/>
                <a:ea typeface="+mj-ea"/>
              </a:rPr>
              <a:t>装置</a:t>
            </a:r>
            <a:endParaRPr kumimoji="1" lang="en-US" altLang="ja-JP" sz="1200" dirty="0">
              <a:latin typeface="+mj-ea"/>
              <a:ea typeface="+mj-ea"/>
            </a:endParaRPr>
          </a:p>
        </p:txBody>
      </p:sp>
      <p:sp>
        <p:nvSpPr>
          <p:cNvPr id="107" name="テキスト ボックス 106"/>
          <p:cNvSpPr txBox="1"/>
          <p:nvPr/>
        </p:nvSpPr>
        <p:spPr>
          <a:xfrm>
            <a:off x="4682535" y="3012847"/>
            <a:ext cx="2031325" cy="276999"/>
          </a:xfrm>
          <a:prstGeom prst="rect">
            <a:avLst/>
          </a:prstGeom>
          <a:noFill/>
        </p:spPr>
        <p:txBody>
          <a:bodyPr wrap="none" rtlCol="0">
            <a:spAutoFit/>
          </a:bodyPr>
          <a:lstStyle/>
          <a:p>
            <a:pPr algn="ctr"/>
            <a:r>
              <a:rPr lang="ja-JP" altLang="en-US" sz="1200" dirty="0">
                <a:latin typeface="+mj-ea"/>
                <a:ea typeface="+mj-ea"/>
              </a:rPr>
              <a:t>③電子ビーム</a:t>
            </a:r>
            <a:r>
              <a:rPr kumimoji="1" lang="ja-JP" altLang="en-US" sz="1200" dirty="0">
                <a:latin typeface="+mj-ea"/>
                <a:ea typeface="+mj-ea"/>
              </a:rPr>
              <a:t>積層造形</a:t>
            </a:r>
            <a:r>
              <a:rPr kumimoji="1" lang="ja-JP" altLang="en-US" sz="1200" dirty="0" smtClean="0">
                <a:latin typeface="+mj-ea"/>
                <a:ea typeface="+mj-ea"/>
              </a:rPr>
              <a:t>装置</a:t>
            </a:r>
            <a:endParaRPr kumimoji="1" lang="en-US" altLang="ja-JP" sz="1200" dirty="0">
              <a:latin typeface="+mj-ea"/>
              <a:ea typeface="+mj-ea"/>
            </a:endParaRPr>
          </a:p>
        </p:txBody>
      </p:sp>
      <p:sp>
        <p:nvSpPr>
          <p:cNvPr id="108" name="テキスト ボックス 107"/>
          <p:cNvSpPr txBox="1"/>
          <p:nvPr/>
        </p:nvSpPr>
        <p:spPr>
          <a:xfrm>
            <a:off x="6863769" y="3012847"/>
            <a:ext cx="2185214" cy="276999"/>
          </a:xfrm>
          <a:prstGeom prst="rect">
            <a:avLst/>
          </a:prstGeom>
          <a:noFill/>
        </p:spPr>
        <p:txBody>
          <a:bodyPr wrap="none" rtlCol="0">
            <a:spAutoFit/>
          </a:bodyPr>
          <a:lstStyle/>
          <a:p>
            <a:pPr algn="ctr"/>
            <a:r>
              <a:rPr lang="ja-JP" altLang="en-US" sz="1200" dirty="0">
                <a:latin typeface="+mj-ea"/>
                <a:ea typeface="+mj-ea"/>
              </a:rPr>
              <a:t>④パウダーデポジション</a:t>
            </a:r>
            <a:r>
              <a:rPr lang="ja-JP" altLang="en-US" sz="1200" dirty="0" smtClean="0">
                <a:latin typeface="+mj-ea"/>
                <a:ea typeface="+mj-ea"/>
              </a:rPr>
              <a:t>方式</a:t>
            </a:r>
            <a:endParaRPr lang="en-US" altLang="ja-JP" sz="1200" dirty="0">
              <a:latin typeface="+mj-ea"/>
              <a:ea typeface="+mj-ea"/>
            </a:endParaRPr>
          </a:p>
        </p:txBody>
      </p:sp>
      <p:sp>
        <p:nvSpPr>
          <p:cNvPr id="109" name="テキスト ボックス 108"/>
          <p:cNvSpPr txBox="1"/>
          <p:nvPr/>
        </p:nvSpPr>
        <p:spPr>
          <a:xfrm>
            <a:off x="4132087" y="3316420"/>
            <a:ext cx="3125522" cy="276999"/>
          </a:xfrm>
          <a:prstGeom prst="rect">
            <a:avLst/>
          </a:prstGeom>
          <a:noFill/>
        </p:spPr>
        <p:txBody>
          <a:bodyPr wrap="square" rtlCol="0">
            <a:spAutoFit/>
          </a:bodyPr>
          <a:lstStyle/>
          <a:p>
            <a:r>
              <a:rPr lang="ja-JP" altLang="en-US" sz="1200" dirty="0">
                <a:latin typeface="+mj-ea"/>
                <a:ea typeface="+mj-ea"/>
              </a:rPr>
              <a:t>⑤金属</a:t>
            </a:r>
            <a:r>
              <a:rPr lang="en-US" altLang="ja-JP" sz="1200" dirty="0">
                <a:latin typeface="+mj-ea"/>
                <a:ea typeface="+mj-ea"/>
              </a:rPr>
              <a:t>AM</a:t>
            </a:r>
            <a:r>
              <a:rPr lang="ja-JP" altLang="en-US" sz="1200" dirty="0">
                <a:latin typeface="+mj-ea"/>
                <a:ea typeface="+mj-ea"/>
              </a:rPr>
              <a:t>変形予測</a:t>
            </a:r>
            <a:r>
              <a:rPr lang="ja-JP" altLang="en-US" sz="1200" dirty="0" smtClean="0">
                <a:latin typeface="+mj-ea"/>
                <a:ea typeface="+mj-ea"/>
              </a:rPr>
              <a:t>シミュレーション</a:t>
            </a:r>
            <a:endParaRPr kumimoji="1" lang="en-US" altLang="ja-JP" sz="1200" dirty="0" smtClean="0">
              <a:solidFill>
                <a:srgbClr val="0000FF"/>
              </a:solidFill>
              <a:latin typeface="+mj-ea"/>
              <a:ea typeface="+mj-ea"/>
            </a:endParaRPr>
          </a:p>
        </p:txBody>
      </p:sp>
      <p:grpSp>
        <p:nvGrpSpPr>
          <p:cNvPr id="110" name="グループ化 109"/>
          <p:cNvGrpSpPr>
            <a:grpSpLocks noChangeAspect="1"/>
          </p:cNvGrpSpPr>
          <p:nvPr/>
        </p:nvGrpSpPr>
        <p:grpSpPr>
          <a:xfrm>
            <a:off x="2065145" y="3335290"/>
            <a:ext cx="2000007" cy="550067"/>
            <a:chOff x="4731045" y="2365349"/>
            <a:chExt cx="3310603" cy="910527"/>
          </a:xfrm>
        </p:grpSpPr>
        <p:pic>
          <p:nvPicPr>
            <p:cNvPr id="111" name="Picture 6"/>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t="2862" r="89623" b="63220"/>
            <a:stretch/>
          </p:blipFill>
          <p:spPr bwMode="auto">
            <a:xfrm>
              <a:off x="4731045" y="2365349"/>
              <a:ext cx="510369" cy="910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 name="Picture 6"/>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l="30291" t="54319" r="12690" b="12137"/>
            <a:stretch/>
          </p:blipFill>
          <p:spPr bwMode="auto">
            <a:xfrm>
              <a:off x="5206152" y="2365349"/>
              <a:ext cx="2835496" cy="910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13" name="テキスト ボックス 112"/>
          <p:cNvSpPr txBox="1"/>
          <p:nvPr/>
        </p:nvSpPr>
        <p:spPr>
          <a:xfrm>
            <a:off x="4129072" y="3609337"/>
            <a:ext cx="2662489" cy="276999"/>
          </a:xfrm>
          <a:prstGeom prst="rect">
            <a:avLst/>
          </a:prstGeom>
          <a:noFill/>
        </p:spPr>
        <p:txBody>
          <a:bodyPr wrap="square" rtlCol="0">
            <a:spAutoFit/>
          </a:bodyPr>
          <a:lstStyle/>
          <a:p>
            <a:r>
              <a:rPr lang="ja-JP" altLang="en-US" sz="1200" dirty="0" smtClean="0">
                <a:latin typeface="+mj-ea"/>
                <a:ea typeface="+mj-ea"/>
              </a:rPr>
              <a:t>⑥トポロジー最適化ソフト</a:t>
            </a:r>
            <a:endParaRPr lang="en-US" altLang="ja-JP" sz="1200" dirty="0" smtClean="0">
              <a:latin typeface="+mj-ea"/>
              <a:ea typeface="+mj-ea"/>
            </a:endParaRPr>
          </a:p>
        </p:txBody>
      </p:sp>
    </p:spTree>
    <p:extLst>
      <p:ext uri="{BB962C8B-B14F-4D97-AF65-F5344CB8AC3E}">
        <p14:creationId xmlns:p14="http://schemas.microsoft.com/office/powerpoint/2010/main" val="5446847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4618" y="1245844"/>
            <a:ext cx="8694762" cy="5464762"/>
          </a:xfrm>
          <a:prstGeom prst="rect">
            <a:avLst/>
          </a:prstGeom>
        </p:spPr>
      </p:pic>
      <p:sp>
        <p:nvSpPr>
          <p:cNvPr id="30" name="タイトル 1">
            <a:extLst>
              <a:ext uri="{FF2B5EF4-FFF2-40B4-BE49-F238E27FC236}">
                <a16:creationId xmlns:a16="http://schemas.microsoft.com/office/drawing/2014/main" id="{6732919E-1970-5049-A1AE-9813FC535DDF}"/>
              </a:ext>
            </a:extLst>
          </p:cNvPr>
          <p:cNvSpPr txBox="1">
            <a:spLocks/>
          </p:cNvSpPr>
          <p:nvPr/>
        </p:nvSpPr>
        <p:spPr>
          <a:xfrm>
            <a:off x="0" y="-219456"/>
            <a:ext cx="9143999" cy="622300"/>
          </a:xfrm>
          <a:prstGeom prst="rect">
            <a:avLst/>
          </a:prstGeom>
        </p:spPr>
        <p:txBody>
          <a:bodyPr vert="horz" lIns="91440" tIns="45720" rIns="91440" bIns="45720" rtlCol="0" anchor="ctr" anchorCtr="0">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spc="110">
                <a:latin typeface="Meiryo" panose="020B0604030504040204" pitchFamily="34" charset="-128"/>
                <a:ea typeface="Meiryo" panose="020B0604030504040204" pitchFamily="34" charset="-128"/>
                <a:cs typeface="メイリオ" panose="020B0604030504040204" pitchFamily="50" charset="-128"/>
              </a:rPr>
              <a:t>  </a:t>
            </a:r>
            <a:endParaRPr lang="ja-JP" altLang="en-US" sz="2400" spc="110" dirty="0">
              <a:latin typeface="Meiryo" panose="020B0604030504040204" pitchFamily="34" charset="-128"/>
              <a:ea typeface="Meiryo" panose="020B0604030504040204" pitchFamily="34" charset="-128"/>
              <a:cs typeface="メイリオ" panose="020B0604030504040204" pitchFamily="50" charset="-128"/>
            </a:endParaRPr>
          </a:p>
        </p:txBody>
      </p:sp>
      <p:cxnSp>
        <p:nvCxnSpPr>
          <p:cNvPr id="32" name="直線コネクタ 31">
            <a:extLst>
              <a:ext uri="{FF2B5EF4-FFF2-40B4-BE49-F238E27FC236}">
                <a16:creationId xmlns:a16="http://schemas.microsoft.com/office/drawing/2014/main" id="{FB3661A6-D9C3-AE42-BAB4-5E4F9A10D883}"/>
              </a:ext>
            </a:extLst>
          </p:cNvPr>
          <p:cNvCxnSpPr/>
          <p:nvPr/>
        </p:nvCxnSpPr>
        <p:spPr>
          <a:xfrm>
            <a:off x="105695" y="489986"/>
            <a:ext cx="885879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3" name="スライド番号プレースホルダー 1"/>
          <p:cNvSpPr txBox="1">
            <a:spLocks/>
          </p:cNvSpPr>
          <p:nvPr/>
        </p:nvSpPr>
        <p:spPr>
          <a:xfrm>
            <a:off x="8629649" y="0"/>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11</a:t>
            </a:fld>
            <a:endParaRPr kumimoji="1" lang="ja-JP" altLang="en-US" sz="2000" dirty="0"/>
          </a:p>
        </p:txBody>
      </p:sp>
      <p:sp>
        <p:nvSpPr>
          <p:cNvPr id="145" name="角丸四角形 144"/>
          <p:cNvSpPr/>
          <p:nvPr/>
        </p:nvSpPr>
        <p:spPr>
          <a:xfrm>
            <a:off x="1524187" y="6474990"/>
            <a:ext cx="1997236" cy="326898"/>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p:spPr>
        <p:style>
          <a:lnRef idx="0">
            <a:schemeClr val="accent5"/>
          </a:lnRef>
          <a:fillRef idx="3">
            <a:schemeClr val="accent5"/>
          </a:fillRef>
          <a:effectRef idx="3">
            <a:schemeClr val="accent5"/>
          </a:effectRef>
          <a:fontRef idx="minor">
            <a:schemeClr val="lt1"/>
          </a:fontRef>
        </p:style>
        <p:txBody>
          <a:bodyPr wrap="none" lIns="0" tIns="0" rIns="0" bIns="0" rtlCol="0" anchor="ctr">
            <a:spAutoFit/>
          </a:bodyPr>
          <a:lstStyle/>
          <a:p>
            <a:pPr>
              <a:lnSpc>
                <a:spcPct val="120000"/>
              </a:lnSpc>
            </a:pPr>
            <a:r>
              <a:rPr lang="ja-JP" altLang="en-US" sz="16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公設試唯一の装置含む</a:t>
            </a:r>
            <a:endParaRPr lang="ja-JP" altLang="en-US" sz="16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テキスト ボックス 17">
            <a:extLst>
              <a:ext uri="{FF2B5EF4-FFF2-40B4-BE49-F238E27FC236}">
                <a16:creationId xmlns:a16="http://schemas.microsoft.com/office/drawing/2014/main" id="{B2DD44E4-94E6-496D-8CE5-2715942A2EAE}"/>
              </a:ext>
            </a:extLst>
          </p:cNvPr>
          <p:cNvSpPr txBox="1"/>
          <p:nvPr/>
        </p:nvSpPr>
        <p:spPr>
          <a:xfrm>
            <a:off x="163022" y="555329"/>
            <a:ext cx="8701825" cy="692497"/>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000" b="1" dirty="0">
                <a:latin typeface="Meiryo UI" panose="020B0604030504040204" pitchFamily="50" charset="-128"/>
                <a:ea typeface="Meiryo UI" panose="020B0604030504040204" pitchFamily="50" charset="-128"/>
              </a:rPr>
              <a:t>◆　先進電子材料評価センター</a:t>
            </a:r>
            <a:r>
              <a:rPr lang="en-US" altLang="ja-JP" sz="2000" b="1" dirty="0">
                <a:latin typeface="Meiryo UI" panose="020B0604030504040204" pitchFamily="50" charset="-128"/>
                <a:ea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rPr>
              <a:t>通称：</a:t>
            </a:r>
            <a:r>
              <a:rPr lang="en-US" altLang="ja-JP" sz="2000" b="1" dirty="0">
                <a:latin typeface="Meiryo UI" panose="020B0604030504040204" pitchFamily="50" charset="-128"/>
                <a:ea typeface="Meiryo UI" panose="020B0604030504040204" pitchFamily="50" charset="-128"/>
              </a:rPr>
              <a:t>5G</a:t>
            </a:r>
            <a:r>
              <a:rPr lang="ja-JP" altLang="en-US" sz="2000" b="1" dirty="0">
                <a:latin typeface="Meiryo UI" panose="020B0604030504040204" pitchFamily="50" charset="-128"/>
                <a:ea typeface="Meiryo UI" panose="020B0604030504040204" pitchFamily="50" charset="-128"/>
              </a:rPr>
              <a:t>センター</a:t>
            </a:r>
            <a:r>
              <a:rPr lang="en-US" altLang="ja-JP" sz="2000" b="1" dirty="0">
                <a:latin typeface="Meiryo UI" panose="020B0604030504040204" pitchFamily="50" charset="-128"/>
                <a:ea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rPr>
              <a:t>の</a:t>
            </a:r>
            <a:r>
              <a:rPr lang="ja-JP" altLang="en-US" sz="2000" b="1" dirty="0" smtClean="0">
                <a:latin typeface="Meiryo UI" panose="020B0604030504040204" pitchFamily="50" charset="-128"/>
                <a:ea typeface="Meiryo UI" panose="020B0604030504040204" pitchFamily="50" charset="-128"/>
              </a:rPr>
              <a:t>開設</a:t>
            </a:r>
            <a:r>
              <a:rPr lang="ja-JP" altLang="en-US" sz="1400" b="1" dirty="0">
                <a:latin typeface="Meiryo UI" panose="020B0604030504040204" pitchFamily="50" charset="-128"/>
                <a:ea typeface="Meiryo UI" panose="020B0604030504040204" pitchFamily="50" charset="-128"/>
              </a:rPr>
              <a:t>　</a:t>
            </a:r>
          </a:p>
          <a:p>
            <a:pPr marL="266700" indent="-266700">
              <a:spcBef>
                <a:spcPts val="600"/>
              </a:spcBef>
            </a:pPr>
            <a:r>
              <a:rPr lang="ja-JP" altLang="en-US" sz="1400" dirty="0">
                <a:latin typeface="Meiryo UI" panose="020B0604030504040204" pitchFamily="50" charset="-128"/>
                <a:ea typeface="Meiryo UI" panose="020B0604030504040204" pitchFamily="50" charset="-128"/>
              </a:rPr>
              <a:t>　・　</a:t>
            </a:r>
            <a:r>
              <a:rPr lang="en-US" altLang="ja-JP" sz="1400" dirty="0" smtClean="0">
                <a:latin typeface="Meiryo UI" panose="020B0604030504040204" pitchFamily="50" charset="-128"/>
                <a:ea typeface="Meiryo UI" panose="020B0604030504040204" pitchFamily="50" charset="-128"/>
              </a:rPr>
              <a:t>5G,6G</a:t>
            </a:r>
            <a:r>
              <a:rPr lang="ja-JP" altLang="en-US" sz="1400" dirty="0" smtClean="0">
                <a:latin typeface="Meiryo UI" panose="020B0604030504040204" pitchFamily="50" charset="-128"/>
                <a:ea typeface="Meiryo UI" panose="020B0604030504040204" pitchFamily="50" charset="-128"/>
              </a:rPr>
              <a:t>に関する開発を</a:t>
            </a:r>
            <a:r>
              <a:rPr lang="ja-JP" altLang="en-US" sz="1400" b="1" u="sng" dirty="0" smtClean="0">
                <a:solidFill>
                  <a:srgbClr val="FF0000"/>
                </a:solidFill>
                <a:latin typeface="+mn-ea"/>
              </a:rPr>
              <a:t>素材</a:t>
            </a:r>
            <a:r>
              <a:rPr lang="ja-JP" altLang="en-US" sz="1400" b="1" u="sng" dirty="0">
                <a:solidFill>
                  <a:srgbClr val="FF0000"/>
                </a:solidFill>
                <a:latin typeface="+mn-ea"/>
              </a:rPr>
              <a:t>から製品評価まで一貫して支援</a:t>
            </a:r>
            <a:r>
              <a:rPr lang="ja-JP" altLang="en-US" sz="1400" dirty="0">
                <a:latin typeface="+mn-ea"/>
              </a:rPr>
              <a:t>する体制を</a:t>
            </a:r>
            <a:r>
              <a:rPr lang="ja-JP" altLang="en-US" sz="1400" dirty="0" smtClean="0">
                <a:latin typeface="+mn-ea"/>
              </a:rPr>
              <a:t>構築</a:t>
            </a:r>
            <a:endParaRPr lang="en-US" altLang="ja-JP" sz="1400" dirty="0">
              <a:latin typeface="Meiryo UI" panose="020B0604030504040204" pitchFamily="50" charset="-128"/>
              <a:ea typeface="Meiryo UI" panose="020B0604030504040204" pitchFamily="50" charset="-128"/>
            </a:endParaRPr>
          </a:p>
        </p:txBody>
      </p:sp>
      <p:sp>
        <p:nvSpPr>
          <p:cNvPr id="73" name="テキスト ボックス 72">
            <a:extLst>
              <a:ext uri="{FF2B5EF4-FFF2-40B4-BE49-F238E27FC236}">
                <a16:creationId xmlns:a16="http://schemas.microsoft.com/office/drawing/2014/main" id="{E72C20A4-006A-4F55-A758-F9050344D47E}"/>
              </a:ext>
            </a:extLst>
          </p:cNvPr>
          <p:cNvSpPr txBox="1"/>
          <p:nvPr/>
        </p:nvSpPr>
        <p:spPr>
          <a:xfrm>
            <a:off x="1980347" y="44624"/>
            <a:ext cx="5447325" cy="400110"/>
          </a:xfrm>
          <a:prstGeom prst="rect">
            <a:avLst/>
          </a:prstGeom>
          <a:noFill/>
        </p:spPr>
        <p:txBody>
          <a:bodyPr wrap="none" rtlCol="0">
            <a:spAutoFit/>
          </a:bodyPr>
          <a:lstStyle/>
          <a:p>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【3-A】</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技術力の結集</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よる成長分野の研究開発</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4531036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ECF9A539-9569-4BF6-A6A6-54976BFCE2A5}"/>
              </a:ext>
            </a:extLst>
          </p:cNvPr>
          <p:cNvSpPr txBox="1"/>
          <p:nvPr/>
        </p:nvSpPr>
        <p:spPr>
          <a:xfrm>
            <a:off x="1876407" y="44624"/>
            <a:ext cx="5400837" cy="400110"/>
          </a:xfrm>
          <a:prstGeom prst="rect">
            <a:avLst/>
          </a:prstGeom>
          <a:noFill/>
        </p:spPr>
        <p:txBody>
          <a:bodyPr wrap="none" rtlCol="0">
            <a:spAutoFit/>
          </a:bodyPr>
          <a:lstStyle/>
          <a:p>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【3-A】</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技術力の結集による成長分野の研究開発</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3" name="直線コネクタ 22">
            <a:extLst>
              <a:ext uri="{FF2B5EF4-FFF2-40B4-BE49-F238E27FC236}">
                <a16:creationId xmlns:a16="http://schemas.microsoft.com/office/drawing/2014/main" id="{C7B87EE5-A16D-4D6D-AA28-8D21EE5898ED}"/>
              </a:ext>
            </a:extLst>
          </p:cNvPr>
          <p:cNvCxnSpPr/>
          <p:nvPr/>
        </p:nvCxnSpPr>
        <p:spPr>
          <a:xfrm>
            <a:off x="259053" y="476672"/>
            <a:ext cx="86258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スライド番号プレースホルダー 1"/>
          <p:cNvSpPr txBox="1">
            <a:spLocks/>
          </p:cNvSpPr>
          <p:nvPr/>
        </p:nvSpPr>
        <p:spPr>
          <a:xfrm>
            <a:off x="8629649" y="6494400"/>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12</a:t>
            </a:fld>
            <a:endParaRPr kumimoji="1" lang="ja-JP" altLang="en-US" sz="2000" dirty="0"/>
          </a:p>
        </p:txBody>
      </p:sp>
      <p:sp>
        <p:nvSpPr>
          <p:cNvPr id="68" name="テキスト ボックス 67"/>
          <p:cNvSpPr txBox="1"/>
          <p:nvPr/>
        </p:nvSpPr>
        <p:spPr>
          <a:xfrm>
            <a:off x="1564650" y="2237480"/>
            <a:ext cx="3185487" cy="369332"/>
          </a:xfrm>
          <a:prstGeom prst="rect">
            <a:avLst/>
          </a:prstGeom>
          <a:noFill/>
        </p:spPr>
        <p:txBody>
          <a:bodyPr wrap="none" rtlCol="0">
            <a:spAutoFit/>
          </a:bodyPr>
          <a:lstStyle/>
          <a:p>
            <a:r>
              <a:rPr lang="ja-JP" altLang="en-US" b="1" dirty="0">
                <a:solidFill>
                  <a:srgbClr val="FF0000"/>
                </a:solidFill>
                <a:latin typeface="メイリオ" panose="020B0604030504040204" pitchFamily="50" charset="-128"/>
                <a:ea typeface="メイリオ" panose="020B0604030504040204" pitchFamily="50" charset="-128"/>
              </a:rPr>
              <a:t>光スイッチ海洋分解システム</a:t>
            </a:r>
          </a:p>
        </p:txBody>
      </p:sp>
      <p:sp>
        <p:nvSpPr>
          <p:cNvPr id="69" name="テキスト ボックス 15"/>
          <p:cNvSpPr txBox="1">
            <a:spLocks noChangeArrowheads="1"/>
          </p:cNvSpPr>
          <p:nvPr/>
        </p:nvSpPr>
        <p:spPr bwMode="auto">
          <a:xfrm>
            <a:off x="3169477" y="3805280"/>
            <a:ext cx="285591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176213" indent="-176213">
              <a:spcBef>
                <a:spcPct val="0"/>
              </a:spcBef>
              <a:buFontTx/>
              <a:buNone/>
              <a:defRPr/>
            </a:pPr>
            <a:r>
              <a:rPr lang="ja-JP" altLang="en-US" sz="1400" dirty="0" smtClean="0">
                <a:latin typeface="メイリオ" panose="020B0604030504040204" pitchFamily="50" charset="-128"/>
                <a:ea typeface="メイリオ" panose="020B0604030504040204" pitchFamily="50" charset="-128"/>
              </a:rPr>
              <a:t>①</a:t>
            </a:r>
            <a:r>
              <a:rPr lang="en-US" altLang="ja-JP" sz="1400" dirty="0" smtClean="0">
                <a:solidFill>
                  <a:srgbClr val="0000FF"/>
                </a:solidFill>
                <a:latin typeface="メイリオ" panose="020B0604030504040204" pitchFamily="50" charset="-128"/>
                <a:ea typeface="メイリオ" panose="020B0604030504040204" pitchFamily="50" charset="-128"/>
              </a:rPr>
              <a:t>ON</a:t>
            </a:r>
            <a:r>
              <a:rPr lang="ja-JP" altLang="en-US" sz="1400" dirty="0">
                <a:solidFill>
                  <a:srgbClr val="0000FF"/>
                </a:solidFill>
                <a:latin typeface="メイリオ" panose="020B0604030504040204" pitchFamily="50" charset="-128"/>
                <a:ea typeface="メイリオ" panose="020B0604030504040204" pitchFamily="50" charset="-128"/>
              </a:rPr>
              <a:t>型</a:t>
            </a:r>
            <a:r>
              <a:rPr lang="ja-JP" altLang="en-US" sz="1400" dirty="0">
                <a:latin typeface="メイリオ" panose="020B0604030504040204" pitchFamily="50" charset="-128"/>
                <a:ea typeface="メイリオ" panose="020B0604030504040204" pitchFamily="50" charset="-128"/>
              </a:rPr>
              <a:t>光スイッチにより海洋分解性を与える（</a:t>
            </a:r>
            <a:r>
              <a:rPr lang="ja-JP" altLang="en-US" sz="1400" u="dbl" dirty="0">
                <a:latin typeface="メイリオ" panose="020B0604030504040204" pitchFamily="50" charset="-128"/>
                <a:ea typeface="メイリオ" panose="020B0604030504040204" pitchFamily="50" charset="-128"/>
              </a:rPr>
              <a:t>海面浮遊型</a:t>
            </a:r>
            <a:r>
              <a:rPr lang="ja-JP" altLang="en-US" sz="1400" dirty="0">
                <a:latin typeface="メイリオ" panose="020B0604030504040204" pitchFamily="50" charset="-128"/>
                <a:ea typeface="メイリオ" panose="020B0604030504040204" pitchFamily="50" charset="-128"/>
              </a:rPr>
              <a:t>）</a:t>
            </a:r>
            <a:endParaRPr lang="en-US" altLang="ja-JP" sz="1400" dirty="0">
              <a:latin typeface="メイリオ" panose="020B0604030504040204" pitchFamily="50" charset="-128"/>
              <a:ea typeface="メイリオ" panose="020B0604030504040204" pitchFamily="50" charset="-128"/>
            </a:endParaRPr>
          </a:p>
          <a:p>
            <a:pPr marL="176213" indent="-176213">
              <a:spcBef>
                <a:spcPct val="0"/>
              </a:spcBef>
              <a:buFontTx/>
              <a:buNone/>
              <a:defRPr/>
            </a:pPr>
            <a:r>
              <a:rPr lang="ja-JP" altLang="en-US" sz="1400" dirty="0" smtClean="0">
                <a:latin typeface="メイリオ" panose="020B0604030504040204" pitchFamily="50" charset="-128"/>
                <a:ea typeface="メイリオ" panose="020B0604030504040204" pitchFamily="50" charset="-128"/>
              </a:rPr>
              <a:t>②</a:t>
            </a:r>
            <a:r>
              <a:rPr lang="en-US" altLang="ja-JP" sz="1400" dirty="0" smtClean="0">
                <a:solidFill>
                  <a:srgbClr val="0000FF"/>
                </a:solidFill>
                <a:latin typeface="メイリオ" panose="020B0604030504040204" pitchFamily="50" charset="-128"/>
                <a:ea typeface="メイリオ" panose="020B0604030504040204" pitchFamily="50" charset="-128"/>
              </a:rPr>
              <a:t>OFF</a:t>
            </a:r>
            <a:r>
              <a:rPr lang="ja-JP" altLang="en-US" sz="1400" dirty="0">
                <a:solidFill>
                  <a:srgbClr val="0000FF"/>
                </a:solidFill>
                <a:latin typeface="メイリオ" panose="020B0604030504040204" pitchFamily="50" charset="-128"/>
                <a:ea typeface="メイリオ" panose="020B0604030504040204" pitchFamily="50" charset="-128"/>
              </a:rPr>
              <a:t>型</a:t>
            </a:r>
            <a:r>
              <a:rPr lang="ja-JP" altLang="en-US" sz="1400" dirty="0">
                <a:latin typeface="メイリオ" panose="020B0604030504040204" pitchFamily="50" charset="-128"/>
                <a:ea typeface="メイリオ" panose="020B0604030504040204" pitchFamily="50" charset="-128"/>
              </a:rPr>
              <a:t>光スイッチにより海中分解性を与える（</a:t>
            </a:r>
            <a:r>
              <a:rPr lang="ja-JP" altLang="en-US" sz="1400" u="dbl" dirty="0">
                <a:latin typeface="メイリオ" panose="020B0604030504040204" pitchFamily="50" charset="-128"/>
                <a:ea typeface="メイリオ" panose="020B0604030504040204" pitchFamily="50" charset="-128"/>
              </a:rPr>
              <a:t>海中沈降型</a:t>
            </a:r>
            <a:r>
              <a:rPr lang="ja-JP" altLang="en-US" sz="1400" dirty="0">
                <a:latin typeface="メイリオ" panose="020B0604030504040204" pitchFamily="50" charset="-128"/>
                <a:ea typeface="メイリオ" panose="020B0604030504040204" pitchFamily="50" charset="-128"/>
              </a:rPr>
              <a:t>）</a:t>
            </a:r>
            <a:endParaRPr lang="en-US" altLang="ja-JP" sz="1400" dirty="0">
              <a:latin typeface="メイリオ" panose="020B0604030504040204" pitchFamily="50" charset="-128"/>
              <a:ea typeface="メイリオ" panose="020B0604030504040204" pitchFamily="50" charset="-128"/>
            </a:endParaRPr>
          </a:p>
          <a:p>
            <a:pPr marL="176213" indent="-176213">
              <a:spcBef>
                <a:spcPct val="0"/>
              </a:spcBef>
              <a:buFontTx/>
              <a:buNone/>
              <a:defRPr/>
            </a:pPr>
            <a:r>
              <a:rPr lang="ja-JP" altLang="en-US" sz="1400" dirty="0" smtClean="0">
                <a:latin typeface="メイリオ" panose="020B0604030504040204" pitchFamily="50" charset="-128"/>
                <a:ea typeface="メイリオ" panose="020B0604030504040204" pitchFamily="50" charset="-128"/>
              </a:rPr>
              <a:t>③</a:t>
            </a:r>
            <a:r>
              <a:rPr lang="en-US" altLang="ja-JP" sz="1400" dirty="0" smtClean="0">
                <a:solidFill>
                  <a:srgbClr val="FF0000"/>
                </a:solidFill>
                <a:latin typeface="メイリオ" panose="020B0604030504040204" pitchFamily="50" charset="-128"/>
                <a:ea typeface="メイリオ" panose="020B0604030504040204" pitchFamily="50" charset="-128"/>
              </a:rPr>
              <a:t>ON/OFF</a:t>
            </a:r>
            <a:r>
              <a:rPr lang="ja-JP" altLang="en-US" sz="1400" dirty="0">
                <a:solidFill>
                  <a:srgbClr val="FF0000"/>
                </a:solidFill>
                <a:latin typeface="メイリオ" panose="020B0604030504040204" pitchFamily="50" charset="-128"/>
                <a:ea typeface="メイリオ" panose="020B0604030504040204" pitchFamily="50" charset="-128"/>
              </a:rPr>
              <a:t>具有型</a:t>
            </a:r>
            <a:r>
              <a:rPr lang="ja-JP" altLang="en-US" sz="1400" dirty="0">
                <a:latin typeface="メイリオ" panose="020B0604030504040204" pitchFamily="50" charset="-128"/>
                <a:ea typeface="メイリオ" panose="020B0604030504040204" pitchFamily="50" charset="-128"/>
              </a:rPr>
              <a:t>が長期的な</a:t>
            </a:r>
            <a:r>
              <a:rPr lang="ja-JP" altLang="en-US" sz="1400" dirty="0">
                <a:solidFill>
                  <a:srgbClr val="FF0000"/>
                </a:solidFill>
                <a:latin typeface="メイリオ" panose="020B0604030504040204" pitchFamily="50" charset="-128"/>
                <a:ea typeface="メイリオ" panose="020B0604030504040204" pitchFamily="50" charset="-128"/>
              </a:rPr>
              <a:t>浮沈の繰り返しに</a:t>
            </a:r>
            <a:r>
              <a:rPr lang="ja-JP" altLang="en-US" sz="1400" dirty="0" smtClean="0">
                <a:solidFill>
                  <a:srgbClr val="FF0000"/>
                </a:solidFill>
                <a:latin typeface="メイリオ" panose="020B0604030504040204" pitchFamily="50" charset="-128"/>
                <a:ea typeface="メイリオ" panose="020B0604030504040204" pitchFamily="50" charset="-128"/>
              </a:rPr>
              <a:t>対応</a:t>
            </a:r>
            <a:endParaRPr lang="en-US" altLang="ja-JP" sz="1400" dirty="0">
              <a:solidFill>
                <a:srgbClr val="FF0000"/>
              </a:solidFill>
              <a:latin typeface="メイリオ" panose="020B0604030504040204" pitchFamily="50" charset="-128"/>
              <a:ea typeface="メイリオ" panose="020B0604030504040204" pitchFamily="50" charset="-128"/>
            </a:endParaRPr>
          </a:p>
        </p:txBody>
      </p:sp>
      <p:pic>
        <p:nvPicPr>
          <p:cNvPr id="70" name="Picture 1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01293" y="2946804"/>
            <a:ext cx="125730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1" name="オブジェクト 25"/>
          <p:cNvGraphicFramePr>
            <a:graphicFrameLocks noChangeAspect="1"/>
          </p:cNvGraphicFramePr>
          <p:nvPr>
            <p:extLst>
              <p:ext uri="{D42A27DB-BD31-4B8C-83A1-F6EECF244321}">
                <p14:modId xmlns:p14="http://schemas.microsoft.com/office/powerpoint/2010/main" val="3576504225"/>
              </p:ext>
            </p:extLst>
          </p:nvPr>
        </p:nvGraphicFramePr>
        <p:xfrm>
          <a:off x="4755430" y="2989666"/>
          <a:ext cx="1328738" cy="765175"/>
        </p:xfrm>
        <a:graphic>
          <a:graphicData uri="http://schemas.openxmlformats.org/presentationml/2006/ole">
            <mc:AlternateContent xmlns:mc="http://schemas.openxmlformats.org/markup-compatibility/2006">
              <mc:Choice xmlns:v="urn:schemas-microsoft-com:vml" Requires="v">
                <p:oleObj spid="_x0000_s3186" name="CS ChemDraw Drawing" r:id="rId5" imgW="1825487" imgH="1051120" progId="ChemDraw.Document.6.0">
                  <p:embed/>
                </p:oleObj>
              </mc:Choice>
              <mc:Fallback>
                <p:oleObj name="CS ChemDraw Drawing" r:id="rId5" imgW="1825487" imgH="1051120" progId="ChemDraw.Document.6.0">
                  <p:embed/>
                  <p:pic>
                    <p:nvPicPr>
                      <p:cNvPr id="15" name="オブジェクト 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5430" y="2989666"/>
                        <a:ext cx="1328738"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2" name="テキスト ボックス 34"/>
          <p:cNvSpPr txBox="1">
            <a:spLocks noChangeArrowheads="1"/>
          </p:cNvSpPr>
          <p:nvPr/>
        </p:nvSpPr>
        <p:spPr bwMode="auto">
          <a:xfrm>
            <a:off x="3717639" y="2586246"/>
            <a:ext cx="15696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800" b="1" dirty="0">
                <a:latin typeface="メイリオ" panose="020B0604030504040204" pitchFamily="50" charset="-128"/>
                <a:ea typeface="メイリオ" panose="020B0604030504040204" pitchFamily="50" charset="-128"/>
              </a:rPr>
              <a:t>水中で紫外光</a:t>
            </a:r>
          </a:p>
        </p:txBody>
      </p:sp>
      <p:sp>
        <p:nvSpPr>
          <p:cNvPr id="73" name="テキスト ボックス 3"/>
          <p:cNvSpPr txBox="1">
            <a:spLocks noChangeArrowheads="1"/>
          </p:cNvSpPr>
          <p:nvPr/>
        </p:nvSpPr>
        <p:spPr bwMode="auto">
          <a:xfrm>
            <a:off x="6469594" y="4521659"/>
            <a:ext cx="233707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just">
              <a:spcBef>
                <a:spcPct val="0"/>
              </a:spcBef>
              <a:buFontTx/>
              <a:buNone/>
            </a:pPr>
            <a:r>
              <a:rPr lang="ja-JP" altLang="en-US" sz="1200" dirty="0" smtClean="0">
                <a:solidFill>
                  <a:srgbClr val="FF0000"/>
                </a:solidFill>
                <a:latin typeface="メイリオ" panose="020B0604030504040204" pitchFamily="50" charset="-128"/>
                <a:ea typeface="メイリオ" panose="020B0604030504040204" pitchFamily="50" charset="-128"/>
              </a:rPr>
              <a:t>軟化</a:t>
            </a:r>
            <a:r>
              <a:rPr lang="ja-JP" altLang="en-US" sz="1200" dirty="0" smtClean="0">
                <a:latin typeface="メイリオ" panose="020B0604030504040204" pitchFamily="50" charset="-128"/>
                <a:ea typeface="メイリオ" panose="020B0604030504040204" pitchFamily="50" charset="-128"/>
              </a:rPr>
              <a:t>する</a:t>
            </a:r>
            <a:r>
              <a:rPr lang="ja-JP" altLang="en-US" sz="1200" dirty="0">
                <a:latin typeface="メイリオ" panose="020B0604030504040204" pitchFamily="50" charset="-128"/>
                <a:ea typeface="メイリオ" panose="020B0604030504040204" pitchFamily="50" charset="-128"/>
              </a:rPr>
              <a:t>ため、捕食しても鋭利に</a:t>
            </a:r>
            <a:r>
              <a:rPr lang="ja-JP" altLang="en-US" sz="1200" dirty="0" smtClean="0">
                <a:latin typeface="メイリオ" panose="020B0604030504040204" pitchFamily="50" charset="-128"/>
                <a:ea typeface="メイリオ" panose="020B0604030504040204" pitchFamily="50" charset="-128"/>
              </a:rPr>
              <a:t>ならず、</a:t>
            </a:r>
            <a:r>
              <a:rPr lang="ja-JP" altLang="en-US" sz="1200" dirty="0" smtClean="0">
                <a:solidFill>
                  <a:srgbClr val="FF0000"/>
                </a:solidFill>
                <a:latin typeface="メイリオ" panose="020B0604030504040204" pitchFamily="50" charset="-128"/>
                <a:ea typeface="メイリオ" panose="020B0604030504040204" pitchFamily="50" charset="-128"/>
              </a:rPr>
              <a:t>消化分解</a:t>
            </a:r>
            <a:r>
              <a:rPr lang="ja-JP" altLang="en-US" sz="1200" dirty="0" smtClean="0">
                <a:latin typeface="メイリオ" panose="020B0604030504040204" pitchFamily="50" charset="-128"/>
                <a:ea typeface="メイリオ" panose="020B0604030504040204" pitchFamily="50" charset="-128"/>
              </a:rPr>
              <a:t>するため安全</a:t>
            </a:r>
            <a:r>
              <a:rPr lang="ja-JP" altLang="en-US" sz="1200" dirty="0">
                <a:latin typeface="メイリオ" panose="020B0604030504040204" pitchFamily="50" charset="-128"/>
                <a:ea typeface="メイリオ" panose="020B0604030504040204" pitchFamily="50" charset="-128"/>
              </a:rPr>
              <a:t>に消化管から排出</a:t>
            </a:r>
          </a:p>
        </p:txBody>
      </p:sp>
      <p:pic>
        <p:nvPicPr>
          <p:cNvPr id="74" name="Picture 9" descr="「太陽イラスト」の画像検索結果"/>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033165" y="2707873"/>
            <a:ext cx="84772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131" descr="「フォークのイラスト」の画像検索結果"/>
          <p:cNvPicPr>
            <a:picLocks noChangeAspect="1" noChangeArrowheads="1"/>
          </p:cNvPicPr>
          <p:nvPr/>
        </p:nvPicPr>
        <p:blipFill>
          <a:blip r:embed="rId8" cstate="email">
            <a:extLst>
              <a:ext uri="{28A0092B-C50C-407E-A947-70E740481C1C}">
                <a14:useLocalDpi xmlns:a14="http://schemas.microsoft.com/office/drawing/2010/main"/>
              </a:ext>
            </a:extLst>
          </a:blip>
          <a:srcRect t="34177" b="34221"/>
          <a:stretch>
            <a:fillRect/>
          </a:stretch>
        </p:blipFill>
        <p:spPr bwMode="auto">
          <a:xfrm>
            <a:off x="6513920" y="3264404"/>
            <a:ext cx="21463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楕円 23"/>
          <p:cNvSpPr/>
          <p:nvPr/>
        </p:nvSpPr>
        <p:spPr>
          <a:xfrm>
            <a:off x="6501220" y="3896229"/>
            <a:ext cx="2171700" cy="646113"/>
          </a:xfrm>
          <a:custGeom>
            <a:avLst/>
            <a:gdLst>
              <a:gd name="connsiteX0" fmla="*/ 0 w 1969313"/>
              <a:gd name="connsiteY0" fmla="*/ 200463 h 400926"/>
              <a:gd name="connsiteX1" fmla="*/ 984657 w 1969313"/>
              <a:gd name="connsiteY1" fmla="*/ 0 h 400926"/>
              <a:gd name="connsiteX2" fmla="*/ 1969314 w 1969313"/>
              <a:gd name="connsiteY2" fmla="*/ 200463 h 400926"/>
              <a:gd name="connsiteX3" fmla="*/ 984657 w 1969313"/>
              <a:gd name="connsiteY3" fmla="*/ 400926 h 400926"/>
              <a:gd name="connsiteX4" fmla="*/ 0 w 1969313"/>
              <a:gd name="connsiteY4" fmla="*/ 200463 h 400926"/>
              <a:gd name="connsiteX0" fmla="*/ 1 w 1969315"/>
              <a:gd name="connsiteY0" fmla="*/ 75577 h 276040"/>
              <a:gd name="connsiteX1" fmla="*/ 989420 w 1969315"/>
              <a:gd name="connsiteY1" fmla="*/ 8464 h 276040"/>
              <a:gd name="connsiteX2" fmla="*/ 1969315 w 1969315"/>
              <a:gd name="connsiteY2" fmla="*/ 75577 h 276040"/>
              <a:gd name="connsiteX3" fmla="*/ 984658 w 1969315"/>
              <a:gd name="connsiteY3" fmla="*/ 276040 h 276040"/>
              <a:gd name="connsiteX4" fmla="*/ 1 w 1969315"/>
              <a:gd name="connsiteY4" fmla="*/ 75577 h 276040"/>
              <a:gd name="connsiteX0" fmla="*/ 1 w 1969315"/>
              <a:gd name="connsiteY0" fmla="*/ 75577 h 151153"/>
              <a:gd name="connsiteX1" fmla="*/ 989420 w 1969315"/>
              <a:gd name="connsiteY1" fmla="*/ 8464 h 151153"/>
              <a:gd name="connsiteX2" fmla="*/ 1969315 w 1969315"/>
              <a:gd name="connsiteY2" fmla="*/ 75577 h 151153"/>
              <a:gd name="connsiteX3" fmla="*/ 994183 w 1969315"/>
              <a:gd name="connsiteY3" fmla="*/ 142690 h 151153"/>
              <a:gd name="connsiteX4" fmla="*/ 1 w 1969315"/>
              <a:gd name="connsiteY4" fmla="*/ 75577 h 151153"/>
              <a:gd name="connsiteX0" fmla="*/ 1 w 1969315"/>
              <a:gd name="connsiteY0" fmla="*/ 75577 h 151153"/>
              <a:gd name="connsiteX1" fmla="*/ 989420 w 1969315"/>
              <a:gd name="connsiteY1" fmla="*/ 8464 h 151153"/>
              <a:gd name="connsiteX2" fmla="*/ 1969315 w 1969315"/>
              <a:gd name="connsiteY2" fmla="*/ 75577 h 151153"/>
              <a:gd name="connsiteX3" fmla="*/ 994183 w 1969315"/>
              <a:gd name="connsiteY3" fmla="*/ 142690 h 151153"/>
              <a:gd name="connsiteX4" fmla="*/ 1 w 1969315"/>
              <a:gd name="connsiteY4" fmla="*/ 75577 h 151153"/>
              <a:gd name="connsiteX0" fmla="*/ 25 w 1969339"/>
              <a:gd name="connsiteY0" fmla="*/ 113790 h 227580"/>
              <a:gd name="connsiteX1" fmla="*/ 989444 w 1969339"/>
              <a:gd name="connsiteY1" fmla="*/ 46677 h 227580"/>
              <a:gd name="connsiteX2" fmla="*/ 1969339 w 1969339"/>
              <a:gd name="connsiteY2" fmla="*/ 113790 h 227580"/>
              <a:gd name="connsiteX3" fmla="*/ 994207 w 1969339"/>
              <a:gd name="connsiteY3" fmla="*/ 180903 h 227580"/>
              <a:gd name="connsiteX4" fmla="*/ 25 w 1969339"/>
              <a:gd name="connsiteY4" fmla="*/ 113790 h 227580"/>
              <a:gd name="connsiteX0" fmla="*/ 18 w 1969332"/>
              <a:gd name="connsiteY0" fmla="*/ 113790 h 227580"/>
              <a:gd name="connsiteX1" fmla="*/ 989437 w 1969332"/>
              <a:gd name="connsiteY1" fmla="*/ 46677 h 227580"/>
              <a:gd name="connsiteX2" fmla="*/ 1969332 w 1969332"/>
              <a:gd name="connsiteY2" fmla="*/ 113790 h 227580"/>
              <a:gd name="connsiteX3" fmla="*/ 994200 w 1969332"/>
              <a:gd name="connsiteY3" fmla="*/ 180903 h 227580"/>
              <a:gd name="connsiteX4" fmla="*/ 18 w 1969332"/>
              <a:gd name="connsiteY4" fmla="*/ 113790 h 227580"/>
              <a:gd name="connsiteX0" fmla="*/ 18 w 1969357"/>
              <a:gd name="connsiteY0" fmla="*/ 135236 h 249026"/>
              <a:gd name="connsiteX1" fmla="*/ 989437 w 1969357"/>
              <a:gd name="connsiteY1" fmla="*/ 68123 h 249026"/>
              <a:gd name="connsiteX2" fmla="*/ 1969332 w 1969357"/>
              <a:gd name="connsiteY2" fmla="*/ 135236 h 249026"/>
              <a:gd name="connsiteX3" fmla="*/ 994200 w 1969357"/>
              <a:gd name="connsiteY3" fmla="*/ 202349 h 249026"/>
              <a:gd name="connsiteX4" fmla="*/ 18 w 1969357"/>
              <a:gd name="connsiteY4" fmla="*/ 135236 h 249026"/>
              <a:gd name="connsiteX0" fmla="*/ 18 w 1969357"/>
              <a:gd name="connsiteY0" fmla="*/ 135236 h 272526"/>
              <a:gd name="connsiteX1" fmla="*/ 989437 w 1969357"/>
              <a:gd name="connsiteY1" fmla="*/ 68123 h 272526"/>
              <a:gd name="connsiteX2" fmla="*/ 1969332 w 1969357"/>
              <a:gd name="connsiteY2" fmla="*/ 135236 h 272526"/>
              <a:gd name="connsiteX3" fmla="*/ 994200 w 1969357"/>
              <a:gd name="connsiteY3" fmla="*/ 202349 h 272526"/>
              <a:gd name="connsiteX4" fmla="*/ 18 w 1969357"/>
              <a:gd name="connsiteY4" fmla="*/ 135236 h 272526"/>
              <a:gd name="connsiteX0" fmla="*/ 18 w 2084426"/>
              <a:gd name="connsiteY0" fmla="*/ 113791 h 251081"/>
              <a:gd name="connsiteX1" fmla="*/ 989437 w 2084426"/>
              <a:gd name="connsiteY1" fmla="*/ 46678 h 251081"/>
              <a:gd name="connsiteX2" fmla="*/ 1956452 w 2084426"/>
              <a:gd name="connsiteY2" fmla="*/ 54223 h 251081"/>
              <a:gd name="connsiteX3" fmla="*/ 1969332 w 2084426"/>
              <a:gd name="connsiteY3" fmla="*/ 113791 h 251081"/>
              <a:gd name="connsiteX4" fmla="*/ 994200 w 2084426"/>
              <a:gd name="connsiteY4" fmla="*/ 180904 h 251081"/>
              <a:gd name="connsiteX5" fmla="*/ 18 w 2084426"/>
              <a:gd name="connsiteY5" fmla="*/ 113791 h 251081"/>
              <a:gd name="connsiteX0" fmla="*/ 18 w 2032724"/>
              <a:gd name="connsiteY0" fmla="*/ 113791 h 227581"/>
              <a:gd name="connsiteX1" fmla="*/ 989437 w 2032724"/>
              <a:gd name="connsiteY1" fmla="*/ 46678 h 227581"/>
              <a:gd name="connsiteX2" fmla="*/ 1956452 w 2032724"/>
              <a:gd name="connsiteY2" fmla="*/ 54223 h 227581"/>
              <a:gd name="connsiteX3" fmla="*/ 1969332 w 2032724"/>
              <a:gd name="connsiteY3" fmla="*/ 113791 h 227581"/>
              <a:gd name="connsiteX4" fmla="*/ 1951689 w 2032724"/>
              <a:gd name="connsiteY4" fmla="*/ 192335 h 227581"/>
              <a:gd name="connsiteX5" fmla="*/ 994200 w 2032724"/>
              <a:gd name="connsiteY5" fmla="*/ 180904 h 227581"/>
              <a:gd name="connsiteX6" fmla="*/ 18 w 2032724"/>
              <a:gd name="connsiteY6" fmla="*/ 113791 h 227581"/>
              <a:gd name="connsiteX0" fmla="*/ 18 w 2032724"/>
              <a:gd name="connsiteY0" fmla="*/ 127873 h 241663"/>
              <a:gd name="connsiteX1" fmla="*/ 989437 w 2032724"/>
              <a:gd name="connsiteY1" fmla="*/ 60760 h 241663"/>
              <a:gd name="connsiteX2" fmla="*/ 1956452 w 2032724"/>
              <a:gd name="connsiteY2" fmla="*/ 1630 h 241663"/>
              <a:gd name="connsiteX3" fmla="*/ 1969332 w 2032724"/>
              <a:gd name="connsiteY3" fmla="*/ 127873 h 241663"/>
              <a:gd name="connsiteX4" fmla="*/ 1951689 w 2032724"/>
              <a:gd name="connsiteY4" fmla="*/ 206417 h 241663"/>
              <a:gd name="connsiteX5" fmla="*/ 994200 w 2032724"/>
              <a:gd name="connsiteY5" fmla="*/ 194986 h 241663"/>
              <a:gd name="connsiteX6" fmla="*/ 18 w 2032724"/>
              <a:gd name="connsiteY6" fmla="*/ 127873 h 241663"/>
              <a:gd name="connsiteX0" fmla="*/ 18 w 2032724"/>
              <a:gd name="connsiteY0" fmla="*/ 127873 h 258805"/>
              <a:gd name="connsiteX1" fmla="*/ 989437 w 2032724"/>
              <a:gd name="connsiteY1" fmla="*/ 60760 h 258805"/>
              <a:gd name="connsiteX2" fmla="*/ 1956452 w 2032724"/>
              <a:gd name="connsiteY2" fmla="*/ 1630 h 258805"/>
              <a:gd name="connsiteX3" fmla="*/ 1969332 w 2032724"/>
              <a:gd name="connsiteY3" fmla="*/ 127873 h 258805"/>
              <a:gd name="connsiteX4" fmla="*/ 1951689 w 2032724"/>
              <a:gd name="connsiteY4" fmla="*/ 258805 h 258805"/>
              <a:gd name="connsiteX5" fmla="*/ 994200 w 2032724"/>
              <a:gd name="connsiteY5" fmla="*/ 194986 h 258805"/>
              <a:gd name="connsiteX6" fmla="*/ 18 w 2032724"/>
              <a:gd name="connsiteY6" fmla="*/ 127873 h 258805"/>
              <a:gd name="connsiteX0" fmla="*/ 18 w 2031388"/>
              <a:gd name="connsiteY0" fmla="*/ 127873 h 258805"/>
              <a:gd name="connsiteX1" fmla="*/ 989437 w 2031388"/>
              <a:gd name="connsiteY1" fmla="*/ 60760 h 258805"/>
              <a:gd name="connsiteX2" fmla="*/ 1956452 w 2031388"/>
              <a:gd name="connsiteY2" fmla="*/ 1630 h 258805"/>
              <a:gd name="connsiteX3" fmla="*/ 1964569 w 2031388"/>
              <a:gd name="connsiteY3" fmla="*/ 85011 h 258805"/>
              <a:gd name="connsiteX4" fmla="*/ 1951689 w 2031388"/>
              <a:gd name="connsiteY4" fmla="*/ 258805 h 258805"/>
              <a:gd name="connsiteX5" fmla="*/ 994200 w 2031388"/>
              <a:gd name="connsiteY5" fmla="*/ 194986 h 258805"/>
              <a:gd name="connsiteX6" fmla="*/ 18 w 2031388"/>
              <a:gd name="connsiteY6" fmla="*/ 127873 h 258805"/>
              <a:gd name="connsiteX0" fmla="*/ 18 w 2044501"/>
              <a:gd name="connsiteY0" fmla="*/ 127873 h 258805"/>
              <a:gd name="connsiteX1" fmla="*/ 989437 w 2044501"/>
              <a:gd name="connsiteY1" fmla="*/ 60760 h 258805"/>
              <a:gd name="connsiteX2" fmla="*/ 1956452 w 2044501"/>
              <a:gd name="connsiteY2" fmla="*/ 1630 h 258805"/>
              <a:gd name="connsiteX3" fmla="*/ 1964569 w 2044501"/>
              <a:gd name="connsiteY3" fmla="*/ 85011 h 258805"/>
              <a:gd name="connsiteX4" fmla="*/ 2008839 w 2044501"/>
              <a:gd name="connsiteY4" fmla="*/ 163555 h 258805"/>
              <a:gd name="connsiteX5" fmla="*/ 1951689 w 2044501"/>
              <a:gd name="connsiteY5" fmla="*/ 258805 h 258805"/>
              <a:gd name="connsiteX6" fmla="*/ 994200 w 2044501"/>
              <a:gd name="connsiteY6" fmla="*/ 194986 h 258805"/>
              <a:gd name="connsiteX7" fmla="*/ 18 w 2044501"/>
              <a:gd name="connsiteY7" fmla="*/ 127873 h 258805"/>
              <a:gd name="connsiteX0" fmla="*/ 18 w 2029203"/>
              <a:gd name="connsiteY0" fmla="*/ 127873 h 258805"/>
              <a:gd name="connsiteX1" fmla="*/ 989437 w 2029203"/>
              <a:gd name="connsiteY1" fmla="*/ 60760 h 258805"/>
              <a:gd name="connsiteX2" fmla="*/ 1956452 w 2029203"/>
              <a:gd name="connsiteY2" fmla="*/ 1630 h 258805"/>
              <a:gd name="connsiteX3" fmla="*/ 1964569 w 2029203"/>
              <a:gd name="connsiteY3" fmla="*/ 85011 h 258805"/>
              <a:gd name="connsiteX4" fmla="*/ 1961214 w 2029203"/>
              <a:gd name="connsiteY4" fmla="*/ 168317 h 258805"/>
              <a:gd name="connsiteX5" fmla="*/ 1951689 w 2029203"/>
              <a:gd name="connsiteY5" fmla="*/ 258805 h 258805"/>
              <a:gd name="connsiteX6" fmla="*/ 994200 w 2029203"/>
              <a:gd name="connsiteY6" fmla="*/ 194986 h 258805"/>
              <a:gd name="connsiteX7" fmla="*/ 18 w 2029203"/>
              <a:gd name="connsiteY7" fmla="*/ 127873 h 258805"/>
              <a:gd name="connsiteX0" fmla="*/ 18 w 2031017"/>
              <a:gd name="connsiteY0" fmla="*/ 127873 h 258805"/>
              <a:gd name="connsiteX1" fmla="*/ 989437 w 2031017"/>
              <a:gd name="connsiteY1" fmla="*/ 60760 h 258805"/>
              <a:gd name="connsiteX2" fmla="*/ 1956452 w 2031017"/>
              <a:gd name="connsiteY2" fmla="*/ 1630 h 258805"/>
              <a:gd name="connsiteX3" fmla="*/ 1964569 w 2031017"/>
              <a:gd name="connsiteY3" fmla="*/ 85011 h 258805"/>
              <a:gd name="connsiteX4" fmla="*/ 1961214 w 2031017"/>
              <a:gd name="connsiteY4" fmla="*/ 130217 h 258805"/>
              <a:gd name="connsiteX5" fmla="*/ 1961214 w 2031017"/>
              <a:gd name="connsiteY5" fmla="*/ 168317 h 258805"/>
              <a:gd name="connsiteX6" fmla="*/ 1951689 w 2031017"/>
              <a:gd name="connsiteY6" fmla="*/ 258805 h 258805"/>
              <a:gd name="connsiteX7" fmla="*/ 994200 w 2031017"/>
              <a:gd name="connsiteY7" fmla="*/ 194986 h 258805"/>
              <a:gd name="connsiteX8" fmla="*/ 18 w 2031017"/>
              <a:gd name="connsiteY8" fmla="*/ 127873 h 258805"/>
              <a:gd name="connsiteX0" fmla="*/ 18 w 2031017"/>
              <a:gd name="connsiteY0" fmla="*/ 127873 h 258805"/>
              <a:gd name="connsiteX1" fmla="*/ 989437 w 2031017"/>
              <a:gd name="connsiteY1" fmla="*/ 60760 h 258805"/>
              <a:gd name="connsiteX2" fmla="*/ 1956452 w 2031017"/>
              <a:gd name="connsiteY2" fmla="*/ 1630 h 258805"/>
              <a:gd name="connsiteX3" fmla="*/ 1964569 w 2031017"/>
              <a:gd name="connsiteY3" fmla="*/ 85011 h 258805"/>
              <a:gd name="connsiteX4" fmla="*/ 2027889 w 2031017"/>
              <a:gd name="connsiteY4" fmla="*/ 125455 h 258805"/>
              <a:gd name="connsiteX5" fmla="*/ 1961214 w 2031017"/>
              <a:gd name="connsiteY5" fmla="*/ 168317 h 258805"/>
              <a:gd name="connsiteX6" fmla="*/ 1951689 w 2031017"/>
              <a:gd name="connsiteY6" fmla="*/ 258805 h 258805"/>
              <a:gd name="connsiteX7" fmla="*/ 994200 w 2031017"/>
              <a:gd name="connsiteY7" fmla="*/ 194986 h 258805"/>
              <a:gd name="connsiteX8" fmla="*/ 18 w 2031017"/>
              <a:gd name="connsiteY8" fmla="*/ 127873 h 258805"/>
              <a:gd name="connsiteX0" fmla="*/ 18 w 2029026"/>
              <a:gd name="connsiteY0" fmla="*/ 127873 h 258805"/>
              <a:gd name="connsiteX1" fmla="*/ 989437 w 2029026"/>
              <a:gd name="connsiteY1" fmla="*/ 60760 h 258805"/>
              <a:gd name="connsiteX2" fmla="*/ 1956452 w 2029026"/>
              <a:gd name="connsiteY2" fmla="*/ 1630 h 258805"/>
              <a:gd name="connsiteX3" fmla="*/ 1883606 w 2029026"/>
              <a:gd name="connsiteY3" fmla="*/ 70724 h 258805"/>
              <a:gd name="connsiteX4" fmla="*/ 2027889 w 2029026"/>
              <a:gd name="connsiteY4" fmla="*/ 125455 h 258805"/>
              <a:gd name="connsiteX5" fmla="*/ 1961214 w 2029026"/>
              <a:gd name="connsiteY5" fmla="*/ 168317 h 258805"/>
              <a:gd name="connsiteX6" fmla="*/ 1951689 w 2029026"/>
              <a:gd name="connsiteY6" fmla="*/ 258805 h 258805"/>
              <a:gd name="connsiteX7" fmla="*/ 994200 w 2029026"/>
              <a:gd name="connsiteY7" fmla="*/ 194986 h 258805"/>
              <a:gd name="connsiteX8" fmla="*/ 18 w 2029026"/>
              <a:gd name="connsiteY8" fmla="*/ 127873 h 258805"/>
              <a:gd name="connsiteX0" fmla="*/ 18 w 2027890"/>
              <a:gd name="connsiteY0" fmla="*/ 127873 h 258805"/>
              <a:gd name="connsiteX1" fmla="*/ 989437 w 2027890"/>
              <a:gd name="connsiteY1" fmla="*/ 60760 h 258805"/>
              <a:gd name="connsiteX2" fmla="*/ 1956452 w 2027890"/>
              <a:gd name="connsiteY2" fmla="*/ 1630 h 258805"/>
              <a:gd name="connsiteX3" fmla="*/ 1883606 w 2027890"/>
              <a:gd name="connsiteY3" fmla="*/ 70724 h 258805"/>
              <a:gd name="connsiteX4" fmla="*/ 2027889 w 2027890"/>
              <a:gd name="connsiteY4" fmla="*/ 125455 h 258805"/>
              <a:gd name="connsiteX5" fmla="*/ 1885014 w 2027890"/>
              <a:gd name="connsiteY5" fmla="*/ 173079 h 258805"/>
              <a:gd name="connsiteX6" fmla="*/ 1951689 w 2027890"/>
              <a:gd name="connsiteY6" fmla="*/ 258805 h 258805"/>
              <a:gd name="connsiteX7" fmla="*/ 994200 w 2027890"/>
              <a:gd name="connsiteY7" fmla="*/ 194986 h 258805"/>
              <a:gd name="connsiteX8" fmla="*/ 18 w 2027890"/>
              <a:gd name="connsiteY8" fmla="*/ 127873 h 258805"/>
              <a:gd name="connsiteX0" fmla="*/ 18 w 2027890"/>
              <a:gd name="connsiteY0" fmla="*/ 127873 h 258805"/>
              <a:gd name="connsiteX1" fmla="*/ 989437 w 2027890"/>
              <a:gd name="connsiteY1" fmla="*/ 60760 h 258805"/>
              <a:gd name="connsiteX2" fmla="*/ 1956452 w 2027890"/>
              <a:gd name="connsiteY2" fmla="*/ 1630 h 258805"/>
              <a:gd name="connsiteX3" fmla="*/ 1883606 w 2027890"/>
              <a:gd name="connsiteY3" fmla="*/ 70724 h 258805"/>
              <a:gd name="connsiteX4" fmla="*/ 2027889 w 2027890"/>
              <a:gd name="connsiteY4" fmla="*/ 125455 h 258805"/>
              <a:gd name="connsiteX5" fmla="*/ 1885014 w 2027890"/>
              <a:gd name="connsiteY5" fmla="*/ 173079 h 258805"/>
              <a:gd name="connsiteX6" fmla="*/ 1951689 w 2027890"/>
              <a:gd name="connsiteY6" fmla="*/ 258805 h 258805"/>
              <a:gd name="connsiteX7" fmla="*/ 994200 w 2027890"/>
              <a:gd name="connsiteY7" fmla="*/ 194986 h 258805"/>
              <a:gd name="connsiteX8" fmla="*/ 18 w 2027890"/>
              <a:gd name="connsiteY8" fmla="*/ 127873 h 258805"/>
              <a:gd name="connsiteX0" fmla="*/ 18 w 2018365"/>
              <a:gd name="connsiteY0" fmla="*/ 127873 h 258805"/>
              <a:gd name="connsiteX1" fmla="*/ 989437 w 2018365"/>
              <a:gd name="connsiteY1" fmla="*/ 60760 h 258805"/>
              <a:gd name="connsiteX2" fmla="*/ 1956452 w 2018365"/>
              <a:gd name="connsiteY2" fmla="*/ 1630 h 258805"/>
              <a:gd name="connsiteX3" fmla="*/ 1883606 w 2018365"/>
              <a:gd name="connsiteY3" fmla="*/ 70724 h 258805"/>
              <a:gd name="connsiteX4" fmla="*/ 2018364 w 2018365"/>
              <a:gd name="connsiteY4" fmla="*/ 82592 h 258805"/>
              <a:gd name="connsiteX5" fmla="*/ 1885014 w 2018365"/>
              <a:gd name="connsiteY5" fmla="*/ 173079 h 258805"/>
              <a:gd name="connsiteX6" fmla="*/ 1951689 w 2018365"/>
              <a:gd name="connsiteY6" fmla="*/ 258805 h 258805"/>
              <a:gd name="connsiteX7" fmla="*/ 994200 w 2018365"/>
              <a:gd name="connsiteY7" fmla="*/ 194986 h 258805"/>
              <a:gd name="connsiteX8" fmla="*/ 18 w 2018365"/>
              <a:gd name="connsiteY8" fmla="*/ 127873 h 258805"/>
              <a:gd name="connsiteX0" fmla="*/ 18 w 2018365"/>
              <a:gd name="connsiteY0" fmla="*/ 127873 h 258805"/>
              <a:gd name="connsiteX1" fmla="*/ 989437 w 2018365"/>
              <a:gd name="connsiteY1" fmla="*/ 60760 h 258805"/>
              <a:gd name="connsiteX2" fmla="*/ 1956452 w 2018365"/>
              <a:gd name="connsiteY2" fmla="*/ 1630 h 258805"/>
              <a:gd name="connsiteX3" fmla="*/ 1883606 w 2018365"/>
              <a:gd name="connsiteY3" fmla="*/ 70724 h 258805"/>
              <a:gd name="connsiteX4" fmla="*/ 2018364 w 2018365"/>
              <a:gd name="connsiteY4" fmla="*/ 82592 h 258805"/>
              <a:gd name="connsiteX5" fmla="*/ 1885014 w 2018365"/>
              <a:gd name="connsiteY5" fmla="*/ 173079 h 258805"/>
              <a:gd name="connsiteX6" fmla="*/ 1951689 w 2018365"/>
              <a:gd name="connsiteY6" fmla="*/ 258805 h 258805"/>
              <a:gd name="connsiteX7" fmla="*/ 994200 w 2018365"/>
              <a:gd name="connsiteY7" fmla="*/ 194986 h 258805"/>
              <a:gd name="connsiteX8" fmla="*/ 18 w 2018365"/>
              <a:gd name="connsiteY8" fmla="*/ 127873 h 258805"/>
              <a:gd name="connsiteX0" fmla="*/ 18 w 2018365"/>
              <a:gd name="connsiteY0" fmla="*/ 127873 h 258805"/>
              <a:gd name="connsiteX1" fmla="*/ 989437 w 2018365"/>
              <a:gd name="connsiteY1" fmla="*/ 60760 h 258805"/>
              <a:gd name="connsiteX2" fmla="*/ 1956452 w 2018365"/>
              <a:gd name="connsiteY2" fmla="*/ 1630 h 258805"/>
              <a:gd name="connsiteX3" fmla="*/ 1883606 w 2018365"/>
              <a:gd name="connsiteY3" fmla="*/ 70724 h 258805"/>
              <a:gd name="connsiteX4" fmla="*/ 2018364 w 2018365"/>
              <a:gd name="connsiteY4" fmla="*/ 115929 h 258805"/>
              <a:gd name="connsiteX5" fmla="*/ 1885014 w 2018365"/>
              <a:gd name="connsiteY5" fmla="*/ 173079 h 258805"/>
              <a:gd name="connsiteX6" fmla="*/ 1951689 w 2018365"/>
              <a:gd name="connsiteY6" fmla="*/ 258805 h 258805"/>
              <a:gd name="connsiteX7" fmla="*/ 994200 w 2018365"/>
              <a:gd name="connsiteY7" fmla="*/ 194986 h 258805"/>
              <a:gd name="connsiteX8" fmla="*/ 18 w 2018365"/>
              <a:gd name="connsiteY8" fmla="*/ 127873 h 258805"/>
              <a:gd name="connsiteX0" fmla="*/ 18 w 2020746"/>
              <a:gd name="connsiteY0" fmla="*/ 127873 h 258805"/>
              <a:gd name="connsiteX1" fmla="*/ 989437 w 2020746"/>
              <a:gd name="connsiteY1" fmla="*/ 60760 h 258805"/>
              <a:gd name="connsiteX2" fmla="*/ 1956452 w 2020746"/>
              <a:gd name="connsiteY2" fmla="*/ 1630 h 258805"/>
              <a:gd name="connsiteX3" fmla="*/ 1883606 w 2020746"/>
              <a:gd name="connsiteY3" fmla="*/ 70724 h 258805"/>
              <a:gd name="connsiteX4" fmla="*/ 2020745 w 2020746"/>
              <a:gd name="connsiteY4" fmla="*/ 125454 h 258805"/>
              <a:gd name="connsiteX5" fmla="*/ 1885014 w 2020746"/>
              <a:gd name="connsiteY5" fmla="*/ 173079 h 258805"/>
              <a:gd name="connsiteX6" fmla="*/ 1951689 w 2020746"/>
              <a:gd name="connsiteY6" fmla="*/ 258805 h 258805"/>
              <a:gd name="connsiteX7" fmla="*/ 994200 w 2020746"/>
              <a:gd name="connsiteY7" fmla="*/ 194986 h 258805"/>
              <a:gd name="connsiteX8" fmla="*/ 18 w 2020746"/>
              <a:gd name="connsiteY8" fmla="*/ 127873 h 258805"/>
              <a:gd name="connsiteX0" fmla="*/ 18 w 2020746"/>
              <a:gd name="connsiteY0" fmla="*/ 127873 h 258805"/>
              <a:gd name="connsiteX1" fmla="*/ 989437 w 2020746"/>
              <a:gd name="connsiteY1" fmla="*/ 60760 h 258805"/>
              <a:gd name="connsiteX2" fmla="*/ 1956452 w 2020746"/>
              <a:gd name="connsiteY2" fmla="*/ 1630 h 258805"/>
              <a:gd name="connsiteX3" fmla="*/ 1883606 w 2020746"/>
              <a:gd name="connsiteY3" fmla="*/ 70724 h 258805"/>
              <a:gd name="connsiteX4" fmla="*/ 2020745 w 2020746"/>
              <a:gd name="connsiteY4" fmla="*/ 125454 h 258805"/>
              <a:gd name="connsiteX5" fmla="*/ 1885014 w 2020746"/>
              <a:gd name="connsiteY5" fmla="*/ 173079 h 258805"/>
              <a:gd name="connsiteX6" fmla="*/ 1951689 w 2020746"/>
              <a:gd name="connsiteY6" fmla="*/ 258805 h 258805"/>
              <a:gd name="connsiteX7" fmla="*/ 994200 w 2020746"/>
              <a:gd name="connsiteY7" fmla="*/ 194986 h 258805"/>
              <a:gd name="connsiteX8" fmla="*/ 18 w 2020746"/>
              <a:gd name="connsiteY8" fmla="*/ 127873 h 258805"/>
              <a:gd name="connsiteX0" fmla="*/ 18 w 2022093"/>
              <a:gd name="connsiteY0" fmla="*/ 127873 h 258805"/>
              <a:gd name="connsiteX1" fmla="*/ 989437 w 2022093"/>
              <a:gd name="connsiteY1" fmla="*/ 60760 h 258805"/>
              <a:gd name="connsiteX2" fmla="*/ 1956452 w 2022093"/>
              <a:gd name="connsiteY2" fmla="*/ 1630 h 258805"/>
              <a:gd name="connsiteX3" fmla="*/ 1883606 w 2022093"/>
              <a:gd name="connsiteY3" fmla="*/ 70724 h 258805"/>
              <a:gd name="connsiteX4" fmla="*/ 2020745 w 2022093"/>
              <a:gd name="connsiteY4" fmla="*/ 125454 h 258805"/>
              <a:gd name="connsiteX5" fmla="*/ 1780239 w 2022093"/>
              <a:gd name="connsiteY5" fmla="*/ 173079 h 258805"/>
              <a:gd name="connsiteX6" fmla="*/ 1951689 w 2022093"/>
              <a:gd name="connsiteY6" fmla="*/ 258805 h 258805"/>
              <a:gd name="connsiteX7" fmla="*/ 994200 w 2022093"/>
              <a:gd name="connsiteY7" fmla="*/ 194986 h 258805"/>
              <a:gd name="connsiteX8" fmla="*/ 18 w 2022093"/>
              <a:gd name="connsiteY8" fmla="*/ 127873 h 258805"/>
              <a:gd name="connsiteX0" fmla="*/ 18 w 2020745"/>
              <a:gd name="connsiteY0" fmla="*/ 127873 h 258805"/>
              <a:gd name="connsiteX1" fmla="*/ 989437 w 2020745"/>
              <a:gd name="connsiteY1" fmla="*/ 60760 h 258805"/>
              <a:gd name="connsiteX2" fmla="*/ 1956452 w 2020745"/>
              <a:gd name="connsiteY2" fmla="*/ 1630 h 258805"/>
              <a:gd name="connsiteX3" fmla="*/ 1781212 w 2020745"/>
              <a:gd name="connsiteY3" fmla="*/ 73106 h 258805"/>
              <a:gd name="connsiteX4" fmla="*/ 2020745 w 2020745"/>
              <a:gd name="connsiteY4" fmla="*/ 125454 h 258805"/>
              <a:gd name="connsiteX5" fmla="*/ 1780239 w 2020745"/>
              <a:gd name="connsiteY5" fmla="*/ 173079 h 258805"/>
              <a:gd name="connsiteX6" fmla="*/ 1951689 w 2020745"/>
              <a:gd name="connsiteY6" fmla="*/ 258805 h 258805"/>
              <a:gd name="connsiteX7" fmla="*/ 994200 w 2020745"/>
              <a:gd name="connsiteY7" fmla="*/ 194986 h 258805"/>
              <a:gd name="connsiteX8" fmla="*/ 18 w 2020745"/>
              <a:gd name="connsiteY8" fmla="*/ 127873 h 258805"/>
              <a:gd name="connsiteX0" fmla="*/ 18 w 2020745"/>
              <a:gd name="connsiteY0" fmla="*/ 127873 h 258805"/>
              <a:gd name="connsiteX1" fmla="*/ 989437 w 2020745"/>
              <a:gd name="connsiteY1" fmla="*/ 60760 h 258805"/>
              <a:gd name="connsiteX2" fmla="*/ 1956452 w 2020745"/>
              <a:gd name="connsiteY2" fmla="*/ 1630 h 258805"/>
              <a:gd name="connsiteX3" fmla="*/ 1781212 w 2020745"/>
              <a:gd name="connsiteY3" fmla="*/ 73106 h 258805"/>
              <a:gd name="connsiteX4" fmla="*/ 2020745 w 2020745"/>
              <a:gd name="connsiteY4" fmla="*/ 125454 h 258805"/>
              <a:gd name="connsiteX5" fmla="*/ 1780239 w 2020745"/>
              <a:gd name="connsiteY5" fmla="*/ 173079 h 258805"/>
              <a:gd name="connsiteX6" fmla="*/ 1951689 w 2020745"/>
              <a:gd name="connsiteY6" fmla="*/ 258805 h 258805"/>
              <a:gd name="connsiteX7" fmla="*/ 994200 w 2020745"/>
              <a:gd name="connsiteY7" fmla="*/ 194986 h 258805"/>
              <a:gd name="connsiteX8" fmla="*/ 18 w 2020745"/>
              <a:gd name="connsiteY8" fmla="*/ 127873 h 258805"/>
              <a:gd name="connsiteX0" fmla="*/ 18 w 2020745"/>
              <a:gd name="connsiteY0" fmla="*/ 127873 h 258805"/>
              <a:gd name="connsiteX1" fmla="*/ 989437 w 2020745"/>
              <a:gd name="connsiteY1" fmla="*/ 60760 h 258805"/>
              <a:gd name="connsiteX2" fmla="*/ 1956452 w 2020745"/>
              <a:gd name="connsiteY2" fmla="*/ 1630 h 258805"/>
              <a:gd name="connsiteX3" fmla="*/ 1781212 w 2020745"/>
              <a:gd name="connsiteY3" fmla="*/ 73106 h 258805"/>
              <a:gd name="connsiteX4" fmla="*/ 2020745 w 2020745"/>
              <a:gd name="connsiteY4" fmla="*/ 125454 h 258805"/>
              <a:gd name="connsiteX5" fmla="*/ 1780239 w 2020745"/>
              <a:gd name="connsiteY5" fmla="*/ 173079 h 258805"/>
              <a:gd name="connsiteX6" fmla="*/ 1951689 w 2020745"/>
              <a:gd name="connsiteY6" fmla="*/ 258805 h 258805"/>
              <a:gd name="connsiteX7" fmla="*/ 994200 w 2020745"/>
              <a:gd name="connsiteY7" fmla="*/ 194986 h 258805"/>
              <a:gd name="connsiteX8" fmla="*/ 18 w 2020745"/>
              <a:gd name="connsiteY8" fmla="*/ 127873 h 258805"/>
              <a:gd name="connsiteX0" fmla="*/ 18 w 2020745"/>
              <a:gd name="connsiteY0" fmla="*/ 145902 h 276834"/>
              <a:gd name="connsiteX1" fmla="*/ 989437 w 2020745"/>
              <a:gd name="connsiteY1" fmla="*/ 78789 h 276834"/>
              <a:gd name="connsiteX2" fmla="*/ 1956452 w 2020745"/>
              <a:gd name="connsiteY2" fmla="*/ 19659 h 276834"/>
              <a:gd name="connsiteX3" fmla="*/ 1781212 w 2020745"/>
              <a:gd name="connsiteY3" fmla="*/ 91135 h 276834"/>
              <a:gd name="connsiteX4" fmla="*/ 2020745 w 2020745"/>
              <a:gd name="connsiteY4" fmla="*/ 143483 h 276834"/>
              <a:gd name="connsiteX5" fmla="*/ 1780239 w 2020745"/>
              <a:gd name="connsiteY5" fmla="*/ 191108 h 276834"/>
              <a:gd name="connsiteX6" fmla="*/ 1951689 w 2020745"/>
              <a:gd name="connsiteY6" fmla="*/ 276834 h 276834"/>
              <a:gd name="connsiteX7" fmla="*/ 994200 w 2020745"/>
              <a:gd name="connsiteY7" fmla="*/ 213015 h 276834"/>
              <a:gd name="connsiteX8" fmla="*/ 18 w 2020745"/>
              <a:gd name="connsiteY8" fmla="*/ 145902 h 276834"/>
              <a:gd name="connsiteX0" fmla="*/ 18 w 2059361"/>
              <a:gd name="connsiteY0" fmla="*/ 145902 h 280203"/>
              <a:gd name="connsiteX1" fmla="*/ 989437 w 2059361"/>
              <a:gd name="connsiteY1" fmla="*/ 78789 h 280203"/>
              <a:gd name="connsiteX2" fmla="*/ 1956452 w 2059361"/>
              <a:gd name="connsiteY2" fmla="*/ 19659 h 280203"/>
              <a:gd name="connsiteX3" fmla="*/ 1781212 w 2059361"/>
              <a:gd name="connsiteY3" fmla="*/ 91135 h 280203"/>
              <a:gd name="connsiteX4" fmla="*/ 2020745 w 2059361"/>
              <a:gd name="connsiteY4" fmla="*/ 143483 h 280203"/>
              <a:gd name="connsiteX5" fmla="*/ 1780239 w 2059361"/>
              <a:gd name="connsiteY5" fmla="*/ 191108 h 280203"/>
              <a:gd name="connsiteX6" fmla="*/ 1951689 w 2059361"/>
              <a:gd name="connsiteY6" fmla="*/ 276834 h 280203"/>
              <a:gd name="connsiteX7" fmla="*/ 994200 w 2059361"/>
              <a:gd name="connsiteY7" fmla="*/ 213015 h 280203"/>
              <a:gd name="connsiteX8" fmla="*/ 18 w 2059361"/>
              <a:gd name="connsiteY8" fmla="*/ 145902 h 280203"/>
              <a:gd name="connsiteX0" fmla="*/ 18 w 2045468"/>
              <a:gd name="connsiteY0" fmla="*/ 145902 h 291520"/>
              <a:gd name="connsiteX1" fmla="*/ 989437 w 2045468"/>
              <a:gd name="connsiteY1" fmla="*/ 78789 h 291520"/>
              <a:gd name="connsiteX2" fmla="*/ 1956452 w 2045468"/>
              <a:gd name="connsiteY2" fmla="*/ 19659 h 291520"/>
              <a:gd name="connsiteX3" fmla="*/ 1781212 w 2045468"/>
              <a:gd name="connsiteY3" fmla="*/ 91135 h 291520"/>
              <a:gd name="connsiteX4" fmla="*/ 2020745 w 2045468"/>
              <a:gd name="connsiteY4" fmla="*/ 143483 h 291520"/>
              <a:gd name="connsiteX5" fmla="*/ 1780239 w 2045468"/>
              <a:gd name="connsiteY5" fmla="*/ 191108 h 291520"/>
              <a:gd name="connsiteX6" fmla="*/ 1951689 w 2045468"/>
              <a:gd name="connsiteY6" fmla="*/ 276834 h 291520"/>
              <a:gd name="connsiteX7" fmla="*/ 994200 w 2045468"/>
              <a:gd name="connsiteY7" fmla="*/ 213015 h 291520"/>
              <a:gd name="connsiteX8" fmla="*/ 18 w 2045468"/>
              <a:gd name="connsiteY8" fmla="*/ 145902 h 291520"/>
              <a:gd name="connsiteX0" fmla="*/ 18 w 2020745"/>
              <a:gd name="connsiteY0" fmla="*/ 145902 h 284390"/>
              <a:gd name="connsiteX1" fmla="*/ 989437 w 2020745"/>
              <a:gd name="connsiteY1" fmla="*/ 78789 h 284390"/>
              <a:gd name="connsiteX2" fmla="*/ 1956452 w 2020745"/>
              <a:gd name="connsiteY2" fmla="*/ 19659 h 284390"/>
              <a:gd name="connsiteX3" fmla="*/ 1781212 w 2020745"/>
              <a:gd name="connsiteY3" fmla="*/ 91135 h 284390"/>
              <a:gd name="connsiteX4" fmla="*/ 2020745 w 2020745"/>
              <a:gd name="connsiteY4" fmla="*/ 143483 h 284390"/>
              <a:gd name="connsiteX5" fmla="*/ 1780239 w 2020745"/>
              <a:gd name="connsiteY5" fmla="*/ 191108 h 284390"/>
              <a:gd name="connsiteX6" fmla="*/ 1951689 w 2020745"/>
              <a:gd name="connsiteY6" fmla="*/ 276834 h 284390"/>
              <a:gd name="connsiteX7" fmla="*/ 994200 w 2020745"/>
              <a:gd name="connsiteY7" fmla="*/ 213015 h 284390"/>
              <a:gd name="connsiteX8" fmla="*/ 18 w 2020745"/>
              <a:gd name="connsiteY8" fmla="*/ 145902 h 284390"/>
              <a:gd name="connsiteX0" fmla="*/ 18 w 2020745"/>
              <a:gd name="connsiteY0" fmla="*/ 145902 h 284430"/>
              <a:gd name="connsiteX1" fmla="*/ 989437 w 2020745"/>
              <a:gd name="connsiteY1" fmla="*/ 78789 h 284430"/>
              <a:gd name="connsiteX2" fmla="*/ 1956452 w 2020745"/>
              <a:gd name="connsiteY2" fmla="*/ 19659 h 284430"/>
              <a:gd name="connsiteX3" fmla="*/ 1781212 w 2020745"/>
              <a:gd name="connsiteY3" fmla="*/ 91135 h 284430"/>
              <a:gd name="connsiteX4" fmla="*/ 2020745 w 2020745"/>
              <a:gd name="connsiteY4" fmla="*/ 143483 h 284430"/>
              <a:gd name="connsiteX5" fmla="*/ 1780239 w 2020745"/>
              <a:gd name="connsiteY5" fmla="*/ 191108 h 284430"/>
              <a:gd name="connsiteX6" fmla="*/ 1956451 w 2020745"/>
              <a:gd name="connsiteY6" fmla="*/ 276834 h 284430"/>
              <a:gd name="connsiteX7" fmla="*/ 994200 w 2020745"/>
              <a:gd name="connsiteY7" fmla="*/ 213015 h 284430"/>
              <a:gd name="connsiteX8" fmla="*/ 18 w 2020745"/>
              <a:gd name="connsiteY8" fmla="*/ 145902 h 284430"/>
              <a:gd name="connsiteX0" fmla="*/ 18 w 2020745"/>
              <a:gd name="connsiteY0" fmla="*/ 145902 h 291577"/>
              <a:gd name="connsiteX1" fmla="*/ 989437 w 2020745"/>
              <a:gd name="connsiteY1" fmla="*/ 78789 h 291577"/>
              <a:gd name="connsiteX2" fmla="*/ 1956452 w 2020745"/>
              <a:gd name="connsiteY2" fmla="*/ 19659 h 291577"/>
              <a:gd name="connsiteX3" fmla="*/ 1781212 w 2020745"/>
              <a:gd name="connsiteY3" fmla="*/ 91135 h 291577"/>
              <a:gd name="connsiteX4" fmla="*/ 2020745 w 2020745"/>
              <a:gd name="connsiteY4" fmla="*/ 143483 h 291577"/>
              <a:gd name="connsiteX5" fmla="*/ 1780239 w 2020745"/>
              <a:gd name="connsiteY5" fmla="*/ 191108 h 291577"/>
              <a:gd name="connsiteX6" fmla="*/ 1956451 w 2020745"/>
              <a:gd name="connsiteY6" fmla="*/ 276834 h 291577"/>
              <a:gd name="connsiteX7" fmla="*/ 994200 w 2020745"/>
              <a:gd name="connsiteY7" fmla="*/ 213015 h 291577"/>
              <a:gd name="connsiteX8" fmla="*/ 18 w 2020745"/>
              <a:gd name="connsiteY8" fmla="*/ 145902 h 291577"/>
              <a:gd name="connsiteX0" fmla="*/ 18 w 2020745"/>
              <a:gd name="connsiteY0" fmla="*/ 145902 h 285278"/>
              <a:gd name="connsiteX1" fmla="*/ 989437 w 2020745"/>
              <a:gd name="connsiteY1" fmla="*/ 78789 h 285278"/>
              <a:gd name="connsiteX2" fmla="*/ 1956452 w 2020745"/>
              <a:gd name="connsiteY2" fmla="*/ 19659 h 285278"/>
              <a:gd name="connsiteX3" fmla="*/ 1781212 w 2020745"/>
              <a:gd name="connsiteY3" fmla="*/ 91135 h 285278"/>
              <a:gd name="connsiteX4" fmla="*/ 2020745 w 2020745"/>
              <a:gd name="connsiteY4" fmla="*/ 143483 h 285278"/>
              <a:gd name="connsiteX5" fmla="*/ 1780239 w 2020745"/>
              <a:gd name="connsiteY5" fmla="*/ 191108 h 285278"/>
              <a:gd name="connsiteX6" fmla="*/ 1956451 w 2020745"/>
              <a:gd name="connsiteY6" fmla="*/ 276834 h 285278"/>
              <a:gd name="connsiteX7" fmla="*/ 994200 w 2020745"/>
              <a:gd name="connsiteY7" fmla="*/ 213015 h 285278"/>
              <a:gd name="connsiteX8" fmla="*/ 18 w 2020745"/>
              <a:gd name="connsiteY8" fmla="*/ 145902 h 285278"/>
              <a:gd name="connsiteX0" fmla="*/ 18 w 2020745"/>
              <a:gd name="connsiteY0" fmla="*/ 145902 h 285278"/>
              <a:gd name="connsiteX1" fmla="*/ 989437 w 2020745"/>
              <a:gd name="connsiteY1" fmla="*/ 78789 h 285278"/>
              <a:gd name="connsiteX2" fmla="*/ 1956452 w 2020745"/>
              <a:gd name="connsiteY2" fmla="*/ 19659 h 285278"/>
              <a:gd name="connsiteX3" fmla="*/ 1781212 w 2020745"/>
              <a:gd name="connsiteY3" fmla="*/ 91135 h 285278"/>
              <a:gd name="connsiteX4" fmla="*/ 2020745 w 2020745"/>
              <a:gd name="connsiteY4" fmla="*/ 143483 h 285278"/>
              <a:gd name="connsiteX5" fmla="*/ 1780239 w 2020745"/>
              <a:gd name="connsiteY5" fmla="*/ 191108 h 285278"/>
              <a:gd name="connsiteX6" fmla="*/ 1973120 w 2020745"/>
              <a:gd name="connsiteY6" fmla="*/ 276834 h 285278"/>
              <a:gd name="connsiteX7" fmla="*/ 994200 w 2020745"/>
              <a:gd name="connsiteY7" fmla="*/ 213015 h 285278"/>
              <a:gd name="connsiteX8" fmla="*/ 18 w 2020745"/>
              <a:gd name="connsiteY8" fmla="*/ 145902 h 285278"/>
              <a:gd name="connsiteX0" fmla="*/ 18 w 2020745"/>
              <a:gd name="connsiteY0" fmla="*/ 145902 h 285278"/>
              <a:gd name="connsiteX1" fmla="*/ 989437 w 2020745"/>
              <a:gd name="connsiteY1" fmla="*/ 78789 h 285278"/>
              <a:gd name="connsiteX2" fmla="*/ 1956452 w 2020745"/>
              <a:gd name="connsiteY2" fmla="*/ 19659 h 285278"/>
              <a:gd name="connsiteX3" fmla="*/ 1781212 w 2020745"/>
              <a:gd name="connsiteY3" fmla="*/ 91135 h 285278"/>
              <a:gd name="connsiteX4" fmla="*/ 2020745 w 2020745"/>
              <a:gd name="connsiteY4" fmla="*/ 143483 h 285278"/>
              <a:gd name="connsiteX5" fmla="*/ 1780239 w 2020745"/>
              <a:gd name="connsiteY5" fmla="*/ 191108 h 285278"/>
              <a:gd name="connsiteX6" fmla="*/ 1963595 w 2020745"/>
              <a:gd name="connsiteY6" fmla="*/ 276834 h 285278"/>
              <a:gd name="connsiteX7" fmla="*/ 994200 w 2020745"/>
              <a:gd name="connsiteY7" fmla="*/ 213015 h 285278"/>
              <a:gd name="connsiteX8" fmla="*/ 18 w 2020745"/>
              <a:gd name="connsiteY8" fmla="*/ 145902 h 285278"/>
              <a:gd name="connsiteX0" fmla="*/ 18 w 2020940"/>
              <a:gd name="connsiteY0" fmla="*/ 145902 h 277000"/>
              <a:gd name="connsiteX1" fmla="*/ 989437 w 2020940"/>
              <a:gd name="connsiteY1" fmla="*/ 78789 h 277000"/>
              <a:gd name="connsiteX2" fmla="*/ 1956452 w 2020940"/>
              <a:gd name="connsiteY2" fmla="*/ 19659 h 277000"/>
              <a:gd name="connsiteX3" fmla="*/ 1781212 w 2020940"/>
              <a:gd name="connsiteY3" fmla="*/ 91135 h 277000"/>
              <a:gd name="connsiteX4" fmla="*/ 2020745 w 2020940"/>
              <a:gd name="connsiteY4" fmla="*/ 143483 h 277000"/>
              <a:gd name="connsiteX5" fmla="*/ 1732614 w 2020940"/>
              <a:gd name="connsiteY5" fmla="*/ 193490 h 277000"/>
              <a:gd name="connsiteX6" fmla="*/ 1963595 w 2020940"/>
              <a:gd name="connsiteY6" fmla="*/ 276834 h 277000"/>
              <a:gd name="connsiteX7" fmla="*/ 994200 w 2020940"/>
              <a:gd name="connsiteY7" fmla="*/ 213015 h 277000"/>
              <a:gd name="connsiteX8" fmla="*/ 18 w 2020940"/>
              <a:gd name="connsiteY8" fmla="*/ 145902 h 277000"/>
              <a:gd name="connsiteX0" fmla="*/ 18 w 2020940"/>
              <a:gd name="connsiteY0" fmla="*/ 145902 h 277000"/>
              <a:gd name="connsiteX1" fmla="*/ 989437 w 2020940"/>
              <a:gd name="connsiteY1" fmla="*/ 78789 h 277000"/>
              <a:gd name="connsiteX2" fmla="*/ 1956452 w 2020940"/>
              <a:gd name="connsiteY2" fmla="*/ 19659 h 277000"/>
              <a:gd name="connsiteX3" fmla="*/ 1781212 w 2020940"/>
              <a:gd name="connsiteY3" fmla="*/ 91135 h 277000"/>
              <a:gd name="connsiteX4" fmla="*/ 2020745 w 2020940"/>
              <a:gd name="connsiteY4" fmla="*/ 155389 h 277000"/>
              <a:gd name="connsiteX5" fmla="*/ 1732614 w 2020940"/>
              <a:gd name="connsiteY5" fmla="*/ 193490 h 277000"/>
              <a:gd name="connsiteX6" fmla="*/ 1963595 w 2020940"/>
              <a:gd name="connsiteY6" fmla="*/ 276834 h 277000"/>
              <a:gd name="connsiteX7" fmla="*/ 994200 w 2020940"/>
              <a:gd name="connsiteY7" fmla="*/ 213015 h 277000"/>
              <a:gd name="connsiteX8" fmla="*/ 18 w 2020940"/>
              <a:gd name="connsiteY8" fmla="*/ 145902 h 277000"/>
              <a:gd name="connsiteX0" fmla="*/ 18 w 2020940"/>
              <a:gd name="connsiteY0" fmla="*/ 145902 h 288181"/>
              <a:gd name="connsiteX1" fmla="*/ 989437 w 2020940"/>
              <a:gd name="connsiteY1" fmla="*/ 78789 h 288181"/>
              <a:gd name="connsiteX2" fmla="*/ 1956452 w 2020940"/>
              <a:gd name="connsiteY2" fmla="*/ 19659 h 288181"/>
              <a:gd name="connsiteX3" fmla="*/ 1781212 w 2020940"/>
              <a:gd name="connsiteY3" fmla="*/ 91135 h 288181"/>
              <a:gd name="connsiteX4" fmla="*/ 2020745 w 2020940"/>
              <a:gd name="connsiteY4" fmla="*/ 155389 h 288181"/>
              <a:gd name="connsiteX5" fmla="*/ 1732614 w 2020940"/>
              <a:gd name="connsiteY5" fmla="*/ 193490 h 288181"/>
              <a:gd name="connsiteX6" fmla="*/ 1963595 w 2020940"/>
              <a:gd name="connsiteY6" fmla="*/ 276834 h 288181"/>
              <a:gd name="connsiteX7" fmla="*/ 994200 w 2020940"/>
              <a:gd name="connsiteY7" fmla="*/ 213015 h 288181"/>
              <a:gd name="connsiteX8" fmla="*/ 18 w 2020940"/>
              <a:gd name="connsiteY8" fmla="*/ 145902 h 288181"/>
              <a:gd name="connsiteX0" fmla="*/ 18 w 2020940"/>
              <a:gd name="connsiteY0" fmla="*/ 156831 h 299110"/>
              <a:gd name="connsiteX1" fmla="*/ 989437 w 2020940"/>
              <a:gd name="connsiteY1" fmla="*/ 89718 h 299110"/>
              <a:gd name="connsiteX2" fmla="*/ 1956452 w 2020940"/>
              <a:gd name="connsiteY2" fmla="*/ 30588 h 299110"/>
              <a:gd name="connsiteX3" fmla="*/ 1781212 w 2020940"/>
              <a:gd name="connsiteY3" fmla="*/ 102064 h 299110"/>
              <a:gd name="connsiteX4" fmla="*/ 2020745 w 2020940"/>
              <a:gd name="connsiteY4" fmla="*/ 166318 h 299110"/>
              <a:gd name="connsiteX5" fmla="*/ 1732614 w 2020940"/>
              <a:gd name="connsiteY5" fmla="*/ 204419 h 299110"/>
              <a:gd name="connsiteX6" fmla="*/ 1963595 w 2020940"/>
              <a:gd name="connsiteY6" fmla="*/ 287763 h 299110"/>
              <a:gd name="connsiteX7" fmla="*/ 994200 w 2020940"/>
              <a:gd name="connsiteY7" fmla="*/ 223944 h 299110"/>
              <a:gd name="connsiteX8" fmla="*/ 18 w 2020940"/>
              <a:gd name="connsiteY8" fmla="*/ 156831 h 299110"/>
              <a:gd name="connsiteX0" fmla="*/ 18 w 2020940"/>
              <a:gd name="connsiteY0" fmla="*/ 132695 h 274974"/>
              <a:gd name="connsiteX1" fmla="*/ 989437 w 2020940"/>
              <a:gd name="connsiteY1" fmla="*/ 65582 h 274974"/>
              <a:gd name="connsiteX2" fmla="*/ 1963595 w 2020940"/>
              <a:gd name="connsiteY2" fmla="*/ 35027 h 274974"/>
              <a:gd name="connsiteX3" fmla="*/ 1781212 w 2020940"/>
              <a:gd name="connsiteY3" fmla="*/ 77928 h 274974"/>
              <a:gd name="connsiteX4" fmla="*/ 2020745 w 2020940"/>
              <a:gd name="connsiteY4" fmla="*/ 142182 h 274974"/>
              <a:gd name="connsiteX5" fmla="*/ 1732614 w 2020940"/>
              <a:gd name="connsiteY5" fmla="*/ 180283 h 274974"/>
              <a:gd name="connsiteX6" fmla="*/ 1963595 w 2020940"/>
              <a:gd name="connsiteY6" fmla="*/ 263627 h 274974"/>
              <a:gd name="connsiteX7" fmla="*/ 994200 w 2020940"/>
              <a:gd name="connsiteY7" fmla="*/ 199808 h 274974"/>
              <a:gd name="connsiteX8" fmla="*/ 18 w 2020940"/>
              <a:gd name="connsiteY8" fmla="*/ 132695 h 274974"/>
              <a:gd name="connsiteX0" fmla="*/ 18 w 2020940"/>
              <a:gd name="connsiteY0" fmla="*/ 121226 h 263505"/>
              <a:gd name="connsiteX1" fmla="*/ 989437 w 2020940"/>
              <a:gd name="connsiteY1" fmla="*/ 54113 h 263505"/>
              <a:gd name="connsiteX2" fmla="*/ 1963595 w 2020940"/>
              <a:gd name="connsiteY2" fmla="*/ 23558 h 263505"/>
              <a:gd name="connsiteX3" fmla="*/ 1781212 w 2020940"/>
              <a:gd name="connsiteY3" fmla="*/ 66459 h 263505"/>
              <a:gd name="connsiteX4" fmla="*/ 2020745 w 2020940"/>
              <a:gd name="connsiteY4" fmla="*/ 130713 h 263505"/>
              <a:gd name="connsiteX5" fmla="*/ 1732614 w 2020940"/>
              <a:gd name="connsiteY5" fmla="*/ 168814 h 263505"/>
              <a:gd name="connsiteX6" fmla="*/ 1963595 w 2020940"/>
              <a:gd name="connsiteY6" fmla="*/ 252158 h 263505"/>
              <a:gd name="connsiteX7" fmla="*/ 994200 w 2020940"/>
              <a:gd name="connsiteY7" fmla="*/ 188339 h 263505"/>
              <a:gd name="connsiteX8" fmla="*/ 18 w 2020940"/>
              <a:gd name="connsiteY8" fmla="*/ 121226 h 263505"/>
              <a:gd name="connsiteX0" fmla="*/ 18 w 2020940"/>
              <a:gd name="connsiteY0" fmla="*/ 121226 h 259153"/>
              <a:gd name="connsiteX1" fmla="*/ 989437 w 2020940"/>
              <a:gd name="connsiteY1" fmla="*/ 54113 h 259153"/>
              <a:gd name="connsiteX2" fmla="*/ 1963595 w 2020940"/>
              <a:gd name="connsiteY2" fmla="*/ 23558 h 259153"/>
              <a:gd name="connsiteX3" fmla="*/ 1781212 w 2020940"/>
              <a:gd name="connsiteY3" fmla="*/ 66459 h 259153"/>
              <a:gd name="connsiteX4" fmla="*/ 2020745 w 2020940"/>
              <a:gd name="connsiteY4" fmla="*/ 130713 h 259153"/>
              <a:gd name="connsiteX5" fmla="*/ 1732614 w 2020940"/>
              <a:gd name="connsiteY5" fmla="*/ 168814 h 259153"/>
              <a:gd name="connsiteX6" fmla="*/ 1994551 w 2020940"/>
              <a:gd name="connsiteY6" fmla="*/ 247396 h 259153"/>
              <a:gd name="connsiteX7" fmla="*/ 994200 w 2020940"/>
              <a:gd name="connsiteY7" fmla="*/ 188339 h 259153"/>
              <a:gd name="connsiteX8" fmla="*/ 18 w 2020940"/>
              <a:gd name="connsiteY8" fmla="*/ 121226 h 259153"/>
              <a:gd name="connsiteX0" fmla="*/ 18 w 2020940"/>
              <a:gd name="connsiteY0" fmla="*/ 133740 h 271667"/>
              <a:gd name="connsiteX1" fmla="*/ 989437 w 2020940"/>
              <a:gd name="connsiteY1" fmla="*/ 66627 h 271667"/>
              <a:gd name="connsiteX2" fmla="*/ 1963595 w 2020940"/>
              <a:gd name="connsiteY2" fmla="*/ 36072 h 271667"/>
              <a:gd name="connsiteX3" fmla="*/ 1781212 w 2020940"/>
              <a:gd name="connsiteY3" fmla="*/ 78973 h 271667"/>
              <a:gd name="connsiteX4" fmla="*/ 2020745 w 2020940"/>
              <a:gd name="connsiteY4" fmla="*/ 143227 h 271667"/>
              <a:gd name="connsiteX5" fmla="*/ 1732614 w 2020940"/>
              <a:gd name="connsiteY5" fmla="*/ 181328 h 271667"/>
              <a:gd name="connsiteX6" fmla="*/ 1994551 w 2020940"/>
              <a:gd name="connsiteY6" fmla="*/ 259910 h 271667"/>
              <a:gd name="connsiteX7" fmla="*/ 994200 w 2020940"/>
              <a:gd name="connsiteY7" fmla="*/ 200853 h 271667"/>
              <a:gd name="connsiteX8" fmla="*/ 18 w 2020940"/>
              <a:gd name="connsiteY8" fmla="*/ 133740 h 271667"/>
              <a:gd name="connsiteX0" fmla="*/ 18 w 2027287"/>
              <a:gd name="connsiteY0" fmla="*/ 135702 h 273629"/>
              <a:gd name="connsiteX1" fmla="*/ 989437 w 2027287"/>
              <a:gd name="connsiteY1" fmla="*/ 68589 h 273629"/>
              <a:gd name="connsiteX2" fmla="*/ 1982645 w 2027287"/>
              <a:gd name="connsiteY2" fmla="*/ 35652 h 273629"/>
              <a:gd name="connsiteX3" fmla="*/ 1781212 w 2027287"/>
              <a:gd name="connsiteY3" fmla="*/ 80935 h 273629"/>
              <a:gd name="connsiteX4" fmla="*/ 2020745 w 2027287"/>
              <a:gd name="connsiteY4" fmla="*/ 145189 h 273629"/>
              <a:gd name="connsiteX5" fmla="*/ 1732614 w 2027287"/>
              <a:gd name="connsiteY5" fmla="*/ 183290 h 273629"/>
              <a:gd name="connsiteX6" fmla="*/ 1994551 w 2027287"/>
              <a:gd name="connsiteY6" fmla="*/ 261872 h 273629"/>
              <a:gd name="connsiteX7" fmla="*/ 994200 w 2027287"/>
              <a:gd name="connsiteY7" fmla="*/ 202815 h 273629"/>
              <a:gd name="connsiteX8" fmla="*/ 18 w 2027287"/>
              <a:gd name="connsiteY8" fmla="*/ 135702 h 273629"/>
              <a:gd name="connsiteX0" fmla="*/ 18 w 2030260"/>
              <a:gd name="connsiteY0" fmla="*/ 135702 h 284156"/>
              <a:gd name="connsiteX1" fmla="*/ 989437 w 2030260"/>
              <a:gd name="connsiteY1" fmla="*/ 68589 h 284156"/>
              <a:gd name="connsiteX2" fmla="*/ 1982645 w 2030260"/>
              <a:gd name="connsiteY2" fmla="*/ 35652 h 284156"/>
              <a:gd name="connsiteX3" fmla="*/ 1781212 w 2030260"/>
              <a:gd name="connsiteY3" fmla="*/ 80935 h 284156"/>
              <a:gd name="connsiteX4" fmla="*/ 2020745 w 2030260"/>
              <a:gd name="connsiteY4" fmla="*/ 145189 h 284156"/>
              <a:gd name="connsiteX5" fmla="*/ 1732614 w 2030260"/>
              <a:gd name="connsiteY5" fmla="*/ 183290 h 284156"/>
              <a:gd name="connsiteX6" fmla="*/ 1994551 w 2030260"/>
              <a:gd name="connsiteY6" fmla="*/ 261872 h 284156"/>
              <a:gd name="connsiteX7" fmla="*/ 994200 w 2030260"/>
              <a:gd name="connsiteY7" fmla="*/ 202815 h 284156"/>
              <a:gd name="connsiteX8" fmla="*/ 18 w 2030260"/>
              <a:gd name="connsiteY8" fmla="*/ 135702 h 284156"/>
              <a:gd name="connsiteX0" fmla="*/ 18 w 2027287"/>
              <a:gd name="connsiteY0" fmla="*/ 135702 h 289123"/>
              <a:gd name="connsiteX1" fmla="*/ 989437 w 2027287"/>
              <a:gd name="connsiteY1" fmla="*/ 68589 h 289123"/>
              <a:gd name="connsiteX2" fmla="*/ 1982645 w 2027287"/>
              <a:gd name="connsiteY2" fmla="*/ 35652 h 289123"/>
              <a:gd name="connsiteX3" fmla="*/ 1781212 w 2027287"/>
              <a:gd name="connsiteY3" fmla="*/ 80935 h 289123"/>
              <a:gd name="connsiteX4" fmla="*/ 2020745 w 2027287"/>
              <a:gd name="connsiteY4" fmla="*/ 145189 h 289123"/>
              <a:gd name="connsiteX5" fmla="*/ 1732614 w 2027287"/>
              <a:gd name="connsiteY5" fmla="*/ 183290 h 289123"/>
              <a:gd name="connsiteX6" fmla="*/ 1994551 w 2027287"/>
              <a:gd name="connsiteY6" fmla="*/ 261872 h 289123"/>
              <a:gd name="connsiteX7" fmla="*/ 994200 w 2027287"/>
              <a:gd name="connsiteY7" fmla="*/ 202815 h 289123"/>
              <a:gd name="connsiteX8" fmla="*/ 18 w 2027287"/>
              <a:gd name="connsiteY8" fmla="*/ 135702 h 289123"/>
              <a:gd name="connsiteX0" fmla="*/ 18 w 2027287"/>
              <a:gd name="connsiteY0" fmla="*/ 135702 h 289123"/>
              <a:gd name="connsiteX1" fmla="*/ 989437 w 2027287"/>
              <a:gd name="connsiteY1" fmla="*/ 68589 h 289123"/>
              <a:gd name="connsiteX2" fmla="*/ 1982645 w 2027287"/>
              <a:gd name="connsiteY2" fmla="*/ 35652 h 289123"/>
              <a:gd name="connsiteX3" fmla="*/ 1781212 w 2027287"/>
              <a:gd name="connsiteY3" fmla="*/ 80935 h 289123"/>
              <a:gd name="connsiteX4" fmla="*/ 2023126 w 2027287"/>
              <a:gd name="connsiteY4" fmla="*/ 157095 h 289123"/>
              <a:gd name="connsiteX5" fmla="*/ 1732614 w 2027287"/>
              <a:gd name="connsiteY5" fmla="*/ 183290 h 289123"/>
              <a:gd name="connsiteX6" fmla="*/ 1994551 w 2027287"/>
              <a:gd name="connsiteY6" fmla="*/ 261872 h 289123"/>
              <a:gd name="connsiteX7" fmla="*/ 994200 w 2027287"/>
              <a:gd name="connsiteY7" fmla="*/ 202815 h 289123"/>
              <a:gd name="connsiteX8" fmla="*/ 18 w 2027287"/>
              <a:gd name="connsiteY8" fmla="*/ 135702 h 289123"/>
              <a:gd name="connsiteX0" fmla="*/ 18 w 2026306"/>
              <a:gd name="connsiteY0" fmla="*/ 108743 h 262164"/>
              <a:gd name="connsiteX1" fmla="*/ 989437 w 2026306"/>
              <a:gd name="connsiteY1" fmla="*/ 41630 h 262164"/>
              <a:gd name="connsiteX2" fmla="*/ 1982645 w 2026306"/>
              <a:gd name="connsiteY2" fmla="*/ 8693 h 262164"/>
              <a:gd name="connsiteX3" fmla="*/ 1726443 w 2026306"/>
              <a:gd name="connsiteY3" fmla="*/ 68263 h 262164"/>
              <a:gd name="connsiteX4" fmla="*/ 2023126 w 2026306"/>
              <a:gd name="connsiteY4" fmla="*/ 130136 h 262164"/>
              <a:gd name="connsiteX5" fmla="*/ 1732614 w 2026306"/>
              <a:gd name="connsiteY5" fmla="*/ 156331 h 262164"/>
              <a:gd name="connsiteX6" fmla="*/ 1994551 w 2026306"/>
              <a:gd name="connsiteY6" fmla="*/ 234913 h 262164"/>
              <a:gd name="connsiteX7" fmla="*/ 994200 w 2026306"/>
              <a:gd name="connsiteY7" fmla="*/ 175856 h 262164"/>
              <a:gd name="connsiteX8" fmla="*/ 18 w 2026306"/>
              <a:gd name="connsiteY8" fmla="*/ 108743 h 262164"/>
              <a:gd name="connsiteX0" fmla="*/ 18 w 2026306"/>
              <a:gd name="connsiteY0" fmla="*/ 131702 h 285123"/>
              <a:gd name="connsiteX1" fmla="*/ 989437 w 2026306"/>
              <a:gd name="connsiteY1" fmla="*/ 64589 h 285123"/>
              <a:gd name="connsiteX2" fmla="*/ 1982645 w 2026306"/>
              <a:gd name="connsiteY2" fmla="*/ 31652 h 285123"/>
              <a:gd name="connsiteX3" fmla="*/ 1726443 w 2026306"/>
              <a:gd name="connsiteY3" fmla="*/ 91222 h 285123"/>
              <a:gd name="connsiteX4" fmla="*/ 2023126 w 2026306"/>
              <a:gd name="connsiteY4" fmla="*/ 153095 h 285123"/>
              <a:gd name="connsiteX5" fmla="*/ 1732614 w 2026306"/>
              <a:gd name="connsiteY5" fmla="*/ 179290 h 285123"/>
              <a:gd name="connsiteX6" fmla="*/ 1994551 w 2026306"/>
              <a:gd name="connsiteY6" fmla="*/ 257872 h 285123"/>
              <a:gd name="connsiteX7" fmla="*/ 994200 w 2026306"/>
              <a:gd name="connsiteY7" fmla="*/ 198815 h 285123"/>
              <a:gd name="connsiteX8" fmla="*/ 18 w 2026306"/>
              <a:gd name="connsiteY8" fmla="*/ 131702 h 285123"/>
              <a:gd name="connsiteX0" fmla="*/ 18 w 2023128"/>
              <a:gd name="connsiteY0" fmla="*/ 131702 h 291169"/>
              <a:gd name="connsiteX1" fmla="*/ 989437 w 2023128"/>
              <a:gd name="connsiteY1" fmla="*/ 64589 h 291169"/>
              <a:gd name="connsiteX2" fmla="*/ 1982645 w 2023128"/>
              <a:gd name="connsiteY2" fmla="*/ 31652 h 291169"/>
              <a:gd name="connsiteX3" fmla="*/ 1726443 w 2023128"/>
              <a:gd name="connsiteY3" fmla="*/ 91222 h 291169"/>
              <a:gd name="connsiteX4" fmla="*/ 2023126 w 2023128"/>
              <a:gd name="connsiteY4" fmla="*/ 153095 h 291169"/>
              <a:gd name="connsiteX5" fmla="*/ 1732614 w 2023128"/>
              <a:gd name="connsiteY5" fmla="*/ 179290 h 291169"/>
              <a:gd name="connsiteX6" fmla="*/ 1994551 w 2023128"/>
              <a:gd name="connsiteY6" fmla="*/ 257872 h 291169"/>
              <a:gd name="connsiteX7" fmla="*/ 994200 w 2023128"/>
              <a:gd name="connsiteY7" fmla="*/ 198815 h 291169"/>
              <a:gd name="connsiteX8" fmla="*/ 18 w 2023128"/>
              <a:gd name="connsiteY8" fmla="*/ 131702 h 291169"/>
              <a:gd name="connsiteX0" fmla="*/ 18 w 2027875"/>
              <a:gd name="connsiteY0" fmla="*/ 131702 h 282133"/>
              <a:gd name="connsiteX1" fmla="*/ 989437 w 2027875"/>
              <a:gd name="connsiteY1" fmla="*/ 64589 h 282133"/>
              <a:gd name="connsiteX2" fmla="*/ 1982645 w 2027875"/>
              <a:gd name="connsiteY2" fmla="*/ 31652 h 282133"/>
              <a:gd name="connsiteX3" fmla="*/ 1726443 w 2027875"/>
              <a:gd name="connsiteY3" fmla="*/ 91222 h 282133"/>
              <a:gd name="connsiteX4" fmla="*/ 2023126 w 2027875"/>
              <a:gd name="connsiteY4" fmla="*/ 153095 h 282133"/>
              <a:gd name="connsiteX5" fmla="*/ 1732614 w 2027875"/>
              <a:gd name="connsiteY5" fmla="*/ 179290 h 282133"/>
              <a:gd name="connsiteX6" fmla="*/ 1994551 w 2027875"/>
              <a:gd name="connsiteY6" fmla="*/ 257872 h 282133"/>
              <a:gd name="connsiteX7" fmla="*/ 994200 w 2027875"/>
              <a:gd name="connsiteY7" fmla="*/ 198815 h 282133"/>
              <a:gd name="connsiteX8" fmla="*/ 18 w 2027875"/>
              <a:gd name="connsiteY8" fmla="*/ 131702 h 282133"/>
              <a:gd name="connsiteX0" fmla="*/ 18 w 2023128"/>
              <a:gd name="connsiteY0" fmla="*/ 131702 h 280155"/>
              <a:gd name="connsiteX1" fmla="*/ 989437 w 2023128"/>
              <a:gd name="connsiteY1" fmla="*/ 64589 h 280155"/>
              <a:gd name="connsiteX2" fmla="*/ 1982645 w 2023128"/>
              <a:gd name="connsiteY2" fmla="*/ 31652 h 280155"/>
              <a:gd name="connsiteX3" fmla="*/ 1726443 w 2023128"/>
              <a:gd name="connsiteY3" fmla="*/ 91222 h 280155"/>
              <a:gd name="connsiteX4" fmla="*/ 2023126 w 2023128"/>
              <a:gd name="connsiteY4" fmla="*/ 153095 h 280155"/>
              <a:gd name="connsiteX5" fmla="*/ 1732614 w 2023128"/>
              <a:gd name="connsiteY5" fmla="*/ 179290 h 280155"/>
              <a:gd name="connsiteX6" fmla="*/ 1994551 w 2023128"/>
              <a:gd name="connsiteY6" fmla="*/ 257872 h 280155"/>
              <a:gd name="connsiteX7" fmla="*/ 994200 w 2023128"/>
              <a:gd name="connsiteY7" fmla="*/ 198815 h 280155"/>
              <a:gd name="connsiteX8" fmla="*/ 18 w 2023128"/>
              <a:gd name="connsiteY8" fmla="*/ 131702 h 280155"/>
              <a:gd name="connsiteX0" fmla="*/ 18 w 2023128"/>
              <a:gd name="connsiteY0" fmla="*/ 131702 h 267728"/>
              <a:gd name="connsiteX1" fmla="*/ 989437 w 2023128"/>
              <a:gd name="connsiteY1" fmla="*/ 64589 h 267728"/>
              <a:gd name="connsiteX2" fmla="*/ 1982645 w 2023128"/>
              <a:gd name="connsiteY2" fmla="*/ 31652 h 267728"/>
              <a:gd name="connsiteX3" fmla="*/ 1726443 w 2023128"/>
              <a:gd name="connsiteY3" fmla="*/ 91222 h 267728"/>
              <a:gd name="connsiteX4" fmla="*/ 2023126 w 2023128"/>
              <a:gd name="connsiteY4" fmla="*/ 153095 h 267728"/>
              <a:gd name="connsiteX5" fmla="*/ 1732614 w 2023128"/>
              <a:gd name="connsiteY5" fmla="*/ 179290 h 267728"/>
              <a:gd name="connsiteX6" fmla="*/ 2006457 w 2023128"/>
              <a:gd name="connsiteY6" fmla="*/ 243584 h 267728"/>
              <a:gd name="connsiteX7" fmla="*/ 994200 w 2023128"/>
              <a:gd name="connsiteY7" fmla="*/ 198815 h 267728"/>
              <a:gd name="connsiteX8" fmla="*/ 18 w 2023128"/>
              <a:gd name="connsiteY8" fmla="*/ 131702 h 267728"/>
              <a:gd name="connsiteX0" fmla="*/ 18 w 2020033"/>
              <a:gd name="connsiteY0" fmla="*/ 131702 h 267728"/>
              <a:gd name="connsiteX1" fmla="*/ 989437 w 2020033"/>
              <a:gd name="connsiteY1" fmla="*/ 64589 h 267728"/>
              <a:gd name="connsiteX2" fmla="*/ 1982645 w 2020033"/>
              <a:gd name="connsiteY2" fmla="*/ 31652 h 267728"/>
              <a:gd name="connsiteX3" fmla="*/ 1726443 w 2020033"/>
              <a:gd name="connsiteY3" fmla="*/ 91222 h 267728"/>
              <a:gd name="connsiteX4" fmla="*/ 2015982 w 2020033"/>
              <a:gd name="connsiteY4" fmla="*/ 145951 h 267728"/>
              <a:gd name="connsiteX5" fmla="*/ 1732614 w 2020033"/>
              <a:gd name="connsiteY5" fmla="*/ 179290 h 267728"/>
              <a:gd name="connsiteX6" fmla="*/ 2006457 w 2020033"/>
              <a:gd name="connsiteY6" fmla="*/ 243584 h 267728"/>
              <a:gd name="connsiteX7" fmla="*/ 994200 w 2020033"/>
              <a:gd name="connsiteY7" fmla="*/ 198815 h 267728"/>
              <a:gd name="connsiteX8" fmla="*/ 18 w 2020033"/>
              <a:gd name="connsiteY8" fmla="*/ 131702 h 267728"/>
              <a:gd name="connsiteX0" fmla="*/ 18 w 2020033"/>
              <a:gd name="connsiteY0" fmla="*/ 131702 h 267728"/>
              <a:gd name="connsiteX1" fmla="*/ 989437 w 2020033"/>
              <a:gd name="connsiteY1" fmla="*/ 64589 h 267728"/>
              <a:gd name="connsiteX2" fmla="*/ 1982645 w 2020033"/>
              <a:gd name="connsiteY2" fmla="*/ 31652 h 267728"/>
              <a:gd name="connsiteX3" fmla="*/ 1726443 w 2020033"/>
              <a:gd name="connsiteY3" fmla="*/ 91222 h 267728"/>
              <a:gd name="connsiteX4" fmla="*/ 2015982 w 2020033"/>
              <a:gd name="connsiteY4" fmla="*/ 145951 h 267728"/>
              <a:gd name="connsiteX5" fmla="*/ 1732614 w 2020033"/>
              <a:gd name="connsiteY5" fmla="*/ 179290 h 267728"/>
              <a:gd name="connsiteX6" fmla="*/ 2006457 w 2020033"/>
              <a:gd name="connsiteY6" fmla="*/ 243584 h 267728"/>
              <a:gd name="connsiteX7" fmla="*/ 994200 w 2020033"/>
              <a:gd name="connsiteY7" fmla="*/ 198815 h 267728"/>
              <a:gd name="connsiteX8" fmla="*/ 18 w 2020033"/>
              <a:gd name="connsiteY8" fmla="*/ 131702 h 267728"/>
              <a:gd name="connsiteX0" fmla="*/ 18 w 2020033"/>
              <a:gd name="connsiteY0" fmla="*/ 131702 h 267728"/>
              <a:gd name="connsiteX1" fmla="*/ 989437 w 2020033"/>
              <a:gd name="connsiteY1" fmla="*/ 64589 h 267728"/>
              <a:gd name="connsiteX2" fmla="*/ 1982645 w 2020033"/>
              <a:gd name="connsiteY2" fmla="*/ 31652 h 267728"/>
              <a:gd name="connsiteX3" fmla="*/ 1726443 w 2020033"/>
              <a:gd name="connsiteY3" fmla="*/ 91222 h 267728"/>
              <a:gd name="connsiteX4" fmla="*/ 2015982 w 2020033"/>
              <a:gd name="connsiteY4" fmla="*/ 145951 h 267728"/>
              <a:gd name="connsiteX5" fmla="*/ 1732614 w 2020033"/>
              <a:gd name="connsiteY5" fmla="*/ 179290 h 267728"/>
              <a:gd name="connsiteX6" fmla="*/ 2006457 w 2020033"/>
              <a:gd name="connsiteY6" fmla="*/ 243584 h 267728"/>
              <a:gd name="connsiteX7" fmla="*/ 994200 w 2020033"/>
              <a:gd name="connsiteY7" fmla="*/ 198815 h 267728"/>
              <a:gd name="connsiteX8" fmla="*/ 18 w 2020033"/>
              <a:gd name="connsiteY8" fmla="*/ 131702 h 267728"/>
              <a:gd name="connsiteX0" fmla="*/ 18 w 2020033"/>
              <a:gd name="connsiteY0" fmla="*/ 148451 h 284477"/>
              <a:gd name="connsiteX1" fmla="*/ 989437 w 2020033"/>
              <a:gd name="connsiteY1" fmla="*/ 81338 h 284477"/>
              <a:gd name="connsiteX2" fmla="*/ 1982645 w 2020033"/>
              <a:gd name="connsiteY2" fmla="*/ 48401 h 284477"/>
              <a:gd name="connsiteX3" fmla="*/ 1726443 w 2020033"/>
              <a:gd name="connsiteY3" fmla="*/ 107971 h 284477"/>
              <a:gd name="connsiteX4" fmla="*/ 2015982 w 2020033"/>
              <a:gd name="connsiteY4" fmla="*/ 162700 h 284477"/>
              <a:gd name="connsiteX5" fmla="*/ 1732614 w 2020033"/>
              <a:gd name="connsiteY5" fmla="*/ 196039 h 284477"/>
              <a:gd name="connsiteX6" fmla="*/ 2006457 w 2020033"/>
              <a:gd name="connsiteY6" fmla="*/ 260333 h 284477"/>
              <a:gd name="connsiteX7" fmla="*/ 994200 w 2020033"/>
              <a:gd name="connsiteY7" fmla="*/ 215564 h 284477"/>
              <a:gd name="connsiteX8" fmla="*/ 18 w 2020033"/>
              <a:gd name="connsiteY8" fmla="*/ 148451 h 284477"/>
              <a:gd name="connsiteX0" fmla="*/ 18 w 2015984"/>
              <a:gd name="connsiteY0" fmla="*/ 148451 h 295754"/>
              <a:gd name="connsiteX1" fmla="*/ 989437 w 2015984"/>
              <a:gd name="connsiteY1" fmla="*/ 81338 h 295754"/>
              <a:gd name="connsiteX2" fmla="*/ 1982645 w 2015984"/>
              <a:gd name="connsiteY2" fmla="*/ 48401 h 295754"/>
              <a:gd name="connsiteX3" fmla="*/ 1726443 w 2015984"/>
              <a:gd name="connsiteY3" fmla="*/ 107971 h 295754"/>
              <a:gd name="connsiteX4" fmla="*/ 2015982 w 2015984"/>
              <a:gd name="connsiteY4" fmla="*/ 162700 h 295754"/>
              <a:gd name="connsiteX5" fmla="*/ 1732614 w 2015984"/>
              <a:gd name="connsiteY5" fmla="*/ 196039 h 295754"/>
              <a:gd name="connsiteX6" fmla="*/ 2006457 w 2015984"/>
              <a:gd name="connsiteY6" fmla="*/ 260333 h 295754"/>
              <a:gd name="connsiteX7" fmla="*/ 994200 w 2015984"/>
              <a:gd name="connsiteY7" fmla="*/ 215564 h 295754"/>
              <a:gd name="connsiteX8" fmla="*/ 18 w 2015984"/>
              <a:gd name="connsiteY8" fmla="*/ 148451 h 295754"/>
              <a:gd name="connsiteX0" fmla="*/ 18 w 2016371"/>
              <a:gd name="connsiteY0" fmla="*/ 108743 h 256046"/>
              <a:gd name="connsiteX1" fmla="*/ 989437 w 2016371"/>
              <a:gd name="connsiteY1" fmla="*/ 41630 h 256046"/>
              <a:gd name="connsiteX2" fmla="*/ 1982645 w 2016371"/>
              <a:gd name="connsiteY2" fmla="*/ 8693 h 256046"/>
              <a:gd name="connsiteX3" fmla="*/ 1657387 w 2016371"/>
              <a:gd name="connsiteY3" fmla="*/ 63501 h 256046"/>
              <a:gd name="connsiteX4" fmla="*/ 2015982 w 2016371"/>
              <a:gd name="connsiteY4" fmla="*/ 122992 h 256046"/>
              <a:gd name="connsiteX5" fmla="*/ 1732614 w 2016371"/>
              <a:gd name="connsiteY5" fmla="*/ 156331 h 256046"/>
              <a:gd name="connsiteX6" fmla="*/ 2006457 w 2016371"/>
              <a:gd name="connsiteY6" fmla="*/ 220625 h 256046"/>
              <a:gd name="connsiteX7" fmla="*/ 994200 w 2016371"/>
              <a:gd name="connsiteY7" fmla="*/ 175856 h 256046"/>
              <a:gd name="connsiteX8" fmla="*/ 18 w 2016371"/>
              <a:gd name="connsiteY8" fmla="*/ 108743 h 256046"/>
              <a:gd name="connsiteX0" fmla="*/ 18 w 2023852"/>
              <a:gd name="connsiteY0" fmla="*/ 108743 h 220773"/>
              <a:gd name="connsiteX1" fmla="*/ 989437 w 2023852"/>
              <a:gd name="connsiteY1" fmla="*/ 41630 h 220773"/>
              <a:gd name="connsiteX2" fmla="*/ 1982645 w 2023852"/>
              <a:gd name="connsiteY2" fmla="*/ 8693 h 220773"/>
              <a:gd name="connsiteX3" fmla="*/ 1657387 w 2023852"/>
              <a:gd name="connsiteY3" fmla="*/ 63501 h 220773"/>
              <a:gd name="connsiteX4" fmla="*/ 2015982 w 2023852"/>
              <a:gd name="connsiteY4" fmla="*/ 122992 h 220773"/>
              <a:gd name="connsiteX5" fmla="*/ 1661177 w 2023852"/>
              <a:gd name="connsiteY5" fmla="*/ 161093 h 220773"/>
              <a:gd name="connsiteX6" fmla="*/ 2006457 w 2023852"/>
              <a:gd name="connsiteY6" fmla="*/ 220625 h 220773"/>
              <a:gd name="connsiteX7" fmla="*/ 994200 w 2023852"/>
              <a:gd name="connsiteY7" fmla="*/ 175856 h 220773"/>
              <a:gd name="connsiteX8" fmla="*/ 18 w 2023852"/>
              <a:gd name="connsiteY8" fmla="*/ 108743 h 220773"/>
              <a:gd name="connsiteX0" fmla="*/ 18 w 2023852"/>
              <a:gd name="connsiteY0" fmla="*/ 108743 h 220773"/>
              <a:gd name="connsiteX1" fmla="*/ 989437 w 2023852"/>
              <a:gd name="connsiteY1" fmla="*/ 41630 h 220773"/>
              <a:gd name="connsiteX2" fmla="*/ 1982645 w 2023852"/>
              <a:gd name="connsiteY2" fmla="*/ 8693 h 220773"/>
              <a:gd name="connsiteX3" fmla="*/ 1538324 w 2023852"/>
              <a:gd name="connsiteY3" fmla="*/ 56358 h 220773"/>
              <a:gd name="connsiteX4" fmla="*/ 2015982 w 2023852"/>
              <a:gd name="connsiteY4" fmla="*/ 122992 h 220773"/>
              <a:gd name="connsiteX5" fmla="*/ 1661177 w 2023852"/>
              <a:gd name="connsiteY5" fmla="*/ 161093 h 220773"/>
              <a:gd name="connsiteX6" fmla="*/ 2006457 w 2023852"/>
              <a:gd name="connsiteY6" fmla="*/ 220625 h 220773"/>
              <a:gd name="connsiteX7" fmla="*/ 994200 w 2023852"/>
              <a:gd name="connsiteY7" fmla="*/ 175856 h 220773"/>
              <a:gd name="connsiteX8" fmla="*/ 18 w 2023852"/>
              <a:gd name="connsiteY8" fmla="*/ 108743 h 220773"/>
              <a:gd name="connsiteX0" fmla="*/ 18 w 2016685"/>
              <a:gd name="connsiteY0" fmla="*/ 108743 h 220625"/>
              <a:gd name="connsiteX1" fmla="*/ 989437 w 2016685"/>
              <a:gd name="connsiteY1" fmla="*/ 41630 h 220625"/>
              <a:gd name="connsiteX2" fmla="*/ 1982645 w 2016685"/>
              <a:gd name="connsiteY2" fmla="*/ 8693 h 220625"/>
              <a:gd name="connsiteX3" fmla="*/ 1538324 w 2016685"/>
              <a:gd name="connsiteY3" fmla="*/ 56358 h 220625"/>
              <a:gd name="connsiteX4" fmla="*/ 2015982 w 2016685"/>
              <a:gd name="connsiteY4" fmla="*/ 122992 h 220625"/>
              <a:gd name="connsiteX5" fmla="*/ 1544495 w 2016685"/>
              <a:gd name="connsiteY5" fmla="*/ 156330 h 220625"/>
              <a:gd name="connsiteX6" fmla="*/ 2006457 w 2016685"/>
              <a:gd name="connsiteY6" fmla="*/ 220625 h 220625"/>
              <a:gd name="connsiteX7" fmla="*/ 994200 w 2016685"/>
              <a:gd name="connsiteY7" fmla="*/ 175856 h 220625"/>
              <a:gd name="connsiteX8" fmla="*/ 18 w 2016685"/>
              <a:gd name="connsiteY8" fmla="*/ 108743 h 220625"/>
              <a:gd name="connsiteX0" fmla="*/ 18 w 2016685"/>
              <a:gd name="connsiteY0" fmla="*/ 108743 h 220625"/>
              <a:gd name="connsiteX1" fmla="*/ 989437 w 2016685"/>
              <a:gd name="connsiteY1" fmla="*/ 41630 h 220625"/>
              <a:gd name="connsiteX2" fmla="*/ 2004077 w 2016685"/>
              <a:gd name="connsiteY2" fmla="*/ 8693 h 220625"/>
              <a:gd name="connsiteX3" fmla="*/ 1538324 w 2016685"/>
              <a:gd name="connsiteY3" fmla="*/ 56358 h 220625"/>
              <a:gd name="connsiteX4" fmla="*/ 2015982 w 2016685"/>
              <a:gd name="connsiteY4" fmla="*/ 122992 h 220625"/>
              <a:gd name="connsiteX5" fmla="*/ 1544495 w 2016685"/>
              <a:gd name="connsiteY5" fmla="*/ 156330 h 220625"/>
              <a:gd name="connsiteX6" fmla="*/ 2006457 w 2016685"/>
              <a:gd name="connsiteY6" fmla="*/ 220625 h 220625"/>
              <a:gd name="connsiteX7" fmla="*/ 994200 w 2016685"/>
              <a:gd name="connsiteY7" fmla="*/ 175856 h 220625"/>
              <a:gd name="connsiteX8" fmla="*/ 18 w 2016685"/>
              <a:gd name="connsiteY8" fmla="*/ 108743 h 220625"/>
              <a:gd name="connsiteX0" fmla="*/ 18 w 2016685"/>
              <a:gd name="connsiteY0" fmla="*/ 160192 h 272074"/>
              <a:gd name="connsiteX1" fmla="*/ 989437 w 2016685"/>
              <a:gd name="connsiteY1" fmla="*/ 93079 h 272074"/>
              <a:gd name="connsiteX2" fmla="*/ 2004077 w 2016685"/>
              <a:gd name="connsiteY2" fmla="*/ 60142 h 272074"/>
              <a:gd name="connsiteX3" fmla="*/ 1538324 w 2016685"/>
              <a:gd name="connsiteY3" fmla="*/ 107807 h 272074"/>
              <a:gd name="connsiteX4" fmla="*/ 2015982 w 2016685"/>
              <a:gd name="connsiteY4" fmla="*/ 174441 h 272074"/>
              <a:gd name="connsiteX5" fmla="*/ 1544495 w 2016685"/>
              <a:gd name="connsiteY5" fmla="*/ 207779 h 272074"/>
              <a:gd name="connsiteX6" fmla="*/ 2006457 w 2016685"/>
              <a:gd name="connsiteY6" fmla="*/ 272074 h 272074"/>
              <a:gd name="connsiteX7" fmla="*/ 994200 w 2016685"/>
              <a:gd name="connsiteY7" fmla="*/ 227305 h 272074"/>
              <a:gd name="connsiteX8" fmla="*/ 18 w 2016685"/>
              <a:gd name="connsiteY8" fmla="*/ 160192 h 272074"/>
              <a:gd name="connsiteX0" fmla="*/ 18 w 2015983"/>
              <a:gd name="connsiteY0" fmla="*/ 160192 h 327635"/>
              <a:gd name="connsiteX1" fmla="*/ 989437 w 2015983"/>
              <a:gd name="connsiteY1" fmla="*/ 93079 h 327635"/>
              <a:gd name="connsiteX2" fmla="*/ 2004077 w 2015983"/>
              <a:gd name="connsiteY2" fmla="*/ 60142 h 327635"/>
              <a:gd name="connsiteX3" fmla="*/ 1538324 w 2015983"/>
              <a:gd name="connsiteY3" fmla="*/ 107807 h 327635"/>
              <a:gd name="connsiteX4" fmla="*/ 2015982 w 2015983"/>
              <a:gd name="connsiteY4" fmla="*/ 174441 h 327635"/>
              <a:gd name="connsiteX5" fmla="*/ 1544495 w 2015983"/>
              <a:gd name="connsiteY5" fmla="*/ 207779 h 327635"/>
              <a:gd name="connsiteX6" fmla="*/ 2006457 w 2015983"/>
              <a:gd name="connsiteY6" fmla="*/ 272074 h 327635"/>
              <a:gd name="connsiteX7" fmla="*/ 994200 w 2015983"/>
              <a:gd name="connsiteY7" fmla="*/ 227305 h 327635"/>
              <a:gd name="connsiteX8" fmla="*/ 18 w 2015983"/>
              <a:gd name="connsiteY8" fmla="*/ 160192 h 327635"/>
              <a:gd name="connsiteX0" fmla="*/ 18 w 2015983"/>
              <a:gd name="connsiteY0" fmla="*/ 160192 h 315153"/>
              <a:gd name="connsiteX1" fmla="*/ 989437 w 2015983"/>
              <a:gd name="connsiteY1" fmla="*/ 93079 h 315153"/>
              <a:gd name="connsiteX2" fmla="*/ 2004077 w 2015983"/>
              <a:gd name="connsiteY2" fmla="*/ 60142 h 315153"/>
              <a:gd name="connsiteX3" fmla="*/ 1538324 w 2015983"/>
              <a:gd name="connsiteY3" fmla="*/ 107807 h 315153"/>
              <a:gd name="connsiteX4" fmla="*/ 2015982 w 2015983"/>
              <a:gd name="connsiteY4" fmla="*/ 174441 h 315153"/>
              <a:gd name="connsiteX5" fmla="*/ 1544495 w 2015983"/>
              <a:gd name="connsiteY5" fmla="*/ 207779 h 315153"/>
              <a:gd name="connsiteX6" fmla="*/ 2006457 w 2015983"/>
              <a:gd name="connsiteY6" fmla="*/ 272074 h 315153"/>
              <a:gd name="connsiteX7" fmla="*/ 994200 w 2015983"/>
              <a:gd name="connsiteY7" fmla="*/ 227305 h 315153"/>
              <a:gd name="connsiteX8" fmla="*/ 18 w 2015983"/>
              <a:gd name="connsiteY8" fmla="*/ 160192 h 315153"/>
              <a:gd name="connsiteX0" fmla="*/ 18 w 2015983"/>
              <a:gd name="connsiteY0" fmla="*/ 160192 h 309981"/>
              <a:gd name="connsiteX1" fmla="*/ 989437 w 2015983"/>
              <a:gd name="connsiteY1" fmla="*/ 93079 h 309981"/>
              <a:gd name="connsiteX2" fmla="*/ 2004077 w 2015983"/>
              <a:gd name="connsiteY2" fmla="*/ 60142 h 309981"/>
              <a:gd name="connsiteX3" fmla="*/ 1538324 w 2015983"/>
              <a:gd name="connsiteY3" fmla="*/ 107807 h 309981"/>
              <a:gd name="connsiteX4" fmla="*/ 2015982 w 2015983"/>
              <a:gd name="connsiteY4" fmla="*/ 174441 h 309981"/>
              <a:gd name="connsiteX5" fmla="*/ 1544495 w 2015983"/>
              <a:gd name="connsiteY5" fmla="*/ 207779 h 309981"/>
              <a:gd name="connsiteX6" fmla="*/ 2006457 w 2015983"/>
              <a:gd name="connsiteY6" fmla="*/ 272074 h 309981"/>
              <a:gd name="connsiteX7" fmla="*/ 994200 w 2015983"/>
              <a:gd name="connsiteY7" fmla="*/ 227305 h 309981"/>
              <a:gd name="connsiteX8" fmla="*/ 18 w 2015983"/>
              <a:gd name="connsiteY8" fmla="*/ 160192 h 309981"/>
              <a:gd name="connsiteX0" fmla="*/ 18 w 2016224"/>
              <a:gd name="connsiteY0" fmla="*/ 160192 h 324507"/>
              <a:gd name="connsiteX1" fmla="*/ 989437 w 2016224"/>
              <a:gd name="connsiteY1" fmla="*/ 93079 h 324507"/>
              <a:gd name="connsiteX2" fmla="*/ 2004077 w 2016224"/>
              <a:gd name="connsiteY2" fmla="*/ 60142 h 324507"/>
              <a:gd name="connsiteX3" fmla="*/ 1538324 w 2016224"/>
              <a:gd name="connsiteY3" fmla="*/ 107807 h 324507"/>
              <a:gd name="connsiteX4" fmla="*/ 2015982 w 2016224"/>
              <a:gd name="connsiteY4" fmla="*/ 174441 h 324507"/>
              <a:gd name="connsiteX5" fmla="*/ 1544495 w 2016224"/>
              <a:gd name="connsiteY5" fmla="*/ 207779 h 324507"/>
              <a:gd name="connsiteX6" fmla="*/ 2006457 w 2016224"/>
              <a:gd name="connsiteY6" fmla="*/ 272074 h 324507"/>
              <a:gd name="connsiteX7" fmla="*/ 994200 w 2016224"/>
              <a:gd name="connsiteY7" fmla="*/ 227305 h 324507"/>
              <a:gd name="connsiteX8" fmla="*/ 18 w 2016224"/>
              <a:gd name="connsiteY8" fmla="*/ 160192 h 324507"/>
              <a:gd name="connsiteX0" fmla="*/ 18 w 2015983"/>
              <a:gd name="connsiteY0" fmla="*/ 160192 h 337041"/>
              <a:gd name="connsiteX1" fmla="*/ 989437 w 2015983"/>
              <a:gd name="connsiteY1" fmla="*/ 93079 h 337041"/>
              <a:gd name="connsiteX2" fmla="*/ 2004077 w 2015983"/>
              <a:gd name="connsiteY2" fmla="*/ 60142 h 337041"/>
              <a:gd name="connsiteX3" fmla="*/ 1538324 w 2015983"/>
              <a:gd name="connsiteY3" fmla="*/ 107807 h 337041"/>
              <a:gd name="connsiteX4" fmla="*/ 2015982 w 2015983"/>
              <a:gd name="connsiteY4" fmla="*/ 174441 h 337041"/>
              <a:gd name="connsiteX5" fmla="*/ 1544495 w 2015983"/>
              <a:gd name="connsiteY5" fmla="*/ 207779 h 337041"/>
              <a:gd name="connsiteX6" fmla="*/ 2006457 w 2015983"/>
              <a:gd name="connsiteY6" fmla="*/ 272074 h 337041"/>
              <a:gd name="connsiteX7" fmla="*/ 994200 w 2015983"/>
              <a:gd name="connsiteY7" fmla="*/ 227305 h 337041"/>
              <a:gd name="connsiteX8" fmla="*/ 18 w 2015983"/>
              <a:gd name="connsiteY8" fmla="*/ 160192 h 337041"/>
              <a:gd name="connsiteX0" fmla="*/ 18 w 2015983"/>
              <a:gd name="connsiteY0" fmla="*/ 160192 h 325549"/>
              <a:gd name="connsiteX1" fmla="*/ 989437 w 2015983"/>
              <a:gd name="connsiteY1" fmla="*/ 93079 h 325549"/>
              <a:gd name="connsiteX2" fmla="*/ 2004077 w 2015983"/>
              <a:gd name="connsiteY2" fmla="*/ 60142 h 325549"/>
              <a:gd name="connsiteX3" fmla="*/ 1538324 w 2015983"/>
              <a:gd name="connsiteY3" fmla="*/ 107807 h 325549"/>
              <a:gd name="connsiteX4" fmla="*/ 2015982 w 2015983"/>
              <a:gd name="connsiteY4" fmla="*/ 174441 h 325549"/>
              <a:gd name="connsiteX5" fmla="*/ 1544495 w 2015983"/>
              <a:gd name="connsiteY5" fmla="*/ 207779 h 325549"/>
              <a:gd name="connsiteX6" fmla="*/ 2006457 w 2015983"/>
              <a:gd name="connsiteY6" fmla="*/ 272074 h 325549"/>
              <a:gd name="connsiteX7" fmla="*/ 994200 w 2015983"/>
              <a:gd name="connsiteY7" fmla="*/ 227305 h 325549"/>
              <a:gd name="connsiteX8" fmla="*/ 18 w 2015983"/>
              <a:gd name="connsiteY8" fmla="*/ 160192 h 325549"/>
              <a:gd name="connsiteX0" fmla="*/ 18 w 2019831"/>
              <a:gd name="connsiteY0" fmla="*/ 160192 h 326212"/>
              <a:gd name="connsiteX1" fmla="*/ 989437 w 2019831"/>
              <a:gd name="connsiteY1" fmla="*/ 93079 h 326212"/>
              <a:gd name="connsiteX2" fmla="*/ 2004077 w 2019831"/>
              <a:gd name="connsiteY2" fmla="*/ 60142 h 326212"/>
              <a:gd name="connsiteX3" fmla="*/ 1538324 w 2019831"/>
              <a:gd name="connsiteY3" fmla="*/ 107807 h 326212"/>
              <a:gd name="connsiteX4" fmla="*/ 2015982 w 2019831"/>
              <a:gd name="connsiteY4" fmla="*/ 174441 h 326212"/>
              <a:gd name="connsiteX5" fmla="*/ 1544495 w 2019831"/>
              <a:gd name="connsiteY5" fmla="*/ 207779 h 326212"/>
              <a:gd name="connsiteX6" fmla="*/ 2018363 w 2019831"/>
              <a:gd name="connsiteY6" fmla="*/ 272074 h 326212"/>
              <a:gd name="connsiteX7" fmla="*/ 994200 w 2019831"/>
              <a:gd name="connsiteY7" fmla="*/ 227305 h 326212"/>
              <a:gd name="connsiteX8" fmla="*/ 18 w 2019831"/>
              <a:gd name="connsiteY8" fmla="*/ 160192 h 326212"/>
              <a:gd name="connsiteX0" fmla="*/ 18 w 2019831"/>
              <a:gd name="connsiteY0" fmla="*/ 160192 h 326212"/>
              <a:gd name="connsiteX1" fmla="*/ 989437 w 2019831"/>
              <a:gd name="connsiteY1" fmla="*/ 93079 h 326212"/>
              <a:gd name="connsiteX2" fmla="*/ 2004077 w 2019831"/>
              <a:gd name="connsiteY2" fmla="*/ 60142 h 326212"/>
              <a:gd name="connsiteX3" fmla="*/ 1538324 w 2019831"/>
              <a:gd name="connsiteY3" fmla="*/ 107807 h 326212"/>
              <a:gd name="connsiteX4" fmla="*/ 2015982 w 2019831"/>
              <a:gd name="connsiteY4" fmla="*/ 174441 h 326212"/>
              <a:gd name="connsiteX5" fmla="*/ 1544495 w 2019831"/>
              <a:gd name="connsiteY5" fmla="*/ 207779 h 326212"/>
              <a:gd name="connsiteX6" fmla="*/ 2018363 w 2019831"/>
              <a:gd name="connsiteY6" fmla="*/ 272074 h 326212"/>
              <a:gd name="connsiteX7" fmla="*/ 994200 w 2019831"/>
              <a:gd name="connsiteY7" fmla="*/ 227305 h 326212"/>
              <a:gd name="connsiteX8" fmla="*/ 18 w 2019831"/>
              <a:gd name="connsiteY8" fmla="*/ 160192 h 326212"/>
              <a:gd name="connsiteX0" fmla="*/ 18 w 2019831"/>
              <a:gd name="connsiteY0" fmla="*/ 160192 h 326212"/>
              <a:gd name="connsiteX1" fmla="*/ 989437 w 2019831"/>
              <a:gd name="connsiteY1" fmla="*/ 93079 h 326212"/>
              <a:gd name="connsiteX2" fmla="*/ 2004077 w 2019831"/>
              <a:gd name="connsiteY2" fmla="*/ 60142 h 326212"/>
              <a:gd name="connsiteX3" fmla="*/ 1538324 w 2019831"/>
              <a:gd name="connsiteY3" fmla="*/ 107807 h 326212"/>
              <a:gd name="connsiteX4" fmla="*/ 2015982 w 2019831"/>
              <a:gd name="connsiteY4" fmla="*/ 174441 h 326212"/>
              <a:gd name="connsiteX5" fmla="*/ 1544495 w 2019831"/>
              <a:gd name="connsiteY5" fmla="*/ 207779 h 326212"/>
              <a:gd name="connsiteX6" fmla="*/ 2018363 w 2019831"/>
              <a:gd name="connsiteY6" fmla="*/ 272074 h 326212"/>
              <a:gd name="connsiteX7" fmla="*/ 994200 w 2019831"/>
              <a:gd name="connsiteY7" fmla="*/ 227305 h 326212"/>
              <a:gd name="connsiteX8" fmla="*/ 18 w 2019831"/>
              <a:gd name="connsiteY8" fmla="*/ 160192 h 326212"/>
              <a:gd name="connsiteX0" fmla="*/ 18 w 2019831"/>
              <a:gd name="connsiteY0" fmla="*/ 160192 h 326212"/>
              <a:gd name="connsiteX1" fmla="*/ 989437 w 2019831"/>
              <a:gd name="connsiteY1" fmla="*/ 93079 h 326212"/>
              <a:gd name="connsiteX2" fmla="*/ 2004077 w 2019831"/>
              <a:gd name="connsiteY2" fmla="*/ 60142 h 326212"/>
              <a:gd name="connsiteX3" fmla="*/ 1538324 w 2019831"/>
              <a:gd name="connsiteY3" fmla="*/ 107807 h 326212"/>
              <a:gd name="connsiteX4" fmla="*/ 2015982 w 2019831"/>
              <a:gd name="connsiteY4" fmla="*/ 174441 h 326212"/>
              <a:gd name="connsiteX5" fmla="*/ 1544495 w 2019831"/>
              <a:gd name="connsiteY5" fmla="*/ 207779 h 326212"/>
              <a:gd name="connsiteX6" fmla="*/ 2018363 w 2019831"/>
              <a:gd name="connsiteY6" fmla="*/ 272074 h 326212"/>
              <a:gd name="connsiteX7" fmla="*/ 994200 w 2019831"/>
              <a:gd name="connsiteY7" fmla="*/ 227305 h 326212"/>
              <a:gd name="connsiteX8" fmla="*/ 18 w 2019831"/>
              <a:gd name="connsiteY8" fmla="*/ 160192 h 326212"/>
              <a:gd name="connsiteX0" fmla="*/ 18 w 2019831"/>
              <a:gd name="connsiteY0" fmla="*/ 160192 h 326212"/>
              <a:gd name="connsiteX1" fmla="*/ 989437 w 2019831"/>
              <a:gd name="connsiteY1" fmla="*/ 93079 h 326212"/>
              <a:gd name="connsiteX2" fmla="*/ 2004077 w 2019831"/>
              <a:gd name="connsiteY2" fmla="*/ 60142 h 326212"/>
              <a:gd name="connsiteX3" fmla="*/ 1538324 w 2019831"/>
              <a:gd name="connsiteY3" fmla="*/ 107807 h 326212"/>
              <a:gd name="connsiteX4" fmla="*/ 2015982 w 2019831"/>
              <a:gd name="connsiteY4" fmla="*/ 174441 h 326212"/>
              <a:gd name="connsiteX5" fmla="*/ 1544495 w 2019831"/>
              <a:gd name="connsiteY5" fmla="*/ 207779 h 326212"/>
              <a:gd name="connsiteX6" fmla="*/ 2018363 w 2019831"/>
              <a:gd name="connsiteY6" fmla="*/ 272074 h 326212"/>
              <a:gd name="connsiteX7" fmla="*/ 994200 w 2019831"/>
              <a:gd name="connsiteY7" fmla="*/ 227305 h 326212"/>
              <a:gd name="connsiteX8" fmla="*/ 18 w 2019831"/>
              <a:gd name="connsiteY8" fmla="*/ 160192 h 326212"/>
              <a:gd name="connsiteX0" fmla="*/ 18 w 2019631"/>
              <a:gd name="connsiteY0" fmla="*/ 160192 h 306464"/>
              <a:gd name="connsiteX1" fmla="*/ 989437 w 2019631"/>
              <a:gd name="connsiteY1" fmla="*/ 93079 h 306464"/>
              <a:gd name="connsiteX2" fmla="*/ 2004077 w 2019631"/>
              <a:gd name="connsiteY2" fmla="*/ 60142 h 306464"/>
              <a:gd name="connsiteX3" fmla="*/ 1538324 w 2019631"/>
              <a:gd name="connsiteY3" fmla="*/ 107807 h 306464"/>
              <a:gd name="connsiteX4" fmla="*/ 2015982 w 2019631"/>
              <a:gd name="connsiteY4" fmla="*/ 174441 h 306464"/>
              <a:gd name="connsiteX5" fmla="*/ 1544495 w 2019631"/>
              <a:gd name="connsiteY5" fmla="*/ 207779 h 306464"/>
              <a:gd name="connsiteX6" fmla="*/ 2018363 w 2019631"/>
              <a:gd name="connsiteY6" fmla="*/ 272074 h 306464"/>
              <a:gd name="connsiteX7" fmla="*/ 994200 w 2019631"/>
              <a:gd name="connsiteY7" fmla="*/ 227305 h 306464"/>
              <a:gd name="connsiteX8" fmla="*/ 18 w 2019631"/>
              <a:gd name="connsiteY8" fmla="*/ 160192 h 306464"/>
              <a:gd name="connsiteX0" fmla="*/ 18 w 2019631"/>
              <a:gd name="connsiteY0" fmla="*/ 142332 h 288604"/>
              <a:gd name="connsiteX1" fmla="*/ 989437 w 2019631"/>
              <a:gd name="connsiteY1" fmla="*/ 75219 h 288604"/>
              <a:gd name="connsiteX2" fmla="*/ 2004077 w 2019631"/>
              <a:gd name="connsiteY2" fmla="*/ 42282 h 288604"/>
              <a:gd name="connsiteX3" fmla="*/ 1538324 w 2019631"/>
              <a:gd name="connsiteY3" fmla="*/ 89947 h 288604"/>
              <a:gd name="connsiteX4" fmla="*/ 2015982 w 2019631"/>
              <a:gd name="connsiteY4" fmla="*/ 156581 h 288604"/>
              <a:gd name="connsiteX5" fmla="*/ 1544495 w 2019631"/>
              <a:gd name="connsiteY5" fmla="*/ 189919 h 288604"/>
              <a:gd name="connsiteX6" fmla="*/ 2018363 w 2019631"/>
              <a:gd name="connsiteY6" fmla="*/ 254214 h 288604"/>
              <a:gd name="connsiteX7" fmla="*/ 994200 w 2019631"/>
              <a:gd name="connsiteY7" fmla="*/ 209445 h 288604"/>
              <a:gd name="connsiteX8" fmla="*/ 18 w 2019631"/>
              <a:gd name="connsiteY8" fmla="*/ 142332 h 288604"/>
              <a:gd name="connsiteX0" fmla="*/ 17 w 2023441"/>
              <a:gd name="connsiteY0" fmla="*/ 310828 h 384924"/>
              <a:gd name="connsiteX1" fmla="*/ 993247 w 2023441"/>
              <a:gd name="connsiteY1" fmla="*/ 80739 h 384924"/>
              <a:gd name="connsiteX2" fmla="*/ 2007887 w 2023441"/>
              <a:gd name="connsiteY2" fmla="*/ 47802 h 384924"/>
              <a:gd name="connsiteX3" fmla="*/ 1542134 w 2023441"/>
              <a:gd name="connsiteY3" fmla="*/ 95467 h 384924"/>
              <a:gd name="connsiteX4" fmla="*/ 2019792 w 2023441"/>
              <a:gd name="connsiteY4" fmla="*/ 162101 h 384924"/>
              <a:gd name="connsiteX5" fmla="*/ 1548305 w 2023441"/>
              <a:gd name="connsiteY5" fmla="*/ 195439 h 384924"/>
              <a:gd name="connsiteX6" fmla="*/ 2022173 w 2023441"/>
              <a:gd name="connsiteY6" fmla="*/ 259734 h 384924"/>
              <a:gd name="connsiteX7" fmla="*/ 998010 w 2023441"/>
              <a:gd name="connsiteY7" fmla="*/ 214965 h 384924"/>
              <a:gd name="connsiteX8" fmla="*/ 17 w 2023441"/>
              <a:gd name="connsiteY8" fmla="*/ 310828 h 384924"/>
              <a:gd name="connsiteX0" fmla="*/ 16 w 2088221"/>
              <a:gd name="connsiteY0" fmla="*/ 319883 h 392758"/>
              <a:gd name="connsiteX1" fmla="*/ 1058027 w 2088221"/>
              <a:gd name="connsiteY1" fmla="*/ 81063 h 392758"/>
              <a:gd name="connsiteX2" fmla="*/ 2072667 w 2088221"/>
              <a:gd name="connsiteY2" fmla="*/ 48126 h 392758"/>
              <a:gd name="connsiteX3" fmla="*/ 1606914 w 2088221"/>
              <a:gd name="connsiteY3" fmla="*/ 95791 h 392758"/>
              <a:gd name="connsiteX4" fmla="*/ 2084572 w 2088221"/>
              <a:gd name="connsiteY4" fmla="*/ 162425 h 392758"/>
              <a:gd name="connsiteX5" fmla="*/ 1613085 w 2088221"/>
              <a:gd name="connsiteY5" fmla="*/ 195763 h 392758"/>
              <a:gd name="connsiteX6" fmla="*/ 2086953 w 2088221"/>
              <a:gd name="connsiteY6" fmla="*/ 260058 h 392758"/>
              <a:gd name="connsiteX7" fmla="*/ 1062790 w 2088221"/>
              <a:gd name="connsiteY7" fmla="*/ 215289 h 392758"/>
              <a:gd name="connsiteX8" fmla="*/ 16 w 2088221"/>
              <a:gd name="connsiteY8" fmla="*/ 319883 h 392758"/>
              <a:gd name="connsiteX0" fmla="*/ 16 w 2088221"/>
              <a:gd name="connsiteY0" fmla="*/ 271622 h 351522"/>
              <a:gd name="connsiteX1" fmla="*/ 1058027 w 2088221"/>
              <a:gd name="connsiteY1" fmla="*/ 79367 h 351522"/>
              <a:gd name="connsiteX2" fmla="*/ 2072667 w 2088221"/>
              <a:gd name="connsiteY2" fmla="*/ 46430 h 351522"/>
              <a:gd name="connsiteX3" fmla="*/ 1606914 w 2088221"/>
              <a:gd name="connsiteY3" fmla="*/ 94095 h 351522"/>
              <a:gd name="connsiteX4" fmla="*/ 2084572 w 2088221"/>
              <a:gd name="connsiteY4" fmla="*/ 160729 h 351522"/>
              <a:gd name="connsiteX5" fmla="*/ 1613085 w 2088221"/>
              <a:gd name="connsiteY5" fmla="*/ 194067 h 351522"/>
              <a:gd name="connsiteX6" fmla="*/ 2086953 w 2088221"/>
              <a:gd name="connsiteY6" fmla="*/ 258362 h 351522"/>
              <a:gd name="connsiteX7" fmla="*/ 1062790 w 2088221"/>
              <a:gd name="connsiteY7" fmla="*/ 213593 h 351522"/>
              <a:gd name="connsiteX8" fmla="*/ 16 w 2088221"/>
              <a:gd name="connsiteY8" fmla="*/ 271622 h 351522"/>
              <a:gd name="connsiteX0" fmla="*/ 16 w 2110776"/>
              <a:gd name="connsiteY0" fmla="*/ 285651 h 365551"/>
              <a:gd name="connsiteX1" fmla="*/ 1058027 w 2110776"/>
              <a:gd name="connsiteY1" fmla="*/ 93396 h 365551"/>
              <a:gd name="connsiteX2" fmla="*/ 2110774 w 2110776"/>
              <a:gd name="connsiteY2" fmla="*/ 42997 h 365551"/>
              <a:gd name="connsiteX3" fmla="*/ 1606914 w 2110776"/>
              <a:gd name="connsiteY3" fmla="*/ 108124 h 365551"/>
              <a:gd name="connsiteX4" fmla="*/ 2084572 w 2110776"/>
              <a:gd name="connsiteY4" fmla="*/ 174758 h 365551"/>
              <a:gd name="connsiteX5" fmla="*/ 1613085 w 2110776"/>
              <a:gd name="connsiteY5" fmla="*/ 208096 h 365551"/>
              <a:gd name="connsiteX6" fmla="*/ 2086953 w 2110776"/>
              <a:gd name="connsiteY6" fmla="*/ 272391 h 365551"/>
              <a:gd name="connsiteX7" fmla="*/ 1062790 w 2110776"/>
              <a:gd name="connsiteY7" fmla="*/ 227622 h 365551"/>
              <a:gd name="connsiteX8" fmla="*/ 16 w 2110776"/>
              <a:gd name="connsiteY8" fmla="*/ 285651 h 365551"/>
              <a:gd name="connsiteX0" fmla="*/ 16 w 2126259"/>
              <a:gd name="connsiteY0" fmla="*/ 285651 h 364725"/>
              <a:gd name="connsiteX1" fmla="*/ 1058027 w 2126259"/>
              <a:gd name="connsiteY1" fmla="*/ 93396 h 364725"/>
              <a:gd name="connsiteX2" fmla="*/ 2110774 w 2126259"/>
              <a:gd name="connsiteY2" fmla="*/ 42997 h 364725"/>
              <a:gd name="connsiteX3" fmla="*/ 1606914 w 2126259"/>
              <a:gd name="connsiteY3" fmla="*/ 108124 h 364725"/>
              <a:gd name="connsiteX4" fmla="*/ 2084572 w 2126259"/>
              <a:gd name="connsiteY4" fmla="*/ 174758 h 364725"/>
              <a:gd name="connsiteX5" fmla="*/ 1613085 w 2126259"/>
              <a:gd name="connsiteY5" fmla="*/ 208096 h 364725"/>
              <a:gd name="connsiteX6" fmla="*/ 2125059 w 2126259"/>
              <a:gd name="connsiteY6" fmla="*/ 301494 h 364725"/>
              <a:gd name="connsiteX7" fmla="*/ 1062790 w 2126259"/>
              <a:gd name="connsiteY7" fmla="*/ 227622 h 364725"/>
              <a:gd name="connsiteX8" fmla="*/ 16 w 2126259"/>
              <a:gd name="connsiteY8" fmla="*/ 285651 h 364725"/>
              <a:gd name="connsiteX0" fmla="*/ 16 w 2126490"/>
              <a:gd name="connsiteY0" fmla="*/ 285651 h 364725"/>
              <a:gd name="connsiteX1" fmla="*/ 1058027 w 2126490"/>
              <a:gd name="connsiteY1" fmla="*/ 93396 h 364725"/>
              <a:gd name="connsiteX2" fmla="*/ 2110774 w 2126490"/>
              <a:gd name="connsiteY2" fmla="*/ 42997 h 364725"/>
              <a:gd name="connsiteX3" fmla="*/ 1606914 w 2126490"/>
              <a:gd name="connsiteY3" fmla="*/ 108124 h 364725"/>
              <a:gd name="connsiteX4" fmla="*/ 2126489 w 2126490"/>
              <a:gd name="connsiteY4" fmla="*/ 174758 h 364725"/>
              <a:gd name="connsiteX5" fmla="*/ 1613085 w 2126490"/>
              <a:gd name="connsiteY5" fmla="*/ 208096 h 364725"/>
              <a:gd name="connsiteX6" fmla="*/ 2125059 w 2126490"/>
              <a:gd name="connsiteY6" fmla="*/ 301494 h 364725"/>
              <a:gd name="connsiteX7" fmla="*/ 1062790 w 2126490"/>
              <a:gd name="connsiteY7" fmla="*/ 227622 h 364725"/>
              <a:gd name="connsiteX8" fmla="*/ 16 w 2126490"/>
              <a:gd name="connsiteY8" fmla="*/ 285651 h 364725"/>
              <a:gd name="connsiteX0" fmla="*/ 16 w 2126490"/>
              <a:gd name="connsiteY0" fmla="*/ 285651 h 436267"/>
              <a:gd name="connsiteX1" fmla="*/ 1058027 w 2126490"/>
              <a:gd name="connsiteY1" fmla="*/ 93396 h 436267"/>
              <a:gd name="connsiteX2" fmla="*/ 2110774 w 2126490"/>
              <a:gd name="connsiteY2" fmla="*/ 42997 h 436267"/>
              <a:gd name="connsiteX3" fmla="*/ 1606914 w 2126490"/>
              <a:gd name="connsiteY3" fmla="*/ 108124 h 436267"/>
              <a:gd name="connsiteX4" fmla="*/ 2126489 w 2126490"/>
              <a:gd name="connsiteY4" fmla="*/ 174758 h 436267"/>
              <a:gd name="connsiteX5" fmla="*/ 1613085 w 2126490"/>
              <a:gd name="connsiteY5" fmla="*/ 208096 h 436267"/>
              <a:gd name="connsiteX6" fmla="*/ 2125059 w 2126490"/>
              <a:gd name="connsiteY6" fmla="*/ 301494 h 436267"/>
              <a:gd name="connsiteX7" fmla="*/ 1062790 w 2126490"/>
              <a:gd name="connsiteY7" fmla="*/ 227622 h 436267"/>
              <a:gd name="connsiteX8" fmla="*/ 16 w 2126490"/>
              <a:gd name="connsiteY8" fmla="*/ 285651 h 436267"/>
              <a:gd name="connsiteX0" fmla="*/ 15 w 2179838"/>
              <a:gd name="connsiteY0" fmla="*/ 216702 h 380872"/>
              <a:gd name="connsiteX1" fmla="*/ 1111375 w 2179838"/>
              <a:gd name="connsiteY1" fmla="*/ 91384 h 380872"/>
              <a:gd name="connsiteX2" fmla="*/ 2164122 w 2179838"/>
              <a:gd name="connsiteY2" fmla="*/ 40985 h 380872"/>
              <a:gd name="connsiteX3" fmla="*/ 1660262 w 2179838"/>
              <a:gd name="connsiteY3" fmla="*/ 106112 h 380872"/>
              <a:gd name="connsiteX4" fmla="*/ 2179837 w 2179838"/>
              <a:gd name="connsiteY4" fmla="*/ 172746 h 380872"/>
              <a:gd name="connsiteX5" fmla="*/ 1666433 w 2179838"/>
              <a:gd name="connsiteY5" fmla="*/ 206084 h 380872"/>
              <a:gd name="connsiteX6" fmla="*/ 2178407 w 2179838"/>
              <a:gd name="connsiteY6" fmla="*/ 299482 h 380872"/>
              <a:gd name="connsiteX7" fmla="*/ 1116138 w 2179838"/>
              <a:gd name="connsiteY7" fmla="*/ 225610 h 380872"/>
              <a:gd name="connsiteX8" fmla="*/ 15 w 2179838"/>
              <a:gd name="connsiteY8" fmla="*/ 216702 h 380872"/>
              <a:gd name="connsiteX0" fmla="*/ 13 w 2286534"/>
              <a:gd name="connsiteY0" fmla="*/ 228681 h 390316"/>
              <a:gd name="connsiteX1" fmla="*/ 1218071 w 2286534"/>
              <a:gd name="connsiteY1" fmla="*/ 91722 h 390316"/>
              <a:gd name="connsiteX2" fmla="*/ 2270818 w 2286534"/>
              <a:gd name="connsiteY2" fmla="*/ 41323 h 390316"/>
              <a:gd name="connsiteX3" fmla="*/ 1766958 w 2286534"/>
              <a:gd name="connsiteY3" fmla="*/ 106450 h 390316"/>
              <a:gd name="connsiteX4" fmla="*/ 2286533 w 2286534"/>
              <a:gd name="connsiteY4" fmla="*/ 173084 h 390316"/>
              <a:gd name="connsiteX5" fmla="*/ 1773129 w 2286534"/>
              <a:gd name="connsiteY5" fmla="*/ 206422 h 390316"/>
              <a:gd name="connsiteX6" fmla="*/ 2285103 w 2286534"/>
              <a:gd name="connsiteY6" fmla="*/ 299820 h 390316"/>
              <a:gd name="connsiteX7" fmla="*/ 1222834 w 2286534"/>
              <a:gd name="connsiteY7" fmla="*/ 225948 h 390316"/>
              <a:gd name="connsiteX8" fmla="*/ 13 w 2286534"/>
              <a:gd name="connsiteY8" fmla="*/ 228681 h 390316"/>
              <a:gd name="connsiteX0" fmla="*/ 16 w 2206514"/>
              <a:gd name="connsiteY0" fmla="*/ 204726 h 371514"/>
              <a:gd name="connsiteX1" fmla="*/ 1138051 w 2206514"/>
              <a:gd name="connsiteY1" fmla="*/ 91049 h 371514"/>
              <a:gd name="connsiteX2" fmla="*/ 2190798 w 2206514"/>
              <a:gd name="connsiteY2" fmla="*/ 40650 h 371514"/>
              <a:gd name="connsiteX3" fmla="*/ 1686938 w 2206514"/>
              <a:gd name="connsiteY3" fmla="*/ 105777 h 371514"/>
              <a:gd name="connsiteX4" fmla="*/ 2206513 w 2206514"/>
              <a:gd name="connsiteY4" fmla="*/ 172411 h 371514"/>
              <a:gd name="connsiteX5" fmla="*/ 1693109 w 2206514"/>
              <a:gd name="connsiteY5" fmla="*/ 205749 h 371514"/>
              <a:gd name="connsiteX6" fmla="*/ 2205083 w 2206514"/>
              <a:gd name="connsiteY6" fmla="*/ 299147 h 371514"/>
              <a:gd name="connsiteX7" fmla="*/ 1142814 w 2206514"/>
              <a:gd name="connsiteY7" fmla="*/ 225275 h 371514"/>
              <a:gd name="connsiteX8" fmla="*/ 16 w 2206514"/>
              <a:gd name="connsiteY8" fmla="*/ 204726 h 371514"/>
              <a:gd name="connsiteX0" fmla="*/ 16 w 2173617"/>
              <a:gd name="connsiteY0" fmla="*/ 357567 h 496304"/>
              <a:gd name="connsiteX1" fmla="*/ 1105154 w 2173617"/>
              <a:gd name="connsiteY1" fmla="*/ 95654 h 496304"/>
              <a:gd name="connsiteX2" fmla="*/ 2157901 w 2173617"/>
              <a:gd name="connsiteY2" fmla="*/ 45255 h 496304"/>
              <a:gd name="connsiteX3" fmla="*/ 1654041 w 2173617"/>
              <a:gd name="connsiteY3" fmla="*/ 110382 h 496304"/>
              <a:gd name="connsiteX4" fmla="*/ 2173616 w 2173617"/>
              <a:gd name="connsiteY4" fmla="*/ 177016 h 496304"/>
              <a:gd name="connsiteX5" fmla="*/ 1660212 w 2173617"/>
              <a:gd name="connsiteY5" fmla="*/ 210354 h 496304"/>
              <a:gd name="connsiteX6" fmla="*/ 2172186 w 2173617"/>
              <a:gd name="connsiteY6" fmla="*/ 303752 h 496304"/>
              <a:gd name="connsiteX7" fmla="*/ 1109917 w 2173617"/>
              <a:gd name="connsiteY7" fmla="*/ 229880 h 496304"/>
              <a:gd name="connsiteX8" fmla="*/ 16 w 2173617"/>
              <a:gd name="connsiteY8" fmla="*/ 357567 h 496304"/>
              <a:gd name="connsiteX0" fmla="*/ 16 w 2173617"/>
              <a:gd name="connsiteY0" fmla="*/ 357567 h 493607"/>
              <a:gd name="connsiteX1" fmla="*/ 1105154 w 2173617"/>
              <a:gd name="connsiteY1" fmla="*/ 95654 h 493607"/>
              <a:gd name="connsiteX2" fmla="*/ 2157901 w 2173617"/>
              <a:gd name="connsiteY2" fmla="*/ 45255 h 493607"/>
              <a:gd name="connsiteX3" fmla="*/ 1654041 w 2173617"/>
              <a:gd name="connsiteY3" fmla="*/ 110382 h 493607"/>
              <a:gd name="connsiteX4" fmla="*/ 2173616 w 2173617"/>
              <a:gd name="connsiteY4" fmla="*/ 177016 h 493607"/>
              <a:gd name="connsiteX5" fmla="*/ 1660212 w 2173617"/>
              <a:gd name="connsiteY5" fmla="*/ 210354 h 493607"/>
              <a:gd name="connsiteX6" fmla="*/ 2145868 w 2173617"/>
              <a:gd name="connsiteY6" fmla="*/ 404252 h 493607"/>
              <a:gd name="connsiteX7" fmla="*/ 1109917 w 2173617"/>
              <a:gd name="connsiteY7" fmla="*/ 229880 h 493607"/>
              <a:gd name="connsiteX8" fmla="*/ 16 w 2173617"/>
              <a:gd name="connsiteY8" fmla="*/ 357567 h 493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3617" h="493607">
                <a:moveTo>
                  <a:pt x="16" y="357567"/>
                </a:moveTo>
                <a:cubicBezTo>
                  <a:pt x="3985" y="-13518"/>
                  <a:pt x="745507" y="147706"/>
                  <a:pt x="1105154" y="95654"/>
                </a:cubicBezTo>
                <a:cubicBezTo>
                  <a:pt x="1464802" y="43602"/>
                  <a:pt x="2159289" y="-59594"/>
                  <a:pt x="2157901" y="45255"/>
                </a:cubicBezTo>
                <a:cubicBezTo>
                  <a:pt x="2156513" y="150104"/>
                  <a:pt x="1786597" y="69902"/>
                  <a:pt x="1654041" y="110382"/>
                </a:cubicBezTo>
                <a:cubicBezTo>
                  <a:pt x="1654835" y="131813"/>
                  <a:pt x="2172588" y="86535"/>
                  <a:pt x="2173616" y="177016"/>
                </a:cubicBezTo>
                <a:cubicBezTo>
                  <a:pt x="2174644" y="267497"/>
                  <a:pt x="1664837" y="172481"/>
                  <a:pt x="1660212" y="210354"/>
                </a:cubicBezTo>
                <a:cubicBezTo>
                  <a:pt x="1655587" y="248227"/>
                  <a:pt x="2175672" y="312892"/>
                  <a:pt x="2145868" y="404252"/>
                </a:cubicBezTo>
                <a:cubicBezTo>
                  <a:pt x="2116064" y="495612"/>
                  <a:pt x="1467559" y="237661"/>
                  <a:pt x="1109917" y="229880"/>
                </a:cubicBezTo>
                <a:cubicBezTo>
                  <a:pt x="752275" y="222099"/>
                  <a:pt x="-3953" y="728652"/>
                  <a:pt x="16" y="357567"/>
                </a:cubicBezTo>
                <a:close/>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77" name="直線矢印コネクタ 76"/>
          <p:cNvCxnSpPr/>
          <p:nvPr/>
        </p:nvCxnSpPr>
        <p:spPr>
          <a:xfrm>
            <a:off x="7612470" y="3724778"/>
            <a:ext cx="0" cy="285750"/>
          </a:xfrm>
          <a:prstGeom prst="straightConnector1">
            <a:avLst/>
          </a:prstGeom>
          <a:ln w="762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78" name="グループ化 77"/>
          <p:cNvGrpSpPr/>
          <p:nvPr/>
        </p:nvGrpSpPr>
        <p:grpSpPr>
          <a:xfrm>
            <a:off x="275870" y="2625678"/>
            <a:ext cx="2664719" cy="1865693"/>
            <a:chOff x="281319" y="1025485"/>
            <a:chExt cx="2331004" cy="1700659"/>
          </a:xfrm>
        </p:grpSpPr>
        <p:pic>
          <p:nvPicPr>
            <p:cNvPr id="79" name="Picture 39" descr="フィルム製品 of (有)関田商会"/>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528584" y="1025485"/>
              <a:ext cx="107315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21" descr="「釣り糸」の画像検索結果"/>
            <p:cNvPicPr>
              <a:picLocks noChangeAspect="1" noChangeArrowheads="1"/>
            </p:cNvPicPr>
            <p:nvPr/>
          </p:nvPicPr>
          <p:blipFill>
            <a:blip r:embed="rId10" cstate="email">
              <a:extLst>
                <a:ext uri="{28A0092B-C50C-407E-A947-70E740481C1C}">
                  <a14:useLocalDpi xmlns:a14="http://schemas.microsoft.com/office/drawing/2010/main"/>
                </a:ext>
              </a:extLst>
            </a:blip>
            <a:srcRect b="9058"/>
            <a:stretch>
              <a:fillRect/>
            </a:stretch>
          </p:blipFill>
          <p:spPr bwMode="auto">
            <a:xfrm>
              <a:off x="344309" y="1035010"/>
              <a:ext cx="1185862"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19" descr="http://diacleaning.com/yws/wp-content/uploads/2015/12/7284e00d8957708e01fb76d9615d7168.jp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41134" y="1822410"/>
              <a:ext cx="118745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テキスト ボックス 19"/>
            <p:cNvSpPr txBox="1">
              <a:spLocks noChangeArrowheads="1"/>
            </p:cNvSpPr>
            <p:nvPr/>
          </p:nvSpPr>
          <p:spPr bwMode="auto">
            <a:xfrm>
              <a:off x="323009" y="2247373"/>
              <a:ext cx="1355725" cy="47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defRPr/>
              </a:pPr>
              <a:r>
                <a:rPr lang="ja-JP" altLang="en-US" sz="1400" b="1" dirty="0">
                  <a:solidFill>
                    <a:srgbClr val="FFFF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合繊</a:t>
              </a:r>
              <a:endParaRPr lang="en-US" altLang="ja-JP" sz="1400" b="1" dirty="0">
                <a:solidFill>
                  <a:srgbClr val="FFFF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spcBef>
                  <a:spcPct val="0"/>
                </a:spcBef>
                <a:buFontTx/>
                <a:buNone/>
                <a:defRPr/>
              </a:pPr>
              <a:r>
                <a:rPr lang="ja-JP" altLang="en-US" sz="1400" b="1" dirty="0">
                  <a:solidFill>
                    <a:srgbClr val="FFFF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ﾏｲｸﾛﾌｧｲﾊﾞ</a:t>
              </a:r>
            </a:p>
          </p:txBody>
        </p:sp>
        <p:sp>
          <p:nvSpPr>
            <p:cNvPr id="83" name="テキスト ボックス 82"/>
            <p:cNvSpPr txBox="1"/>
            <p:nvPr/>
          </p:nvSpPr>
          <p:spPr>
            <a:xfrm>
              <a:off x="281319" y="1028801"/>
              <a:ext cx="946801" cy="280552"/>
            </a:xfrm>
            <a:prstGeom prst="rect">
              <a:avLst/>
            </a:prstGeom>
            <a:noFill/>
          </p:spPr>
          <p:txBody>
            <a:bodyPr wrap="none">
              <a:spAutoFit/>
            </a:bodyPr>
            <a:lstStyle/>
            <a:p>
              <a:pPr>
                <a:defRPr/>
              </a:pPr>
              <a:r>
                <a:rPr lang="ja-JP" altLang="en-US" sz="1400" b="1" dirty="0">
                  <a:solidFill>
                    <a:srgbClr val="FFFF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高性能繊維</a:t>
              </a:r>
            </a:p>
          </p:txBody>
        </p:sp>
        <p:sp>
          <p:nvSpPr>
            <p:cNvPr id="84" name="テキスト ボックス 83"/>
            <p:cNvSpPr txBox="1"/>
            <p:nvPr/>
          </p:nvSpPr>
          <p:spPr>
            <a:xfrm>
              <a:off x="1506542" y="1578525"/>
              <a:ext cx="946801" cy="280552"/>
            </a:xfrm>
            <a:prstGeom prst="rect">
              <a:avLst/>
            </a:prstGeom>
            <a:noFill/>
          </p:spPr>
          <p:txBody>
            <a:bodyPr wrap="none">
              <a:spAutoFit/>
            </a:bodyPr>
            <a:lstStyle/>
            <a:p>
              <a:pPr>
                <a:defRPr/>
              </a:pPr>
              <a:r>
                <a:rPr lang="ja-JP" altLang="en-US" sz="1400" b="1" dirty="0">
                  <a:solidFill>
                    <a:srgbClr val="FFFF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高性能ﾌｨﾙﾑ</a:t>
              </a:r>
            </a:p>
          </p:txBody>
        </p:sp>
        <p:pic>
          <p:nvPicPr>
            <p:cNvPr id="85" name="Picture 41" descr="家族を守るために!【ポリ袋】で簡単にできる9つの防災ワザ | 東京ガス ..."/>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522234" y="1804948"/>
              <a:ext cx="1076325"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テキスト ボックス 85"/>
            <p:cNvSpPr txBox="1"/>
            <p:nvPr/>
          </p:nvSpPr>
          <p:spPr>
            <a:xfrm>
              <a:off x="1508470" y="2445592"/>
              <a:ext cx="1103853" cy="280552"/>
            </a:xfrm>
            <a:prstGeom prst="rect">
              <a:avLst/>
            </a:prstGeom>
            <a:noFill/>
          </p:spPr>
          <p:txBody>
            <a:bodyPr wrap="none">
              <a:spAutoFit/>
            </a:bodyPr>
            <a:lstStyle/>
            <a:p>
              <a:pPr>
                <a:defRPr/>
              </a:pPr>
              <a:r>
                <a:rPr lang="ja-JP" altLang="en-US" sz="1400" b="1" dirty="0">
                  <a:solidFill>
                    <a:srgbClr val="FFFF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買い物袋など</a:t>
              </a:r>
            </a:p>
          </p:txBody>
        </p:sp>
      </p:grpSp>
      <p:sp>
        <p:nvSpPr>
          <p:cNvPr id="87" name="テキスト ボックス 86"/>
          <p:cNvSpPr txBox="1"/>
          <p:nvPr/>
        </p:nvSpPr>
        <p:spPr>
          <a:xfrm>
            <a:off x="193280" y="4420233"/>
            <a:ext cx="2997367" cy="523220"/>
          </a:xfrm>
          <a:prstGeom prst="rect">
            <a:avLst/>
          </a:prstGeom>
          <a:noFill/>
        </p:spPr>
        <p:txBody>
          <a:bodyPr wrap="square" rtlCol="0">
            <a:spAutoFit/>
          </a:bodyPr>
          <a:lstStyle/>
          <a:p>
            <a:pPr algn="ctr"/>
            <a:r>
              <a:rPr lang="ja-JP" altLang="en-US" sz="1400" dirty="0">
                <a:latin typeface="メイリオ" panose="020B0604030504040204" pitchFamily="50" charset="-128"/>
                <a:ea typeface="メイリオ" panose="020B0604030504040204" pitchFamily="50" charset="-128"/>
              </a:rPr>
              <a:t>イタコン酸</a:t>
            </a:r>
            <a:r>
              <a:rPr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生分解性プラ</a:t>
            </a:r>
            <a:r>
              <a:rPr lang="en-US" altLang="ja-JP" sz="1400" dirty="0">
                <a:latin typeface="メイリオ" panose="020B0604030504040204" pitchFamily="50" charset="-128"/>
                <a:ea typeface="メイリオ" panose="020B0604030504040204" pitchFamily="50" charset="-128"/>
              </a:rPr>
              <a:t>/</a:t>
            </a:r>
          </a:p>
          <a:p>
            <a:pPr algn="ctr"/>
            <a:r>
              <a:rPr lang="ja-JP" altLang="en-US" sz="1400" dirty="0">
                <a:latin typeface="メイリオ" panose="020B0604030504040204" pitchFamily="50" charset="-128"/>
                <a:ea typeface="メイリオ" panose="020B0604030504040204" pitchFamily="50" charset="-128"/>
              </a:rPr>
              <a:t>光触媒の組み合わせで達成</a:t>
            </a:r>
          </a:p>
        </p:txBody>
      </p:sp>
      <p:sp>
        <p:nvSpPr>
          <p:cNvPr id="88" name="四角形吹き出し 2"/>
          <p:cNvSpPr/>
          <p:nvPr/>
        </p:nvSpPr>
        <p:spPr>
          <a:xfrm>
            <a:off x="6099902" y="2626680"/>
            <a:ext cx="2864586" cy="2528078"/>
          </a:xfrm>
          <a:custGeom>
            <a:avLst/>
            <a:gdLst>
              <a:gd name="connsiteX0" fmla="*/ 0 w 2652714"/>
              <a:gd name="connsiteY0" fmla="*/ 0 h 2507063"/>
              <a:gd name="connsiteX1" fmla="*/ 442119 w 2652714"/>
              <a:gd name="connsiteY1" fmla="*/ 0 h 2507063"/>
              <a:gd name="connsiteX2" fmla="*/ 442119 w 2652714"/>
              <a:gd name="connsiteY2" fmla="*/ 0 h 2507063"/>
              <a:gd name="connsiteX3" fmla="*/ 1105298 w 2652714"/>
              <a:gd name="connsiteY3" fmla="*/ 0 h 2507063"/>
              <a:gd name="connsiteX4" fmla="*/ 2652714 w 2652714"/>
              <a:gd name="connsiteY4" fmla="*/ 0 h 2507063"/>
              <a:gd name="connsiteX5" fmla="*/ 2652714 w 2652714"/>
              <a:gd name="connsiteY5" fmla="*/ 1462453 h 2507063"/>
              <a:gd name="connsiteX6" fmla="*/ 2652714 w 2652714"/>
              <a:gd name="connsiteY6" fmla="*/ 1462453 h 2507063"/>
              <a:gd name="connsiteX7" fmla="*/ 2652714 w 2652714"/>
              <a:gd name="connsiteY7" fmla="*/ 2089219 h 2507063"/>
              <a:gd name="connsiteX8" fmla="*/ 2652714 w 2652714"/>
              <a:gd name="connsiteY8" fmla="*/ 2507063 h 2507063"/>
              <a:gd name="connsiteX9" fmla="*/ 1105298 w 2652714"/>
              <a:gd name="connsiteY9" fmla="*/ 2507063 h 2507063"/>
              <a:gd name="connsiteX10" fmla="*/ 442119 w 2652714"/>
              <a:gd name="connsiteY10" fmla="*/ 2507063 h 2507063"/>
              <a:gd name="connsiteX11" fmla="*/ 442119 w 2652714"/>
              <a:gd name="connsiteY11" fmla="*/ 2507063 h 2507063"/>
              <a:gd name="connsiteX12" fmla="*/ 0 w 2652714"/>
              <a:gd name="connsiteY12" fmla="*/ 2507063 h 2507063"/>
              <a:gd name="connsiteX13" fmla="*/ 0 w 2652714"/>
              <a:gd name="connsiteY13" fmla="*/ 2089219 h 2507063"/>
              <a:gd name="connsiteX14" fmla="*/ -168129 w 2652714"/>
              <a:gd name="connsiteY14" fmla="*/ 1933472 h 2507063"/>
              <a:gd name="connsiteX15" fmla="*/ 0 w 2652714"/>
              <a:gd name="connsiteY15" fmla="*/ 1462453 h 2507063"/>
              <a:gd name="connsiteX16" fmla="*/ 0 w 2652714"/>
              <a:gd name="connsiteY16" fmla="*/ 0 h 2507063"/>
              <a:gd name="connsiteX0" fmla="*/ 168129 w 2820843"/>
              <a:gd name="connsiteY0" fmla="*/ 0 h 2507063"/>
              <a:gd name="connsiteX1" fmla="*/ 610248 w 2820843"/>
              <a:gd name="connsiteY1" fmla="*/ 0 h 2507063"/>
              <a:gd name="connsiteX2" fmla="*/ 610248 w 2820843"/>
              <a:gd name="connsiteY2" fmla="*/ 0 h 2507063"/>
              <a:gd name="connsiteX3" fmla="*/ 1273427 w 2820843"/>
              <a:gd name="connsiteY3" fmla="*/ 0 h 2507063"/>
              <a:gd name="connsiteX4" fmla="*/ 2820843 w 2820843"/>
              <a:gd name="connsiteY4" fmla="*/ 0 h 2507063"/>
              <a:gd name="connsiteX5" fmla="*/ 2820843 w 2820843"/>
              <a:gd name="connsiteY5" fmla="*/ 1462453 h 2507063"/>
              <a:gd name="connsiteX6" fmla="*/ 2820843 w 2820843"/>
              <a:gd name="connsiteY6" fmla="*/ 1462453 h 2507063"/>
              <a:gd name="connsiteX7" fmla="*/ 2820843 w 2820843"/>
              <a:gd name="connsiteY7" fmla="*/ 2089219 h 2507063"/>
              <a:gd name="connsiteX8" fmla="*/ 2820843 w 2820843"/>
              <a:gd name="connsiteY8" fmla="*/ 2507063 h 2507063"/>
              <a:gd name="connsiteX9" fmla="*/ 1273427 w 2820843"/>
              <a:gd name="connsiteY9" fmla="*/ 2507063 h 2507063"/>
              <a:gd name="connsiteX10" fmla="*/ 610248 w 2820843"/>
              <a:gd name="connsiteY10" fmla="*/ 2507063 h 2507063"/>
              <a:gd name="connsiteX11" fmla="*/ 610248 w 2820843"/>
              <a:gd name="connsiteY11" fmla="*/ 2507063 h 2507063"/>
              <a:gd name="connsiteX12" fmla="*/ 168129 w 2820843"/>
              <a:gd name="connsiteY12" fmla="*/ 2507063 h 2507063"/>
              <a:gd name="connsiteX13" fmla="*/ 168129 w 2820843"/>
              <a:gd name="connsiteY13" fmla="*/ 2089219 h 2507063"/>
              <a:gd name="connsiteX14" fmla="*/ 0 w 2820843"/>
              <a:gd name="connsiteY14" fmla="*/ 1933472 h 2507063"/>
              <a:gd name="connsiteX15" fmla="*/ 168129 w 2820843"/>
              <a:gd name="connsiteY15" fmla="*/ 1462453 h 2507063"/>
              <a:gd name="connsiteX16" fmla="*/ 166568 w 2820843"/>
              <a:gd name="connsiteY16" fmla="*/ 711999 h 2507063"/>
              <a:gd name="connsiteX17" fmla="*/ 168129 w 2820843"/>
              <a:gd name="connsiteY17" fmla="*/ 0 h 2507063"/>
              <a:gd name="connsiteX0" fmla="*/ 168129 w 2820843"/>
              <a:gd name="connsiteY0" fmla="*/ 0 h 2507063"/>
              <a:gd name="connsiteX1" fmla="*/ 610248 w 2820843"/>
              <a:gd name="connsiteY1" fmla="*/ 0 h 2507063"/>
              <a:gd name="connsiteX2" fmla="*/ 610248 w 2820843"/>
              <a:gd name="connsiteY2" fmla="*/ 0 h 2507063"/>
              <a:gd name="connsiteX3" fmla="*/ 1273427 w 2820843"/>
              <a:gd name="connsiteY3" fmla="*/ 0 h 2507063"/>
              <a:gd name="connsiteX4" fmla="*/ 2820843 w 2820843"/>
              <a:gd name="connsiteY4" fmla="*/ 0 h 2507063"/>
              <a:gd name="connsiteX5" fmla="*/ 2820843 w 2820843"/>
              <a:gd name="connsiteY5" fmla="*/ 1462453 h 2507063"/>
              <a:gd name="connsiteX6" fmla="*/ 2820843 w 2820843"/>
              <a:gd name="connsiteY6" fmla="*/ 1462453 h 2507063"/>
              <a:gd name="connsiteX7" fmla="*/ 2820843 w 2820843"/>
              <a:gd name="connsiteY7" fmla="*/ 2089219 h 2507063"/>
              <a:gd name="connsiteX8" fmla="*/ 2820843 w 2820843"/>
              <a:gd name="connsiteY8" fmla="*/ 2507063 h 2507063"/>
              <a:gd name="connsiteX9" fmla="*/ 1273427 w 2820843"/>
              <a:gd name="connsiteY9" fmla="*/ 2507063 h 2507063"/>
              <a:gd name="connsiteX10" fmla="*/ 610248 w 2820843"/>
              <a:gd name="connsiteY10" fmla="*/ 2507063 h 2507063"/>
              <a:gd name="connsiteX11" fmla="*/ 610248 w 2820843"/>
              <a:gd name="connsiteY11" fmla="*/ 2507063 h 2507063"/>
              <a:gd name="connsiteX12" fmla="*/ 168129 w 2820843"/>
              <a:gd name="connsiteY12" fmla="*/ 2507063 h 2507063"/>
              <a:gd name="connsiteX13" fmla="*/ 168129 w 2820843"/>
              <a:gd name="connsiteY13" fmla="*/ 2089219 h 2507063"/>
              <a:gd name="connsiteX14" fmla="*/ 0 w 2820843"/>
              <a:gd name="connsiteY14" fmla="*/ 1933472 h 2507063"/>
              <a:gd name="connsiteX15" fmla="*/ 168129 w 2820843"/>
              <a:gd name="connsiteY15" fmla="*/ 1462453 h 2507063"/>
              <a:gd name="connsiteX16" fmla="*/ 166569 w 2820843"/>
              <a:gd name="connsiteY16" fmla="*/ 1187487 h 2507063"/>
              <a:gd name="connsiteX17" fmla="*/ 166568 w 2820843"/>
              <a:gd name="connsiteY17" fmla="*/ 711999 h 2507063"/>
              <a:gd name="connsiteX18" fmla="*/ 168129 w 2820843"/>
              <a:gd name="connsiteY18" fmla="*/ 0 h 2507063"/>
              <a:gd name="connsiteX0" fmla="*/ 168129 w 2820843"/>
              <a:gd name="connsiteY0" fmla="*/ 0 h 2507063"/>
              <a:gd name="connsiteX1" fmla="*/ 610248 w 2820843"/>
              <a:gd name="connsiteY1" fmla="*/ 0 h 2507063"/>
              <a:gd name="connsiteX2" fmla="*/ 610248 w 2820843"/>
              <a:gd name="connsiteY2" fmla="*/ 0 h 2507063"/>
              <a:gd name="connsiteX3" fmla="*/ 1273427 w 2820843"/>
              <a:gd name="connsiteY3" fmla="*/ 0 h 2507063"/>
              <a:gd name="connsiteX4" fmla="*/ 2820843 w 2820843"/>
              <a:gd name="connsiteY4" fmla="*/ 0 h 2507063"/>
              <a:gd name="connsiteX5" fmla="*/ 2820843 w 2820843"/>
              <a:gd name="connsiteY5" fmla="*/ 1462453 h 2507063"/>
              <a:gd name="connsiteX6" fmla="*/ 2820843 w 2820843"/>
              <a:gd name="connsiteY6" fmla="*/ 1462453 h 2507063"/>
              <a:gd name="connsiteX7" fmla="*/ 2820843 w 2820843"/>
              <a:gd name="connsiteY7" fmla="*/ 2089219 h 2507063"/>
              <a:gd name="connsiteX8" fmla="*/ 2820843 w 2820843"/>
              <a:gd name="connsiteY8" fmla="*/ 2507063 h 2507063"/>
              <a:gd name="connsiteX9" fmla="*/ 1273427 w 2820843"/>
              <a:gd name="connsiteY9" fmla="*/ 2507063 h 2507063"/>
              <a:gd name="connsiteX10" fmla="*/ 610248 w 2820843"/>
              <a:gd name="connsiteY10" fmla="*/ 2507063 h 2507063"/>
              <a:gd name="connsiteX11" fmla="*/ 610248 w 2820843"/>
              <a:gd name="connsiteY11" fmla="*/ 2507063 h 2507063"/>
              <a:gd name="connsiteX12" fmla="*/ 168129 w 2820843"/>
              <a:gd name="connsiteY12" fmla="*/ 2507063 h 2507063"/>
              <a:gd name="connsiteX13" fmla="*/ 168129 w 2820843"/>
              <a:gd name="connsiteY13" fmla="*/ 2089219 h 2507063"/>
              <a:gd name="connsiteX14" fmla="*/ 0 w 2820843"/>
              <a:gd name="connsiteY14" fmla="*/ 1933472 h 2507063"/>
              <a:gd name="connsiteX15" fmla="*/ 168129 w 2820843"/>
              <a:gd name="connsiteY15" fmla="*/ 1462453 h 2507063"/>
              <a:gd name="connsiteX16" fmla="*/ 166569 w 2820843"/>
              <a:gd name="connsiteY16" fmla="*/ 1187487 h 2507063"/>
              <a:gd name="connsiteX17" fmla="*/ 166569 w 2820843"/>
              <a:gd name="connsiteY17" fmla="*/ 986319 h 2507063"/>
              <a:gd name="connsiteX18" fmla="*/ 166568 w 2820843"/>
              <a:gd name="connsiteY18" fmla="*/ 711999 h 2507063"/>
              <a:gd name="connsiteX19" fmla="*/ 168129 w 2820843"/>
              <a:gd name="connsiteY19" fmla="*/ 0 h 2507063"/>
              <a:gd name="connsiteX0" fmla="*/ 211872 w 2864586"/>
              <a:gd name="connsiteY0" fmla="*/ 0 h 2507063"/>
              <a:gd name="connsiteX1" fmla="*/ 653991 w 2864586"/>
              <a:gd name="connsiteY1" fmla="*/ 0 h 2507063"/>
              <a:gd name="connsiteX2" fmla="*/ 653991 w 2864586"/>
              <a:gd name="connsiteY2" fmla="*/ 0 h 2507063"/>
              <a:gd name="connsiteX3" fmla="*/ 1317170 w 2864586"/>
              <a:gd name="connsiteY3" fmla="*/ 0 h 2507063"/>
              <a:gd name="connsiteX4" fmla="*/ 2864586 w 2864586"/>
              <a:gd name="connsiteY4" fmla="*/ 0 h 2507063"/>
              <a:gd name="connsiteX5" fmla="*/ 2864586 w 2864586"/>
              <a:gd name="connsiteY5" fmla="*/ 1462453 h 2507063"/>
              <a:gd name="connsiteX6" fmla="*/ 2864586 w 2864586"/>
              <a:gd name="connsiteY6" fmla="*/ 1462453 h 2507063"/>
              <a:gd name="connsiteX7" fmla="*/ 2864586 w 2864586"/>
              <a:gd name="connsiteY7" fmla="*/ 2089219 h 2507063"/>
              <a:gd name="connsiteX8" fmla="*/ 2864586 w 2864586"/>
              <a:gd name="connsiteY8" fmla="*/ 2507063 h 2507063"/>
              <a:gd name="connsiteX9" fmla="*/ 1317170 w 2864586"/>
              <a:gd name="connsiteY9" fmla="*/ 2507063 h 2507063"/>
              <a:gd name="connsiteX10" fmla="*/ 653991 w 2864586"/>
              <a:gd name="connsiteY10" fmla="*/ 2507063 h 2507063"/>
              <a:gd name="connsiteX11" fmla="*/ 653991 w 2864586"/>
              <a:gd name="connsiteY11" fmla="*/ 2507063 h 2507063"/>
              <a:gd name="connsiteX12" fmla="*/ 211872 w 2864586"/>
              <a:gd name="connsiteY12" fmla="*/ 2507063 h 2507063"/>
              <a:gd name="connsiteX13" fmla="*/ 211872 w 2864586"/>
              <a:gd name="connsiteY13" fmla="*/ 2089219 h 2507063"/>
              <a:gd name="connsiteX14" fmla="*/ 43743 w 2864586"/>
              <a:gd name="connsiteY14" fmla="*/ 1933472 h 2507063"/>
              <a:gd name="connsiteX15" fmla="*/ 211872 w 2864586"/>
              <a:gd name="connsiteY15" fmla="*/ 1462453 h 2507063"/>
              <a:gd name="connsiteX16" fmla="*/ 210312 w 2864586"/>
              <a:gd name="connsiteY16" fmla="*/ 1187487 h 2507063"/>
              <a:gd name="connsiteX17" fmla="*/ 0 w 2864586"/>
              <a:gd name="connsiteY17" fmla="*/ 1013751 h 2507063"/>
              <a:gd name="connsiteX18" fmla="*/ 210311 w 2864586"/>
              <a:gd name="connsiteY18" fmla="*/ 711999 h 2507063"/>
              <a:gd name="connsiteX19" fmla="*/ 211872 w 2864586"/>
              <a:gd name="connsiteY19" fmla="*/ 0 h 2507063"/>
              <a:gd name="connsiteX0" fmla="*/ 211872 w 2864586"/>
              <a:gd name="connsiteY0" fmla="*/ 0 h 2507063"/>
              <a:gd name="connsiteX1" fmla="*/ 653991 w 2864586"/>
              <a:gd name="connsiteY1" fmla="*/ 0 h 2507063"/>
              <a:gd name="connsiteX2" fmla="*/ 653991 w 2864586"/>
              <a:gd name="connsiteY2" fmla="*/ 0 h 2507063"/>
              <a:gd name="connsiteX3" fmla="*/ 1317170 w 2864586"/>
              <a:gd name="connsiteY3" fmla="*/ 0 h 2507063"/>
              <a:gd name="connsiteX4" fmla="*/ 2864586 w 2864586"/>
              <a:gd name="connsiteY4" fmla="*/ 0 h 2507063"/>
              <a:gd name="connsiteX5" fmla="*/ 2864586 w 2864586"/>
              <a:gd name="connsiteY5" fmla="*/ 1462453 h 2507063"/>
              <a:gd name="connsiteX6" fmla="*/ 2864586 w 2864586"/>
              <a:gd name="connsiteY6" fmla="*/ 1462453 h 2507063"/>
              <a:gd name="connsiteX7" fmla="*/ 2864586 w 2864586"/>
              <a:gd name="connsiteY7" fmla="*/ 2089219 h 2507063"/>
              <a:gd name="connsiteX8" fmla="*/ 2864586 w 2864586"/>
              <a:gd name="connsiteY8" fmla="*/ 2507063 h 2507063"/>
              <a:gd name="connsiteX9" fmla="*/ 1317170 w 2864586"/>
              <a:gd name="connsiteY9" fmla="*/ 2507063 h 2507063"/>
              <a:gd name="connsiteX10" fmla="*/ 653991 w 2864586"/>
              <a:gd name="connsiteY10" fmla="*/ 2507063 h 2507063"/>
              <a:gd name="connsiteX11" fmla="*/ 653991 w 2864586"/>
              <a:gd name="connsiteY11" fmla="*/ 2507063 h 2507063"/>
              <a:gd name="connsiteX12" fmla="*/ 211872 w 2864586"/>
              <a:gd name="connsiteY12" fmla="*/ 2507063 h 2507063"/>
              <a:gd name="connsiteX13" fmla="*/ 211872 w 2864586"/>
              <a:gd name="connsiteY13" fmla="*/ 2089219 h 2507063"/>
              <a:gd name="connsiteX14" fmla="*/ 43743 w 2864586"/>
              <a:gd name="connsiteY14" fmla="*/ 1933472 h 2507063"/>
              <a:gd name="connsiteX15" fmla="*/ 211872 w 2864586"/>
              <a:gd name="connsiteY15" fmla="*/ 1462453 h 2507063"/>
              <a:gd name="connsiteX16" fmla="*/ 210312 w 2864586"/>
              <a:gd name="connsiteY16" fmla="*/ 1187487 h 2507063"/>
              <a:gd name="connsiteX17" fmla="*/ 0 w 2864586"/>
              <a:gd name="connsiteY17" fmla="*/ 1013751 h 2507063"/>
              <a:gd name="connsiteX18" fmla="*/ 210311 w 2864586"/>
              <a:gd name="connsiteY18" fmla="*/ 711999 h 2507063"/>
              <a:gd name="connsiteX19" fmla="*/ 211872 w 2864586"/>
              <a:gd name="connsiteY19" fmla="*/ 0 h 2507063"/>
              <a:gd name="connsiteX0" fmla="*/ 211872 w 2864586"/>
              <a:gd name="connsiteY0" fmla="*/ 0 h 2507063"/>
              <a:gd name="connsiteX1" fmla="*/ 653991 w 2864586"/>
              <a:gd name="connsiteY1" fmla="*/ 0 h 2507063"/>
              <a:gd name="connsiteX2" fmla="*/ 653991 w 2864586"/>
              <a:gd name="connsiteY2" fmla="*/ 0 h 2507063"/>
              <a:gd name="connsiteX3" fmla="*/ 1317170 w 2864586"/>
              <a:gd name="connsiteY3" fmla="*/ 0 h 2507063"/>
              <a:gd name="connsiteX4" fmla="*/ 2864586 w 2864586"/>
              <a:gd name="connsiteY4" fmla="*/ 0 h 2507063"/>
              <a:gd name="connsiteX5" fmla="*/ 2864586 w 2864586"/>
              <a:gd name="connsiteY5" fmla="*/ 1462453 h 2507063"/>
              <a:gd name="connsiteX6" fmla="*/ 2864586 w 2864586"/>
              <a:gd name="connsiteY6" fmla="*/ 1462453 h 2507063"/>
              <a:gd name="connsiteX7" fmla="*/ 2864586 w 2864586"/>
              <a:gd name="connsiteY7" fmla="*/ 2089219 h 2507063"/>
              <a:gd name="connsiteX8" fmla="*/ 2864586 w 2864586"/>
              <a:gd name="connsiteY8" fmla="*/ 2507063 h 2507063"/>
              <a:gd name="connsiteX9" fmla="*/ 1317170 w 2864586"/>
              <a:gd name="connsiteY9" fmla="*/ 2507063 h 2507063"/>
              <a:gd name="connsiteX10" fmla="*/ 653991 w 2864586"/>
              <a:gd name="connsiteY10" fmla="*/ 2507063 h 2507063"/>
              <a:gd name="connsiteX11" fmla="*/ 653991 w 2864586"/>
              <a:gd name="connsiteY11" fmla="*/ 2507063 h 2507063"/>
              <a:gd name="connsiteX12" fmla="*/ 211872 w 2864586"/>
              <a:gd name="connsiteY12" fmla="*/ 2507063 h 2507063"/>
              <a:gd name="connsiteX13" fmla="*/ 211872 w 2864586"/>
              <a:gd name="connsiteY13" fmla="*/ 2089219 h 2507063"/>
              <a:gd name="connsiteX14" fmla="*/ 43743 w 2864586"/>
              <a:gd name="connsiteY14" fmla="*/ 1933472 h 2507063"/>
              <a:gd name="connsiteX15" fmla="*/ 211872 w 2864586"/>
              <a:gd name="connsiteY15" fmla="*/ 1462453 h 2507063"/>
              <a:gd name="connsiteX16" fmla="*/ 210312 w 2864586"/>
              <a:gd name="connsiteY16" fmla="*/ 1187487 h 2507063"/>
              <a:gd name="connsiteX17" fmla="*/ 0 w 2864586"/>
              <a:gd name="connsiteY17" fmla="*/ 1013751 h 2507063"/>
              <a:gd name="connsiteX18" fmla="*/ 210311 w 2864586"/>
              <a:gd name="connsiteY18" fmla="*/ 711999 h 2507063"/>
              <a:gd name="connsiteX19" fmla="*/ 211872 w 2864586"/>
              <a:gd name="connsiteY19" fmla="*/ 0 h 2507063"/>
              <a:gd name="connsiteX0" fmla="*/ 211872 w 2864586"/>
              <a:gd name="connsiteY0" fmla="*/ 0 h 2507063"/>
              <a:gd name="connsiteX1" fmla="*/ 653991 w 2864586"/>
              <a:gd name="connsiteY1" fmla="*/ 0 h 2507063"/>
              <a:gd name="connsiteX2" fmla="*/ 653991 w 2864586"/>
              <a:gd name="connsiteY2" fmla="*/ 0 h 2507063"/>
              <a:gd name="connsiteX3" fmla="*/ 1317170 w 2864586"/>
              <a:gd name="connsiteY3" fmla="*/ 0 h 2507063"/>
              <a:gd name="connsiteX4" fmla="*/ 2864586 w 2864586"/>
              <a:gd name="connsiteY4" fmla="*/ 0 h 2507063"/>
              <a:gd name="connsiteX5" fmla="*/ 2864586 w 2864586"/>
              <a:gd name="connsiteY5" fmla="*/ 1462453 h 2507063"/>
              <a:gd name="connsiteX6" fmla="*/ 2864586 w 2864586"/>
              <a:gd name="connsiteY6" fmla="*/ 1462453 h 2507063"/>
              <a:gd name="connsiteX7" fmla="*/ 2864586 w 2864586"/>
              <a:gd name="connsiteY7" fmla="*/ 2089219 h 2507063"/>
              <a:gd name="connsiteX8" fmla="*/ 2864586 w 2864586"/>
              <a:gd name="connsiteY8" fmla="*/ 2507063 h 2507063"/>
              <a:gd name="connsiteX9" fmla="*/ 1317170 w 2864586"/>
              <a:gd name="connsiteY9" fmla="*/ 2507063 h 2507063"/>
              <a:gd name="connsiteX10" fmla="*/ 653991 w 2864586"/>
              <a:gd name="connsiteY10" fmla="*/ 2507063 h 2507063"/>
              <a:gd name="connsiteX11" fmla="*/ 653991 w 2864586"/>
              <a:gd name="connsiteY11" fmla="*/ 2507063 h 2507063"/>
              <a:gd name="connsiteX12" fmla="*/ 211872 w 2864586"/>
              <a:gd name="connsiteY12" fmla="*/ 2507063 h 2507063"/>
              <a:gd name="connsiteX13" fmla="*/ 211872 w 2864586"/>
              <a:gd name="connsiteY13" fmla="*/ 2089219 h 2507063"/>
              <a:gd name="connsiteX14" fmla="*/ 43743 w 2864586"/>
              <a:gd name="connsiteY14" fmla="*/ 1933472 h 2507063"/>
              <a:gd name="connsiteX15" fmla="*/ 211872 w 2864586"/>
              <a:gd name="connsiteY15" fmla="*/ 1462453 h 2507063"/>
              <a:gd name="connsiteX16" fmla="*/ 210312 w 2864586"/>
              <a:gd name="connsiteY16" fmla="*/ 1187487 h 2507063"/>
              <a:gd name="connsiteX17" fmla="*/ 0 w 2864586"/>
              <a:gd name="connsiteY17" fmla="*/ 1013751 h 2507063"/>
              <a:gd name="connsiteX18" fmla="*/ 210311 w 2864586"/>
              <a:gd name="connsiteY18" fmla="*/ 711999 h 2507063"/>
              <a:gd name="connsiteX19" fmla="*/ 211872 w 2864586"/>
              <a:gd name="connsiteY19" fmla="*/ 0 h 2507063"/>
              <a:gd name="connsiteX0" fmla="*/ 211872 w 2864586"/>
              <a:gd name="connsiteY0" fmla="*/ 0 h 2507063"/>
              <a:gd name="connsiteX1" fmla="*/ 653991 w 2864586"/>
              <a:gd name="connsiteY1" fmla="*/ 0 h 2507063"/>
              <a:gd name="connsiteX2" fmla="*/ 653991 w 2864586"/>
              <a:gd name="connsiteY2" fmla="*/ 0 h 2507063"/>
              <a:gd name="connsiteX3" fmla="*/ 1317170 w 2864586"/>
              <a:gd name="connsiteY3" fmla="*/ 0 h 2507063"/>
              <a:gd name="connsiteX4" fmla="*/ 2864586 w 2864586"/>
              <a:gd name="connsiteY4" fmla="*/ 0 h 2507063"/>
              <a:gd name="connsiteX5" fmla="*/ 2864586 w 2864586"/>
              <a:gd name="connsiteY5" fmla="*/ 1462453 h 2507063"/>
              <a:gd name="connsiteX6" fmla="*/ 2864586 w 2864586"/>
              <a:gd name="connsiteY6" fmla="*/ 1462453 h 2507063"/>
              <a:gd name="connsiteX7" fmla="*/ 2864586 w 2864586"/>
              <a:gd name="connsiteY7" fmla="*/ 2089219 h 2507063"/>
              <a:gd name="connsiteX8" fmla="*/ 2864586 w 2864586"/>
              <a:gd name="connsiteY8" fmla="*/ 2507063 h 2507063"/>
              <a:gd name="connsiteX9" fmla="*/ 1317170 w 2864586"/>
              <a:gd name="connsiteY9" fmla="*/ 2507063 h 2507063"/>
              <a:gd name="connsiteX10" fmla="*/ 653991 w 2864586"/>
              <a:gd name="connsiteY10" fmla="*/ 2507063 h 2507063"/>
              <a:gd name="connsiteX11" fmla="*/ 653991 w 2864586"/>
              <a:gd name="connsiteY11" fmla="*/ 2507063 h 2507063"/>
              <a:gd name="connsiteX12" fmla="*/ 211872 w 2864586"/>
              <a:gd name="connsiteY12" fmla="*/ 2507063 h 2507063"/>
              <a:gd name="connsiteX13" fmla="*/ 211872 w 2864586"/>
              <a:gd name="connsiteY13" fmla="*/ 2089219 h 2507063"/>
              <a:gd name="connsiteX14" fmla="*/ 43743 w 2864586"/>
              <a:gd name="connsiteY14" fmla="*/ 1933472 h 2507063"/>
              <a:gd name="connsiteX15" fmla="*/ 211872 w 2864586"/>
              <a:gd name="connsiteY15" fmla="*/ 1462453 h 2507063"/>
              <a:gd name="connsiteX16" fmla="*/ 210312 w 2864586"/>
              <a:gd name="connsiteY16" fmla="*/ 1187487 h 2507063"/>
              <a:gd name="connsiteX17" fmla="*/ 0 w 2864586"/>
              <a:gd name="connsiteY17" fmla="*/ 1013751 h 2507063"/>
              <a:gd name="connsiteX18" fmla="*/ 210311 w 2864586"/>
              <a:gd name="connsiteY18" fmla="*/ 711999 h 2507063"/>
              <a:gd name="connsiteX19" fmla="*/ 211872 w 2864586"/>
              <a:gd name="connsiteY19" fmla="*/ 0 h 2507063"/>
              <a:gd name="connsiteX0" fmla="*/ 211872 w 2864586"/>
              <a:gd name="connsiteY0" fmla="*/ 0 h 2507063"/>
              <a:gd name="connsiteX1" fmla="*/ 653991 w 2864586"/>
              <a:gd name="connsiteY1" fmla="*/ 0 h 2507063"/>
              <a:gd name="connsiteX2" fmla="*/ 653991 w 2864586"/>
              <a:gd name="connsiteY2" fmla="*/ 0 h 2507063"/>
              <a:gd name="connsiteX3" fmla="*/ 1317170 w 2864586"/>
              <a:gd name="connsiteY3" fmla="*/ 0 h 2507063"/>
              <a:gd name="connsiteX4" fmla="*/ 2864586 w 2864586"/>
              <a:gd name="connsiteY4" fmla="*/ 0 h 2507063"/>
              <a:gd name="connsiteX5" fmla="*/ 2864586 w 2864586"/>
              <a:gd name="connsiteY5" fmla="*/ 1462453 h 2507063"/>
              <a:gd name="connsiteX6" fmla="*/ 2864586 w 2864586"/>
              <a:gd name="connsiteY6" fmla="*/ 1462453 h 2507063"/>
              <a:gd name="connsiteX7" fmla="*/ 2864586 w 2864586"/>
              <a:gd name="connsiteY7" fmla="*/ 2089219 h 2507063"/>
              <a:gd name="connsiteX8" fmla="*/ 2864586 w 2864586"/>
              <a:gd name="connsiteY8" fmla="*/ 2507063 h 2507063"/>
              <a:gd name="connsiteX9" fmla="*/ 1317170 w 2864586"/>
              <a:gd name="connsiteY9" fmla="*/ 2507063 h 2507063"/>
              <a:gd name="connsiteX10" fmla="*/ 653991 w 2864586"/>
              <a:gd name="connsiteY10" fmla="*/ 2507063 h 2507063"/>
              <a:gd name="connsiteX11" fmla="*/ 653991 w 2864586"/>
              <a:gd name="connsiteY11" fmla="*/ 2507063 h 2507063"/>
              <a:gd name="connsiteX12" fmla="*/ 211872 w 2864586"/>
              <a:gd name="connsiteY12" fmla="*/ 2507063 h 2507063"/>
              <a:gd name="connsiteX13" fmla="*/ 211872 w 2864586"/>
              <a:gd name="connsiteY13" fmla="*/ 2089219 h 2507063"/>
              <a:gd name="connsiteX14" fmla="*/ 43743 w 2864586"/>
              <a:gd name="connsiteY14" fmla="*/ 1933472 h 2507063"/>
              <a:gd name="connsiteX15" fmla="*/ 211872 w 2864586"/>
              <a:gd name="connsiteY15" fmla="*/ 1462453 h 2507063"/>
              <a:gd name="connsiteX16" fmla="*/ 210312 w 2864586"/>
              <a:gd name="connsiteY16" fmla="*/ 1187487 h 2507063"/>
              <a:gd name="connsiteX17" fmla="*/ 0 w 2864586"/>
              <a:gd name="connsiteY17" fmla="*/ 1013751 h 2507063"/>
              <a:gd name="connsiteX18" fmla="*/ 210311 w 2864586"/>
              <a:gd name="connsiteY18" fmla="*/ 711999 h 2507063"/>
              <a:gd name="connsiteX19" fmla="*/ 211872 w 2864586"/>
              <a:gd name="connsiteY19" fmla="*/ 0 h 2507063"/>
              <a:gd name="connsiteX0" fmla="*/ 211872 w 2864586"/>
              <a:gd name="connsiteY0" fmla="*/ 0 h 2507063"/>
              <a:gd name="connsiteX1" fmla="*/ 653991 w 2864586"/>
              <a:gd name="connsiteY1" fmla="*/ 0 h 2507063"/>
              <a:gd name="connsiteX2" fmla="*/ 653991 w 2864586"/>
              <a:gd name="connsiteY2" fmla="*/ 0 h 2507063"/>
              <a:gd name="connsiteX3" fmla="*/ 1317170 w 2864586"/>
              <a:gd name="connsiteY3" fmla="*/ 0 h 2507063"/>
              <a:gd name="connsiteX4" fmla="*/ 2864586 w 2864586"/>
              <a:gd name="connsiteY4" fmla="*/ 0 h 2507063"/>
              <a:gd name="connsiteX5" fmla="*/ 2864586 w 2864586"/>
              <a:gd name="connsiteY5" fmla="*/ 1462453 h 2507063"/>
              <a:gd name="connsiteX6" fmla="*/ 2864586 w 2864586"/>
              <a:gd name="connsiteY6" fmla="*/ 1462453 h 2507063"/>
              <a:gd name="connsiteX7" fmla="*/ 2864586 w 2864586"/>
              <a:gd name="connsiteY7" fmla="*/ 2089219 h 2507063"/>
              <a:gd name="connsiteX8" fmla="*/ 2864586 w 2864586"/>
              <a:gd name="connsiteY8" fmla="*/ 2507063 h 2507063"/>
              <a:gd name="connsiteX9" fmla="*/ 1317170 w 2864586"/>
              <a:gd name="connsiteY9" fmla="*/ 2507063 h 2507063"/>
              <a:gd name="connsiteX10" fmla="*/ 653991 w 2864586"/>
              <a:gd name="connsiteY10" fmla="*/ 2507063 h 2507063"/>
              <a:gd name="connsiteX11" fmla="*/ 653991 w 2864586"/>
              <a:gd name="connsiteY11" fmla="*/ 2507063 h 2507063"/>
              <a:gd name="connsiteX12" fmla="*/ 211872 w 2864586"/>
              <a:gd name="connsiteY12" fmla="*/ 2507063 h 2507063"/>
              <a:gd name="connsiteX13" fmla="*/ 211872 w 2864586"/>
              <a:gd name="connsiteY13" fmla="*/ 2089219 h 2507063"/>
              <a:gd name="connsiteX14" fmla="*/ 43743 w 2864586"/>
              <a:gd name="connsiteY14" fmla="*/ 1933472 h 2507063"/>
              <a:gd name="connsiteX15" fmla="*/ 211872 w 2864586"/>
              <a:gd name="connsiteY15" fmla="*/ 1462453 h 2507063"/>
              <a:gd name="connsiteX16" fmla="*/ 210312 w 2864586"/>
              <a:gd name="connsiteY16" fmla="*/ 1187487 h 2507063"/>
              <a:gd name="connsiteX17" fmla="*/ 0 w 2864586"/>
              <a:gd name="connsiteY17" fmla="*/ 1013751 h 2507063"/>
              <a:gd name="connsiteX18" fmla="*/ 210311 w 2864586"/>
              <a:gd name="connsiteY18" fmla="*/ 711999 h 2507063"/>
              <a:gd name="connsiteX19" fmla="*/ 211872 w 2864586"/>
              <a:gd name="connsiteY19" fmla="*/ 0 h 250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64586" h="2507063">
                <a:moveTo>
                  <a:pt x="211872" y="0"/>
                </a:moveTo>
                <a:lnTo>
                  <a:pt x="653991" y="0"/>
                </a:lnTo>
                <a:lnTo>
                  <a:pt x="653991" y="0"/>
                </a:lnTo>
                <a:lnTo>
                  <a:pt x="1317170" y="0"/>
                </a:lnTo>
                <a:lnTo>
                  <a:pt x="2864586" y="0"/>
                </a:lnTo>
                <a:lnTo>
                  <a:pt x="2864586" y="1462453"/>
                </a:lnTo>
                <a:lnTo>
                  <a:pt x="2864586" y="1462453"/>
                </a:lnTo>
                <a:lnTo>
                  <a:pt x="2864586" y="2089219"/>
                </a:lnTo>
                <a:lnTo>
                  <a:pt x="2864586" y="2507063"/>
                </a:lnTo>
                <a:lnTo>
                  <a:pt x="1317170" y="2507063"/>
                </a:lnTo>
                <a:lnTo>
                  <a:pt x="653991" y="2507063"/>
                </a:lnTo>
                <a:lnTo>
                  <a:pt x="653991" y="2507063"/>
                </a:lnTo>
                <a:lnTo>
                  <a:pt x="211872" y="2507063"/>
                </a:lnTo>
                <a:lnTo>
                  <a:pt x="211872" y="2089219"/>
                </a:lnTo>
                <a:lnTo>
                  <a:pt x="43743" y="1933472"/>
                </a:lnTo>
                <a:lnTo>
                  <a:pt x="211872" y="1462453"/>
                </a:lnTo>
                <a:cubicBezTo>
                  <a:pt x="221346" y="1274114"/>
                  <a:pt x="210572" y="1358283"/>
                  <a:pt x="210312" y="1187487"/>
                </a:cubicBezTo>
                <a:cubicBezTo>
                  <a:pt x="54604" y="1044123"/>
                  <a:pt x="146304" y="1129575"/>
                  <a:pt x="0" y="1013751"/>
                </a:cubicBezTo>
                <a:cubicBezTo>
                  <a:pt x="182880" y="760767"/>
                  <a:pt x="36315" y="949537"/>
                  <a:pt x="210311" y="711999"/>
                </a:cubicBezTo>
                <a:cubicBezTo>
                  <a:pt x="210831" y="474666"/>
                  <a:pt x="211352" y="237333"/>
                  <a:pt x="211872" y="0"/>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9" name="テキスト ボックス 8"/>
          <p:cNvSpPr txBox="1">
            <a:spLocks noChangeArrowheads="1"/>
          </p:cNvSpPr>
          <p:nvPr/>
        </p:nvSpPr>
        <p:spPr bwMode="auto">
          <a:xfrm>
            <a:off x="6384635" y="2165939"/>
            <a:ext cx="924427" cy="646331"/>
          </a:xfrm>
          <a:prstGeom prst="rect">
            <a:avLst/>
          </a:prstGeom>
          <a:solidFill>
            <a:schemeClr val="bg1"/>
          </a:solidFill>
          <a:ln>
            <a:noFill/>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Arial" panose="020B0604020202020204" pitchFamily="34" charset="0"/>
              <a:buNone/>
            </a:pPr>
            <a:r>
              <a:rPr lang="ja-JP" altLang="en-US" sz="1800" b="1" dirty="0">
                <a:solidFill>
                  <a:srgbClr val="0000FF"/>
                </a:solidFill>
                <a:latin typeface="メイリオ" panose="020B0604030504040204" pitchFamily="50" charset="-128"/>
                <a:ea typeface="メイリオ" panose="020B0604030504040204" pitchFamily="50" charset="-128"/>
              </a:rPr>
              <a:t>軟化・可食化</a:t>
            </a:r>
            <a:endParaRPr lang="en-US" altLang="ja-JP" sz="1800" b="1" dirty="0">
              <a:solidFill>
                <a:srgbClr val="0000FF"/>
              </a:solidFill>
              <a:latin typeface="メイリオ" panose="020B0604030504040204" pitchFamily="50" charset="-128"/>
              <a:ea typeface="メイリオ" panose="020B0604030504040204" pitchFamily="50" charset="-128"/>
            </a:endParaRPr>
          </a:p>
        </p:txBody>
      </p:sp>
      <p:pic>
        <p:nvPicPr>
          <p:cNvPr id="90" name="図 89"/>
          <p:cNvPicPr>
            <a:picLocks noChangeAspect="1"/>
          </p:cNvPicPr>
          <p:nvPr/>
        </p:nvPicPr>
        <p:blipFill rotWithShape="1">
          <a:blip r:embed="rId13" cstate="email">
            <a:extLst>
              <a:ext uri="{BEBA8EAE-BF5A-486C-A8C5-ECC9F3942E4B}">
                <a14:imgProps xmlns:a14="http://schemas.microsoft.com/office/drawing/2010/main">
                  <a14:imgLayer r:embed="rId14">
                    <a14:imgEffect>
                      <a14:brightnessContrast bright="40000" contrast="20000"/>
                    </a14:imgEffect>
                  </a14:imgLayer>
                </a14:imgProps>
              </a:ext>
              <a:ext uri="{28A0092B-C50C-407E-A947-70E740481C1C}">
                <a14:useLocalDpi xmlns:a14="http://schemas.microsoft.com/office/drawing/2010/main"/>
              </a:ext>
            </a:extLst>
          </a:blip>
          <a:srcRect l="28065" t="28265" r="28079" b="26650"/>
          <a:stretch/>
        </p:blipFill>
        <p:spPr>
          <a:xfrm>
            <a:off x="7524328" y="2373846"/>
            <a:ext cx="1368152" cy="936104"/>
          </a:xfrm>
          <a:prstGeom prst="rect">
            <a:avLst/>
          </a:prstGeom>
        </p:spPr>
      </p:pic>
      <p:sp>
        <p:nvSpPr>
          <p:cNvPr id="91" name="テキスト ボックス 90"/>
          <p:cNvSpPr txBox="1"/>
          <p:nvPr/>
        </p:nvSpPr>
        <p:spPr>
          <a:xfrm>
            <a:off x="7844685" y="3082298"/>
            <a:ext cx="543739" cy="307777"/>
          </a:xfrm>
          <a:prstGeom prst="rect">
            <a:avLst/>
          </a:prstGeom>
          <a:noFill/>
        </p:spPr>
        <p:txBody>
          <a:bodyPr wrap="none" rtlCol="0">
            <a:spAutoFit/>
          </a:bodyPr>
          <a:lstStyle/>
          <a:p>
            <a:r>
              <a:rPr lang="ja-JP" altLang="en-US" sz="1400" b="1" dirty="0">
                <a:solidFill>
                  <a:srgbClr val="FFFF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ゴミ</a:t>
            </a:r>
          </a:p>
        </p:txBody>
      </p:sp>
      <p:sp>
        <p:nvSpPr>
          <p:cNvPr id="93" name="テキスト ボックス 92"/>
          <p:cNvSpPr txBox="1"/>
          <p:nvPr/>
        </p:nvSpPr>
        <p:spPr>
          <a:xfrm>
            <a:off x="683568" y="5265185"/>
            <a:ext cx="7774632" cy="1077218"/>
          </a:xfrm>
          <a:prstGeom prst="rect">
            <a:avLst/>
          </a:prstGeom>
          <a:noFill/>
        </p:spPr>
        <p:txBody>
          <a:bodyPr wrap="square" rtlCol="0">
            <a:spAutoFit/>
          </a:bodyPr>
          <a:lstStyle/>
          <a:p>
            <a:r>
              <a:rPr lang="en-US" altLang="ja-JP" sz="1600" dirty="0" smtClean="0">
                <a:latin typeface="メイリオ" panose="020B0604030504040204" pitchFamily="50" charset="-128"/>
                <a:ea typeface="メイリオ" panose="020B0604030504040204" pitchFamily="50" charset="-128"/>
              </a:rPr>
              <a:t>【</a:t>
            </a:r>
            <a:r>
              <a:rPr lang="ja-JP" altLang="en-US" sz="1600" dirty="0" smtClean="0">
                <a:latin typeface="メイリオ" panose="020B0604030504040204" pitchFamily="50" charset="-128"/>
                <a:ea typeface="メイリオ" panose="020B0604030504040204" pitchFamily="50" charset="-128"/>
              </a:rPr>
              <a:t>参画機関</a:t>
            </a:r>
            <a:r>
              <a:rPr lang="en-US" altLang="ja-JP" sz="1600" dirty="0" smtClean="0">
                <a:latin typeface="メイリオ" panose="020B0604030504040204" pitchFamily="50" charset="-128"/>
                <a:ea typeface="メイリオ" panose="020B0604030504040204" pitchFamily="50" charset="-128"/>
              </a:rPr>
              <a:t>】</a:t>
            </a:r>
            <a:r>
              <a:rPr lang="ja-JP" altLang="en-US" sz="1600" dirty="0" smtClean="0">
                <a:latin typeface="メイリオ" panose="020B0604030504040204" pitchFamily="50" charset="-128"/>
                <a:ea typeface="メイリオ" panose="020B0604030504040204" pitchFamily="50" charset="-128"/>
              </a:rPr>
              <a:t>北陸先端科学技術大学院大学、神戸大学、名古屋大学、鹿児島大学、</a:t>
            </a:r>
            <a:endParaRPr lang="en-US" altLang="ja-JP" sz="1600" dirty="0" smtClean="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rPr>
              <a:t>　　　　　東京理科大学、東京農工大学、産業技術総合研究所、</a:t>
            </a:r>
            <a:endParaRPr lang="en-US" altLang="ja-JP" sz="1600" dirty="0" smtClean="0">
              <a:latin typeface="メイリオ" panose="020B0604030504040204" pitchFamily="50" charset="-128"/>
              <a:ea typeface="メイリオ" panose="020B0604030504040204" pitchFamily="50" charset="-128"/>
            </a:endParaRPr>
          </a:p>
          <a:p>
            <a:r>
              <a:rPr lang="ja-JP" altLang="en-US" sz="1600" dirty="0">
                <a:solidFill>
                  <a:srgbClr val="FF0000"/>
                </a:solidFill>
                <a:latin typeface="メイリオ" panose="020B0604030504040204" pitchFamily="50" charset="-128"/>
                <a:ea typeface="メイリオ" panose="020B0604030504040204" pitchFamily="50" charset="-128"/>
              </a:rPr>
              <a:t>　</a:t>
            </a:r>
            <a:r>
              <a:rPr lang="ja-JP" altLang="en-US" sz="1600" dirty="0" smtClean="0">
                <a:solidFill>
                  <a:srgbClr val="FF0000"/>
                </a:solidFill>
                <a:latin typeface="メイリオ" panose="020B0604030504040204" pitchFamily="50" charset="-128"/>
                <a:ea typeface="メイリオ" panose="020B0604030504040204" pitchFamily="50" charset="-128"/>
              </a:rPr>
              <a:t>　　　　　</a:t>
            </a:r>
            <a:r>
              <a:rPr lang="ja-JP" altLang="en-US" sz="1600"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大阪産業技術研究所</a:t>
            </a:r>
            <a:endParaRPr lang="en-US" altLang="ja-JP" sz="1600"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r>
              <a:rPr lang="en-US" altLang="ja-JP" sz="1600" dirty="0" smtClean="0">
                <a:latin typeface="メイリオ" panose="020B0604030504040204" pitchFamily="50" charset="-128"/>
                <a:ea typeface="メイリオ" panose="020B0604030504040204" pitchFamily="50" charset="-128"/>
              </a:rPr>
              <a:t>【</a:t>
            </a:r>
            <a:r>
              <a:rPr lang="ja-JP" altLang="en-US" sz="1600" dirty="0" smtClean="0">
                <a:latin typeface="メイリオ" panose="020B0604030504040204" pitchFamily="50" charset="-128"/>
                <a:ea typeface="メイリオ" panose="020B0604030504040204" pitchFamily="50" charset="-128"/>
              </a:rPr>
              <a:t>事業期間</a:t>
            </a:r>
            <a:r>
              <a:rPr lang="en-US" altLang="ja-JP" sz="1600" dirty="0" smtClean="0">
                <a:latin typeface="メイリオ" panose="020B0604030504040204" pitchFamily="50" charset="-128"/>
                <a:ea typeface="メイリオ" panose="020B0604030504040204" pitchFamily="50" charset="-128"/>
              </a:rPr>
              <a:t>】</a:t>
            </a:r>
            <a:r>
              <a:rPr lang="ja-JP" altLang="en-US" sz="1600" dirty="0" smtClean="0">
                <a:latin typeface="メイリオ" panose="020B0604030504040204" pitchFamily="50" charset="-128"/>
                <a:ea typeface="メイリオ" panose="020B0604030504040204" pitchFamily="50" charset="-128"/>
              </a:rPr>
              <a:t>最大</a:t>
            </a:r>
            <a:r>
              <a:rPr lang="en-US" altLang="ja-JP" sz="1600" dirty="0" smtClean="0">
                <a:latin typeface="メイリオ" panose="020B0604030504040204" pitchFamily="50" charset="-128"/>
                <a:ea typeface="メイリオ" panose="020B0604030504040204" pitchFamily="50" charset="-128"/>
              </a:rPr>
              <a:t>10</a:t>
            </a:r>
            <a:r>
              <a:rPr lang="ja-JP" altLang="en-US" sz="1600" dirty="0" smtClean="0">
                <a:latin typeface="メイリオ" panose="020B0604030504040204" pitchFamily="50" charset="-128"/>
                <a:ea typeface="メイリオ" panose="020B0604030504040204" pitchFamily="50" charset="-128"/>
              </a:rPr>
              <a:t>年　</a:t>
            </a:r>
            <a:r>
              <a:rPr lang="en-US" altLang="ja-JP" sz="1600" dirty="0" smtClean="0">
                <a:solidFill>
                  <a:srgbClr val="FF0000"/>
                </a:solidFill>
                <a:latin typeface="メイリオ" panose="020B0604030504040204" pitchFamily="50" charset="-128"/>
                <a:ea typeface="メイリオ" panose="020B0604030504040204" pitchFamily="50" charset="-128"/>
              </a:rPr>
              <a:t>※</a:t>
            </a:r>
            <a:r>
              <a:rPr lang="ja-JP" altLang="en-US" sz="1600" dirty="0" smtClean="0">
                <a:solidFill>
                  <a:srgbClr val="FF0000"/>
                </a:solidFill>
                <a:latin typeface="メイリオ" panose="020B0604030504040204" pitchFamily="50" charset="-128"/>
                <a:ea typeface="メイリオ" panose="020B0604030504040204" pitchFamily="50" charset="-128"/>
              </a:rPr>
              <a:t>総事業予算</a:t>
            </a:r>
            <a:r>
              <a:rPr lang="en-US" altLang="ja-JP" sz="1600" dirty="0" smtClean="0">
                <a:solidFill>
                  <a:srgbClr val="FF0000"/>
                </a:solidFill>
                <a:latin typeface="メイリオ" panose="020B0604030504040204" pitchFamily="50" charset="-128"/>
                <a:ea typeface="メイリオ" panose="020B0604030504040204" pitchFamily="50" charset="-128"/>
              </a:rPr>
              <a:t>15</a:t>
            </a:r>
            <a:r>
              <a:rPr lang="ja-JP" altLang="en-US" sz="1600" dirty="0" smtClean="0">
                <a:solidFill>
                  <a:srgbClr val="FF0000"/>
                </a:solidFill>
                <a:latin typeface="メイリオ" panose="020B0604030504040204" pitchFamily="50" charset="-128"/>
                <a:ea typeface="メイリオ" panose="020B0604030504040204" pitchFamily="50" charset="-128"/>
              </a:rPr>
              <a:t>億</a:t>
            </a:r>
            <a:r>
              <a:rPr lang="en-US" altLang="ja-JP" sz="1600" dirty="0" smtClean="0">
                <a:solidFill>
                  <a:srgbClr val="FF0000"/>
                </a:solidFill>
                <a:latin typeface="メイリオ" panose="020B0604030504040204" pitchFamily="50" charset="-128"/>
                <a:ea typeface="メイリオ" panose="020B0604030504040204" pitchFamily="50" charset="-128"/>
              </a:rPr>
              <a:t>2,155</a:t>
            </a:r>
            <a:r>
              <a:rPr lang="ja-JP" altLang="en-US" sz="1600" dirty="0" smtClean="0">
                <a:solidFill>
                  <a:srgbClr val="FF0000"/>
                </a:solidFill>
                <a:latin typeface="メイリオ" panose="020B0604030504040204" pitchFamily="50" charset="-128"/>
                <a:ea typeface="メイリオ" panose="020B0604030504040204" pitchFamily="50" charset="-128"/>
              </a:rPr>
              <a:t>万円</a:t>
            </a:r>
            <a:endParaRPr lang="ja-JP" altLang="en-US" sz="1600" dirty="0">
              <a:solidFill>
                <a:srgbClr val="FF0000"/>
              </a:solidFill>
              <a:latin typeface="メイリオ" panose="020B0604030504040204" pitchFamily="50" charset="-128"/>
              <a:ea typeface="メイリオ" panose="020B0604030504040204" pitchFamily="50" charset="-128"/>
            </a:endParaRPr>
          </a:p>
        </p:txBody>
      </p:sp>
      <p:sp>
        <p:nvSpPr>
          <p:cNvPr id="94" name="テキスト ボックス 93"/>
          <p:cNvSpPr txBox="1"/>
          <p:nvPr/>
        </p:nvSpPr>
        <p:spPr>
          <a:xfrm>
            <a:off x="1364236" y="1650871"/>
            <a:ext cx="6417141" cy="369332"/>
          </a:xfrm>
          <a:prstGeom prst="rect">
            <a:avLst/>
          </a:prstGeom>
          <a:noFill/>
        </p:spPr>
        <p:txBody>
          <a:bodyPr wrap="none" rtlCol="0">
            <a:spAutoFit/>
          </a:bodyPr>
          <a:lstStyle/>
          <a:p>
            <a:pPr marL="176213" indent="-176213"/>
            <a:r>
              <a:rPr lang="ja-JP" altLang="en-US" dirty="0" smtClean="0">
                <a:solidFill>
                  <a:srgbClr val="0000FF"/>
                </a:solidFill>
                <a:latin typeface="メイリオ" panose="020B0604030504040204" pitchFamily="50" charset="-128"/>
              </a:rPr>
              <a:t>「</a:t>
            </a:r>
            <a:r>
              <a:rPr lang="ja-JP" altLang="en-US" dirty="0">
                <a:solidFill>
                  <a:srgbClr val="0000FF"/>
                </a:solidFill>
                <a:latin typeface="メイリオ" panose="020B0604030504040204" pitchFamily="50" charset="-128"/>
              </a:rPr>
              <a:t>光スイッチ型海洋分解性の可食プラスチックの開発研究</a:t>
            </a:r>
            <a:r>
              <a:rPr lang="ja-JP" altLang="en-US" dirty="0" smtClean="0">
                <a:solidFill>
                  <a:srgbClr val="0000FF"/>
                </a:solidFill>
                <a:latin typeface="メイリオ" panose="020B0604030504040204" pitchFamily="50" charset="-128"/>
              </a:rPr>
              <a:t>」</a:t>
            </a:r>
            <a:endParaRPr lang="ja-JP" altLang="en-US" dirty="0">
              <a:solidFill>
                <a:srgbClr val="0000FF"/>
              </a:solidFill>
              <a:latin typeface="メイリオ" panose="020B0604030504040204" pitchFamily="50" charset="-128"/>
              <a:ea typeface="メイリオ" panose="020B0604030504040204" pitchFamily="50" charset="-128"/>
            </a:endParaRPr>
          </a:p>
        </p:txBody>
      </p:sp>
      <p:sp>
        <p:nvSpPr>
          <p:cNvPr id="34" name="テキスト ボックス 17">
            <a:extLst>
              <a:ext uri="{FF2B5EF4-FFF2-40B4-BE49-F238E27FC236}">
                <a16:creationId xmlns:a16="http://schemas.microsoft.com/office/drawing/2014/main" id="{B2DD44E4-94E6-496D-8CE5-2715942A2EAE}"/>
              </a:ext>
            </a:extLst>
          </p:cNvPr>
          <p:cNvSpPr txBox="1"/>
          <p:nvPr/>
        </p:nvSpPr>
        <p:spPr>
          <a:xfrm>
            <a:off x="221087" y="588735"/>
            <a:ext cx="8701825" cy="907941"/>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000" b="1" dirty="0">
                <a:latin typeface="Meiryo UI" panose="020B0604030504040204" pitchFamily="50" charset="-128"/>
                <a:ea typeface="Meiryo UI" panose="020B0604030504040204" pitchFamily="50" charset="-128"/>
              </a:rPr>
              <a:t>◆　「</a:t>
            </a:r>
            <a:r>
              <a:rPr lang="en-US" altLang="ja-JP" sz="2000" b="1" dirty="0">
                <a:latin typeface="Meiryo UI" panose="020B0604030504040204" pitchFamily="50" charset="-128"/>
                <a:ea typeface="Meiryo UI" panose="020B0604030504040204" pitchFamily="50" charset="-128"/>
              </a:rPr>
              <a:t>NEDO</a:t>
            </a:r>
            <a:r>
              <a:rPr lang="ja-JP" altLang="en-US" sz="2000" b="1" dirty="0">
                <a:latin typeface="Meiryo UI" panose="020B0604030504040204" pitchFamily="50" charset="-128"/>
                <a:ea typeface="Meiryo UI" panose="020B0604030504040204" pitchFamily="50" charset="-128"/>
              </a:rPr>
              <a:t>ムーンショット型研究開発事業」研究開発プロジェクト</a:t>
            </a:r>
          </a:p>
          <a:p>
            <a:pPr marL="266700" indent="-266700">
              <a:spcBef>
                <a:spcPts val="600"/>
              </a:spcBef>
            </a:pPr>
            <a:r>
              <a:rPr lang="ja-JP" altLang="en-US" sz="1400" dirty="0">
                <a:latin typeface="Meiryo UI" panose="020B0604030504040204" pitchFamily="50" charset="-128"/>
                <a:ea typeface="Meiryo UI" panose="020B0604030504040204" pitchFamily="50" charset="-128"/>
              </a:rPr>
              <a:t>　・　ムーンショット目標</a:t>
            </a:r>
            <a:r>
              <a:rPr lang="en-US" altLang="ja-JP" sz="1400" dirty="0">
                <a:latin typeface="Meiryo UI" panose="020B0604030504040204" pitchFamily="50" charset="-128"/>
                <a:ea typeface="Meiryo UI" panose="020B0604030504040204" pitchFamily="50" charset="-128"/>
              </a:rPr>
              <a:t>4</a:t>
            </a: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2050</a:t>
            </a:r>
            <a:r>
              <a:rPr lang="ja-JP" altLang="en-US" sz="1400" dirty="0">
                <a:latin typeface="Meiryo UI" panose="020B0604030504040204" pitchFamily="50" charset="-128"/>
                <a:ea typeface="Meiryo UI" panose="020B0604030504040204" pitchFamily="50" charset="-128"/>
              </a:rPr>
              <a:t>年までに、地球環境再生に向けた持続可能な資源循環を実現」の達成を目指す研究開発プロジェクトに</a:t>
            </a:r>
            <a:r>
              <a:rPr lang="ja-JP" altLang="en-US" sz="1400" dirty="0" smtClean="0">
                <a:latin typeface="Meiryo UI" panose="020B0604030504040204" pitchFamily="50" charset="-128"/>
                <a:ea typeface="Meiryo UI" panose="020B0604030504040204" pitchFamily="50" charset="-128"/>
              </a:rPr>
              <a:t>採択</a:t>
            </a:r>
            <a:endParaRPr lang="ja-JP" altLang="en-US"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557723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ECF9A539-9569-4BF6-A6A6-54976BFCE2A5}"/>
              </a:ext>
            </a:extLst>
          </p:cNvPr>
          <p:cNvSpPr txBox="1"/>
          <p:nvPr/>
        </p:nvSpPr>
        <p:spPr>
          <a:xfrm>
            <a:off x="1713568" y="44624"/>
            <a:ext cx="5750292" cy="400110"/>
          </a:xfrm>
          <a:prstGeom prst="rect">
            <a:avLst/>
          </a:prstGeom>
          <a:noFill/>
        </p:spPr>
        <p:txBody>
          <a:bodyPr wrap="none" rtlCol="0">
            <a:spAutoFit/>
          </a:bodyPr>
          <a:lstStyle/>
          <a:p>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【3-B】</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産学官連携によるオープンイノベーションの推進</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a:extLst>
              <a:ext uri="{FF2B5EF4-FFF2-40B4-BE49-F238E27FC236}">
                <a16:creationId xmlns:a16="http://schemas.microsoft.com/office/drawing/2014/main" id="{D3AEB853-25FC-4E0D-B9CA-679FE71BF59E}"/>
              </a:ext>
            </a:extLst>
          </p:cNvPr>
          <p:cNvSpPr/>
          <p:nvPr/>
        </p:nvSpPr>
        <p:spPr>
          <a:xfrm>
            <a:off x="252000" y="573138"/>
            <a:ext cx="4769502" cy="489534"/>
          </a:xfrm>
          <a:prstGeom prst="rect">
            <a:avLst/>
          </a:prstGeom>
          <a:no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36000" tIns="72000" rIns="36000" bIns="108000" numCol="1" spcCol="0" rtlCol="0" fromWordArt="0" anchor="t" anchorCtr="0" forceAA="0" compatLnSpc="1">
            <a:prstTxWarp prst="textNoShape">
              <a:avLst/>
            </a:prstTxWarp>
            <a:spAutoFit/>
          </a:bodyPr>
          <a:lstStyle/>
          <a:p>
            <a:pPr>
              <a:spcBef>
                <a:spcPts val="429"/>
              </a:spcBef>
            </a:pPr>
            <a:r>
              <a:rPr lang="ja-JP" altLang="en-US" sz="2000" b="1" kern="100" dirty="0">
                <a:solidFill>
                  <a:srgbClr val="000000"/>
                </a:solidFill>
                <a:latin typeface="Meiryo UI" panose="020B0604030504040204" pitchFamily="50" charset="-128"/>
                <a:ea typeface="Meiryo UI" panose="020B0604030504040204" pitchFamily="50" charset="-128"/>
                <a:cs typeface="Times New Roman"/>
              </a:rPr>
              <a:t>◆　</a:t>
            </a:r>
            <a:r>
              <a:rPr lang="ja-JP" altLang="en-US" sz="2000" b="1" kern="100" dirty="0" smtClean="0">
                <a:solidFill>
                  <a:srgbClr val="000000"/>
                </a:solidFill>
                <a:latin typeface="Meiryo UI" panose="020B0604030504040204" pitchFamily="50" charset="-128"/>
                <a:ea typeface="Meiryo UI" panose="020B0604030504040204" pitchFamily="50" charset="-128"/>
                <a:cs typeface="Times New Roman"/>
              </a:rPr>
              <a:t>時代</a:t>
            </a:r>
            <a:r>
              <a:rPr lang="ja-JP" altLang="en-US" sz="2000" b="1" kern="100" dirty="0">
                <a:solidFill>
                  <a:srgbClr val="000000"/>
                </a:solidFill>
                <a:latin typeface="Meiryo UI" panose="020B0604030504040204" pitchFamily="50" charset="-128"/>
                <a:ea typeface="Meiryo UI" panose="020B0604030504040204" pitchFamily="50" charset="-128"/>
                <a:cs typeface="Times New Roman"/>
              </a:rPr>
              <a:t>のニーズに対応したプロジェクト</a:t>
            </a:r>
            <a:r>
              <a:rPr lang="ja-JP" altLang="en-US" sz="2000" b="1" kern="100" dirty="0" smtClean="0">
                <a:solidFill>
                  <a:srgbClr val="000000"/>
                </a:solidFill>
                <a:latin typeface="Meiryo UI" panose="020B0604030504040204" pitchFamily="50" charset="-128"/>
                <a:ea typeface="Meiryo UI" panose="020B0604030504040204" pitchFamily="50" charset="-128"/>
                <a:cs typeface="Times New Roman"/>
              </a:rPr>
              <a:t>研究</a:t>
            </a:r>
            <a:endParaRPr lang="ja-JP" altLang="en-US" sz="2000" kern="100" dirty="0">
              <a:solidFill>
                <a:srgbClr val="000000"/>
              </a:solidFill>
              <a:latin typeface="Meiryo UI" panose="020B0604030504040204" pitchFamily="50" charset="-128"/>
              <a:ea typeface="Meiryo UI" panose="020B0604030504040204" pitchFamily="50" charset="-128"/>
              <a:cs typeface="Times New Roman"/>
            </a:endParaRPr>
          </a:p>
        </p:txBody>
      </p:sp>
      <p:cxnSp>
        <p:nvCxnSpPr>
          <p:cNvPr id="23" name="直線コネクタ 22">
            <a:extLst>
              <a:ext uri="{FF2B5EF4-FFF2-40B4-BE49-F238E27FC236}">
                <a16:creationId xmlns:a16="http://schemas.microsoft.com/office/drawing/2014/main" id="{C7B87EE5-A16D-4D6D-AA28-8D21EE5898ED}"/>
              </a:ext>
            </a:extLst>
          </p:cNvPr>
          <p:cNvCxnSpPr/>
          <p:nvPr/>
        </p:nvCxnSpPr>
        <p:spPr>
          <a:xfrm>
            <a:off x="259053" y="476672"/>
            <a:ext cx="86258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スライド番号プレースホルダー 1"/>
          <p:cNvSpPr txBox="1">
            <a:spLocks/>
          </p:cNvSpPr>
          <p:nvPr/>
        </p:nvSpPr>
        <p:spPr>
          <a:xfrm>
            <a:off x="8629649" y="0"/>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13</a:t>
            </a:fld>
            <a:endParaRPr kumimoji="1" lang="ja-JP" altLang="en-US" sz="2000" dirty="0"/>
          </a:p>
        </p:txBody>
      </p:sp>
      <p:graphicFrame>
        <p:nvGraphicFramePr>
          <p:cNvPr id="68" name="表 67"/>
          <p:cNvGraphicFramePr>
            <a:graphicFrameLocks noGrp="1"/>
          </p:cNvGraphicFramePr>
          <p:nvPr>
            <p:extLst>
              <p:ext uri="{D42A27DB-BD31-4B8C-83A1-F6EECF244321}">
                <p14:modId xmlns:p14="http://schemas.microsoft.com/office/powerpoint/2010/main" val="2169866836"/>
              </p:ext>
            </p:extLst>
          </p:nvPr>
        </p:nvGraphicFramePr>
        <p:xfrm>
          <a:off x="266220" y="1007206"/>
          <a:ext cx="5025860" cy="179832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512930">
                  <a:extLst>
                    <a:ext uri="{9D8B030D-6E8A-4147-A177-3AD203B41FA5}">
                      <a16:colId xmlns:a16="http://schemas.microsoft.com/office/drawing/2014/main" val="2457000223"/>
                    </a:ext>
                  </a:extLst>
                </a:gridCol>
                <a:gridCol w="2512930">
                  <a:extLst>
                    <a:ext uri="{9D8B030D-6E8A-4147-A177-3AD203B41FA5}">
                      <a16:colId xmlns:a16="http://schemas.microsoft.com/office/drawing/2014/main" val="991503121"/>
                    </a:ext>
                  </a:extLst>
                </a:gridCol>
              </a:tblGrid>
              <a:tr h="1451695">
                <a:tc>
                  <a:txBody>
                    <a:bodyPr/>
                    <a:lstStyle/>
                    <a:p>
                      <a:endParaRPr kumimoji="1" lang="en-US" altLang="ja-JP" sz="1400" b="0" dirty="0" smtClean="0">
                        <a:solidFill>
                          <a:schemeClr val="tx1"/>
                        </a:solidFill>
                        <a:latin typeface="Meiryo UI" panose="020B0604030504040204" pitchFamily="50" charset="-128"/>
                        <a:ea typeface="Meiryo UI" panose="020B0604030504040204" pitchFamily="50" charset="-128"/>
                      </a:endParaRPr>
                    </a:p>
                    <a:p>
                      <a:endParaRPr kumimoji="1" lang="en-US" altLang="ja-JP" sz="1400" b="0" dirty="0" smtClean="0">
                        <a:solidFill>
                          <a:schemeClr val="tx1"/>
                        </a:solidFill>
                        <a:latin typeface="Meiryo UI" panose="020B0604030504040204" pitchFamily="50" charset="-128"/>
                        <a:ea typeface="Meiryo UI" panose="020B0604030504040204" pitchFamily="50" charset="-128"/>
                      </a:endParaRPr>
                    </a:p>
                    <a:p>
                      <a:endParaRPr kumimoji="1" lang="en-US" altLang="ja-JP" sz="1400" b="0" dirty="0" smtClean="0">
                        <a:solidFill>
                          <a:schemeClr val="tx1"/>
                        </a:solidFill>
                        <a:latin typeface="Meiryo UI" panose="020B0604030504040204" pitchFamily="50" charset="-128"/>
                        <a:ea typeface="Meiryo UI" panose="020B0604030504040204" pitchFamily="50" charset="-128"/>
                      </a:endParaRPr>
                    </a:p>
                    <a:p>
                      <a:endParaRPr kumimoji="1" lang="en-US" altLang="ja-JP" sz="1400" b="0" dirty="0" smtClean="0">
                        <a:solidFill>
                          <a:schemeClr val="tx1"/>
                        </a:solidFill>
                        <a:latin typeface="Meiryo UI" panose="020B0604030504040204" pitchFamily="50" charset="-128"/>
                        <a:ea typeface="Meiryo UI" panose="020B0604030504040204" pitchFamily="50" charset="-128"/>
                      </a:endParaRPr>
                    </a:p>
                    <a:p>
                      <a:r>
                        <a:rPr kumimoji="1" lang="ja-JP" altLang="en-US" sz="1400" b="0" dirty="0" smtClean="0">
                          <a:solidFill>
                            <a:schemeClr val="tx1"/>
                          </a:solidFill>
                          <a:latin typeface="Meiryo UI" panose="020B0604030504040204" pitchFamily="50" charset="-128"/>
                          <a:ea typeface="Meiryo UI" panose="020B0604030504040204" pitchFamily="50" charset="-128"/>
                        </a:rPr>
                        <a:t>香り・におい解析に関する大学等との共同研究や、香り・におい関連製品の企業との共同開発等、豊富な経験とノウハウを保有。</a:t>
                      </a:r>
                      <a:endParaRPr kumimoji="1" lang="en-US" altLang="ja-JP" sz="1400" b="0" dirty="0" smtClean="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kumimoji="1" lang="en-US" altLang="ja-JP" sz="1400" b="0" dirty="0" smtClean="0">
                        <a:solidFill>
                          <a:schemeClr val="tx1"/>
                        </a:solidFill>
                        <a:latin typeface="Meiryo UI" panose="020B0604030504040204" pitchFamily="50" charset="-128"/>
                        <a:ea typeface="Meiryo UI" panose="020B0604030504040204" pitchFamily="50" charset="-128"/>
                      </a:endParaRPr>
                    </a:p>
                    <a:p>
                      <a:endParaRPr kumimoji="1" lang="en-US" altLang="ja-JP" sz="1400" b="0" dirty="0" smtClean="0">
                        <a:solidFill>
                          <a:schemeClr val="tx1"/>
                        </a:solidFill>
                        <a:latin typeface="Meiryo UI" panose="020B0604030504040204" pitchFamily="50" charset="-128"/>
                        <a:ea typeface="Meiryo UI" panose="020B0604030504040204" pitchFamily="50" charset="-128"/>
                      </a:endParaRPr>
                    </a:p>
                    <a:p>
                      <a:endParaRPr kumimoji="1" lang="en-US" altLang="ja-JP" sz="1400" b="0" dirty="0" smtClean="0">
                        <a:solidFill>
                          <a:schemeClr val="tx1"/>
                        </a:solidFill>
                        <a:latin typeface="Meiryo UI" panose="020B0604030504040204" pitchFamily="50" charset="-128"/>
                        <a:ea typeface="Meiryo UI" panose="020B0604030504040204" pitchFamily="50" charset="-128"/>
                      </a:endParaRPr>
                    </a:p>
                    <a:p>
                      <a:endParaRPr kumimoji="1" lang="en-US" altLang="ja-JP" sz="1400" b="0" dirty="0" smtClean="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阪大産業科学研究所が「産業科学</a:t>
                      </a:r>
                      <a:r>
                        <a:rPr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センター」を平成</a:t>
                      </a:r>
                      <a:r>
                        <a:rPr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a:t>
                      </a:r>
                      <a:r>
                        <a:rPr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年４月に発足。「香り・におい情報のデジタル化」に取り組んでいる。</a:t>
                      </a:r>
                      <a:endParaRPr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3812473"/>
                  </a:ext>
                </a:extLst>
              </a:tr>
            </a:tbl>
          </a:graphicData>
        </a:graphic>
      </p:graphicFrame>
      <p:pic>
        <p:nvPicPr>
          <p:cNvPr id="69" name="図 6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82370" y="1063831"/>
            <a:ext cx="540000" cy="774783"/>
          </a:xfrm>
          <a:prstGeom prst="rect">
            <a:avLst/>
          </a:prstGeom>
        </p:spPr>
      </p:pic>
      <p:pic>
        <p:nvPicPr>
          <p:cNvPr id="70" name="図 6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9505" y="1024248"/>
            <a:ext cx="1162851" cy="432000"/>
          </a:xfrm>
          <a:prstGeom prst="rect">
            <a:avLst/>
          </a:prstGeom>
        </p:spPr>
      </p:pic>
      <p:pic>
        <p:nvPicPr>
          <p:cNvPr id="71" name="図 7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5576" y="1456295"/>
            <a:ext cx="1453416" cy="468000"/>
          </a:xfrm>
          <a:prstGeom prst="rect">
            <a:avLst/>
          </a:prstGeom>
        </p:spPr>
      </p:pic>
      <p:pic>
        <p:nvPicPr>
          <p:cNvPr id="72" name="図 7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08104" y="1340768"/>
            <a:ext cx="3426521" cy="4848748"/>
          </a:xfrm>
          <a:prstGeom prst="rect">
            <a:avLst/>
          </a:prstGeom>
          <a:effectLst>
            <a:outerShdw blurRad="50800" dist="38100" dir="2700000" algn="tl" rotWithShape="0">
              <a:prstClr val="black">
                <a:alpha val="40000"/>
              </a:prstClr>
            </a:outerShdw>
          </a:effectLst>
        </p:spPr>
      </p:pic>
      <p:sp>
        <p:nvSpPr>
          <p:cNvPr id="73" name="正方形/長方形 72"/>
          <p:cNvSpPr/>
          <p:nvPr/>
        </p:nvSpPr>
        <p:spPr>
          <a:xfrm>
            <a:off x="249676" y="3751200"/>
            <a:ext cx="5042404" cy="523220"/>
          </a:xfrm>
          <a:prstGeom prst="rect">
            <a:avLst/>
          </a:prstGeom>
        </p:spPr>
        <p:txBody>
          <a:bodyPr wrap="square">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従来、ヒトの臭覚に頼っていた香り・においの研究</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やビジネス</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を変革し、新しい価値創造を図る。</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角丸四角形 73"/>
          <p:cNvSpPr/>
          <p:nvPr/>
        </p:nvSpPr>
        <p:spPr>
          <a:xfrm>
            <a:off x="249675" y="2887662"/>
            <a:ext cx="5042405" cy="413410"/>
          </a:xfrm>
          <a:prstGeom prst="roundRect">
            <a:avLst/>
          </a:prstGeom>
          <a:solidFill>
            <a:srgbClr val="99CCFF"/>
          </a:solidFill>
          <a:ln>
            <a:noFill/>
          </a:ln>
          <a:scene3d>
            <a:camera prst="orthographicFront"/>
            <a:lightRig rig="balanced"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を活用した香り・におい解析技術の確立を目指して</a:t>
            </a:r>
            <a:endPar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75" name="図 7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94515" y="4254587"/>
            <a:ext cx="2041581" cy="2090328"/>
          </a:xfrm>
          <a:prstGeom prst="rect">
            <a:avLst/>
          </a:prstGeom>
        </p:spPr>
      </p:pic>
      <p:sp>
        <p:nvSpPr>
          <p:cNvPr id="76" name="テキスト ボックス 75"/>
          <p:cNvSpPr txBox="1"/>
          <p:nvPr/>
        </p:nvSpPr>
        <p:spPr>
          <a:xfrm>
            <a:off x="3427138" y="6328011"/>
            <a:ext cx="1871025" cy="230832"/>
          </a:xfrm>
          <a:prstGeom prst="rect">
            <a:avLst/>
          </a:prstGeom>
          <a:noFill/>
        </p:spPr>
        <p:txBody>
          <a:bodyPr wrap="none" rtlCol="0">
            <a:spAutoFit/>
          </a:bodyPr>
          <a:lstStyle/>
          <a:p>
            <a:r>
              <a:rPr kumimoji="1" lang="ja-JP" altLang="en-US" sz="900" dirty="0" smtClean="0">
                <a:solidFill>
                  <a:srgbClr val="FF0000"/>
                </a:solidFill>
              </a:rPr>
              <a:t>日刊工業新聞　</a:t>
            </a:r>
            <a:r>
              <a:rPr kumimoji="1" lang="en-US" altLang="ja-JP" sz="900" dirty="0">
                <a:solidFill>
                  <a:srgbClr val="FF0000"/>
                </a:solidFill>
              </a:rPr>
              <a:t>R</a:t>
            </a:r>
            <a:r>
              <a:rPr kumimoji="1" lang="en-US" altLang="ja-JP" sz="900" dirty="0" smtClean="0">
                <a:solidFill>
                  <a:srgbClr val="FF0000"/>
                </a:solidFill>
              </a:rPr>
              <a:t>2.1.30(</a:t>
            </a:r>
            <a:r>
              <a:rPr kumimoji="1" lang="ja-JP" altLang="en-US" sz="900" dirty="0" smtClean="0">
                <a:solidFill>
                  <a:srgbClr val="FF0000"/>
                </a:solidFill>
              </a:rPr>
              <a:t>木</a:t>
            </a:r>
            <a:r>
              <a:rPr kumimoji="1" lang="en-US" altLang="ja-JP" sz="900" dirty="0" smtClean="0">
                <a:solidFill>
                  <a:srgbClr val="FF0000"/>
                </a:solidFill>
              </a:rPr>
              <a:t>)</a:t>
            </a:r>
            <a:r>
              <a:rPr kumimoji="1" lang="ja-JP" altLang="en-US" sz="900" dirty="0" smtClean="0">
                <a:solidFill>
                  <a:srgbClr val="FF0000"/>
                </a:solidFill>
              </a:rPr>
              <a:t>　</a:t>
            </a:r>
            <a:r>
              <a:rPr kumimoji="1" lang="en-US" altLang="ja-JP" sz="900" dirty="0" smtClean="0">
                <a:solidFill>
                  <a:srgbClr val="FF0000"/>
                </a:solidFill>
              </a:rPr>
              <a:t>17</a:t>
            </a:r>
            <a:r>
              <a:rPr kumimoji="1" lang="ja-JP" altLang="en-US" sz="900" dirty="0" smtClean="0">
                <a:solidFill>
                  <a:srgbClr val="FF0000"/>
                </a:solidFill>
              </a:rPr>
              <a:t>面</a:t>
            </a:r>
            <a:endParaRPr kumimoji="1" lang="ja-JP" altLang="en-US" sz="900" dirty="0">
              <a:solidFill>
                <a:srgbClr val="FF0000"/>
              </a:solidFill>
            </a:endParaRPr>
          </a:p>
        </p:txBody>
      </p:sp>
      <p:sp>
        <p:nvSpPr>
          <p:cNvPr id="77" name="正方形/長方形 76"/>
          <p:cNvSpPr/>
          <p:nvPr/>
        </p:nvSpPr>
        <p:spPr>
          <a:xfrm>
            <a:off x="261608" y="4326595"/>
            <a:ext cx="3060899" cy="523220"/>
          </a:xfrm>
          <a:prstGeom prst="rect">
            <a:avLst/>
          </a:prstGeom>
        </p:spPr>
        <p:txBody>
          <a:bodyPr wrap="square">
            <a:spAutoFit/>
          </a:bodyPr>
          <a:lstStyle/>
          <a:p>
            <a:r>
              <a:rPr lang="ja-JP" altLang="en-US" sz="1400" dirty="0" smtClean="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令和</a:t>
            </a:r>
            <a:r>
              <a:rPr lang="en-US" altLang="ja-JP" sz="1400" dirty="0" smtClean="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smtClean="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smtClean="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400" dirty="0" smtClean="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「香り</a:t>
            </a:r>
            <a:r>
              <a:rPr lang="ja-JP" altLang="en-US" sz="1400"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・におい・ガスセンサー</a:t>
            </a:r>
            <a:r>
              <a:rPr lang="ja-JP" altLang="en-US" sz="1400" dirty="0" smtClean="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研究会」発足</a:t>
            </a:r>
            <a:endParaRPr lang="en-US" altLang="ja-JP" sz="1400"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78" name="正方形/長方形 77"/>
          <p:cNvSpPr/>
          <p:nvPr/>
        </p:nvSpPr>
        <p:spPr>
          <a:xfrm>
            <a:off x="510944" y="4830651"/>
            <a:ext cx="2692904" cy="1446550"/>
          </a:xfrm>
          <a:prstGeom prst="rect">
            <a:avLst/>
          </a:prstGeom>
        </p:spPr>
        <p:txBody>
          <a:bodyPr wrap="square">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大阪大学産研　　　　教授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黒田俊一</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大阪大学産研</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教授　　　　関野</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徹</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大阪大学産研</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特</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任</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教授</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菅沼克昭</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大阪大学</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産</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研</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准教授　　 菅原　徹</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大阪大学産研</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教授</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鷲尾</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隆</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大阪大学産研</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教授</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関野</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徹</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大阪大学産研</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准</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教授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山崎聖司</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100" dirty="0" smtClean="0">
                <a:solidFill>
                  <a:srgbClr val="0000FF"/>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rgbClr val="0000FF"/>
                </a:solidFill>
                <a:latin typeface="Meiryo UI" panose="020B0604030504040204" pitchFamily="50" charset="-128"/>
                <a:ea typeface="Meiryo UI" panose="020B0604030504040204" pitchFamily="50" charset="-128"/>
                <a:cs typeface="Meiryo UI" panose="020B0604030504040204" pitchFamily="50" charset="-128"/>
              </a:rPr>
              <a:t>地独</a:t>
            </a:r>
            <a:r>
              <a:rPr lang="en-US" altLang="ja-JP" sz="1100" dirty="0" smtClean="0">
                <a:solidFill>
                  <a:srgbClr val="0000FF"/>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rgbClr val="0000FF"/>
                </a:solidFill>
                <a:latin typeface="Meiryo UI" panose="020B0604030504040204" pitchFamily="50" charset="-128"/>
                <a:ea typeface="Meiryo UI" panose="020B0604030504040204" pitchFamily="50" charset="-128"/>
                <a:cs typeface="Meiryo UI" panose="020B0604030504040204" pitchFamily="50" charset="-128"/>
              </a:rPr>
              <a:t>大阪技術研</a:t>
            </a:r>
            <a:r>
              <a:rPr lang="ja-JP" altLang="en-US" sz="1100" dirty="0">
                <a:solidFill>
                  <a:srgbClr val="0000FF"/>
                </a:solidFill>
                <a:latin typeface="Meiryo UI" panose="020B0604030504040204" pitchFamily="50" charset="-128"/>
                <a:ea typeface="Meiryo UI" panose="020B0604030504040204" pitchFamily="50" charset="-128"/>
                <a:cs typeface="Meiryo UI" panose="020B0604030504040204" pitchFamily="50" charset="-128"/>
              </a:rPr>
              <a:t>　研究室長　</a:t>
            </a:r>
            <a:r>
              <a:rPr lang="ja-JP" altLang="en-US" sz="1100" dirty="0" smtClean="0">
                <a:solidFill>
                  <a:srgbClr val="0000FF"/>
                </a:solidFill>
                <a:latin typeface="Meiryo UI" panose="020B0604030504040204" pitchFamily="50" charset="-128"/>
                <a:ea typeface="Meiryo UI" panose="020B0604030504040204" pitchFamily="50" charset="-128"/>
                <a:cs typeface="Meiryo UI" panose="020B0604030504040204" pitchFamily="50" charset="-128"/>
              </a:rPr>
              <a:t>喜多幸司</a:t>
            </a:r>
            <a:endParaRPr lang="en-US" altLang="ja-JP" sz="1100" dirty="0" smtClean="0">
              <a:solidFill>
                <a:srgbClr val="0000F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266220" y="3298576"/>
            <a:ext cx="3060899" cy="523220"/>
          </a:xfrm>
          <a:prstGeom prst="rect">
            <a:avLst/>
          </a:prstGeom>
        </p:spPr>
        <p:txBody>
          <a:bodyPr wrap="square">
            <a:spAutoFit/>
          </a:bodyPr>
          <a:lstStyle/>
          <a:p>
            <a:r>
              <a:rPr lang="ja-JP" altLang="en-US" sz="1400" dirty="0" smtClean="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令和元年</a:t>
            </a:r>
            <a:r>
              <a:rPr lang="en-US" altLang="ja-JP" sz="1400" dirty="0" smtClean="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400" dirty="0" smtClean="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400" dirty="0" smtClean="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研究連携協力に関する協定を締結</a:t>
            </a:r>
            <a:endParaRPr lang="en-US" altLang="ja-JP" sz="1400"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473824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p:cNvPicPr>
            <a:picLocks noChangeAspect="1"/>
          </p:cNvPicPr>
          <p:nvPr/>
        </p:nvPicPr>
        <p:blipFill>
          <a:blip r:embed="rId3"/>
          <a:stretch>
            <a:fillRect/>
          </a:stretch>
        </p:blipFill>
        <p:spPr>
          <a:xfrm>
            <a:off x="600470" y="4563790"/>
            <a:ext cx="3798137" cy="2158171"/>
          </a:xfrm>
          <a:prstGeom prst="rect">
            <a:avLst/>
          </a:prstGeom>
          <a:ln w="6350">
            <a:solidFill>
              <a:schemeClr val="tx1"/>
            </a:solidFill>
          </a:ln>
        </p:spPr>
      </p:pic>
      <p:pic>
        <p:nvPicPr>
          <p:cNvPr id="24" name="図 23"/>
          <p:cNvPicPr>
            <a:picLocks noChangeAspect="1"/>
          </p:cNvPicPr>
          <p:nvPr/>
        </p:nvPicPr>
        <p:blipFill>
          <a:blip r:embed="rId4"/>
          <a:stretch>
            <a:fillRect/>
          </a:stretch>
        </p:blipFill>
        <p:spPr>
          <a:xfrm>
            <a:off x="4592256" y="4563790"/>
            <a:ext cx="4066384" cy="2158171"/>
          </a:xfrm>
          <a:prstGeom prst="rect">
            <a:avLst/>
          </a:prstGeom>
          <a:ln w="6350">
            <a:solidFill>
              <a:schemeClr val="tx1"/>
            </a:solidFill>
          </a:ln>
        </p:spPr>
      </p:pic>
      <p:sp>
        <p:nvSpPr>
          <p:cNvPr id="22" name="テキスト ボックス 21">
            <a:extLst>
              <a:ext uri="{FF2B5EF4-FFF2-40B4-BE49-F238E27FC236}">
                <a16:creationId xmlns:a16="http://schemas.microsoft.com/office/drawing/2014/main" id="{E72C20A4-006A-4F55-A758-F9050344D47E}"/>
              </a:ext>
            </a:extLst>
          </p:cNvPr>
          <p:cNvSpPr txBox="1"/>
          <p:nvPr/>
        </p:nvSpPr>
        <p:spPr>
          <a:xfrm>
            <a:off x="2914739" y="44624"/>
            <a:ext cx="3316934" cy="400110"/>
          </a:xfrm>
          <a:prstGeom prst="rect">
            <a:avLst/>
          </a:prstGeom>
          <a:noFill/>
        </p:spPr>
        <p:txBody>
          <a:bodyPr wrap="none" rtlCol="0">
            <a:spAutoFit/>
          </a:bodyPr>
          <a:lstStyle/>
          <a:p>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【3-C】</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国際基準対応の推進</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9" name="直線コネクタ 28">
            <a:extLst>
              <a:ext uri="{FF2B5EF4-FFF2-40B4-BE49-F238E27FC236}">
                <a16:creationId xmlns:a16="http://schemas.microsoft.com/office/drawing/2014/main" id="{DCBED761-4A2D-4E0D-9CAC-8DC67659F5D5}"/>
              </a:ext>
            </a:extLst>
          </p:cNvPr>
          <p:cNvCxnSpPr/>
          <p:nvPr/>
        </p:nvCxnSpPr>
        <p:spPr>
          <a:xfrm>
            <a:off x="308973" y="476672"/>
            <a:ext cx="86258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スライド番号プレースホルダー 1"/>
          <p:cNvSpPr txBox="1">
            <a:spLocks/>
          </p:cNvSpPr>
          <p:nvPr/>
        </p:nvSpPr>
        <p:spPr>
          <a:xfrm>
            <a:off x="8629649" y="6494400"/>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14</a:t>
            </a:fld>
            <a:endParaRPr kumimoji="1" lang="ja-JP" altLang="en-US" sz="2000" dirty="0"/>
          </a:p>
        </p:txBody>
      </p:sp>
      <p:sp>
        <p:nvSpPr>
          <p:cNvPr id="38" name="テキスト ボックス 17">
            <a:extLst>
              <a:ext uri="{FF2B5EF4-FFF2-40B4-BE49-F238E27FC236}">
                <a16:creationId xmlns:a16="http://schemas.microsoft.com/office/drawing/2014/main" id="{1980C7F2-6582-421D-8825-DE6C7E5E88D5}"/>
              </a:ext>
            </a:extLst>
          </p:cNvPr>
          <p:cNvSpPr txBox="1"/>
          <p:nvPr/>
        </p:nvSpPr>
        <p:spPr>
          <a:xfrm>
            <a:off x="238233" y="619349"/>
            <a:ext cx="6540636" cy="395492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000" b="1" dirty="0">
                <a:latin typeface="Meiryo UI" panose="020B0604030504040204" pitchFamily="50" charset="-128"/>
                <a:ea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rPr>
              <a:t>EMC</a:t>
            </a:r>
            <a:r>
              <a:rPr lang="ja-JP" altLang="en-US" sz="2000" b="1" dirty="0">
                <a:latin typeface="Meiryo UI" panose="020B0604030504040204" pitchFamily="50" charset="-128"/>
                <a:ea typeface="Meiryo UI" panose="020B0604030504040204" pitchFamily="50" charset="-128"/>
              </a:rPr>
              <a:t>技術開発支援センターの</a:t>
            </a:r>
            <a:r>
              <a:rPr lang="ja-JP" altLang="en-US" sz="2000" b="1" dirty="0" smtClean="0">
                <a:latin typeface="Meiryo UI" panose="020B0604030504040204" pitchFamily="50" charset="-128"/>
                <a:ea typeface="Meiryo UI" panose="020B0604030504040204" pitchFamily="50" charset="-128"/>
              </a:rPr>
              <a:t>開設</a:t>
            </a:r>
            <a:endParaRPr lang="en-US" altLang="ja-JP" sz="2000" b="1" dirty="0" smtClean="0">
              <a:latin typeface="Meiryo UI" panose="020B0604030504040204" pitchFamily="50" charset="-128"/>
              <a:ea typeface="Meiryo UI" panose="020B0604030504040204" pitchFamily="50" charset="-128"/>
            </a:endParaRPr>
          </a:p>
          <a:p>
            <a:endParaRPr lang="en-US" altLang="ja-JP" sz="700" b="1" dirty="0" smtClean="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　新電波暗室については国際認定を取得し、</a:t>
            </a:r>
            <a:r>
              <a:rPr lang="ja-JP" altLang="en-US" sz="1400" b="1" dirty="0">
                <a:solidFill>
                  <a:srgbClr val="FF0000"/>
                </a:solidFill>
                <a:latin typeface="Meiryo UI" panose="020B0604030504040204" pitchFamily="50" charset="-128"/>
                <a:ea typeface="Meiryo UI" panose="020B0604030504040204" pitchFamily="50" charset="-128"/>
              </a:rPr>
              <a:t>国際規格に対応した製品づくりを推進</a:t>
            </a:r>
            <a:r>
              <a:rPr lang="ja-JP" altLang="en-US" sz="1400" dirty="0" smtClean="0">
                <a:latin typeface="Meiryo UI" panose="020B0604030504040204" pitchFamily="50" charset="-128"/>
                <a:ea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endParaRPr>
          </a:p>
          <a:p>
            <a:pPr marL="266700" indent="-266700">
              <a:spcBef>
                <a:spcPts val="600"/>
              </a:spcBef>
            </a:pPr>
            <a:endParaRPr lang="en-US" altLang="ja-JP" sz="1400" dirty="0">
              <a:latin typeface="Meiryo UI" panose="020B0604030504040204" pitchFamily="50" charset="-128"/>
              <a:ea typeface="Meiryo UI" panose="020B0604030504040204" pitchFamily="50" charset="-128"/>
            </a:endParaRPr>
          </a:p>
          <a:p>
            <a:pPr marL="266700" indent="-266700">
              <a:spcBef>
                <a:spcPts val="600"/>
              </a:spcBef>
            </a:pPr>
            <a:endParaRPr lang="en-US" altLang="ja-JP" sz="1400" dirty="0" smtClean="0">
              <a:latin typeface="Meiryo UI" panose="020B0604030504040204" pitchFamily="50" charset="-128"/>
              <a:ea typeface="Meiryo UI" panose="020B0604030504040204" pitchFamily="50" charset="-128"/>
            </a:endParaRPr>
          </a:p>
          <a:p>
            <a:pPr marL="266700" indent="-266700">
              <a:spcBef>
                <a:spcPts val="600"/>
              </a:spcBef>
            </a:pPr>
            <a:endParaRPr lang="en-US" altLang="ja-JP" sz="1400" dirty="0">
              <a:latin typeface="Meiryo UI" panose="020B0604030504040204" pitchFamily="50" charset="-128"/>
              <a:ea typeface="Meiryo UI" panose="020B0604030504040204" pitchFamily="50" charset="-128"/>
            </a:endParaRPr>
          </a:p>
          <a:p>
            <a:pPr marL="266700" indent="-266700">
              <a:spcBef>
                <a:spcPts val="600"/>
              </a:spcBef>
            </a:pPr>
            <a:endParaRPr lang="en-US" altLang="ja-JP" sz="1400" dirty="0" smtClean="0">
              <a:latin typeface="Meiryo UI" panose="020B0604030504040204" pitchFamily="50" charset="-128"/>
              <a:ea typeface="Meiryo UI" panose="020B0604030504040204" pitchFamily="50" charset="-128"/>
            </a:endParaRPr>
          </a:p>
          <a:p>
            <a:pPr marL="266700" indent="-266700">
              <a:spcBef>
                <a:spcPts val="600"/>
              </a:spcBef>
            </a:pPr>
            <a:endParaRPr lang="en-US" altLang="ja-JP" sz="1400" dirty="0">
              <a:latin typeface="Meiryo UI" panose="020B0604030504040204" pitchFamily="50" charset="-128"/>
              <a:ea typeface="Meiryo UI" panose="020B0604030504040204" pitchFamily="50" charset="-128"/>
            </a:endParaRPr>
          </a:p>
          <a:p>
            <a:pPr marL="266700" indent="-266700">
              <a:spcBef>
                <a:spcPts val="600"/>
              </a:spcBef>
            </a:pPr>
            <a:endParaRPr lang="en-US" altLang="ja-JP" sz="1400" dirty="0" smtClean="0">
              <a:latin typeface="Meiryo UI" panose="020B0604030504040204" pitchFamily="50" charset="-128"/>
              <a:ea typeface="Meiryo UI" panose="020B0604030504040204" pitchFamily="50" charset="-128"/>
            </a:endParaRPr>
          </a:p>
          <a:p>
            <a:pPr marL="266700" indent="-266700">
              <a:spcBef>
                <a:spcPts val="600"/>
              </a:spcBef>
            </a:pPr>
            <a:endParaRPr lang="en-US" altLang="ja-JP" sz="1400" dirty="0">
              <a:latin typeface="Meiryo UI" panose="020B0604030504040204" pitchFamily="50" charset="-128"/>
              <a:ea typeface="Meiryo UI" panose="020B0604030504040204" pitchFamily="50" charset="-128"/>
            </a:endParaRPr>
          </a:p>
          <a:p>
            <a:pPr marL="266700" indent="-266700">
              <a:spcBef>
                <a:spcPts val="600"/>
              </a:spcBef>
            </a:pPr>
            <a:endParaRPr lang="en-US" altLang="ja-JP" sz="1400" dirty="0" smtClean="0">
              <a:latin typeface="Meiryo UI" panose="020B0604030504040204" pitchFamily="50" charset="-128"/>
              <a:ea typeface="Meiryo UI" panose="020B0604030504040204" pitchFamily="50" charset="-128"/>
            </a:endParaRPr>
          </a:p>
          <a:p>
            <a:pPr marL="266700" indent="-266700">
              <a:spcBef>
                <a:spcPts val="600"/>
              </a:spcBef>
            </a:pPr>
            <a:endParaRPr lang="en-US" altLang="ja-JP" sz="1400" dirty="0">
              <a:latin typeface="Meiryo UI" panose="020B0604030504040204" pitchFamily="50" charset="-128"/>
              <a:ea typeface="Meiryo UI" panose="020B0604030504040204" pitchFamily="50" charset="-128"/>
            </a:endParaRPr>
          </a:p>
          <a:p>
            <a:pPr marL="266700" indent="-266700">
              <a:spcBef>
                <a:spcPts val="600"/>
              </a:spcBef>
            </a:pPr>
            <a:r>
              <a:rPr lang="ja-JP" altLang="en-US" sz="1400" dirty="0" smtClean="0">
                <a:latin typeface="Meiryo UI" panose="020B0604030504040204" pitchFamily="50" charset="-128"/>
                <a:ea typeface="Meiryo UI" panose="020B0604030504040204" pitchFamily="50" charset="-128"/>
              </a:rPr>
              <a:t>　・　約</a:t>
            </a:r>
            <a:r>
              <a:rPr lang="en-US" altLang="ja-JP" sz="1400" dirty="0" smtClean="0">
                <a:latin typeface="Meiryo UI" panose="020B0604030504040204" pitchFamily="50" charset="-128"/>
                <a:ea typeface="Meiryo UI" panose="020B0604030504040204" pitchFamily="50" charset="-128"/>
              </a:rPr>
              <a:t>7</a:t>
            </a:r>
            <a:r>
              <a:rPr lang="ja-JP" altLang="en-US" sz="1400" dirty="0" smtClean="0">
                <a:latin typeface="Meiryo UI" panose="020B0604030504040204" pitchFamily="50" charset="-128"/>
                <a:ea typeface="Meiryo UI" panose="020B0604030504040204" pitchFamily="50" charset="-128"/>
              </a:rPr>
              <a:t>億</a:t>
            </a:r>
            <a:r>
              <a:rPr lang="en-US" altLang="ja-JP" sz="1400" dirty="0" smtClean="0">
                <a:latin typeface="Meiryo UI" panose="020B0604030504040204" pitchFamily="50" charset="-128"/>
                <a:ea typeface="Meiryo UI" panose="020B0604030504040204" pitchFamily="50" charset="-128"/>
              </a:rPr>
              <a:t>4</a:t>
            </a:r>
            <a:r>
              <a:rPr lang="ja-JP" altLang="en-US" sz="1400" dirty="0" smtClean="0">
                <a:latin typeface="Meiryo UI" panose="020B0604030504040204" pitchFamily="50" charset="-128"/>
                <a:ea typeface="Meiryo UI" panose="020B0604030504040204" pitchFamily="50" charset="-128"/>
              </a:rPr>
              <a:t>千</a:t>
            </a:r>
            <a:r>
              <a:rPr lang="en-US" altLang="ja-JP" sz="1400" dirty="0" smtClean="0">
                <a:latin typeface="Meiryo UI" panose="020B0604030504040204" pitchFamily="50" charset="-128"/>
                <a:ea typeface="Meiryo UI" panose="020B0604030504040204" pitchFamily="50" charset="-128"/>
              </a:rPr>
              <a:t>4</a:t>
            </a:r>
            <a:r>
              <a:rPr lang="ja-JP" altLang="en-US" sz="1400" dirty="0" smtClean="0">
                <a:latin typeface="Meiryo UI" panose="020B0604030504040204" pitchFamily="50" charset="-128"/>
                <a:ea typeface="Meiryo UI" panose="020B0604030504040204" pitchFamily="50" charset="-128"/>
              </a:rPr>
              <a:t>百万円を投資し、和泉センターに電波</a:t>
            </a:r>
            <a:r>
              <a:rPr lang="ja-JP" altLang="en-US" sz="1400" dirty="0">
                <a:latin typeface="Meiryo UI" panose="020B0604030504040204" pitchFamily="50" charset="-128"/>
                <a:ea typeface="Meiryo UI" panose="020B0604030504040204" pitchFamily="50" charset="-128"/>
              </a:rPr>
              <a:t>暗室</a:t>
            </a:r>
            <a:r>
              <a:rPr lang="ja-JP" altLang="en-US" sz="1400" dirty="0" smtClean="0">
                <a:latin typeface="Meiryo UI" panose="020B0604030504040204" pitchFamily="50" charset="-128"/>
                <a:ea typeface="Meiryo UI" panose="020B0604030504040204" pitchFamily="50" charset="-128"/>
              </a:rPr>
              <a:t>を新設</a:t>
            </a:r>
            <a:endParaRPr lang="en-US" altLang="ja-JP" sz="1400" dirty="0" smtClean="0">
              <a:latin typeface="Meiryo UI" panose="020B0604030504040204" pitchFamily="50" charset="-128"/>
              <a:ea typeface="Meiryo UI" panose="020B0604030504040204" pitchFamily="50" charset="-128"/>
            </a:endParaRPr>
          </a:p>
          <a:p>
            <a:pPr marL="266700" indent="-266700">
              <a:spcBef>
                <a:spcPts val="600"/>
              </a:spcBef>
            </a:pPr>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平成</a:t>
            </a:r>
            <a:r>
              <a:rPr lang="en-US" altLang="ja-JP" sz="1400" dirty="0" smtClean="0">
                <a:latin typeface="Meiryo UI" panose="020B0604030504040204" pitchFamily="50" charset="-128"/>
                <a:ea typeface="Meiryo UI" panose="020B0604030504040204" pitchFamily="50" charset="-128"/>
              </a:rPr>
              <a:t>30</a:t>
            </a:r>
            <a:r>
              <a:rPr lang="ja-JP" altLang="en-US" sz="1400" dirty="0" smtClean="0">
                <a:latin typeface="Meiryo UI" panose="020B0604030504040204" pitchFamily="50" charset="-128"/>
                <a:ea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rPr>
              <a:t>4</a:t>
            </a:r>
            <a:r>
              <a:rPr lang="ja-JP" altLang="en-US" sz="1400" dirty="0" smtClean="0">
                <a:latin typeface="Meiryo UI" panose="020B0604030504040204" pitchFamily="50" charset="-128"/>
                <a:ea typeface="Meiryo UI" panose="020B0604030504040204" pitchFamily="50" charset="-128"/>
              </a:rPr>
              <a:t>月より運用開始</a:t>
            </a:r>
            <a:endParaRPr lang="en-US" altLang="ja-JP" sz="1400" dirty="0">
              <a:latin typeface="Meiryo UI" panose="020B0604030504040204" pitchFamily="50" charset="-128"/>
              <a:ea typeface="Meiryo UI" panose="020B0604030504040204" pitchFamily="50" charset="-128"/>
            </a:endParaRPr>
          </a:p>
        </p:txBody>
      </p:sp>
      <p:pic>
        <p:nvPicPr>
          <p:cNvPr id="2" name="図 1">
            <a:extLst>
              <a:ext uri="{FF2B5EF4-FFF2-40B4-BE49-F238E27FC236}">
                <a16:creationId xmlns:a16="http://schemas.microsoft.com/office/drawing/2014/main" id="{EEDE7977-4C71-46F6-98A6-6C43EC1ABAA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4132" y="1364125"/>
            <a:ext cx="5752708" cy="2534300"/>
          </a:xfrm>
          <a:prstGeom prst="rect">
            <a:avLst/>
          </a:prstGeom>
          <a:effectLst>
            <a:outerShdw blurRad="50800" dist="38100" dir="2700000" algn="tl" rotWithShape="0">
              <a:prstClr val="black">
                <a:alpha val="40000"/>
              </a:prstClr>
            </a:outerShdw>
          </a:effectLst>
        </p:spPr>
      </p:pic>
      <p:pic>
        <p:nvPicPr>
          <p:cNvPr id="41" name="図 4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62962" y="570157"/>
            <a:ext cx="2448272" cy="3781445"/>
          </a:xfrm>
          <a:prstGeom prst="rect">
            <a:avLst/>
          </a:prstGeom>
        </p:spPr>
      </p:pic>
      <p:sp>
        <p:nvSpPr>
          <p:cNvPr id="44" name="テキスト ボックス 43">
            <a:extLst>
              <a:ext uri="{FF2B5EF4-FFF2-40B4-BE49-F238E27FC236}">
                <a16:creationId xmlns:a16="http://schemas.microsoft.com/office/drawing/2014/main" id="{8C42BC28-1435-417A-A706-65B7F79B8CFE}"/>
              </a:ext>
            </a:extLst>
          </p:cNvPr>
          <p:cNvSpPr txBox="1"/>
          <p:nvPr/>
        </p:nvSpPr>
        <p:spPr>
          <a:xfrm>
            <a:off x="3556613" y="4735170"/>
            <a:ext cx="639598" cy="307777"/>
          </a:xfrm>
          <a:prstGeom prst="rect">
            <a:avLst/>
          </a:prstGeom>
          <a:noFill/>
        </p:spPr>
        <p:txBody>
          <a:bodyPr wrap="none" lIns="0" tIns="0" rIns="0" bIns="0" rtlCol="0">
            <a:spAutoFit/>
          </a:bodyPr>
          <a:lstStyle/>
          <a:p>
            <a:pPr algn="ctr"/>
            <a:r>
              <a:rPr lang="en-US" altLang="ja-JP" sz="1000" dirty="0"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rPr>
              <a:t>H29</a:t>
            </a:r>
            <a:r>
              <a:rPr lang="ja-JP" altLang="en-US" sz="1000" dirty="0"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rPr>
              <a:t>年度比</a:t>
            </a:r>
            <a:endParaRPr lang="en-US" altLang="ja-JP" sz="1000" dirty="0"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endParaRPr>
          </a:p>
          <a:p>
            <a:pPr algn="ctr"/>
            <a:r>
              <a:rPr lang="en-US" altLang="ja-JP" sz="1000" dirty="0">
                <a:solidFill>
                  <a:srgbClr val="FF0000"/>
                </a:solidFill>
                <a:latin typeface="Meiryo UI" panose="020B0604030504040204" pitchFamily="50" charset="-128"/>
                <a:ea typeface="Meiryo UI" panose="020B0604030504040204" pitchFamily="50" charset="-128"/>
                <a:cs typeface="メイリオ" panose="020B0604030504040204" pitchFamily="50" charset="-128"/>
              </a:rPr>
              <a:t>184%</a:t>
            </a:r>
          </a:p>
        </p:txBody>
      </p:sp>
      <p:sp>
        <p:nvSpPr>
          <p:cNvPr id="45" name="テキスト ボックス 44">
            <a:extLst>
              <a:ext uri="{FF2B5EF4-FFF2-40B4-BE49-F238E27FC236}">
                <a16:creationId xmlns:a16="http://schemas.microsoft.com/office/drawing/2014/main" id="{8C42BC28-1435-417A-A706-65B7F79B8CFE}"/>
              </a:ext>
            </a:extLst>
          </p:cNvPr>
          <p:cNvSpPr txBox="1"/>
          <p:nvPr/>
        </p:nvSpPr>
        <p:spPr>
          <a:xfrm>
            <a:off x="5318475" y="5482840"/>
            <a:ext cx="384721" cy="175497"/>
          </a:xfrm>
          <a:prstGeom prst="rect">
            <a:avLst/>
          </a:prstGeom>
          <a:noFill/>
        </p:spPr>
        <p:txBody>
          <a:bodyPr wrap="none" lIns="0" tIns="0" rIns="0" bIns="0" rtlCol="0">
            <a:spAutoFit/>
          </a:bodyPr>
          <a:lstStyle/>
          <a:p>
            <a:pPr>
              <a:lnSpc>
                <a:spcPct val="130000"/>
              </a:lnSpc>
            </a:pPr>
            <a:r>
              <a:rPr lang="ja-JP" altLang="en-US" sz="1000" dirty="0" smtClean="0">
                <a:latin typeface="Meiryo UI" panose="020B0604030504040204" pitchFamily="50" charset="-128"/>
                <a:ea typeface="Meiryo UI" panose="020B0604030504040204" pitchFamily="50" charset="-128"/>
                <a:cs typeface="メイリオ" panose="020B0604030504040204" pitchFamily="50" charset="-128"/>
              </a:rPr>
              <a:t>旧施設</a:t>
            </a:r>
            <a:endParaRPr lang="en-US" altLang="ja-JP" sz="1000" dirty="0">
              <a:solidFill>
                <a:srgbClr val="FF0000"/>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46" name="テキスト ボックス 45">
            <a:extLst>
              <a:ext uri="{FF2B5EF4-FFF2-40B4-BE49-F238E27FC236}">
                <a16:creationId xmlns:a16="http://schemas.microsoft.com/office/drawing/2014/main" id="{8C42BC28-1435-417A-A706-65B7F79B8CFE}"/>
              </a:ext>
            </a:extLst>
          </p:cNvPr>
          <p:cNvSpPr txBox="1"/>
          <p:nvPr/>
        </p:nvSpPr>
        <p:spPr>
          <a:xfrm>
            <a:off x="7787098" y="4735170"/>
            <a:ext cx="639599" cy="307777"/>
          </a:xfrm>
          <a:prstGeom prst="rect">
            <a:avLst/>
          </a:prstGeom>
          <a:noFill/>
        </p:spPr>
        <p:txBody>
          <a:bodyPr wrap="none" lIns="0" tIns="0" rIns="0" bIns="0" rtlCol="0">
            <a:spAutoFit/>
          </a:bodyPr>
          <a:lstStyle/>
          <a:p>
            <a:pPr algn="ctr"/>
            <a:r>
              <a:rPr lang="en-US" altLang="ja-JP" sz="1000" dirty="0"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rPr>
              <a:t>H29</a:t>
            </a:r>
            <a:r>
              <a:rPr lang="ja-JP" altLang="en-US" sz="1000" dirty="0"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rPr>
              <a:t>年度比</a:t>
            </a:r>
            <a:endParaRPr lang="en-US" altLang="ja-JP" sz="1000" dirty="0"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endParaRPr>
          </a:p>
          <a:p>
            <a:pPr algn="ctr"/>
            <a:r>
              <a:rPr lang="en-US" altLang="ja-JP" sz="1000" dirty="0"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rPr>
              <a:t>197%</a:t>
            </a:r>
            <a:endParaRPr lang="en-US" altLang="ja-JP" sz="1000" dirty="0">
              <a:solidFill>
                <a:srgbClr val="FF0000"/>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47" name="テキスト ボックス 46">
            <a:extLst>
              <a:ext uri="{FF2B5EF4-FFF2-40B4-BE49-F238E27FC236}">
                <a16:creationId xmlns:a16="http://schemas.microsoft.com/office/drawing/2014/main" id="{8C42BC28-1435-417A-A706-65B7F79B8CFE}"/>
              </a:ext>
            </a:extLst>
          </p:cNvPr>
          <p:cNvSpPr txBox="1"/>
          <p:nvPr/>
        </p:nvSpPr>
        <p:spPr>
          <a:xfrm>
            <a:off x="1348950" y="5475415"/>
            <a:ext cx="384721" cy="175497"/>
          </a:xfrm>
          <a:prstGeom prst="rect">
            <a:avLst/>
          </a:prstGeom>
          <a:noFill/>
        </p:spPr>
        <p:txBody>
          <a:bodyPr wrap="none" lIns="0" tIns="0" rIns="0" bIns="0" rtlCol="0">
            <a:spAutoFit/>
          </a:bodyPr>
          <a:lstStyle/>
          <a:p>
            <a:pPr>
              <a:lnSpc>
                <a:spcPct val="130000"/>
              </a:lnSpc>
            </a:pPr>
            <a:r>
              <a:rPr lang="ja-JP" altLang="en-US" sz="1000" dirty="0" smtClean="0">
                <a:latin typeface="Meiryo UI" panose="020B0604030504040204" pitchFamily="50" charset="-128"/>
                <a:ea typeface="Meiryo UI" panose="020B0604030504040204" pitchFamily="50" charset="-128"/>
                <a:cs typeface="メイリオ" panose="020B0604030504040204" pitchFamily="50" charset="-128"/>
              </a:rPr>
              <a:t>旧施設</a:t>
            </a:r>
            <a:endParaRPr lang="en-US" altLang="ja-JP" sz="1000" dirty="0">
              <a:solidFill>
                <a:srgbClr val="FF0000"/>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14" name="角丸四角形 13"/>
          <p:cNvSpPr/>
          <p:nvPr/>
        </p:nvSpPr>
        <p:spPr>
          <a:xfrm>
            <a:off x="3131507" y="1462875"/>
            <a:ext cx="3095861" cy="339768"/>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p:spPr>
        <p:style>
          <a:lnRef idx="0">
            <a:schemeClr val="accent5"/>
          </a:lnRef>
          <a:fillRef idx="3">
            <a:schemeClr val="accent5"/>
          </a:fillRef>
          <a:effectRef idx="3">
            <a:schemeClr val="accent5"/>
          </a:effectRef>
          <a:fontRef idx="minor">
            <a:schemeClr val="lt1"/>
          </a:fontRef>
        </p:style>
        <p:txBody>
          <a:bodyPr rtlCol="0" anchor="ctr"/>
          <a:lstStyle/>
          <a:p>
            <a:pPr>
              <a:lnSpc>
                <a:spcPct val="120000"/>
              </a:lnSpc>
            </a:pPr>
            <a:r>
              <a:rPr lang="en-US" altLang="ja-JP" sz="16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10m</a:t>
            </a:r>
            <a:r>
              <a:rPr lang="ja-JP" altLang="en-US" sz="16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法対応は関西公設試で唯一</a:t>
            </a:r>
            <a:endParaRPr lang="ja-JP" altLang="en-US" sz="16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111116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a:extLst>
              <a:ext uri="{FF2B5EF4-FFF2-40B4-BE49-F238E27FC236}">
                <a16:creationId xmlns:a16="http://schemas.microsoft.com/office/drawing/2014/main" id="{E72C20A4-006A-4F55-A758-F9050344D47E}"/>
              </a:ext>
            </a:extLst>
          </p:cNvPr>
          <p:cNvSpPr txBox="1"/>
          <p:nvPr/>
        </p:nvSpPr>
        <p:spPr>
          <a:xfrm>
            <a:off x="252000" y="2906976"/>
            <a:ext cx="6288901" cy="523220"/>
          </a:xfrm>
          <a:prstGeom prst="rect">
            <a:avLst/>
          </a:prstGeom>
          <a:noFill/>
        </p:spPr>
        <p:txBody>
          <a:bodyPr wrap="none" rtlCol="0">
            <a:spAutoFit/>
          </a:bodyPr>
          <a:lstStyle/>
          <a:p>
            <a:r>
              <a:rPr lang="ja-JP" altLang="en-US" sz="2800" dirty="0" smtClean="0">
                <a:latin typeface="Meiryo UI" panose="020B0604030504040204" pitchFamily="50" charset="-128"/>
                <a:ea typeface="Meiryo UI" panose="020B0604030504040204" pitchFamily="50" charset="-128"/>
                <a:cs typeface="Meiryo UI" panose="020B0604030504040204" pitchFamily="50" charset="-128"/>
              </a:rPr>
              <a:t>４．第</a:t>
            </a:r>
            <a:r>
              <a:rPr lang="en-US" altLang="ja-JP" sz="28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期に向けて　－統合から融合へ</a:t>
            </a:r>
            <a:r>
              <a:rPr lang="ja-JP" altLang="en-US" sz="2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9" name="直線コネクタ 28">
            <a:extLst>
              <a:ext uri="{FF2B5EF4-FFF2-40B4-BE49-F238E27FC236}">
                <a16:creationId xmlns:a16="http://schemas.microsoft.com/office/drawing/2014/main" id="{DCBED761-4A2D-4E0D-9CAC-8DC67659F5D5}"/>
              </a:ext>
            </a:extLst>
          </p:cNvPr>
          <p:cNvCxnSpPr/>
          <p:nvPr/>
        </p:nvCxnSpPr>
        <p:spPr>
          <a:xfrm>
            <a:off x="308973" y="3432808"/>
            <a:ext cx="86258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スライド番号プレースホルダー 1"/>
          <p:cNvSpPr txBox="1">
            <a:spLocks/>
          </p:cNvSpPr>
          <p:nvPr/>
        </p:nvSpPr>
        <p:spPr>
          <a:xfrm>
            <a:off x="8629649" y="0"/>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15</a:t>
            </a:fld>
            <a:endParaRPr kumimoji="1" lang="ja-JP" altLang="en-US" sz="2000" dirty="0"/>
          </a:p>
        </p:txBody>
      </p:sp>
    </p:spTree>
    <p:extLst>
      <p:ext uri="{BB962C8B-B14F-4D97-AF65-F5344CB8AC3E}">
        <p14:creationId xmlns:p14="http://schemas.microsoft.com/office/powerpoint/2010/main" val="42290711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9" name="直線コネクタ 98">
            <a:extLst>
              <a:ext uri="{FF2B5EF4-FFF2-40B4-BE49-F238E27FC236}">
                <a16:creationId xmlns:a16="http://schemas.microsoft.com/office/drawing/2014/main" id="{E71AC89B-C469-4EB4-802F-3C3DF50CB43F}"/>
              </a:ext>
            </a:extLst>
          </p:cNvPr>
          <p:cNvCxnSpPr/>
          <p:nvPr/>
        </p:nvCxnSpPr>
        <p:spPr>
          <a:xfrm>
            <a:off x="259053" y="476672"/>
            <a:ext cx="86258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A884D459-4EE1-4970-8D1D-2949BA13059D}"/>
              </a:ext>
            </a:extLst>
          </p:cNvPr>
          <p:cNvSpPr txBox="1"/>
          <p:nvPr/>
        </p:nvSpPr>
        <p:spPr>
          <a:xfrm>
            <a:off x="748870" y="44624"/>
            <a:ext cx="7649851" cy="400110"/>
          </a:xfrm>
          <a:prstGeom prst="rect">
            <a:avLst/>
          </a:prstGeom>
          <a:noFill/>
        </p:spPr>
        <p:txBody>
          <a:bodyPr wrap="none" rtlCol="0">
            <a:spAutoFit/>
          </a:bodyPr>
          <a:lstStyle/>
          <a:p>
            <a:r>
              <a:rPr lang="ja-JP" altLang="en-US" sz="2000" dirty="0">
                <a:latin typeface="Meiryo UI" panose="020B0604030504040204" pitchFamily="50" charset="-128"/>
                <a:ea typeface="Meiryo UI" panose="020B0604030504040204" pitchFamily="50" charset="-128"/>
                <a:cs typeface="Meiryo UI" panose="020B0604030504040204" pitchFamily="50" charset="-128"/>
              </a:rPr>
              <a:t>大阪技術研の「強み」＝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技術</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開発</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ポテンシャルを</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活かすさらなる機能</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強化</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スライド番号プレースホルダー 1"/>
          <p:cNvSpPr txBox="1">
            <a:spLocks/>
          </p:cNvSpPr>
          <p:nvPr/>
        </p:nvSpPr>
        <p:spPr>
          <a:xfrm>
            <a:off x="8629649" y="6492875"/>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16</a:t>
            </a:fld>
            <a:endParaRPr kumimoji="1" lang="ja-JP" altLang="en-US" sz="2000" dirty="0"/>
          </a:p>
        </p:txBody>
      </p:sp>
      <p:sp>
        <p:nvSpPr>
          <p:cNvPr id="10" name="テキスト ボックス 9"/>
          <p:cNvSpPr txBox="1"/>
          <p:nvPr/>
        </p:nvSpPr>
        <p:spPr>
          <a:xfrm>
            <a:off x="-62746" y="779873"/>
            <a:ext cx="9288000" cy="4308872"/>
          </a:xfrm>
          <a:prstGeom prst="rect">
            <a:avLst/>
          </a:prstGeom>
          <a:noFill/>
        </p:spPr>
        <p:txBody>
          <a:bodyPr wrap="square" rtlCol="0">
            <a:spAutoFit/>
          </a:bodyPr>
          <a:lstStyle/>
          <a:p>
            <a:pPr>
              <a:spcBef>
                <a:spcPts val="1200"/>
              </a:spcBef>
            </a:pPr>
            <a:endParaRPr kumimoji="1" lang="en-US" altLang="ja-JP" dirty="0" smtClean="0">
              <a:latin typeface="メイリオ" panose="020B0604030504040204" pitchFamily="50" charset="-128"/>
              <a:ea typeface="メイリオ" panose="020B0604030504040204" pitchFamily="50" charset="-128"/>
            </a:endParaRPr>
          </a:p>
          <a:p>
            <a:pPr>
              <a:spcBef>
                <a:spcPts val="1200"/>
              </a:spcBef>
            </a:pPr>
            <a:r>
              <a:rPr kumimoji="1" lang="ja-JP" altLang="en-US" dirty="0" smtClean="0">
                <a:latin typeface="メイリオ" panose="020B0604030504040204" pitchFamily="50" charset="-128"/>
                <a:ea typeface="メイリオ" panose="020B0604030504040204" pitchFamily="50" charset="-128"/>
              </a:rPr>
              <a:t>　　機能１　技術・研究における「横</a:t>
            </a:r>
            <a:r>
              <a:rPr kumimoji="1" lang="ja-JP" altLang="en-US" dirty="0" err="1" smtClean="0">
                <a:latin typeface="メイリオ" panose="020B0604030504040204" pitchFamily="50" charset="-128"/>
                <a:ea typeface="メイリオ" panose="020B0604030504040204" pitchFamily="50" charset="-128"/>
              </a:rPr>
              <a:t>ぐし</a:t>
            </a:r>
            <a:r>
              <a:rPr kumimoji="1" lang="ja-JP" altLang="en-US" dirty="0" smtClean="0">
                <a:latin typeface="メイリオ" panose="020B0604030504040204" pitchFamily="50" charset="-128"/>
                <a:ea typeface="メイリオ" panose="020B0604030504040204" pitchFamily="50" charset="-128"/>
              </a:rPr>
              <a:t>機能」</a:t>
            </a:r>
            <a:r>
              <a:rPr kumimoji="1" lang="en-US" altLang="ja-JP" dirty="0" smtClean="0">
                <a:latin typeface="メイリオ" panose="020B0604030504040204" pitchFamily="50" charset="-128"/>
                <a:ea typeface="メイリオ" panose="020B0604030504040204" pitchFamily="50" charset="-128"/>
              </a:rPr>
              <a:t>※</a:t>
            </a:r>
            <a:r>
              <a:rPr kumimoji="1" lang="ja-JP" altLang="en-US" dirty="0" smtClean="0">
                <a:latin typeface="メイリオ" panose="020B0604030504040204" pitchFamily="50" charset="-128"/>
                <a:ea typeface="メイリオ" panose="020B0604030504040204" pitchFamily="50" charset="-128"/>
              </a:rPr>
              <a:t>分野融合</a:t>
            </a:r>
            <a:endParaRPr kumimoji="1" lang="en-US" altLang="ja-JP" dirty="0" smtClean="0">
              <a:latin typeface="メイリオ" panose="020B0604030504040204" pitchFamily="50" charset="-128"/>
              <a:ea typeface="メイリオ" panose="020B0604030504040204" pitchFamily="50" charset="-128"/>
            </a:endParaRPr>
          </a:p>
          <a:p>
            <a:pPr marL="985838" indent="-985838">
              <a:spcBef>
                <a:spcPts val="600"/>
              </a:spcBef>
            </a:pPr>
            <a:r>
              <a:rPr kumimoji="1" lang="ja-JP" altLang="en-US" dirty="0" smtClean="0">
                <a:latin typeface="メイリオ" panose="020B0604030504040204" pitchFamily="50" charset="-128"/>
                <a:ea typeface="メイリオ" panose="020B0604030504040204" pitchFamily="50" charset="-128"/>
              </a:rPr>
              <a:t>　　機能２　時代のニーズに応えるテーマ探し／未来技術開拓「アンテナ機能」</a:t>
            </a:r>
            <a:endParaRPr kumimoji="1" lang="en-US" altLang="ja-JP" dirty="0" smtClean="0">
              <a:latin typeface="メイリオ" panose="020B0604030504040204" pitchFamily="50" charset="-128"/>
              <a:ea typeface="メイリオ" panose="020B0604030504040204" pitchFamily="50" charset="-128"/>
            </a:endParaRPr>
          </a:p>
          <a:p>
            <a:pPr marL="985838" indent="-985838">
              <a:spcBef>
                <a:spcPts val="600"/>
              </a:spcBef>
            </a:pPr>
            <a:r>
              <a:rPr kumimoji="1" lang="ja-JP" altLang="en-US" dirty="0" smtClean="0">
                <a:latin typeface="メイリオ" panose="020B0604030504040204" pitchFamily="50" charset="-128"/>
              </a:rPr>
              <a:t>　　機能３　両センター</a:t>
            </a:r>
            <a:r>
              <a:rPr kumimoji="1" lang="en-US" altLang="ja-JP" dirty="0" smtClean="0">
                <a:latin typeface="メイリオ" panose="020B0604030504040204" pitchFamily="50" charset="-128"/>
              </a:rPr>
              <a:t>/</a:t>
            </a:r>
            <a:r>
              <a:rPr kumimoji="1" lang="ja-JP" altLang="en-US" dirty="0" smtClean="0">
                <a:latin typeface="メイリオ" panose="020B0604030504040204" pitchFamily="50" charset="-128"/>
              </a:rPr>
              <a:t>既存研究部の狭間にある新分野設計</a:t>
            </a:r>
            <a:endParaRPr kumimoji="1" lang="en-US" altLang="ja-JP" dirty="0" smtClean="0">
              <a:latin typeface="メイリオ" panose="020B0604030504040204" pitchFamily="50" charset="-128"/>
            </a:endParaRPr>
          </a:p>
          <a:p>
            <a:pPr marL="985838" indent="-985838">
              <a:spcBef>
                <a:spcPts val="600"/>
              </a:spcBef>
            </a:pPr>
            <a:r>
              <a:rPr kumimoji="1" lang="ja-JP" altLang="en-US" dirty="0" smtClean="0">
                <a:latin typeface="メイリオ" panose="020B0604030504040204" pitchFamily="50" charset="-128"/>
              </a:rPr>
              <a:t>　　　　　　・持続型社会の構築への貢献（</a:t>
            </a:r>
            <a:r>
              <a:rPr kumimoji="1" lang="ja-JP" altLang="en-US" b="1" dirty="0" smtClean="0">
                <a:latin typeface="メイリオ" panose="020B0604030504040204" pitchFamily="50" charset="-128"/>
              </a:rPr>
              <a:t>グリーン、ライフ、</a:t>
            </a:r>
            <a:r>
              <a:rPr kumimoji="1" lang="en-US" altLang="ja-JP" b="1" dirty="0" smtClean="0">
                <a:latin typeface="メイリオ" panose="020B0604030504040204" pitchFamily="50" charset="-128"/>
              </a:rPr>
              <a:t>DX</a:t>
            </a:r>
            <a:r>
              <a:rPr kumimoji="1" lang="ja-JP" altLang="en-US" dirty="0" smtClean="0">
                <a:latin typeface="メイリオ" panose="020B0604030504040204" pitchFamily="50" charset="-128"/>
              </a:rPr>
              <a:t>等）</a:t>
            </a:r>
          </a:p>
          <a:p>
            <a:pPr marL="985838" indent="-985838"/>
            <a:r>
              <a:rPr kumimoji="1" lang="ja-JP" altLang="en-US" dirty="0" smtClean="0">
                <a:latin typeface="メイリオ" panose="020B0604030504040204" pitchFamily="50" charset="-128"/>
              </a:rPr>
              <a:t>　　　　　　・新常態／ニューノーマルへの対応（</a:t>
            </a:r>
            <a:r>
              <a:rPr kumimoji="1" lang="en-US" altLang="ja-JP" dirty="0" smtClean="0">
                <a:latin typeface="メイリオ" panose="020B0604030504040204" pitchFamily="50" charset="-128"/>
              </a:rPr>
              <a:t>DX</a:t>
            </a:r>
            <a:r>
              <a:rPr kumimoji="1" lang="ja-JP" altLang="en-US" dirty="0" smtClean="0">
                <a:latin typeface="メイリオ" panose="020B0604030504040204" pitchFamily="50" charset="-128"/>
              </a:rPr>
              <a:t>分野・スマートラボの取組）</a:t>
            </a:r>
          </a:p>
          <a:p>
            <a:pPr marL="985838" indent="-985838"/>
            <a:r>
              <a:rPr kumimoji="1" lang="ja-JP" altLang="en-US" dirty="0" smtClean="0">
                <a:latin typeface="メイリオ" panose="020B0604030504040204" pitchFamily="50" charset="-128"/>
              </a:rPr>
              <a:t>　　　　　　・</a:t>
            </a:r>
            <a:r>
              <a:rPr kumimoji="1" lang="en-US" altLang="ja-JP" dirty="0" smtClean="0">
                <a:latin typeface="メイリオ" panose="020B0604030504040204" pitchFamily="50" charset="-128"/>
              </a:rPr>
              <a:t>2025</a:t>
            </a:r>
            <a:r>
              <a:rPr kumimoji="1" lang="ja-JP" altLang="en-US" dirty="0" smtClean="0">
                <a:latin typeface="メイリオ" panose="020B0604030504040204" pitchFamily="50" charset="-128"/>
              </a:rPr>
              <a:t>年 大阪・関西万博の技術サポート（大阪パビリオン推進委参画等）</a:t>
            </a:r>
          </a:p>
          <a:p>
            <a:pPr marL="985838" indent="-985838">
              <a:spcBef>
                <a:spcPts val="600"/>
              </a:spcBef>
            </a:pPr>
            <a:r>
              <a:rPr kumimoji="1" lang="ja-JP" altLang="en-US" dirty="0" smtClean="0">
                <a:latin typeface="メイリオ" panose="020B0604030504040204" pitchFamily="50" charset="-128"/>
                <a:ea typeface="メイリオ" panose="020B0604030504040204" pitchFamily="50" charset="-128"/>
              </a:rPr>
              <a:t>　　機能４　ことづくりへの寄与</a:t>
            </a:r>
            <a:endParaRPr kumimoji="1" lang="en-US" altLang="ja-JP" dirty="0" smtClean="0">
              <a:latin typeface="メイリオ" panose="020B0604030504040204" pitchFamily="50" charset="-128"/>
              <a:ea typeface="メイリオ" panose="020B0604030504040204" pitchFamily="50" charset="-128"/>
            </a:endParaRPr>
          </a:p>
          <a:p>
            <a:pPr marL="985838" indent="-985838">
              <a:spcBef>
                <a:spcPts val="600"/>
              </a:spcBef>
            </a:pPr>
            <a:r>
              <a:rPr kumimoji="1" lang="ja-JP" altLang="en-US" dirty="0" smtClean="0">
                <a:latin typeface="メイリオ" panose="020B0604030504040204" pitchFamily="50" charset="-128"/>
                <a:ea typeface="メイリオ" panose="020B0604030504040204" pitchFamily="50" charset="-128"/>
              </a:rPr>
              <a:t>　　　　　　・</a:t>
            </a:r>
            <a:r>
              <a:rPr lang="ja-JP" altLang="ja-JP" dirty="0" smtClean="0"/>
              <a:t>川下側テーマ、社会課題、府市行政施策等への対応</a:t>
            </a:r>
          </a:p>
          <a:p>
            <a:pPr marL="985838" indent="-985838">
              <a:spcBef>
                <a:spcPts val="600"/>
              </a:spcBef>
            </a:pPr>
            <a:r>
              <a:rPr kumimoji="1" lang="ja-JP" altLang="en-US" dirty="0" smtClean="0">
                <a:latin typeface="メイリオ" panose="020B0604030504040204" pitchFamily="50" charset="-128"/>
                <a:ea typeface="メイリオ" panose="020B0604030504040204" pitchFamily="50" charset="-128"/>
              </a:rPr>
              <a:t>　　その他　</a:t>
            </a:r>
            <a:r>
              <a:rPr lang="ja-JP" altLang="ja-JP" dirty="0" smtClean="0"/>
              <a:t>オープンイノベーションプラットフォームのための外部連携など</a:t>
            </a:r>
            <a:endParaRPr lang="en-US" altLang="ja-JP" dirty="0" smtClean="0"/>
          </a:p>
          <a:p>
            <a:pPr marL="985838" indent="-985838"/>
            <a:endParaRPr lang="en-US" altLang="ja-JP" dirty="0" smtClean="0"/>
          </a:p>
          <a:p>
            <a:pPr marL="985838" indent="-985838"/>
            <a:endParaRPr lang="en-US" altLang="ja-JP" dirty="0" smtClean="0"/>
          </a:p>
          <a:p>
            <a:pPr marL="985838" indent="-985838"/>
            <a:r>
              <a:rPr lang="ja-JP" altLang="en-US" sz="1400" dirty="0" smtClean="0"/>
              <a:t>　　</a:t>
            </a:r>
            <a:r>
              <a:rPr lang="en-US" altLang="ja-JP" dirty="0" smtClean="0">
                <a:latin typeface="+mn-ea"/>
              </a:rPr>
              <a:t>※</a:t>
            </a:r>
            <a:r>
              <a:rPr lang="ja-JP" altLang="en-US" dirty="0" smtClean="0">
                <a:latin typeface="+mn-ea"/>
              </a:rPr>
              <a:t>並行して引き続き、マネジメント力の強化に取り組んでいく</a:t>
            </a:r>
          </a:p>
        </p:txBody>
      </p:sp>
      <p:sp>
        <p:nvSpPr>
          <p:cNvPr id="3" name="テキスト ボックス 2"/>
          <p:cNvSpPr txBox="1"/>
          <p:nvPr/>
        </p:nvSpPr>
        <p:spPr>
          <a:xfrm>
            <a:off x="489094" y="5042118"/>
            <a:ext cx="8409709" cy="1569660"/>
          </a:xfrm>
          <a:prstGeom prst="rect">
            <a:avLst/>
          </a:prstGeom>
          <a:noFill/>
        </p:spPr>
        <p:txBody>
          <a:bodyPr wrap="square" rtlCol="0">
            <a:spAutoFit/>
          </a:bodyPr>
          <a:lstStyle/>
          <a:p>
            <a:pPr marL="985838" indent="-985838"/>
            <a:r>
              <a:rPr lang="ja-JP" altLang="en-US" sz="1600" dirty="0" smtClean="0">
                <a:latin typeface="+mn-ea"/>
              </a:rPr>
              <a:t>●</a:t>
            </a:r>
            <a:r>
              <a:rPr lang="ja-JP" altLang="en-US" sz="1600" dirty="0">
                <a:latin typeface="+mn-ea"/>
              </a:rPr>
              <a:t>法人本部機能の充実</a:t>
            </a:r>
            <a:endParaRPr lang="en-US" altLang="ja-JP" sz="1600" dirty="0">
              <a:latin typeface="+mn-ea"/>
            </a:endParaRPr>
          </a:p>
          <a:p>
            <a:pPr marL="985838" indent="-985838"/>
            <a:r>
              <a:rPr lang="ja-JP" altLang="en-US" sz="1600" dirty="0">
                <a:latin typeface="+mn-ea"/>
              </a:rPr>
              <a:t>●</a:t>
            </a:r>
            <a:r>
              <a:rPr lang="ja-JP" altLang="en-US" sz="1600" dirty="0" smtClean="0">
                <a:latin typeface="+mn-ea"/>
              </a:rPr>
              <a:t>研究者</a:t>
            </a:r>
            <a:r>
              <a:rPr lang="ja-JP" altLang="en-US" sz="1600" dirty="0">
                <a:latin typeface="+mn-ea"/>
              </a:rPr>
              <a:t>人材育成の充実（研修、</a:t>
            </a:r>
            <a:r>
              <a:rPr lang="en-US" altLang="ja-JP" sz="1600" dirty="0">
                <a:latin typeface="+mn-ea"/>
              </a:rPr>
              <a:t>OJT</a:t>
            </a:r>
            <a:r>
              <a:rPr lang="ja-JP" altLang="en-US" sz="1600" dirty="0" err="1">
                <a:latin typeface="+mn-ea"/>
              </a:rPr>
              <a:t>、</a:t>
            </a:r>
            <a:r>
              <a:rPr lang="ja-JP" altLang="en-US" sz="1600" dirty="0">
                <a:latin typeface="+mn-ea"/>
              </a:rPr>
              <a:t>出向、統一理念の浸透</a:t>
            </a:r>
            <a:r>
              <a:rPr lang="ja-JP" altLang="en-US" sz="1600" dirty="0" smtClean="0">
                <a:latin typeface="+mn-ea"/>
              </a:rPr>
              <a:t>、キャリアパス</a:t>
            </a:r>
            <a:r>
              <a:rPr lang="ja-JP" altLang="en-US" sz="1600" dirty="0">
                <a:latin typeface="+mn-ea"/>
              </a:rPr>
              <a:t>設計ほか）</a:t>
            </a:r>
          </a:p>
          <a:p>
            <a:pPr marL="985838" indent="-985838"/>
            <a:r>
              <a:rPr lang="ja-JP" altLang="en-US" sz="1600" dirty="0" smtClean="0">
                <a:latin typeface="+mn-ea"/>
              </a:rPr>
              <a:t>●</a:t>
            </a:r>
            <a:r>
              <a:rPr lang="ja-JP" altLang="en-US" sz="1600" dirty="0">
                <a:latin typeface="+mn-ea"/>
              </a:rPr>
              <a:t>外部有識者の知見活用</a:t>
            </a:r>
            <a:endParaRPr lang="en-US" altLang="ja-JP" sz="1600" dirty="0">
              <a:latin typeface="+mn-ea"/>
            </a:endParaRPr>
          </a:p>
          <a:p>
            <a:pPr marL="985838" indent="-985838"/>
            <a:r>
              <a:rPr lang="ja-JP" altLang="en-US" sz="1600" dirty="0" smtClean="0">
                <a:latin typeface="+mn-ea"/>
              </a:rPr>
              <a:t>●</a:t>
            </a:r>
            <a:r>
              <a:rPr lang="ja-JP" altLang="en-US" sz="1600" dirty="0">
                <a:latin typeface="+mn-ea"/>
              </a:rPr>
              <a:t>広報体制の整備</a:t>
            </a:r>
            <a:endParaRPr lang="en-US" altLang="ja-JP" sz="1600" dirty="0">
              <a:latin typeface="+mn-ea"/>
            </a:endParaRPr>
          </a:p>
          <a:p>
            <a:pPr marL="985838" indent="-985838"/>
            <a:r>
              <a:rPr lang="ja-JP" altLang="en-US" sz="1600" dirty="0" smtClean="0">
                <a:latin typeface="+mn-ea"/>
              </a:rPr>
              <a:t>●</a:t>
            </a:r>
            <a:r>
              <a:rPr lang="ja-JP" altLang="en-US" sz="1600" dirty="0">
                <a:latin typeface="+mn-ea"/>
              </a:rPr>
              <a:t>企業との共同（受託）</a:t>
            </a:r>
            <a:r>
              <a:rPr lang="en-US" altLang="ja-JP" sz="1600" dirty="0">
                <a:latin typeface="+mn-ea"/>
              </a:rPr>
              <a:t>R&amp;D</a:t>
            </a:r>
            <a:r>
              <a:rPr lang="ja-JP" altLang="en-US" sz="1600" dirty="0">
                <a:latin typeface="+mn-ea"/>
              </a:rPr>
              <a:t>に関わる制度の整理</a:t>
            </a:r>
            <a:endParaRPr lang="en-US" altLang="ja-JP" sz="1600" dirty="0">
              <a:latin typeface="+mn-ea"/>
            </a:endParaRPr>
          </a:p>
          <a:p>
            <a:pPr marL="985838" indent="-985838"/>
            <a:r>
              <a:rPr lang="ja-JP" altLang="en-US" sz="1600" dirty="0" smtClean="0">
                <a:latin typeface="+mn-ea"/>
              </a:rPr>
              <a:t>●</a:t>
            </a:r>
            <a:r>
              <a:rPr lang="ja-JP" altLang="en-US" sz="1600" dirty="0">
                <a:latin typeface="+mn-ea"/>
              </a:rPr>
              <a:t>設立団体と</a:t>
            </a:r>
            <a:r>
              <a:rPr lang="ja-JP" altLang="en-US" sz="1600" dirty="0" smtClean="0">
                <a:latin typeface="+mn-ea"/>
              </a:rPr>
              <a:t>の運営費</a:t>
            </a:r>
            <a:r>
              <a:rPr lang="ja-JP" altLang="en-US" sz="1600" dirty="0">
                <a:latin typeface="+mn-ea"/>
              </a:rPr>
              <a:t>交付金のあり方</a:t>
            </a:r>
            <a:r>
              <a:rPr lang="ja-JP" altLang="en-US" sz="1600" dirty="0" smtClean="0">
                <a:latin typeface="+mn-ea"/>
              </a:rPr>
              <a:t>検討</a:t>
            </a:r>
            <a:endParaRPr kumimoji="1" lang="ja-JP" altLang="en-US" sz="1600" dirty="0"/>
          </a:p>
        </p:txBody>
      </p:sp>
    </p:spTree>
    <p:extLst>
      <p:ext uri="{BB962C8B-B14F-4D97-AF65-F5344CB8AC3E}">
        <p14:creationId xmlns:p14="http://schemas.microsoft.com/office/powerpoint/2010/main" val="34803782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1026745" y="5383100"/>
            <a:ext cx="7032649" cy="1025281"/>
          </a:xfrm>
          <a:prstGeom prst="rect">
            <a:avLst/>
          </a:prstGeom>
          <a:solidFill>
            <a:schemeClr val="accent4">
              <a:lumMod val="20000"/>
              <a:lumOff val="80000"/>
            </a:schemeClr>
          </a:solidFill>
          <a:ln>
            <a:noFill/>
          </a:ln>
        </p:spPr>
        <p:txBody>
          <a:bodyPr wrap="square">
            <a:spAutoFit/>
          </a:bodyPr>
          <a:lstStyle/>
          <a:p>
            <a:pPr marL="285750" indent="-285750" algn="just">
              <a:lnSpc>
                <a:spcPts val="2500"/>
              </a:lnSpc>
              <a:buFont typeface="Wingdings" panose="05000000000000000000" pitchFamily="2" charset="2"/>
              <a:buChar char="p"/>
            </a:pPr>
            <a:r>
              <a:rPr lang="ja-JP" altLang="en-US" dirty="0">
                <a:latin typeface="Times New Roman" panose="02020603050405020304" pitchFamily="18" charset="0"/>
                <a:ea typeface="HG丸ｺﾞｼｯｸM-PRO" panose="020F0600000000000000" pitchFamily="50" charset="-128"/>
              </a:rPr>
              <a:t>ガス化炉における変換効率</a:t>
            </a:r>
            <a:r>
              <a:rPr lang="ja-JP" altLang="en-US">
                <a:latin typeface="Times New Roman" panose="02020603050405020304" pitchFamily="18" charset="0"/>
                <a:ea typeface="HG丸ｺﾞｼｯｸM-PRO" panose="020F0600000000000000" pitchFamily="50" charset="-128"/>
              </a:rPr>
              <a:t>は、高位発熱量で</a:t>
            </a:r>
            <a:r>
              <a:rPr lang="en-US" altLang="ja-JP" dirty="0">
                <a:latin typeface="Times New Roman" panose="02020603050405020304" pitchFamily="18" charset="0"/>
                <a:ea typeface="HG丸ｺﾞｼｯｸM-PRO" panose="020F0600000000000000" pitchFamily="50" charset="-128"/>
              </a:rPr>
              <a:t>90%</a:t>
            </a:r>
            <a:r>
              <a:rPr lang="ja-JP" altLang="en-US" dirty="0">
                <a:latin typeface="Times New Roman" panose="02020603050405020304" pitchFamily="18" charset="0"/>
                <a:ea typeface="HG丸ｺﾞｼｯｸM-PRO" panose="020F0600000000000000" pitchFamily="50" charset="-128"/>
              </a:rPr>
              <a:t>を達成</a:t>
            </a:r>
            <a:endParaRPr lang="en-US" altLang="ja-JP" dirty="0">
              <a:latin typeface="Times New Roman" panose="02020603050405020304" pitchFamily="18" charset="0"/>
              <a:ea typeface="HG丸ｺﾞｼｯｸM-PRO" panose="020F0600000000000000" pitchFamily="50" charset="-128"/>
            </a:endParaRPr>
          </a:p>
          <a:p>
            <a:pPr marL="285750" indent="-285750" algn="just">
              <a:lnSpc>
                <a:spcPts val="2500"/>
              </a:lnSpc>
              <a:buFont typeface="Wingdings" panose="05000000000000000000" pitchFamily="2" charset="2"/>
              <a:buChar char="p"/>
            </a:pPr>
            <a:r>
              <a:rPr lang="ja-JP" altLang="en-US" dirty="0">
                <a:latin typeface="Times New Roman" panose="02020603050405020304" pitchFamily="18" charset="0"/>
                <a:ea typeface="HG丸ｺﾞｼｯｸM-PRO" panose="020F0600000000000000" pitchFamily="50" charset="-128"/>
              </a:rPr>
              <a:t>高活性･高安定･非白金のタール改質触媒を開発</a:t>
            </a:r>
            <a:endParaRPr lang="en-US" altLang="ja-JP" dirty="0">
              <a:latin typeface="Times New Roman" panose="02020603050405020304" pitchFamily="18" charset="0"/>
              <a:ea typeface="HG丸ｺﾞｼｯｸM-PRO" panose="020F0600000000000000" pitchFamily="50" charset="-128"/>
            </a:endParaRPr>
          </a:p>
          <a:p>
            <a:pPr marL="285750" indent="-285750" algn="just">
              <a:lnSpc>
                <a:spcPts val="2500"/>
              </a:lnSpc>
              <a:buFont typeface="Wingdings" panose="05000000000000000000" pitchFamily="2" charset="2"/>
              <a:buChar char="p"/>
            </a:pPr>
            <a:r>
              <a:rPr lang="ja-JP" altLang="en-US" dirty="0">
                <a:latin typeface="Times New Roman" panose="02020603050405020304" pitchFamily="18" charset="0"/>
                <a:ea typeface="HG丸ｺﾞｼｯｸM-PRO" panose="020F0600000000000000" pitchFamily="50" charset="-128"/>
              </a:rPr>
              <a:t>木質ガス化ガスによる</a:t>
            </a:r>
            <a:r>
              <a:rPr lang="en-US" altLang="ja-JP" dirty="0">
                <a:latin typeface="Times New Roman" panose="02020603050405020304" pitchFamily="18" charset="0"/>
                <a:ea typeface="HG丸ｺﾞｼｯｸM-PRO" panose="020F0600000000000000" pitchFamily="50" charset="-128"/>
              </a:rPr>
              <a:t>SOFC</a:t>
            </a:r>
            <a:r>
              <a:rPr lang="ja-JP" altLang="en-US" dirty="0">
                <a:latin typeface="Times New Roman" panose="02020603050405020304" pitchFamily="18" charset="0"/>
                <a:ea typeface="HG丸ｺﾞｼｯｸM-PRO" panose="020F0600000000000000" pitchFamily="50" charset="-128"/>
              </a:rPr>
              <a:t>は、</a:t>
            </a:r>
            <a:r>
              <a:rPr lang="en-US" altLang="ja-JP" dirty="0">
                <a:latin typeface="Times New Roman" panose="02020603050405020304" pitchFamily="18" charset="0"/>
                <a:ea typeface="HG丸ｺﾞｼｯｸM-PRO" panose="020F0600000000000000" pitchFamily="50" charset="-128"/>
              </a:rPr>
              <a:t>0.3 A cm</a:t>
            </a:r>
            <a:r>
              <a:rPr lang="en-US" altLang="ja-JP" baseline="30000" dirty="0"/>
              <a:t>−</a:t>
            </a:r>
            <a:r>
              <a:rPr lang="en-US" altLang="ja-JP" baseline="30000" dirty="0">
                <a:latin typeface="Times New Roman" panose="02020603050405020304" pitchFamily="18" charset="0"/>
                <a:ea typeface="HG丸ｺﾞｼｯｸM-PRO" panose="020F0600000000000000" pitchFamily="50" charset="-128"/>
              </a:rPr>
              <a:t>2</a:t>
            </a:r>
            <a:r>
              <a:rPr lang="ja-JP" altLang="en-US" dirty="0">
                <a:latin typeface="Times New Roman" panose="02020603050405020304" pitchFamily="18" charset="0"/>
                <a:ea typeface="HG丸ｺﾞｼｯｸM-PRO" panose="020F0600000000000000" pitchFamily="50" charset="-128"/>
              </a:rPr>
              <a:t>で水素の</a:t>
            </a:r>
            <a:r>
              <a:rPr lang="en-US" altLang="ja-JP" dirty="0">
                <a:latin typeface="Times New Roman" panose="02020603050405020304" pitchFamily="18" charset="0"/>
                <a:ea typeface="HG丸ｺﾞｼｯｸM-PRO" panose="020F0600000000000000" pitchFamily="50" charset="-128"/>
              </a:rPr>
              <a:t>92%</a:t>
            </a:r>
            <a:r>
              <a:rPr lang="ja-JP" altLang="en-US" dirty="0">
                <a:latin typeface="Times New Roman" panose="02020603050405020304" pitchFamily="18" charset="0"/>
                <a:ea typeface="HG丸ｺﾞｼｯｸM-PRO" panose="020F0600000000000000" pitchFamily="50" charset="-128"/>
              </a:rPr>
              <a:t>を出力</a:t>
            </a:r>
            <a:endParaRPr lang="en-US" altLang="ja-JP" dirty="0">
              <a:latin typeface="Times New Roman" panose="02020603050405020304" pitchFamily="18" charset="0"/>
              <a:ea typeface="HG丸ｺﾞｼｯｸM-PRO" panose="020F0600000000000000" pitchFamily="50" charset="-128"/>
            </a:endParaRPr>
          </a:p>
        </p:txBody>
      </p:sp>
      <p:pic>
        <p:nvPicPr>
          <p:cNvPr id="5" name="図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0388" y="896874"/>
            <a:ext cx="7686050" cy="4114557"/>
          </a:xfrm>
          <a:prstGeom prst="rect">
            <a:avLst/>
          </a:prstGeom>
        </p:spPr>
      </p:pic>
      <p:sp>
        <p:nvSpPr>
          <p:cNvPr id="8" name="タイトル 3">
            <a:extLst>
              <a:ext uri="{FF2B5EF4-FFF2-40B4-BE49-F238E27FC236}">
                <a16:creationId xmlns:a16="http://schemas.microsoft.com/office/drawing/2014/main" id="{B2FC880D-615D-8945-97E8-BBBE8FB691B8}"/>
              </a:ext>
            </a:extLst>
          </p:cNvPr>
          <p:cNvSpPr txBox="1">
            <a:spLocks/>
          </p:cNvSpPr>
          <p:nvPr/>
        </p:nvSpPr>
        <p:spPr>
          <a:xfrm>
            <a:off x="1779141" y="221064"/>
            <a:ext cx="7109639" cy="400110"/>
          </a:xfrm>
          <a:prstGeom prst="rect">
            <a:avLst/>
          </a:prstGeom>
        </p:spPr>
        <p:txBody>
          <a:bodyPr wrap="none">
            <a:spAutoFit/>
          </a:bodyPr>
          <a:lstStyle>
            <a:lvl1pPr algn="ctr" defTabSz="990570" rtl="0" eaLnBrk="1" latinLnBrk="0" hangingPunct="1">
              <a:spcBef>
                <a:spcPct val="0"/>
              </a:spcBef>
              <a:buNone/>
              <a:defRPr kumimoji="1" sz="4767" kern="1200">
                <a:solidFill>
                  <a:schemeClr val="tx1"/>
                </a:solidFill>
                <a:latin typeface="+mj-lt"/>
                <a:ea typeface="+mj-ea"/>
                <a:cs typeface="+mj-cs"/>
              </a:defRPr>
            </a:lvl1pPr>
          </a:lstStyle>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木質ガス化ガスによる固体酸化物形燃料電池の発電技術開発</a:t>
            </a:r>
          </a:p>
        </p:txBody>
      </p:sp>
      <p:cxnSp>
        <p:nvCxnSpPr>
          <p:cNvPr id="9" name="直線コネクタ 8">
            <a:extLst>
              <a:ext uri="{FF2B5EF4-FFF2-40B4-BE49-F238E27FC236}">
                <a16:creationId xmlns:a16="http://schemas.microsoft.com/office/drawing/2014/main" id="{E3A8A4AC-D4C6-1A46-93F9-61DFF43EE9F9}"/>
              </a:ext>
            </a:extLst>
          </p:cNvPr>
          <p:cNvCxnSpPr/>
          <p:nvPr/>
        </p:nvCxnSpPr>
        <p:spPr>
          <a:xfrm>
            <a:off x="124355" y="715415"/>
            <a:ext cx="885879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スライド番号プレースホルダー 1"/>
          <p:cNvSpPr txBox="1">
            <a:spLocks/>
          </p:cNvSpPr>
          <p:nvPr/>
        </p:nvSpPr>
        <p:spPr>
          <a:xfrm>
            <a:off x="8629649" y="0"/>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17</a:t>
            </a:fld>
            <a:endParaRPr kumimoji="1" lang="ja-JP" altLang="en-US" sz="2000" dirty="0"/>
          </a:p>
        </p:txBody>
      </p:sp>
      <p:sp>
        <p:nvSpPr>
          <p:cNvPr id="11" name="コンテンツ プレースホルダー 2">
            <a:extLst>
              <a:ext uri="{FF2B5EF4-FFF2-40B4-BE49-F238E27FC236}">
                <a16:creationId xmlns:a16="http://schemas.microsoft.com/office/drawing/2014/main" id="{6C83C8A4-8EFC-5A4E-A20A-B83D4F8B3E8E}"/>
              </a:ext>
            </a:extLst>
          </p:cNvPr>
          <p:cNvSpPr txBox="1">
            <a:spLocks/>
          </p:cNvSpPr>
          <p:nvPr/>
        </p:nvSpPr>
        <p:spPr>
          <a:xfrm>
            <a:off x="0" y="-4202"/>
            <a:ext cx="1723549" cy="346249"/>
          </a:xfrm>
          <a:prstGeom prst="rect">
            <a:avLst/>
          </a:prstGeom>
          <a:solidFill>
            <a:schemeClr val="accent6">
              <a:lumMod val="40000"/>
              <a:lumOff val="60000"/>
            </a:schemeClr>
          </a:solidFill>
        </p:spPr>
        <p:txBody>
          <a:bodyPr wrap="none">
            <a:spAutoFit/>
          </a:bodyPr>
          <a:lst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a:lstStyle>
          <a:p>
            <a:pPr marL="0" indent="0">
              <a:lnSpc>
                <a:spcPct val="110000"/>
              </a:lnSpc>
              <a:buNone/>
            </a:pP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　グリーン関連　</a:t>
            </a:r>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6574827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直線コネクタ 39">
            <a:extLst>
              <a:ext uri="{FF2B5EF4-FFF2-40B4-BE49-F238E27FC236}">
                <a16:creationId xmlns:a16="http://schemas.microsoft.com/office/drawing/2014/main" id="{7D6626AD-AA56-424A-90C0-53C2FF289184}"/>
              </a:ext>
            </a:extLst>
          </p:cNvPr>
          <p:cNvCxnSpPr/>
          <p:nvPr/>
        </p:nvCxnSpPr>
        <p:spPr>
          <a:xfrm>
            <a:off x="124355" y="734465"/>
            <a:ext cx="885879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A9A260D9-BF3A-C14C-B018-1ADD72C6851B}"/>
              </a:ext>
            </a:extLst>
          </p:cNvPr>
          <p:cNvSpPr txBox="1"/>
          <p:nvPr/>
        </p:nvSpPr>
        <p:spPr>
          <a:xfrm>
            <a:off x="2433019" y="838143"/>
            <a:ext cx="4541913" cy="661720"/>
          </a:xfrm>
          <a:prstGeom prst="rect">
            <a:avLst/>
          </a:prstGeom>
          <a:noFill/>
        </p:spPr>
        <p:txBody>
          <a:bodyPr wrap="square" rtlCol="0">
            <a:spAutoFit/>
          </a:bodyPr>
          <a:lstStyle/>
          <a:p>
            <a:pPr marL="285750" indent="-285750">
              <a:spcBef>
                <a:spcPts val="600"/>
              </a:spcBef>
              <a:buClr>
                <a:srgbClr val="C00000"/>
              </a:buClr>
              <a:buFont typeface="Wingdings" panose="05000000000000000000" pitchFamily="2" charset="2"/>
              <a:buChar char="Ø"/>
            </a:pP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バイオリファイナリーの社会実装</a:t>
            </a:r>
            <a:endParaRPr lang="en-US" altLang="ja-JP" sz="16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spcBef>
                <a:spcPts val="600"/>
              </a:spcBef>
              <a:buClr>
                <a:srgbClr val="C00000"/>
              </a:buClr>
              <a:buFont typeface="Wingdings" panose="05000000000000000000" pitchFamily="2" charset="2"/>
              <a:buChar char="Ø"/>
            </a:pPr>
            <a:r>
              <a:rPr lang="en-US" altLang="ja-JP" sz="1600" b="1" dirty="0">
                <a:latin typeface="メイリオ" panose="020B0604030504040204" pitchFamily="50" charset="-128"/>
                <a:ea typeface="メイリオ" panose="020B0604030504040204" pitchFamily="50" charset="-128"/>
                <a:cs typeface="メイリオ" panose="020B0604030504040204" pitchFamily="50" charset="-128"/>
              </a:rPr>
              <a:t>CO₂</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排出量の削減および循環型社会の構築</a:t>
            </a:r>
            <a:endParaRPr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正方形/長方形 1"/>
          <p:cNvSpPr/>
          <p:nvPr/>
        </p:nvSpPr>
        <p:spPr>
          <a:xfrm>
            <a:off x="105501" y="866424"/>
            <a:ext cx="2294218" cy="369332"/>
          </a:xfrm>
          <a:prstGeom prst="rect">
            <a:avLst/>
          </a:prstGeom>
        </p:spPr>
        <p:txBody>
          <a:bodyPr wrap="none">
            <a:spAutoFit/>
          </a:bodyPr>
          <a:lstStyle/>
          <a:p>
            <a:r>
              <a:rPr lang="en-US" altLang="ja-JP" dirty="0">
                <a:solidFill>
                  <a:srgbClr val="0000FF"/>
                </a:solidFill>
                <a:effectLst>
                  <a:outerShdw blurRad="38100" dist="38100" dir="2700000" algn="tl">
                    <a:srgbClr val="000000">
                      <a:alpha val="43137"/>
                    </a:srgbClr>
                  </a:outerShdw>
                </a:effectLst>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SDGs</a:t>
            </a:r>
            <a:r>
              <a:rPr lang="ja-JP" altLang="en-US" dirty="0">
                <a:solidFill>
                  <a:srgbClr val="0000FF"/>
                </a:solidFill>
                <a:effectLst>
                  <a:outerShdw blurRad="38100" dist="38100" dir="2700000" algn="tl">
                    <a:srgbClr val="000000">
                      <a:alpha val="43137"/>
                    </a:srgbClr>
                  </a:outerShdw>
                </a:effectLst>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実現へ</a:t>
            </a:r>
            <a:r>
              <a:rPr lang="ja-JP" altLang="en-US" dirty="0" smtClean="0">
                <a:solidFill>
                  <a:srgbClr val="0000FF"/>
                </a:solidFill>
                <a:effectLst>
                  <a:outerShdw blurRad="38100" dist="38100" dir="2700000" algn="tl">
                    <a:srgbClr val="000000">
                      <a:alpha val="43137"/>
                    </a:srgbClr>
                  </a:outerShdw>
                </a:effectLst>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の取組み</a:t>
            </a:r>
            <a:endParaRPr lang="ja-JP" altLang="en-US" dirty="0">
              <a:solidFill>
                <a:srgbClr val="0000FF"/>
              </a:solidFill>
            </a:endParaRPr>
          </a:p>
        </p:txBody>
      </p:sp>
      <p:pic>
        <p:nvPicPr>
          <p:cNvPr id="38"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58930" y="846528"/>
            <a:ext cx="835850" cy="822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869821" y="838907"/>
            <a:ext cx="835850" cy="831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 name="円/楕円 4"/>
          <p:cNvSpPr/>
          <p:nvPr/>
        </p:nvSpPr>
        <p:spPr>
          <a:xfrm rot="21292803" flipV="1">
            <a:off x="746023" y="2408859"/>
            <a:ext cx="4447786" cy="1912193"/>
          </a:xfrm>
          <a:custGeom>
            <a:avLst/>
            <a:gdLst>
              <a:gd name="connsiteX0" fmla="*/ 0 w 1944216"/>
              <a:gd name="connsiteY0" fmla="*/ 504056 h 1008112"/>
              <a:gd name="connsiteX1" fmla="*/ 972108 w 1944216"/>
              <a:gd name="connsiteY1" fmla="*/ 0 h 1008112"/>
              <a:gd name="connsiteX2" fmla="*/ 1944216 w 1944216"/>
              <a:gd name="connsiteY2" fmla="*/ 504056 h 1008112"/>
              <a:gd name="connsiteX3" fmla="*/ 972108 w 1944216"/>
              <a:gd name="connsiteY3" fmla="*/ 1008112 h 1008112"/>
              <a:gd name="connsiteX4" fmla="*/ 0 w 1944216"/>
              <a:gd name="connsiteY4" fmla="*/ 504056 h 1008112"/>
              <a:gd name="connsiteX0" fmla="*/ 59331 w 2003547"/>
              <a:gd name="connsiteY0" fmla="*/ 632072 h 1136128"/>
              <a:gd name="connsiteX1" fmla="*/ 455367 w 2003547"/>
              <a:gd name="connsiteY1" fmla="*/ 0 h 1136128"/>
              <a:gd name="connsiteX2" fmla="*/ 2003547 w 2003547"/>
              <a:gd name="connsiteY2" fmla="*/ 632072 h 1136128"/>
              <a:gd name="connsiteX3" fmla="*/ 1031439 w 2003547"/>
              <a:gd name="connsiteY3" fmla="*/ 1136128 h 1136128"/>
              <a:gd name="connsiteX4" fmla="*/ 59331 w 2003547"/>
              <a:gd name="connsiteY4" fmla="*/ 632072 h 1136128"/>
              <a:gd name="connsiteX0" fmla="*/ 36217 w 2492497"/>
              <a:gd name="connsiteY0" fmla="*/ 632814 h 1137482"/>
              <a:gd name="connsiteX1" fmla="*/ 432253 w 2492497"/>
              <a:gd name="connsiteY1" fmla="*/ 742 h 1137482"/>
              <a:gd name="connsiteX2" fmla="*/ 2492497 w 2492497"/>
              <a:gd name="connsiteY2" fmla="*/ 532230 h 1137482"/>
              <a:gd name="connsiteX3" fmla="*/ 1008325 w 2492497"/>
              <a:gd name="connsiteY3" fmla="*/ 1136870 h 1137482"/>
              <a:gd name="connsiteX4" fmla="*/ 36217 w 2492497"/>
              <a:gd name="connsiteY4" fmla="*/ 632814 h 1137482"/>
              <a:gd name="connsiteX0" fmla="*/ 79211 w 2535491"/>
              <a:gd name="connsiteY0" fmla="*/ 632814 h 1274489"/>
              <a:gd name="connsiteX1" fmla="*/ 475247 w 2535491"/>
              <a:gd name="connsiteY1" fmla="*/ 742 h 1274489"/>
              <a:gd name="connsiteX2" fmla="*/ 2535491 w 2535491"/>
              <a:gd name="connsiteY2" fmla="*/ 532230 h 1274489"/>
              <a:gd name="connsiteX3" fmla="*/ 1654823 w 2535491"/>
              <a:gd name="connsiteY3" fmla="*/ 1274030 h 1274489"/>
              <a:gd name="connsiteX4" fmla="*/ 79211 w 2535491"/>
              <a:gd name="connsiteY4" fmla="*/ 632814 h 1274489"/>
              <a:gd name="connsiteX0" fmla="*/ 79211 w 2570375"/>
              <a:gd name="connsiteY0" fmla="*/ 705537 h 1347212"/>
              <a:gd name="connsiteX1" fmla="*/ 475247 w 2570375"/>
              <a:gd name="connsiteY1" fmla="*/ 73465 h 1347212"/>
              <a:gd name="connsiteX2" fmla="*/ 486084 w 2570375"/>
              <a:gd name="connsiteY2" fmla="*/ 72329 h 1347212"/>
              <a:gd name="connsiteX3" fmla="*/ 2535491 w 2570375"/>
              <a:gd name="connsiteY3" fmla="*/ 604953 h 1347212"/>
              <a:gd name="connsiteX4" fmla="*/ 1654823 w 2570375"/>
              <a:gd name="connsiteY4" fmla="*/ 1346753 h 1347212"/>
              <a:gd name="connsiteX5" fmla="*/ 79211 w 2570375"/>
              <a:gd name="connsiteY5" fmla="*/ 705537 h 1347212"/>
              <a:gd name="connsiteX0" fmla="*/ 51058 w 2542222"/>
              <a:gd name="connsiteY0" fmla="*/ 635299 h 1276974"/>
              <a:gd name="connsiteX1" fmla="*/ 447094 w 2542222"/>
              <a:gd name="connsiteY1" fmla="*/ 3227 h 1276974"/>
              <a:gd name="connsiteX2" fmla="*/ 1070579 w 2542222"/>
              <a:gd name="connsiteY2" fmla="*/ 395283 h 1276974"/>
              <a:gd name="connsiteX3" fmla="*/ 2507338 w 2542222"/>
              <a:gd name="connsiteY3" fmla="*/ 534715 h 1276974"/>
              <a:gd name="connsiteX4" fmla="*/ 1626670 w 2542222"/>
              <a:gd name="connsiteY4" fmla="*/ 1276515 h 1276974"/>
              <a:gd name="connsiteX5" fmla="*/ 51058 w 2542222"/>
              <a:gd name="connsiteY5" fmla="*/ 635299 h 1276974"/>
              <a:gd name="connsiteX0" fmla="*/ 51058 w 2508578"/>
              <a:gd name="connsiteY0" fmla="*/ 635125 h 1276800"/>
              <a:gd name="connsiteX1" fmla="*/ 447094 w 2508578"/>
              <a:gd name="connsiteY1" fmla="*/ 3053 h 1276800"/>
              <a:gd name="connsiteX2" fmla="*/ 1070579 w 2508578"/>
              <a:gd name="connsiteY2" fmla="*/ 395109 h 1276800"/>
              <a:gd name="connsiteX3" fmla="*/ 1802098 w 2508578"/>
              <a:gd name="connsiteY3" fmla="*/ 404253 h 1276800"/>
              <a:gd name="connsiteX4" fmla="*/ 2507338 w 2508578"/>
              <a:gd name="connsiteY4" fmla="*/ 534541 h 1276800"/>
              <a:gd name="connsiteX5" fmla="*/ 1626670 w 2508578"/>
              <a:gd name="connsiteY5" fmla="*/ 1276341 h 1276800"/>
              <a:gd name="connsiteX6" fmla="*/ 51058 w 2508578"/>
              <a:gd name="connsiteY6" fmla="*/ 635125 h 1276800"/>
              <a:gd name="connsiteX0" fmla="*/ 51058 w 2511014"/>
              <a:gd name="connsiteY0" fmla="*/ 635125 h 1276800"/>
              <a:gd name="connsiteX1" fmla="*/ 447094 w 2511014"/>
              <a:gd name="connsiteY1" fmla="*/ 3053 h 1276800"/>
              <a:gd name="connsiteX2" fmla="*/ 1070579 w 2511014"/>
              <a:gd name="connsiteY2" fmla="*/ 395109 h 1276800"/>
              <a:gd name="connsiteX3" fmla="*/ 2149570 w 2511014"/>
              <a:gd name="connsiteY3" fmla="*/ 148221 h 1276800"/>
              <a:gd name="connsiteX4" fmla="*/ 2507338 w 2511014"/>
              <a:gd name="connsiteY4" fmla="*/ 534541 h 1276800"/>
              <a:gd name="connsiteX5" fmla="*/ 1626670 w 2511014"/>
              <a:gd name="connsiteY5" fmla="*/ 1276341 h 1276800"/>
              <a:gd name="connsiteX6" fmla="*/ 51058 w 2511014"/>
              <a:gd name="connsiteY6" fmla="*/ 635125 h 1276800"/>
              <a:gd name="connsiteX0" fmla="*/ 127066 w 2587022"/>
              <a:gd name="connsiteY0" fmla="*/ 653277 h 1294955"/>
              <a:gd name="connsiteX1" fmla="*/ 212206 w 2587022"/>
              <a:gd name="connsiteY1" fmla="*/ 2917 h 1294955"/>
              <a:gd name="connsiteX2" fmla="*/ 1146587 w 2587022"/>
              <a:gd name="connsiteY2" fmla="*/ 413261 h 1294955"/>
              <a:gd name="connsiteX3" fmla="*/ 2225578 w 2587022"/>
              <a:gd name="connsiteY3" fmla="*/ 166373 h 1294955"/>
              <a:gd name="connsiteX4" fmla="*/ 2583346 w 2587022"/>
              <a:gd name="connsiteY4" fmla="*/ 552693 h 1294955"/>
              <a:gd name="connsiteX5" fmla="*/ 1702678 w 2587022"/>
              <a:gd name="connsiteY5" fmla="*/ 1294493 h 1294955"/>
              <a:gd name="connsiteX6" fmla="*/ 127066 w 2587022"/>
              <a:gd name="connsiteY6" fmla="*/ 653277 h 1294955"/>
              <a:gd name="connsiteX0" fmla="*/ 127066 w 2587022"/>
              <a:gd name="connsiteY0" fmla="*/ 677418 h 1319096"/>
              <a:gd name="connsiteX1" fmla="*/ 212206 w 2587022"/>
              <a:gd name="connsiteY1" fmla="*/ 27058 h 1319096"/>
              <a:gd name="connsiteX2" fmla="*/ 634522 w 2587022"/>
              <a:gd name="connsiteY2" fmla="*/ 153938 h 1319096"/>
              <a:gd name="connsiteX3" fmla="*/ 1146587 w 2587022"/>
              <a:gd name="connsiteY3" fmla="*/ 437402 h 1319096"/>
              <a:gd name="connsiteX4" fmla="*/ 2225578 w 2587022"/>
              <a:gd name="connsiteY4" fmla="*/ 190514 h 1319096"/>
              <a:gd name="connsiteX5" fmla="*/ 2583346 w 2587022"/>
              <a:gd name="connsiteY5" fmla="*/ 576834 h 1319096"/>
              <a:gd name="connsiteX6" fmla="*/ 1702678 w 2587022"/>
              <a:gd name="connsiteY6" fmla="*/ 1318634 h 1319096"/>
              <a:gd name="connsiteX7" fmla="*/ 127066 w 2587022"/>
              <a:gd name="connsiteY7" fmla="*/ 677418 h 1319096"/>
              <a:gd name="connsiteX0" fmla="*/ 109276 w 2569232"/>
              <a:gd name="connsiteY0" fmla="*/ 750154 h 1391832"/>
              <a:gd name="connsiteX1" fmla="*/ 194416 w 2569232"/>
              <a:gd name="connsiteY1" fmla="*/ 99794 h 1391832"/>
              <a:gd name="connsiteX2" fmla="*/ 671596 w 2569232"/>
              <a:gd name="connsiteY2" fmla="*/ 43794 h 1391832"/>
              <a:gd name="connsiteX3" fmla="*/ 1128797 w 2569232"/>
              <a:gd name="connsiteY3" fmla="*/ 510138 h 1391832"/>
              <a:gd name="connsiteX4" fmla="*/ 2207788 w 2569232"/>
              <a:gd name="connsiteY4" fmla="*/ 263250 h 1391832"/>
              <a:gd name="connsiteX5" fmla="*/ 2565556 w 2569232"/>
              <a:gd name="connsiteY5" fmla="*/ 649570 h 1391832"/>
              <a:gd name="connsiteX6" fmla="*/ 1684888 w 2569232"/>
              <a:gd name="connsiteY6" fmla="*/ 1391370 h 1391832"/>
              <a:gd name="connsiteX7" fmla="*/ 109276 w 2569232"/>
              <a:gd name="connsiteY7" fmla="*/ 750154 h 1391832"/>
              <a:gd name="connsiteX0" fmla="*/ 109276 w 2569232"/>
              <a:gd name="connsiteY0" fmla="*/ 750154 h 1391832"/>
              <a:gd name="connsiteX1" fmla="*/ 194416 w 2569232"/>
              <a:gd name="connsiteY1" fmla="*/ 99794 h 1391832"/>
              <a:gd name="connsiteX2" fmla="*/ 671596 w 2569232"/>
              <a:gd name="connsiteY2" fmla="*/ 43794 h 1391832"/>
              <a:gd name="connsiteX3" fmla="*/ 1320821 w 2569232"/>
              <a:gd name="connsiteY3" fmla="*/ 354690 h 1391832"/>
              <a:gd name="connsiteX4" fmla="*/ 2207788 w 2569232"/>
              <a:gd name="connsiteY4" fmla="*/ 263250 h 1391832"/>
              <a:gd name="connsiteX5" fmla="*/ 2565556 w 2569232"/>
              <a:gd name="connsiteY5" fmla="*/ 649570 h 1391832"/>
              <a:gd name="connsiteX6" fmla="*/ 1684888 w 2569232"/>
              <a:gd name="connsiteY6" fmla="*/ 1391370 h 1391832"/>
              <a:gd name="connsiteX7" fmla="*/ 109276 w 2569232"/>
              <a:gd name="connsiteY7" fmla="*/ 750154 h 1391832"/>
              <a:gd name="connsiteX0" fmla="*/ 70721 w 2530677"/>
              <a:gd name="connsiteY0" fmla="*/ 750154 h 1446654"/>
              <a:gd name="connsiteX1" fmla="*/ 155861 w 2530677"/>
              <a:gd name="connsiteY1" fmla="*/ 99794 h 1446654"/>
              <a:gd name="connsiteX2" fmla="*/ 633041 w 2530677"/>
              <a:gd name="connsiteY2" fmla="*/ 43794 h 1446654"/>
              <a:gd name="connsiteX3" fmla="*/ 1282266 w 2530677"/>
              <a:gd name="connsiteY3" fmla="*/ 354690 h 1446654"/>
              <a:gd name="connsiteX4" fmla="*/ 2169233 w 2530677"/>
              <a:gd name="connsiteY4" fmla="*/ 263250 h 1446654"/>
              <a:gd name="connsiteX5" fmla="*/ 2527001 w 2530677"/>
              <a:gd name="connsiteY5" fmla="*/ 649570 h 1446654"/>
              <a:gd name="connsiteX6" fmla="*/ 1125125 w 2530677"/>
              <a:gd name="connsiteY6" fmla="*/ 1446234 h 1446654"/>
              <a:gd name="connsiteX7" fmla="*/ 70721 w 2530677"/>
              <a:gd name="connsiteY7" fmla="*/ 750154 h 1446654"/>
              <a:gd name="connsiteX0" fmla="*/ 70721 w 2575654"/>
              <a:gd name="connsiteY0" fmla="*/ 750154 h 1446764"/>
              <a:gd name="connsiteX1" fmla="*/ 155861 w 2575654"/>
              <a:gd name="connsiteY1" fmla="*/ 99794 h 1446764"/>
              <a:gd name="connsiteX2" fmla="*/ 633041 w 2575654"/>
              <a:gd name="connsiteY2" fmla="*/ 43794 h 1446764"/>
              <a:gd name="connsiteX3" fmla="*/ 1282266 w 2575654"/>
              <a:gd name="connsiteY3" fmla="*/ 354690 h 1446764"/>
              <a:gd name="connsiteX4" fmla="*/ 2169233 w 2575654"/>
              <a:gd name="connsiteY4" fmla="*/ 263250 h 1446764"/>
              <a:gd name="connsiteX5" fmla="*/ 2572721 w 2575654"/>
              <a:gd name="connsiteY5" fmla="*/ 859882 h 1446764"/>
              <a:gd name="connsiteX6" fmla="*/ 1125125 w 2575654"/>
              <a:gd name="connsiteY6" fmla="*/ 1446234 h 1446764"/>
              <a:gd name="connsiteX7" fmla="*/ 70721 w 2575654"/>
              <a:gd name="connsiteY7" fmla="*/ 750154 h 1446764"/>
              <a:gd name="connsiteX0" fmla="*/ 70721 w 2711695"/>
              <a:gd name="connsiteY0" fmla="*/ 750154 h 1446362"/>
              <a:gd name="connsiteX1" fmla="*/ 155861 w 2711695"/>
              <a:gd name="connsiteY1" fmla="*/ 99794 h 1446362"/>
              <a:gd name="connsiteX2" fmla="*/ 633041 w 2711695"/>
              <a:gd name="connsiteY2" fmla="*/ 43794 h 1446362"/>
              <a:gd name="connsiteX3" fmla="*/ 1282266 w 2711695"/>
              <a:gd name="connsiteY3" fmla="*/ 354690 h 1446362"/>
              <a:gd name="connsiteX4" fmla="*/ 2169233 w 2711695"/>
              <a:gd name="connsiteY4" fmla="*/ 263250 h 1446362"/>
              <a:gd name="connsiteX5" fmla="*/ 2709881 w 2711695"/>
              <a:gd name="connsiteY5" fmla="*/ 695290 h 1446362"/>
              <a:gd name="connsiteX6" fmla="*/ 1125125 w 2711695"/>
              <a:gd name="connsiteY6" fmla="*/ 1446234 h 1446362"/>
              <a:gd name="connsiteX7" fmla="*/ 70721 w 2711695"/>
              <a:gd name="connsiteY7" fmla="*/ 750154 h 1446362"/>
              <a:gd name="connsiteX0" fmla="*/ 70721 w 2709881"/>
              <a:gd name="connsiteY0" fmla="*/ 750154 h 1453313"/>
              <a:gd name="connsiteX1" fmla="*/ 155861 w 2709881"/>
              <a:gd name="connsiteY1" fmla="*/ 99794 h 1453313"/>
              <a:gd name="connsiteX2" fmla="*/ 633041 w 2709881"/>
              <a:gd name="connsiteY2" fmla="*/ 43794 h 1453313"/>
              <a:gd name="connsiteX3" fmla="*/ 1282266 w 2709881"/>
              <a:gd name="connsiteY3" fmla="*/ 354690 h 1453313"/>
              <a:gd name="connsiteX4" fmla="*/ 2169233 w 2709881"/>
              <a:gd name="connsiteY4" fmla="*/ 263250 h 1453313"/>
              <a:gd name="connsiteX5" fmla="*/ 2709881 w 2709881"/>
              <a:gd name="connsiteY5" fmla="*/ 695290 h 1453313"/>
              <a:gd name="connsiteX6" fmla="*/ 2169232 w 2709881"/>
              <a:gd name="connsiteY6" fmla="*/ 1086210 h 1453313"/>
              <a:gd name="connsiteX7" fmla="*/ 1125125 w 2709881"/>
              <a:gd name="connsiteY7" fmla="*/ 1446234 h 1453313"/>
              <a:gd name="connsiteX8" fmla="*/ 70721 w 2709881"/>
              <a:gd name="connsiteY8" fmla="*/ 750154 h 1453313"/>
              <a:gd name="connsiteX0" fmla="*/ 70721 w 2709881"/>
              <a:gd name="connsiteY0" fmla="*/ 750154 h 1493993"/>
              <a:gd name="connsiteX1" fmla="*/ 155861 w 2709881"/>
              <a:gd name="connsiteY1" fmla="*/ 99794 h 1493993"/>
              <a:gd name="connsiteX2" fmla="*/ 633041 w 2709881"/>
              <a:gd name="connsiteY2" fmla="*/ 43794 h 1493993"/>
              <a:gd name="connsiteX3" fmla="*/ 1282266 w 2709881"/>
              <a:gd name="connsiteY3" fmla="*/ 354690 h 1493993"/>
              <a:gd name="connsiteX4" fmla="*/ 2169233 w 2709881"/>
              <a:gd name="connsiteY4" fmla="*/ 263250 h 1493993"/>
              <a:gd name="connsiteX5" fmla="*/ 2709881 w 2709881"/>
              <a:gd name="connsiteY5" fmla="*/ 695290 h 1493993"/>
              <a:gd name="connsiteX6" fmla="*/ 2260672 w 2709881"/>
              <a:gd name="connsiteY6" fmla="*/ 1351386 h 1493993"/>
              <a:gd name="connsiteX7" fmla="*/ 1125125 w 2709881"/>
              <a:gd name="connsiteY7" fmla="*/ 1446234 h 1493993"/>
              <a:gd name="connsiteX8" fmla="*/ 70721 w 2709881"/>
              <a:gd name="connsiteY8" fmla="*/ 750154 h 1493993"/>
              <a:gd name="connsiteX0" fmla="*/ 70721 w 2627585"/>
              <a:gd name="connsiteY0" fmla="*/ 750154 h 1493993"/>
              <a:gd name="connsiteX1" fmla="*/ 155861 w 2627585"/>
              <a:gd name="connsiteY1" fmla="*/ 99794 h 1493993"/>
              <a:gd name="connsiteX2" fmla="*/ 633041 w 2627585"/>
              <a:gd name="connsiteY2" fmla="*/ 43794 h 1493993"/>
              <a:gd name="connsiteX3" fmla="*/ 1282266 w 2627585"/>
              <a:gd name="connsiteY3" fmla="*/ 354690 h 1493993"/>
              <a:gd name="connsiteX4" fmla="*/ 2169233 w 2627585"/>
              <a:gd name="connsiteY4" fmla="*/ 263250 h 1493993"/>
              <a:gd name="connsiteX5" fmla="*/ 2627585 w 2627585"/>
              <a:gd name="connsiteY5" fmla="*/ 777586 h 1493993"/>
              <a:gd name="connsiteX6" fmla="*/ 2260672 w 2627585"/>
              <a:gd name="connsiteY6" fmla="*/ 1351386 h 1493993"/>
              <a:gd name="connsiteX7" fmla="*/ 1125125 w 2627585"/>
              <a:gd name="connsiteY7" fmla="*/ 1446234 h 1493993"/>
              <a:gd name="connsiteX8" fmla="*/ 70721 w 2627585"/>
              <a:gd name="connsiteY8" fmla="*/ 750154 h 149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7585" h="1493993">
                <a:moveTo>
                  <a:pt x="70721" y="750154"/>
                </a:moveTo>
                <a:cubicBezTo>
                  <a:pt x="-90823" y="525747"/>
                  <a:pt x="62141" y="217521"/>
                  <a:pt x="155861" y="99794"/>
                </a:cubicBezTo>
                <a:cubicBezTo>
                  <a:pt x="249581" y="-17933"/>
                  <a:pt x="477311" y="-24597"/>
                  <a:pt x="633041" y="43794"/>
                </a:cubicBezTo>
                <a:cubicBezTo>
                  <a:pt x="788771" y="112185"/>
                  <a:pt x="1017090" y="348594"/>
                  <a:pt x="1282266" y="354690"/>
                </a:cubicBezTo>
                <a:cubicBezTo>
                  <a:pt x="1547442" y="360786"/>
                  <a:pt x="1929773" y="240011"/>
                  <a:pt x="2169233" y="263250"/>
                </a:cubicBezTo>
                <a:cubicBezTo>
                  <a:pt x="2408693" y="286489"/>
                  <a:pt x="2627585" y="640426"/>
                  <a:pt x="2627585" y="777586"/>
                </a:cubicBezTo>
                <a:cubicBezTo>
                  <a:pt x="2627585" y="914746"/>
                  <a:pt x="2524798" y="1226229"/>
                  <a:pt x="2260672" y="1351386"/>
                </a:cubicBezTo>
                <a:cubicBezTo>
                  <a:pt x="1996546" y="1476543"/>
                  <a:pt x="1490117" y="1546439"/>
                  <a:pt x="1125125" y="1446234"/>
                </a:cubicBezTo>
                <a:cubicBezTo>
                  <a:pt x="760133" y="1346029"/>
                  <a:pt x="232265" y="974561"/>
                  <a:pt x="70721" y="750154"/>
                </a:cubicBezTo>
                <a:close/>
              </a:path>
            </a:pathLst>
          </a:cu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55" name="楕円 18"/>
          <p:cNvSpPr/>
          <p:nvPr/>
        </p:nvSpPr>
        <p:spPr>
          <a:xfrm rot="21142995">
            <a:off x="1088569" y="3227952"/>
            <a:ext cx="1373539" cy="662484"/>
          </a:xfrm>
          <a:prstGeom prst="ellipse">
            <a:avLst/>
          </a:prstGeom>
          <a:solidFill>
            <a:srgbClr val="99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56" name="テキスト ボックス 55">
            <a:extLst>
              <a:ext uri="{FF2B5EF4-FFF2-40B4-BE49-F238E27FC236}">
                <a16:creationId xmlns:a16="http://schemas.microsoft.com/office/drawing/2014/main" id="{047FBD09-E6F1-430C-9859-B747D80E8FE7}"/>
              </a:ext>
            </a:extLst>
          </p:cNvPr>
          <p:cNvSpPr txBox="1"/>
          <p:nvPr/>
        </p:nvSpPr>
        <p:spPr>
          <a:xfrm>
            <a:off x="5887593" y="3026529"/>
            <a:ext cx="2159566" cy="307777"/>
          </a:xfrm>
          <a:prstGeom prst="rect">
            <a:avLst/>
          </a:prstGeom>
          <a:noFill/>
        </p:spPr>
        <p:txBody>
          <a:bodyPr wrap="none" rtlCol="0">
            <a:spAutoFit/>
          </a:bodyPr>
          <a:lstStyle/>
          <a:p>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（大阪技術研単独特許）</a:t>
            </a:r>
          </a:p>
        </p:txBody>
      </p:sp>
      <p:sp>
        <p:nvSpPr>
          <p:cNvPr id="57" name="正方形/長方形 56"/>
          <p:cNvSpPr/>
          <p:nvPr/>
        </p:nvSpPr>
        <p:spPr>
          <a:xfrm rot="21061286">
            <a:off x="1088570" y="3247770"/>
            <a:ext cx="1407270" cy="523220"/>
          </a:xfrm>
          <a:prstGeom prst="rect">
            <a:avLst/>
          </a:prstGeom>
        </p:spPr>
        <p:txBody>
          <a:bodyPr wrap="square">
            <a:spAutoFit/>
          </a:bodyPr>
          <a:lstStyle/>
          <a:p>
            <a:pPr algn="ctr"/>
            <a:r>
              <a:rPr lang="ja-JP" altLang="en-US" sz="1400" b="1" dirty="0">
                <a:latin typeface="ＭＳ Ｐゴシック" panose="020B0600070205080204" pitchFamily="50" charset="-128"/>
                <a:ea typeface="ＭＳ Ｐゴシック" panose="020B0600070205080204" pitchFamily="50" charset="-128"/>
              </a:rPr>
              <a:t>残渣物</a:t>
            </a:r>
            <a:endParaRPr lang="en-US" altLang="ja-JP" sz="1400" b="1" dirty="0">
              <a:latin typeface="ＭＳ Ｐゴシック" panose="020B0600070205080204" pitchFamily="50" charset="-128"/>
              <a:ea typeface="ＭＳ Ｐゴシック" panose="020B0600070205080204" pitchFamily="50" charset="-128"/>
            </a:endParaRPr>
          </a:p>
          <a:p>
            <a:r>
              <a:rPr lang="ja-JP" altLang="en-US" sz="1400" b="1" dirty="0">
                <a:latin typeface="ＭＳ Ｐゴシック" panose="020B0600070205080204" pitchFamily="50" charset="-128"/>
                <a:ea typeface="ＭＳ Ｐゴシック" panose="020B0600070205080204" pitchFamily="50" charset="-128"/>
              </a:rPr>
              <a:t>（ブドウ糖など）</a:t>
            </a:r>
          </a:p>
        </p:txBody>
      </p:sp>
      <p:sp>
        <p:nvSpPr>
          <p:cNvPr id="58" name="右矢印 57"/>
          <p:cNvSpPr/>
          <p:nvPr/>
        </p:nvSpPr>
        <p:spPr>
          <a:xfrm rot="20241916">
            <a:off x="2363104" y="3124958"/>
            <a:ext cx="294779" cy="214012"/>
          </a:xfrm>
          <a:prstGeom prst="rightArrow">
            <a:avLst>
              <a:gd name="adj1" fmla="val 50000"/>
              <a:gd name="adj2"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59" name="右矢印 58"/>
          <p:cNvSpPr/>
          <p:nvPr/>
        </p:nvSpPr>
        <p:spPr>
          <a:xfrm rot="20343623">
            <a:off x="2664593" y="3025266"/>
            <a:ext cx="299491" cy="204320"/>
          </a:xfrm>
          <a:prstGeom prst="rightArrow">
            <a:avLst>
              <a:gd name="adj1" fmla="val 50000"/>
              <a:gd name="adj2"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60" name="右矢印 59"/>
          <p:cNvSpPr/>
          <p:nvPr/>
        </p:nvSpPr>
        <p:spPr>
          <a:xfrm rot="20230338">
            <a:off x="2959752" y="2902358"/>
            <a:ext cx="302888" cy="192151"/>
          </a:xfrm>
          <a:prstGeom prst="rightArrow">
            <a:avLst>
              <a:gd name="adj1" fmla="val 50000"/>
              <a:gd name="adj2"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61" name="右矢印 60"/>
          <p:cNvSpPr/>
          <p:nvPr/>
        </p:nvSpPr>
        <p:spPr>
          <a:xfrm>
            <a:off x="3275276" y="2772300"/>
            <a:ext cx="349185" cy="232876"/>
          </a:xfrm>
          <a:prstGeom prst="rightArrow">
            <a:avLst>
              <a:gd name="adj1" fmla="val 50000"/>
              <a:gd name="adj2"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62" name="楕円 50"/>
          <p:cNvSpPr/>
          <p:nvPr/>
        </p:nvSpPr>
        <p:spPr>
          <a:xfrm>
            <a:off x="3649377" y="2593878"/>
            <a:ext cx="1283241" cy="485531"/>
          </a:xfrm>
          <a:prstGeom prst="ellipse">
            <a:avLst/>
          </a:prstGeom>
          <a:solidFill>
            <a:srgbClr val="FF99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63" name="正方形/長方形 62"/>
          <p:cNvSpPr/>
          <p:nvPr/>
        </p:nvSpPr>
        <p:spPr>
          <a:xfrm>
            <a:off x="3651524" y="2701182"/>
            <a:ext cx="1313180" cy="307777"/>
          </a:xfrm>
          <a:prstGeom prst="rect">
            <a:avLst/>
          </a:prstGeom>
        </p:spPr>
        <p:txBody>
          <a:bodyPr wrap="none">
            <a:spAutoFit/>
          </a:bodyPr>
          <a:lstStyle/>
          <a:p>
            <a:r>
              <a:rPr lang="ja-JP" altLang="en-US" sz="1400" b="1" dirty="0">
                <a:latin typeface="ＭＳ Ｐゴシック" panose="020B0600070205080204" pitchFamily="50" charset="-128"/>
                <a:ea typeface="ＭＳ Ｐゴシック" panose="020B0600070205080204" pitchFamily="50" charset="-128"/>
              </a:rPr>
              <a:t>芳香族アミノ酸</a:t>
            </a:r>
          </a:p>
        </p:txBody>
      </p:sp>
      <p:sp>
        <p:nvSpPr>
          <p:cNvPr id="64" name="正方形/長方形 63"/>
          <p:cNvSpPr/>
          <p:nvPr/>
        </p:nvSpPr>
        <p:spPr>
          <a:xfrm rot="20718791">
            <a:off x="2406808" y="3400975"/>
            <a:ext cx="1793765" cy="523220"/>
          </a:xfrm>
          <a:prstGeom prst="rect">
            <a:avLst/>
          </a:prstGeom>
          <a:solidFill>
            <a:srgbClr val="FFFF00"/>
          </a:solidFill>
        </p:spPr>
        <p:txBody>
          <a:bodyPr wrap="square">
            <a:spAutoFit/>
          </a:bodyPr>
          <a:lstStyle/>
          <a:p>
            <a:r>
              <a:rPr lang="ja-JP" altLang="en-US" sz="1400" b="1" dirty="0">
                <a:latin typeface="ＭＳ Ｐゴシック" panose="020B0600070205080204" pitchFamily="50" charset="-128"/>
                <a:ea typeface="ＭＳ Ｐゴシック" panose="020B0600070205080204" pitchFamily="50" charset="-128"/>
              </a:rPr>
              <a:t>遺伝子組み換え技術による酵素</a:t>
            </a:r>
            <a:endParaRPr lang="ja-JP" altLang="en-US" sz="1400" dirty="0"/>
          </a:p>
        </p:txBody>
      </p:sp>
      <p:sp>
        <p:nvSpPr>
          <p:cNvPr id="65" name="楕円 22"/>
          <p:cNvSpPr/>
          <p:nvPr/>
        </p:nvSpPr>
        <p:spPr>
          <a:xfrm>
            <a:off x="2613702" y="3495658"/>
            <a:ext cx="146663" cy="11076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cxnSp>
        <p:nvCxnSpPr>
          <p:cNvPr id="66" name="直線矢印コネクタ 65"/>
          <p:cNvCxnSpPr/>
          <p:nvPr/>
        </p:nvCxnSpPr>
        <p:spPr>
          <a:xfrm flipH="1" flipV="1">
            <a:off x="2514932" y="3348364"/>
            <a:ext cx="112021" cy="137158"/>
          </a:xfrm>
          <a:prstGeom prst="straightConnector1">
            <a:avLst/>
          </a:prstGeom>
          <a:ln w="19050">
            <a:solidFill>
              <a:schemeClr val="tx1"/>
            </a:solidFill>
            <a:headEnd type="none" w="med" len="med"/>
            <a:tailEnd type="arrow" w="med" len="sm"/>
          </a:ln>
        </p:spPr>
        <p:style>
          <a:lnRef idx="1">
            <a:schemeClr val="accent1"/>
          </a:lnRef>
          <a:fillRef idx="0">
            <a:schemeClr val="accent1"/>
          </a:fillRef>
          <a:effectRef idx="0">
            <a:schemeClr val="accent1"/>
          </a:effectRef>
          <a:fontRef idx="minor">
            <a:schemeClr val="tx1"/>
          </a:fontRef>
        </p:style>
      </p:cxnSp>
      <p:sp>
        <p:nvSpPr>
          <p:cNvPr id="67" name="楕円 57"/>
          <p:cNvSpPr/>
          <p:nvPr/>
        </p:nvSpPr>
        <p:spPr>
          <a:xfrm>
            <a:off x="2903064" y="3381612"/>
            <a:ext cx="146663" cy="11076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cxnSp>
        <p:nvCxnSpPr>
          <p:cNvPr id="68" name="直線矢印コネクタ 67"/>
          <p:cNvCxnSpPr/>
          <p:nvPr/>
        </p:nvCxnSpPr>
        <p:spPr>
          <a:xfrm flipH="1" flipV="1">
            <a:off x="2843554" y="3211886"/>
            <a:ext cx="97030" cy="184714"/>
          </a:xfrm>
          <a:prstGeom prst="straightConnector1">
            <a:avLst/>
          </a:prstGeom>
          <a:ln w="19050">
            <a:solidFill>
              <a:schemeClr val="tx1"/>
            </a:solidFill>
            <a:headEnd type="none" w="med" len="med"/>
            <a:tailEnd type="arrow" w="med" len="sm"/>
          </a:ln>
        </p:spPr>
        <p:style>
          <a:lnRef idx="1">
            <a:schemeClr val="accent1"/>
          </a:lnRef>
          <a:fillRef idx="0">
            <a:schemeClr val="accent1"/>
          </a:fillRef>
          <a:effectRef idx="0">
            <a:schemeClr val="accent1"/>
          </a:effectRef>
          <a:fontRef idx="minor">
            <a:schemeClr val="tx1"/>
          </a:fontRef>
        </p:style>
      </p:cxnSp>
      <p:sp>
        <p:nvSpPr>
          <p:cNvPr id="69" name="楕円 59"/>
          <p:cNvSpPr/>
          <p:nvPr/>
        </p:nvSpPr>
        <p:spPr>
          <a:xfrm>
            <a:off x="3150472" y="3255414"/>
            <a:ext cx="146663" cy="11076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cxnSp>
        <p:nvCxnSpPr>
          <p:cNvPr id="70" name="直線矢印コネクタ 69"/>
          <p:cNvCxnSpPr/>
          <p:nvPr/>
        </p:nvCxnSpPr>
        <p:spPr>
          <a:xfrm flipH="1" flipV="1">
            <a:off x="3150472" y="3070701"/>
            <a:ext cx="59109" cy="184714"/>
          </a:xfrm>
          <a:prstGeom prst="straightConnector1">
            <a:avLst/>
          </a:prstGeom>
          <a:ln w="19050">
            <a:solidFill>
              <a:schemeClr val="tx1"/>
            </a:solidFill>
            <a:headEnd type="none" w="med" len="med"/>
            <a:tailEnd type="arrow" w="med" len="sm"/>
          </a:ln>
        </p:spPr>
        <p:style>
          <a:lnRef idx="1">
            <a:schemeClr val="accent1"/>
          </a:lnRef>
          <a:fillRef idx="0">
            <a:schemeClr val="accent1"/>
          </a:fillRef>
          <a:effectRef idx="0">
            <a:schemeClr val="accent1"/>
          </a:effectRef>
          <a:fontRef idx="minor">
            <a:schemeClr val="tx1"/>
          </a:fontRef>
        </p:style>
      </p:cxnSp>
      <p:sp>
        <p:nvSpPr>
          <p:cNvPr id="71" name="楕円 61"/>
          <p:cNvSpPr/>
          <p:nvPr/>
        </p:nvSpPr>
        <p:spPr>
          <a:xfrm>
            <a:off x="3396597" y="3180076"/>
            <a:ext cx="146663" cy="11076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cxnSp>
        <p:nvCxnSpPr>
          <p:cNvPr id="72" name="直線矢印コネクタ 71"/>
          <p:cNvCxnSpPr/>
          <p:nvPr/>
        </p:nvCxnSpPr>
        <p:spPr>
          <a:xfrm flipH="1" flipV="1">
            <a:off x="3423155" y="2959953"/>
            <a:ext cx="30123" cy="184455"/>
          </a:xfrm>
          <a:prstGeom prst="straightConnector1">
            <a:avLst/>
          </a:prstGeom>
          <a:ln w="19050">
            <a:solidFill>
              <a:schemeClr val="tx1"/>
            </a:solidFill>
            <a:headEnd type="none" w="med" len="med"/>
            <a:tailEnd type="arrow" w="med" len="sm"/>
          </a:ln>
        </p:spPr>
        <p:style>
          <a:lnRef idx="1">
            <a:schemeClr val="accent1"/>
          </a:lnRef>
          <a:fillRef idx="0">
            <a:schemeClr val="accent1"/>
          </a:fillRef>
          <a:effectRef idx="0">
            <a:schemeClr val="accent1"/>
          </a:effectRef>
          <a:fontRef idx="minor">
            <a:schemeClr val="tx1"/>
          </a:fontRef>
        </p:style>
      </p:cxnSp>
      <p:sp>
        <p:nvSpPr>
          <p:cNvPr id="73" name="正方形/長方形 72"/>
          <p:cNvSpPr/>
          <p:nvPr/>
        </p:nvSpPr>
        <p:spPr>
          <a:xfrm>
            <a:off x="72307" y="1778894"/>
            <a:ext cx="1370970" cy="523220"/>
          </a:xfrm>
          <a:prstGeom prst="rect">
            <a:avLst/>
          </a:prstGeom>
        </p:spPr>
        <p:txBody>
          <a:bodyPr wrap="square">
            <a:spAutoFit/>
          </a:bodyPr>
          <a:lstStyle/>
          <a:p>
            <a:r>
              <a:rPr lang="ja-JP" altLang="en-US" sz="1400" b="1" dirty="0">
                <a:latin typeface="ＭＳ Ｐゴシック" panose="020B0600070205080204" pitchFamily="50" charset="-128"/>
                <a:ea typeface="ＭＳ Ｐゴシック" panose="020B0600070205080204" pitchFamily="50" charset="-128"/>
              </a:rPr>
              <a:t>さとうきび</a:t>
            </a:r>
            <a:endParaRPr lang="en-US" altLang="ja-JP" sz="1400" b="1" dirty="0">
              <a:latin typeface="ＭＳ Ｐゴシック" panose="020B0600070205080204" pitchFamily="50" charset="-128"/>
              <a:ea typeface="ＭＳ Ｐゴシック" panose="020B0600070205080204" pitchFamily="50" charset="-128"/>
            </a:endParaRPr>
          </a:p>
          <a:p>
            <a:r>
              <a:rPr lang="ja-JP" altLang="en-US" sz="1400" b="1" dirty="0">
                <a:latin typeface="ＭＳ Ｐゴシック" panose="020B0600070205080204" pitchFamily="50" charset="-128"/>
                <a:ea typeface="ＭＳ Ｐゴシック" panose="020B0600070205080204" pitchFamily="50" charset="-128"/>
              </a:rPr>
              <a:t>（バイオマス）</a:t>
            </a:r>
            <a:endParaRPr lang="ja-JP" altLang="en-US" sz="1400" dirty="0"/>
          </a:p>
        </p:txBody>
      </p:sp>
      <p:pic>
        <p:nvPicPr>
          <p:cNvPr id="74" name="図 73">
            <a:extLst>
              <a:ext uri="{FF2B5EF4-FFF2-40B4-BE49-F238E27FC236}">
                <a16:creationId xmlns:a16="http://schemas.microsoft.com/office/drawing/2014/main" id="{D9BBC81D-4379-482A-9A7E-95776C128E0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349" y="2229982"/>
            <a:ext cx="816738" cy="816738"/>
          </a:xfrm>
          <a:prstGeom prst="rect">
            <a:avLst/>
          </a:prstGeom>
        </p:spPr>
      </p:pic>
      <p:pic>
        <p:nvPicPr>
          <p:cNvPr id="75" name="図 74">
            <a:extLst>
              <a:ext uri="{FF2B5EF4-FFF2-40B4-BE49-F238E27FC236}">
                <a16:creationId xmlns:a16="http://schemas.microsoft.com/office/drawing/2014/main" id="{2E03643B-9888-4310-A87E-5C299B6A25F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96556" y="1567556"/>
            <a:ext cx="886396" cy="884978"/>
          </a:xfrm>
          <a:prstGeom prst="rect">
            <a:avLst/>
          </a:prstGeom>
        </p:spPr>
      </p:pic>
      <p:sp>
        <p:nvSpPr>
          <p:cNvPr id="76" name="正方形/長方形 75"/>
          <p:cNvSpPr/>
          <p:nvPr/>
        </p:nvSpPr>
        <p:spPr>
          <a:xfrm>
            <a:off x="5297178" y="2076094"/>
            <a:ext cx="543739" cy="307777"/>
          </a:xfrm>
          <a:prstGeom prst="rect">
            <a:avLst/>
          </a:prstGeom>
        </p:spPr>
        <p:txBody>
          <a:bodyPr wrap="none">
            <a:spAutoFit/>
          </a:bodyPr>
          <a:lstStyle/>
          <a:p>
            <a:r>
              <a:rPr lang="ja-JP" altLang="en-US" sz="1400" b="1" dirty="0">
                <a:latin typeface="ＭＳ Ｐゴシック" panose="020B0600070205080204" pitchFamily="50" charset="-128"/>
                <a:ea typeface="ＭＳ Ｐゴシック" panose="020B0600070205080204" pitchFamily="50" charset="-128"/>
              </a:rPr>
              <a:t>砂糖</a:t>
            </a:r>
            <a:endParaRPr lang="ja-JP" altLang="en-US" sz="1400" dirty="0"/>
          </a:p>
        </p:txBody>
      </p:sp>
      <p:sp>
        <p:nvSpPr>
          <p:cNvPr id="77" name="矢印: 右 9">
            <a:extLst>
              <a:ext uri="{FF2B5EF4-FFF2-40B4-BE49-F238E27FC236}">
                <a16:creationId xmlns:a16="http://schemas.microsoft.com/office/drawing/2014/main" id="{E4C73C67-C241-4F6E-AB71-A9C5A19F037A}"/>
              </a:ext>
            </a:extLst>
          </p:cNvPr>
          <p:cNvSpPr/>
          <p:nvPr/>
        </p:nvSpPr>
        <p:spPr>
          <a:xfrm>
            <a:off x="1187624" y="1818118"/>
            <a:ext cx="3308932" cy="411865"/>
          </a:xfrm>
          <a:prstGeom prst="rightArrow">
            <a:avLst>
              <a:gd name="adj1" fmla="val 50000"/>
              <a:gd name="adj2" fmla="val 86644"/>
            </a:avLst>
          </a:prstGeom>
          <a:solidFill>
            <a:srgbClr val="92D05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78" name="矢印: 折線 12">
            <a:extLst>
              <a:ext uri="{FF2B5EF4-FFF2-40B4-BE49-F238E27FC236}">
                <a16:creationId xmlns:a16="http://schemas.microsoft.com/office/drawing/2014/main" id="{F8709AA5-AFD2-4563-AD84-EA8604B9C1F1}"/>
              </a:ext>
            </a:extLst>
          </p:cNvPr>
          <p:cNvSpPr/>
          <p:nvPr/>
        </p:nvSpPr>
        <p:spPr>
          <a:xfrm rot="5400000">
            <a:off x="1034925" y="2221460"/>
            <a:ext cx="1257194" cy="660043"/>
          </a:xfrm>
          <a:prstGeom prst="bentArrow">
            <a:avLst>
              <a:gd name="adj1" fmla="val 29122"/>
              <a:gd name="adj2" fmla="val 29068"/>
              <a:gd name="adj3" fmla="val 50000"/>
              <a:gd name="adj4" fmla="val 85493"/>
            </a:avLst>
          </a:prstGeom>
          <a:solidFill>
            <a:srgbClr val="92D05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tx1"/>
              </a:solidFill>
            </a:endParaRPr>
          </a:p>
        </p:txBody>
      </p:sp>
      <p:sp>
        <p:nvSpPr>
          <p:cNvPr id="80" name="テキスト ボックス 79">
            <a:extLst>
              <a:ext uri="{FF2B5EF4-FFF2-40B4-BE49-F238E27FC236}">
                <a16:creationId xmlns:a16="http://schemas.microsoft.com/office/drawing/2014/main" id="{B8B82C33-6049-4107-A58E-34EAE1BA59F0}"/>
              </a:ext>
            </a:extLst>
          </p:cNvPr>
          <p:cNvSpPr txBox="1"/>
          <p:nvPr/>
        </p:nvSpPr>
        <p:spPr>
          <a:xfrm>
            <a:off x="5282382" y="2723234"/>
            <a:ext cx="3575430" cy="338554"/>
          </a:xfrm>
          <a:prstGeom prst="rect">
            <a:avLst/>
          </a:prstGeom>
          <a:solidFill>
            <a:schemeClr val="bg1"/>
          </a:solidFill>
        </p:spPr>
        <p:txBody>
          <a:bodyPr wrap="square" rtlCol="0">
            <a:spAutoFit/>
          </a:bodyPr>
          <a:lstStyle/>
          <a:p>
            <a:r>
              <a:rPr kumimoji="1" lang="ja-JP" altLang="en-US" sz="16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芳香族アミノ酸</a:t>
            </a:r>
            <a:r>
              <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rPr>
              <a:t>を生産可能な微生物</a:t>
            </a:r>
          </a:p>
        </p:txBody>
      </p:sp>
      <p:sp>
        <p:nvSpPr>
          <p:cNvPr id="81" name="テキスト ボックス 80">
            <a:extLst>
              <a:ext uri="{FF2B5EF4-FFF2-40B4-BE49-F238E27FC236}">
                <a16:creationId xmlns:a16="http://schemas.microsoft.com/office/drawing/2014/main" id="{B8B82C33-6049-4107-A58E-34EAE1BA59F0}"/>
              </a:ext>
            </a:extLst>
          </p:cNvPr>
          <p:cNvSpPr txBox="1"/>
          <p:nvPr/>
        </p:nvSpPr>
        <p:spPr>
          <a:xfrm>
            <a:off x="209950" y="5732912"/>
            <a:ext cx="1954152" cy="648997"/>
          </a:xfrm>
          <a:prstGeom prst="rect">
            <a:avLst/>
          </a:prstGeom>
          <a:solidFill>
            <a:schemeClr val="accent4">
              <a:lumMod val="20000"/>
              <a:lumOff val="80000"/>
            </a:schemeClr>
          </a:solidFill>
          <a:ln>
            <a:solidFill>
              <a:schemeClr val="accent6">
                <a:lumMod val="50000"/>
                <a:alpha val="97000"/>
              </a:schemeClr>
            </a:solidFill>
          </a:ln>
          <a:effectLst>
            <a:softEdge rad="63500"/>
          </a:effectLst>
        </p:spPr>
        <p:txBody>
          <a:bodyPr wrap="square" lIns="144000" tIns="108000" rIns="144000" bIns="108000" rtlCol="0">
            <a:spAutoFit/>
          </a:bodyPr>
          <a:lstStyle/>
          <a:p>
            <a:r>
              <a:rPr kumimoji="1" lang="ja-JP" altLang="en-US" sz="1400" b="1"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種々の一般化学物質</a:t>
            </a:r>
            <a:r>
              <a:rPr kumimoji="1"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高収率</a:t>
            </a:r>
            <a:r>
              <a:rPr kumimoji="1"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生産</a:t>
            </a:r>
          </a:p>
        </p:txBody>
      </p:sp>
      <p:sp>
        <p:nvSpPr>
          <p:cNvPr id="89" name="下矢印 88"/>
          <p:cNvSpPr/>
          <p:nvPr/>
        </p:nvSpPr>
        <p:spPr>
          <a:xfrm rot="20777399">
            <a:off x="3329265" y="4172890"/>
            <a:ext cx="579239" cy="553263"/>
          </a:xfrm>
          <a:prstGeom prst="downArrow">
            <a:avLst/>
          </a:prstGeom>
          <a:solidFill>
            <a:schemeClr val="bg1"/>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94" name="正方形/長方形 93"/>
          <p:cNvSpPr/>
          <p:nvPr/>
        </p:nvSpPr>
        <p:spPr>
          <a:xfrm>
            <a:off x="5107579" y="2411180"/>
            <a:ext cx="2492990" cy="369332"/>
          </a:xfrm>
          <a:prstGeom prst="rect">
            <a:avLst/>
          </a:prstGeom>
        </p:spPr>
        <p:txBody>
          <a:bodyPr wrap="none">
            <a:spAutoFit/>
          </a:bodyPr>
          <a:lstStyle/>
          <a:p>
            <a:r>
              <a:rPr lang="ja-JP" altLang="en-US" b="1" u="sng" dirty="0">
                <a:solidFill>
                  <a:srgbClr val="000000"/>
                </a:solidFill>
                <a:latin typeface="メイリオ"/>
                <a:ea typeface="メイリオ"/>
                <a:cs typeface="メイリオ"/>
              </a:rPr>
              <a:t>大阪技術研の既存技術</a:t>
            </a:r>
            <a:endParaRPr lang="ja-JP" altLang="en-US" dirty="0"/>
          </a:p>
        </p:txBody>
      </p:sp>
      <p:sp>
        <p:nvSpPr>
          <p:cNvPr id="96" name="正方形/長方形 95"/>
          <p:cNvSpPr/>
          <p:nvPr/>
        </p:nvSpPr>
        <p:spPr>
          <a:xfrm rot="20741915">
            <a:off x="1867932" y="3912534"/>
            <a:ext cx="3185487" cy="369332"/>
          </a:xfrm>
          <a:prstGeom prst="rect">
            <a:avLst/>
          </a:prstGeom>
          <a:solidFill>
            <a:schemeClr val="accent5">
              <a:lumMod val="20000"/>
              <a:lumOff val="80000"/>
            </a:schemeClr>
          </a:solidFill>
          <a:ln w="28575">
            <a:solidFill>
              <a:srgbClr val="0000FF"/>
            </a:solidFill>
          </a:ln>
        </p:spPr>
        <p:txBody>
          <a:bodyPr wrap="none">
            <a:spAutoFit/>
          </a:bodyPr>
          <a:lstStyle/>
          <a:p>
            <a:r>
              <a:rPr lang="ja-JP" altLang="en-US" b="1" u="sng" dirty="0">
                <a:solidFill>
                  <a:srgbClr val="000000"/>
                </a:solidFill>
                <a:latin typeface="メイリオ"/>
                <a:ea typeface="メイリオ"/>
                <a:cs typeface="メイリオ"/>
              </a:rPr>
              <a:t>応用して新たな微生物を作製</a:t>
            </a:r>
            <a:endParaRPr lang="ja-JP" altLang="en-US" dirty="0"/>
          </a:p>
        </p:txBody>
      </p:sp>
      <p:sp>
        <p:nvSpPr>
          <p:cNvPr id="97" name="正方形/長方形 96"/>
          <p:cNvSpPr/>
          <p:nvPr/>
        </p:nvSpPr>
        <p:spPr>
          <a:xfrm rot="20603373">
            <a:off x="2032508" y="2537585"/>
            <a:ext cx="1415772" cy="338554"/>
          </a:xfrm>
          <a:prstGeom prst="rect">
            <a:avLst/>
          </a:prstGeom>
        </p:spPr>
        <p:txBody>
          <a:bodyPr wrap="none">
            <a:spAutoFit/>
          </a:bodyPr>
          <a:lstStyle/>
          <a:p>
            <a:r>
              <a:rPr lang="ja-JP" altLang="en-US" sz="1600" b="1" dirty="0">
                <a:solidFill>
                  <a:srgbClr val="008000"/>
                </a:solidFill>
                <a:latin typeface="HG丸ｺﾞｼｯｸM-PRO" panose="020F0600000000000000" pitchFamily="50" charset="-128"/>
                <a:ea typeface="HG丸ｺﾞｼｯｸM-PRO" panose="020F0600000000000000" pitchFamily="50" charset="-128"/>
              </a:rPr>
              <a:t>スマートセル</a:t>
            </a:r>
          </a:p>
        </p:txBody>
      </p:sp>
      <p:pic>
        <p:nvPicPr>
          <p:cNvPr id="5" name="図 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267797" y="4176177"/>
            <a:ext cx="1714500" cy="908685"/>
          </a:xfrm>
          <a:prstGeom prst="rect">
            <a:avLst/>
          </a:prstGeom>
        </p:spPr>
      </p:pic>
      <p:sp>
        <p:nvSpPr>
          <p:cNvPr id="4" name="正方形/長方形 3"/>
          <p:cNvSpPr/>
          <p:nvPr/>
        </p:nvSpPr>
        <p:spPr>
          <a:xfrm>
            <a:off x="6106844" y="3652652"/>
            <a:ext cx="2933933" cy="1569660"/>
          </a:xfrm>
          <a:prstGeom prst="rect">
            <a:avLst/>
          </a:prstGeom>
          <a:ln>
            <a:solidFill>
              <a:srgbClr val="C00000"/>
            </a:solidFill>
            <a:prstDash val="sysDash"/>
          </a:ln>
        </p:spPr>
        <p:txBody>
          <a:bodyPr wrap="square">
            <a:spAutoFit/>
          </a:bodyPr>
          <a:lstStyle/>
          <a:p>
            <a:r>
              <a:rPr lang="ja-JP" altLang="en-US" sz="1600" b="1" dirty="0">
                <a:latin typeface="メイリオ" panose="020B0604030504040204" pitchFamily="50" charset="-128"/>
                <a:ea typeface="メイリオ" panose="020B0604030504040204" pitchFamily="50" charset="-128"/>
              </a:rPr>
              <a:t>ヒドロキシチロソール（</a:t>
            </a:r>
            <a:r>
              <a:rPr lang="en-US" altLang="ja-JP" sz="1600" b="1" dirty="0">
                <a:latin typeface="メイリオ" panose="020B0604030504040204" pitchFamily="50" charset="-128"/>
                <a:ea typeface="メイリオ" panose="020B0604030504040204" pitchFamily="50" charset="-128"/>
              </a:rPr>
              <a:t>HTY</a:t>
            </a:r>
            <a:r>
              <a:rPr lang="ja-JP" altLang="en-US" sz="1600" b="1"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は抗ウィルス活性を有する天然ポリフェノール。</a:t>
            </a:r>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オリーブからの抽出や化学合成によって製造されるが非常に高価である。</a:t>
            </a:r>
          </a:p>
        </p:txBody>
      </p:sp>
      <p:sp>
        <p:nvSpPr>
          <p:cNvPr id="6" name="正方形/長方形 5"/>
          <p:cNvSpPr/>
          <p:nvPr/>
        </p:nvSpPr>
        <p:spPr>
          <a:xfrm>
            <a:off x="5982297" y="5593831"/>
            <a:ext cx="3051018" cy="830997"/>
          </a:xfrm>
          <a:prstGeom prst="rect">
            <a:avLst/>
          </a:prstGeom>
          <a:ln>
            <a:solidFill>
              <a:srgbClr val="C00000"/>
            </a:solidFill>
            <a:prstDash val="sysDash"/>
          </a:ln>
        </p:spPr>
        <p:txBody>
          <a:bodyPr wrap="square">
            <a:spAutoFit/>
          </a:bodyPr>
          <a:lstStyle/>
          <a:p>
            <a:r>
              <a:rPr lang="en-US" altLang="ja-JP" sz="1600" dirty="0">
                <a:latin typeface="メイリオ" panose="020B0604030504040204" pitchFamily="50" charset="-128"/>
                <a:ea typeface="メイリオ" panose="020B0604030504040204" pitchFamily="50" charset="-128"/>
              </a:rPr>
              <a:t>HTY</a:t>
            </a:r>
            <a:r>
              <a:rPr lang="ja-JP" altLang="en-US" sz="1600" dirty="0">
                <a:latin typeface="メイリオ" panose="020B0604030504040204" pitchFamily="50" charset="-128"/>
                <a:ea typeface="メイリオ" panose="020B0604030504040204" pitchFamily="50" charset="-128"/>
              </a:rPr>
              <a:t>を合成できる菌株を開発し、発酵生産で</a:t>
            </a:r>
            <a:r>
              <a:rPr lang="ja-JP" altLang="en-US" sz="1600" b="1" dirty="0">
                <a:solidFill>
                  <a:srgbClr val="FF0000"/>
                </a:solidFill>
                <a:latin typeface="メイリオ" panose="020B0604030504040204" pitchFamily="50" charset="-128"/>
                <a:ea typeface="メイリオ" panose="020B0604030504040204" pitchFamily="50" charset="-128"/>
              </a:rPr>
              <a:t>安価に製造する技術</a:t>
            </a:r>
            <a:r>
              <a:rPr lang="ja-JP" altLang="en-US" sz="1600" dirty="0">
                <a:latin typeface="メイリオ" panose="020B0604030504040204" pitchFamily="50" charset="-128"/>
                <a:ea typeface="メイリオ" panose="020B0604030504040204" pitchFamily="50" charset="-128"/>
              </a:rPr>
              <a:t>を確立する</a:t>
            </a:r>
            <a:endParaRPr lang="ja-JP" altLang="en-US" sz="1600" dirty="0"/>
          </a:p>
        </p:txBody>
      </p:sp>
      <p:sp>
        <p:nvSpPr>
          <p:cNvPr id="98" name="円/楕円 4"/>
          <p:cNvSpPr/>
          <p:nvPr/>
        </p:nvSpPr>
        <p:spPr>
          <a:xfrm rot="21292803" flipV="1">
            <a:off x="2266645" y="4798453"/>
            <a:ext cx="2226181" cy="1452629"/>
          </a:xfrm>
          <a:custGeom>
            <a:avLst/>
            <a:gdLst>
              <a:gd name="connsiteX0" fmla="*/ 0 w 1944216"/>
              <a:gd name="connsiteY0" fmla="*/ 504056 h 1008112"/>
              <a:gd name="connsiteX1" fmla="*/ 972108 w 1944216"/>
              <a:gd name="connsiteY1" fmla="*/ 0 h 1008112"/>
              <a:gd name="connsiteX2" fmla="*/ 1944216 w 1944216"/>
              <a:gd name="connsiteY2" fmla="*/ 504056 h 1008112"/>
              <a:gd name="connsiteX3" fmla="*/ 972108 w 1944216"/>
              <a:gd name="connsiteY3" fmla="*/ 1008112 h 1008112"/>
              <a:gd name="connsiteX4" fmla="*/ 0 w 1944216"/>
              <a:gd name="connsiteY4" fmla="*/ 504056 h 1008112"/>
              <a:gd name="connsiteX0" fmla="*/ 59331 w 2003547"/>
              <a:gd name="connsiteY0" fmla="*/ 632072 h 1136128"/>
              <a:gd name="connsiteX1" fmla="*/ 455367 w 2003547"/>
              <a:gd name="connsiteY1" fmla="*/ 0 h 1136128"/>
              <a:gd name="connsiteX2" fmla="*/ 2003547 w 2003547"/>
              <a:gd name="connsiteY2" fmla="*/ 632072 h 1136128"/>
              <a:gd name="connsiteX3" fmla="*/ 1031439 w 2003547"/>
              <a:gd name="connsiteY3" fmla="*/ 1136128 h 1136128"/>
              <a:gd name="connsiteX4" fmla="*/ 59331 w 2003547"/>
              <a:gd name="connsiteY4" fmla="*/ 632072 h 1136128"/>
              <a:gd name="connsiteX0" fmla="*/ 36217 w 2492497"/>
              <a:gd name="connsiteY0" fmla="*/ 632814 h 1137482"/>
              <a:gd name="connsiteX1" fmla="*/ 432253 w 2492497"/>
              <a:gd name="connsiteY1" fmla="*/ 742 h 1137482"/>
              <a:gd name="connsiteX2" fmla="*/ 2492497 w 2492497"/>
              <a:gd name="connsiteY2" fmla="*/ 532230 h 1137482"/>
              <a:gd name="connsiteX3" fmla="*/ 1008325 w 2492497"/>
              <a:gd name="connsiteY3" fmla="*/ 1136870 h 1137482"/>
              <a:gd name="connsiteX4" fmla="*/ 36217 w 2492497"/>
              <a:gd name="connsiteY4" fmla="*/ 632814 h 1137482"/>
              <a:gd name="connsiteX0" fmla="*/ 79211 w 2535491"/>
              <a:gd name="connsiteY0" fmla="*/ 632814 h 1274489"/>
              <a:gd name="connsiteX1" fmla="*/ 475247 w 2535491"/>
              <a:gd name="connsiteY1" fmla="*/ 742 h 1274489"/>
              <a:gd name="connsiteX2" fmla="*/ 2535491 w 2535491"/>
              <a:gd name="connsiteY2" fmla="*/ 532230 h 1274489"/>
              <a:gd name="connsiteX3" fmla="*/ 1654823 w 2535491"/>
              <a:gd name="connsiteY3" fmla="*/ 1274030 h 1274489"/>
              <a:gd name="connsiteX4" fmla="*/ 79211 w 2535491"/>
              <a:gd name="connsiteY4" fmla="*/ 632814 h 1274489"/>
              <a:gd name="connsiteX0" fmla="*/ 79211 w 2570375"/>
              <a:gd name="connsiteY0" fmla="*/ 705537 h 1347212"/>
              <a:gd name="connsiteX1" fmla="*/ 475247 w 2570375"/>
              <a:gd name="connsiteY1" fmla="*/ 73465 h 1347212"/>
              <a:gd name="connsiteX2" fmla="*/ 486084 w 2570375"/>
              <a:gd name="connsiteY2" fmla="*/ 72329 h 1347212"/>
              <a:gd name="connsiteX3" fmla="*/ 2535491 w 2570375"/>
              <a:gd name="connsiteY3" fmla="*/ 604953 h 1347212"/>
              <a:gd name="connsiteX4" fmla="*/ 1654823 w 2570375"/>
              <a:gd name="connsiteY4" fmla="*/ 1346753 h 1347212"/>
              <a:gd name="connsiteX5" fmla="*/ 79211 w 2570375"/>
              <a:gd name="connsiteY5" fmla="*/ 705537 h 1347212"/>
              <a:gd name="connsiteX0" fmla="*/ 51058 w 2542222"/>
              <a:gd name="connsiteY0" fmla="*/ 635299 h 1276974"/>
              <a:gd name="connsiteX1" fmla="*/ 447094 w 2542222"/>
              <a:gd name="connsiteY1" fmla="*/ 3227 h 1276974"/>
              <a:gd name="connsiteX2" fmla="*/ 1070579 w 2542222"/>
              <a:gd name="connsiteY2" fmla="*/ 395283 h 1276974"/>
              <a:gd name="connsiteX3" fmla="*/ 2507338 w 2542222"/>
              <a:gd name="connsiteY3" fmla="*/ 534715 h 1276974"/>
              <a:gd name="connsiteX4" fmla="*/ 1626670 w 2542222"/>
              <a:gd name="connsiteY4" fmla="*/ 1276515 h 1276974"/>
              <a:gd name="connsiteX5" fmla="*/ 51058 w 2542222"/>
              <a:gd name="connsiteY5" fmla="*/ 635299 h 1276974"/>
              <a:gd name="connsiteX0" fmla="*/ 51058 w 2508578"/>
              <a:gd name="connsiteY0" fmla="*/ 635125 h 1276800"/>
              <a:gd name="connsiteX1" fmla="*/ 447094 w 2508578"/>
              <a:gd name="connsiteY1" fmla="*/ 3053 h 1276800"/>
              <a:gd name="connsiteX2" fmla="*/ 1070579 w 2508578"/>
              <a:gd name="connsiteY2" fmla="*/ 395109 h 1276800"/>
              <a:gd name="connsiteX3" fmla="*/ 1802098 w 2508578"/>
              <a:gd name="connsiteY3" fmla="*/ 404253 h 1276800"/>
              <a:gd name="connsiteX4" fmla="*/ 2507338 w 2508578"/>
              <a:gd name="connsiteY4" fmla="*/ 534541 h 1276800"/>
              <a:gd name="connsiteX5" fmla="*/ 1626670 w 2508578"/>
              <a:gd name="connsiteY5" fmla="*/ 1276341 h 1276800"/>
              <a:gd name="connsiteX6" fmla="*/ 51058 w 2508578"/>
              <a:gd name="connsiteY6" fmla="*/ 635125 h 1276800"/>
              <a:gd name="connsiteX0" fmla="*/ 51058 w 2511014"/>
              <a:gd name="connsiteY0" fmla="*/ 635125 h 1276800"/>
              <a:gd name="connsiteX1" fmla="*/ 447094 w 2511014"/>
              <a:gd name="connsiteY1" fmla="*/ 3053 h 1276800"/>
              <a:gd name="connsiteX2" fmla="*/ 1070579 w 2511014"/>
              <a:gd name="connsiteY2" fmla="*/ 395109 h 1276800"/>
              <a:gd name="connsiteX3" fmla="*/ 2149570 w 2511014"/>
              <a:gd name="connsiteY3" fmla="*/ 148221 h 1276800"/>
              <a:gd name="connsiteX4" fmla="*/ 2507338 w 2511014"/>
              <a:gd name="connsiteY4" fmla="*/ 534541 h 1276800"/>
              <a:gd name="connsiteX5" fmla="*/ 1626670 w 2511014"/>
              <a:gd name="connsiteY5" fmla="*/ 1276341 h 1276800"/>
              <a:gd name="connsiteX6" fmla="*/ 51058 w 2511014"/>
              <a:gd name="connsiteY6" fmla="*/ 635125 h 1276800"/>
              <a:gd name="connsiteX0" fmla="*/ 127066 w 2587022"/>
              <a:gd name="connsiteY0" fmla="*/ 653277 h 1294955"/>
              <a:gd name="connsiteX1" fmla="*/ 212206 w 2587022"/>
              <a:gd name="connsiteY1" fmla="*/ 2917 h 1294955"/>
              <a:gd name="connsiteX2" fmla="*/ 1146587 w 2587022"/>
              <a:gd name="connsiteY2" fmla="*/ 413261 h 1294955"/>
              <a:gd name="connsiteX3" fmla="*/ 2225578 w 2587022"/>
              <a:gd name="connsiteY3" fmla="*/ 166373 h 1294955"/>
              <a:gd name="connsiteX4" fmla="*/ 2583346 w 2587022"/>
              <a:gd name="connsiteY4" fmla="*/ 552693 h 1294955"/>
              <a:gd name="connsiteX5" fmla="*/ 1702678 w 2587022"/>
              <a:gd name="connsiteY5" fmla="*/ 1294493 h 1294955"/>
              <a:gd name="connsiteX6" fmla="*/ 127066 w 2587022"/>
              <a:gd name="connsiteY6" fmla="*/ 653277 h 1294955"/>
              <a:gd name="connsiteX0" fmla="*/ 127066 w 2587022"/>
              <a:gd name="connsiteY0" fmla="*/ 677418 h 1319096"/>
              <a:gd name="connsiteX1" fmla="*/ 212206 w 2587022"/>
              <a:gd name="connsiteY1" fmla="*/ 27058 h 1319096"/>
              <a:gd name="connsiteX2" fmla="*/ 634522 w 2587022"/>
              <a:gd name="connsiteY2" fmla="*/ 153938 h 1319096"/>
              <a:gd name="connsiteX3" fmla="*/ 1146587 w 2587022"/>
              <a:gd name="connsiteY3" fmla="*/ 437402 h 1319096"/>
              <a:gd name="connsiteX4" fmla="*/ 2225578 w 2587022"/>
              <a:gd name="connsiteY4" fmla="*/ 190514 h 1319096"/>
              <a:gd name="connsiteX5" fmla="*/ 2583346 w 2587022"/>
              <a:gd name="connsiteY5" fmla="*/ 576834 h 1319096"/>
              <a:gd name="connsiteX6" fmla="*/ 1702678 w 2587022"/>
              <a:gd name="connsiteY6" fmla="*/ 1318634 h 1319096"/>
              <a:gd name="connsiteX7" fmla="*/ 127066 w 2587022"/>
              <a:gd name="connsiteY7" fmla="*/ 677418 h 1319096"/>
              <a:gd name="connsiteX0" fmla="*/ 109276 w 2569232"/>
              <a:gd name="connsiteY0" fmla="*/ 750154 h 1391832"/>
              <a:gd name="connsiteX1" fmla="*/ 194416 w 2569232"/>
              <a:gd name="connsiteY1" fmla="*/ 99794 h 1391832"/>
              <a:gd name="connsiteX2" fmla="*/ 671596 w 2569232"/>
              <a:gd name="connsiteY2" fmla="*/ 43794 h 1391832"/>
              <a:gd name="connsiteX3" fmla="*/ 1128797 w 2569232"/>
              <a:gd name="connsiteY3" fmla="*/ 510138 h 1391832"/>
              <a:gd name="connsiteX4" fmla="*/ 2207788 w 2569232"/>
              <a:gd name="connsiteY4" fmla="*/ 263250 h 1391832"/>
              <a:gd name="connsiteX5" fmla="*/ 2565556 w 2569232"/>
              <a:gd name="connsiteY5" fmla="*/ 649570 h 1391832"/>
              <a:gd name="connsiteX6" fmla="*/ 1684888 w 2569232"/>
              <a:gd name="connsiteY6" fmla="*/ 1391370 h 1391832"/>
              <a:gd name="connsiteX7" fmla="*/ 109276 w 2569232"/>
              <a:gd name="connsiteY7" fmla="*/ 750154 h 1391832"/>
              <a:gd name="connsiteX0" fmla="*/ 109276 w 2569232"/>
              <a:gd name="connsiteY0" fmla="*/ 750154 h 1391832"/>
              <a:gd name="connsiteX1" fmla="*/ 194416 w 2569232"/>
              <a:gd name="connsiteY1" fmla="*/ 99794 h 1391832"/>
              <a:gd name="connsiteX2" fmla="*/ 671596 w 2569232"/>
              <a:gd name="connsiteY2" fmla="*/ 43794 h 1391832"/>
              <a:gd name="connsiteX3" fmla="*/ 1320821 w 2569232"/>
              <a:gd name="connsiteY3" fmla="*/ 354690 h 1391832"/>
              <a:gd name="connsiteX4" fmla="*/ 2207788 w 2569232"/>
              <a:gd name="connsiteY4" fmla="*/ 263250 h 1391832"/>
              <a:gd name="connsiteX5" fmla="*/ 2565556 w 2569232"/>
              <a:gd name="connsiteY5" fmla="*/ 649570 h 1391832"/>
              <a:gd name="connsiteX6" fmla="*/ 1684888 w 2569232"/>
              <a:gd name="connsiteY6" fmla="*/ 1391370 h 1391832"/>
              <a:gd name="connsiteX7" fmla="*/ 109276 w 2569232"/>
              <a:gd name="connsiteY7" fmla="*/ 750154 h 1391832"/>
              <a:gd name="connsiteX0" fmla="*/ 70721 w 2530677"/>
              <a:gd name="connsiteY0" fmla="*/ 750154 h 1446654"/>
              <a:gd name="connsiteX1" fmla="*/ 155861 w 2530677"/>
              <a:gd name="connsiteY1" fmla="*/ 99794 h 1446654"/>
              <a:gd name="connsiteX2" fmla="*/ 633041 w 2530677"/>
              <a:gd name="connsiteY2" fmla="*/ 43794 h 1446654"/>
              <a:gd name="connsiteX3" fmla="*/ 1282266 w 2530677"/>
              <a:gd name="connsiteY3" fmla="*/ 354690 h 1446654"/>
              <a:gd name="connsiteX4" fmla="*/ 2169233 w 2530677"/>
              <a:gd name="connsiteY4" fmla="*/ 263250 h 1446654"/>
              <a:gd name="connsiteX5" fmla="*/ 2527001 w 2530677"/>
              <a:gd name="connsiteY5" fmla="*/ 649570 h 1446654"/>
              <a:gd name="connsiteX6" fmla="*/ 1125125 w 2530677"/>
              <a:gd name="connsiteY6" fmla="*/ 1446234 h 1446654"/>
              <a:gd name="connsiteX7" fmla="*/ 70721 w 2530677"/>
              <a:gd name="connsiteY7" fmla="*/ 750154 h 1446654"/>
              <a:gd name="connsiteX0" fmla="*/ 70721 w 2575654"/>
              <a:gd name="connsiteY0" fmla="*/ 750154 h 1446764"/>
              <a:gd name="connsiteX1" fmla="*/ 155861 w 2575654"/>
              <a:gd name="connsiteY1" fmla="*/ 99794 h 1446764"/>
              <a:gd name="connsiteX2" fmla="*/ 633041 w 2575654"/>
              <a:gd name="connsiteY2" fmla="*/ 43794 h 1446764"/>
              <a:gd name="connsiteX3" fmla="*/ 1282266 w 2575654"/>
              <a:gd name="connsiteY3" fmla="*/ 354690 h 1446764"/>
              <a:gd name="connsiteX4" fmla="*/ 2169233 w 2575654"/>
              <a:gd name="connsiteY4" fmla="*/ 263250 h 1446764"/>
              <a:gd name="connsiteX5" fmla="*/ 2572721 w 2575654"/>
              <a:gd name="connsiteY5" fmla="*/ 859882 h 1446764"/>
              <a:gd name="connsiteX6" fmla="*/ 1125125 w 2575654"/>
              <a:gd name="connsiteY6" fmla="*/ 1446234 h 1446764"/>
              <a:gd name="connsiteX7" fmla="*/ 70721 w 2575654"/>
              <a:gd name="connsiteY7" fmla="*/ 750154 h 1446764"/>
              <a:gd name="connsiteX0" fmla="*/ 70721 w 2711695"/>
              <a:gd name="connsiteY0" fmla="*/ 750154 h 1446362"/>
              <a:gd name="connsiteX1" fmla="*/ 155861 w 2711695"/>
              <a:gd name="connsiteY1" fmla="*/ 99794 h 1446362"/>
              <a:gd name="connsiteX2" fmla="*/ 633041 w 2711695"/>
              <a:gd name="connsiteY2" fmla="*/ 43794 h 1446362"/>
              <a:gd name="connsiteX3" fmla="*/ 1282266 w 2711695"/>
              <a:gd name="connsiteY3" fmla="*/ 354690 h 1446362"/>
              <a:gd name="connsiteX4" fmla="*/ 2169233 w 2711695"/>
              <a:gd name="connsiteY4" fmla="*/ 263250 h 1446362"/>
              <a:gd name="connsiteX5" fmla="*/ 2709881 w 2711695"/>
              <a:gd name="connsiteY5" fmla="*/ 695290 h 1446362"/>
              <a:gd name="connsiteX6" fmla="*/ 1125125 w 2711695"/>
              <a:gd name="connsiteY6" fmla="*/ 1446234 h 1446362"/>
              <a:gd name="connsiteX7" fmla="*/ 70721 w 2711695"/>
              <a:gd name="connsiteY7" fmla="*/ 750154 h 1446362"/>
              <a:gd name="connsiteX0" fmla="*/ 70721 w 2709881"/>
              <a:gd name="connsiteY0" fmla="*/ 750154 h 1453313"/>
              <a:gd name="connsiteX1" fmla="*/ 155861 w 2709881"/>
              <a:gd name="connsiteY1" fmla="*/ 99794 h 1453313"/>
              <a:gd name="connsiteX2" fmla="*/ 633041 w 2709881"/>
              <a:gd name="connsiteY2" fmla="*/ 43794 h 1453313"/>
              <a:gd name="connsiteX3" fmla="*/ 1282266 w 2709881"/>
              <a:gd name="connsiteY3" fmla="*/ 354690 h 1453313"/>
              <a:gd name="connsiteX4" fmla="*/ 2169233 w 2709881"/>
              <a:gd name="connsiteY4" fmla="*/ 263250 h 1453313"/>
              <a:gd name="connsiteX5" fmla="*/ 2709881 w 2709881"/>
              <a:gd name="connsiteY5" fmla="*/ 695290 h 1453313"/>
              <a:gd name="connsiteX6" fmla="*/ 2169232 w 2709881"/>
              <a:gd name="connsiteY6" fmla="*/ 1086210 h 1453313"/>
              <a:gd name="connsiteX7" fmla="*/ 1125125 w 2709881"/>
              <a:gd name="connsiteY7" fmla="*/ 1446234 h 1453313"/>
              <a:gd name="connsiteX8" fmla="*/ 70721 w 2709881"/>
              <a:gd name="connsiteY8" fmla="*/ 750154 h 1453313"/>
              <a:gd name="connsiteX0" fmla="*/ 70721 w 2709881"/>
              <a:gd name="connsiteY0" fmla="*/ 750154 h 1493993"/>
              <a:gd name="connsiteX1" fmla="*/ 155861 w 2709881"/>
              <a:gd name="connsiteY1" fmla="*/ 99794 h 1493993"/>
              <a:gd name="connsiteX2" fmla="*/ 633041 w 2709881"/>
              <a:gd name="connsiteY2" fmla="*/ 43794 h 1493993"/>
              <a:gd name="connsiteX3" fmla="*/ 1282266 w 2709881"/>
              <a:gd name="connsiteY3" fmla="*/ 354690 h 1493993"/>
              <a:gd name="connsiteX4" fmla="*/ 2169233 w 2709881"/>
              <a:gd name="connsiteY4" fmla="*/ 263250 h 1493993"/>
              <a:gd name="connsiteX5" fmla="*/ 2709881 w 2709881"/>
              <a:gd name="connsiteY5" fmla="*/ 695290 h 1493993"/>
              <a:gd name="connsiteX6" fmla="*/ 2260672 w 2709881"/>
              <a:gd name="connsiteY6" fmla="*/ 1351386 h 1493993"/>
              <a:gd name="connsiteX7" fmla="*/ 1125125 w 2709881"/>
              <a:gd name="connsiteY7" fmla="*/ 1446234 h 1493993"/>
              <a:gd name="connsiteX8" fmla="*/ 70721 w 2709881"/>
              <a:gd name="connsiteY8" fmla="*/ 750154 h 1493993"/>
              <a:gd name="connsiteX0" fmla="*/ 70721 w 2627585"/>
              <a:gd name="connsiteY0" fmla="*/ 750154 h 1493993"/>
              <a:gd name="connsiteX1" fmla="*/ 155861 w 2627585"/>
              <a:gd name="connsiteY1" fmla="*/ 99794 h 1493993"/>
              <a:gd name="connsiteX2" fmla="*/ 633041 w 2627585"/>
              <a:gd name="connsiteY2" fmla="*/ 43794 h 1493993"/>
              <a:gd name="connsiteX3" fmla="*/ 1282266 w 2627585"/>
              <a:gd name="connsiteY3" fmla="*/ 354690 h 1493993"/>
              <a:gd name="connsiteX4" fmla="*/ 2169233 w 2627585"/>
              <a:gd name="connsiteY4" fmla="*/ 263250 h 1493993"/>
              <a:gd name="connsiteX5" fmla="*/ 2627585 w 2627585"/>
              <a:gd name="connsiteY5" fmla="*/ 777586 h 1493993"/>
              <a:gd name="connsiteX6" fmla="*/ 2260672 w 2627585"/>
              <a:gd name="connsiteY6" fmla="*/ 1351386 h 1493993"/>
              <a:gd name="connsiteX7" fmla="*/ 1125125 w 2627585"/>
              <a:gd name="connsiteY7" fmla="*/ 1446234 h 1493993"/>
              <a:gd name="connsiteX8" fmla="*/ 70721 w 2627585"/>
              <a:gd name="connsiteY8" fmla="*/ 750154 h 149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7585" h="1493993">
                <a:moveTo>
                  <a:pt x="70721" y="750154"/>
                </a:moveTo>
                <a:cubicBezTo>
                  <a:pt x="-90823" y="525747"/>
                  <a:pt x="62141" y="217521"/>
                  <a:pt x="155861" y="99794"/>
                </a:cubicBezTo>
                <a:cubicBezTo>
                  <a:pt x="249581" y="-17933"/>
                  <a:pt x="477311" y="-24597"/>
                  <a:pt x="633041" y="43794"/>
                </a:cubicBezTo>
                <a:cubicBezTo>
                  <a:pt x="788771" y="112185"/>
                  <a:pt x="1017090" y="348594"/>
                  <a:pt x="1282266" y="354690"/>
                </a:cubicBezTo>
                <a:cubicBezTo>
                  <a:pt x="1547442" y="360786"/>
                  <a:pt x="1929773" y="240011"/>
                  <a:pt x="2169233" y="263250"/>
                </a:cubicBezTo>
                <a:cubicBezTo>
                  <a:pt x="2408693" y="286489"/>
                  <a:pt x="2627585" y="640426"/>
                  <a:pt x="2627585" y="777586"/>
                </a:cubicBezTo>
                <a:cubicBezTo>
                  <a:pt x="2627585" y="914746"/>
                  <a:pt x="2524798" y="1226229"/>
                  <a:pt x="2260672" y="1351386"/>
                </a:cubicBezTo>
                <a:cubicBezTo>
                  <a:pt x="1996546" y="1476543"/>
                  <a:pt x="1490117" y="1546439"/>
                  <a:pt x="1125125" y="1446234"/>
                </a:cubicBezTo>
                <a:cubicBezTo>
                  <a:pt x="760133" y="1346029"/>
                  <a:pt x="232265" y="974561"/>
                  <a:pt x="70721" y="750154"/>
                </a:cubicBezTo>
                <a:close/>
              </a:path>
            </a:pathLst>
          </a:cu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99" name="下矢印 98"/>
          <p:cNvSpPr/>
          <p:nvPr/>
        </p:nvSpPr>
        <p:spPr>
          <a:xfrm rot="13650730">
            <a:off x="4214744" y="4882619"/>
            <a:ext cx="579239" cy="553263"/>
          </a:xfrm>
          <a:prstGeom prst="downArrow">
            <a:avLst/>
          </a:prstGeom>
          <a:solidFill>
            <a:schemeClr val="bg1"/>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7" name="正方形/長方形 6"/>
          <p:cNvSpPr/>
          <p:nvPr/>
        </p:nvSpPr>
        <p:spPr>
          <a:xfrm>
            <a:off x="5259227" y="4637718"/>
            <a:ext cx="574196" cy="307777"/>
          </a:xfrm>
          <a:prstGeom prst="rect">
            <a:avLst/>
          </a:prstGeom>
        </p:spPr>
        <p:txBody>
          <a:bodyPr wrap="none">
            <a:spAutoFit/>
          </a:bodyPr>
          <a:lstStyle/>
          <a:p>
            <a:r>
              <a:rPr lang="en-US" altLang="ja-JP" sz="1400" b="1" dirty="0">
                <a:latin typeface="メイリオ" panose="020B0604030504040204" pitchFamily="50" charset="-128"/>
                <a:ea typeface="メイリオ" panose="020B0604030504040204" pitchFamily="50" charset="-128"/>
              </a:rPr>
              <a:t>HTY</a:t>
            </a:r>
            <a:endParaRPr lang="ja-JP" altLang="en-US" sz="1400" b="1" dirty="0"/>
          </a:p>
        </p:txBody>
      </p:sp>
      <p:sp>
        <p:nvSpPr>
          <p:cNvPr id="8" name="二等辺三角形 7"/>
          <p:cNvSpPr/>
          <p:nvPr/>
        </p:nvSpPr>
        <p:spPr>
          <a:xfrm flipV="1">
            <a:off x="6802824" y="5274003"/>
            <a:ext cx="1618272" cy="24262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テキスト ボックス 85">
            <a:extLst>
              <a:ext uri="{FF2B5EF4-FFF2-40B4-BE49-F238E27FC236}">
                <a16:creationId xmlns:a16="http://schemas.microsoft.com/office/drawing/2014/main" id="{B381AB02-6C5D-480B-B4EC-38AF2EF58635}"/>
              </a:ext>
            </a:extLst>
          </p:cNvPr>
          <p:cNvSpPr txBox="1"/>
          <p:nvPr/>
        </p:nvSpPr>
        <p:spPr>
          <a:xfrm>
            <a:off x="2856380" y="5347426"/>
            <a:ext cx="1073343" cy="338554"/>
          </a:xfrm>
          <a:prstGeom prst="rect">
            <a:avLst/>
          </a:prstGeom>
          <a:noFill/>
        </p:spPr>
        <p:txBody>
          <a:bodyPr wrap="square" rtlCol="0">
            <a:spAutoFit/>
          </a:bodyPr>
          <a:lstStyle/>
          <a:p>
            <a:r>
              <a:rPr kumimoji="1"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新</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微生物</a:t>
            </a:r>
            <a:endParaRPr kumimoji="1"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 name="タイトル 3">
            <a:extLst>
              <a:ext uri="{FF2B5EF4-FFF2-40B4-BE49-F238E27FC236}">
                <a16:creationId xmlns:a16="http://schemas.microsoft.com/office/drawing/2014/main" id="{C05D870E-B1D3-264E-9DBC-AA188AABCE9C}"/>
              </a:ext>
            </a:extLst>
          </p:cNvPr>
          <p:cNvSpPr txBox="1">
            <a:spLocks/>
          </p:cNvSpPr>
          <p:nvPr/>
        </p:nvSpPr>
        <p:spPr>
          <a:xfrm>
            <a:off x="1795495" y="83124"/>
            <a:ext cx="6155032" cy="648731"/>
          </a:xfrm>
          <a:prstGeom prst="rect">
            <a:avLst/>
          </a:prstGeom>
        </p:spPr>
        <p:txBody>
          <a:bodyPr>
            <a:normAutofit lnSpcReduction="10000"/>
          </a:bodyPr>
          <a:lstStyle>
            <a:lvl1pPr algn="ctr" defTabSz="990570" rtl="0" eaLnBrk="1" latinLnBrk="0" hangingPunct="1">
              <a:spcBef>
                <a:spcPct val="0"/>
              </a:spcBef>
              <a:buNone/>
              <a:defRPr kumimoji="1" sz="4767" kern="1200">
                <a:solidFill>
                  <a:schemeClr val="tx1"/>
                </a:solidFill>
                <a:latin typeface="+mj-lt"/>
                <a:ea typeface="+mj-ea"/>
                <a:cs typeface="+mj-cs"/>
              </a:defRPr>
            </a:lvl1pPr>
          </a:lstStyle>
          <a:p>
            <a:pPr algn="l"/>
            <a:r>
              <a:rPr lang="ja-JP" altLang="en-US" sz="2000" dirty="0">
                <a:latin typeface="Meiryo" panose="020B0604030504040204" pitchFamily="34" charset="-128"/>
                <a:ea typeface="Meiryo" panose="020B0604030504040204" pitchFamily="34" charset="-128"/>
                <a:cs typeface="メイリオ" panose="020B0604030504040204" pitchFamily="50" charset="-128"/>
              </a:rPr>
              <a:t>芳香族化合物の高生産プラットホーム菌株を用いたヒドロキシチロソールの新たな生産方法の開発</a:t>
            </a:r>
          </a:p>
          <a:p>
            <a:pPr algn="l"/>
            <a:endParaRPr lang="ja-JP" altLang="en-US" sz="2000" dirty="0">
              <a:latin typeface="Meiryo" panose="020B0604030504040204" pitchFamily="34" charset="-128"/>
              <a:ea typeface="Meiryo" panose="020B0604030504040204" pitchFamily="34" charset="-128"/>
              <a:cs typeface="メイリオ" panose="020B0604030504040204" pitchFamily="50" charset="-128"/>
            </a:endParaRPr>
          </a:p>
          <a:p>
            <a:pPr algn="l"/>
            <a:endParaRPr lang="ja-JP" altLang="en-US" sz="2000" dirty="0">
              <a:latin typeface="Meiryo" panose="020B0604030504040204" pitchFamily="34" charset="-128"/>
              <a:ea typeface="Meiryo" panose="020B0604030504040204" pitchFamily="34" charset="-128"/>
              <a:cs typeface="メイリオ" panose="020B0604030504040204" pitchFamily="50" charset="-128"/>
            </a:endParaRPr>
          </a:p>
        </p:txBody>
      </p:sp>
      <p:sp>
        <p:nvSpPr>
          <p:cNvPr id="48" name="スライド番号プレースホルダー 1"/>
          <p:cNvSpPr txBox="1">
            <a:spLocks/>
          </p:cNvSpPr>
          <p:nvPr/>
        </p:nvSpPr>
        <p:spPr>
          <a:xfrm>
            <a:off x="8629649" y="6494400"/>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18</a:t>
            </a:fld>
            <a:endParaRPr kumimoji="1" lang="ja-JP" altLang="en-US" sz="2000" dirty="0"/>
          </a:p>
        </p:txBody>
      </p:sp>
      <p:sp>
        <p:nvSpPr>
          <p:cNvPr id="49" name="コンテンツ プレースホルダー 2">
            <a:extLst>
              <a:ext uri="{FF2B5EF4-FFF2-40B4-BE49-F238E27FC236}">
                <a16:creationId xmlns:a16="http://schemas.microsoft.com/office/drawing/2014/main" id="{6C83C8A4-8EFC-5A4E-A20A-B83D4F8B3E8E}"/>
              </a:ext>
            </a:extLst>
          </p:cNvPr>
          <p:cNvSpPr txBox="1">
            <a:spLocks/>
          </p:cNvSpPr>
          <p:nvPr/>
        </p:nvSpPr>
        <p:spPr>
          <a:xfrm>
            <a:off x="0" y="-4202"/>
            <a:ext cx="1723549" cy="346249"/>
          </a:xfrm>
          <a:prstGeom prst="rect">
            <a:avLst/>
          </a:prstGeom>
          <a:solidFill>
            <a:schemeClr val="accent6">
              <a:lumMod val="40000"/>
              <a:lumOff val="60000"/>
            </a:schemeClr>
          </a:solidFill>
        </p:spPr>
        <p:txBody>
          <a:bodyPr wrap="none">
            <a:spAutoFit/>
          </a:bodyPr>
          <a:lst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a:lstStyle>
          <a:p>
            <a:pPr marL="0" indent="0">
              <a:lnSpc>
                <a:spcPct val="110000"/>
              </a:lnSpc>
              <a:buNone/>
            </a:pP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　グリーン関連　</a:t>
            </a:r>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266009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CE060580-6083-4787-BD77-7FDB5FAC9E31}"/>
              </a:ext>
            </a:extLst>
          </p:cNvPr>
          <p:cNvSpPr/>
          <p:nvPr/>
        </p:nvSpPr>
        <p:spPr>
          <a:xfrm>
            <a:off x="808160" y="916288"/>
            <a:ext cx="7527680" cy="5121402"/>
          </a:xfrm>
          <a:prstGeom prst="rect">
            <a:avLst/>
          </a:prstGeom>
        </p:spPr>
        <p:txBody>
          <a:bodyPr wrap="square">
            <a:spAutoFit/>
          </a:bodyPr>
          <a:lstStyle/>
          <a:p>
            <a:pPr algn="dist">
              <a:lnSpc>
                <a:spcPct val="120000"/>
              </a:lnSpc>
            </a:pPr>
            <a:r>
              <a:rPr lang="ja-JP" altLang="en-US" sz="2400" dirty="0" smtClean="0">
                <a:latin typeface="Meiryo UI" panose="020B0604030504040204" pitchFamily="50" charset="-128"/>
                <a:ea typeface="Meiryo UI" panose="020B0604030504040204" pitchFamily="50" charset="-128"/>
              </a:rPr>
              <a:t>１．大阪産業技術研究所の概要</a:t>
            </a:r>
            <a:r>
              <a:rPr lang="ja-JP" altLang="en-US" sz="2400" dirty="0">
                <a:latin typeface="Meiryo UI" panose="020B0604030504040204" pitchFamily="50" charset="-128"/>
                <a:ea typeface="Meiryo UI" panose="020B0604030504040204" pitchFamily="50" charset="-128"/>
              </a:rPr>
              <a:t>　</a:t>
            </a:r>
            <a:r>
              <a:rPr lang="en-US" altLang="ja-JP" sz="2400" dirty="0" smtClean="0">
                <a:latin typeface="Meiryo UI" panose="020B0604030504040204" pitchFamily="50" charset="-128"/>
                <a:ea typeface="Meiryo UI" panose="020B0604030504040204" pitchFamily="50" charset="-128"/>
              </a:rPr>
              <a:t>‥‥‥‥‥‥‥</a:t>
            </a:r>
            <a:r>
              <a:rPr lang="ja-JP" altLang="en-US" sz="2400" dirty="0" smtClean="0">
                <a:latin typeface="Meiryo UI" panose="020B0604030504040204" pitchFamily="50" charset="-128"/>
                <a:ea typeface="Meiryo UI" panose="020B0604030504040204" pitchFamily="50" charset="-128"/>
              </a:rPr>
              <a:t>　２</a:t>
            </a:r>
            <a:endParaRPr lang="en-US" altLang="ja-JP" sz="2400" dirty="0" smtClean="0">
              <a:latin typeface="Meiryo UI" panose="020B0604030504040204" pitchFamily="50" charset="-128"/>
              <a:ea typeface="Meiryo UI" panose="020B0604030504040204" pitchFamily="50" charset="-128"/>
            </a:endParaRPr>
          </a:p>
          <a:p>
            <a:pPr>
              <a:lnSpc>
                <a:spcPct val="120000"/>
              </a:lnSpc>
            </a:pPr>
            <a:r>
              <a:rPr lang="ja-JP" altLang="en-US" sz="2400" dirty="0" smtClean="0">
                <a:latin typeface="Meiryo UI" panose="020B0604030504040204" pitchFamily="50" charset="-128"/>
                <a:ea typeface="Meiryo UI" panose="020B0604030504040204" pitchFamily="50" charset="-128"/>
              </a:rPr>
              <a:t>　　　・　沿革</a:t>
            </a:r>
            <a:endParaRPr lang="en-US" altLang="ja-JP" sz="2400" dirty="0" smtClean="0">
              <a:latin typeface="Meiryo UI" panose="020B0604030504040204" pitchFamily="50" charset="-128"/>
              <a:ea typeface="Meiryo UI" panose="020B0604030504040204" pitchFamily="50" charset="-128"/>
            </a:endParaRPr>
          </a:p>
          <a:p>
            <a:pPr>
              <a:lnSpc>
                <a:spcPct val="120000"/>
              </a:lnSpc>
            </a:pPr>
            <a:r>
              <a:rPr lang="ja-JP" altLang="en-US" sz="2400" dirty="0" smtClean="0">
                <a:latin typeface="Meiryo UI" panose="020B0604030504040204" pitchFamily="50" charset="-128"/>
                <a:ea typeface="Meiryo UI" panose="020B0604030504040204" pitchFamily="50" charset="-128"/>
              </a:rPr>
              <a:t>　　　・</a:t>
            </a:r>
            <a:r>
              <a:rPr lang="ja-JP" altLang="en-US" sz="2400" dirty="0">
                <a:latin typeface="Meiryo UI" panose="020B0604030504040204" pitchFamily="50" charset="-128"/>
                <a:ea typeface="Meiryo UI" panose="020B0604030504040204" pitchFamily="50" charset="-128"/>
              </a:rPr>
              <a:t>　活動（地独</a:t>
            </a:r>
            <a:r>
              <a:rPr lang="en-US" altLang="ja-JP" sz="2400" dirty="0">
                <a:latin typeface="Meiryo UI" panose="020B0604030504040204" pitchFamily="50" charset="-128"/>
                <a:ea typeface="Meiryo UI" panose="020B0604030504040204" pitchFamily="50" charset="-128"/>
              </a:rPr>
              <a:t>3</a:t>
            </a:r>
            <a:r>
              <a:rPr lang="ja-JP" altLang="en-US" sz="2400" dirty="0">
                <a:latin typeface="Meiryo UI" panose="020B0604030504040204" pitchFamily="50" charset="-128"/>
                <a:ea typeface="Meiryo UI" panose="020B0604030504040204" pitchFamily="50" charset="-128"/>
              </a:rPr>
              <a:t>機関との比較</a:t>
            </a:r>
            <a:r>
              <a:rPr lang="en-US" altLang="ja-JP" sz="2400" dirty="0" smtClean="0">
                <a:latin typeface="Meiryo UI" panose="020B0604030504040204" pitchFamily="50" charset="-128"/>
                <a:ea typeface="Meiryo UI" panose="020B0604030504040204" pitchFamily="50" charset="-128"/>
              </a:rPr>
              <a:t>【</a:t>
            </a:r>
            <a:r>
              <a:rPr lang="ja-JP" altLang="en-US" sz="2400" dirty="0" smtClean="0">
                <a:latin typeface="Meiryo UI" panose="020B0604030504040204" pitchFamily="50" charset="-128"/>
                <a:ea typeface="Meiryo UI" panose="020B0604030504040204" pitchFamily="50" charset="-128"/>
              </a:rPr>
              <a:t>令和</a:t>
            </a:r>
            <a:r>
              <a:rPr lang="en-US" altLang="ja-JP" sz="2400" dirty="0" smtClean="0">
                <a:latin typeface="Meiryo UI" panose="020B0604030504040204" pitchFamily="50" charset="-128"/>
                <a:ea typeface="Meiryo UI" panose="020B0604030504040204" pitchFamily="50" charset="-128"/>
              </a:rPr>
              <a:t>2</a:t>
            </a:r>
            <a:r>
              <a:rPr lang="ja-JP" altLang="en-US" sz="2400" dirty="0" smtClean="0">
                <a:latin typeface="Meiryo UI" panose="020B0604030504040204" pitchFamily="50" charset="-128"/>
                <a:ea typeface="Meiryo UI" panose="020B0604030504040204" pitchFamily="50" charset="-128"/>
              </a:rPr>
              <a:t>年度</a:t>
            </a:r>
            <a:r>
              <a:rPr lang="en-US" altLang="ja-JP" sz="2400" dirty="0">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a:t>
            </a:r>
          </a:p>
          <a:p>
            <a:pPr algn="dist">
              <a:lnSpc>
                <a:spcPct val="120000"/>
              </a:lnSpc>
            </a:pPr>
            <a:r>
              <a:rPr lang="ja-JP" altLang="en-US" sz="2400" dirty="0" smtClean="0">
                <a:latin typeface="Meiryo UI" panose="020B0604030504040204" pitchFamily="50" charset="-128"/>
                <a:ea typeface="Meiryo UI" panose="020B0604030504040204" pitchFamily="50" charset="-128"/>
              </a:rPr>
              <a:t>２．</a:t>
            </a:r>
            <a:r>
              <a:rPr lang="ja-JP" altLang="en-US" sz="2400" dirty="0">
                <a:latin typeface="Meiryo UI" panose="020B0604030504040204" pitchFamily="50" charset="-128"/>
                <a:ea typeface="Meiryo UI" panose="020B0604030504040204" pitchFamily="50" charset="-128"/>
              </a:rPr>
              <a:t>統合の背景　</a:t>
            </a:r>
            <a:r>
              <a:rPr lang="en-US" altLang="ja-JP" sz="2400" dirty="0" smtClean="0">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　</a:t>
            </a:r>
            <a:r>
              <a:rPr lang="ja-JP" altLang="en-US" sz="2400" dirty="0" smtClean="0">
                <a:latin typeface="Meiryo UI" panose="020B0604030504040204" pitchFamily="50" charset="-128"/>
                <a:ea typeface="Meiryo UI" panose="020B0604030504040204" pitchFamily="50" charset="-128"/>
              </a:rPr>
              <a:t>５</a:t>
            </a:r>
            <a:endParaRPr lang="en-US" altLang="ja-JP" sz="2400" dirty="0" smtClean="0">
              <a:latin typeface="Meiryo UI" panose="020B0604030504040204" pitchFamily="50" charset="-128"/>
              <a:ea typeface="Meiryo UI" panose="020B0604030504040204" pitchFamily="50" charset="-128"/>
            </a:endParaRPr>
          </a:p>
          <a:p>
            <a:pPr>
              <a:lnSpc>
                <a:spcPct val="120000"/>
              </a:lnSpc>
            </a:pPr>
            <a:r>
              <a:rPr lang="ja-JP" altLang="en-US" sz="2400" dirty="0" smtClean="0">
                <a:latin typeface="Meiryo UI" panose="020B0604030504040204" pitchFamily="50" charset="-128"/>
                <a:ea typeface="Meiryo UI" panose="020B0604030504040204" pitchFamily="50" charset="-128"/>
              </a:rPr>
              <a:t>　　　・　研究</a:t>
            </a:r>
            <a:r>
              <a:rPr lang="ja-JP" altLang="en-US" sz="2400" dirty="0">
                <a:latin typeface="Meiryo UI" panose="020B0604030504040204" pitchFamily="50" charset="-128"/>
                <a:ea typeface="Meiryo UI" panose="020B0604030504040204" pitchFamily="50" charset="-128"/>
              </a:rPr>
              <a:t>開発から製造までの一気通貫支援の実施</a:t>
            </a:r>
          </a:p>
          <a:p>
            <a:pPr>
              <a:lnSpc>
                <a:spcPct val="120000"/>
              </a:lnSpc>
            </a:pPr>
            <a:r>
              <a:rPr lang="ja-JP" altLang="en-US" sz="2400" dirty="0">
                <a:latin typeface="Meiryo UI" panose="020B0604030504040204" pitchFamily="50" charset="-128"/>
                <a:ea typeface="Meiryo UI" panose="020B0604030504040204" pitchFamily="50" charset="-128"/>
              </a:rPr>
              <a:t>　</a:t>
            </a:r>
            <a:r>
              <a:rPr lang="ja-JP" altLang="en-US" sz="2400" dirty="0" smtClean="0">
                <a:latin typeface="Meiryo UI" panose="020B0604030504040204" pitchFamily="50" charset="-128"/>
                <a:ea typeface="Meiryo UI" panose="020B0604030504040204" pitchFamily="50" charset="-128"/>
              </a:rPr>
              <a:t>　　・</a:t>
            </a:r>
            <a:r>
              <a:rPr lang="ja-JP" altLang="en-US" sz="2400" dirty="0">
                <a:latin typeface="Meiryo UI" panose="020B0604030504040204" pitchFamily="50" charset="-128"/>
                <a:ea typeface="Meiryo UI" panose="020B0604030504040204" pitchFamily="50" charset="-128"/>
              </a:rPr>
              <a:t>　「スーパー公設試」への進化（</a:t>
            </a:r>
            <a:r>
              <a:rPr lang="en-US" altLang="ja-JP" sz="2400" dirty="0">
                <a:latin typeface="Meiryo UI" panose="020B0604030504040204" pitchFamily="50" charset="-128"/>
                <a:ea typeface="Meiryo UI" panose="020B0604030504040204" pitchFamily="50" charset="-128"/>
              </a:rPr>
              <a:t>7</a:t>
            </a:r>
            <a:r>
              <a:rPr lang="ja-JP" altLang="en-US" sz="2400" dirty="0" err="1">
                <a:latin typeface="Meiryo UI" panose="020B0604030504040204" pitchFamily="50" charset="-128"/>
                <a:ea typeface="Meiryo UI" panose="020B0604030504040204" pitchFamily="50" charset="-128"/>
              </a:rPr>
              <a:t>つの</a:t>
            </a:r>
            <a:r>
              <a:rPr lang="ja-JP" altLang="en-US" sz="2400" dirty="0">
                <a:latin typeface="Meiryo UI" panose="020B0604030504040204" pitchFamily="50" charset="-128"/>
                <a:ea typeface="Meiryo UI" panose="020B0604030504040204" pitchFamily="50" charset="-128"/>
              </a:rPr>
              <a:t>宿題</a:t>
            </a:r>
            <a:r>
              <a:rPr lang="ja-JP" altLang="en-US" sz="2400" dirty="0" smtClean="0">
                <a:latin typeface="Meiryo UI" panose="020B0604030504040204" pitchFamily="50" charset="-128"/>
                <a:ea typeface="Meiryo UI" panose="020B0604030504040204" pitchFamily="50" charset="-128"/>
              </a:rPr>
              <a:t>）</a:t>
            </a:r>
            <a:endParaRPr lang="ja-JP" altLang="en-US" sz="2400" dirty="0">
              <a:latin typeface="Meiryo UI" panose="020B0604030504040204" pitchFamily="50" charset="-128"/>
              <a:ea typeface="Meiryo UI" panose="020B0604030504040204" pitchFamily="50" charset="-128"/>
            </a:endParaRPr>
          </a:p>
          <a:p>
            <a:pPr algn="dist">
              <a:lnSpc>
                <a:spcPct val="120000"/>
              </a:lnSpc>
            </a:pPr>
            <a:r>
              <a:rPr lang="ja-JP" altLang="en-US" sz="2400" dirty="0" smtClean="0">
                <a:latin typeface="Meiryo UI" panose="020B0604030504040204" pitchFamily="50" charset="-128"/>
                <a:ea typeface="Meiryo UI" panose="020B0604030504040204" pitchFamily="50" charset="-128"/>
              </a:rPr>
              <a:t>３．新法人におけるこれ</a:t>
            </a:r>
            <a:r>
              <a:rPr lang="ja-JP" altLang="en-US" sz="2400" dirty="0">
                <a:latin typeface="Meiryo UI" panose="020B0604030504040204" pitchFamily="50" charset="-128"/>
                <a:ea typeface="Meiryo UI" panose="020B0604030504040204" pitchFamily="50" charset="-128"/>
              </a:rPr>
              <a:t>まで</a:t>
            </a:r>
            <a:r>
              <a:rPr lang="ja-JP" altLang="en-US" sz="2400" dirty="0" smtClean="0">
                <a:latin typeface="Meiryo UI" panose="020B0604030504040204" pitchFamily="50" charset="-128"/>
                <a:ea typeface="Meiryo UI" panose="020B0604030504040204" pitchFamily="50" charset="-128"/>
              </a:rPr>
              <a:t>の取組み　　</a:t>
            </a:r>
            <a:r>
              <a:rPr lang="en-US" altLang="ja-JP" sz="2400" dirty="0" smtClean="0">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　８</a:t>
            </a:r>
            <a:endParaRPr lang="en-US" altLang="ja-JP" sz="2400" dirty="0" smtClean="0">
              <a:latin typeface="Meiryo UI" panose="020B0604030504040204" pitchFamily="50" charset="-128"/>
              <a:ea typeface="Meiryo UI" panose="020B0604030504040204" pitchFamily="50" charset="-128"/>
            </a:endParaRPr>
          </a:p>
          <a:p>
            <a:pPr algn="dist">
              <a:lnSpc>
                <a:spcPct val="120000"/>
              </a:lnSpc>
            </a:pPr>
            <a:r>
              <a:rPr lang="ja-JP" altLang="en-US" sz="2400" dirty="0" smtClean="0">
                <a:latin typeface="Meiryo UI" panose="020B0604030504040204" pitchFamily="50" charset="-128"/>
                <a:ea typeface="Meiryo UI" panose="020B0604030504040204" pitchFamily="50" charset="-128"/>
              </a:rPr>
              <a:t>４．第</a:t>
            </a:r>
            <a:r>
              <a:rPr lang="en-US" altLang="ja-JP" sz="2400" dirty="0" smtClean="0">
                <a:latin typeface="Meiryo UI" panose="020B0604030504040204" pitchFamily="50" charset="-128"/>
                <a:ea typeface="Meiryo UI" panose="020B0604030504040204" pitchFamily="50" charset="-128"/>
              </a:rPr>
              <a:t>2</a:t>
            </a:r>
            <a:r>
              <a:rPr lang="ja-JP" altLang="en-US" sz="2400" dirty="0">
                <a:latin typeface="Meiryo UI" panose="020B0604030504040204" pitchFamily="50" charset="-128"/>
                <a:ea typeface="Meiryo UI" panose="020B0604030504040204" pitchFamily="50" charset="-128"/>
              </a:rPr>
              <a:t>期に</a:t>
            </a:r>
            <a:r>
              <a:rPr lang="ja-JP" altLang="en-US" sz="2400" dirty="0" smtClean="0">
                <a:latin typeface="Meiryo UI" panose="020B0604030504040204" pitchFamily="50" charset="-128"/>
                <a:ea typeface="Meiryo UI" panose="020B0604030504040204" pitchFamily="50" charset="-128"/>
              </a:rPr>
              <a:t>向けて　－統合から融合へ</a:t>
            </a:r>
            <a:r>
              <a:rPr lang="ja-JP" altLang="en-US" sz="2400" dirty="0">
                <a:latin typeface="Meiryo UI" panose="020B0604030504040204" pitchFamily="50" charset="-128"/>
                <a:ea typeface="Meiryo UI" panose="020B0604030504040204" pitchFamily="50" charset="-128"/>
              </a:rPr>
              <a:t>－　　</a:t>
            </a:r>
            <a:r>
              <a:rPr lang="en-US" altLang="ja-JP" sz="2400" dirty="0" smtClean="0">
                <a:latin typeface="Meiryo UI" panose="020B0604030504040204" pitchFamily="50" charset="-128"/>
                <a:ea typeface="Meiryo UI" panose="020B0604030504040204" pitchFamily="50" charset="-128"/>
              </a:rPr>
              <a:t>‥‥‥</a:t>
            </a:r>
            <a:r>
              <a:rPr lang="ja-JP" altLang="en-US" sz="2400" dirty="0" smtClean="0">
                <a:latin typeface="Meiryo UI" panose="020B0604030504040204" pitchFamily="50" charset="-128"/>
                <a:ea typeface="Meiryo UI" panose="020B0604030504040204" pitchFamily="50" charset="-128"/>
              </a:rPr>
              <a:t>　</a:t>
            </a:r>
            <a:r>
              <a:rPr lang="en-US" altLang="ja-JP" sz="2400" dirty="0" smtClean="0">
                <a:latin typeface="Meiryo UI" panose="020B0604030504040204" pitchFamily="50" charset="-128"/>
                <a:ea typeface="Meiryo UI" panose="020B0604030504040204" pitchFamily="50" charset="-128"/>
              </a:rPr>
              <a:t>15</a:t>
            </a:r>
          </a:p>
          <a:p>
            <a:pPr algn="dist">
              <a:lnSpc>
                <a:spcPct val="120000"/>
              </a:lnSpc>
              <a:spcBef>
                <a:spcPts val="1200"/>
              </a:spcBef>
            </a:pPr>
            <a:r>
              <a:rPr lang="ja-JP" altLang="en-US" sz="2400" dirty="0" smtClean="0">
                <a:latin typeface="Meiryo UI" panose="020B0604030504040204" pitchFamily="50" charset="-128"/>
                <a:ea typeface="Meiryo UI" panose="020B0604030504040204" pitchFamily="50" charset="-128"/>
              </a:rPr>
              <a:t>その他　業績関係グラフ　 </a:t>
            </a:r>
            <a:r>
              <a:rPr lang="en-US" altLang="ja-JP" sz="2400" dirty="0" smtClean="0">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　</a:t>
            </a:r>
            <a:r>
              <a:rPr lang="en-US" altLang="ja-JP" sz="2400" dirty="0" smtClean="0">
                <a:latin typeface="Meiryo UI" panose="020B0604030504040204" pitchFamily="50" charset="-128"/>
                <a:ea typeface="Meiryo UI" panose="020B0604030504040204" pitchFamily="50" charset="-128"/>
              </a:rPr>
              <a:t>21</a:t>
            </a:r>
          </a:p>
          <a:p>
            <a:pPr>
              <a:lnSpc>
                <a:spcPct val="120000"/>
              </a:lnSpc>
            </a:pPr>
            <a:endParaRPr lang="en-US" altLang="ja-JP" sz="2400" dirty="0" smtClean="0">
              <a:latin typeface="Meiryo UI" panose="020B0604030504040204" pitchFamily="50" charset="-128"/>
              <a:ea typeface="Meiryo UI" panose="020B0604030504040204" pitchFamily="50" charset="-128"/>
            </a:endParaRPr>
          </a:p>
          <a:p>
            <a:pPr algn="dist">
              <a:lnSpc>
                <a:spcPct val="120000"/>
              </a:lnSpc>
            </a:pPr>
            <a:r>
              <a:rPr lang="en-US" altLang="ja-JP" sz="2400" dirty="0" smtClean="0">
                <a:latin typeface="Meiryo UI" panose="020B0604030504040204" pitchFamily="50" charset="-128"/>
                <a:ea typeface="Meiryo UI" panose="020B0604030504040204" pitchFamily="50" charset="-128"/>
              </a:rPr>
              <a:t>Appendix</a:t>
            </a:r>
            <a:r>
              <a:rPr lang="ja-JP" altLang="en-US" sz="2400" dirty="0" smtClean="0">
                <a:latin typeface="Meiryo UI" panose="020B0604030504040204" pitchFamily="50" charset="-128"/>
                <a:ea typeface="Meiryo UI" panose="020B0604030504040204" pitchFamily="50" charset="-128"/>
              </a:rPr>
              <a:t>　</a:t>
            </a:r>
            <a:r>
              <a:rPr lang="en-US" altLang="ja-JP" sz="2400" dirty="0" smtClean="0">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　</a:t>
            </a:r>
            <a:r>
              <a:rPr lang="en-US" altLang="ja-JP" sz="2400" dirty="0" smtClean="0">
                <a:latin typeface="Meiryo UI" panose="020B0604030504040204" pitchFamily="50" charset="-128"/>
                <a:ea typeface="Meiryo UI" panose="020B0604030504040204" pitchFamily="50" charset="-128"/>
              </a:rPr>
              <a:t>27</a:t>
            </a:r>
          </a:p>
        </p:txBody>
      </p:sp>
      <p:sp>
        <p:nvSpPr>
          <p:cNvPr id="21" name="テキスト ボックス 20">
            <a:extLst>
              <a:ext uri="{FF2B5EF4-FFF2-40B4-BE49-F238E27FC236}">
                <a16:creationId xmlns:a16="http://schemas.microsoft.com/office/drawing/2014/main" id="{71AB26C6-7B6B-4F05-8586-47ACE32E043B}"/>
              </a:ext>
            </a:extLst>
          </p:cNvPr>
          <p:cNvSpPr txBox="1"/>
          <p:nvPr/>
        </p:nvSpPr>
        <p:spPr>
          <a:xfrm>
            <a:off x="4250817" y="43051"/>
            <a:ext cx="697627" cy="400110"/>
          </a:xfrm>
          <a:prstGeom prst="rect">
            <a:avLst/>
          </a:prstGeom>
          <a:noFill/>
        </p:spPr>
        <p:txBody>
          <a:bodyPr wrap="none" rtlCol="0">
            <a:spAutoFit/>
          </a:bodyPr>
          <a:lstStyle/>
          <a:p>
            <a:r>
              <a:rPr lang="ja-JP" altLang="en-US" sz="2000" dirty="0">
                <a:latin typeface="Meiryo UI" panose="020B0604030504040204" pitchFamily="50" charset="-128"/>
                <a:ea typeface="Meiryo UI" panose="020B0604030504040204" pitchFamily="50" charset="-128"/>
                <a:cs typeface="Meiryo UI" panose="020B0604030504040204" pitchFamily="50" charset="-128"/>
              </a:rPr>
              <a:t>目次</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2" name="直線コネクタ 21">
            <a:extLst>
              <a:ext uri="{FF2B5EF4-FFF2-40B4-BE49-F238E27FC236}">
                <a16:creationId xmlns:a16="http://schemas.microsoft.com/office/drawing/2014/main" id="{15303DEA-EC2D-4F63-A854-B768BA4F3849}"/>
              </a:ext>
            </a:extLst>
          </p:cNvPr>
          <p:cNvCxnSpPr/>
          <p:nvPr/>
        </p:nvCxnSpPr>
        <p:spPr>
          <a:xfrm>
            <a:off x="259053" y="476672"/>
            <a:ext cx="86258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スライド番号プレースホルダー 1"/>
          <p:cNvSpPr txBox="1">
            <a:spLocks/>
          </p:cNvSpPr>
          <p:nvPr/>
        </p:nvSpPr>
        <p:spPr>
          <a:xfrm>
            <a:off x="8629649" y="14791"/>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1</a:t>
            </a:fld>
            <a:endParaRPr kumimoji="1" lang="ja-JP" altLang="en-US" sz="2000" dirty="0"/>
          </a:p>
        </p:txBody>
      </p:sp>
    </p:spTree>
    <p:extLst>
      <p:ext uri="{BB962C8B-B14F-4D97-AF65-F5344CB8AC3E}">
        <p14:creationId xmlns:p14="http://schemas.microsoft.com/office/powerpoint/2010/main" val="37446835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4908451" y="775267"/>
            <a:ext cx="902811" cy="307777"/>
          </a:xfrm>
          <a:prstGeom prst="rect">
            <a:avLst/>
          </a:prstGeom>
        </p:spPr>
        <p:txBody>
          <a:bodyPr wrap="none">
            <a:spAutoFit/>
          </a:bodyPr>
          <a:lstStyle/>
          <a:p>
            <a:r>
              <a:rPr lang="en-US" altLang="ja-JP" sz="1400" dirty="0">
                <a:latin typeface="メイリオ" panose="020B0604030504040204" pitchFamily="50" charset="-128"/>
                <a:ea typeface="メイリオ" panose="020B0604030504040204" pitchFamily="50" charset="-128"/>
                <a:cs typeface="Arial" panose="020B0604020202020204" pitchFamily="34" charset="0"/>
              </a:rPr>
              <a:t>【</a:t>
            </a:r>
            <a:r>
              <a:rPr lang="ja-JP" altLang="en-US" sz="1400">
                <a:latin typeface="メイリオ" panose="020B0604030504040204" pitchFamily="50" charset="-128"/>
                <a:ea typeface="メイリオ" panose="020B0604030504040204" pitchFamily="50" charset="-128"/>
                <a:cs typeface="Arial" panose="020B0604020202020204" pitchFamily="34" charset="0"/>
              </a:rPr>
              <a:t>目的</a:t>
            </a:r>
            <a:r>
              <a:rPr lang="en-US" altLang="ja-JP" sz="1400" dirty="0">
                <a:latin typeface="メイリオ" panose="020B0604030504040204" pitchFamily="50" charset="-128"/>
                <a:ea typeface="メイリオ" panose="020B0604030504040204" pitchFamily="50" charset="-128"/>
                <a:cs typeface="Arial" panose="020B0604020202020204" pitchFamily="34" charset="0"/>
              </a:rPr>
              <a:t>】</a:t>
            </a:r>
            <a:endParaRPr lang="ja-JP" altLang="en-US" sz="1400" dirty="0"/>
          </a:p>
        </p:txBody>
      </p:sp>
      <p:sp>
        <p:nvSpPr>
          <p:cNvPr id="7" name="正方形/長方形 6"/>
          <p:cNvSpPr/>
          <p:nvPr/>
        </p:nvSpPr>
        <p:spPr>
          <a:xfrm>
            <a:off x="296394" y="775267"/>
            <a:ext cx="1441420" cy="307777"/>
          </a:xfrm>
          <a:prstGeom prst="rect">
            <a:avLst/>
          </a:prstGeom>
          <a:solidFill>
            <a:schemeClr val="bg1"/>
          </a:solidFill>
        </p:spPr>
        <p:txBody>
          <a:bodyPr wrap="none">
            <a:spAutoFit/>
          </a:bodyPr>
          <a:lstStyle/>
          <a:p>
            <a:r>
              <a:rPr lang="en-US" altLang="ja-JP" sz="1400" dirty="0">
                <a:latin typeface="メイリオ" panose="020B0604030504040204" pitchFamily="50" charset="-128"/>
                <a:ea typeface="メイリオ" panose="020B0604030504040204" pitchFamily="50" charset="-128"/>
                <a:cs typeface="Arial" panose="020B0604020202020204" pitchFamily="34" charset="0"/>
              </a:rPr>
              <a:t>【</a:t>
            </a:r>
            <a:r>
              <a:rPr lang="ja-JP" altLang="en-US" sz="1400">
                <a:latin typeface="メイリオ" panose="020B0604030504040204" pitchFamily="50" charset="-128"/>
                <a:ea typeface="メイリオ" panose="020B0604030504040204" pitchFamily="50" charset="-128"/>
                <a:cs typeface="Arial" panose="020B0604020202020204" pitchFamily="34" charset="0"/>
              </a:rPr>
              <a:t>背景・課題</a:t>
            </a:r>
            <a:r>
              <a:rPr lang="en-US" altLang="ja-JP" sz="1400" dirty="0">
                <a:latin typeface="メイリオ" panose="020B0604030504040204" pitchFamily="50" charset="-128"/>
                <a:ea typeface="メイリオ" panose="020B0604030504040204" pitchFamily="50" charset="-128"/>
                <a:cs typeface="Arial" panose="020B0604020202020204" pitchFamily="34" charset="0"/>
              </a:rPr>
              <a:t>】</a:t>
            </a:r>
          </a:p>
        </p:txBody>
      </p:sp>
      <p:sp>
        <p:nvSpPr>
          <p:cNvPr id="9" name="正方形/長方形 8">
            <a:extLst>
              <a:ext uri="{FF2B5EF4-FFF2-40B4-BE49-F238E27FC236}">
                <a16:creationId xmlns:a16="http://schemas.microsoft.com/office/drawing/2014/main" id="{3C4626C0-FE18-4A45-88BC-C17DCD6E4FD3}"/>
              </a:ext>
            </a:extLst>
          </p:cNvPr>
          <p:cNvSpPr/>
          <p:nvPr/>
        </p:nvSpPr>
        <p:spPr>
          <a:xfrm>
            <a:off x="296646" y="1022863"/>
            <a:ext cx="3735504" cy="738664"/>
          </a:xfrm>
          <a:prstGeom prst="rect">
            <a:avLst/>
          </a:prstGeom>
        </p:spPr>
        <p:txBody>
          <a:bodyPr wrap="square">
            <a:spAutoFit/>
          </a:bodyPr>
          <a:lstStyle/>
          <a:p>
            <a:r>
              <a:rPr lang="ja-JP" altLang="en-US" sz="1400" dirty="0">
                <a:latin typeface="メイリオ" panose="020B0604030504040204" pitchFamily="50" charset="-128"/>
                <a:ea typeface="メイリオ" panose="020B0604030504040204" pitchFamily="50" charset="-128"/>
                <a:cs typeface="Arial" panose="020B0604020202020204" pitchFamily="34" charset="0"/>
              </a:rPr>
              <a:t>生体センシング（自動運転での義務付け有り）等の</a:t>
            </a:r>
            <a:r>
              <a:rPr lang="ja-JP" altLang="en-US" sz="1400">
                <a:latin typeface="メイリオ" panose="020B0604030504040204" pitchFamily="50" charset="-128"/>
                <a:ea typeface="メイリオ" panose="020B0604030504040204" pitchFamily="50" charset="-128"/>
                <a:cs typeface="Arial" panose="020B0604020202020204" pitchFamily="34" charset="0"/>
              </a:rPr>
              <a:t>ためにスマートテキスタイル</a:t>
            </a:r>
            <a:r>
              <a:rPr lang="ja-JP" altLang="en-US" sz="1400" dirty="0">
                <a:latin typeface="メイリオ" panose="020B0604030504040204" pitchFamily="50" charset="-128"/>
                <a:ea typeface="メイリオ" panose="020B0604030504040204" pitchFamily="50" charset="-128"/>
                <a:cs typeface="Arial" panose="020B0604020202020204" pitchFamily="34" charset="0"/>
              </a:rPr>
              <a:t>技術が重要だが、高コストで普及していない。</a:t>
            </a:r>
            <a:endParaRPr lang="en-US" altLang="ja-JP" sz="1400" dirty="0">
              <a:latin typeface="メイリオ" panose="020B0604030504040204" pitchFamily="50" charset="-128"/>
              <a:ea typeface="メイリオ" panose="020B0604030504040204" pitchFamily="50" charset="-128"/>
              <a:cs typeface="Arial" panose="020B0604020202020204" pitchFamily="34" charset="0"/>
            </a:endParaRPr>
          </a:p>
        </p:txBody>
      </p:sp>
      <p:sp>
        <p:nvSpPr>
          <p:cNvPr id="12" name="正方形/長方形 11">
            <a:extLst>
              <a:ext uri="{FF2B5EF4-FFF2-40B4-BE49-F238E27FC236}">
                <a16:creationId xmlns:a16="http://schemas.microsoft.com/office/drawing/2014/main" id="{88EF6974-0327-444F-8F5B-FBE3E5C4767B}"/>
              </a:ext>
            </a:extLst>
          </p:cNvPr>
          <p:cNvSpPr/>
          <p:nvPr/>
        </p:nvSpPr>
        <p:spPr>
          <a:xfrm>
            <a:off x="4939440" y="1022863"/>
            <a:ext cx="4087828" cy="1169551"/>
          </a:xfrm>
          <a:prstGeom prst="rect">
            <a:avLst/>
          </a:prstGeom>
        </p:spPr>
        <p:txBody>
          <a:bodyPr wrap="square">
            <a:spAutoFit/>
          </a:bodyPr>
          <a:lstStyle/>
          <a:p>
            <a:r>
              <a:rPr lang="ja-JP" altLang="en-US" sz="1400" dirty="0">
                <a:latin typeface="メイリオ" panose="020B0604030504040204" pitchFamily="50" charset="-128"/>
                <a:ea typeface="メイリオ" panose="020B0604030504040204" pitchFamily="50" charset="-128"/>
                <a:cs typeface="Arial" panose="020B0604020202020204" pitchFamily="34" charset="0"/>
              </a:rPr>
              <a:t>低コストで長尺での生産が可能な、独自開発した接触</a:t>
            </a:r>
            <a:r>
              <a:rPr lang="ja-JP" altLang="en-US" sz="1400">
                <a:latin typeface="メイリオ" panose="020B0604030504040204" pitchFamily="50" charset="-128"/>
                <a:ea typeface="メイリオ" panose="020B0604030504040204" pitchFamily="50" charset="-128"/>
                <a:cs typeface="Arial" panose="020B0604020202020204" pitchFamily="34" charset="0"/>
              </a:rPr>
              <a:t>センシング糸（荷重センシング諸撚糸）</a:t>
            </a:r>
            <a:r>
              <a:rPr lang="ja-JP" altLang="en-US" sz="1400">
                <a:latin typeface="メイリオ" panose="020B0604030504040204" pitchFamily="50" charset="-128"/>
                <a:ea typeface="メイリオ" panose="020B0604030504040204" pitchFamily="50" charset="-128"/>
                <a:cs typeface="Arial" panose="020B0604020202020204" pitchFamily="34" charset="0"/>
                <a:sym typeface="Wingdings" panose="05000000000000000000" pitchFamily="2" charset="2"/>
              </a:rPr>
              <a:t>を用いて 織物</a:t>
            </a:r>
            <a:r>
              <a:rPr lang="ja-JP" altLang="en-US" sz="1400" dirty="0">
                <a:latin typeface="メイリオ" panose="020B0604030504040204" pitchFamily="50" charset="-128"/>
                <a:ea typeface="メイリオ" panose="020B0604030504040204" pitchFamily="50" charset="-128"/>
                <a:cs typeface="Arial" panose="020B0604020202020204" pitchFamily="34" charset="0"/>
                <a:sym typeface="Wingdings" panose="05000000000000000000" pitchFamily="2" charset="2"/>
              </a:rPr>
              <a:t>・編物を作製し、センサ動作の検証を行う。</a:t>
            </a:r>
            <a:endParaRPr lang="en-US" altLang="ja-JP" sz="1400" dirty="0">
              <a:latin typeface="メイリオ" panose="020B0604030504040204" pitchFamily="50" charset="-128"/>
              <a:ea typeface="メイリオ" panose="020B0604030504040204" pitchFamily="50" charset="-128"/>
              <a:cs typeface="Arial" panose="020B0604020202020204" pitchFamily="34" charset="0"/>
              <a:sym typeface="Wingdings" panose="05000000000000000000" pitchFamily="2" charset="2"/>
            </a:endParaRPr>
          </a:p>
          <a:p>
            <a:r>
              <a:rPr lang="en-US" altLang="ja-JP" sz="1400" dirty="0">
                <a:latin typeface="メイリオ" panose="020B0604030504040204" pitchFamily="50" charset="-128"/>
                <a:ea typeface="メイリオ" panose="020B0604030504040204" pitchFamily="50" charset="-128"/>
                <a:cs typeface="Arial" panose="020B0604020202020204" pitchFamily="34" charset="0"/>
                <a:sym typeface="Wingdings" panose="05000000000000000000" pitchFamily="2" charset="2"/>
              </a:rPr>
              <a:t> </a:t>
            </a:r>
            <a:r>
              <a:rPr lang="ja-JP" altLang="en-US" sz="1400" dirty="0">
                <a:latin typeface="メイリオ" panose="020B0604030504040204" pitchFamily="50" charset="-128"/>
                <a:ea typeface="メイリオ" panose="020B0604030504040204" pitchFamily="50" charset="-128"/>
                <a:cs typeface="Arial" panose="020B0604020202020204" pitchFamily="34" charset="0"/>
                <a:sym typeface="Wingdings" panose="05000000000000000000" pitchFamily="2" charset="2"/>
              </a:rPr>
              <a:t>介護</a:t>
            </a:r>
            <a:r>
              <a:rPr lang="en-US" altLang="ja-JP" sz="1400" dirty="0">
                <a:latin typeface="メイリオ" panose="020B0604030504040204" pitchFamily="50" charset="-128"/>
                <a:ea typeface="メイリオ" panose="020B0604030504040204" pitchFamily="50" charset="-128"/>
                <a:cs typeface="Arial" panose="020B0604020202020204" pitchFamily="34" charset="0"/>
                <a:sym typeface="Wingdings" panose="05000000000000000000" pitchFamily="2" charset="2"/>
              </a:rPr>
              <a:t>/</a:t>
            </a:r>
            <a:r>
              <a:rPr lang="ja-JP" altLang="en-US" sz="1400" dirty="0">
                <a:latin typeface="メイリオ" panose="020B0604030504040204" pitchFamily="50" charset="-128"/>
                <a:ea typeface="メイリオ" panose="020B0604030504040204" pitchFamily="50" charset="-128"/>
                <a:cs typeface="Arial" panose="020B0604020202020204" pitchFamily="34" charset="0"/>
                <a:sym typeface="Wingdings" panose="05000000000000000000" pitchFamily="2" charset="2"/>
              </a:rPr>
              <a:t>看護時の見守り、姿勢検知 等へ応用。</a:t>
            </a:r>
            <a:endParaRPr lang="en-US" altLang="ja-JP" sz="1400" dirty="0">
              <a:latin typeface="メイリオ" panose="020B0604030504040204" pitchFamily="50" charset="-128"/>
              <a:ea typeface="メイリオ" panose="020B0604030504040204" pitchFamily="50" charset="-128"/>
              <a:cs typeface="Arial" panose="020B0604020202020204" pitchFamily="34" charset="0"/>
            </a:endParaRPr>
          </a:p>
        </p:txBody>
      </p:sp>
      <p:sp>
        <p:nvSpPr>
          <p:cNvPr id="39" name="タイトル 3">
            <a:extLst>
              <a:ext uri="{FF2B5EF4-FFF2-40B4-BE49-F238E27FC236}">
                <a16:creationId xmlns:a16="http://schemas.microsoft.com/office/drawing/2014/main" id="{C05D870E-B1D3-264E-9DBC-AA188AABCE9C}"/>
              </a:ext>
            </a:extLst>
          </p:cNvPr>
          <p:cNvSpPr txBox="1">
            <a:spLocks/>
          </p:cNvSpPr>
          <p:nvPr/>
        </p:nvSpPr>
        <p:spPr>
          <a:xfrm>
            <a:off x="1564608" y="221064"/>
            <a:ext cx="6596678" cy="400110"/>
          </a:xfrm>
          <a:prstGeom prst="rect">
            <a:avLst/>
          </a:prstGeom>
        </p:spPr>
        <p:txBody>
          <a:bodyPr wrap="none">
            <a:spAutoFit/>
          </a:bodyPr>
          <a:lstStyle>
            <a:lvl1pPr algn="ctr" defTabSz="990570" rtl="0" eaLnBrk="1" latinLnBrk="0" hangingPunct="1">
              <a:spcBef>
                <a:spcPct val="0"/>
              </a:spcBef>
              <a:buNone/>
              <a:defRPr kumimoji="1" sz="4767" kern="1200">
                <a:solidFill>
                  <a:schemeClr val="tx1"/>
                </a:solidFill>
                <a:latin typeface="+mj-lt"/>
                <a:ea typeface="+mj-ea"/>
                <a:cs typeface="+mj-cs"/>
              </a:defRPr>
            </a:lvl1pPr>
          </a:lstStyle>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繊維加工技術を活用した繊維センシング材の</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新技術開発</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40" name="直線コネクタ 39">
            <a:extLst>
              <a:ext uri="{FF2B5EF4-FFF2-40B4-BE49-F238E27FC236}">
                <a16:creationId xmlns:a16="http://schemas.microsoft.com/office/drawing/2014/main" id="{7D6626AD-AA56-424A-90C0-53C2FF289184}"/>
              </a:ext>
            </a:extLst>
          </p:cNvPr>
          <p:cNvCxnSpPr/>
          <p:nvPr/>
        </p:nvCxnSpPr>
        <p:spPr>
          <a:xfrm>
            <a:off x="124355" y="715415"/>
            <a:ext cx="885879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5" name="図 34">
            <a:extLst>
              <a:ext uri="{FF2B5EF4-FFF2-40B4-BE49-F238E27FC236}">
                <a16:creationId xmlns:a16="http://schemas.microsoft.com/office/drawing/2014/main" id="{90C3A20C-3479-4422-AAB6-C5DD5B25F1A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3919" t="14935" r="8932" b="42782"/>
          <a:stretch/>
        </p:blipFill>
        <p:spPr bwMode="auto">
          <a:xfrm>
            <a:off x="3779493" y="2528102"/>
            <a:ext cx="3128855" cy="1677276"/>
          </a:xfrm>
          <a:prstGeom prst="rect">
            <a:avLst/>
          </a:prstGeom>
          <a:noFill/>
          <a:ln>
            <a:noFill/>
          </a:ln>
        </p:spPr>
      </p:pic>
      <p:sp>
        <p:nvSpPr>
          <p:cNvPr id="3" name="吹き出し: 角を丸めた四角形 2">
            <a:extLst>
              <a:ext uri="{FF2B5EF4-FFF2-40B4-BE49-F238E27FC236}">
                <a16:creationId xmlns:a16="http://schemas.microsoft.com/office/drawing/2014/main" id="{CC8D9162-BC76-46A8-833F-5938BA2A101E}"/>
              </a:ext>
            </a:extLst>
          </p:cNvPr>
          <p:cNvSpPr/>
          <p:nvPr/>
        </p:nvSpPr>
        <p:spPr>
          <a:xfrm>
            <a:off x="1052708" y="2689238"/>
            <a:ext cx="3003523" cy="1783111"/>
          </a:xfrm>
          <a:custGeom>
            <a:avLst/>
            <a:gdLst>
              <a:gd name="connsiteX0" fmla="*/ 0 w 3897742"/>
              <a:gd name="connsiteY0" fmla="*/ 446211 h 2677212"/>
              <a:gd name="connsiteX1" fmla="*/ 446211 w 3897742"/>
              <a:gd name="connsiteY1" fmla="*/ 0 h 2677212"/>
              <a:gd name="connsiteX2" fmla="*/ 2273683 w 3897742"/>
              <a:gd name="connsiteY2" fmla="*/ 0 h 2677212"/>
              <a:gd name="connsiteX3" fmla="*/ 2273683 w 3897742"/>
              <a:gd name="connsiteY3" fmla="*/ 0 h 2677212"/>
              <a:gd name="connsiteX4" fmla="*/ 3248118 w 3897742"/>
              <a:gd name="connsiteY4" fmla="*/ 0 h 2677212"/>
              <a:gd name="connsiteX5" fmla="*/ 3451531 w 3897742"/>
              <a:gd name="connsiteY5" fmla="*/ 0 h 2677212"/>
              <a:gd name="connsiteX6" fmla="*/ 3897742 w 3897742"/>
              <a:gd name="connsiteY6" fmla="*/ 446211 h 2677212"/>
              <a:gd name="connsiteX7" fmla="*/ 3897742 w 3897742"/>
              <a:gd name="connsiteY7" fmla="*/ 446202 h 2677212"/>
              <a:gd name="connsiteX8" fmla="*/ 4555330 w 3897742"/>
              <a:gd name="connsiteY8" fmla="*/ 765629 h 2677212"/>
              <a:gd name="connsiteX9" fmla="*/ 3897742 w 3897742"/>
              <a:gd name="connsiteY9" fmla="*/ 1115505 h 2677212"/>
              <a:gd name="connsiteX10" fmla="*/ 3897742 w 3897742"/>
              <a:gd name="connsiteY10" fmla="*/ 2231001 h 2677212"/>
              <a:gd name="connsiteX11" fmla="*/ 3451531 w 3897742"/>
              <a:gd name="connsiteY11" fmla="*/ 2677212 h 2677212"/>
              <a:gd name="connsiteX12" fmla="*/ 3248118 w 3897742"/>
              <a:gd name="connsiteY12" fmla="*/ 2677212 h 2677212"/>
              <a:gd name="connsiteX13" fmla="*/ 2273683 w 3897742"/>
              <a:gd name="connsiteY13" fmla="*/ 2677212 h 2677212"/>
              <a:gd name="connsiteX14" fmla="*/ 2273683 w 3897742"/>
              <a:gd name="connsiteY14" fmla="*/ 2677212 h 2677212"/>
              <a:gd name="connsiteX15" fmla="*/ 446211 w 3897742"/>
              <a:gd name="connsiteY15" fmla="*/ 2677212 h 2677212"/>
              <a:gd name="connsiteX16" fmla="*/ 0 w 3897742"/>
              <a:gd name="connsiteY16" fmla="*/ 2231001 h 2677212"/>
              <a:gd name="connsiteX17" fmla="*/ 0 w 3897742"/>
              <a:gd name="connsiteY17" fmla="*/ 1115505 h 2677212"/>
              <a:gd name="connsiteX18" fmla="*/ 0 w 3897742"/>
              <a:gd name="connsiteY18" fmla="*/ 446202 h 2677212"/>
              <a:gd name="connsiteX19" fmla="*/ 0 w 3897742"/>
              <a:gd name="connsiteY19" fmla="*/ 446202 h 2677212"/>
              <a:gd name="connsiteX20" fmla="*/ 0 w 3897742"/>
              <a:gd name="connsiteY20" fmla="*/ 446211 h 2677212"/>
              <a:gd name="connsiteX0" fmla="*/ 0 w 4555330"/>
              <a:gd name="connsiteY0" fmla="*/ 446211 h 2677212"/>
              <a:gd name="connsiteX1" fmla="*/ 446211 w 4555330"/>
              <a:gd name="connsiteY1" fmla="*/ 0 h 2677212"/>
              <a:gd name="connsiteX2" fmla="*/ 2273683 w 4555330"/>
              <a:gd name="connsiteY2" fmla="*/ 0 h 2677212"/>
              <a:gd name="connsiteX3" fmla="*/ 2273683 w 4555330"/>
              <a:gd name="connsiteY3" fmla="*/ 0 h 2677212"/>
              <a:gd name="connsiteX4" fmla="*/ 3248118 w 4555330"/>
              <a:gd name="connsiteY4" fmla="*/ 0 h 2677212"/>
              <a:gd name="connsiteX5" fmla="*/ 3451531 w 4555330"/>
              <a:gd name="connsiteY5" fmla="*/ 0 h 2677212"/>
              <a:gd name="connsiteX6" fmla="*/ 3897742 w 4555330"/>
              <a:gd name="connsiteY6" fmla="*/ 446211 h 2677212"/>
              <a:gd name="connsiteX7" fmla="*/ 3897742 w 4555330"/>
              <a:gd name="connsiteY7" fmla="*/ 707459 h 2677212"/>
              <a:gd name="connsiteX8" fmla="*/ 4555330 w 4555330"/>
              <a:gd name="connsiteY8" fmla="*/ 765629 h 2677212"/>
              <a:gd name="connsiteX9" fmla="*/ 3897742 w 4555330"/>
              <a:gd name="connsiteY9" fmla="*/ 1115505 h 2677212"/>
              <a:gd name="connsiteX10" fmla="*/ 3897742 w 4555330"/>
              <a:gd name="connsiteY10" fmla="*/ 2231001 h 2677212"/>
              <a:gd name="connsiteX11" fmla="*/ 3451531 w 4555330"/>
              <a:gd name="connsiteY11" fmla="*/ 2677212 h 2677212"/>
              <a:gd name="connsiteX12" fmla="*/ 3248118 w 4555330"/>
              <a:gd name="connsiteY12" fmla="*/ 2677212 h 2677212"/>
              <a:gd name="connsiteX13" fmla="*/ 2273683 w 4555330"/>
              <a:gd name="connsiteY13" fmla="*/ 2677212 h 2677212"/>
              <a:gd name="connsiteX14" fmla="*/ 2273683 w 4555330"/>
              <a:gd name="connsiteY14" fmla="*/ 2677212 h 2677212"/>
              <a:gd name="connsiteX15" fmla="*/ 446211 w 4555330"/>
              <a:gd name="connsiteY15" fmla="*/ 2677212 h 2677212"/>
              <a:gd name="connsiteX16" fmla="*/ 0 w 4555330"/>
              <a:gd name="connsiteY16" fmla="*/ 2231001 h 2677212"/>
              <a:gd name="connsiteX17" fmla="*/ 0 w 4555330"/>
              <a:gd name="connsiteY17" fmla="*/ 1115505 h 2677212"/>
              <a:gd name="connsiteX18" fmla="*/ 0 w 4555330"/>
              <a:gd name="connsiteY18" fmla="*/ 446202 h 2677212"/>
              <a:gd name="connsiteX19" fmla="*/ 0 w 4555330"/>
              <a:gd name="connsiteY19" fmla="*/ 446202 h 2677212"/>
              <a:gd name="connsiteX20" fmla="*/ 0 w 4555330"/>
              <a:gd name="connsiteY20" fmla="*/ 446211 h 2677212"/>
              <a:gd name="connsiteX0" fmla="*/ 0 w 4555330"/>
              <a:gd name="connsiteY0" fmla="*/ 446211 h 2677212"/>
              <a:gd name="connsiteX1" fmla="*/ 446211 w 4555330"/>
              <a:gd name="connsiteY1" fmla="*/ 0 h 2677212"/>
              <a:gd name="connsiteX2" fmla="*/ 2273683 w 4555330"/>
              <a:gd name="connsiteY2" fmla="*/ 0 h 2677212"/>
              <a:gd name="connsiteX3" fmla="*/ 2273683 w 4555330"/>
              <a:gd name="connsiteY3" fmla="*/ 0 h 2677212"/>
              <a:gd name="connsiteX4" fmla="*/ 3248118 w 4555330"/>
              <a:gd name="connsiteY4" fmla="*/ 0 h 2677212"/>
              <a:gd name="connsiteX5" fmla="*/ 3451531 w 4555330"/>
              <a:gd name="connsiteY5" fmla="*/ 0 h 2677212"/>
              <a:gd name="connsiteX6" fmla="*/ 3897742 w 4555330"/>
              <a:gd name="connsiteY6" fmla="*/ 446211 h 2677212"/>
              <a:gd name="connsiteX7" fmla="*/ 3897742 w 4555330"/>
              <a:gd name="connsiteY7" fmla="*/ 707459 h 2677212"/>
              <a:gd name="connsiteX8" fmla="*/ 4555330 w 4555330"/>
              <a:gd name="connsiteY8" fmla="*/ 765629 h 2677212"/>
              <a:gd name="connsiteX9" fmla="*/ 3897742 w 4555330"/>
              <a:gd name="connsiteY9" fmla="*/ 897791 h 2677212"/>
              <a:gd name="connsiteX10" fmla="*/ 3897742 w 4555330"/>
              <a:gd name="connsiteY10" fmla="*/ 2231001 h 2677212"/>
              <a:gd name="connsiteX11" fmla="*/ 3451531 w 4555330"/>
              <a:gd name="connsiteY11" fmla="*/ 2677212 h 2677212"/>
              <a:gd name="connsiteX12" fmla="*/ 3248118 w 4555330"/>
              <a:gd name="connsiteY12" fmla="*/ 2677212 h 2677212"/>
              <a:gd name="connsiteX13" fmla="*/ 2273683 w 4555330"/>
              <a:gd name="connsiteY13" fmla="*/ 2677212 h 2677212"/>
              <a:gd name="connsiteX14" fmla="*/ 2273683 w 4555330"/>
              <a:gd name="connsiteY14" fmla="*/ 2677212 h 2677212"/>
              <a:gd name="connsiteX15" fmla="*/ 446211 w 4555330"/>
              <a:gd name="connsiteY15" fmla="*/ 2677212 h 2677212"/>
              <a:gd name="connsiteX16" fmla="*/ 0 w 4555330"/>
              <a:gd name="connsiteY16" fmla="*/ 2231001 h 2677212"/>
              <a:gd name="connsiteX17" fmla="*/ 0 w 4555330"/>
              <a:gd name="connsiteY17" fmla="*/ 1115505 h 2677212"/>
              <a:gd name="connsiteX18" fmla="*/ 0 w 4555330"/>
              <a:gd name="connsiteY18" fmla="*/ 446202 h 2677212"/>
              <a:gd name="connsiteX19" fmla="*/ 0 w 4555330"/>
              <a:gd name="connsiteY19" fmla="*/ 446202 h 2677212"/>
              <a:gd name="connsiteX20" fmla="*/ 0 w 4555330"/>
              <a:gd name="connsiteY20" fmla="*/ 446211 h 2677212"/>
              <a:gd name="connsiteX0" fmla="*/ 0 w 4555330"/>
              <a:gd name="connsiteY0" fmla="*/ 446211 h 2677212"/>
              <a:gd name="connsiteX1" fmla="*/ 446211 w 4555330"/>
              <a:gd name="connsiteY1" fmla="*/ 0 h 2677212"/>
              <a:gd name="connsiteX2" fmla="*/ 2273683 w 4555330"/>
              <a:gd name="connsiteY2" fmla="*/ 0 h 2677212"/>
              <a:gd name="connsiteX3" fmla="*/ 2273683 w 4555330"/>
              <a:gd name="connsiteY3" fmla="*/ 0 h 2677212"/>
              <a:gd name="connsiteX4" fmla="*/ 3248118 w 4555330"/>
              <a:gd name="connsiteY4" fmla="*/ 0 h 2677212"/>
              <a:gd name="connsiteX5" fmla="*/ 3451531 w 4555330"/>
              <a:gd name="connsiteY5" fmla="*/ 0 h 2677212"/>
              <a:gd name="connsiteX6" fmla="*/ 3897742 w 4555330"/>
              <a:gd name="connsiteY6" fmla="*/ 446211 h 2677212"/>
              <a:gd name="connsiteX7" fmla="*/ 3897742 w 4555330"/>
              <a:gd name="connsiteY7" fmla="*/ 707459 h 2677212"/>
              <a:gd name="connsiteX8" fmla="*/ 4555330 w 4555330"/>
              <a:gd name="connsiteY8" fmla="*/ 1660779 h 2677212"/>
              <a:gd name="connsiteX9" fmla="*/ 3897742 w 4555330"/>
              <a:gd name="connsiteY9" fmla="*/ 897791 h 2677212"/>
              <a:gd name="connsiteX10" fmla="*/ 3897742 w 4555330"/>
              <a:gd name="connsiteY10" fmla="*/ 2231001 h 2677212"/>
              <a:gd name="connsiteX11" fmla="*/ 3451531 w 4555330"/>
              <a:gd name="connsiteY11" fmla="*/ 2677212 h 2677212"/>
              <a:gd name="connsiteX12" fmla="*/ 3248118 w 4555330"/>
              <a:gd name="connsiteY12" fmla="*/ 2677212 h 2677212"/>
              <a:gd name="connsiteX13" fmla="*/ 2273683 w 4555330"/>
              <a:gd name="connsiteY13" fmla="*/ 2677212 h 2677212"/>
              <a:gd name="connsiteX14" fmla="*/ 2273683 w 4555330"/>
              <a:gd name="connsiteY14" fmla="*/ 2677212 h 2677212"/>
              <a:gd name="connsiteX15" fmla="*/ 446211 w 4555330"/>
              <a:gd name="connsiteY15" fmla="*/ 2677212 h 2677212"/>
              <a:gd name="connsiteX16" fmla="*/ 0 w 4555330"/>
              <a:gd name="connsiteY16" fmla="*/ 2231001 h 2677212"/>
              <a:gd name="connsiteX17" fmla="*/ 0 w 4555330"/>
              <a:gd name="connsiteY17" fmla="*/ 1115505 h 2677212"/>
              <a:gd name="connsiteX18" fmla="*/ 0 w 4555330"/>
              <a:gd name="connsiteY18" fmla="*/ 446202 h 2677212"/>
              <a:gd name="connsiteX19" fmla="*/ 0 w 4555330"/>
              <a:gd name="connsiteY19" fmla="*/ 446202 h 2677212"/>
              <a:gd name="connsiteX20" fmla="*/ 0 w 4555330"/>
              <a:gd name="connsiteY20" fmla="*/ 446211 h 2677212"/>
              <a:gd name="connsiteX0" fmla="*/ 0 w 4555330"/>
              <a:gd name="connsiteY0" fmla="*/ 446211 h 2677212"/>
              <a:gd name="connsiteX1" fmla="*/ 446211 w 4555330"/>
              <a:gd name="connsiteY1" fmla="*/ 0 h 2677212"/>
              <a:gd name="connsiteX2" fmla="*/ 2273683 w 4555330"/>
              <a:gd name="connsiteY2" fmla="*/ 0 h 2677212"/>
              <a:gd name="connsiteX3" fmla="*/ 2273683 w 4555330"/>
              <a:gd name="connsiteY3" fmla="*/ 0 h 2677212"/>
              <a:gd name="connsiteX4" fmla="*/ 3248118 w 4555330"/>
              <a:gd name="connsiteY4" fmla="*/ 0 h 2677212"/>
              <a:gd name="connsiteX5" fmla="*/ 3451531 w 4555330"/>
              <a:gd name="connsiteY5" fmla="*/ 0 h 2677212"/>
              <a:gd name="connsiteX6" fmla="*/ 3897742 w 4555330"/>
              <a:gd name="connsiteY6" fmla="*/ 446211 h 2677212"/>
              <a:gd name="connsiteX7" fmla="*/ 3897742 w 4555330"/>
              <a:gd name="connsiteY7" fmla="*/ 707459 h 2677212"/>
              <a:gd name="connsiteX8" fmla="*/ 4555330 w 4555330"/>
              <a:gd name="connsiteY8" fmla="*/ 1660779 h 2677212"/>
              <a:gd name="connsiteX9" fmla="*/ 3888117 w 4555330"/>
              <a:gd name="connsiteY9" fmla="*/ 1667812 h 2677212"/>
              <a:gd name="connsiteX10" fmla="*/ 3897742 w 4555330"/>
              <a:gd name="connsiteY10" fmla="*/ 2231001 h 2677212"/>
              <a:gd name="connsiteX11" fmla="*/ 3451531 w 4555330"/>
              <a:gd name="connsiteY11" fmla="*/ 2677212 h 2677212"/>
              <a:gd name="connsiteX12" fmla="*/ 3248118 w 4555330"/>
              <a:gd name="connsiteY12" fmla="*/ 2677212 h 2677212"/>
              <a:gd name="connsiteX13" fmla="*/ 2273683 w 4555330"/>
              <a:gd name="connsiteY13" fmla="*/ 2677212 h 2677212"/>
              <a:gd name="connsiteX14" fmla="*/ 2273683 w 4555330"/>
              <a:gd name="connsiteY14" fmla="*/ 2677212 h 2677212"/>
              <a:gd name="connsiteX15" fmla="*/ 446211 w 4555330"/>
              <a:gd name="connsiteY15" fmla="*/ 2677212 h 2677212"/>
              <a:gd name="connsiteX16" fmla="*/ 0 w 4555330"/>
              <a:gd name="connsiteY16" fmla="*/ 2231001 h 2677212"/>
              <a:gd name="connsiteX17" fmla="*/ 0 w 4555330"/>
              <a:gd name="connsiteY17" fmla="*/ 1115505 h 2677212"/>
              <a:gd name="connsiteX18" fmla="*/ 0 w 4555330"/>
              <a:gd name="connsiteY18" fmla="*/ 446202 h 2677212"/>
              <a:gd name="connsiteX19" fmla="*/ 0 w 4555330"/>
              <a:gd name="connsiteY19" fmla="*/ 446202 h 2677212"/>
              <a:gd name="connsiteX20" fmla="*/ 0 w 4555330"/>
              <a:gd name="connsiteY20" fmla="*/ 446211 h 2677212"/>
              <a:gd name="connsiteX0" fmla="*/ 0 w 4555330"/>
              <a:gd name="connsiteY0" fmla="*/ 446211 h 2677212"/>
              <a:gd name="connsiteX1" fmla="*/ 446211 w 4555330"/>
              <a:gd name="connsiteY1" fmla="*/ 0 h 2677212"/>
              <a:gd name="connsiteX2" fmla="*/ 2273683 w 4555330"/>
              <a:gd name="connsiteY2" fmla="*/ 0 h 2677212"/>
              <a:gd name="connsiteX3" fmla="*/ 2273683 w 4555330"/>
              <a:gd name="connsiteY3" fmla="*/ 0 h 2677212"/>
              <a:gd name="connsiteX4" fmla="*/ 3248118 w 4555330"/>
              <a:gd name="connsiteY4" fmla="*/ 0 h 2677212"/>
              <a:gd name="connsiteX5" fmla="*/ 3451531 w 4555330"/>
              <a:gd name="connsiteY5" fmla="*/ 0 h 2677212"/>
              <a:gd name="connsiteX6" fmla="*/ 3897742 w 4555330"/>
              <a:gd name="connsiteY6" fmla="*/ 446211 h 2677212"/>
              <a:gd name="connsiteX7" fmla="*/ 3907368 w 4555330"/>
              <a:gd name="connsiteY7" fmla="*/ 1467854 h 2677212"/>
              <a:gd name="connsiteX8" fmla="*/ 4555330 w 4555330"/>
              <a:gd name="connsiteY8" fmla="*/ 1660779 h 2677212"/>
              <a:gd name="connsiteX9" fmla="*/ 3888117 w 4555330"/>
              <a:gd name="connsiteY9" fmla="*/ 1667812 h 2677212"/>
              <a:gd name="connsiteX10" fmla="*/ 3897742 w 4555330"/>
              <a:gd name="connsiteY10" fmla="*/ 2231001 h 2677212"/>
              <a:gd name="connsiteX11" fmla="*/ 3451531 w 4555330"/>
              <a:gd name="connsiteY11" fmla="*/ 2677212 h 2677212"/>
              <a:gd name="connsiteX12" fmla="*/ 3248118 w 4555330"/>
              <a:gd name="connsiteY12" fmla="*/ 2677212 h 2677212"/>
              <a:gd name="connsiteX13" fmla="*/ 2273683 w 4555330"/>
              <a:gd name="connsiteY13" fmla="*/ 2677212 h 2677212"/>
              <a:gd name="connsiteX14" fmla="*/ 2273683 w 4555330"/>
              <a:gd name="connsiteY14" fmla="*/ 2677212 h 2677212"/>
              <a:gd name="connsiteX15" fmla="*/ 446211 w 4555330"/>
              <a:gd name="connsiteY15" fmla="*/ 2677212 h 2677212"/>
              <a:gd name="connsiteX16" fmla="*/ 0 w 4555330"/>
              <a:gd name="connsiteY16" fmla="*/ 2231001 h 2677212"/>
              <a:gd name="connsiteX17" fmla="*/ 0 w 4555330"/>
              <a:gd name="connsiteY17" fmla="*/ 1115505 h 2677212"/>
              <a:gd name="connsiteX18" fmla="*/ 0 w 4555330"/>
              <a:gd name="connsiteY18" fmla="*/ 446202 h 2677212"/>
              <a:gd name="connsiteX19" fmla="*/ 0 w 4555330"/>
              <a:gd name="connsiteY19" fmla="*/ 446202 h 2677212"/>
              <a:gd name="connsiteX20" fmla="*/ 0 w 4555330"/>
              <a:gd name="connsiteY20" fmla="*/ 446211 h 2677212"/>
              <a:gd name="connsiteX0" fmla="*/ 0 w 4555330"/>
              <a:gd name="connsiteY0" fmla="*/ 446211 h 2677212"/>
              <a:gd name="connsiteX1" fmla="*/ 446211 w 4555330"/>
              <a:gd name="connsiteY1" fmla="*/ 0 h 2677212"/>
              <a:gd name="connsiteX2" fmla="*/ 2273683 w 4555330"/>
              <a:gd name="connsiteY2" fmla="*/ 0 h 2677212"/>
              <a:gd name="connsiteX3" fmla="*/ 2273683 w 4555330"/>
              <a:gd name="connsiteY3" fmla="*/ 0 h 2677212"/>
              <a:gd name="connsiteX4" fmla="*/ 3248118 w 4555330"/>
              <a:gd name="connsiteY4" fmla="*/ 0 h 2677212"/>
              <a:gd name="connsiteX5" fmla="*/ 3451531 w 4555330"/>
              <a:gd name="connsiteY5" fmla="*/ 0 h 2677212"/>
              <a:gd name="connsiteX6" fmla="*/ 3897742 w 4555330"/>
              <a:gd name="connsiteY6" fmla="*/ 446211 h 2677212"/>
              <a:gd name="connsiteX7" fmla="*/ 3907368 w 4555330"/>
              <a:gd name="connsiteY7" fmla="*/ 1467854 h 2677212"/>
              <a:gd name="connsiteX8" fmla="*/ 4555330 w 4555330"/>
              <a:gd name="connsiteY8" fmla="*/ 1660779 h 2677212"/>
              <a:gd name="connsiteX9" fmla="*/ 3936244 w 4555330"/>
              <a:gd name="connsiteY9" fmla="*/ 1821816 h 2677212"/>
              <a:gd name="connsiteX10" fmla="*/ 3897742 w 4555330"/>
              <a:gd name="connsiteY10" fmla="*/ 2231001 h 2677212"/>
              <a:gd name="connsiteX11" fmla="*/ 3451531 w 4555330"/>
              <a:gd name="connsiteY11" fmla="*/ 2677212 h 2677212"/>
              <a:gd name="connsiteX12" fmla="*/ 3248118 w 4555330"/>
              <a:gd name="connsiteY12" fmla="*/ 2677212 h 2677212"/>
              <a:gd name="connsiteX13" fmla="*/ 2273683 w 4555330"/>
              <a:gd name="connsiteY13" fmla="*/ 2677212 h 2677212"/>
              <a:gd name="connsiteX14" fmla="*/ 2273683 w 4555330"/>
              <a:gd name="connsiteY14" fmla="*/ 2677212 h 2677212"/>
              <a:gd name="connsiteX15" fmla="*/ 446211 w 4555330"/>
              <a:gd name="connsiteY15" fmla="*/ 2677212 h 2677212"/>
              <a:gd name="connsiteX16" fmla="*/ 0 w 4555330"/>
              <a:gd name="connsiteY16" fmla="*/ 2231001 h 2677212"/>
              <a:gd name="connsiteX17" fmla="*/ 0 w 4555330"/>
              <a:gd name="connsiteY17" fmla="*/ 1115505 h 2677212"/>
              <a:gd name="connsiteX18" fmla="*/ 0 w 4555330"/>
              <a:gd name="connsiteY18" fmla="*/ 446202 h 2677212"/>
              <a:gd name="connsiteX19" fmla="*/ 0 w 4555330"/>
              <a:gd name="connsiteY19" fmla="*/ 446202 h 2677212"/>
              <a:gd name="connsiteX20" fmla="*/ 0 w 4555330"/>
              <a:gd name="connsiteY20" fmla="*/ 446211 h 2677212"/>
              <a:gd name="connsiteX0" fmla="*/ 0 w 4555330"/>
              <a:gd name="connsiteY0" fmla="*/ 446211 h 2677212"/>
              <a:gd name="connsiteX1" fmla="*/ 446211 w 4555330"/>
              <a:gd name="connsiteY1" fmla="*/ 0 h 2677212"/>
              <a:gd name="connsiteX2" fmla="*/ 2273683 w 4555330"/>
              <a:gd name="connsiteY2" fmla="*/ 0 h 2677212"/>
              <a:gd name="connsiteX3" fmla="*/ 2273683 w 4555330"/>
              <a:gd name="connsiteY3" fmla="*/ 0 h 2677212"/>
              <a:gd name="connsiteX4" fmla="*/ 3248118 w 4555330"/>
              <a:gd name="connsiteY4" fmla="*/ 0 h 2677212"/>
              <a:gd name="connsiteX5" fmla="*/ 3451531 w 4555330"/>
              <a:gd name="connsiteY5" fmla="*/ 0 h 2677212"/>
              <a:gd name="connsiteX6" fmla="*/ 3897742 w 4555330"/>
              <a:gd name="connsiteY6" fmla="*/ 446211 h 2677212"/>
              <a:gd name="connsiteX7" fmla="*/ 3907368 w 4555330"/>
              <a:gd name="connsiteY7" fmla="*/ 1621858 h 2677212"/>
              <a:gd name="connsiteX8" fmla="*/ 4555330 w 4555330"/>
              <a:gd name="connsiteY8" fmla="*/ 1660779 h 2677212"/>
              <a:gd name="connsiteX9" fmla="*/ 3936244 w 4555330"/>
              <a:gd name="connsiteY9" fmla="*/ 1821816 h 2677212"/>
              <a:gd name="connsiteX10" fmla="*/ 3897742 w 4555330"/>
              <a:gd name="connsiteY10" fmla="*/ 2231001 h 2677212"/>
              <a:gd name="connsiteX11" fmla="*/ 3451531 w 4555330"/>
              <a:gd name="connsiteY11" fmla="*/ 2677212 h 2677212"/>
              <a:gd name="connsiteX12" fmla="*/ 3248118 w 4555330"/>
              <a:gd name="connsiteY12" fmla="*/ 2677212 h 2677212"/>
              <a:gd name="connsiteX13" fmla="*/ 2273683 w 4555330"/>
              <a:gd name="connsiteY13" fmla="*/ 2677212 h 2677212"/>
              <a:gd name="connsiteX14" fmla="*/ 2273683 w 4555330"/>
              <a:gd name="connsiteY14" fmla="*/ 2677212 h 2677212"/>
              <a:gd name="connsiteX15" fmla="*/ 446211 w 4555330"/>
              <a:gd name="connsiteY15" fmla="*/ 2677212 h 2677212"/>
              <a:gd name="connsiteX16" fmla="*/ 0 w 4555330"/>
              <a:gd name="connsiteY16" fmla="*/ 2231001 h 2677212"/>
              <a:gd name="connsiteX17" fmla="*/ 0 w 4555330"/>
              <a:gd name="connsiteY17" fmla="*/ 1115505 h 2677212"/>
              <a:gd name="connsiteX18" fmla="*/ 0 w 4555330"/>
              <a:gd name="connsiteY18" fmla="*/ 446202 h 2677212"/>
              <a:gd name="connsiteX19" fmla="*/ 0 w 4555330"/>
              <a:gd name="connsiteY19" fmla="*/ 446202 h 2677212"/>
              <a:gd name="connsiteX20" fmla="*/ 0 w 4555330"/>
              <a:gd name="connsiteY20" fmla="*/ 446211 h 2677212"/>
              <a:gd name="connsiteX0" fmla="*/ 0 w 4468702"/>
              <a:gd name="connsiteY0" fmla="*/ 446211 h 2677212"/>
              <a:gd name="connsiteX1" fmla="*/ 446211 w 4468702"/>
              <a:gd name="connsiteY1" fmla="*/ 0 h 2677212"/>
              <a:gd name="connsiteX2" fmla="*/ 2273683 w 4468702"/>
              <a:gd name="connsiteY2" fmla="*/ 0 h 2677212"/>
              <a:gd name="connsiteX3" fmla="*/ 2273683 w 4468702"/>
              <a:gd name="connsiteY3" fmla="*/ 0 h 2677212"/>
              <a:gd name="connsiteX4" fmla="*/ 3248118 w 4468702"/>
              <a:gd name="connsiteY4" fmla="*/ 0 h 2677212"/>
              <a:gd name="connsiteX5" fmla="*/ 3451531 w 4468702"/>
              <a:gd name="connsiteY5" fmla="*/ 0 h 2677212"/>
              <a:gd name="connsiteX6" fmla="*/ 3897742 w 4468702"/>
              <a:gd name="connsiteY6" fmla="*/ 446211 h 2677212"/>
              <a:gd name="connsiteX7" fmla="*/ 3907368 w 4468702"/>
              <a:gd name="connsiteY7" fmla="*/ 1621858 h 2677212"/>
              <a:gd name="connsiteX8" fmla="*/ 4468702 w 4468702"/>
              <a:gd name="connsiteY8" fmla="*/ 1805158 h 2677212"/>
              <a:gd name="connsiteX9" fmla="*/ 3936244 w 4468702"/>
              <a:gd name="connsiteY9" fmla="*/ 1821816 h 2677212"/>
              <a:gd name="connsiteX10" fmla="*/ 3897742 w 4468702"/>
              <a:gd name="connsiteY10" fmla="*/ 2231001 h 2677212"/>
              <a:gd name="connsiteX11" fmla="*/ 3451531 w 4468702"/>
              <a:gd name="connsiteY11" fmla="*/ 2677212 h 2677212"/>
              <a:gd name="connsiteX12" fmla="*/ 3248118 w 4468702"/>
              <a:gd name="connsiteY12" fmla="*/ 2677212 h 2677212"/>
              <a:gd name="connsiteX13" fmla="*/ 2273683 w 4468702"/>
              <a:gd name="connsiteY13" fmla="*/ 2677212 h 2677212"/>
              <a:gd name="connsiteX14" fmla="*/ 2273683 w 4468702"/>
              <a:gd name="connsiteY14" fmla="*/ 2677212 h 2677212"/>
              <a:gd name="connsiteX15" fmla="*/ 446211 w 4468702"/>
              <a:gd name="connsiteY15" fmla="*/ 2677212 h 2677212"/>
              <a:gd name="connsiteX16" fmla="*/ 0 w 4468702"/>
              <a:gd name="connsiteY16" fmla="*/ 2231001 h 2677212"/>
              <a:gd name="connsiteX17" fmla="*/ 0 w 4468702"/>
              <a:gd name="connsiteY17" fmla="*/ 1115505 h 2677212"/>
              <a:gd name="connsiteX18" fmla="*/ 0 w 4468702"/>
              <a:gd name="connsiteY18" fmla="*/ 446202 h 2677212"/>
              <a:gd name="connsiteX19" fmla="*/ 0 w 4468702"/>
              <a:gd name="connsiteY19" fmla="*/ 446202 h 2677212"/>
              <a:gd name="connsiteX20" fmla="*/ 0 w 4468702"/>
              <a:gd name="connsiteY20" fmla="*/ 446211 h 2677212"/>
              <a:gd name="connsiteX0" fmla="*/ 0 w 4468702"/>
              <a:gd name="connsiteY0" fmla="*/ 446211 h 2677212"/>
              <a:gd name="connsiteX1" fmla="*/ 446211 w 4468702"/>
              <a:gd name="connsiteY1" fmla="*/ 0 h 2677212"/>
              <a:gd name="connsiteX2" fmla="*/ 2273683 w 4468702"/>
              <a:gd name="connsiteY2" fmla="*/ 0 h 2677212"/>
              <a:gd name="connsiteX3" fmla="*/ 2273683 w 4468702"/>
              <a:gd name="connsiteY3" fmla="*/ 0 h 2677212"/>
              <a:gd name="connsiteX4" fmla="*/ 3248118 w 4468702"/>
              <a:gd name="connsiteY4" fmla="*/ 0 h 2677212"/>
              <a:gd name="connsiteX5" fmla="*/ 3451531 w 4468702"/>
              <a:gd name="connsiteY5" fmla="*/ 0 h 2677212"/>
              <a:gd name="connsiteX6" fmla="*/ 3897742 w 4468702"/>
              <a:gd name="connsiteY6" fmla="*/ 446211 h 2677212"/>
              <a:gd name="connsiteX7" fmla="*/ 3907368 w 4468702"/>
              <a:gd name="connsiteY7" fmla="*/ 1621858 h 2677212"/>
              <a:gd name="connsiteX8" fmla="*/ 4468702 w 4468702"/>
              <a:gd name="connsiteY8" fmla="*/ 1805158 h 2677212"/>
              <a:gd name="connsiteX9" fmla="*/ 3916994 w 4468702"/>
              <a:gd name="connsiteY9" fmla="*/ 1783315 h 2677212"/>
              <a:gd name="connsiteX10" fmla="*/ 3897742 w 4468702"/>
              <a:gd name="connsiteY10" fmla="*/ 2231001 h 2677212"/>
              <a:gd name="connsiteX11" fmla="*/ 3451531 w 4468702"/>
              <a:gd name="connsiteY11" fmla="*/ 2677212 h 2677212"/>
              <a:gd name="connsiteX12" fmla="*/ 3248118 w 4468702"/>
              <a:gd name="connsiteY12" fmla="*/ 2677212 h 2677212"/>
              <a:gd name="connsiteX13" fmla="*/ 2273683 w 4468702"/>
              <a:gd name="connsiteY13" fmla="*/ 2677212 h 2677212"/>
              <a:gd name="connsiteX14" fmla="*/ 2273683 w 4468702"/>
              <a:gd name="connsiteY14" fmla="*/ 2677212 h 2677212"/>
              <a:gd name="connsiteX15" fmla="*/ 446211 w 4468702"/>
              <a:gd name="connsiteY15" fmla="*/ 2677212 h 2677212"/>
              <a:gd name="connsiteX16" fmla="*/ 0 w 4468702"/>
              <a:gd name="connsiteY16" fmla="*/ 2231001 h 2677212"/>
              <a:gd name="connsiteX17" fmla="*/ 0 w 4468702"/>
              <a:gd name="connsiteY17" fmla="*/ 1115505 h 2677212"/>
              <a:gd name="connsiteX18" fmla="*/ 0 w 4468702"/>
              <a:gd name="connsiteY18" fmla="*/ 446202 h 2677212"/>
              <a:gd name="connsiteX19" fmla="*/ 0 w 4468702"/>
              <a:gd name="connsiteY19" fmla="*/ 446202 h 2677212"/>
              <a:gd name="connsiteX20" fmla="*/ 0 w 4468702"/>
              <a:gd name="connsiteY20" fmla="*/ 446211 h 267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68702" h="2677212">
                <a:moveTo>
                  <a:pt x="0" y="446211"/>
                </a:moveTo>
                <a:cubicBezTo>
                  <a:pt x="0" y="199775"/>
                  <a:pt x="199775" y="0"/>
                  <a:pt x="446211" y="0"/>
                </a:cubicBezTo>
                <a:lnTo>
                  <a:pt x="2273683" y="0"/>
                </a:lnTo>
                <a:lnTo>
                  <a:pt x="2273683" y="0"/>
                </a:lnTo>
                <a:lnTo>
                  <a:pt x="3248118" y="0"/>
                </a:lnTo>
                <a:lnTo>
                  <a:pt x="3451531" y="0"/>
                </a:lnTo>
                <a:cubicBezTo>
                  <a:pt x="3697967" y="0"/>
                  <a:pt x="3897742" y="199775"/>
                  <a:pt x="3897742" y="446211"/>
                </a:cubicBezTo>
                <a:cubicBezTo>
                  <a:pt x="3900951" y="786759"/>
                  <a:pt x="3904159" y="1281310"/>
                  <a:pt x="3907368" y="1621858"/>
                </a:cubicBezTo>
                <a:lnTo>
                  <a:pt x="4468702" y="1805158"/>
                </a:lnTo>
                <a:lnTo>
                  <a:pt x="3916994" y="1783315"/>
                </a:lnTo>
                <a:lnTo>
                  <a:pt x="3897742" y="2231001"/>
                </a:lnTo>
                <a:cubicBezTo>
                  <a:pt x="3897742" y="2477437"/>
                  <a:pt x="3697967" y="2677212"/>
                  <a:pt x="3451531" y="2677212"/>
                </a:cubicBezTo>
                <a:lnTo>
                  <a:pt x="3248118" y="2677212"/>
                </a:lnTo>
                <a:lnTo>
                  <a:pt x="2273683" y="2677212"/>
                </a:lnTo>
                <a:lnTo>
                  <a:pt x="2273683" y="2677212"/>
                </a:lnTo>
                <a:lnTo>
                  <a:pt x="446211" y="2677212"/>
                </a:lnTo>
                <a:cubicBezTo>
                  <a:pt x="199775" y="2677212"/>
                  <a:pt x="0" y="2477437"/>
                  <a:pt x="0" y="2231001"/>
                </a:cubicBezTo>
                <a:lnTo>
                  <a:pt x="0" y="1115505"/>
                </a:lnTo>
                <a:lnTo>
                  <a:pt x="0" y="446202"/>
                </a:lnTo>
                <a:lnTo>
                  <a:pt x="0" y="446202"/>
                </a:lnTo>
                <a:lnTo>
                  <a:pt x="0" y="446211"/>
                </a:lnTo>
                <a:close/>
              </a:path>
            </a:pathLst>
          </a:cu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tx1"/>
              </a:solidFill>
            </a:endParaRPr>
          </a:p>
        </p:txBody>
      </p:sp>
      <p:pic>
        <p:nvPicPr>
          <p:cNvPr id="18" name="図 17">
            <a:extLst>
              <a:ext uri="{FF2B5EF4-FFF2-40B4-BE49-F238E27FC236}">
                <a16:creationId xmlns:a16="http://schemas.microsoft.com/office/drawing/2014/main" id="{36F40D37-3CF7-4702-93CD-5B25D9836F6A}"/>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9877" b="89877" l="1525" r="98117"/>
                    </a14:imgEffect>
                    <a14:imgEffect>
                      <a14:brightnessContrast bright="40000" contrast="-20000"/>
                    </a14:imgEffect>
                  </a14:imgLayer>
                </a14:imgProps>
              </a:ext>
              <a:ext uri="{28A0092B-C50C-407E-A947-70E740481C1C}">
                <a14:useLocalDpi xmlns:a14="http://schemas.microsoft.com/office/drawing/2010/main"/>
              </a:ext>
            </a:extLst>
          </a:blip>
          <a:srcRect/>
          <a:stretch/>
        </p:blipFill>
        <p:spPr>
          <a:xfrm>
            <a:off x="1042207" y="2948856"/>
            <a:ext cx="2528351" cy="917990"/>
          </a:xfrm>
          <a:prstGeom prst="rect">
            <a:avLst/>
          </a:prstGeom>
        </p:spPr>
      </p:pic>
      <p:sp>
        <p:nvSpPr>
          <p:cNvPr id="20" name="テキスト ボックス 19">
            <a:extLst>
              <a:ext uri="{FF2B5EF4-FFF2-40B4-BE49-F238E27FC236}">
                <a16:creationId xmlns:a16="http://schemas.microsoft.com/office/drawing/2014/main" id="{B439C1FD-6262-44A1-9429-27B5AA3F21AA}"/>
              </a:ext>
            </a:extLst>
          </p:cNvPr>
          <p:cNvSpPr txBox="1"/>
          <p:nvPr/>
        </p:nvSpPr>
        <p:spPr>
          <a:xfrm>
            <a:off x="2731779" y="2733951"/>
            <a:ext cx="882500" cy="256210"/>
          </a:xfrm>
          <a:prstGeom prst="rect">
            <a:avLst/>
          </a:prstGeom>
          <a:noFill/>
        </p:spPr>
        <p:txBody>
          <a:bodyPr wrap="none" rtlCol="0">
            <a:spAutoFit/>
          </a:bodyPr>
          <a:lstStyle/>
          <a:p>
            <a:r>
              <a:rPr lang="ja-JP" altLang="en-US" sz="1200" dirty="0">
                <a:latin typeface="メイリオ" panose="020B0604030504040204" pitchFamily="50" charset="-128"/>
                <a:ea typeface="メイリオ" panose="020B0604030504040204" pitchFamily="50" charset="-128"/>
                <a:cs typeface="Arial" panose="020B0604020202020204" pitchFamily="34" charset="0"/>
              </a:rPr>
              <a:t>導電性繊維</a:t>
            </a:r>
          </a:p>
        </p:txBody>
      </p:sp>
      <p:sp>
        <p:nvSpPr>
          <p:cNvPr id="22" name="テキスト ボックス 21">
            <a:extLst>
              <a:ext uri="{FF2B5EF4-FFF2-40B4-BE49-F238E27FC236}">
                <a16:creationId xmlns:a16="http://schemas.microsoft.com/office/drawing/2014/main" id="{7F05A0E9-F01E-436D-91A2-833B5D81A821}"/>
              </a:ext>
            </a:extLst>
          </p:cNvPr>
          <p:cNvSpPr txBox="1"/>
          <p:nvPr/>
        </p:nvSpPr>
        <p:spPr>
          <a:xfrm>
            <a:off x="1812241" y="2934568"/>
            <a:ext cx="1167177" cy="256210"/>
          </a:xfrm>
          <a:prstGeom prst="rect">
            <a:avLst/>
          </a:prstGeom>
          <a:noFill/>
        </p:spPr>
        <p:txBody>
          <a:bodyPr wrap="none" rtlCol="0">
            <a:spAutoFit/>
          </a:bodyPr>
          <a:lstStyle/>
          <a:p>
            <a:r>
              <a:rPr lang="ja-JP" altLang="en-US" sz="1200" dirty="0">
                <a:latin typeface="メイリオ" panose="020B0604030504040204" pitchFamily="50" charset="-128"/>
                <a:ea typeface="メイリオ" panose="020B0604030504040204" pitchFamily="50" charset="-128"/>
                <a:cs typeface="Arial" panose="020B0604020202020204" pitchFamily="34" charset="0"/>
              </a:rPr>
              <a:t>カバーリング糸</a:t>
            </a:r>
          </a:p>
        </p:txBody>
      </p:sp>
      <p:cxnSp>
        <p:nvCxnSpPr>
          <p:cNvPr id="24" name="直線コネクタ 23">
            <a:extLst>
              <a:ext uri="{FF2B5EF4-FFF2-40B4-BE49-F238E27FC236}">
                <a16:creationId xmlns:a16="http://schemas.microsoft.com/office/drawing/2014/main" id="{37A468E9-1BAA-4D64-9E58-159AFFF06663}"/>
              </a:ext>
            </a:extLst>
          </p:cNvPr>
          <p:cNvCxnSpPr>
            <a:cxnSpLocks/>
          </p:cNvCxnSpPr>
          <p:nvPr/>
        </p:nvCxnSpPr>
        <p:spPr>
          <a:xfrm>
            <a:off x="3238531" y="2939922"/>
            <a:ext cx="171003" cy="3586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4D4DB0E3-67F8-4858-86A2-AB5026CEBB27}"/>
              </a:ext>
            </a:extLst>
          </p:cNvPr>
          <p:cNvCxnSpPr>
            <a:cxnSpLocks/>
          </p:cNvCxnSpPr>
          <p:nvPr/>
        </p:nvCxnSpPr>
        <p:spPr>
          <a:xfrm>
            <a:off x="3238531" y="2958898"/>
            <a:ext cx="127971" cy="5860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F78D88EC-4A40-4898-876D-92EC03C7C7A5}"/>
              </a:ext>
            </a:extLst>
          </p:cNvPr>
          <p:cNvCxnSpPr/>
          <p:nvPr/>
        </p:nvCxnSpPr>
        <p:spPr>
          <a:xfrm>
            <a:off x="2731779" y="3080252"/>
            <a:ext cx="273236" cy="21834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7" name="図 26">
            <a:extLst>
              <a:ext uri="{FF2B5EF4-FFF2-40B4-BE49-F238E27FC236}">
                <a16:creationId xmlns:a16="http://schemas.microsoft.com/office/drawing/2014/main" id="{D887DD02-A2E5-486D-A223-AC2B1F850D83}"/>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9877" b="89877" l="1525" r="98117"/>
                    </a14:imgEffect>
                    <a14:imgEffect>
                      <a14:brightnessContrast bright="40000" contrast="-20000"/>
                    </a14:imgEffect>
                  </a14:imgLayer>
                </a14:imgProps>
              </a:ext>
              <a:ext uri="{28A0092B-C50C-407E-A947-70E740481C1C}">
                <a14:useLocalDpi xmlns:a14="http://schemas.microsoft.com/office/drawing/2010/main"/>
              </a:ext>
            </a:extLst>
          </a:blip>
          <a:srcRect/>
          <a:stretch/>
        </p:blipFill>
        <p:spPr>
          <a:xfrm>
            <a:off x="1115479" y="4025055"/>
            <a:ext cx="2538161" cy="512818"/>
          </a:xfrm>
          <a:prstGeom prst="rect">
            <a:avLst/>
          </a:prstGeom>
        </p:spPr>
      </p:pic>
      <p:grpSp>
        <p:nvGrpSpPr>
          <p:cNvPr id="28" name="グループ化 27">
            <a:extLst>
              <a:ext uri="{FF2B5EF4-FFF2-40B4-BE49-F238E27FC236}">
                <a16:creationId xmlns:a16="http://schemas.microsoft.com/office/drawing/2014/main" id="{8FAE08F8-065F-473D-B57F-771A9B99832B}"/>
              </a:ext>
            </a:extLst>
          </p:cNvPr>
          <p:cNvGrpSpPr/>
          <p:nvPr/>
        </p:nvGrpSpPr>
        <p:grpSpPr>
          <a:xfrm>
            <a:off x="2362533" y="3652678"/>
            <a:ext cx="570546" cy="462961"/>
            <a:chOff x="3155909" y="1009650"/>
            <a:chExt cx="1073191" cy="936511"/>
          </a:xfrm>
        </p:grpSpPr>
        <p:sp>
          <p:nvSpPr>
            <p:cNvPr id="29" name="フリーフォーム 36">
              <a:extLst>
                <a:ext uri="{FF2B5EF4-FFF2-40B4-BE49-F238E27FC236}">
                  <a16:creationId xmlns:a16="http://schemas.microsoft.com/office/drawing/2014/main" id="{742C9CC8-F404-4D9D-BBB8-8138E1DA3BC4}"/>
                </a:ext>
              </a:extLst>
            </p:cNvPr>
            <p:cNvSpPr/>
            <p:nvPr/>
          </p:nvSpPr>
          <p:spPr>
            <a:xfrm>
              <a:off x="3155909" y="1009650"/>
              <a:ext cx="1073191" cy="936511"/>
            </a:xfrm>
            <a:custGeom>
              <a:avLst/>
              <a:gdLst>
                <a:gd name="connsiteX0" fmla="*/ 1016041 w 1073191"/>
                <a:gd name="connsiteY0" fmla="*/ 0 h 936511"/>
                <a:gd name="connsiteX1" fmla="*/ 63541 w 1073191"/>
                <a:gd name="connsiteY1" fmla="*/ 666750 h 936511"/>
                <a:gd name="connsiteX2" fmla="*/ 196891 w 1073191"/>
                <a:gd name="connsiteY2" fmla="*/ 933450 h 936511"/>
                <a:gd name="connsiteX3" fmla="*/ 1073191 w 1073191"/>
                <a:gd name="connsiteY3" fmla="*/ 514350 h 936511"/>
              </a:gdLst>
              <a:ahLst/>
              <a:cxnLst>
                <a:cxn ang="0">
                  <a:pos x="connsiteX0" y="connsiteY0"/>
                </a:cxn>
                <a:cxn ang="0">
                  <a:pos x="connsiteX1" y="connsiteY1"/>
                </a:cxn>
                <a:cxn ang="0">
                  <a:pos x="connsiteX2" y="connsiteY2"/>
                </a:cxn>
                <a:cxn ang="0">
                  <a:pos x="connsiteX3" y="connsiteY3"/>
                </a:cxn>
              </a:cxnLst>
              <a:rect l="l" t="t" r="r" b="b"/>
              <a:pathLst>
                <a:path w="1073191" h="936511">
                  <a:moveTo>
                    <a:pt x="1016041" y="0"/>
                  </a:moveTo>
                  <a:cubicBezTo>
                    <a:pt x="608053" y="255587"/>
                    <a:pt x="200066" y="511175"/>
                    <a:pt x="63541" y="666750"/>
                  </a:cubicBezTo>
                  <a:cubicBezTo>
                    <a:pt x="-72984" y="822325"/>
                    <a:pt x="28616" y="958850"/>
                    <a:pt x="196891" y="933450"/>
                  </a:cubicBezTo>
                  <a:cubicBezTo>
                    <a:pt x="365166" y="908050"/>
                    <a:pt x="719178" y="711200"/>
                    <a:pt x="1073191" y="5143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sz="1400" dirty="0">
                <a:solidFill>
                  <a:schemeClr val="tx1"/>
                </a:solidFill>
              </a:endParaRPr>
            </a:p>
          </p:txBody>
        </p:sp>
        <p:sp>
          <p:nvSpPr>
            <p:cNvPr id="30" name="フリーフォーム 38">
              <a:extLst>
                <a:ext uri="{FF2B5EF4-FFF2-40B4-BE49-F238E27FC236}">
                  <a16:creationId xmlns:a16="http://schemas.microsoft.com/office/drawing/2014/main" id="{BFF4EBB8-2485-403A-9A74-F6597C381C5C}"/>
                </a:ext>
              </a:extLst>
            </p:cNvPr>
            <p:cNvSpPr/>
            <p:nvPr/>
          </p:nvSpPr>
          <p:spPr>
            <a:xfrm>
              <a:off x="3166222" y="1541897"/>
              <a:ext cx="419046" cy="307746"/>
            </a:xfrm>
            <a:custGeom>
              <a:avLst/>
              <a:gdLst>
                <a:gd name="connsiteX0" fmla="*/ 253253 w 419046"/>
                <a:gd name="connsiteY0" fmla="*/ 1153 h 307746"/>
                <a:gd name="connsiteX1" fmla="*/ 415178 w 419046"/>
                <a:gd name="connsiteY1" fmla="*/ 134503 h 307746"/>
                <a:gd name="connsiteX2" fmla="*/ 91328 w 419046"/>
                <a:gd name="connsiteY2" fmla="*/ 305953 h 307746"/>
                <a:gd name="connsiteX3" fmla="*/ 5603 w 419046"/>
                <a:gd name="connsiteY3" fmla="*/ 210703 h 307746"/>
                <a:gd name="connsiteX4" fmla="*/ 253253 w 419046"/>
                <a:gd name="connsiteY4" fmla="*/ 1153 h 30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46" h="307746">
                  <a:moveTo>
                    <a:pt x="253253" y="1153"/>
                  </a:moveTo>
                  <a:cubicBezTo>
                    <a:pt x="321516" y="-11547"/>
                    <a:pt x="442165" y="83703"/>
                    <a:pt x="415178" y="134503"/>
                  </a:cubicBezTo>
                  <a:cubicBezTo>
                    <a:pt x="388191" y="185303"/>
                    <a:pt x="159591" y="293253"/>
                    <a:pt x="91328" y="305953"/>
                  </a:cubicBezTo>
                  <a:cubicBezTo>
                    <a:pt x="23065" y="318653"/>
                    <a:pt x="-15034" y="261503"/>
                    <a:pt x="5603" y="210703"/>
                  </a:cubicBezTo>
                  <a:cubicBezTo>
                    <a:pt x="26240" y="159903"/>
                    <a:pt x="184990" y="13853"/>
                    <a:pt x="253253" y="1153"/>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sz="1400" dirty="0">
                <a:solidFill>
                  <a:schemeClr val="tx1"/>
                </a:solidFill>
              </a:endParaRPr>
            </a:p>
          </p:txBody>
        </p:sp>
      </p:grpSp>
      <p:sp>
        <p:nvSpPr>
          <p:cNvPr id="31" name="正方形/長方形 30">
            <a:extLst>
              <a:ext uri="{FF2B5EF4-FFF2-40B4-BE49-F238E27FC236}">
                <a16:creationId xmlns:a16="http://schemas.microsoft.com/office/drawing/2014/main" id="{067FFEC7-0CF2-4F4B-880D-BE0D03331F44}"/>
              </a:ext>
            </a:extLst>
          </p:cNvPr>
          <p:cNvSpPr/>
          <p:nvPr/>
        </p:nvSpPr>
        <p:spPr>
          <a:xfrm>
            <a:off x="2010078" y="3615926"/>
            <a:ext cx="613642" cy="256210"/>
          </a:xfrm>
          <a:prstGeom prst="rect">
            <a:avLst/>
          </a:prstGeom>
          <a:noFill/>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dirty="0">
                <a:latin typeface="メイリオ" panose="020B0604030504040204" pitchFamily="50" charset="-128"/>
                <a:ea typeface="メイリオ" panose="020B0604030504040204" pitchFamily="50" charset="-128"/>
                <a:cs typeface="Arial" panose="020B0604020202020204" pitchFamily="34" charset="0"/>
              </a:rPr>
              <a:t>荷重</a:t>
            </a:r>
            <a:endParaRPr lang="en-US" altLang="ja-JP" sz="1200" dirty="0">
              <a:latin typeface="メイリオ" panose="020B0604030504040204" pitchFamily="50" charset="-128"/>
              <a:ea typeface="メイリオ" panose="020B0604030504040204" pitchFamily="50" charset="-128"/>
              <a:cs typeface="Arial" panose="020B0604020202020204" pitchFamily="34" charset="0"/>
            </a:endParaRPr>
          </a:p>
        </p:txBody>
      </p:sp>
      <p:cxnSp>
        <p:nvCxnSpPr>
          <p:cNvPr id="32" name="直線矢印コネクタ 31">
            <a:extLst>
              <a:ext uri="{FF2B5EF4-FFF2-40B4-BE49-F238E27FC236}">
                <a16:creationId xmlns:a16="http://schemas.microsoft.com/office/drawing/2014/main" id="{59E35AD4-216D-419A-9287-75AB7A3ADE2D}"/>
              </a:ext>
            </a:extLst>
          </p:cNvPr>
          <p:cNvCxnSpPr/>
          <p:nvPr/>
        </p:nvCxnSpPr>
        <p:spPr>
          <a:xfrm flipH="1">
            <a:off x="2192568" y="3839455"/>
            <a:ext cx="0" cy="285058"/>
          </a:xfrm>
          <a:prstGeom prst="straightConnector1">
            <a:avLst/>
          </a:prstGeom>
          <a:ln w="5715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3409D5E2-9E97-4839-8B1A-136EACA4BA5B}"/>
              </a:ext>
            </a:extLst>
          </p:cNvPr>
          <p:cNvSpPr txBox="1"/>
          <p:nvPr/>
        </p:nvSpPr>
        <p:spPr>
          <a:xfrm>
            <a:off x="1326714" y="2488291"/>
            <a:ext cx="2163548" cy="256210"/>
          </a:xfrm>
          <a:prstGeom prst="rect">
            <a:avLst/>
          </a:prstGeom>
          <a:noFill/>
        </p:spPr>
        <p:txBody>
          <a:bodyPr wrap="none" rtlCol="0">
            <a:spAutoFit/>
          </a:bodyPr>
          <a:lstStyle/>
          <a:p>
            <a:r>
              <a:rPr lang="ja-JP" altLang="en-US" sz="1200" dirty="0">
                <a:latin typeface="メイリオ" panose="020B0604030504040204" pitchFamily="50" charset="-128"/>
                <a:ea typeface="メイリオ" panose="020B0604030504040204" pitchFamily="50" charset="-128"/>
                <a:cs typeface="Arial" panose="020B0604020202020204" pitchFamily="34" charset="0"/>
              </a:rPr>
              <a:t>開発した荷重</a:t>
            </a:r>
            <a:r>
              <a:rPr lang="ja-JP" altLang="en-US" sz="1200">
                <a:latin typeface="メイリオ" panose="020B0604030504040204" pitchFamily="50" charset="-128"/>
                <a:ea typeface="メイリオ" panose="020B0604030504040204" pitchFamily="50" charset="-128"/>
                <a:cs typeface="Arial" panose="020B0604020202020204" pitchFamily="34" charset="0"/>
              </a:rPr>
              <a:t>センシング諸撚糸</a:t>
            </a:r>
            <a:endParaRPr lang="ja-JP" altLang="en-US" sz="1200" dirty="0">
              <a:latin typeface="メイリオ" panose="020B0604030504040204" pitchFamily="50" charset="-128"/>
              <a:ea typeface="メイリオ" panose="020B0604030504040204" pitchFamily="50" charset="-128"/>
              <a:cs typeface="Arial" panose="020B0604020202020204" pitchFamily="34" charset="0"/>
            </a:endParaRPr>
          </a:p>
        </p:txBody>
      </p:sp>
      <p:sp>
        <p:nvSpPr>
          <p:cNvPr id="34" name="テキスト ボックス 33">
            <a:extLst>
              <a:ext uri="{FF2B5EF4-FFF2-40B4-BE49-F238E27FC236}">
                <a16:creationId xmlns:a16="http://schemas.microsoft.com/office/drawing/2014/main" id="{EA460287-C91C-40E4-91E0-94BE9B27B947}"/>
              </a:ext>
            </a:extLst>
          </p:cNvPr>
          <p:cNvSpPr txBox="1"/>
          <p:nvPr/>
        </p:nvSpPr>
        <p:spPr>
          <a:xfrm>
            <a:off x="3653640" y="4246466"/>
            <a:ext cx="2986444" cy="256210"/>
          </a:xfrm>
          <a:prstGeom prst="rect">
            <a:avLst/>
          </a:prstGeom>
          <a:noFill/>
        </p:spPr>
        <p:txBody>
          <a:bodyPr wrap="none" rtlCol="0">
            <a:spAutoFit/>
          </a:bodyPr>
          <a:lstStyle/>
          <a:p>
            <a:r>
              <a:rPr lang="ja-JP" altLang="en-US" sz="1200" dirty="0">
                <a:latin typeface="メイリオ" panose="020B0604030504040204" pitchFamily="50" charset="-128"/>
                <a:ea typeface="メイリオ" panose="020B0604030504040204" pitchFamily="50" charset="-128"/>
                <a:cs typeface="Arial" panose="020B0604020202020204" pitchFamily="34" charset="0"/>
              </a:rPr>
              <a:t> </a:t>
            </a:r>
            <a:r>
              <a:rPr lang="en-US" altLang="ja-JP" sz="1200" dirty="0">
                <a:latin typeface="メイリオ" panose="020B0604030504040204" pitchFamily="50" charset="-128"/>
                <a:ea typeface="メイリオ" panose="020B0604030504040204" pitchFamily="50" charset="-128"/>
                <a:cs typeface="Arial" panose="020B0604020202020204" pitchFamily="34" charset="0"/>
              </a:rPr>
              <a:t>5 cm</a:t>
            </a:r>
            <a:r>
              <a:rPr lang="ja-JP" altLang="en-US" sz="1200" dirty="0">
                <a:latin typeface="メイリオ" panose="020B0604030504040204" pitchFamily="50" charset="-128"/>
                <a:ea typeface="メイリオ" panose="020B0604030504040204" pitchFamily="50" charset="-128"/>
                <a:cs typeface="Arial" panose="020B0604020202020204" pitchFamily="34" charset="0"/>
              </a:rPr>
              <a:t>ピッチでセンシング糸を織り込んだ布</a:t>
            </a:r>
          </a:p>
        </p:txBody>
      </p:sp>
      <p:sp>
        <p:nvSpPr>
          <p:cNvPr id="36" name="テキスト ボックス 35">
            <a:extLst>
              <a:ext uri="{FF2B5EF4-FFF2-40B4-BE49-F238E27FC236}">
                <a16:creationId xmlns:a16="http://schemas.microsoft.com/office/drawing/2014/main" id="{C3437302-E836-43BC-A6CD-556873858038}"/>
              </a:ext>
            </a:extLst>
          </p:cNvPr>
          <p:cNvSpPr txBox="1"/>
          <p:nvPr/>
        </p:nvSpPr>
        <p:spPr>
          <a:xfrm>
            <a:off x="5262409" y="2714174"/>
            <a:ext cx="1024839" cy="256210"/>
          </a:xfrm>
          <a:prstGeom prst="rect">
            <a:avLst/>
          </a:prstGeom>
          <a:noFill/>
        </p:spPr>
        <p:txBody>
          <a:bodyPr wrap="none" rtlCol="0">
            <a:spAutoFit/>
          </a:bodyPr>
          <a:lstStyle/>
          <a:p>
            <a:r>
              <a:rPr lang="ja-JP" altLang="en-US" sz="1200" dirty="0">
                <a:latin typeface="メイリオ" panose="020B0604030504040204" pitchFamily="50" charset="-128"/>
                <a:ea typeface="メイリオ" panose="020B0604030504040204" pitchFamily="50" charset="-128"/>
                <a:cs typeface="Arial" panose="020B0604020202020204" pitchFamily="34" charset="0"/>
              </a:rPr>
              <a:t>遠隔</a:t>
            </a:r>
            <a:r>
              <a:rPr lang="ja-JP" altLang="en-US" sz="1200">
                <a:latin typeface="メイリオ" panose="020B0604030504040204" pitchFamily="50" charset="-128"/>
                <a:ea typeface="メイリオ" panose="020B0604030504040204" pitchFamily="50" charset="-128"/>
                <a:cs typeface="Arial" panose="020B0604020202020204" pitchFamily="34" charset="0"/>
              </a:rPr>
              <a:t>見守り等</a:t>
            </a:r>
            <a:endParaRPr lang="ja-JP" altLang="en-US" sz="1200" dirty="0">
              <a:latin typeface="メイリオ" panose="020B0604030504040204" pitchFamily="50" charset="-128"/>
              <a:ea typeface="メイリオ" panose="020B0604030504040204" pitchFamily="50" charset="-128"/>
              <a:cs typeface="Arial" panose="020B0604020202020204" pitchFamily="34" charset="0"/>
            </a:endParaRPr>
          </a:p>
        </p:txBody>
      </p:sp>
      <p:cxnSp>
        <p:nvCxnSpPr>
          <p:cNvPr id="8" name="直線矢印コネクタ 7"/>
          <p:cNvCxnSpPr/>
          <p:nvPr/>
        </p:nvCxnSpPr>
        <p:spPr>
          <a:xfrm flipV="1">
            <a:off x="3890400" y="3981984"/>
            <a:ext cx="176333" cy="232201"/>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pic>
        <p:nvPicPr>
          <p:cNvPr id="41" name="図 40">
            <a:extLst>
              <a:ext uri="{FF2B5EF4-FFF2-40B4-BE49-F238E27FC236}">
                <a16:creationId xmlns:a16="http://schemas.microsoft.com/office/drawing/2014/main" id="{82305143-FD81-2443-A905-E0042153641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379286" y="4940452"/>
            <a:ext cx="3064132" cy="1646102"/>
          </a:xfrm>
          <a:prstGeom prst="rect">
            <a:avLst/>
          </a:prstGeom>
        </p:spPr>
      </p:pic>
      <p:grpSp>
        <p:nvGrpSpPr>
          <p:cNvPr id="42" name="グループ化 41">
            <a:extLst>
              <a:ext uri="{FF2B5EF4-FFF2-40B4-BE49-F238E27FC236}">
                <a16:creationId xmlns:a16="http://schemas.microsoft.com/office/drawing/2014/main" id="{29963236-3581-A746-A92C-F13DA9C61959}"/>
              </a:ext>
            </a:extLst>
          </p:cNvPr>
          <p:cNvGrpSpPr/>
          <p:nvPr/>
        </p:nvGrpSpPr>
        <p:grpSpPr>
          <a:xfrm>
            <a:off x="2523549" y="4925488"/>
            <a:ext cx="2575109" cy="1713716"/>
            <a:chOff x="386765" y="2671657"/>
            <a:chExt cx="3765667" cy="2506025"/>
          </a:xfrm>
        </p:grpSpPr>
        <p:pic>
          <p:nvPicPr>
            <p:cNvPr id="43" name="図 42">
              <a:extLst>
                <a:ext uri="{FF2B5EF4-FFF2-40B4-BE49-F238E27FC236}">
                  <a16:creationId xmlns:a16="http://schemas.microsoft.com/office/drawing/2014/main" id="{17A09F15-BF36-6C4E-AB33-DD416BDF595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86765" y="2671657"/>
              <a:ext cx="3765667" cy="2506025"/>
            </a:xfrm>
            <a:prstGeom prst="rect">
              <a:avLst/>
            </a:prstGeom>
          </p:spPr>
        </p:pic>
        <p:sp>
          <p:nvSpPr>
            <p:cNvPr id="44" name="テキスト ボックス 43">
              <a:extLst>
                <a:ext uri="{FF2B5EF4-FFF2-40B4-BE49-F238E27FC236}">
                  <a16:creationId xmlns:a16="http://schemas.microsoft.com/office/drawing/2014/main" id="{FD421AC0-1D0B-CD4E-9007-13C4A14C091C}"/>
                </a:ext>
              </a:extLst>
            </p:cNvPr>
            <p:cNvSpPr txBox="1"/>
            <p:nvPr/>
          </p:nvSpPr>
          <p:spPr>
            <a:xfrm>
              <a:off x="922611" y="2870393"/>
              <a:ext cx="3090999" cy="624440"/>
            </a:xfrm>
            <a:prstGeom prst="rect">
              <a:avLst/>
            </a:prstGeom>
            <a:noFill/>
          </p:spPr>
          <p:txBody>
            <a:bodyPr wrap="square" rtlCol="0">
              <a:spAutoFit/>
            </a:bodyPr>
            <a:lstStyle/>
            <a:p>
              <a:pPr algn="just"/>
              <a:r>
                <a:rPr lang="en-US" altLang="ja-JP" sz="1100" dirty="0">
                  <a:latin typeface="メイリオ" panose="020B0604030504040204" pitchFamily="50" charset="-128"/>
                </a:rPr>
                <a:t>Load On</a:t>
              </a:r>
            </a:p>
            <a:p>
              <a:pPr algn="just"/>
              <a:r>
                <a:rPr lang="en-US" altLang="ja-JP" sz="1100" dirty="0">
                  <a:latin typeface="メイリオ" panose="020B0604030504040204" pitchFamily="50" charset="-128"/>
                </a:rPr>
                <a:t>(4 N</a:t>
              </a:r>
              <a:r>
                <a:rPr lang="ja-JP" altLang="en-US" sz="1100" dirty="0">
                  <a:latin typeface="メイリオ" panose="020B0604030504040204" pitchFamily="50" charset="-128"/>
                </a:rPr>
                <a:t>の錘を置いたとき</a:t>
              </a:r>
              <a:r>
                <a:rPr lang="en-US" altLang="ja-JP" sz="1100" dirty="0">
                  <a:latin typeface="メイリオ" panose="020B0604030504040204" pitchFamily="50" charset="-128"/>
                </a:rPr>
                <a:t>)</a:t>
              </a:r>
            </a:p>
          </p:txBody>
        </p:sp>
        <p:cxnSp>
          <p:nvCxnSpPr>
            <p:cNvPr id="45" name="直線矢印コネクタ 44">
              <a:extLst>
                <a:ext uri="{FF2B5EF4-FFF2-40B4-BE49-F238E27FC236}">
                  <a16:creationId xmlns:a16="http://schemas.microsoft.com/office/drawing/2014/main" id="{1AB6E0A2-F1E6-254E-87BA-A5CFDC18B2AF}"/>
                </a:ext>
              </a:extLst>
            </p:cNvPr>
            <p:cNvCxnSpPr>
              <a:cxnSpLocks/>
            </p:cNvCxnSpPr>
            <p:nvPr/>
          </p:nvCxnSpPr>
          <p:spPr>
            <a:xfrm>
              <a:off x="1666712" y="3608804"/>
              <a:ext cx="0" cy="428335"/>
            </a:xfrm>
            <a:prstGeom prst="straightConnector1">
              <a:avLst/>
            </a:prstGeom>
            <a:ln w="19050">
              <a:solidFill>
                <a:srgbClr val="D60093"/>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矢印コネクタ 45">
              <a:extLst>
                <a:ext uri="{FF2B5EF4-FFF2-40B4-BE49-F238E27FC236}">
                  <a16:creationId xmlns:a16="http://schemas.microsoft.com/office/drawing/2014/main" id="{A02F8D55-EA82-D44D-BBC8-48C3BD759E2F}"/>
                </a:ext>
              </a:extLst>
            </p:cNvPr>
            <p:cNvCxnSpPr>
              <a:cxnSpLocks/>
            </p:cNvCxnSpPr>
            <p:nvPr/>
          </p:nvCxnSpPr>
          <p:spPr>
            <a:xfrm>
              <a:off x="2322036" y="3588487"/>
              <a:ext cx="0" cy="413672"/>
            </a:xfrm>
            <a:prstGeom prst="straightConnector1">
              <a:avLst/>
            </a:prstGeom>
            <a:ln w="19050">
              <a:solidFill>
                <a:srgbClr val="D60093"/>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矢印コネクタ 46">
              <a:extLst>
                <a:ext uri="{FF2B5EF4-FFF2-40B4-BE49-F238E27FC236}">
                  <a16:creationId xmlns:a16="http://schemas.microsoft.com/office/drawing/2014/main" id="{FE36F169-EBC8-E24E-9E73-A7C7AD08268E}"/>
                </a:ext>
              </a:extLst>
            </p:cNvPr>
            <p:cNvCxnSpPr>
              <a:cxnSpLocks/>
            </p:cNvCxnSpPr>
            <p:nvPr/>
          </p:nvCxnSpPr>
          <p:spPr>
            <a:xfrm>
              <a:off x="1991579" y="3573824"/>
              <a:ext cx="0" cy="428335"/>
            </a:xfrm>
            <a:prstGeom prst="straightConnector1">
              <a:avLst/>
            </a:prstGeom>
            <a:ln w="19050">
              <a:solidFill>
                <a:srgbClr val="D60093"/>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矢印コネクタ 47">
              <a:extLst>
                <a:ext uri="{FF2B5EF4-FFF2-40B4-BE49-F238E27FC236}">
                  <a16:creationId xmlns:a16="http://schemas.microsoft.com/office/drawing/2014/main" id="{310AC89E-6EB3-244B-8F3D-494C3D0BF82C}"/>
                </a:ext>
              </a:extLst>
            </p:cNvPr>
            <p:cNvCxnSpPr>
              <a:cxnSpLocks/>
            </p:cNvCxnSpPr>
            <p:nvPr/>
          </p:nvCxnSpPr>
          <p:spPr>
            <a:xfrm>
              <a:off x="1368573" y="3573824"/>
              <a:ext cx="0" cy="428335"/>
            </a:xfrm>
            <a:prstGeom prst="straightConnector1">
              <a:avLst/>
            </a:prstGeom>
            <a:ln w="19050">
              <a:solidFill>
                <a:srgbClr val="D60093"/>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矢印コネクタ 48">
              <a:extLst>
                <a:ext uri="{FF2B5EF4-FFF2-40B4-BE49-F238E27FC236}">
                  <a16:creationId xmlns:a16="http://schemas.microsoft.com/office/drawing/2014/main" id="{767800AB-B875-044F-A47B-BEA7995422F9}"/>
                </a:ext>
              </a:extLst>
            </p:cNvPr>
            <p:cNvCxnSpPr>
              <a:cxnSpLocks/>
            </p:cNvCxnSpPr>
            <p:nvPr/>
          </p:nvCxnSpPr>
          <p:spPr>
            <a:xfrm>
              <a:off x="2627035" y="3673330"/>
              <a:ext cx="0" cy="413672"/>
            </a:xfrm>
            <a:prstGeom prst="straightConnector1">
              <a:avLst/>
            </a:prstGeom>
            <a:ln w="19050">
              <a:solidFill>
                <a:srgbClr val="D60093"/>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矢印コネクタ 49">
              <a:extLst>
                <a:ext uri="{FF2B5EF4-FFF2-40B4-BE49-F238E27FC236}">
                  <a16:creationId xmlns:a16="http://schemas.microsoft.com/office/drawing/2014/main" id="{51787590-FFFD-5A4D-A6C3-92D1913B93B8}"/>
                </a:ext>
              </a:extLst>
            </p:cNvPr>
            <p:cNvCxnSpPr>
              <a:cxnSpLocks/>
            </p:cNvCxnSpPr>
            <p:nvPr/>
          </p:nvCxnSpPr>
          <p:spPr>
            <a:xfrm>
              <a:off x="3019581" y="3619390"/>
              <a:ext cx="0" cy="413672"/>
            </a:xfrm>
            <a:prstGeom prst="straightConnector1">
              <a:avLst/>
            </a:prstGeom>
            <a:ln w="19050">
              <a:solidFill>
                <a:srgbClr val="D60093"/>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50">
              <a:extLst>
                <a:ext uri="{FF2B5EF4-FFF2-40B4-BE49-F238E27FC236}">
                  <a16:creationId xmlns:a16="http://schemas.microsoft.com/office/drawing/2014/main" id="{76EDCE34-EE55-5C4C-89E0-DEB74F38D6D8}"/>
                </a:ext>
              </a:extLst>
            </p:cNvPr>
            <p:cNvCxnSpPr>
              <a:cxnSpLocks/>
            </p:cNvCxnSpPr>
            <p:nvPr/>
          </p:nvCxnSpPr>
          <p:spPr>
            <a:xfrm>
              <a:off x="3319763" y="3619390"/>
              <a:ext cx="0" cy="413672"/>
            </a:xfrm>
            <a:prstGeom prst="straightConnector1">
              <a:avLst/>
            </a:prstGeom>
            <a:ln w="19050">
              <a:solidFill>
                <a:srgbClr val="D60093"/>
              </a:solidFill>
              <a:tailEnd type="triangle"/>
            </a:ln>
          </p:spPr>
          <p:style>
            <a:lnRef idx="1">
              <a:schemeClr val="accent1"/>
            </a:lnRef>
            <a:fillRef idx="0">
              <a:schemeClr val="accent1"/>
            </a:fillRef>
            <a:effectRef idx="0">
              <a:schemeClr val="accent1"/>
            </a:effectRef>
            <a:fontRef idx="minor">
              <a:schemeClr val="tx1"/>
            </a:fontRef>
          </p:style>
        </p:cxnSp>
      </p:grpSp>
      <p:pic>
        <p:nvPicPr>
          <p:cNvPr id="52" name="図 51">
            <a:extLst>
              <a:ext uri="{FF2B5EF4-FFF2-40B4-BE49-F238E27FC236}">
                <a16:creationId xmlns:a16="http://schemas.microsoft.com/office/drawing/2014/main" id="{94D57456-E7D7-384C-9233-A53BF3EA915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01684" y="4908449"/>
            <a:ext cx="1677559" cy="1258169"/>
          </a:xfrm>
          <a:prstGeom prst="rect">
            <a:avLst/>
          </a:prstGeom>
        </p:spPr>
      </p:pic>
      <p:sp>
        <p:nvSpPr>
          <p:cNvPr id="53" name="テキスト ボックス 52">
            <a:extLst>
              <a:ext uri="{FF2B5EF4-FFF2-40B4-BE49-F238E27FC236}">
                <a16:creationId xmlns:a16="http://schemas.microsoft.com/office/drawing/2014/main" id="{0C7F05E9-2AC6-F947-B127-4D4F136A27E2}"/>
              </a:ext>
            </a:extLst>
          </p:cNvPr>
          <p:cNvSpPr txBox="1"/>
          <p:nvPr/>
        </p:nvSpPr>
        <p:spPr>
          <a:xfrm>
            <a:off x="1831545" y="4908449"/>
            <a:ext cx="523312" cy="261610"/>
          </a:xfrm>
          <a:prstGeom prst="rect">
            <a:avLst/>
          </a:prstGeom>
          <a:noFill/>
        </p:spPr>
        <p:txBody>
          <a:bodyPr wrap="square" rtlCol="0">
            <a:spAutoFit/>
          </a:bodyPr>
          <a:lstStyle/>
          <a:p>
            <a:pPr algn="r"/>
            <a:r>
              <a:rPr lang="en-US" altLang="ja-JP" sz="1100" dirty="0">
                <a:latin typeface="Arial" panose="020B0604020202020204" pitchFamily="34" charset="0"/>
                <a:cs typeface="Arial" panose="020B0604020202020204" pitchFamily="34" charset="0"/>
              </a:rPr>
              <a:t>×40</a:t>
            </a:r>
            <a:endParaRPr kumimoji="1" lang="ja-JP" altLang="en-US" sz="1100" dirty="0">
              <a:latin typeface="Arial" panose="020B0604020202020204" pitchFamily="34" charset="0"/>
              <a:cs typeface="Arial" panose="020B0604020202020204" pitchFamily="34" charset="0"/>
            </a:endParaRPr>
          </a:p>
        </p:txBody>
      </p:sp>
      <p:sp>
        <p:nvSpPr>
          <p:cNvPr id="54" name="テキスト ボックス 53">
            <a:extLst>
              <a:ext uri="{FF2B5EF4-FFF2-40B4-BE49-F238E27FC236}">
                <a16:creationId xmlns:a16="http://schemas.microsoft.com/office/drawing/2014/main" id="{129AB30E-1C3A-5B43-B961-AB471C70EAC0}"/>
              </a:ext>
            </a:extLst>
          </p:cNvPr>
          <p:cNvSpPr txBox="1"/>
          <p:nvPr/>
        </p:nvSpPr>
        <p:spPr>
          <a:xfrm>
            <a:off x="622300" y="6219144"/>
            <a:ext cx="1253045" cy="427016"/>
          </a:xfrm>
          <a:prstGeom prst="rect">
            <a:avLst/>
          </a:prstGeom>
          <a:noFill/>
        </p:spPr>
        <p:txBody>
          <a:bodyPr wrap="square" rtlCol="0">
            <a:spAutoFit/>
          </a:bodyPr>
          <a:lstStyle/>
          <a:p>
            <a:pPr algn="just"/>
            <a:r>
              <a:rPr lang="ja-JP" altLang="en-US" sz="1100">
                <a:latin typeface="メイリオ" panose="020B0604030504040204" pitchFamily="50" charset="-128"/>
                <a:ea typeface="メイリオ" panose="020B0604030504040204" pitchFamily="50" charset="-128"/>
                <a:cs typeface="Arial" panose="020B0604020202020204" pitchFamily="34" charset="0"/>
              </a:rPr>
              <a:t>荷重センシング諸撚糸</a:t>
            </a:r>
            <a:endParaRPr lang="en-US" altLang="ja-JP" sz="1100" dirty="0">
              <a:solidFill>
                <a:srgbClr val="0000FF"/>
              </a:solidFill>
              <a:latin typeface="メイリオ" panose="020B0604030504040204" pitchFamily="50" charset="-128"/>
              <a:ea typeface="メイリオ" panose="020B0604030504040204" pitchFamily="50" charset="-128"/>
            </a:endParaRPr>
          </a:p>
        </p:txBody>
      </p:sp>
      <p:cxnSp>
        <p:nvCxnSpPr>
          <p:cNvPr id="55" name="直線矢印コネクタ 54">
            <a:extLst>
              <a:ext uri="{FF2B5EF4-FFF2-40B4-BE49-F238E27FC236}">
                <a16:creationId xmlns:a16="http://schemas.microsoft.com/office/drawing/2014/main" id="{3260B843-3097-1E48-9BD6-BE7601C4F56A}"/>
              </a:ext>
            </a:extLst>
          </p:cNvPr>
          <p:cNvCxnSpPr>
            <a:cxnSpLocks/>
          </p:cNvCxnSpPr>
          <p:nvPr/>
        </p:nvCxnSpPr>
        <p:spPr>
          <a:xfrm flipV="1">
            <a:off x="1305566" y="5799677"/>
            <a:ext cx="239800" cy="465480"/>
          </a:xfrm>
          <a:prstGeom prst="straightConnector1">
            <a:avLst/>
          </a:prstGeom>
          <a:ln w="19050">
            <a:solidFill>
              <a:srgbClr val="0000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6" name="テキスト ボックス 55">
            <a:extLst>
              <a:ext uri="{FF2B5EF4-FFF2-40B4-BE49-F238E27FC236}">
                <a16:creationId xmlns:a16="http://schemas.microsoft.com/office/drawing/2014/main" id="{E675D32A-F527-BA45-9535-0219E79CFCB9}"/>
              </a:ext>
            </a:extLst>
          </p:cNvPr>
          <p:cNvSpPr txBox="1"/>
          <p:nvPr/>
        </p:nvSpPr>
        <p:spPr>
          <a:xfrm>
            <a:off x="2804957" y="4619829"/>
            <a:ext cx="2655868" cy="427016"/>
          </a:xfrm>
          <a:prstGeom prst="rect">
            <a:avLst/>
          </a:prstGeom>
          <a:noFill/>
        </p:spPr>
        <p:txBody>
          <a:bodyPr wrap="square">
            <a:spAutoFit/>
          </a:bodyPr>
          <a:lstStyle/>
          <a:p>
            <a:r>
              <a:rPr lang="ja-JP" altLang="en-US" sz="1100" dirty="0">
                <a:latin typeface="メイリオ" panose="020B0604030504040204" pitchFamily="50" charset="-128"/>
                <a:ea typeface="メイリオ" panose="020B0604030504040204" pitchFamily="50" charset="-128"/>
                <a:cs typeface="Arial" panose="020B0604020202020204" pitchFamily="34" charset="0"/>
              </a:rPr>
              <a:t>織布中で</a:t>
            </a:r>
            <a:r>
              <a:rPr lang="ja-JP" altLang="en-US" sz="1100">
                <a:latin typeface="メイリオ" panose="020B0604030504040204" pitchFamily="50" charset="-128"/>
                <a:ea typeface="メイリオ" panose="020B0604030504040204" pitchFamily="50" charset="-128"/>
                <a:cs typeface="Arial" panose="020B0604020202020204" pitchFamily="34" charset="0"/>
              </a:rPr>
              <a:t>の特性</a:t>
            </a:r>
            <a:endParaRPr lang="en-US" altLang="ja-JP" sz="1100" dirty="0">
              <a:latin typeface="メイリオ" panose="020B0604030504040204" pitchFamily="50" charset="-128"/>
              <a:ea typeface="メイリオ" panose="020B0604030504040204" pitchFamily="50" charset="-128"/>
              <a:cs typeface="Arial" panose="020B0604020202020204" pitchFamily="34" charset="0"/>
            </a:endParaRPr>
          </a:p>
          <a:p>
            <a:r>
              <a:rPr lang="ja-JP" altLang="en-US" sz="1100">
                <a:latin typeface="メイリオ" panose="020B0604030504040204" pitchFamily="50" charset="-128"/>
                <a:ea typeface="メイリオ" panose="020B0604030504040204" pitchFamily="50" charset="-128"/>
                <a:cs typeface="Arial" panose="020B0604020202020204" pitchFamily="34" charset="0"/>
              </a:rPr>
              <a:t>（荷重センシング諸撚糸無し）</a:t>
            </a:r>
            <a:endParaRPr lang="ja-JP" altLang="en-US" sz="1100" dirty="0"/>
          </a:p>
        </p:txBody>
      </p:sp>
      <p:sp>
        <p:nvSpPr>
          <p:cNvPr id="57" name="テキスト ボックス 56">
            <a:extLst>
              <a:ext uri="{FF2B5EF4-FFF2-40B4-BE49-F238E27FC236}">
                <a16:creationId xmlns:a16="http://schemas.microsoft.com/office/drawing/2014/main" id="{9AA0A553-9694-E846-BCAF-A3BEE9A3C726}"/>
              </a:ext>
            </a:extLst>
          </p:cNvPr>
          <p:cNvSpPr txBox="1"/>
          <p:nvPr/>
        </p:nvSpPr>
        <p:spPr>
          <a:xfrm>
            <a:off x="5740171" y="4711254"/>
            <a:ext cx="2579617" cy="261610"/>
          </a:xfrm>
          <a:prstGeom prst="rect">
            <a:avLst/>
          </a:prstGeom>
          <a:noFill/>
        </p:spPr>
        <p:txBody>
          <a:bodyPr wrap="square">
            <a:spAutoFit/>
          </a:bodyPr>
          <a:lstStyle/>
          <a:p>
            <a:r>
              <a:rPr lang="ja-JP" altLang="en-US" sz="1100">
                <a:latin typeface="メイリオ" panose="020B0604030504040204" pitchFamily="50" charset="-128"/>
                <a:ea typeface="メイリオ" panose="020B0604030504040204" pitchFamily="50" charset="-128"/>
                <a:cs typeface="Arial" panose="020B0604020202020204" pitchFamily="34" charset="0"/>
              </a:rPr>
              <a:t>荷重センシング諸撚糸</a:t>
            </a:r>
            <a:r>
              <a:rPr lang="en-US" altLang="ja-JP" sz="1100" dirty="0">
                <a:latin typeface="メイリオ" panose="020B0604030504040204" pitchFamily="50" charset="-128"/>
                <a:ea typeface="メイリオ" panose="020B0604030504040204" pitchFamily="50" charset="-128"/>
                <a:cs typeface="Arial" panose="020B0604020202020204" pitchFamily="34" charset="0"/>
              </a:rPr>
              <a:t>1</a:t>
            </a:r>
            <a:r>
              <a:rPr lang="ja-JP" altLang="en-US" sz="1100" dirty="0">
                <a:latin typeface="メイリオ" panose="020B0604030504040204" pitchFamily="50" charset="-128"/>
                <a:ea typeface="メイリオ" panose="020B0604030504040204" pitchFamily="50" charset="-128"/>
                <a:cs typeface="Arial" panose="020B0604020202020204" pitchFamily="34" charset="0"/>
              </a:rPr>
              <a:t>本を織り込み</a:t>
            </a:r>
            <a:endParaRPr lang="ja-JP" altLang="en-US" sz="1100" dirty="0"/>
          </a:p>
        </p:txBody>
      </p:sp>
      <p:sp>
        <p:nvSpPr>
          <p:cNvPr id="58" name="矢印: 右 26">
            <a:extLst>
              <a:ext uri="{FF2B5EF4-FFF2-40B4-BE49-F238E27FC236}">
                <a16:creationId xmlns:a16="http://schemas.microsoft.com/office/drawing/2014/main" id="{AAAD7ABD-49B8-1B4D-B348-B2EE6D31F3DC}"/>
              </a:ext>
            </a:extLst>
          </p:cNvPr>
          <p:cNvSpPr/>
          <p:nvPr/>
        </p:nvSpPr>
        <p:spPr>
          <a:xfrm>
            <a:off x="5040247" y="5520787"/>
            <a:ext cx="325292" cy="362379"/>
          </a:xfrm>
          <a:prstGeom prst="rightArrow">
            <a:avLst/>
          </a:prstGeom>
          <a:noFill/>
          <a:ln w="63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solidFill>
                <a:schemeClr val="tx1"/>
              </a:solidFill>
            </a:endParaRPr>
          </a:p>
        </p:txBody>
      </p:sp>
      <p:sp>
        <p:nvSpPr>
          <p:cNvPr id="59" name="正方形/長方形 58">
            <a:extLst>
              <a:ext uri="{FF2B5EF4-FFF2-40B4-BE49-F238E27FC236}">
                <a16:creationId xmlns:a16="http://schemas.microsoft.com/office/drawing/2014/main" id="{33CBF8D8-490A-D547-8D3F-E98FD64EAF9E}"/>
              </a:ext>
            </a:extLst>
          </p:cNvPr>
          <p:cNvSpPr/>
          <p:nvPr/>
        </p:nvSpPr>
        <p:spPr>
          <a:xfrm>
            <a:off x="5394685" y="6614490"/>
            <a:ext cx="3254015" cy="261610"/>
          </a:xfrm>
          <a:prstGeom prst="rect">
            <a:avLst/>
          </a:prstGeom>
        </p:spPr>
        <p:txBody>
          <a:bodyPr wrap="square">
            <a:spAutoFit/>
          </a:bodyPr>
          <a:lstStyle/>
          <a:p>
            <a:pPr marL="88900" indent="-88900">
              <a:buFont typeface="Arial" panose="020B0604020202020204" pitchFamily="34" charset="0"/>
              <a:buChar char="•"/>
            </a:pPr>
            <a:r>
              <a:rPr lang="ja-JP" altLang="en-US" sz="1100">
                <a:latin typeface="メイリオ"/>
                <a:ea typeface="メイリオ"/>
                <a:cs typeface="メイリオ"/>
                <a:sym typeface="Wingdings" panose="05000000000000000000" pitchFamily="2" charset="2"/>
              </a:rPr>
              <a:t>低湿度条件でも安定</a:t>
            </a:r>
            <a:r>
              <a:rPr lang="ja-JP" altLang="en-US" sz="1100" dirty="0">
                <a:latin typeface="メイリオ"/>
                <a:ea typeface="メイリオ"/>
                <a:cs typeface="メイリオ"/>
                <a:sym typeface="Wingdings" panose="05000000000000000000" pitchFamily="2" charset="2"/>
              </a:rPr>
              <a:t>して荷重</a:t>
            </a:r>
            <a:r>
              <a:rPr lang="ja-JP" altLang="en-US" sz="1100">
                <a:latin typeface="メイリオ"/>
                <a:ea typeface="メイリオ"/>
                <a:cs typeface="メイリオ"/>
                <a:sym typeface="Wingdings" panose="05000000000000000000" pitchFamily="2" charset="2"/>
              </a:rPr>
              <a:t>センシングが可能</a:t>
            </a:r>
            <a:endParaRPr lang="en-US" altLang="ja-JP" sz="1100" dirty="0">
              <a:latin typeface="メイリオ"/>
              <a:ea typeface="メイリオ"/>
              <a:cs typeface="メイリオ"/>
              <a:sym typeface="Wingdings" panose="05000000000000000000" pitchFamily="2" charset="2"/>
            </a:endParaRPr>
          </a:p>
        </p:txBody>
      </p:sp>
      <p:cxnSp>
        <p:nvCxnSpPr>
          <p:cNvPr id="60" name="直線矢印コネクタ 59">
            <a:extLst>
              <a:ext uri="{FF2B5EF4-FFF2-40B4-BE49-F238E27FC236}">
                <a16:creationId xmlns:a16="http://schemas.microsoft.com/office/drawing/2014/main" id="{119E913F-8026-AD49-98DD-35F318B7F328}"/>
              </a:ext>
            </a:extLst>
          </p:cNvPr>
          <p:cNvCxnSpPr>
            <a:cxnSpLocks/>
          </p:cNvCxnSpPr>
          <p:nvPr/>
        </p:nvCxnSpPr>
        <p:spPr>
          <a:xfrm>
            <a:off x="6278171" y="5005319"/>
            <a:ext cx="5498" cy="160041"/>
          </a:xfrm>
          <a:prstGeom prst="straightConnector1">
            <a:avLst/>
          </a:prstGeom>
          <a:ln w="19050">
            <a:solidFill>
              <a:srgbClr val="D60093"/>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矢印コネクタ 60">
            <a:extLst>
              <a:ext uri="{FF2B5EF4-FFF2-40B4-BE49-F238E27FC236}">
                <a16:creationId xmlns:a16="http://schemas.microsoft.com/office/drawing/2014/main" id="{3C177C20-63D4-9D42-B351-19342F592B59}"/>
              </a:ext>
            </a:extLst>
          </p:cNvPr>
          <p:cNvCxnSpPr>
            <a:cxnSpLocks/>
          </p:cNvCxnSpPr>
          <p:nvPr/>
        </p:nvCxnSpPr>
        <p:spPr>
          <a:xfrm flipH="1">
            <a:off x="6512145" y="5187365"/>
            <a:ext cx="7394" cy="159422"/>
          </a:xfrm>
          <a:prstGeom prst="straightConnector1">
            <a:avLst/>
          </a:prstGeom>
          <a:ln w="19050">
            <a:solidFill>
              <a:srgbClr val="D60093"/>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線矢印コネクタ 61">
            <a:extLst>
              <a:ext uri="{FF2B5EF4-FFF2-40B4-BE49-F238E27FC236}">
                <a16:creationId xmlns:a16="http://schemas.microsoft.com/office/drawing/2014/main" id="{503E7E4D-350F-7841-AABF-16B2190CB907}"/>
              </a:ext>
            </a:extLst>
          </p:cNvPr>
          <p:cNvCxnSpPr>
            <a:cxnSpLocks/>
          </p:cNvCxnSpPr>
          <p:nvPr/>
        </p:nvCxnSpPr>
        <p:spPr>
          <a:xfrm flipH="1">
            <a:off x="6774070" y="4993581"/>
            <a:ext cx="6011" cy="183988"/>
          </a:xfrm>
          <a:prstGeom prst="straightConnector1">
            <a:avLst/>
          </a:prstGeom>
          <a:ln w="19050">
            <a:solidFill>
              <a:srgbClr val="D60093"/>
            </a:solidFill>
            <a:tailEnd type="triangle"/>
          </a:ln>
        </p:spPr>
        <p:style>
          <a:lnRef idx="1">
            <a:schemeClr val="accent1"/>
          </a:lnRef>
          <a:fillRef idx="0">
            <a:schemeClr val="accent1"/>
          </a:fillRef>
          <a:effectRef idx="0">
            <a:schemeClr val="accent1"/>
          </a:effectRef>
          <a:fontRef idx="minor">
            <a:schemeClr val="tx1"/>
          </a:fontRef>
        </p:style>
      </p:cxnSp>
      <p:sp>
        <p:nvSpPr>
          <p:cNvPr id="63" name="正方形/長方形 62">
            <a:extLst>
              <a:ext uri="{FF2B5EF4-FFF2-40B4-BE49-F238E27FC236}">
                <a16:creationId xmlns:a16="http://schemas.microsoft.com/office/drawing/2014/main" id="{0B89AE01-0B00-5B40-8D2D-245AFFD39B80}"/>
              </a:ext>
            </a:extLst>
          </p:cNvPr>
          <p:cNvSpPr/>
          <p:nvPr/>
        </p:nvSpPr>
        <p:spPr>
          <a:xfrm>
            <a:off x="4799291" y="2209299"/>
            <a:ext cx="835053" cy="284678"/>
          </a:xfrm>
          <a:prstGeom prst="rect">
            <a:avLst/>
          </a:prstGeom>
        </p:spPr>
        <p:txBody>
          <a:bodyPr wrap="none">
            <a:spAutoFit/>
          </a:bodyPr>
          <a:lstStyle/>
          <a:p>
            <a:r>
              <a:rPr lang="en-US" altLang="ja-JP" sz="1400" dirty="0">
                <a:latin typeface="メイリオ" panose="020B0604030504040204" pitchFamily="50" charset="-128"/>
                <a:ea typeface="メイリオ" panose="020B0604030504040204" pitchFamily="50" charset="-128"/>
                <a:cs typeface="Arial" panose="020B0604020202020204" pitchFamily="34" charset="0"/>
              </a:rPr>
              <a:t>【</a:t>
            </a:r>
            <a:r>
              <a:rPr lang="ja-JP" altLang="en-US" sz="1400">
                <a:latin typeface="メイリオ" panose="020B0604030504040204" pitchFamily="50" charset="-128"/>
                <a:ea typeface="メイリオ" panose="020B0604030504040204" pitchFamily="50" charset="-128"/>
                <a:cs typeface="Arial" panose="020B0604020202020204" pitchFamily="34" charset="0"/>
              </a:rPr>
              <a:t>効果</a:t>
            </a:r>
            <a:r>
              <a:rPr lang="en-US" altLang="ja-JP" sz="1400" dirty="0">
                <a:latin typeface="メイリオ" panose="020B0604030504040204" pitchFamily="50" charset="-128"/>
                <a:ea typeface="メイリオ" panose="020B0604030504040204" pitchFamily="50" charset="-128"/>
                <a:cs typeface="Arial" panose="020B0604020202020204" pitchFamily="34" charset="0"/>
              </a:rPr>
              <a:t>】</a:t>
            </a:r>
            <a:endParaRPr lang="ja-JP" altLang="en-US" sz="1400" dirty="0"/>
          </a:p>
        </p:txBody>
      </p:sp>
      <p:sp>
        <p:nvSpPr>
          <p:cNvPr id="19" name="正方形/長方形 18">
            <a:extLst>
              <a:ext uri="{FF2B5EF4-FFF2-40B4-BE49-F238E27FC236}">
                <a16:creationId xmlns:a16="http://schemas.microsoft.com/office/drawing/2014/main" id="{CD203D77-80ED-9D4A-A525-77BADBB163AD}"/>
              </a:ext>
            </a:extLst>
          </p:cNvPr>
          <p:cNvSpPr/>
          <p:nvPr/>
        </p:nvSpPr>
        <p:spPr>
          <a:xfrm>
            <a:off x="6941222" y="2903835"/>
            <a:ext cx="2032000" cy="646331"/>
          </a:xfrm>
          <a:prstGeom prst="rect">
            <a:avLst/>
          </a:prstGeom>
        </p:spPr>
        <p:txBody>
          <a:bodyPr wrap="square">
            <a:spAutoFit/>
          </a:bodyPr>
          <a:lstStyle/>
          <a:p>
            <a:r>
              <a:rPr lang="ja-JP" altLang="en-US" sz="1200">
                <a:latin typeface="メイリオ" panose="020B0604030504040204" pitchFamily="50" charset="-128"/>
                <a:ea typeface="メイリオ" panose="020B0604030504040204" pitchFamily="50" charset="-128"/>
                <a:cs typeface="Arial" panose="020B0604020202020204" pitchFamily="34" charset="0"/>
              </a:rPr>
              <a:t>・赤ちゃんの見守り</a:t>
            </a:r>
            <a:endParaRPr lang="en-US" altLang="ja-JP" sz="1200" dirty="0">
              <a:latin typeface="メイリオ" panose="020B0604030504040204" pitchFamily="50" charset="-128"/>
              <a:ea typeface="メイリオ" panose="020B0604030504040204" pitchFamily="50" charset="-128"/>
              <a:cs typeface="Arial" panose="020B0604020202020204" pitchFamily="34" charset="0"/>
            </a:endParaRPr>
          </a:p>
          <a:p>
            <a:r>
              <a:rPr lang="ja-JP" altLang="en-US" sz="1200">
                <a:latin typeface="メイリオ" panose="020B0604030504040204" pitchFamily="50" charset="-128"/>
                <a:ea typeface="メイリオ" panose="020B0604030504040204" pitchFamily="50" charset="-128"/>
                <a:cs typeface="Arial" panose="020B0604020202020204" pitchFamily="34" charset="0"/>
              </a:rPr>
              <a:t>・産業保健向けの姿勢検知　　　</a:t>
            </a:r>
            <a:endParaRPr lang="en-US" altLang="ja-JP" sz="1200" dirty="0">
              <a:latin typeface="メイリオ" panose="020B0604030504040204" pitchFamily="50" charset="-128"/>
              <a:ea typeface="メイリオ" panose="020B0604030504040204" pitchFamily="50" charset="-128"/>
              <a:cs typeface="Arial" panose="020B0604020202020204" pitchFamily="34" charset="0"/>
            </a:endParaRPr>
          </a:p>
          <a:p>
            <a:r>
              <a:rPr lang="ja-JP" altLang="en-US" sz="1200">
                <a:latin typeface="メイリオ" panose="020B0604030504040204" pitchFamily="50" charset="-128"/>
                <a:ea typeface="メイリオ" panose="020B0604030504040204" pitchFamily="50" charset="-128"/>
                <a:cs typeface="Arial" panose="020B0604020202020204" pitchFamily="34" charset="0"/>
              </a:rPr>
              <a:t>・ロボット用途等</a:t>
            </a:r>
            <a:endParaRPr lang="en-US" altLang="ja-JP" sz="1200" dirty="0">
              <a:latin typeface="メイリオ" panose="020B0604030504040204" pitchFamily="50" charset="-128"/>
              <a:ea typeface="メイリオ" panose="020B0604030504040204" pitchFamily="50" charset="-128"/>
              <a:cs typeface="Arial" panose="020B0604020202020204" pitchFamily="34" charset="0"/>
            </a:endParaRPr>
          </a:p>
        </p:txBody>
      </p:sp>
      <p:sp>
        <p:nvSpPr>
          <p:cNvPr id="65" name="正方形/長方形 64">
            <a:extLst>
              <a:ext uri="{FF2B5EF4-FFF2-40B4-BE49-F238E27FC236}">
                <a16:creationId xmlns:a16="http://schemas.microsoft.com/office/drawing/2014/main" id="{10B4075F-0E72-624F-8FBB-F8DFFEA57CDD}"/>
              </a:ext>
            </a:extLst>
          </p:cNvPr>
          <p:cNvSpPr/>
          <p:nvPr/>
        </p:nvSpPr>
        <p:spPr>
          <a:xfrm>
            <a:off x="849591" y="2209299"/>
            <a:ext cx="1620957" cy="307777"/>
          </a:xfrm>
          <a:prstGeom prst="rect">
            <a:avLst/>
          </a:prstGeom>
        </p:spPr>
        <p:txBody>
          <a:bodyPr wrap="none">
            <a:spAutoFit/>
          </a:bodyPr>
          <a:lstStyle/>
          <a:p>
            <a:r>
              <a:rPr lang="en-US" altLang="ja-JP" sz="1400" dirty="0">
                <a:latin typeface="メイリオ" panose="020B0604030504040204" pitchFamily="50" charset="-128"/>
                <a:ea typeface="メイリオ" panose="020B0604030504040204" pitchFamily="50" charset="-128"/>
                <a:cs typeface="Arial" panose="020B0604020202020204" pitchFamily="34" charset="0"/>
              </a:rPr>
              <a:t>【</a:t>
            </a:r>
            <a:r>
              <a:rPr lang="ja-JP" altLang="en-US" sz="1400">
                <a:latin typeface="メイリオ" panose="020B0604030504040204" pitchFamily="50" charset="-128"/>
                <a:ea typeface="メイリオ" panose="020B0604030504040204" pitchFamily="50" charset="-128"/>
                <a:cs typeface="Arial" panose="020B0604020202020204" pitchFamily="34" charset="0"/>
              </a:rPr>
              <a:t>課題解決方法</a:t>
            </a:r>
            <a:r>
              <a:rPr lang="en-US" altLang="ja-JP" sz="1400" dirty="0">
                <a:latin typeface="メイリオ" panose="020B0604030504040204" pitchFamily="50" charset="-128"/>
                <a:ea typeface="メイリオ" panose="020B0604030504040204" pitchFamily="50" charset="-128"/>
                <a:cs typeface="Arial" panose="020B0604020202020204" pitchFamily="34" charset="0"/>
              </a:rPr>
              <a:t>】</a:t>
            </a:r>
            <a:endParaRPr lang="ja-JP" altLang="en-US" sz="1400" dirty="0"/>
          </a:p>
        </p:txBody>
      </p:sp>
      <p:sp>
        <p:nvSpPr>
          <p:cNvPr id="64" name="コンテンツ プレースホルダー 2">
            <a:extLst>
              <a:ext uri="{FF2B5EF4-FFF2-40B4-BE49-F238E27FC236}">
                <a16:creationId xmlns:a16="http://schemas.microsoft.com/office/drawing/2014/main" id="{6C83C8A4-8EFC-5A4E-A20A-B83D4F8B3E8E}"/>
              </a:ext>
            </a:extLst>
          </p:cNvPr>
          <p:cNvSpPr txBox="1">
            <a:spLocks/>
          </p:cNvSpPr>
          <p:nvPr/>
        </p:nvSpPr>
        <p:spPr>
          <a:xfrm>
            <a:off x="0" y="4676"/>
            <a:ext cx="1531188" cy="346249"/>
          </a:xfrm>
          <a:prstGeom prst="rect">
            <a:avLst/>
          </a:prstGeom>
          <a:solidFill>
            <a:schemeClr val="accent5">
              <a:lumMod val="20000"/>
              <a:lumOff val="80000"/>
            </a:schemeClr>
          </a:solidFill>
        </p:spPr>
        <p:txBody>
          <a:bodyPr wrap="none">
            <a:spAutoFit/>
          </a:bodyPr>
          <a:lst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a:lstStyle>
          <a:p>
            <a:pPr marL="0" indent="0">
              <a:lnSpc>
                <a:spcPct val="110000"/>
              </a:lnSpc>
              <a:buNone/>
            </a:pP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　ライフ関連　</a:t>
            </a:r>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6" name="スライド番号プレースホルダー 1"/>
          <p:cNvSpPr txBox="1">
            <a:spLocks/>
          </p:cNvSpPr>
          <p:nvPr/>
        </p:nvSpPr>
        <p:spPr>
          <a:xfrm>
            <a:off x="8629649" y="0"/>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19</a:t>
            </a:fld>
            <a:endParaRPr kumimoji="1" lang="ja-JP" altLang="en-US" sz="2000" dirty="0"/>
          </a:p>
        </p:txBody>
      </p:sp>
    </p:spTree>
    <p:extLst>
      <p:ext uri="{BB962C8B-B14F-4D97-AF65-F5344CB8AC3E}">
        <p14:creationId xmlns:p14="http://schemas.microsoft.com/office/powerpoint/2010/main" val="176683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タイトル 1">
            <a:extLst>
              <a:ext uri="{FF2B5EF4-FFF2-40B4-BE49-F238E27FC236}">
                <a16:creationId xmlns:a16="http://schemas.microsoft.com/office/drawing/2014/main" id="{6732919E-1970-5049-A1AE-9813FC535DDF}"/>
              </a:ext>
            </a:extLst>
          </p:cNvPr>
          <p:cNvSpPr txBox="1">
            <a:spLocks/>
          </p:cNvSpPr>
          <p:nvPr/>
        </p:nvSpPr>
        <p:spPr>
          <a:xfrm>
            <a:off x="0" y="-219456"/>
            <a:ext cx="9143999" cy="622300"/>
          </a:xfrm>
          <a:prstGeom prst="rect">
            <a:avLst/>
          </a:prstGeom>
        </p:spPr>
        <p:txBody>
          <a:bodyPr vert="horz" lIns="91440" tIns="45720" rIns="91440" bIns="45720" rtlCol="0" anchor="ctr" anchorCtr="0">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spc="110">
                <a:latin typeface="Meiryo" panose="020B0604030504040204" pitchFamily="34" charset="-128"/>
                <a:ea typeface="Meiryo" panose="020B0604030504040204" pitchFamily="34" charset="-128"/>
                <a:cs typeface="メイリオ" panose="020B0604030504040204" pitchFamily="50" charset="-128"/>
              </a:rPr>
              <a:t>  </a:t>
            </a:r>
            <a:endParaRPr lang="ja-JP" altLang="en-US" sz="2400" spc="110" dirty="0">
              <a:latin typeface="Meiryo" panose="020B0604030504040204" pitchFamily="34" charset="-128"/>
              <a:ea typeface="Meiryo" panose="020B0604030504040204" pitchFamily="34" charset="-128"/>
              <a:cs typeface="メイリオ" panose="020B0604030504040204" pitchFamily="50" charset="-128"/>
            </a:endParaRPr>
          </a:p>
        </p:txBody>
      </p:sp>
      <p:cxnSp>
        <p:nvCxnSpPr>
          <p:cNvPr id="32" name="直線コネクタ 31">
            <a:extLst>
              <a:ext uri="{FF2B5EF4-FFF2-40B4-BE49-F238E27FC236}">
                <a16:creationId xmlns:a16="http://schemas.microsoft.com/office/drawing/2014/main" id="{FB3661A6-D9C3-AE42-BAB4-5E4F9A10D883}"/>
              </a:ext>
            </a:extLst>
          </p:cNvPr>
          <p:cNvCxnSpPr/>
          <p:nvPr/>
        </p:nvCxnSpPr>
        <p:spPr>
          <a:xfrm>
            <a:off x="105695" y="489986"/>
            <a:ext cx="885879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スライド番号プレースホルダー 1"/>
          <p:cNvSpPr txBox="1">
            <a:spLocks/>
          </p:cNvSpPr>
          <p:nvPr/>
        </p:nvSpPr>
        <p:spPr>
          <a:xfrm>
            <a:off x="8668286" y="6494400"/>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20</a:t>
            </a:fld>
            <a:endParaRPr kumimoji="1" lang="ja-JP" altLang="en-US" sz="2000" dirty="0"/>
          </a:p>
        </p:txBody>
      </p:sp>
      <p:pic>
        <p:nvPicPr>
          <p:cNvPr id="52" name="図 51" descr="レゴ, おもちゃ, 部屋 が含まれている画像&#10;&#10;自動的に生成された説明">
            <a:extLst>
              <a:ext uri="{FF2B5EF4-FFF2-40B4-BE49-F238E27FC236}">
                <a16:creationId xmlns:a16="http://schemas.microsoft.com/office/drawing/2014/main" id="{544372AF-2907-4D18-93A7-F5B6C28EDC82}"/>
              </a:ext>
            </a:extLst>
          </p:cNvPr>
          <p:cNvPicPr>
            <a:picLocks noChangeAspect="1"/>
          </p:cNvPicPr>
          <p:nvPr/>
        </p:nvPicPr>
        <p:blipFill rotWithShape="1">
          <a:blip r:embed="rId3" cstate="email">
            <a:extLst>
              <a:ext uri="{28A0092B-C50C-407E-A947-70E740481C1C}">
                <a14:useLocalDpi xmlns:a14="http://schemas.microsoft.com/office/drawing/2010/main"/>
              </a:ext>
              <a:ext uri="{837473B0-CC2E-450A-ABE3-18F120FF3D39}">
                <a1611:picAttrSrcUrl xmlns:a1611="http://schemas.microsoft.com/office/drawing/2016/11/main" xmlns="" r:id="rId9"/>
              </a:ext>
            </a:extLst>
          </a:blip>
          <a:srcRect l="36252" t="67243" r="33685"/>
          <a:stretch/>
        </p:blipFill>
        <p:spPr>
          <a:xfrm>
            <a:off x="411499" y="5101663"/>
            <a:ext cx="1036573" cy="924715"/>
          </a:xfrm>
          <a:prstGeom prst="rect">
            <a:avLst/>
          </a:prstGeom>
        </p:spPr>
      </p:pic>
      <p:pic>
        <p:nvPicPr>
          <p:cNvPr id="53" name="図 52" descr="抽象, 挿絵 が含まれている画像&#10;&#10;自動的に生成された説明">
            <a:extLst>
              <a:ext uri="{FF2B5EF4-FFF2-40B4-BE49-F238E27FC236}">
                <a16:creationId xmlns:a16="http://schemas.microsoft.com/office/drawing/2014/main" id="{405982FA-767A-4EC8-A05C-F50A367F541C}"/>
              </a:ext>
            </a:extLst>
          </p:cNvPr>
          <p:cNvPicPr>
            <a:picLocks noChangeAspect="1"/>
          </p:cNvPicPr>
          <p:nvPr/>
        </p:nvPicPr>
        <p:blipFill>
          <a:blip r:embed="rId10" cstate="email">
            <a:extLst>
              <a:ext uri="{28A0092B-C50C-407E-A947-70E740481C1C}">
                <a14:useLocalDpi xmlns:a14="http://schemas.microsoft.com/office/drawing/2010/main"/>
              </a:ext>
              <a:ext uri="{837473B0-CC2E-450A-ABE3-18F120FF3D39}">
                <a1611:picAttrSrcUrl xmlns:a1611="http://schemas.microsoft.com/office/drawing/2016/11/main" xmlns="" r:id="rId11"/>
              </a:ext>
            </a:extLst>
          </a:blip>
          <a:stretch>
            <a:fillRect/>
          </a:stretch>
        </p:blipFill>
        <p:spPr>
          <a:xfrm>
            <a:off x="691224" y="1301372"/>
            <a:ext cx="1286405" cy="1058148"/>
          </a:xfrm>
          <a:prstGeom prst="rect">
            <a:avLst/>
          </a:prstGeom>
        </p:spPr>
      </p:pic>
      <p:pic>
        <p:nvPicPr>
          <p:cNvPr id="54" name="図 53" descr="レゴ, おもちゃ, 部屋 が含まれている画像&#10;&#10;自動的に生成された説明">
            <a:extLst>
              <a:ext uri="{FF2B5EF4-FFF2-40B4-BE49-F238E27FC236}">
                <a16:creationId xmlns:a16="http://schemas.microsoft.com/office/drawing/2014/main" id="{65FF602C-EE14-46E6-ABBD-EDD04597F8AA}"/>
              </a:ext>
            </a:extLst>
          </p:cNvPr>
          <p:cNvPicPr>
            <a:picLocks noChangeAspect="1"/>
          </p:cNvPicPr>
          <p:nvPr/>
        </p:nvPicPr>
        <p:blipFill rotWithShape="1">
          <a:blip r:embed="rId12" cstate="email">
            <a:extLst>
              <a:ext uri="{28A0092B-C50C-407E-A947-70E740481C1C}">
                <a14:useLocalDpi xmlns:a14="http://schemas.microsoft.com/office/drawing/2010/main"/>
              </a:ext>
              <a:ext uri="{837473B0-CC2E-450A-ABE3-18F120FF3D39}">
                <a1611:picAttrSrcUrl xmlns:a1611="http://schemas.microsoft.com/office/drawing/2016/11/main" xmlns="" r:id="rId9"/>
              </a:ext>
            </a:extLst>
          </a:blip>
          <a:srcRect t="-3874" r="68689" b="72554"/>
          <a:stretch/>
        </p:blipFill>
        <p:spPr>
          <a:xfrm>
            <a:off x="7702845" y="4315157"/>
            <a:ext cx="1404380" cy="1150087"/>
          </a:xfrm>
          <a:prstGeom prst="rect">
            <a:avLst/>
          </a:prstGeom>
        </p:spPr>
      </p:pic>
      <p:pic>
        <p:nvPicPr>
          <p:cNvPr id="55" name="図 54"/>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904466" y="1285239"/>
            <a:ext cx="1976330" cy="1322906"/>
          </a:xfrm>
          <a:prstGeom prst="rect">
            <a:avLst/>
          </a:prstGeom>
        </p:spPr>
      </p:pic>
      <p:grpSp>
        <p:nvGrpSpPr>
          <p:cNvPr id="56" name="グループ化 55"/>
          <p:cNvGrpSpPr/>
          <p:nvPr/>
        </p:nvGrpSpPr>
        <p:grpSpPr>
          <a:xfrm>
            <a:off x="1916499" y="2440790"/>
            <a:ext cx="4740080" cy="3257184"/>
            <a:chOff x="-1109334" y="1801186"/>
            <a:chExt cx="4740080" cy="3257184"/>
          </a:xfrm>
        </p:grpSpPr>
        <p:sp>
          <p:nvSpPr>
            <p:cNvPr id="57" name="楕円 56"/>
            <p:cNvSpPr/>
            <p:nvPr/>
          </p:nvSpPr>
          <p:spPr>
            <a:xfrm>
              <a:off x="-1109334" y="1801186"/>
              <a:ext cx="4740080" cy="3257184"/>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楕円 58"/>
            <p:cNvSpPr/>
            <p:nvPr/>
          </p:nvSpPr>
          <p:spPr>
            <a:xfrm>
              <a:off x="-806299" y="2036009"/>
              <a:ext cx="4114771" cy="28274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0" name="グループ化 59"/>
          <p:cNvGrpSpPr/>
          <p:nvPr/>
        </p:nvGrpSpPr>
        <p:grpSpPr>
          <a:xfrm>
            <a:off x="4295321" y="4963411"/>
            <a:ext cx="2735028" cy="939672"/>
            <a:chOff x="4389120" y="1255222"/>
            <a:chExt cx="4208452" cy="1445895"/>
          </a:xfrm>
        </p:grpSpPr>
        <p:pic>
          <p:nvPicPr>
            <p:cNvPr id="61" name="図 60"/>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535995" y="1313411"/>
              <a:ext cx="4061577" cy="1387706"/>
            </a:xfrm>
            <a:prstGeom prst="rect">
              <a:avLst/>
            </a:prstGeom>
          </p:spPr>
        </p:pic>
        <p:sp>
          <p:nvSpPr>
            <p:cNvPr id="62" name="正方形/長方形 61"/>
            <p:cNvSpPr/>
            <p:nvPr/>
          </p:nvSpPr>
          <p:spPr>
            <a:xfrm>
              <a:off x="4389120" y="1255222"/>
              <a:ext cx="1637607" cy="11562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63" name="図 62"/>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78711" y="2978412"/>
            <a:ext cx="2658889" cy="1883065"/>
          </a:xfrm>
          <a:prstGeom prst="rect">
            <a:avLst/>
          </a:prstGeom>
        </p:spPr>
      </p:pic>
      <p:pic>
        <p:nvPicPr>
          <p:cNvPr id="64" name="図 63"/>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800015" y="2632445"/>
            <a:ext cx="1519236" cy="569713"/>
          </a:xfrm>
          <a:prstGeom prst="rect">
            <a:avLst/>
          </a:prstGeom>
        </p:spPr>
      </p:pic>
      <p:pic>
        <p:nvPicPr>
          <p:cNvPr id="65" name="図 64"/>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354711" y="2142717"/>
            <a:ext cx="1605919" cy="946190"/>
          </a:xfrm>
          <a:prstGeom prst="rect">
            <a:avLst/>
          </a:prstGeom>
        </p:spPr>
      </p:pic>
      <p:pic>
        <p:nvPicPr>
          <p:cNvPr id="66" name="図 65"/>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2831809" y="3231666"/>
            <a:ext cx="3001663" cy="1679683"/>
          </a:xfrm>
          <a:prstGeom prst="rect">
            <a:avLst/>
          </a:prstGeom>
          <a:effectLst>
            <a:softEdge rad="254000"/>
          </a:effectLst>
        </p:spPr>
      </p:pic>
      <p:pic>
        <p:nvPicPr>
          <p:cNvPr id="67" name="Picture 5"/>
          <p:cNvPicPr>
            <a:picLocks noChangeAspect="1" noChangeArrowheads="1"/>
          </p:cNvPicPr>
          <p:nvPr/>
        </p:nvPicPr>
        <p:blipFill>
          <a:blip r:embed="rId1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502844" y="4806915"/>
            <a:ext cx="1854494" cy="16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図 67"/>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3537847" y="1684795"/>
            <a:ext cx="1238372" cy="729636"/>
          </a:xfrm>
          <a:prstGeom prst="rect">
            <a:avLst/>
          </a:prstGeom>
        </p:spPr>
      </p:pic>
      <p:sp>
        <p:nvSpPr>
          <p:cNvPr id="69" name="テキスト ボックス 68"/>
          <p:cNvSpPr txBox="1"/>
          <p:nvPr/>
        </p:nvSpPr>
        <p:spPr>
          <a:xfrm>
            <a:off x="4162405" y="1357247"/>
            <a:ext cx="697627" cy="369332"/>
          </a:xfrm>
          <a:prstGeom prst="rect">
            <a:avLst/>
          </a:prstGeom>
          <a:noFill/>
        </p:spPr>
        <p:txBody>
          <a:bodyPr wrap="none" rtlCol="0">
            <a:spAutoFit/>
          </a:bodyPr>
          <a:lstStyle/>
          <a:p>
            <a:r>
              <a:rPr kumimoji="1" lang="en-US" altLang="ja-JP" dirty="0" smtClean="0">
                <a:latin typeface="HG丸ｺﾞｼｯｸM-PRO" panose="020F0600000000000000" pitchFamily="50" charset="-128"/>
                <a:ea typeface="HG丸ｺﾞｼｯｸM-PRO" panose="020F0600000000000000" pitchFamily="50" charset="-128"/>
              </a:rPr>
              <a:t>EDS</a:t>
            </a:r>
            <a:endParaRPr kumimoji="1" lang="ja-JP" altLang="en-US" dirty="0">
              <a:latin typeface="HG丸ｺﾞｼｯｸM-PRO" panose="020F0600000000000000" pitchFamily="50" charset="-128"/>
              <a:ea typeface="HG丸ｺﾞｼｯｸM-PRO" panose="020F0600000000000000" pitchFamily="50" charset="-128"/>
            </a:endParaRPr>
          </a:p>
        </p:txBody>
      </p:sp>
      <p:sp>
        <p:nvSpPr>
          <p:cNvPr id="70" name="テキスト ボックス 69"/>
          <p:cNvSpPr txBox="1"/>
          <p:nvPr/>
        </p:nvSpPr>
        <p:spPr>
          <a:xfrm>
            <a:off x="6588224" y="1502822"/>
            <a:ext cx="870751" cy="369332"/>
          </a:xfrm>
          <a:prstGeom prst="rect">
            <a:avLst/>
          </a:prstGeom>
          <a:noFill/>
        </p:spPr>
        <p:txBody>
          <a:bodyPr wrap="none" rtlCol="0">
            <a:spAutoFit/>
          </a:bodyPr>
          <a:lstStyle/>
          <a:p>
            <a:r>
              <a:rPr kumimoji="1" lang="en-US" altLang="ja-JP" dirty="0" smtClean="0">
                <a:latin typeface="HG丸ｺﾞｼｯｸM-PRO" panose="020F0600000000000000" pitchFamily="50" charset="-128"/>
                <a:ea typeface="HG丸ｺﾞｼｯｸM-PRO" panose="020F0600000000000000" pitchFamily="50" charset="-128"/>
              </a:rPr>
              <a:t>EBSD</a:t>
            </a:r>
            <a:endParaRPr kumimoji="1" lang="ja-JP" altLang="en-US" dirty="0">
              <a:latin typeface="HG丸ｺﾞｼｯｸM-PRO" panose="020F0600000000000000" pitchFamily="50" charset="-128"/>
              <a:ea typeface="HG丸ｺﾞｼｯｸM-PRO" panose="020F0600000000000000" pitchFamily="50" charset="-128"/>
            </a:endParaRPr>
          </a:p>
        </p:txBody>
      </p:sp>
      <p:sp>
        <p:nvSpPr>
          <p:cNvPr id="71" name="テキスト ボックス 70"/>
          <p:cNvSpPr txBox="1"/>
          <p:nvPr/>
        </p:nvSpPr>
        <p:spPr>
          <a:xfrm>
            <a:off x="5306032" y="6097395"/>
            <a:ext cx="910827" cy="369332"/>
          </a:xfrm>
          <a:prstGeom prst="rect">
            <a:avLst/>
          </a:prstGeom>
          <a:noFill/>
        </p:spPr>
        <p:txBody>
          <a:bodyPr wrap="none" rtlCol="0">
            <a:spAutoFit/>
          </a:bodyPr>
          <a:lstStyle/>
          <a:p>
            <a:r>
              <a:rPr kumimoji="1" lang="en-US" altLang="ja-JP" dirty="0" smtClean="0">
                <a:latin typeface="HG丸ｺﾞｼｯｸM-PRO" panose="020F0600000000000000" pitchFamily="50" charset="-128"/>
                <a:ea typeface="HG丸ｺﾞｼｯｸM-PRO" panose="020F0600000000000000" pitchFamily="50" charset="-128"/>
              </a:rPr>
              <a:t>EPMA</a:t>
            </a:r>
            <a:endParaRPr kumimoji="1" lang="ja-JP" altLang="en-US" dirty="0">
              <a:latin typeface="HG丸ｺﾞｼｯｸM-PRO" panose="020F0600000000000000" pitchFamily="50" charset="-128"/>
              <a:ea typeface="HG丸ｺﾞｼｯｸM-PRO" panose="020F0600000000000000" pitchFamily="50" charset="-128"/>
            </a:endParaRPr>
          </a:p>
        </p:txBody>
      </p:sp>
      <p:sp>
        <p:nvSpPr>
          <p:cNvPr id="72" name="テキスト ボックス 71"/>
          <p:cNvSpPr txBox="1"/>
          <p:nvPr/>
        </p:nvSpPr>
        <p:spPr>
          <a:xfrm>
            <a:off x="611560" y="4731102"/>
            <a:ext cx="2109873" cy="369332"/>
          </a:xfrm>
          <a:prstGeom prst="rect">
            <a:avLst/>
          </a:prstGeom>
          <a:noFill/>
        </p:spPr>
        <p:txBody>
          <a:bodyPr wrap="none" rtlCol="0">
            <a:spAutoFit/>
          </a:bodyPr>
          <a:lstStyle/>
          <a:p>
            <a:r>
              <a:rPr kumimoji="1" lang="ja-JP" altLang="en-US" dirty="0" smtClean="0">
                <a:latin typeface="HG丸ｺﾞｼｯｸM-PRO" panose="020F0600000000000000" pitchFamily="50" charset="-128"/>
                <a:ea typeface="HG丸ｺﾞｼｯｸM-PRO" panose="020F0600000000000000" pitchFamily="50" charset="-128"/>
              </a:rPr>
              <a:t>ショットキー</a:t>
            </a:r>
            <a:r>
              <a:rPr kumimoji="1" lang="en-US" altLang="ja-JP" dirty="0" smtClean="0">
                <a:latin typeface="HG丸ｺﾞｼｯｸM-PRO" panose="020F0600000000000000" pitchFamily="50" charset="-128"/>
                <a:ea typeface="HG丸ｺﾞｼｯｸM-PRO" panose="020F0600000000000000" pitchFamily="50" charset="-128"/>
              </a:rPr>
              <a:t>SEM</a:t>
            </a:r>
            <a:endParaRPr kumimoji="1" lang="ja-JP" altLang="en-US" dirty="0">
              <a:latin typeface="HG丸ｺﾞｼｯｸM-PRO" panose="020F0600000000000000" pitchFamily="50" charset="-128"/>
              <a:ea typeface="HG丸ｺﾞｼｯｸM-PRO" panose="020F0600000000000000" pitchFamily="50" charset="-128"/>
            </a:endParaRPr>
          </a:p>
        </p:txBody>
      </p:sp>
      <p:pic>
        <p:nvPicPr>
          <p:cNvPr id="73" name="図 72"/>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83251" y="3005024"/>
            <a:ext cx="997527" cy="798022"/>
          </a:xfrm>
          <a:prstGeom prst="rect">
            <a:avLst/>
          </a:prstGeom>
        </p:spPr>
      </p:pic>
      <p:pic>
        <p:nvPicPr>
          <p:cNvPr id="74" name="Picture 4"/>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2080977" y="2772001"/>
            <a:ext cx="978855" cy="733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5" name="楕円 74"/>
          <p:cNvSpPr/>
          <p:nvPr/>
        </p:nvSpPr>
        <p:spPr>
          <a:xfrm>
            <a:off x="1905157" y="1350543"/>
            <a:ext cx="921452" cy="921452"/>
          </a:xfrm>
          <a:prstGeom prst="ellipse">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楕円 75"/>
          <p:cNvSpPr/>
          <p:nvPr/>
        </p:nvSpPr>
        <p:spPr>
          <a:xfrm>
            <a:off x="1268129" y="5542761"/>
            <a:ext cx="921452" cy="921452"/>
          </a:xfrm>
          <a:prstGeom prst="ellipse">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楕円 76"/>
          <p:cNvSpPr/>
          <p:nvPr/>
        </p:nvSpPr>
        <p:spPr>
          <a:xfrm>
            <a:off x="7447886" y="3877527"/>
            <a:ext cx="921452" cy="921452"/>
          </a:xfrm>
          <a:prstGeom prst="ellipse">
            <a:avLst/>
          </a:prstGeom>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テキスト ボックス 77"/>
          <p:cNvSpPr txBox="1"/>
          <p:nvPr/>
        </p:nvSpPr>
        <p:spPr>
          <a:xfrm>
            <a:off x="1313019" y="5811680"/>
            <a:ext cx="827471" cy="369332"/>
          </a:xfrm>
          <a:prstGeom prst="rect">
            <a:avLst/>
          </a:prstGeom>
          <a:noFill/>
        </p:spPr>
        <p:txBody>
          <a:bodyPr wrap="none" rtlCol="0">
            <a:spAutoFit/>
          </a:bodyPr>
          <a:lstStyle/>
          <a:p>
            <a:pPr algn="ctr"/>
            <a:r>
              <a:rPr lang="ja-JP" altLang="en-US" dirty="0" smtClean="0">
                <a:latin typeface="HG丸ｺﾞｼｯｸM-PRO" panose="020F0600000000000000" pitchFamily="50" charset="-128"/>
                <a:ea typeface="HG丸ｺﾞｼｯｸM-PRO" panose="020F0600000000000000" pitchFamily="50" charset="-128"/>
              </a:rPr>
              <a:t>企業</a:t>
            </a:r>
            <a:r>
              <a:rPr lang="en-US" altLang="ja-JP" dirty="0" smtClean="0">
                <a:latin typeface="HG丸ｺﾞｼｯｸM-PRO" panose="020F0600000000000000" pitchFamily="50" charset="-128"/>
                <a:ea typeface="HG丸ｺﾞｼｯｸM-PRO" panose="020F0600000000000000" pitchFamily="50" charset="-128"/>
              </a:rPr>
              <a:t>C</a:t>
            </a:r>
            <a:endParaRPr kumimoji="1" lang="ja-JP" altLang="en-US" dirty="0">
              <a:latin typeface="HG丸ｺﾞｼｯｸM-PRO" panose="020F0600000000000000" pitchFamily="50" charset="-128"/>
              <a:ea typeface="HG丸ｺﾞｼｯｸM-PRO" panose="020F0600000000000000" pitchFamily="50" charset="-128"/>
            </a:endParaRPr>
          </a:p>
        </p:txBody>
      </p:sp>
      <p:sp>
        <p:nvSpPr>
          <p:cNvPr id="79" name="テキスト ボックス 78"/>
          <p:cNvSpPr txBox="1"/>
          <p:nvPr/>
        </p:nvSpPr>
        <p:spPr>
          <a:xfrm>
            <a:off x="1956172" y="1609728"/>
            <a:ext cx="835485" cy="369332"/>
          </a:xfrm>
          <a:prstGeom prst="rect">
            <a:avLst/>
          </a:prstGeom>
          <a:noFill/>
        </p:spPr>
        <p:txBody>
          <a:bodyPr wrap="none" rtlCol="0">
            <a:spAutoFit/>
          </a:bodyPr>
          <a:lstStyle/>
          <a:p>
            <a:pPr algn="ctr"/>
            <a:r>
              <a:rPr lang="ja-JP" altLang="en-US" dirty="0" smtClean="0">
                <a:latin typeface="HG丸ｺﾞｼｯｸM-PRO" panose="020F0600000000000000" pitchFamily="50" charset="-128"/>
                <a:ea typeface="HG丸ｺﾞｼｯｸM-PRO" panose="020F0600000000000000" pitchFamily="50" charset="-128"/>
              </a:rPr>
              <a:t>企業</a:t>
            </a:r>
            <a:r>
              <a:rPr lang="en-US" altLang="ja-JP" dirty="0" smtClean="0">
                <a:latin typeface="HG丸ｺﾞｼｯｸM-PRO" panose="020F0600000000000000" pitchFamily="50" charset="-128"/>
                <a:ea typeface="HG丸ｺﾞｼｯｸM-PRO" panose="020F0600000000000000" pitchFamily="50" charset="-128"/>
              </a:rPr>
              <a:t>A</a:t>
            </a:r>
            <a:endParaRPr kumimoji="1" lang="ja-JP" altLang="en-US" dirty="0">
              <a:latin typeface="HG丸ｺﾞｼｯｸM-PRO" panose="020F0600000000000000" pitchFamily="50" charset="-128"/>
              <a:ea typeface="HG丸ｺﾞｼｯｸM-PRO" panose="020F0600000000000000" pitchFamily="50" charset="-128"/>
            </a:endParaRPr>
          </a:p>
        </p:txBody>
      </p:sp>
      <p:sp>
        <p:nvSpPr>
          <p:cNvPr id="80" name="テキスト ボックス 79"/>
          <p:cNvSpPr txBox="1"/>
          <p:nvPr/>
        </p:nvSpPr>
        <p:spPr>
          <a:xfrm>
            <a:off x="7496185" y="4136003"/>
            <a:ext cx="819455" cy="369332"/>
          </a:xfrm>
          <a:prstGeom prst="rect">
            <a:avLst/>
          </a:prstGeom>
          <a:noFill/>
        </p:spPr>
        <p:txBody>
          <a:bodyPr wrap="none" rtlCol="0">
            <a:spAutoFit/>
          </a:bodyPr>
          <a:lstStyle/>
          <a:p>
            <a:pPr algn="ctr"/>
            <a:r>
              <a:rPr lang="ja-JP" altLang="en-US" dirty="0" smtClean="0">
                <a:latin typeface="HG丸ｺﾞｼｯｸM-PRO" panose="020F0600000000000000" pitchFamily="50" charset="-128"/>
                <a:ea typeface="HG丸ｺﾞｼｯｸM-PRO" panose="020F0600000000000000" pitchFamily="50" charset="-128"/>
              </a:rPr>
              <a:t>企業</a:t>
            </a:r>
            <a:r>
              <a:rPr lang="en-US" altLang="ja-JP" dirty="0">
                <a:latin typeface="HG丸ｺﾞｼｯｸM-PRO" panose="020F0600000000000000" pitchFamily="50" charset="-128"/>
                <a:ea typeface="HG丸ｺﾞｼｯｸM-PRO" panose="020F0600000000000000" pitchFamily="50" charset="-128"/>
              </a:rPr>
              <a:t>B</a:t>
            </a:r>
            <a:endParaRPr kumimoji="1" lang="ja-JP" altLang="en-US" dirty="0">
              <a:latin typeface="HG丸ｺﾞｼｯｸM-PRO" panose="020F0600000000000000" pitchFamily="50" charset="-128"/>
              <a:ea typeface="HG丸ｺﾞｼｯｸM-PRO" panose="020F0600000000000000" pitchFamily="50" charset="-128"/>
            </a:endParaRPr>
          </a:p>
        </p:txBody>
      </p:sp>
      <p:sp>
        <p:nvSpPr>
          <p:cNvPr id="81" name="テキスト ボックス 80"/>
          <p:cNvSpPr txBox="1"/>
          <p:nvPr/>
        </p:nvSpPr>
        <p:spPr>
          <a:xfrm>
            <a:off x="2311876" y="5629665"/>
            <a:ext cx="1107996" cy="369332"/>
          </a:xfrm>
          <a:prstGeom prst="rect">
            <a:avLst/>
          </a:prstGeom>
          <a:noFill/>
        </p:spPr>
        <p:txBody>
          <a:bodyPr wrap="none" rtlCol="0">
            <a:spAutoFit/>
          </a:bodyPr>
          <a:lstStyle/>
          <a:p>
            <a:r>
              <a:rPr lang="ja-JP" altLang="en-US" b="1" dirty="0">
                <a:solidFill>
                  <a:srgbClr val="339933"/>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リモート</a:t>
            </a:r>
            <a:endParaRPr kumimoji="1" lang="ja-JP" altLang="en-US" b="1" dirty="0">
              <a:solidFill>
                <a:srgbClr val="339933"/>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sp>
        <p:nvSpPr>
          <p:cNvPr id="82" name="テキスト ボックス 81"/>
          <p:cNvSpPr txBox="1"/>
          <p:nvPr/>
        </p:nvSpPr>
        <p:spPr>
          <a:xfrm>
            <a:off x="3422373" y="3239344"/>
            <a:ext cx="1800493" cy="369332"/>
          </a:xfrm>
          <a:prstGeom prst="rect">
            <a:avLst/>
          </a:prstGeom>
          <a:noFill/>
        </p:spPr>
        <p:txBody>
          <a:bodyPr wrap="none" rtlCol="0">
            <a:spAutoFit/>
          </a:bodyPr>
          <a:lstStyle/>
          <a:p>
            <a:r>
              <a:rPr kumimoji="1" lang="ja-JP" altLang="en-US" dirty="0" smtClean="0">
                <a:latin typeface="HG丸ｺﾞｼｯｸM-PRO" panose="020F0600000000000000" pitchFamily="50" charset="-128"/>
                <a:ea typeface="HG丸ｺﾞｼｯｸM-PRO" panose="020F0600000000000000" pitchFamily="50" charset="-128"/>
              </a:rPr>
              <a:t>来所者への対応</a:t>
            </a:r>
            <a:endParaRPr kumimoji="1" lang="ja-JP" altLang="en-US" dirty="0">
              <a:latin typeface="HG丸ｺﾞｼｯｸM-PRO" panose="020F0600000000000000" pitchFamily="50" charset="-128"/>
              <a:ea typeface="HG丸ｺﾞｼｯｸM-PRO" panose="020F0600000000000000" pitchFamily="50" charset="-128"/>
            </a:endParaRPr>
          </a:p>
        </p:txBody>
      </p:sp>
      <p:sp>
        <p:nvSpPr>
          <p:cNvPr id="83" name="上下矢印 82"/>
          <p:cNvSpPr/>
          <p:nvPr/>
        </p:nvSpPr>
        <p:spPr>
          <a:xfrm rot="7479087">
            <a:off x="2898692" y="1768927"/>
            <a:ext cx="414350" cy="1002235"/>
          </a:xfrm>
          <a:prstGeom prst="upDownArrow">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テキスト ボックス 83"/>
          <p:cNvSpPr txBox="1"/>
          <p:nvPr/>
        </p:nvSpPr>
        <p:spPr>
          <a:xfrm>
            <a:off x="6356844" y="1817360"/>
            <a:ext cx="2202847" cy="338554"/>
          </a:xfrm>
          <a:prstGeom prst="rect">
            <a:avLst/>
          </a:prstGeom>
          <a:noFill/>
        </p:spPr>
        <p:txBody>
          <a:bodyPr wrap="none" rtlCol="0">
            <a:spAutoFit/>
          </a:bodyPr>
          <a:lstStyle/>
          <a:p>
            <a:r>
              <a:rPr kumimoji="1" lang="en-US" altLang="ja-JP" sz="1600" b="1" u="sng" dirty="0" smtClean="0">
                <a:solidFill>
                  <a:srgbClr val="FF0000"/>
                </a:solidFill>
                <a:latin typeface="HG丸ｺﾞｼｯｸM-PRO" panose="020F0600000000000000" pitchFamily="50" charset="-128"/>
                <a:ea typeface="HG丸ｺﾞｼｯｸM-PRO" panose="020F0600000000000000" pitchFamily="50" charset="-128"/>
              </a:rPr>
              <a:t>R3</a:t>
            </a:r>
            <a:r>
              <a:rPr kumimoji="1" lang="ja-JP" altLang="en-US" sz="1600" b="1" u="sng" dirty="0" smtClean="0">
                <a:solidFill>
                  <a:srgbClr val="FF0000"/>
                </a:solidFill>
                <a:latin typeface="HG丸ｺﾞｼｯｸM-PRO" panose="020F0600000000000000" pitchFamily="50" charset="-128"/>
                <a:ea typeface="HG丸ｺﾞｼｯｸM-PRO" panose="020F0600000000000000" pitchFamily="50" charset="-128"/>
              </a:rPr>
              <a:t>年度</a:t>
            </a:r>
            <a:r>
              <a:rPr kumimoji="1" lang="en-US" altLang="ja-JP" sz="1600" b="1" u="sng" dirty="0" smtClean="0">
                <a:solidFill>
                  <a:srgbClr val="FF0000"/>
                </a:solidFill>
                <a:latin typeface="HG丸ｺﾞｼｯｸM-PRO" panose="020F0600000000000000" pitchFamily="50" charset="-128"/>
                <a:ea typeface="HG丸ｺﾞｼｯｸM-PRO" panose="020F0600000000000000" pitchFamily="50" charset="-128"/>
              </a:rPr>
              <a:t>JKA</a:t>
            </a:r>
            <a:r>
              <a:rPr kumimoji="1" lang="ja-JP" altLang="en-US" sz="1600" b="1" u="sng" dirty="0" smtClean="0">
                <a:solidFill>
                  <a:srgbClr val="FF0000"/>
                </a:solidFill>
                <a:latin typeface="HG丸ｺﾞｼｯｸM-PRO" panose="020F0600000000000000" pitchFamily="50" charset="-128"/>
                <a:ea typeface="HG丸ｺﾞｼｯｸM-PRO" panose="020F0600000000000000" pitchFamily="50" charset="-128"/>
              </a:rPr>
              <a:t>補助事業</a:t>
            </a:r>
            <a:endParaRPr kumimoji="1" lang="ja-JP" altLang="en-US" sz="1600" b="1" u="sng" dirty="0">
              <a:solidFill>
                <a:srgbClr val="FF0000"/>
              </a:solidFill>
              <a:latin typeface="HG丸ｺﾞｼｯｸM-PRO" panose="020F0600000000000000" pitchFamily="50" charset="-128"/>
              <a:ea typeface="HG丸ｺﾞｼｯｸM-PRO" panose="020F0600000000000000" pitchFamily="50" charset="-128"/>
            </a:endParaRPr>
          </a:p>
        </p:txBody>
      </p:sp>
      <p:sp>
        <p:nvSpPr>
          <p:cNvPr id="85" name="テキスト ボックス 84"/>
          <p:cNvSpPr txBox="1"/>
          <p:nvPr/>
        </p:nvSpPr>
        <p:spPr>
          <a:xfrm>
            <a:off x="26268" y="4228856"/>
            <a:ext cx="1483098" cy="584775"/>
          </a:xfrm>
          <a:prstGeom prst="rect">
            <a:avLst/>
          </a:prstGeom>
          <a:noFill/>
        </p:spPr>
        <p:txBody>
          <a:bodyPr wrap="none" rtlCol="0">
            <a:spAutoFit/>
          </a:bodyPr>
          <a:lstStyle/>
          <a:p>
            <a:r>
              <a:rPr kumimoji="1" lang="en-US" altLang="ja-JP" sz="1600" b="1" u="sng" dirty="0" smtClean="0">
                <a:solidFill>
                  <a:srgbClr val="FF0000"/>
                </a:solidFill>
                <a:latin typeface="HG丸ｺﾞｼｯｸM-PRO" panose="020F0600000000000000" pitchFamily="50" charset="-128"/>
                <a:ea typeface="HG丸ｺﾞｼｯｸM-PRO" panose="020F0600000000000000" pitchFamily="50" charset="-128"/>
              </a:rPr>
              <a:t>R3</a:t>
            </a:r>
            <a:r>
              <a:rPr kumimoji="1" lang="ja-JP" altLang="en-US" sz="1600" b="1" u="sng" dirty="0" smtClean="0">
                <a:solidFill>
                  <a:srgbClr val="FF0000"/>
                </a:solidFill>
                <a:latin typeface="HG丸ｺﾞｼｯｸM-PRO" panose="020F0600000000000000" pitchFamily="50" charset="-128"/>
                <a:ea typeface="HG丸ｺﾞｼｯｸM-PRO" panose="020F0600000000000000" pitchFamily="50" charset="-128"/>
              </a:rPr>
              <a:t>年度</a:t>
            </a:r>
            <a:endParaRPr kumimoji="1" lang="en-US" altLang="ja-JP" sz="1600" b="1" u="sng" dirty="0" smtClean="0">
              <a:solidFill>
                <a:srgbClr val="FF0000"/>
              </a:solidFill>
              <a:latin typeface="HG丸ｺﾞｼｯｸM-PRO" panose="020F0600000000000000" pitchFamily="50" charset="-128"/>
              <a:ea typeface="HG丸ｺﾞｼｯｸM-PRO" panose="020F0600000000000000" pitchFamily="50" charset="-128"/>
            </a:endParaRPr>
          </a:p>
          <a:p>
            <a:r>
              <a:rPr kumimoji="1" lang="en-US" altLang="ja-JP" sz="1600" b="1" u="sng" dirty="0" smtClean="0">
                <a:solidFill>
                  <a:srgbClr val="FF0000"/>
                </a:solidFill>
                <a:latin typeface="HG丸ｺﾞｼｯｸM-PRO" panose="020F0600000000000000" pitchFamily="50" charset="-128"/>
                <a:ea typeface="HG丸ｺﾞｼｯｸM-PRO" panose="020F0600000000000000" pitchFamily="50" charset="-128"/>
              </a:rPr>
              <a:t>JKA</a:t>
            </a:r>
            <a:r>
              <a:rPr kumimoji="1" lang="ja-JP" altLang="en-US" sz="1600" b="1" u="sng" dirty="0" smtClean="0">
                <a:solidFill>
                  <a:srgbClr val="FF0000"/>
                </a:solidFill>
                <a:latin typeface="HG丸ｺﾞｼｯｸM-PRO" panose="020F0600000000000000" pitchFamily="50" charset="-128"/>
                <a:ea typeface="HG丸ｺﾞｼｯｸM-PRO" panose="020F0600000000000000" pitchFamily="50" charset="-128"/>
              </a:rPr>
              <a:t>補助事業</a:t>
            </a:r>
            <a:endParaRPr kumimoji="1" lang="ja-JP" altLang="en-US" sz="1600" b="1" u="sng" dirty="0">
              <a:solidFill>
                <a:srgbClr val="FF0000"/>
              </a:solidFill>
              <a:latin typeface="HG丸ｺﾞｼｯｸM-PRO" panose="020F0600000000000000" pitchFamily="50" charset="-128"/>
              <a:ea typeface="HG丸ｺﾞｼｯｸM-PRO" panose="020F0600000000000000" pitchFamily="50" charset="-128"/>
            </a:endParaRPr>
          </a:p>
        </p:txBody>
      </p:sp>
      <p:sp>
        <p:nvSpPr>
          <p:cNvPr id="86" name="テキスト ボックス 85"/>
          <p:cNvSpPr txBox="1"/>
          <p:nvPr/>
        </p:nvSpPr>
        <p:spPr>
          <a:xfrm>
            <a:off x="3482562" y="6419293"/>
            <a:ext cx="3722494" cy="338554"/>
          </a:xfrm>
          <a:prstGeom prst="rect">
            <a:avLst/>
          </a:prstGeom>
          <a:noFill/>
        </p:spPr>
        <p:txBody>
          <a:bodyPr wrap="none" rtlCol="0">
            <a:spAutoFit/>
          </a:bodyPr>
          <a:lstStyle/>
          <a:p>
            <a:r>
              <a:rPr lang="en-US" altLang="ja-JP" sz="1600" b="1" u="sng" dirty="0" smtClean="0">
                <a:solidFill>
                  <a:srgbClr val="0000FF"/>
                </a:solidFill>
                <a:latin typeface="HG丸ｺﾞｼｯｸM-PRO" panose="020F0600000000000000" pitchFamily="50" charset="-128"/>
                <a:ea typeface="HG丸ｺﾞｼｯｸM-PRO" panose="020F0600000000000000" pitchFamily="50" charset="-128"/>
              </a:rPr>
              <a:t>R2</a:t>
            </a:r>
            <a:r>
              <a:rPr lang="ja-JP" altLang="en-US" sz="1600" b="1" u="sng" dirty="0" smtClean="0">
                <a:solidFill>
                  <a:srgbClr val="0000FF"/>
                </a:solidFill>
                <a:latin typeface="HG丸ｺﾞｼｯｸM-PRO" panose="020F0600000000000000" pitchFamily="50" charset="-128"/>
                <a:ea typeface="HG丸ｺﾞｼｯｸM-PRO" panose="020F0600000000000000" pitchFamily="50" charset="-128"/>
              </a:rPr>
              <a:t>年度システム整備（運用準備中</a:t>
            </a:r>
            <a:r>
              <a:rPr lang="en-US" altLang="ja-JP" sz="1600" b="1" u="sng" dirty="0" smtClean="0">
                <a:solidFill>
                  <a:srgbClr val="0000FF"/>
                </a:solidFill>
                <a:latin typeface="HG丸ｺﾞｼｯｸM-PRO" panose="020F0600000000000000" pitchFamily="50" charset="-128"/>
                <a:ea typeface="HG丸ｺﾞｼｯｸM-PRO" panose="020F0600000000000000" pitchFamily="50" charset="-128"/>
              </a:rPr>
              <a:t>...</a:t>
            </a:r>
            <a:r>
              <a:rPr lang="ja-JP" altLang="en-US" sz="1600" b="1" u="sng" dirty="0" smtClean="0">
                <a:solidFill>
                  <a:srgbClr val="0000FF"/>
                </a:solidFill>
                <a:latin typeface="HG丸ｺﾞｼｯｸM-PRO" panose="020F0600000000000000" pitchFamily="50" charset="-128"/>
                <a:ea typeface="HG丸ｺﾞｼｯｸM-PRO" panose="020F0600000000000000" pitchFamily="50" charset="-128"/>
              </a:rPr>
              <a:t>）</a:t>
            </a:r>
            <a:endParaRPr kumimoji="1" lang="ja-JP" altLang="en-US" sz="1600" b="1" u="sng" dirty="0">
              <a:solidFill>
                <a:srgbClr val="0000FF"/>
              </a:solidFill>
              <a:latin typeface="HG丸ｺﾞｼｯｸM-PRO" panose="020F0600000000000000" pitchFamily="50" charset="-128"/>
              <a:ea typeface="HG丸ｺﾞｼｯｸM-PRO" panose="020F0600000000000000" pitchFamily="50" charset="-128"/>
            </a:endParaRPr>
          </a:p>
        </p:txBody>
      </p:sp>
      <p:sp>
        <p:nvSpPr>
          <p:cNvPr id="87" name="テキスト ボックス 86"/>
          <p:cNvSpPr txBox="1"/>
          <p:nvPr/>
        </p:nvSpPr>
        <p:spPr>
          <a:xfrm>
            <a:off x="6392582" y="4283637"/>
            <a:ext cx="1107996" cy="369332"/>
          </a:xfrm>
          <a:prstGeom prst="rect">
            <a:avLst/>
          </a:prstGeom>
          <a:noFill/>
        </p:spPr>
        <p:txBody>
          <a:bodyPr wrap="none" rtlCol="0">
            <a:spAutoFit/>
          </a:bodyPr>
          <a:lstStyle/>
          <a:p>
            <a:r>
              <a:rPr lang="ja-JP" altLang="en-US" b="1" dirty="0">
                <a:solidFill>
                  <a:srgbClr val="339933"/>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リモート</a:t>
            </a:r>
            <a:endParaRPr kumimoji="1" lang="ja-JP" altLang="en-US" b="1" dirty="0">
              <a:solidFill>
                <a:srgbClr val="339933"/>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sp>
        <p:nvSpPr>
          <p:cNvPr id="88" name="上下矢印 87"/>
          <p:cNvSpPr/>
          <p:nvPr/>
        </p:nvSpPr>
        <p:spPr>
          <a:xfrm rot="16807913">
            <a:off x="6841230" y="3685117"/>
            <a:ext cx="414350" cy="1002235"/>
          </a:xfrm>
          <a:prstGeom prst="upDownArrow">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上下矢印 88"/>
          <p:cNvSpPr/>
          <p:nvPr/>
        </p:nvSpPr>
        <p:spPr>
          <a:xfrm rot="3545357">
            <a:off x="2250415" y="5076774"/>
            <a:ext cx="414350" cy="1002235"/>
          </a:xfrm>
          <a:prstGeom prst="upDownArrow">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テキスト ボックス 89"/>
          <p:cNvSpPr txBox="1"/>
          <p:nvPr/>
        </p:nvSpPr>
        <p:spPr>
          <a:xfrm>
            <a:off x="2051720" y="2221343"/>
            <a:ext cx="1107996" cy="369332"/>
          </a:xfrm>
          <a:prstGeom prst="rect">
            <a:avLst/>
          </a:prstGeom>
          <a:noFill/>
        </p:spPr>
        <p:txBody>
          <a:bodyPr wrap="none" rtlCol="0">
            <a:spAutoFit/>
          </a:bodyPr>
          <a:lstStyle/>
          <a:p>
            <a:r>
              <a:rPr lang="ja-JP" altLang="en-US" b="1" dirty="0">
                <a:solidFill>
                  <a:srgbClr val="339933"/>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リモート</a:t>
            </a:r>
            <a:endParaRPr kumimoji="1" lang="ja-JP" altLang="en-US" b="1" dirty="0">
              <a:solidFill>
                <a:srgbClr val="339933"/>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sp>
        <p:nvSpPr>
          <p:cNvPr id="91" name="角丸四角形 90"/>
          <p:cNvSpPr/>
          <p:nvPr/>
        </p:nvSpPr>
        <p:spPr>
          <a:xfrm>
            <a:off x="4877377" y="1302186"/>
            <a:ext cx="4231127" cy="194363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角丸四角形 91"/>
          <p:cNvSpPr/>
          <p:nvPr/>
        </p:nvSpPr>
        <p:spPr>
          <a:xfrm>
            <a:off x="3434301" y="4763811"/>
            <a:ext cx="3755393" cy="2017298"/>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00FF"/>
              </a:solidFill>
            </a:endParaRPr>
          </a:p>
        </p:txBody>
      </p:sp>
      <p:sp>
        <p:nvSpPr>
          <p:cNvPr id="93" name="角丸四角形 92"/>
          <p:cNvSpPr/>
          <p:nvPr/>
        </p:nvSpPr>
        <p:spPr>
          <a:xfrm>
            <a:off x="37831" y="2661543"/>
            <a:ext cx="3194204" cy="244599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角丸四角形 93"/>
          <p:cNvSpPr/>
          <p:nvPr/>
        </p:nvSpPr>
        <p:spPr>
          <a:xfrm>
            <a:off x="145673" y="548257"/>
            <a:ext cx="3014044" cy="712407"/>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lnSpc>
                <a:spcPct val="120000"/>
              </a:lnSpc>
            </a:pPr>
            <a:r>
              <a:rPr lang="ja-JP" altLang="en-US"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公設試初！</a:t>
            </a:r>
            <a:endParaRPr lang="en-US" altLang="ja-JP"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120000"/>
              </a:lnSpc>
            </a:pPr>
            <a:r>
              <a:rPr lang="en-US" altLang="ja-JP"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ORIST</a:t>
            </a:r>
            <a:r>
              <a:rPr lang="ja-JP" altLang="en-US"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スマート化  第一弾</a:t>
            </a:r>
            <a:endParaRPr lang="ja-JP" altLang="en-US"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5" name="テキスト ボックス 94"/>
          <p:cNvSpPr txBox="1"/>
          <p:nvPr/>
        </p:nvSpPr>
        <p:spPr>
          <a:xfrm>
            <a:off x="3301728" y="697363"/>
            <a:ext cx="5530681" cy="369332"/>
          </a:xfrm>
          <a:prstGeom prst="rect">
            <a:avLst/>
          </a:prstGeom>
          <a:noFill/>
        </p:spPr>
        <p:txBody>
          <a:bodyPr wrap="none" rtlCol="0">
            <a:spAutoFit/>
          </a:bodyPr>
          <a:lstStyle/>
          <a:p>
            <a:r>
              <a:rPr kumimoji="1" lang="ja-JP" altLang="en-US" b="1" u="sng" dirty="0" smtClean="0">
                <a:solidFill>
                  <a:srgbClr val="00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その場にいなくとも</a:t>
            </a:r>
            <a:r>
              <a:rPr lang="ja-JP" altLang="en-US" b="1" u="sng" dirty="0" smtClean="0">
                <a:solidFill>
                  <a:srgbClr val="00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安定して</a:t>
            </a:r>
            <a:r>
              <a:rPr kumimoji="1" lang="ja-JP" altLang="en-US" b="1" u="sng" dirty="0" smtClean="0">
                <a:solidFill>
                  <a:srgbClr val="00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使用できる環境</a:t>
            </a:r>
            <a:r>
              <a:rPr lang="ja-JP" altLang="en-US" b="1" u="sng" dirty="0" smtClean="0">
                <a:solidFill>
                  <a:srgbClr val="00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を整備</a:t>
            </a:r>
            <a:endParaRPr kumimoji="1" lang="ja-JP" altLang="en-US" b="1" u="sng" dirty="0">
              <a:solidFill>
                <a:srgbClr val="00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sp>
        <p:nvSpPr>
          <p:cNvPr id="51" name="タイトル 1">
            <a:extLst>
              <a:ext uri="{FF2B5EF4-FFF2-40B4-BE49-F238E27FC236}">
                <a16:creationId xmlns:a16="http://schemas.microsoft.com/office/drawing/2014/main" id="{4400CAAC-D56D-DA49-947A-66E2859996E4}"/>
              </a:ext>
            </a:extLst>
          </p:cNvPr>
          <p:cNvSpPr txBox="1">
            <a:spLocks/>
          </p:cNvSpPr>
          <p:nvPr/>
        </p:nvSpPr>
        <p:spPr>
          <a:xfrm>
            <a:off x="1259723" y="60773"/>
            <a:ext cx="7844455" cy="353943"/>
          </a:xfrm>
          <a:prstGeom prst="rect">
            <a:avLst/>
          </a:prstGeom>
        </p:spPr>
        <p:txBody>
          <a:bodyPr vert="horz" wrap="none" lIns="91440" tIns="45720" rIns="91440" bIns="45720" rtlCol="0" anchor="ctr" anchorCtr="0">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700" spc="110" dirty="0" smtClean="0">
                <a:latin typeface="Meiryo" panose="020B0604030504040204" pitchFamily="34" charset="-128"/>
                <a:ea typeface="Meiryo" panose="020B0604030504040204" pitchFamily="34" charset="-128"/>
                <a:cs typeface="メイリオ" panose="020B0604030504040204" pitchFamily="50" charset="-128"/>
              </a:rPr>
              <a:t>スマートラボの構築：材料</a:t>
            </a:r>
            <a:r>
              <a:rPr lang="ja-JP" altLang="en-US" sz="1700" spc="110" dirty="0">
                <a:latin typeface="Meiryo" panose="020B0604030504040204" pitchFamily="34" charset="-128"/>
                <a:ea typeface="Meiryo" panose="020B0604030504040204" pitchFamily="34" charset="-128"/>
                <a:cs typeface="メイリオ" panose="020B0604030504040204" pitchFamily="50" charset="-128"/>
              </a:rPr>
              <a:t>評価系装置のスマート化による企業支援の</a:t>
            </a:r>
            <a:r>
              <a:rPr lang="ja-JP" altLang="en-US" sz="1700" spc="110" dirty="0" smtClean="0">
                <a:latin typeface="Meiryo" panose="020B0604030504040204" pitchFamily="34" charset="-128"/>
                <a:ea typeface="Meiryo" panose="020B0604030504040204" pitchFamily="34" charset="-128"/>
                <a:cs typeface="メイリオ" panose="020B0604030504040204" pitchFamily="50" charset="-128"/>
              </a:rPr>
              <a:t>拡充</a:t>
            </a:r>
            <a:endParaRPr lang="ja-JP" altLang="en-US" sz="1700" spc="110" dirty="0">
              <a:latin typeface="Meiryo" panose="020B0604030504040204" pitchFamily="34" charset="-128"/>
              <a:ea typeface="Meiryo" panose="020B0604030504040204" pitchFamily="34" charset="-128"/>
              <a:cs typeface="メイリオ" panose="020B0604030504040204" pitchFamily="50" charset="-128"/>
            </a:endParaRPr>
          </a:p>
        </p:txBody>
      </p:sp>
      <p:sp>
        <p:nvSpPr>
          <p:cNvPr id="58" name="コンテンツ プレースホルダー 2">
            <a:extLst>
              <a:ext uri="{FF2B5EF4-FFF2-40B4-BE49-F238E27FC236}">
                <a16:creationId xmlns:a16="http://schemas.microsoft.com/office/drawing/2014/main" id="{6C83C8A4-8EFC-5A4E-A20A-B83D4F8B3E8E}"/>
              </a:ext>
            </a:extLst>
          </p:cNvPr>
          <p:cNvSpPr txBox="1">
            <a:spLocks/>
          </p:cNvSpPr>
          <p:nvPr/>
        </p:nvSpPr>
        <p:spPr>
          <a:xfrm>
            <a:off x="0" y="4676"/>
            <a:ext cx="1225848" cy="346249"/>
          </a:xfrm>
          <a:prstGeom prst="rect">
            <a:avLst/>
          </a:prstGeom>
          <a:solidFill>
            <a:schemeClr val="bg1">
              <a:lumMod val="85000"/>
            </a:schemeClr>
          </a:solidFill>
        </p:spPr>
        <p:txBody>
          <a:bodyPr wrap="none">
            <a:spAutoFit/>
          </a:bodyPr>
          <a:lst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a:lstStyle>
          <a:p>
            <a:pPr marL="0" indent="0">
              <a:lnSpc>
                <a:spcPct val="110000"/>
              </a:lnSpc>
              <a:buNone/>
            </a:pP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500" dirty="0" smtClean="0">
                <a:latin typeface="メイリオ" panose="020B0604030504040204" pitchFamily="50" charset="-128"/>
                <a:ea typeface="メイリオ" panose="020B0604030504040204" pitchFamily="50" charset="-128"/>
                <a:cs typeface="メイリオ" panose="020B0604030504040204" pitchFamily="50" charset="-128"/>
              </a:rPr>
              <a:t>DX</a:t>
            </a: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関連　</a:t>
            </a:r>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5959873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a:extLst>
              <a:ext uri="{FF2B5EF4-FFF2-40B4-BE49-F238E27FC236}">
                <a16:creationId xmlns:a16="http://schemas.microsoft.com/office/drawing/2014/main" id="{E72C20A4-006A-4F55-A758-F9050344D47E}"/>
              </a:ext>
            </a:extLst>
          </p:cNvPr>
          <p:cNvSpPr txBox="1"/>
          <p:nvPr/>
        </p:nvSpPr>
        <p:spPr>
          <a:xfrm>
            <a:off x="252000" y="2906976"/>
            <a:ext cx="3546164" cy="523220"/>
          </a:xfrm>
          <a:prstGeom prst="rect">
            <a:avLst/>
          </a:prstGeom>
          <a:noFill/>
        </p:spPr>
        <p:txBody>
          <a:bodyPr wrap="none" rtlCol="0">
            <a:spAutoFit/>
          </a:bodyPr>
          <a:lstStyle/>
          <a:p>
            <a:r>
              <a:rPr lang="ja-JP" altLang="en-US" sz="2800" dirty="0" smtClean="0">
                <a:latin typeface="Meiryo UI" panose="020B0604030504040204" pitchFamily="50" charset="-128"/>
                <a:ea typeface="Meiryo UI" panose="020B0604030504040204" pitchFamily="50" charset="-128"/>
                <a:cs typeface="Meiryo UI" panose="020B0604030504040204" pitchFamily="50" charset="-128"/>
              </a:rPr>
              <a:t>その他　業績</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関係</a:t>
            </a:r>
            <a:r>
              <a:rPr lang="ja-JP" altLang="en-US" sz="2800" dirty="0" smtClean="0">
                <a:latin typeface="Meiryo UI" panose="020B0604030504040204" pitchFamily="50" charset="-128"/>
                <a:ea typeface="Meiryo UI" panose="020B0604030504040204" pitchFamily="50" charset="-128"/>
                <a:cs typeface="Meiryo UI" panose="020B0604030504040204" pitchFamily="50" charset="-128"/>
              </a:rPr>
              <a:t>グラフ</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9" name="直線コネクタ 28">
            <a:extLst>
              <a:ext uri="{FF2B5EF4-FFF2-40B4-BE49-F238E27FC236}">
                <a16:creationId xmlns:a16="http://schemas.microsoft.com/office/drawing/2014/main" id="{DCBED761-4A2D-4E0D-9CAC-8DC67659F5D5}"/>
              </a:ext>
            </a:extLst>
          </p:cNvPr>
          <p:cNvCxnSpPr/>
          <p:nvPr/>
        </p:nvCxnSpPr>
        <p:spPr>
          <a:xfrm>
            <a:off x="308973" y="3432808"/>
            <a:ext cx="86258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スライド番号プレースホルダー 1"/>
          <p:cNvSpPr txBox="1">
            <a:spLocks/>
          </p:cNvSpPr>
          <p:nvPr/>
        </p:nvSpPr>
        <p:spPr>
          <a:xfrm>
            <a:off x="8629649" y="0"/>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21</a:t>
            </a:fld>
            <a:endParaRPr kumimoji="1" lang="ja-JP" altLang="en-US" sz="2000" dirty="0"/>
          </a:p>
        </p:txBody>
      </p:sp>
    </p:spTree>
    <p:extLst>
      <p:ext uri="{BB962C8B-B14F-4D97-AF65-F5344CB8AC3E}">
        <p14:creationId xmlns:p14="http://schemas.microsoft.com/office/powerpoint/2010/main" val="1089381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9" name="直線コネクタ 98">
            <a:extLst>
              <a:ext uri="{FF2B5EF4-FFF2-40B4-BE49-F238E27FC236}">
                <a16:creationId xmlns:a16="http://schemas.microsoft.com/office/drawing/2014/main" id="{E71AC89B-C469-4EB4-802F-3C3DF50CB43F}"/>
              </a:ext>
            </a:extLst>
          </p:cNvPr>
          <p:cNvCxnSpPr/>
          <p:nvPr/>
        </p:nvCxnSpPr>
        <p:spPr>
          <a:xfrm>
            <a:off x="259053" y="476672"/>
            <a:ext cx="86258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A884D459-4EE1-4970-8D1D-2949BA13059D}"/>
              </a:ext>
            </a:extLst>
          </p:cNvPr>
          <p:cNvSpPr txBox="1"/>
          <p:nvPr/>
        </p:nvSpPr>
        <p:spPr>
          <a:xfrm>
            <a:off x="3117916" y="44624"/>
            <a:ext cx="2908168" cy="400110"/>
          </a:xfrm>
          <a:prstGeom prst="rect">
            <a:avLst/>
          </a:prstGeom>
          <a:noFill/>
        </p:spPr>
        <p:txBody>
          <a:bodyPr wrap="none" rtlCol="0">
            <a:spAutoFit/>
          </a:bodyPr>
          <a:lstStyle/>
          <a:p>
            <a:r>
              <a:rPr lang="ja-JP" altLang="en-US" sz="2000" dirty="0">
                <a:latin typeface="Meiryo UI" panose="020B0604030504040204" pitchFamily="50" charset="-128"/>
                <a:ea typeface="Meiryo UI" panose="020B0604030504040204" pitchFamily="50" charset="-128"/>
                <a:cs typeface="Meiryo UI" panose="020B0604030504040204" pitchFamily="50" charset="-128"/>
              </a:rPr>
              <a:t>地</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独</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機関</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事業収入</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比較</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スライド番号プレースホルダー 1"/>
          <p:cNvSpPr txBox="1">
            <a:spLocks/>
          </p:cNvSpPr>
          <p:nvPr/>
        </p:nvSpPr>
        <p:spPr>
          <a:xfrm>
            <a:off x="8629649" y="6494400"/>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22</a:t>
            </a:fld>
            <a:endParaRPr kumimoji="1" lang="ja-JP" altLang="en-US" sz="2000" dirty="0"/>
          </a:p>
        </p:txBody>
      </p:sp>
      <p:sp>
        <p:nvSpPr>
          <p:cNvPr id="8" name="テキスト ボックス 7">
            <a:extLst>
              <a:ext uri="{FF2B5EF4-FFF2-40B4-BE49-F238E27FC236}">
                <a16:creationId xmlns:a16="http://schemas.microsoft.com/office/drawing/2014/main" id="{A884D459-4EE1-4970-8D1D-2949BA13059D}"/>
              </a:ext>
            </a:extLst>
          </p:cNvPr>
          <p:cNvSpPr txBox="1"/>
          <p:nvPr/>
        </p:nvSpPr>
        <p:spPr>
          <a:xfrm>
            <a:off x="666706" y="855703"/>
            <a:ext cx="2031325" cy="338554"/>
          </a:xfrm>
          <a:prstGeom prst="rect">
            <a:avLst/>
          </a:prstGeom>
          <a:noFill/>
        </p:spPr>
        <p:txBody>
          <a:bodyPr wrap="none" rtlCol="0">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大阪産業技術研究所</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a:extLst>
              <a:ext uri="{FF2B5EF4-FFF2-40B4-BE49-F238E27FC236}">
                <a16:creationId xmlns:a16="http://schemas.microsoft.com/office/drawing/2014/main" id="{A884D459-4EE1-4970-8D1D-2949BA13059D}"/>
              </a:ext>
            </a:extLst>
          </p:cNvPr>
          <p:cNvSpPr txBox="1"/>
          <p:nvPr/>
        </p:nvSpPr>
        <p:spPr>
          <a:xfrm>
            <a:off x="3163724" y="855704"/>
            <a:ext cx="2869696" cy="338554"/>
          </a:xfrm>
          <a:prstGeom prst="rect">
            <a:avLst/>
          </a:prstGeom>
          <a:noFill/>
        </p:spPr>
        <p:txBody>
          <a:bodyPr wrap="none" rtlCol="0">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東京都立産業技術研究センター</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a:extLst>
              <a:ext uri="{FF2B5EF4-FFF2-40B4-BE49-F238E27FC236}">
                <a16:creationId xmlns:a16="http://schemas.microsoft.com/office/drawing/2014/main" id="{A884D459-4EE1-4970-8D1D-2949BA13059D}"/>
              </a:ext>
            </a:extLst>
          </p:cNvPr>
          <p:cNvSpPr txBox="1"/>
          <p:nvPr/>
        </p:nvSpPr>
        <p:spPr>
          <a:xfrm>
            <a:off x="6000703" y="855705"/>
            <a:ext cx="3057247" cy="338554"/>
          </a:xfrm>
          <a:prstGeom prst="rect">
            <a:avLst/>
          </a:prstGeom>
          <a:noFill/>
        </p:spPr>
        <p:txBody>
          <a:bodyPr wrap="none" rtlCol="0">
            <a:spAutoFit/>
          </a:bodyPr>
          <a:lstStyle/>
          <a:p>
            <a:r>
              <a:rPr lang="ja-JP" altLang="en-US" sz="1600" dirty="0">
                <a:latin typeface="Meiryo UI" panose="020B0604030504040204" pitchFamily="50" charset="-128"/>
                <a:ea typeface="Meiryo UI" panose="020B0604030504040204" pitchFamily="50" charset="-128"/>
                <a:cs typeface="Meiryo UI" panose="020B0604030504040204" pitchFamily="50" charset="-128"/>
              </a:rPr>
              <a:t>神奈川</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県立産業技術総合研究所</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7" name="図 16"/>
          <p:cNvPicPr>
            <a:picLocks noChangeAspect="1"/>
          </p:cNvPicPr>
          <p:nvPr/>
        </p:nvPicPr>
        <p:blipFill>
          <a:blip r:embed="rId3"/>
          <a:stretch>
            <a:fillRect/>
          </a:stretch>
        </p:blipFill>
        <p:spPr>
          <a:xfrm>
            <a:off x="298379" y="1302541"/>
            <a:ext cx="2767977" cy="4140000"/>
          </a:xfrm>
          <a:prstGeom prst="rect">
            <a:avLst/>
          </a:prstGeom>
          <a:ln w="6350">
            <a:solidFill>
              <a:schemeClr val="tx1"/>
            </a:solidFill>
          </a:ln>
        </p:spPr>
      </p:pic>
      <p:pic>
        <p:nvPicPr>
          <p:cNvPr id="18" name="図 17"/>
          <p:cNvPicPr>
            <a:picLocks noChangeAspect="1"/>
          </p:cNvPicPr>
          <p:nvPr/>
        </p:nvPicPr>
        <p:blipFill>
          <a:blip r:embed="rId4"/>
          <a:stretch>
            <a:fillRect/>
          </a:stretch>
        </p:blipFill>
        <p:spPr>
          <a:xfrm>
            <a:off x="3190005" y="1302541"/>
            <a:ext cx="2763989" cy="4140000"/>
          </a:xfrm>
          <a:prstGeom prst="rect">
            <a:avLst/>
          </a:prstGeom>
          <a:ln w="6350">
            <a:solidFill>
              <a:schemeClr val="tx1"/>
            </a:solidFill>
          </a:ln>
        </p:spPr>
      </p:pic>
      <p:pic>
        <p:nvPicPr>
          <p:cNvPr id="19" name="図 18"/>
          <p:cNvPicPr>
            <a:picLocks noChangeAspect="1"/>
          </p:cNvPicPr>
          <p:nvPr/>
        </p:nvPicPr>
        <p:blipFill>
          <a:blip r:embed="rId5"/>
          <a:stretch>
            <a:fillRect/>
          </a:stretch>
        </p:blipFill>
        <p:spPr>
          <a:xfrm>
            <a:off x="6077643" y="1302541"/>
            <a:ext cx="2975889" cy="4140000"/>
          </a:xfrm>
          <a:prstGeom prst="rect">
            <a:avLst/>
          </a:prstGeom>
          <a:ln w="6350">
            <a:solidFill>
              <a:schemeClr val="tx1"/>
            </a:solidFill>
          </a:ln>
        </p:spPr>
      </p:pic>
      <p:sp>
        <p:nvSpPr>
          <p:cNvPr id="20" name="テキスト ボックス 19"/>
          <p:cNvSpPr txBox="1"/>
          <p:nvPr/>
        </p:nvSpPr>
        <p:spPr>
          <a:xfrm>
            <a:off x="322031" y="5670703"/>
            <a:ext cx="4752000" cy="261610"/>
          </a:xfrm>
          <a:prstGeom prst="rect">
            <a:avLst/>
          </a:prstGeom>
          <a:noFill/>
        </p:spPr>
        <p:txBody>
          <a:bodyPr wrap="square" rtlCol="0">
            <a:spAutoFit/>
          </a:bodyPr>
          <a:lstStyle/>
          <a:p>
            <a:r>
              <a:rPr lang="ja-JP" altLang="ja-JP" sz="1050" dirty="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R2</a:t>
            </a:r>
            <a:r>
              <a:rPr lang="ja-JP" altLang="ja-JP" sz="1050" dirty="0">
                <a:latin typeface="Meiryo UI" panose="020B0604030504040204" pitchFamily="50" charset="-128"/>
                <a:ea typeface="Meiryo UI" panose="020B0604030504040204" pitchFamily="50" charset="-128"/>
              </a:rPr>
              <a:t>実績については新型コロナウィルス感染症拡大の影響あり</a:t>
            </a:r>
            <a:endParaRPr kumimoji="1" lang="ja-JP" altLang="en-US" sz="105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284472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9" name="直線コネクタ 98">
            <a:extLst>
              <a:ext uri="{FF2B5EF4-FFF2-40B4-BE49-F238E27FC236}">
                <a16:creationId xmlns:a16="http://schemas.microsoft.com/office/drawing/2014/main" id="{E71AC89B-C469-4EB4-802F-3C3DF50CB43F}"/>
              </a:ext>
            </a:extLst>
          </p:cNvPr>
          <p:cNvCxnSpPr/>
          <p:nvPr/>
        </p:nvCxnSpPr>
        <p:spPr>
          <a:xfrm>
            <a:off x="259053" y="476672"/>
            <a:ext cx="86258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A884D459-4EE1-4970-8D1D-2949BA13059D}"/>
              </a:ext>
            </a:extLst>
          </p:cNvPr>
          <p:cNvSpPr txBox="1"/>
          <p:nvPr/>
        </p:nvSpPr>
        <p:spPr>
          <a:xfrm>
            <a:off x="3971752" y="44624"/>
            <a:ext cx="1210588" cy="400110"/>
          </a:xfrm>
          <a:prstGeom prst="rect">
            <a:avLst/>
          </a:prstGeom>
          <a:noFill/>
        </p:spPr>
        <p:txBody>
          <a:bodyPr wrap="none" rtlCol="0">
            <a:spAutoFit/>
          </a:bodyPr>
          <a:lstStyle/>
          <a:p>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各種指標</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スライド番号プレースホルダー 1"/>
          <p:cNvSpPr txBox="1">
            <a:spLocks/>
          </p:cNvSpPr>
          <p:nvPr/>
        </p:nvSpPr>
        <p:spPr>
          <a:xfrm>
            <a:off x="8629649" y="0"/>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23</a:t>
            </a:fld>
            <a:endParaRPr kumimoji="1" lang="ja-JP" altLang="en-US" sz="2000" dirty="0"/>
          </a:p>
        </p:txBody>
      </p:sp>
      <p:sp>
        <p:nvSpPr>
          <p:cNvPr id="7" name="テキスト ボックス 6">
            <a:extLst>
              <a:ext uri="{FF2B5EF4-FFF2-40B4-BE49-F238E27FC236}">
                <a16:creationId xmlns:a16="http://schemas.microsoft.com/office/drawing/2014/main" id="{A884D459-4EE1-4970-8D1D-2949BA13059D}"/>
              </a:ext>
            </a:extLst>
          </p:cNvPr>
          <p:cNvSpPr txBox="1"/>
          <p:nvPr/>
        </p:nvSpPr>
        <p:spPr>
          <a:xfrm>
            <a:off x="2249323" y="761915"/>
            <a:ext cx="1723549" cy="400110"/>
          </a:xfrm>
          <a:prstGeom prst="rect">
            <a:avLst/>
          </a:prstGeom>
          <a:noFill/>
        </p:spPr>
        <p:txBody>
          <a:bodyPr wrap="none" rtlCol="0">
            <a:spAutoFit/>
          </a:bodyPr>
          <a:lstStyle/>
          <a:p>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技術相談件数</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a:extLst>
              <a:ext uri="{FF2B5EF4-FFF2-40B4-BE49-F238E27FC236}">
                <a16:creationId xmlns:a16="http://schemas.microsoft.com/office/drawing/2014/main" id="{A884D459-4EE1-4970-8D1D-2949BA13059D}"/>
              </a:ext>
            </a:extLst>
          </p:cNvPr>
          <p:cNvSpPr txBox="1"/>
          <p:nvPr/>
        </p:nvSpPr>
        <p:spPr>
          <a:xfrm>
            <a:off x="5414554" y="761916"/>
            <a:ext cx="1210588" cy="400110"/>
          </a:xfrm>
          <a:prstGeom prst="rect">
            <a:avLst/>
          </a:prstGeom>
          <a:noFill/>
        </p:spPr>
        <p:txBody>
          <a:bodyPr wrap="none" rtlCol="0">
            <a:spAutoFit/>
          </a:bodyPr>
          <a:lstStyle/>
          <a:p>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事業収入</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1510692" y="5679358"/>
            <a:ext cx="4752000" cy="261610"/>
          </a:xfrm>
          <a:prstGeom prst="rect">
            <a:avLst/>
          </a:prstGeom>
          <a:noFill/>
        </p:spPr>
        <p:txBody>
          <a:bodyPr wrap="square" rtlCol="0">
            <a:spAutoFit/>
          </a:bodyPr>
          <a:lstStyle/>
          <a:p>
            <a:r>
              <a:rPr lang="ja-JP" altLang="ja-JP" sz="1050" dirty="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R2</a:t>
            </a:r>
            <a:r>
              <a:rPr lang="ja-JP" altLang="ja-JP" sz="1050" dirty="0">
                <a:latin typeface="Meiryo UI" panose="020B0604030504040204" pitchFamily="50" charset="-128"/>
                <a:ea typeface="Meiryo UI" panose="020B0604030504040204" pitchFamily="50" charset="-128"/>
              </a:rPr>
              <a:t>実績については新型コロナウィルス感染症拡大の影響あり</a:t>
            </a:r>
            <a:endParaRPr kumimoji="1" lang="ja-JP" altLang="en-US" sz="1050" dirty="0">
              <a:latin typeface="Meiryo UI" panose="020B0604030504040204" pitchFamily="50" charset="-128"/>
              <a:ea typeface="Meiryo UI" panose="020B0604030504040204" pitchFamily="50" charset="-128"/>
            </a:endParaRPr>
          </a:p>
        </p:txBody>
      </p:sp>
      <p:pic>
        <p:nvPicPr>
          <p:cNvPr id="14" name="図 13"/>
          <p:cNvPicPr>
            <a:picLocks noChangeAspect="1"/>
          </p:cNvPicPr>
          <p:nvPr/>
        </p:nvPicPr>
        <p:blipFill>
          <a:blip r:embed="rId3"/>
          <a:stretch>
            <a:fillRect/>
          </a:stretch>
        </p:blipFill>
        <p:spPr>
          <a:xfrm>
            <a:off x="4662137" y="1260692"/>
            <a:ext cx="2958688" cy="4320000"/>
          </a:xfrm>
          <a:prstGeom prst="rect">
            <a:avLst/>
          </a:prstGeom>
          <a:ln w="6350">
            <a:solidFill>
              <a:schemeClr val="tx1"/>
            </a:solidFill>
          </a:ln>
        </p:spPr>
      </p:pic>
      <p:pic>
        <p:nvPicPr>
          <p:cNvPr id="15" name="図 14"/>
          <p:cNvPicPr>
            <a:picLocks noChangeAspect="1"/>
          </p:cNvPicPr>
          <p:nvPr/>
        </p:nvPicPr>
        <p:blipFill>
          <a:blip r:embed="rId4"/>
          <a:stretch>
            <a:fillRect/>
          </a:stretch>
        </p:blipFill>
        <p:spPr>
          <a:xfrm>
            <a:off x="1595752" y="1260692"/>
            <a:ext cx="2955996" cy="4320000"/>
          </a:xfrm>
          <a:prstGeom prst="rect">
            <a:avLst/>
          </a:prstGeom>
          <a:ln w="6350">
            <a:solidFill>
              <a:schemeClr val="tx1"/>
            </a:solidFill>
          </a:ln>
        </p:spPr>
      </p:pic>
    </p:spTree>
    <p:extLst>
      <p:ext uri="{BB962C8B-B14F-4D97-AF65-F5344CB8AC3E}">
        <p14:creationId xmlns:p14="http://schemas.microsoft.com/office/powerpoint/2010/main" val="28731093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9" name="直線コネクタ 98">
            <a:extLst>
              <a:ext uri="{FF2B5EF4-FFF2-40B4-BE49-F238E27FC236}">
                <a16:creationId xmlns:a16="http://schemas.microsoft.com/office/drawing/2014/main" id="{E71AC89B-C469-4EB4-802F-3C3DF50CB43F}"/>
              </a:ext>
            </a:extLst>
          </p:cNvPr>
          <p:cNvCxnSpPr/>
          <p:nvPr/>
        </p:nvCxnSpPr>
        <p:spPr>
          <a:xfrm>
            <a:off x="259053" y="476672"/>
            <a:ext cx="86258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A884D459-4EE1-4970-8D1D-2949BA13059D}"/>
              </a:ext>
            </a:extLst>
          </p:cNvPr>
          <p:cNvSpPr txBox="1"/>
          <p:nvPr/>
        </p:nvSpPr>
        <p:spPr>
          <a:xfrm>
            <a:off x="3971752" y="44624"/>
            <a:ext cx="1210588" cy="400110"/>
          </a:xfrm>
          <a:prstGeom prst="rect">
            <a:avLst/>
          </a:prstGeom>
          <a:noFill/>
        </p:spPr>
        <p:txBody>
          <a:bodyPr wrap="none" rtlCol="0">
            <a:spAutoFit/>
          </a:bodyPr>
          <a:lstStyle/>
          <a:p>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各種指標</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スライド番号プレースホルダー 1"/>
          <p:cNvSpPr txBox="1">
            <a:spLocks/>
          </p:cNvSpPr>
          <p:nvPr/>
        </p:nvSpPr>
        <p:spPr>
          <a:xfrm>
            <a:off x="8629649" y="6494400"/>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24</a:t>
            </a:fld>
            <a:endParaRPr kumimoji="1" lang="ja-JP" altLang="en-US" sz="2000" dirty="0"/>
          </a:p>
        </p:txBody>
      </p:sp>
      <p:sp>
        <p:nvSpPr>
          <p:cNvPr id="8" name="テキスト ボックス 7">
            <a:extLst>
              <a:ext uri="{FF2B5EF4-FFF2-40B4-BE49-F238E27FC236}">
                <a16:creationId xmlns:a16="http://schemas.microsoft.com/office/drawing/2014/main" id="{A884D459-4EE1-4970-8D1D-2949BA13059D}"/>
              </a:ext>
            </a:extLst>
          </p:cNvPr>
          <p:cNvSpPr txBox="1"/>
          <p:nvPr/>
        </p:nvSpPr>
        <p:spPr>
          <a:xfrm>
            <a:off x="783935" y="761916"/>
            <a:ext cx="1723549" cy="400110"/>
          </a:xfrm>
          <a:prstGeom prst="rect">
            <a:avLst/>
          </a:prstGeom>
          <a:noFill/>
        </p:spPr>
        <p:txBody>
          <a:bodyPr wrap="none" rtlCol="0">
            <a:spAutoFit/>
          </a:bodyPr>
          <a:lstStyle/>
          <a:p>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依頼試験収入</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a:extLst>
              <a:ext uri="{FF2B5EF4-FFF2-40B4-BE49-F238E27FC236}">
                <a16:creationId xmlns:a16="http://schemas.microsoft.com/office/drawing/2014/main" id="{A884D459-4EE1-4970-8D1D-2949BA13059D}"/>
              </a:ext>
            </a:extLst>
          </p:cNvPr>
          <p:cNvSpPr txBox="1"/>
          <p:nvPr/>
        </p:nvSpPr>
        <p:spPr>
          <a:xfrm>
            <a:off x="3714705" y="761917"/>
            <a:ext cx="1790875" cy="400110"/>
          </a:xfrm>
          <a:prstGeom prst="rect">
            <a:avLst/>
          </a:prstGeom>
          <a:noFill/>
        </p:spPr>
        <p:txBody>
          <a:bodyPr wrap="none" rtlCol="0">
            <a:spAutoFit/>
          </a:bodyPr>
          <a:lstStyle/>
          <a:p>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装置使用収入</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a:extLst>
              <a:ext uri="{FF2B5EF4-FFF2-40B4-BE49-F238E27FC236}">
                <a16:creationId xmlns:a16="http://schemas.microsoft.com/office/drawing/2014/main" id="{A884D459-4EE1-4970-8D1D-2949BA13059D}"/>
              </a:ext>
            </a:extLst>
          </p:cNvPr>
          <p:cNvSpPr txBox="1"/>
          <p:nvPr/>
        </p:nvSpPr>
        <p:spPr>
          <a:xfrm>
            <a:off x="6457907" y="761918"/>
            <a:ext cx="1980029" cy="400110"/>
          </a:xfrm>
          <a:prstGeom prst="rect">
            <a:avLst/>
          </a:prstGeom>
          <a:noFill/>
        </p:spPr>
        <p:txBody>
          <a:bodyPr wrap="none" rtlCol="0">
            <a:spAutoFit/>
          </a:bodyPr>
          <a:lstStyle/>
          <a:p>
            <a:r>
              <a:rPr lang="ja-JP" altLang="en-US" sz="2000" dirty="0">
                <a:latin typeface="Meiryo UI" panose="020B0604030504040204" pitchFamily="50" charset="-128"/>
                <a:ea typeface="Meiryo UI" panose="020B0604030504040204" pitchFamily="50" charset="-128"/>
                <a:cs typeface="Meiryo UI" panose="020B0604030504040204" pitchFamily="50" charset="-128"/>
              </a:rPr>
              <a:t>受託研究等</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収入</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131484" y="5511981"/>
            <a:ext cx="4752000" cy="253916"/>
          </a:xfrm>
          <a:prstGeom prst="rect">
            <a:avLst/>
          </a:prstGeom>
          <a:noFill/>
        </p:spPr>
        <p:txBody>
          <a:bodyPr wrap="square" rtlCol="0">
            <a:spAutoFit/>
          </a:bodyPr>
          <a:lstStyle/>
          <a:p>
            <a:r>
              <a:rPr lang="ja-JP" altLang="ja-JP" sz="1050" dirty="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R2</a:t>
            </a:r>
            <a:r>
              <a:rPr lang="ja-JP" altLang="ja-JP" sz="1050" dirty="0">
                <a:latin typeface="Meiryo UI" panose="020B0604030504040204" pitchFamily="50" charset="-128"/>
                <a:ea typeface="Meiryo UI" panose="020B0604030504040204" pitchFamily="50" charset="-128"/>
              </a:rPr>
              <a:t>実績については新型コロナウィルス感染症拡大の影響あり</a:t>
            </a:r>
            <a:endParaRPr kumimoji="1" lang="ja-JP" altLang="en-US" sz="1050" dirty="0">
              <a:latin typeface="Meiryo UI" panose="020B0604030504040204" pitchFamily="50" charset="-128"/>
              <a:ea typeface="Meiryo UI" panose="020B0604030504040204" pitchFamily="50" charset="-128"/>
            </a:endParaRPr>
          </a:p>
        </p:txBody>
      </p:sp>
      <p:pic>
        <p:nvPicPr>
          <p:cNvPr id="14" name="図 13"/>
          <p:cNvPicPr>
            <a:picLocks noChangeAspect="1"/>
          </p:cNvPicPr>
          <p:nvPr/>
        </p:nvPicPr>
        <p:blipFill>
          <a:blip r:embed="rId3"/>
          <a:stretch>
            <a:fillRect/>
          </a:stretch>
        </p:blipFill>
        <p:spPr>
          <a:xfrm>
            <a:off x="220585" y="1257276"/>
            <a:ext cx="2832829" cy="4140000"/>
          </a:xfrm>
          <a:prstGeom prst="rect">
            <a:avLst/>
          </a:prstGeom>
          <a:ln w="6350">
            <a:solidFill>
              <a:schemeClr val="tx1"/>
            </a:solidFill>
          </a:ln>
        </p:spPr>
      </p:pic>
      <p:pic>
        <p:nvPicPr>
          <p:cNvPr id="15" name="図 14"/>
          <p:cNvPicPr>
            <a:picLocks noChangeAspect="1"/>
          </p:cNvPicPr>
          <p:nvPr/>
        </p:nvPicPr>
        <p:blipFill>
          <a:blip r:embed="rId4"/>
          <a:stretch>
            <a:fillRect/>
          </a:stretch>
        </p:blipFill>
        <p:spPr>
          <a:xfrm>
            <a:off x="3194381" y="1257276"/>
            <a:ext cx="2829064" cy="4140000"/>
          </a:xfrm>
          <a:prstGeom prst="rect">
            <a:avLst/>
          </a:prstGeom>
          <a:ln w="6350">
            <a:solidFill>
              <a:schemeClr val="tx1"/>
            </a:solidFill>
          </a:ln>
        </p:spPr>
      </p:pic>
      <p:pic>
        <p:nvPicPr>
          <p:cNvPr id="18" name="図 17"/>
          <p:cNvPicPr>
            <a:picLocks noChangeAspect="1"/>
          </p:cNvPicPr>
          <p:nvPr/>
        </p:nvPicPr>
        <p:blipFill>
          <a:blip r:embed="rId5"/>
          <a:stretch>
            <a:fillRect/>
          </a:stretch>
        </p:blipFill>
        <p:spPr>
          <a:xfrm>
            <a:off x="6164510" y="1257276"/>
            <a:ext cx="2832829" cy="4140000"/>
          </a:xfrm>
          <a:prstGeom prst="rect">
            <a:avLst/>
          </a:prstGeom>
          <a:ln w="6350">
            <a:solidFill>
              <a:schemeClr val="tx1"/>
            </a:solidFill>
          </a:ln>
        </p:spPr>
      </p:pic>
    </p:spTree>
    <p:extLst>
      <p:ext uri="{BB962C8B-B14F-4D97-AF65-F5344CB8AC3E}">
        <p14:creationId xmlns:p14="http://schemas.microsoft.com/office/powerpoint/2010/main" val="36572603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9" name="直線コネクタ 98">
            <a:extLst>
              <a:ext uri="{FF2B5EF4-FFF2-40B4-BE49-F238E27FC236}">
                <a16:creationId xmlns:a16="http://schemas.microsoft.com/office/drawing/2014/main" id="{E71AC89B-C469-4EB4-802F-3C3DF50CB43F}"/>
              </a:ext>
            </a:extLst>
          </p:cNvPr>
          <p:cNvCxnSpPr/>
          <p:nvPr/>
        </p:nvCxnSpPr>
        <p:spPr>
          <a:xfrm>
            <a:off x="259053" y="476672"/>
            <a:ext cx="86258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A884D459-4EE1-4970-8D1D-2949BA13059D}"/>
              </a:ext>
            </a:extLst>
          </p:cNvPr>
          <p:cNvSpPr txBox="1"/>
          <p:nvPr/>
        </p:nvSpPr>
        <p:spPr>
          <a:xfrm>
            <a:off x="3971752" y="44624"/>
            <a:ext cx="1210588" cy="400110"/>
          </a:xfrm>
          <a:prstGeom prst="rect">
            <a:avLst/>
          </a:prstGeom>
          <a:noFill/>
        </p:spPr>
        <p:txBody>
          <a:bodyPr wrap="none" rtlCol="0">
            <a:spAutoFit/>
          </a:bodyPr>
          <a:lstStyle/>
          <a:p>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各種指標</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スライド番号プレースホルダー 1"/>
          <p:cNvSpPr txBox="1">
            <a:spLocks/>
          </p:cNvSpPr>
          <p:nvPr/>
        </p:nvSpPr>
        <p:spPr>
          <a:xfrm>
            <a:off x="8629649" y="0"/>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25</a:t>
            </a:fld>
            <a:endParaRPr kumimoji="1" lang="ja-JP" altLang="en-US" sz="2000" dirty="0"/>
          </a:p>
        </p:txBody>
      </p:sp>
      <p:sp>
        <p:nvSpPr>
          <p:cNvPr id="8" name="テキスト ボックス 7">
            <a:extLst>
              <a:ext uri="{FF2B5EF4-FFF2-40B4-BE49-F238E27FC236}">
                <a16:creationId xmlns:a16="http://schemas.microsoft.com/office/drawing/2014/main" id="{A884D459-4EE1-4970-8D1D-2949BA13059D}"/>
              </a:ext>
            </a:extLst>
          </p:cNvPr>
          <p:cNvSpPr txBox="1"/>
          <p:nvPr/>
        </p:nvSpPr>
        <p:spPr>
          <a:xfrm>
            <a:off x="139732" y="850806"/>
            <a:ext cx="2852063" cy="338554"/>
          </a:xfrm>
          <a:prstGeom prst="rect">
            <a:avLst/>
          </a:prstGeom>
          <a:noFill/>
        </p:spPr>
        <p:txBody>
          <a:bodyPr wrap="none" rtlCol="0">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競争的外部資金研究実施件数</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a:extLst>
              <a:ext uri="{FF2B5EF4-FFF2-40B4-BE49-F238E27FC236}">
                <a16:creationId xmlns:a16="http://schemas.microsoft.com/office/drawing/2014/main" id="{A884D459-4EE1-4970-8D1D-2949BA13059D}"/>
              </a:ext>
            </a:extLst>
          </p:cNvPr>
          <p:cNvSpPr txBox="1"/>
          <p:nvPr/>
        </p:nvSpPr>
        <p:spPr>
          <a:xfrm>
            <a:off x="3113370" y="850807"/>
            <a:ext cx="2852063" cy="338554"/>
          </a:xfrm>
          <a:prstGeom prst="rect">
            <a:avLst/>
          </a:prstGeom>
          <a:noFill/>
        </p:spPr>
        <p:txBody>
          <a:bodyPr wrap="none" rtlCol="0">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競争的外部資金研究費獲得額</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a:extLst>
              <a:ext uri="{FF2B5EF4-FFF2-40B4-BE49-F238E27FC236}">
                <a16:creationId xmlns:a16="http://schemas.microsoft.com/office/drawing/2014/main" id="{A884D459-4EE1-4970-8D1D-2949BA13059D}"/>
              </a:ext>
            </a:extLst>
          </p:cNvPr>
          <p:cNvSpPr txBox="1"/>
          <p:nvPr/>
        </p:nvSpPr>
        <p:spPr>
          <a:xfrm>
            <a:off x="5979578" y="850808"/>
            <a:ext cx="3097323" cy="338554"/>
          </a:xfrm>
          <a:prstGeom prst="rect">
            <a:avLst/>
          </a:prstGeom>
          <a:noFill/>
        </p:spPr>
        <p:txBody>
          <a:bodyPr wrap="none" rtlCol="0">
            <a:spAutoFit/>
          </a:bodyPr>
          <a:lstStyle/>
          <a:p>
            <a:r>
              <a:rPr lang="ja-JP" altLang="en-US" sz="1600" dirty="0">
                <a:latin typeface="Meiryo UI" panose="020B0604030504040204" pitchFamily="50" charset="-128"/>
                <a:ea typeface="Meiryo UI" panose="020B0604030504040204" pitchFamily="50" charset="-128"/>
                <a:cs typeface="Meiryo UI" panose="020B0604030504040204" pitchFamily="50" charset="-128"/>
              </a:rPr>
              <a:t>審査の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上掲載された研究成果件数</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127092" y="5756956"/>
            <a:ext cx="4752000" cy="253916"/>
          </a:xfrm>
          <a:prstGeom prst="rect">
            <a:avLst/>
          </a:prstGeom>
          <a:noFill/>
        </p:spPr>
        <p:txBody>
          <a:bodyPr wrap="square" rtlCol="0">
            <a:spAutoFit/>
          </a:bodyPr>
          <a:lstStyle/>
          <a:p>
            <a:r>
              <a:rPr lang="ja-JP" altLang="ja-JP" sz="1050" dirty="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R2</a:t>
            </a:r>
            <a:r>
              <a:rPr lang="ja-JP" altLang="ja-JP" sz="1050" dirty="0">
                <a:latin typeface="Meiryo UI" panose="020B0604030504040204" pitchFamily="50" charset="-128"/>
                <a:ea typeface="Meiryo UI" panose="020B0604030504040204" pitchFamily="50" charset="-128"/>
              </a:rPr>
              <a:t>実績については新型コロナウィルス感染症拡大の影響あり</a:t>
            </a:r>
            <a:endParaRPr kumimoji="1" lang="ja-JP" altLang="en-US" sz="1050" dirty="0">
              <a:latin typeface="Meiryo UI" panose="020B0604030504040204" pitchFamily="50" charset="-128"/>
              <a:ea typeface="Meiryo UI" panose="020B0604030504040204" pitchFamily="50" charset="-128"/>
            </a:endParaRPr>
          </a:p>
        </p:txBody>
      </p:sp>
      <p:pic>
        <p:nvPicPr>
          <p:cNvPr id="15" name="図 14"/>
          <p:cNvPicPr>
            <a:picLocks noChangeAspect="1"/>
          </p:cNvPicPr>
          <p:nvPr/>
        </p:nvPicPr>
        <p:blipFill>
          <a:blip r:embed="rId3"/>
          <a:stretch>
            <a:fillRect/>
          </a:stretch>
        </p:blipFill>
        <p:spPr>
          <a:xfrm>
            <a:off x="97587" y="1271248"/>
            <a:ext cx="2911744" cy="4356000"/>
          </a:xfrm>
          <a:prstGeom prst="rect">
            <a:avLst/>
          </a:prstGeom>
          <a:ln w="6350">
            <a:solidFill>
              <a:schemeClr val="tx1"/>
            </a:solidFill>
          </a:ln>
        </p:spPr>
      </p:pic>
      <p:pic>
        <p:nvPicPr>
          <p:cNvPr id="16" name="図 15"/>
          <p:cNvPicPr>
            <a:picLocks noChangeAspect="1"/>
          </p:cNvPicPr>
          <p:nvPr/>
        </p:nvPicPr>
        <p:blipFill>
          <a:blip r:embed="rId4"/>
          <a:stretch>
            <a:fillRect/>
          </a:stretch>
        </p:blipFill>
        <p:spPr>
          <a:xfrm>
            <a:off x="3087331" y="1271248"/>
            <a:ext cx="2910474" cy="4356000"/>
          </a:xfrm>
          <a:prstGeom prst="rect">
            <a:avLst/>
          </a:prstGeom>
          <a:ln w="6350">
            <a:solidFill>
              <a:schemeClr val="tx1"/>
            </a:solidFill>
          </a:ln>
        </p:spPr>
      </p:pic>
      <p:pic>
        <p:nvPicPr>
          <p:cNvPr id="17" name="図 16"/>
          <p:cNvPicPr>
            <a:picLocks noChangeAspect="1"/>
          </p:cNvPicPr>
          <p:nvPr/>
        </p:nvPicPr>
        <p:blipFill>
          <a:blip r:embed="rId5"/>
          <a:stretch>
            <a:fillRect/>
          </a:stretch>
        </p:blipFill>
        <p:spPr>
          <a:xfrm>
            <a:off x="6084000" y="1271248"/>
            <a:ext cx="2888512" cy="4356000"/>
          </a:xfrm>
          <a:prstGeom prst="rect">
            <a:avLst/>
          </a:prstGeom>
          <a:ln w="6350">
            <a:solidFill>
              <a:schemeClr val="tx1"/>
            </a:solidFill>
          </a:ln>
        </p:spPr>
      </p:pic>
    </p:spTree>
    <p:extLst>
      <p:ext uri="{BB962C8B-B14F-4D97-AF65-F5344CB8AC3E}">
        <p14:creationId xmlns:p14="http://schemas.microsoft.com/office/powerpoint/2010/main" val="13953893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9" name="直線コネクタ 98">
            <a:extLst>
              <a:ext uri="{FF2B5EF4-FFF2-40B4-BE49-F238E27FC236}">
                <a16:creationId xmlns:a16="http://schemas.microsoft.com/office/drawing/2014/main" id="{E71AC89B-C469-4EB4-802F-3C3DF50CB43F}"/>
              </a:ext>
            </a:extLst>
          </p:cNvPr>
          <p:cNvCxnSpPr/>
          <p:nvPr/>
        </p:nvCxnSpPr>
        <p:spPr>
          <a:xfrm>
            <a:off x="259053" y="476672"/>
            <a:ext cx="86258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A884D459-4EE1-4970-8D1D-2949BA13059D}"/>
              </a:ext>
            </a:extLst>
          </p:cNvPr>
          <p:cNvSpPr txBox="1"/>
          <p:nvPr/>
        </p:nvSpPr>
        <p:spPr>
          <a:xfrm>
            <a:off x="3971752" y="44624"/>
            <a:ext cx="1210588" cy="400110"/>
          </a:xfrm>
          <a:prstGeom prst="rect">
            <a:avLst/>
          </a:prstGeom>
          <a:noFill/>
        </p:spPr>
        <p:txBody>
          <a:bodyPr wrap="none" rtlCol="0">
            <a:spAutoFit/>
          </a:bodyPr>
          <a:lstStyle/>
          <a:p>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各種指標</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スライド番号プレースホルダー 1"/>
          <p:cNvSpPr txBox="1">
            <a:spLocks/>
          </p:cNvSpPr>
          <p:nvPr/>
        </p:nvSpPr>
        <p:spPr>
          <a:xfrm>
            <a:off x="8629649" y="6494400"/>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26</a:t>
            </a:fld>
            <a:endParaRPr kumimoji="1" lang="ja-JP" altLang="en-US" sz="2000" dirty="0"/>
          </a:p>
        </p:txBody>
      </p:sp>
      <p:sp>
        <p:nvSpPr>
          <p:cNvPr id="7" name="テキスト ボックス 6">
            <a:extLst>
              <a:ext uri="{FF2B5EF4-FFF2-40B4-BE49-F238E27FC236}">
                <a16:creationId xmlns:a16="http://schemas.microsoft.com/office/drawing/2014/main" id="{A884D459-4EE1-4970-8D1D-2949BA13059D}"/>
              </a:ext>
            </a:extLst>
          </p:cNvPr>
          <p:cNvSpPr txBox="1"/>
          <p:nvPr/>
        </p:nvSpPr>
        <p:spPr>
          <a:xfrm>
            <a:off x="1899943" y="850808"/>
            <a:ext cx="2507418" cy="338554"/>
          </a:xfrm>
          <a:prstGeom prst="rect">
            <a:avLst/>
          </a:prstGeom>
          <a:noFill/>
        </p:spPr>
        <p:txBody>
          <a:bodyPr wrap="none" rtlCol="0">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知的財産の出願・保護件数</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a:extLst>
              <a:ext uri="{FF2B5EF4-FFF2-40B4-BE49-F238E27FC236}">
                <a16:creationId xmlns:a16="http://schemas.microsoft.com/office/drawing/2014/main" id="{A884D459-4EE1-4970-8D1D-2949BA13059D}"/>
              </a:ext>
            </a:extLst>
          </p:cNvPr>
          <p:cNvSpPr txBox="1"/>
          <p:nvPr/>
        </p:nvSpPr>
        <p:spPr>
          <a:xfrm>
            <a:off x="5229292" y="850809"/>
            <a:ext cx="1584088" cy="338554"/>
          </a:xfrm>
          <a:prstGeom prst="rect">
            <a:avLst/>
          </a:prstGeom>
          <a:noFill/>
        </p:spPr>
        <p:txBody>
          <a:bodyPr wrap="none" rtlCol="0">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マスコミ掲載件数</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1595752" y="5607035"/>
            <a:ext cx="4752000" cy="261610"/>
          </a:xfrm>
          <a:prstGeom prst="rect">
            <a:avLst/>
          </a:prstGeom>
          <a:noFill/>
        </p:spPr>
        <p:txBody>
          <a:bodyPr wrap="square" rtlCol="0">
            <a:spAutoFit/>
          </a:bodyPr>
          <a:lstStyle/>
          <a:p>
            <a:r>
              <a:rPr lang="ja-JP" altLang="ja-JP" sz="1050" dirty="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R2</a:t>
            </a:r>
            <a:r>
              <a:rPr lang="ja-JP" altLang="ja-JP" sz="1050" dirty="0">
                <a:latin typeface="Meiryo UI" panose="020B0604030504040204" pitchFamily="50" charset="-128"/>
                <a:ea typeface="Meiryo UI" panose="020B0604030504040204" pitchFamily="50" charset="-128"/>
              </a:rPr>
              <a:t>実績については新型コロナウィルス感染症拡大の影響あり</a:t>
            </a:r>
            <a:endParaRPr kumimoji="1" lang="ja-JP" altLang="en-US" sz="1050" dirty="0">
              <a:latin typeface="Meiryo UI" panose="020B0604030504040204" pitchFamily="50" charset="-128"/>
              <a:ea typeface="Meiryo UI" panose="020B0604030504040204" pitchFamily="50" charset="-128"/>
            </a:endParaRPr>
          </a:p>
        </p:txBody>
      </p:sp>
      <p:pic>
        <p:nvPicPr>
          <p:cNvPr id="10" name="図 9"/>
          <p:cNvPicPr>
            <a:picLocks noChangeAspect="1"/>
          </p:cNvPicPr>
          <p:nvPr/>
        </p:nvPicPr>
        <p:blipFill>
          <a:blip r:embed="rId3"/>
          <a:stretch>
            <a:fillRect/>
          </a:stretch>
        </p:blipFill>
        <p:spPr>
          <a:xfrm>
            <a:off x="1689905" y="1292198"/>
            <a:ext cx="2882095" cy="4212000"/>
          </a:xfrm>
          <a:prstGeom prst="rect">
            <a:avLst/>
          </a:prstGeom>
          <a:ln w="6350">
            <a:solidFill>
              <a:schemeClr val="tx1"/>
            </a:solidFill>
          </a:ln>
        </p:spPr>
      </p:pic>
      <p:pic>
        <p:nvPicPr>
          <p:cNvPr id="12" name="図 11"/>
          <p:cNvPicPr>
            <a:picLocks noChangeAspect="1"/>
          </p:cNvPicPr>
          <p:nvPr/>
        </p:nvPicPr>
        <p:blipFill>
          <a:blip r:embed="rId4"/>
          <a:stretch>
            <a:fillRect/>
          </a:stretch>
        </p:blipFill>
        <p:spPr>
          <a:xfrm>
            <a:off x="4706028" y="1292198"/>
            <a:ext cx="2878266" cy="4212000"/>
          </a:xfrm>
          <a:prstGeom prst="rect">
            <a:avLst/>
          </a:prstGeom>
          <a:ln w="6350">
            <a:solidFill>
              <a:schemeClr val="tx1"/>
            </a:solidFill>
          </a:ln>
        </p:spPr>
      </p:pic>
    </p:spTree>
    <p:extLst>
      <p:ext uri="{BB962C8B-B14F-4D97-AF65-F5344CB8AC3E}">
        <p14:creationId xmlns:p14="http://schemas.microsoft.com/office/powerpoint/2010/main" val="32354709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9" name="直線コネクタ 98">
            <a:extLst>
              <a:ext uri="{FF2B5EF4-FFF2-40B4-BE49-F238E27FC236}">
                <a16:creationId xmlns:a16="http://schemas.microsoft.com/office/drawing/2014/main" id="{E71AC89B-C469-4EB4-802F-3C3DF50CB43F}"/>
              </a:ext>
            </a:extLst>
          </p:cNvPr>
          <p:cNvCxnSpPr/>
          <p:nvPr/>
        </p:nvCxnSpPr>
        <p:spPr>
          <a:xfrm>
            <a:off x="259053" y="3424066"/>
            <a:ext cx="86258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A884D459-4EE1-4970-8D1D-2949BA13059D}"/>
              </a:ext>
            </a:extLst>
          </p:cNvPr>
          <p:cNvSpPr txBox="1"/>
          <p:nvPr/>
        </p:nvSpPr>
        <p:spPr>
          <a:xfrm>
            <a:off x="252000" y="2898234"/>
            <a:ext cx="1800493" cy="523220"/>
          </a:xfrm>
          <a:prstGeom prst="rect">
            <a:avLst/>
          </a:prstGeom>
          <a:noFill/>
        </p:spPr>
        <p:txBody>
          <a:bodyPr wrap="none" rtlCol="0">
            <a:spAutoFit/>
          </a:bodyPr>
          <a:lstStyle/>
          <a:p>
            <a:r>
              <a:rPr lang="en-US" altLang="ja-JP" sz="2800" dirty="0" smtClean="0">
                <a:latin typeface="Meiryo UI" panose="020B0604030504040204" pitchFamily="50" charset="-128"/>
                <a:ea typeface="Meiryo UI" panose="020B0604030504040204" pitchFamily="50" charset="-128"/>
                <a:cs typeface="Meiryo UI" panose="020B0604030504040204" pitchFamily="50" charset="-128"/>
              </a:rPr>
              <a:t>Appendix</a:t>
            </a:r>
            <a:endParaRPr lang="ja-JP" altLang="en-US" sz="2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スライド番号プレースホルダー 1"/>
          <p:cNvSpPr txBox="1">
            <a:spLocks/>
          </p:cNvSpPr>
          <p:nvPr/>
        </p:nvSpPr>
        <p:spPr>
          <a:xfrm>
            <a:off x="8629649" y="0"/>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27</a:t>
            </a:fld>
            <a:endParaRPr kumimoji="1" lang="ja-JP" altLang="en-US" sz="2000" dirty="0"/>
          </a:p>
        </p:txBody>
      </p:sp>
    </p:spTree>
    <p:extLst>
      <p:ext uri="{BB962C8B-B14F-4D97-AF65-F5344CB8AC3E}">
        <p14:creationId xmlns:p14="http://schemas.microsoft.com/office/powerpoint/2010/main" val="38415438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a:extLst>
              <a:ext uri="{FF2B5EF4-FFF2-40B4-BE49-F238E27FC236}">
                <a16:creationId xmlns:a16="http://schemas.microsoft.com/office/drawing/2014/main" id="{71AB26C6-7B6B-4F05-8586-47ACE32E043B}"/>
              </a:ext>
            </a:extLst>
          </p:cNvPr>
          <p:cNvSpPr txBox="1"/>
          <p:nvPr/>
        </p:nvSpPr>
        <p:spPr>
          <a:xfrm>
            <a:off x="3912683" y="43051"/>
            <a:ext cx="1335622" cy="400110"/>
          </a:xfrm>
          <a:prstGeom prst="rect">
            <a:avLst/>
          </a:prstGeom>
          <a:noFill/>
        </p:spPr>
        <p:txBody>
          <a:bodyPr wrap="none" rtlCol="0">
            <a:spAutoFit/>
          </a:bodyPr>
          <a:lstStyle/>
          <a:p>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公設試とは</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2" name="直線コネクタ 21">
            <a:extLst>
              <a:ext uri="{FF2B5EF4-FFF2-40B4-BE49-F238E27FC236}">
                <a16:creationId xmlns:a16="http://schemas.microsoft.com/office/drawing/2014/main" id="{15303DEA-EC2D-4F63-A854-B768BA4F3849}"/>
              </a:ext>
            </a:extLst>
          </p:cNvPr>
          <p:cNvCxnSpPr/>
          <p:nvPr/>
        </p:nvCxnSpPr>
        <p:spPr>
          <a:xfrm>
            <a:off x="259053" y="476672"/>
            <a:ext cx="86258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スライド番号プレースホルダー 1"/>
          <p:cNvSpPr txBox="1">
            <a:spLocks/>
          </p:cNvSpPr>
          <p:nvPr/>
        </p:nvSpPr>
        <p:spPr>
          <a:xfrm>
            <a:off x="8629649" y="6492875"/>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28</a:t>
            </a:fld>
            <a:endParaRPr kumimoji="1" lang="ja-JP" altLang="en-US" sz="2000" dirty="0"/>
          </a:p>
        </p:txBody>
      </p:sp>
      <p:sp>
        <p:nvSpPr>
          <p:cNvPr id="9" name="テキスト ボックス 8"/>
          <p:cNvSpPr txBox="1"/>
          <p:nvPr/>
        </p:nvSpPr>
        <p:spPr>
          <a:xfrm>
            <a:off x="527608" y="639582"/>
            <a:ext cx="8102041" cy="4544321"/>
          </a:xfrm>
          <a:prstGeom prst="rect">
            <a:avLst/>
          </a:prstGeom>
          <a:noFill/>
        </p:spPr>
        <p:txBody>
          <a:bodyPr wrap="square" lIns="0" tIns="0" rIns="0" bIns="0" rtlCol="0">
            <a:spAutoFit/>
          </a:bodyPr>
          <a:lstStyle/>
          <a:p>
            <a:pPr>
              <a:lnSpc>
                <a:spcPct val="130000"/>
              </a:lnSpc>
            </a:pP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公設試とは、「公設試験研究機関」の略称です。</a:t>
            </a:r>
            <a:endPar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endParaRPr>
          </a:p>
          <a:p>
            <a:pPr>
              <a:lnSpc>
                <a:spcPct val="130000"/>
              </a:lnSpc>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日本独自の存在で、</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欧米で</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は、</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600" i="1" dirty="0" err="1" smtClean="0">
                <a:latin typeface="メイリオ" panose="020B0604030504040204" pitchFamily="50" charset="-128"/>
                <a:ea typeface="メイリオ" panose="020B0604030504040204" pitchFamily="50" charset="-128"/>
                <a:cs typeface="メイリオ" panose="020B0604030504040204" pitchFamily="50" charset="-128"/>
              </a:rPr>
              <a:t>Kohsetsushi</a:t>
            </a:r>
            <a:r>
              <a:rPr lang="ja-JP" altLang="en-US" sz="1600" i="1" dirty="0" smtClean="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とその</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まま英語表記される</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a:lnSpc>
                <a:spcPct val="130000"/>
              </a:lnSpc>
            </a:pPr>
            <a:endPar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endParaRPr>
          </a:p>
          <a:p>
            <a:pPr>
              <a:lnSpc>
                <a:spcPct val="130000"/>
              </a:lnSpc>
            </a:pP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●地方公共団体に設置される試験所・研究所、その他の機関</a:t>
            </a:r>
            <a:endPar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endParaRPr>
          </a:p>
          <a:p>
            <a:pPr>
              <a:lnSpc>
                <a:spcPct val="130000"/>
              </a:lnSpc>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●主</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に試験研究および企業支援に</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関する業務を行う</a:t>
            </a:r>
          </a:p>
          <a:p>
            <a:pPr>
              <a:lnSpc>
                <a:spcPct val="130000"/>
              </a:lnSpc>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●工業系の公設試・・・全国に</a:t>
            </a:r>
            <a:r>
              <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rPr>
              <a:t>65</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機関</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設置</a:t>
            </a:r>
          </a:p>
          <a:p>
            <a:pPr>
              <a:lnSpc>
                <a:spcPct val="130000"/>
              </a:lnSpc>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（令和</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3</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年　第</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94</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回全国</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公立鉱工業試験研究機関長</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協議会総会資料より）</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産業技術に関する</a:t>
            </a:r>
            <a:r>
              <a:rPr lang="ja-JP" altLang="en-US" sz="2000" dirty="0" smtClean="0">
                <a:latin typeface="メイリオ" panose="020B0604030504040204" pitchFamily="50" charset="-128"/>
                <a:cs typeface="メイリオ" panose="020B0604030504040204" pitchFamily="50" charset="-128"/>
              </a:rPr>
              <a:t>総合的な技術支援</a:t>
            </a:r>
            <a:r>
              <a:rPr lang="ja-JP" altLang="en-US" sz="2000" dirty="0">
                <a:latin typeface="メイリオ" panose="020B0604030504040204" pitchFamily="50" charset="-128"/>
                <a:cs typeface="メイリオ" panose="020B0604030504040204" pitchFamily="50" charset="-128"/>
              </a:rPr>
              <a:t>を通じて</a:t>
            </a:r>
            <a:r>
              <a:rPr lang="ja-JP" altLang="en-US" sz="2000" dirty="0" smtClean="0">
                <a:latin typeface="メイリオ" panose="020B0604030504040204" pitchFamily="50" charset="-128"/>
                <a:cs typeface="メイリオ" panose="020B0604030504040204" pitchFamily="50" charset="-128"/>
              </a:rPr>
              <a:t>、共同</a:t>
            </a:r>
            <a:r>
              <a:rPr lang="ja-JP" altLang="en-US" sz="2000" dirty="0">
                <a:latin typeface="メイリオ" panose="020B0604030504040204" pitchFamily="50" charset="-128"/>
                <a:cs typeface="メイリオ" panose="020B0604030504040204" pitchFamily="50" charset="-128"/>
              </a:rPr>
              <a:t>開発から事業化に</a:t>
            </a:r>
            <a:r>
              <a:rPr lang="ja-JP" altLang="en-US" sz="2000" dirty="0" smtClean="0">
                <a:latin typeface="メイリオ" panose="020B0604030504040204" pitchFamily="50" charset="-128"/>
                <a:cs typeface="メイリオ" panose="020B0604030504040204" pitchFamily="50" charset="-128"/>
              </a:rPr>
              <a:t>向けた様々</a:t>
            </a:r>
            <a:r>
              <a:rPr lang="ja-JP" altLang="en-US" sz="2000" dirty="0">
                <a:latin typeface="メイリオ" panose="020B0604030504040204" pitchFamily="50" charset="-128"/>
                <a:cs typeface="メイリオ" panose="020B0604030504040204" pitchFamily="50" charset="-128"/>
              </a:rPr>
              <a:t>な支援</a:t>
            </a:r>
            <a:r>
              <a:rPr lang="ja-JP" altLang="en-US" sz="2000" dirty="0" smtClean="0">
                <a:latin typeface="メイリオ" panose="020B0604030504040204" pitchFamily="50" charset="-128"/>
                <a:cs typeface="メイリオ" panose="020B0604030504040204" pitchFamily="50" charset="-128"/>
              </a:rPr>
              <a:t>を行う。</a:t>
            </a:r>
            <a:endParaRPr lang="en-US" altLang="ja-JP" sz="2000" dirty="0" smtClean="0">
              <a:latin typeface="メイリオ" panose="020B0604030504040204" pitchFamily="50" charset="-128"/>
              <a:cs typeface="メイリオ" panose="020B0604030504040204" pitchFamily="50" charset="-128"/>
            </a:endParaRPr>
          </a:p>
          <a:p>
            <a:pPr>
              <a:lnSpc>
                <a:spcPct val="130000"/>
              </a:lnSpc>
            </a:pP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cs typeface="メイリオ" panose="020B0604030504040204" pitchFamily="50" charset="-128"/>
              </a:rPr>
              <a:t>主な支援メニュー</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a:t>
            </a:r>
          </a:p>
          <a:p>
            <a:pPr>
              <a:lnSpc>
                <a:spcPct val="130000"/>
              </a:lnSpc>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■技術相談　■機器・設備利用　■依頼試験・分析　■共同研究・受託研究</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lnSpc>
                <a:spcPct val="130000"/>
              </a:lnSpc>
            </a:pP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■人材育成　■情報提供</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テキスト ボックス 9"/>
          <p:cNvSpPr txBox="1"/>
          <p:nvPr/>
        </p:nvSpPr>
        <p:spPr>
          <a:xfrm>
            <a:off x="527608" y="5424332"/>
            <a:ext cx="7899598" cy="1240340"/>
          </a:xfrm>
          <a:prstGeom prst="rect">
            <a:avLst/>
          </a:prstGeom>
          <a:noFill/>
        </p:spPr>
        <p:txBody>
          <a:bodyPr wrap="none" lIns="0" tIns="0" rIns="0" bIns="0" rtlCol="0">
            <a:spAutoFit/>
          </a:bodyPr>
          <a:lstStyle/>
          <a:p>
            <a:pPr>
              <a:lnSpc>
                <a:spcPct val="130000"/>
              </a:lnSpc>
            </a:pP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全国工業系公設試</a:t>
            </a:r>
            <a:r>
              <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rPr>
              <a:t>65</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機関中、地独法人</a:t>
            </a:r>
            <a:r>
              <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rPr>
              <a:t>9</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機関</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（令和</a:t>
            </a:r>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日現在）</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a:lnSpc>
                <a:spcPct val="130000"/>
              </a:lnSpc>
            </a:pP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400" dirty="0">
                <a:latin typeface="メイリオ" panose="020B0604030504040204" pitchFamily="50" charset="-128"/>
                <a:ea typeface="メイリオ" panose="020B0604030504040204" pitchFamily="50" charset="-128"/>
                <a:cs typeface="メイリオ" panose="020B0604030504040204" pitchFamily="50" charset="-128"/>
              </a:rPr>
              <a:t>北海道立総合研究</a:t>
            </a:r>
            <a:r>
              <a:rPr lang="zh-TW" altLang="en-US" sz="1400" dirty="0" smtClean="0">
                <a:latin typeface="メイリオ" panose="020B0604030504040204" pitchFamily="50" charset="-128"/>
                <a:ea typeface="メイリオ" panose="020B0604030504040204" pitchFamily="50" charset="-128"/>
                <a:cs typeface="メイリオ" panose="020B0604030504040204" pitchFamily="50" charset="-128"/>
              </a:rPr>
              <a:t>機構</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青森県産業技術センター　</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岩手県工業技術</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センター</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a:lnSpc>
                <a:spcPct val="130000"/>
              </a:lnSpc>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・東京都立産業技術研究</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センター　・</a:t>
            </a:r>
            <a:r>
              <a:rPr lang="zh-TW" altLang="en-US" sz="1400" dirty="0">
                <a:latin typeface="メイリオ" panose="020B0604030504040204" pitchFamily="50" charset="-128"/>
                <a:ea typeface="メイリオ" panose="020B0604030504040204" pitchFamily="50" charset="-128"/>
                <a:cs typeface="メイリオ" panose="020B0604030504040204" pitchFamily="50" charset="-128"/>
              </a:rPr>
              <a:t>神奈川県立産業技術総合</a:t>
            </a:r>
            <a:r>
              <a:rPr lang="zh-TW" altLang="en-US" sz="1400" dirty="0" smtClean="0">
                <a:latin typeface="メイリオ" panose="020B0604030504040204" pitchFamily="50" charset="-128"/>
                <a:ea typeface="メイリオ" panose="020B0604030504040204" pitchFamily="50" charset="-128"/>
                <a:cs typeface="メイリオ" panose="020B0604030504040204" pitchFamily="50" charset="-128"/>
              </a:rPr>
              <a:t>研究所</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zh-TW" altLang="en-US" sz="1400" dirty="0">
                <a:latin typeface="メイリオ" panose="020B0604030504040204" pitchFamily="50" charset="-128"/>
                <a:ea typeface="メイリオ" panose="020B0604030504040204" pitchFamily="50" charset="-128"/>
                <a:cs typeface="メイリオ" panose="020B0604030504040204" pitchFamily="50" charset="-128"/>
              </a:rPr>
              <a:t>大阪産業技術</a:t>
            </a:r>
            <a:r>
              <a:rPr lang="zh-TW" altLang="en-US" sz="1400" dirty="0" smtClean="0">
                <a:latin typeface="メイリオ" panose="020B0604030504040204" pitchFamily="50" charset="-128"/>
                <a:ea typeface="メイリオ" panose="020B0604030504040204" pitchFamily="50" charset="-128"/>
                <a:cs typeface="メイリオ" panose="020B0604030504040204" pitchFamily="50" charset="-128"/>
              </a:rPr>
              <a:t>研究所</a:t>
            </a:r>
            <a:endParaRPr lang="en-US" altLang="zh-TW"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a:lnSpc>
                <a:spcPct val="130000"/>
              </a:lnSpc>
            </a:pP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400" dirty="0">
                <a:latin typeface="メイリオ" panose="020B0604030504040204" pitchFamily="50" charset="-128"/>
                <a:ea typeface="メイリオ" panose="020B0604030504040204" pitchFamily="50" charset="-128"/>
                <a:cs typeface="メイリオ" panose="020B0604030504040204" pitchFamily="50" charset="-128"/>
              </a:rPr>
              <a:t>京都市産業技術</a:t>
            </a:r>
            <a:r>
              <a:rPr lang="zh-TW" altLang="en-US" sz="1400" dirty="0" smtClean="0">
                <a:latin typeface="メイリオ" panose="020B0604030504040204" pitchFamily="50" charset="-128"/>
                <a:ea typeface="メイリオ" panose="020B0604030504040204" pitchFamily="50" charset="-128"/>
                <a:cs typeface="メイリオ" panose="020B0604030504040204" pitchFamily="50" charset="-128"/>
              </a:rPr>
              <a:t>研究所</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鳥取県産業技術センター　</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山口県産業技術センター</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20827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a:extLst>
              <a:ext uri="{FF2B5EF4-FFF2-40B4-BE49-F238E27FC236}">
                <a16:creationId xmlns:a16="http://schemas.microsoft.com/office/drawing/2014/main" id="{71AB26C6-7B6B-4F05-8586-47ACE32E043B}"/>
              </a:ext>
            </a:extLst>
          </p:cNvPr>
          <p:cNvSpPr txBox="1"/>
          <p:nvPr/>
        </p:nvSpPr>
        <p:spPr>
          <a:xfrm>
            <a:off x="252000" y="2896662"/>
            <a:ext cx="5145961" cy="523220"/>
          </a:xfrm>
          <a:prstGeom prst="rect">
            <a:avLst/>
          </a:prstGeom>
          <a:noFill/>
        </p:spPr>
        <p:txBody>
          <a:bodyPr wrap="none" rtlCol="0">
            <a:spAutoFit/>
          </a:bodyPr>
          <a:lstStyle/>
          <a:p>
            <a:r>
              <a:rPr lang="ja-JP" altLang="en-US" sz="2800" dirty="0" smtClean="0">
                <a:latin typeface="Meiryo UI" panose="020B0604030504040204" pitchFamily="50" charset="-128"/>
                <a:ea typeface="Meiryo UI" panose="020B0604030504040204" pitchFamily="50" charset="-128"/>
                <a:cs typeface="Meiryo UI" panose="020B0604030504040204" pitchFamily="50" charset="-128"/>
              </a:rPr>
              <a:t>１．大阪産業技術研究所の概要</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2" name="直線コネクタ 21">
            <a:extLst>
              <a:ext uri="{FF2B5EF4-FFF2-40B4-BE49-F238E27FC236}">
                <a16:creationId xmlns:a16="http://schemas.microsoft.com/office/drawing/2014/main" id="{15303DEA-EC2D-4F63-A854-B768BA4F3849}"/>
              </a:ext>
            </a:extLst>
          </p:cNvPr>
          <p:cNvCxnSpPr/>
          <p:nvPr/>
        </p:nvCxnSpPr>
        <p:spPr>
          <a:xfrm>
            <a:off x="259053" y="3424067"/>
            <a:ext cx="86258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スライド番号プレースホルダー 1"/>
          <p:cNvSpPr txBox="1">
            <a:spLocks/>
          </p:cNvSpPr>
          <p:nvPr/>
        </p:nvSpPr>
        <p:spPr>
          <a:xfrm>
            <a:off x="8629649" y="6480000"/>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2</a:t>
            </a:fld>
            <a:endParaRPr kumimoji="1" lang="ja-JP" altLang="en-US" sz="2000" dirty="0"/>
          </a:p>
        </p:txBody>
      </p:sp>
    </p:spTree>
    <p:extLst>
      <p:ext uri="{BB962C8B-B14F-4D97-AF65-F5344CB8AC3E}">
        <p14:creationId xmlns:p14="http://schemas.microsoft.com/office/powerpoint/2010/main" val="16912509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a:extLst>
              <a:ext uri="{FF2B5EF4-FFF2-40B4-BE49-F238E27FC236}">
                <a16:creationId xmlns:a16="http://schemas.microsoft.com/office/drawing/2014/main" id="{71AB26C6-7B6B-4F05-8586-47ACE32E043B}"/>
              </a:ext>
            </a:extLst>
          </p:cNvPr>
          <p:cNvSpPr txBox="1"/>
          <p:nvPr/>
        </p:nvSpPr>
        <p:spPr>
          <a:xfrm>
            <a:off x="3162413" y="43051"/>
            <a:ext cx="2831224" cy="400110"/>
          </a:xfrm>
          <a:prstGeom prst="rect">
            <a:avLst/>
          </a:prstGeom>
          <a:noFill/>
        </p:spPr>
        <p:txBody>
          <a:bodyPr wrap="none" rtlCol="0">
            <a:spAutoFit/>
          </a:bodyPr>
          <a:lstStyle/>
          <a:p>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旧法人・統合法人の概要</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2" name="直線コネクタ 21">
            <a:extLst>
              <a:ext uri="{FF2B5EF4-FFF2-40B4-BE49-F238E27FC236}">
                <a16:creationId xmlns:a16="http://schemas.microsoft.com/office/drawing/2014/main" id="{15303DEA-EC2D-4F63-A854-B768BA4F3849}"/>
              </a:ext>
            </a:extLst>
          </p:cNvPr>
          <p:cNvCxnSpPr/>
          <p:nvPr/>
        </p:nvCxnSpPr>
        <p:spPr>
          <a:xfrm>
            <a:off x="259053" y="476672"/>
            <a:ext cx="86258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スライド番号プレースホルダー 1"/>
          <p:cNvSpPr txBox="1">
            <a:spLocks/>
          </p:cNvSpPr>
          <p:nvPr/>
        </p:nvSpPr>
        <p:spPr>
          <a:xfrm>
            <a:off x="8629649" y="0"/>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29</a:t>
            </a:fld>
            <a:endParaRPr kumimoji="1" lang="ja-JP" altLang="en-US" sz="2000" dirty="0"/>
          </a:p>
        </p:txBody>
      </p:sp>
      <p:graphicFrame>
        <p:nvGraphicFramePr>
          <p:cNvPr id="9" name="表 8"/>
          <p:cNvGraphicFramePr>
            <a:graphicFrameLocks noGrp="1"/>
          </p:cNvGraphicFramePr>
          <p:nvPr>
            <p:extLst/>
          </p:nvPr>
        </p:nvGraphicFramePr>
        <p:xfrm>
          <a:off x="539552" y="1087198"/>
          <a:ext cx="8064896" cy="4683604"/>
        </p:xfrm>
        <a:graphic>
          <a:graphicData uri="http://schemas.openxmlformats.org/drawingml/2006/table">
            <a:tbl>
              <a:tblPr>
                <a:effectLst>
                  <a:outerShdw blurRad="50800" dist="38100" dir="2700000" algn="tl" rotWithShape="0">
                    <a:prstClr val="black">
                      <a:alpha val="40000"/>
                    </a:prstClr>
                  </a:outerShdw>
                </a:effectLst>
                <a:tableStyleId>{69CF1AB2-1976-4502-BF36-3FF5EA218861}</a:tableStyleId>
              </a:tblPr>
              <a:tblGrid>
                <a:gridCol w="1440160">
                  <a:extLst>
                    <a:ext uri="{9D8B030D-6E8A-4147-A177-3AD203B41FA5}">
                      <a16:colId xmlns:a16="http://schemas.microsoft.com/office/drawing/2014/main" val="20000"/>
                    </a:ext>
                  </a:extLst>
                </a:gridCol>
                <a:gridCol w="2683935">
                  <a:extLst>
                    <a:ext uri="{9D8B030D-6E8A-4147-A177-3AD203B41FA5}">
                      <a16:colId xmlns:a16="http://schemas.microsoft.com/office/drawing/2014/main" val="3396612500"/>
                    </a:ext>
                  </a:extLst>
                </a:gridCol>
                <a:gridCol w="1996585">
                  <a:extLst>
                    <a:ext uri="{9D8B030D-6E8A-4147-A177-3AD203B41FA5}">
                      <a16:colId xmlns:a16="http://schemas.microsoft.com/office/drawing/2014/main" val="20001"/>
                    </a:ext>
                  </a:extLst>
                </a:gridCol>
                <a:gridCol w="1944216">
                  <a:extLst>
                    <a:ext uri="{9D8B030D-6E8A-4147-A177-3AD203B41FA5}">
                      <a16:colId xmlns:a16="http://schemas.microsoft.com/office/drawing/2014/main" val="20002"/>
                    </a:ext>
                  </a:extLst>
                </a:gridCol>
              </a:tblGrid>
              <a:tr h="298549">
                <a:tc>
                  <a:txBody>
                    <a:bodyPr/>
                    <a:lstStyle/>
                    <a:p>
                      <a:pPr algn="ctr" fontAlgn="ctr"/>
                      <a:r>
                        <a:rPr lang="ja-JP" altLang="en-US" sz="1000" b="1"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0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73" marR="6873" marT="6344" marB="0" anchor="ctr">
                    <a:lnR w="12700" cap="flat" cmpd="sng" algn="ctr">
                      <a:solidFill>
                        <a:schemeClr val="bg1"/>
                      </a:solidFill>
                      <a:prstDash val="solid"/>
                      <a:round/>
                      <a:headEnd type="none" w="med" len="med"/>
                      <a:tailEnd type="none" w="med" len="med"/>
                    </a:lnR>
                    <a:solidFill>
                      <a:schemeClr val="accent1">
                        <a:lumMod val="75000"/>
                      </a:schemeClr>
                    </a:solidFill>
                  </a:tcPr>
                </a:tc>
                <a:tc>
                  <a:txBody>
                    <a:bodyPr/>
                    <a:lstStyle/>
                    <a:p>
                      <a:pPr algn="ctr" fontAlgn="ctr"/>
                      <a:r>
                        <a:rPr lang="ja-JP" altLang="en-US" sz="100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大阪産業技術研究所</a:t>
                      </a:r>
                      <a:endParaRPr lang="ja-JP" altLang="en-US" sz="10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73" marR="6873" marT="634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1">
                        <a:lumMod val="75000"/>
                      </a:schemeClr>
                    </a:solidFill>
                  </a:tcPr>
                </a:tc>
                <a:tc>
                  <a:txBody>
                    <a:bodyPr/>
                    <a:lstStyle/>
                    <a:p>
                      <a:pPr algn="ctr" fontAlgn="ctr"/>
                      <a:r>
                        <a:rPr lang="ja-JP" altLang="en-US" sz="1000" b="1"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大阪</a:t>
                      </a:r>
                      <a:r>
                        <a:rPr lang="zh-TW" altLang="en-US" sz="1000" b="1"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府立</a:t>
                      </a:r>
                      <a:r>
                        <a:rPr lang="zh-TW" altLang="en-US" sz="1000" b="1"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産業技術総合研究所</a:t>
                      </a:r>
                      <a:endParaRPr lang="zh-TW" altLang="en-US" sz="10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73" marR="6873" marT="634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1">
                        <a:lumMod val="75000"/>
                      </a:schemeClr>
                    </a:solidFill>
                  </a:tcPr>
                </a:tc>
                <a:tc>
                  <a:txBody>
                    <a:bodyPr/>
                    <a:lstStyle/>
                    <a:p>
                      <a:pPr algn="ctr" fontAlgn="ctr"/>
                      <a:r>
                        <a:rPr lang="ja-JP" altLang="en-US" sz="1000" b="1"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大阪市立</a:t>
                      </a:r>
                      <a:r>
                        <a:rPr lang="ja-JP" altLang="en-US" sz="1000" b="1"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工業研究所</a:t>
                      </a:r>
                      <a:endParaRPr lang="ja-JP" altLang="en-US" sz="10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73" marR="6873" marT="634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1">
                        <a:lumMod val="75000"/>
                      </a:schemeClr>
                    </a:solidFill>
                  </a:tcPr>
                </a:tc>
                <a:extLst>
                  <a:ext uri="{0D108BD9-81ED-4DB2-BD59-A6C34878D82A}">
                    <a16:rowId xmlns:a16="http://schemas.microsoft.com/office/drawing/2014/main" val="10000"/>
                  </a:ext>
                </a:extLst>
              </a:tr>
              <a:tr h="399209">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　所　　在　　地</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73" marR="6873" marT="6344"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　和泉センター・森之宮センター</a:t>
                      </a:r>
                      <a:endPar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6873" marT="6344" marB="0" anchor="ctr">
                    <a:solidFill>
                      <a:srgbClr val="FFFFCC"/>
                    </a:solidFill>
                  </a:tcP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和泉市あゆみ野</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23710" marR="6873" marT="6344" marB="0" anchor="ctr"/>
                </a:tc>
                <a:tc>
                  <a:txBody>
                    <a:bodyPr/>
                    <a:lstStyle/>
                    <a:p>
                      <a:pPr algn="l" fontAlgn="ctr"/>
                      <a:r>
                        <a:rPr lang="zh-TW"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大阪市</a:t>
                      </a: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城東区</a:t>
                      </a:r>
                      <a:r>
                        <a:rPr lang="zh-TW"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森之宮</a:t>
                      </a:r>
                      <a:endParaRPr lang="zh-TW"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23710" marR="6873" marT="6344" marB="0" anchor="ctr">
                    <a:lnR w="28575" cap="flat" cmpd="sng" algn="ctr">
                      <a:solidFill>
                        <a:srgbClr val="0070C0"/>
                      </a:solidFill>
                      <a:prstDash val="solid"/>
                      <a:round/>
                      <a:headEnd type="none" w="med" len="med"/>
                      <a:tailEnd type="none" w="med" len="med"/>
                    </a:lnR>
                  </a:tcPr>
                </a:tc>
                <a:extLst>
                  <a:ext uri="{0D108BD9-81ED-4DB2-BD59-A6C34878D82A}">
                    <a16:rowId xmlns:a16="http://schemas.microsoft.com/office/drawing/2014/main" val="10001"/>
                  </a:ext>
                </a:extLst>
              </a:tr>
              <a:tr h="298549">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　創　　　　立</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73" marR="6873" marT="6344"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平成</a:t>
                      </a:r>
                      <a:r>
                        <a:rPr lang="en-US" altLang="ja-JP" sz="10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29</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月（統合）</a:t>
                      </a:r>
                    </a:p>
                  </a:txBody>
                  <a:tcPr marL="123710" marR="6873" marT="6344" marB="0" anchor="ctr">
                    <a:solidFill>
                      <a:srgbClr val="FFFFCC"/>
                    </a:solidFill>
                  </a:tcP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昭和</a:t>
                      </a: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年</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23710" marR="6873" marT="634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大正</a:t>
                      </a: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年</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23710" marR="6873" marT="6344" marB="0" anchor="ctr">
                    <a:lnR w="28575" cap="flat" cmpd="sng" algn="ctr">
                      <a:solidFill>
                        <a:srgbClr val="0070C0"/>
                      </a:solidFill>
                      <a:prstDash val="solid"/>
                      <a:round/>
                      <a:headEnd type="none" w="med" len="med"/>
                      <a:tailEnd type="none" w="med" len="med"/>
                    </a:lnR>
                  </a:tcPr>
                </a:tc>
                <a:extLst>
                  <a:ext uri="{0D108BD9-81ED-4DB2-BD59-A6C34878D82A}">
                    <a16:rowId xmlns:a16="http://schemas.microsoft.com/office/drawing/2014/main" val="10002"/>
                  </a:ext>
                </a:extLst>
              </a:tr>
              <a:tr h="298549">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　建　　設　　年</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73" marR="6873" marT="6344" marB="0" anchor="ctr"/>
                </a:tc>
                <a:tc>
                  <a:txBody>
                    <a:bodyPr/>
                    <a:lstStyle/>
                    <a:p>
                      <a:pPr algn="l" fontAlgn="ct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同　右</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23710" marR="6873" marT="6344" marB="0" anchor="ctr">
                    <a:solidFill>
                      <a:srgbClr val="FFFFCC"/>
                    </a:solidFill>
                  </a:tcP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平成</a:t>
                      </a: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年</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23710" marR="6873" marT="634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昭和</a:t>
                      </a: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57</a:t>
                      </a: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年</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23710" marR="6873" marT="6344" marB="0" anchor="ctr">
                    <a:lnR w="28575" cap="flat" cmpd="sng" algn="ctr">
                      <a:solidFill>
                        <a:srgbClr val="0070C0"/>
                      </a:solidFill>
                      <a:prstDash val="solid"/>
                      <a:round/>
                      <a:headEnd type="none" w="med" len="med"/>
                      <a:tailEnd type="none" w="med" len="med"/>
                    </a:lnR>
                  </a:tcPr>
                </a:tc>
                <a:extLst>
                  <a:ext uri="{0D108BD9-81ED-4DB2-BD59-A6C34878D82A}">
                    <a16:rowId xmlns:a16="http://schemas.microsoft.com/office/drawing/2014/main" val="10003"/>
                  </a:ext>
                </a:extLst>
              </a:tr>
              <a:tr h="298549">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　地独法人</a:t>
                      </a: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移行時期</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73" marR="6873" marT="6344" marB="0" anchor="ctr"/>
                </a:tc>
                <a:tc>
                  <a:txBody>
                    <a:bodyPr/>
                    <a:lstStyle/>
                    <a:p>
                      <a:pPr algn="l" fontAlgn="ct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平成</a:t>
                      </a:r>
                      <a:r>
                        <a:rPr lang="en-US" altLang="ja-JP" sz="10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29</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23710" marR="6873" marT="6344" marB="0" anchor="ctr">
                    <a:solidFill>
                      <a:srgbClr val="FFFFCC"/>
                    </a:solidFill>
                  </a:tcP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平成</a:t>
                      </a: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24</a:t>
                      </a: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23710" marR="6873" marT="634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平成</a:t>
                      </a: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20</a:t>
                      </a: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23710" marR="6873" marT="6344" marB="0" anchor="ctr">
                    <a:lnR w="28575" cap="flat" cmpd="sng" algn="ctr">
                      <a:solidFill>
                        <a:srgbClr val="0070C0"/>
                      </a:solidFill>
                      <a:prstDash val="solid"/>
                      <a:round/>
                      <a:headEnd type="none" w="med" len="med"/>
                      <a:tailEnd type="none" w="med" len="med"/>
                    </a:lnR>
                  </a:tcPr>
                </a:tc>
                <a:extLst>
                  <a:ext uri="{0D108BD9-81ED-4DB2-BD59-A6C34878D82A}">
                    <a16:rowId xmlns:a16="http://schemas.microsoft.com/office/drawing/2014/main" val="10004"/>
                  </a:ext>
                </a:extLst>
              </a:tr>
              <a:tr h="326623">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　役員数</a:t>
                      </a:r>
                      <a:endParaRPr 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73" marR="6873" marT="6344"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0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名</a:t>
                      </a:r>
                      <a:r>
                        <a:rPr lang="en-US" altLang="ja-JP" sz="10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理事長・副理事長・理事</a:t>
                      </a:r>
                      <a:r>
                        <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名</a:t>
                      </a:r>
                      <a:r>
                        <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6873" marT="6344" marB="0" anchor="ctr">
                    <a:solidFill>
                      <a:srgbClr val="FFFFCC"/>
                    </a:solidFill>
                  </a:tcPr>
                </a:tc>
                <a:tc>
                  <a:txBody>
                    <a:bodyPr/>
                    <a:lstStyle/>
                    <a:p>
                      <a:pPr algn="l" fontAlgn="ctr"/>
                      <a:r>
                        <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名（理事長・副理事長・理事</a:t>
                      </a:r>
                      <a:r>
                        <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23710" marR="6873" marT="6344" marB="0" anchor="ctr"/>
                </a:tc>
                <a:tc>
                  <a:txBody>
                    <a:bodyPr/>
                    <a:lstStyle/>
                    <a:p>
                      <a:pPr algn="l" fontAlgn="ctr"/>
                      <a:r>
                        <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名（理事長・理事</a:t>
                      </a:r>
                      <a:r>
                        <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名）</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23710" marR="6873" marT="6344" marB="0" anchor="ctr">
                    <a:lnR w="28575" cap="flat" cmpd="sng" algn="ctr">
                      <a:solidFill>
                        <a:srgbClr val="0070C0"/>
                      </a:solidFill>
                      <a:prstDash val="solid"/>
                      <a:round/>
                      <a:headEnd type="none" w="med" len="med"/>
                      <a:tailEnd type="none" w="med" len="med"/>
                    </a:lnR>
                  </a:tcPr>
                </a:tc>
                <a:extLst>
                  <a:ext uri="{0D108BD9-81ED-4DB2-BD59-A6C34878D82A}">
                    <a16:rowId xmlns:a16="http://schemas.microsoft.com/office/drawing/2014/main" val="10005"/>
                  </a:ext>
                </a:extLst>
              </a:tr>
              <a:tr h="326623">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　職員数</a:t>
                      </a:r>
                      <a:endParaRPr 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73" marR="6873" marT="6344" marB="0" anchor="ctr"/>
                </a:tc>
                <a:tc>
                  <a:txBody>
                    <a:bodyPr/>
                    <a:lstStyle/>
                    <a:p>
                      <a:pPr algn="l"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269</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名（うち研究員</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名）</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(R3.4.1)</a:t>
                      </a:r>
                    </a:p>
                    <a:p>
                      <a:pPr algn="l"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役員、非常勤職員含む</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23710" marR="6873" marT="6344" marB="0" anchor="ctr">
                    <a:solidFill>
                      <a:srgbClr val="FFFFCC"/>
                    </a:solidFill>
                  </a:tcPr>
                </a:tc>
                <a:tc>
                  <a:txBody>
                    <a:bodyPr/>
                    <a:lstStyle/>
                    <a:p>
                      <a:pPr algn="l" fontAlgn="ctr"/>
                      <a:r>
                        <a:rPr lang="en-US" altLang="ja-JP" sz="10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152</a:t>
                      </a:r>
                      <a:r>
                        <a:rPr lang="ja-JP" altLang="en-US" sz="10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名（うち研究職</a:t>
                      </a:r>
                      <a:r>
                        <a:rPr lang="en-US" altLang="ja-JP" sz="10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126</a:t>
                      </a:r>
                      <a:r>
                        <a:rPr lang="ja-JP" altLang="en-US" sz="10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名）</a:t>
                      </a:r>
                      <a:endParaRPr lang="en-US" altLang="ja-JP" sz="10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H28.4.1</a:t>
                      </a: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0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23710" marR="6873" marT="6344" marB="0" anchor="ctr"/>
                </a:tc>
                <a:tc>
                  <a:txBody>
                    <a:bodyPr/>
                    <a:lstStyle/>
                    <a:p>
                      <a:pPr algn="l" fontAlgn="ctr"/>
                      <a:r>
                        <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93</a:t>
                      </a: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名</a:t>
                      </a: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（うち研究職</a:t>
                      </a:r>
                      <a:r>
                        <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79</a:t>
                      </a: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名）</a:t>
                      </a:r>
                      <a:endPar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H28.4.1</a:t>
                      </a: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0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23710" marR="6873" marT="6344" marB="0" anchor="ctr">
                    <a:lnR w="28575" cap="flat" cmpd="sng" algn="ctr">
                      <a:solidFill>
                        <a:srgbClr val="0070C0"/>
                      </a:solidFill>
                      <a:prstDash val="solid"/>
                      <a:round/>
                      <a:headEnd type="none" w="med" len="med"/>
                      <a:tailEnd type="none" w="med" len="med"/>
                    </a:lnR>
                  </a:tcPr>
                </a:tc>
                <a:extLst>
                  <a:ext uri="{0D108BD9-81ED-4DB2-BD59-A6C34878D82A}">
                    <a16:rowId xmlns:a16="http://schemas.microsoft.com/office/drawing/2014/main" val="10006"/>
                  </a:ext>
                </a:extLst>
              </a:tr>
              <a:tr h="298549">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　資　本　金</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73" marR="6873" marT="6344" marB="0" anchor="ctr"/>
                </a:tc>
                <a:tc>
                  <a:txBody>
                    <a:bodyPr/>
                    <a:lstStyle/>
                    <a:p>
                      <a:pPr algn="l"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14,479</a:t>
                      </a:r>
                      <a:r>
                        <a:rPr lang="en-US" altLang="ja-JP" sz="10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百万円</a:t>
                      </a:r>
                      <a:r>
                        <a:rPr lang="en-US" altLang="ja-JP" sz="10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(R3.3.31)</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23710" marR="6873" marT="6344" marB="0" anchor="ctr">
                    <a:solidFill>
                      <a:srgbClr val="FFFFCC"/>
                    </a:solidFill>
                  </a:tcPr>
                </a:tc>
                <a:tc>
                  <a:txBody>
                    <a:bodyPr/>
                    <a:lstStyle/>
                    <a:p>
                      <a:pPr algn="l" fontAlgn="ct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10,148 </a:t>
                      </a: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百万円</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23710" marR="6873" marT="6344" marB="0" anchor="ctr"/>
                </a:tc>
                <a:tc>
                  <a:txBody>
                    <a:bodyPr/>
                    <a:lstStyle/>
                    <a:p>
                      <a:pPr algn="l" fontAlgn="ct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4,853 </a:t>
                      </a: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百万円</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23710" marR="6873" marT="6344" marB="0" anchor="ctr">
                    <a:lnR w="28575" cap="flat" cmpd="sng" algn="ctr">
                      <a:solidFill>
                        <a:srgbClr val="0070C0"/>
                      </a:solidFill>
                      <a:prstDash val="solid"/>
                      <a:round/>
                      <a:headEnd type="none" w="med" len="med"/>
                      <a:tailEnd type="none" w="med" len="med"/>
                    </a:lnR>
                  </a:tcPr>
                </a:tc>
                <a:extLst>
                  <a:ext uri="{0D108BD9-81ED-4DB2-BD59-A6C34878D82A}">
                    <a16:rowId xmlns:a16="http://schemas.microsoft.com/office/drawing/2014/main" val="10007"/>
                  </a:ext>
                </a:extLst>
              </a:tr>
              <a:tr h="331547">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　事　業　費</a:t>
                      </a:r>
                      <a:endPar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73" marR="6873" marT="6344" marB="0" anchor="ctr"/>
                </a:tc>
                <a:tc>
                  <a:txBody>
                    <a:bodyPr/>
                    <a:lstStyle/>
                    <a:p>
                      <a:pPr algn="l" fontAlgn="ctr"/>
                      <a:r>
                        <a:rPr lang="en-US" altLang="ja-JP" sz="10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  4,509</a:t>
                      </a:r>
                      <a:r>
                        <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百万円</a:t>
                      </a:r>
                      <a:r>
                        <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(R3</a:t>
                      </a: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年度予算）</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23710" marR="6873" marT="6344" marB="0" anchor="ctr">
                    <a:solidFill>
                      <a:srgbClr val="FFFFCC"/>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  2,488 </a:t>
                      </a: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百万円</a:t>
                      </a:r>
                      <a:r>
                        <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(H28</a:t>
                      </a: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年度予算）</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23710" marR="6873" marT="6344"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1,530 </a:t>
                      </a: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百万円</a:t>
                      </a:r>
                      <a:r>
                        <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(H28</a:t>
                      </a: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年度予算）</a:t>
                      </a:r>
                      <a:endPar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23710" marR="6873" marT="6344" marB="0" anchor="ctr">
                    <a:lnR w="28575" cap="flat" cmpd="sng" algn="ctr">
                      <a:solidFill>
                        <a:srgbClr val="0070C0"/>
                      </a:solidFill>
                      <a:prstDash val="solid"/>
                      <a:round/>
                      <a:headEnd type="none" w="med" len="med"/>
                      <a:tailEnd type="none" w="med" len="med"/>
                    </a:lnR>
                  </a:tcPr>
                </a:tc>
                <a:extLst>
                  <a:ext uri="{0D108BD9-81ED-4DB2-BD59-A6C34878D82A}">
                    <a16:rowId xmlns:a16="http://schemas.microsoft.com/office/drawing/2014/main" val="10008"/>
                  </a:ext>
                </a:extLst>
              </a:tr>
              <a:tr h="331547">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　運営費</a:t>
                      </a: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交付</a:t>
                      </a: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金</a:t>
                      </a:r>
                      <a:endPar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73" marR="6873" marT="6344"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10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  3,371</a:t>
                      </a:r>
                      <a:r>
                        <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百万円</a:t>
                      </a:r>
                      <a:r>
                        <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(R3</a:t>
                      </a: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年度予算）</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23710" marR="6873" marT="6344" marB="0" anchor="ctr">
                    <a:solidFill>
                      <a:srgbClr val="FFFFCC"/>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     1,944 </a:t>
                      </a: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百万円</a:t>
                      </a:r>
                      <a:r>
                        <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(H28</a:t>
                      </a: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年度予算）</a:t>
                      </a:r>
                      <a:endPar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施設整備費補助金 </a:t>
                      </a:r>
                      <a:r>
                        <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18</a:t>
                      </a: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百万円含</a:t>
                      </a:r>
                      <a:r>
                        <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6873" marT="6344"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1,206 </a:t>
                      </a: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百万円</a:t>
                      </a:r>
                      <a:r>
                        <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(H28</a:t>
                      </a: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年度予算）</a:t>
                      </a:r>
                      <a:endPar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23710" marR="6873" marT="6344" marB="0" anchor="ctr">
                    <a:lnR w="28575" cap="flat" cmpd="sng" algn="ctr">
                      <a:solidFill>
                        <a:srgbClr val="0070C0"/>
                      </a:solidFill>
                      <a:prstDash val="solid"/>
                      <a:round/>
                      <a:headEnd type="none" w="med" len="med"/>
                      <a:tailEnd type="none" w="med" len="med"/>
                    </a:lnR>
                  </a:tcPr>
                </a:tc>
                <a:extLst>
                  <a:ext uri="{0D108BD9-81ED-4DB2-BD59-A6C34878D82A}">
                    <a16:rowId xmlns:a16="http://schemas.microsoft.com/office/drawing/2014/main" val="10009"/>
                  </a:ext>
                </a:extLst>
              </a:tr>
              <a:tr h="331547">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　事　業　収　入</a:t>
                      </a:r>
                      <a:endPar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73" marR="6873" marT="6344"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10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     565</a:t>
                      </a:r>
                      <a:r>
                        <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百万円</a:t>
                      </a:r>
                      <a:r>
                        <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(R3</a:t>
                      </a: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年度予算）</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23710" marR="6873" marT="6344" marB="0" anchor="ctr">
                    <a:solidFill>
                      <a:srgbClr val="FFFFCC"/>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335 </a:t>
                      </a: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百万円</a:t>
                      </a:r>
                      <a:r>
                        <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(H28</a:t>
                      </a: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年度予算）</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23710" marR="6873" marT="6344"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215 </a:t>
                      </a: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百万円</a:t>
                      </a:r>
                      <a:r>
                        <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(H28</a:t>
                      </a: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年度予算）</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23710" marR="6873" marT="6344" marB="0" anchor="ctr">
                    <a:lnR w="28575" cap="flat" cmpd="sng" algn="ctr">
                      <a:solidFill>
                        <a:srgbClr val="0070C0"/>
                      </a:solidFill>
                      <a:prstDash val="solid"/>
                      <a:round/>
                      <a:headEnd type="none" w="med" len="med"/>
                      <a:tailEnd type="none" w="med" len="med"/>
                    </a:lnR>
                  </a:tcPr>
                </a:tc>
                <a:extLst>
                  <a:ext uri="{0D108BD9-81ED-4DB2-BD59-A6C34878D82A}">
                    <a16:rowId xmlns:a16="http://schemas.microsoft.com/office/drawing/2014/main" val="10010"/>
                  </a:ext>
                </a:extLst>
              </a:tr>
              <a:tr h="1143763">
                <a:tc>
                  <a:txBody>
                    <a:bodyPr/>
                    <a:lstStyle/>
                    <a:p>
                      <a:pPr algn="ctr" fontAlgn="ct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　研究・技術支援部門</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73" marR="6873" marT="6344" marB="0" anchor="ctr"/>
                </a:tc>
                <a:tc>
                  <a:txBody>
                    <a:bodyPr/>
                    <a:lstStyle/>
                    <a:p>
                      <a:pPr algn="l" fontAlgn="ct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加工成形、金属材料、</a:t>
                      </a:r>
                      <a:endParaRPr lang="en-US" altLang="ja-JP" sz="10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金属表面処理、電子・機械システム、</a:t>
                      </a:r>
                      <a:endParaRPr lang="en-US" altLang="ja-JP" sz="10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製品信頼性、応用材料化学</a:t>
                      </a:r>
                      <a:endParaRPr lang="en-US" altLang="ja-JP" sz="10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高分子機能材料、技術サポート</a:t>
                      </a:r>
                      <a:r>
                        <a:rPr lang="en-US" altLang="ja-JP" sz="10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C</a:t>
                      </a:r>
                    </a:p>
                    <a:p>
                      <a:pPr algn="l" fontAlgn="ct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有機材料、生物・生活材料、</a:t>
                      </a:r>
                      <a:endParaRPr lang="en-US" altLang="ja-JP" sz="10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電子材料、物質・材料、</a:t>
                      </a:r>
                      <a:endParaRPr lang="en-US" altLang="ja-JP" sz="10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環境技術</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23710" marR="6873" marT="6344" marB="0" anchor="ctr">
                    <a:solidFill>
                      <a:srgbClr val="FFFFCC"/>
                    </a:solidFill>
                  </a:tcPr>
                </a:tc>
                <a:tc>
                  <a:txBody>
                    <a:bodyPr/>
                    <a:lstStyle/>
                    <a:p>
                      <a:pPr algn="l" fontAlgn="ct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加工成形、金属材料、</a:t>
                      </a:r>
                      <a:endParaRPr lang="en-US" altLang="ja-JP" sz="10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金属表面処理、制御・電子材料、</a:t>
                      </a:r>
                      <a:endParaRPr lang="en-US" altLang="ja-JP" sz="10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製品信頼性、化学環境、</a:t>
                      </a:r>
                      <a:endParaRPr lang="en-US" altLang="ja-JP" sz="10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繊維・高分子、</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技術サポート</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C</a:t>
                      </a:r>
                      <a:endPar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23710" marR="6873" marT="6344" marB="0" anchor="ctr"/>
                </a:tc>
                <a:tc>
                  <a:txBody>
                    <a:bodyPr/>
                    <a:lstStyle/>
                    <a:p>
                      <a:pPr algn="l" fontAlgn="ct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有機材料、生物・生活材料、</a:t>
                      </a:r>
                      <a:endParaRPr lang="en-US" altLang="ja-JP" sz="10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電子材料、加工技術、</a:t>
                      </a:r>
                      <a:endParaRPr lang="en-US" altLang="ja-JP" sz="10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環境技術</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23710" marR="6873" marT="6344" marB="0" anchor="ctr">
                    <a:lnR w="28575" cap="flat" cmpd="sng" algn="ctr">
                      <a:solidFill>
                        <a:srgbClr val="0070C0"/>
                      </a:solidFill>
                      <a:prstDash val="solid"/>
                      <a:round/>
                      <a:headEnd type="none" w="med" len="med"/>
                      <a:tailEnd type="none" w="med" len="med"/>
                    </a:lnR>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9257447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10830" y="1287204"/>
            <a:ext cx="3702857" cy="5400000"/>
          </a:xfrm>
          <a:prstGeom prst="rect">
            <a:avLst/>
          </a:prstGeom>
          <a:ln w="3175">
            <a:solidFill>
              <a:schemeClr val="tx1"/>
            </a:solidFill>
          </a:ln>
        </p:spPr>
      </p:pic>
      <p:pic>
        <p:nvPicPr>
          <p:cNvPr id="3" name="図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465" y="1278632"/>
            <a:ext cx="3702857" cy="5408572"/>
          </a:xfrm>
          <a:prstGeom prst="rect">
            <a:avLst/>
          </a:prstGeom>
          <a:ln w="3175">
            <a:solidFill>
              <a:schemeClr val="tx1"/>
            </a:solidFill>
          </a:ln>
        </p:spPr>
      </p:pic>
      <p:cxnSp>
        <p:nvCxnSpPr>
          <p:cNvPr id="35" name="直線コネクタ 34">
            <a:extLst>
              <a:ext uri="{FF2B5EF4-FFF2-40B4-BE49-F238E27FC236}">
                <a16:creationId xmlns:a16="http://schemas.microsoft.com/office/drawing/2014/main" id="{BF389201-6E96-48A2-8E26-931AD5F851C2}"/>
              </a:ext>
            </a:extLst>
          </p:cNvPr>
          <p:cNvCxnSpPr/>
          <p:nvPr/>
        </p:nvCxnSpPr>
        <p:spPr>
          <a:xfrm>
            <a:off x="259053" y="476672"/>
            <a:ext cx="86258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D35A6334-F3D7-4F36-A603-0562218600D3}"/>
              </a:ext>
            </a:extLst>
          </p:cNvPr>
          <p:cNvSpPr txBox="1"/>
          <p:nvPr/>
        </p:nvSpPr>
        <p:spPr>
          <a:xfrm>
            <a:off x="293108" y="620420"/>
            <a:ext cx="3917739" cy="560153"/>
          </a:xfrm>
          <a:prstGeom prst="rect">
            <a:avLst/>
          </a:prstGeom>
          <a:noFill/>
        </p:spPr>
        <p:txBody>
          <a:bodyPr wrap="none" lIns="0" tIns="0" rIns="0" bIns="0" rtlCol="0">
            <a:spAutoFit/>
          </a:bodyPr>
          <a:lstStyle/>
          <a:p>
            <a:pPr>
              <a:lnSpc>
                <a:spcPct val="130000"/>
              </a:lnSpc>
            </a:pPr>
            <a:r>
              <a:rPr lang="ja-JP" altLang="en-US" sz="1400" b="1" dirty="0">
                <a:latin typeface="Meiryo UI" panose="020B0604030504040204" pitchFamily="50" charset="-128"/>
                <a:ea typeface="Meiryo UI" panose="020B0604030504040204" pitchFamily="50" charset="-128"/>
                <a:cs typeface="メイリオ" panose="020B0604030504040204" pitchFamily="50" charset="-128"/>
              </a:rPr>
              <a:t>◆　技術系職</a:t>
            </a:r>
            <a:r>
              <a:rPr lang="ja-JP" altLang="en-US" sz="1400" b="1" dirty="0" smtClean="0">
                <a:latin typeface="Meiryo UI" panose="020B0604030504040204" pitchFamily="50" charset="-128"/>
                <a:ea typeface="Meiryo UI" panose="020B0604030504040204" pitchFamily="50" charset="-128"/>
                <a:cs typeface="メイリオ" panose="020B0604030504040204" pitchFamily="50" charset="-128"/>
              </a:rPr>
              <a:t>員数（上位</a:t>
            </a:r>
            <a:r>
              <a:rPr lang="en-US" altLang="ja-JP" sz="1400" b="1" dirty="0" smtClean="0">
                <a:latin typeface="Meiryo UI" panose="020B0604030504040204" pitchFamily="50" charset="-128"/>
                <a:ea typeface="Meiryo UI" panose="020B0604030504040204" pitchFamily="50" charset="-128"/>
                <a:cs typeface="メイリオ" panose="020B0604030504040204" pitchFamily="50" charset="-128"/>
              </a:rPr>
              <a:t>10</a:t>
            </a:r>
            <a:r>
              <a:rPr lang="ja-JP" altLang="en-US" sz="1400" b="1" dirty="0" smtClean="0">
                <a:latin typeface="Meiryo UI" panose="020B0604030504040204" pitchFamily="50" charset="-128"/>
                <a:ea typeface="Meiryo UI" panose="020B0604030504040204" pitchFamily="50" charset="-128"/>
                <a:cs typeface="メイリオ" panose="020B0604030504040204" pitchFamily="50" charset="-128"/>
              </a:rPr>
              <a:t>位）</a:t>
            </a:r>
            <a:endParaRPr lang="en-US" altLang="ja-JP" sz="1400" b="1" dirty="0" smtClean="0">
              <a:latin typeface="Meiryo UI" panose="020B0604030504040204" pitchFamily="50" charset="-128"/>
              <a:ea typeface="Meiryo UI" panose="020B0604030504040204" pitchFamily="50" charset="-128"/>
              <a:cs typeface="メイリオ" panose="020B0604030504040204" pitchFamily="50" charset="-128"/>
            </a:endParaRPr>
          </a:p>
          <a:p>
            <a:pPr>
              <a:lnSpc>
                <a:spcPct val="130000"/>
              </a:lnSpc>
            </a:pPr>
            <a:r>
              <a:rPr lang="ja-JP" altLang="en-US" sz="1400" b="1" dirty="0">
                <a:latin typeface="Meiryo UI" panose="020B0604030504040204" pitchFamily="50" charset="-128"/>
                <a:ea typeface="Meiryo UI" panose="020B0604030504040204" pitchFamily="50" charset="-128"/>
                <a:cs typeface="メイリオ" panose="020B0604030504040204" pitchFamily="50" charset="-128"/>
              </a:rPr>
              <a:t>　</a:t>
            </a:r>
            <a:r>
              <a:rPr lang="ja-JP" altLang="en-US" sz="1400" b="1" dirty="0" smtClean="0">
                <a:latin typeface="Meiryo UI" panose="020B0604030504040204" pitchFamily="50" charset="-128"/>
                <a:ea typeface="Meiryo UI" panose="020B0604030504040204" pitchFamily="50" charset="-128"/>
                <a:cs typeface="メイリオ" panose="020B0604030504040204" pitchFamily="50" charset="-128"/>
              </a:rPr>
              <a:t>　　　　　　　　　　　　　　　　・</a:t>
            </a:r>
            <a:r>
              <a:rPr lang="ja-JP" altLang="en-US" sz="1400" b="1" dirty="0">
                <a:latin typeface="Meiryo UI" panose="020B0604030504040204" pitchFamily="50" charset="-128"/>
                <a:ea typeface="Meiryo UI" panose="020B0604030504040204" pitchFamily="50" charset="-128"/>
                <a:cs typeface="メイリオ"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メイリオ" panose="020B0604030504040204" pitchFamily="50" charset="-128"/>
              </a:rPr>
              <a:t>・全国</a:t>
            </a:r>
            <a:r>
              <a:rPr lang="en-US" altLang="ja-JP" sz="1400" b="1" dirty="0" smtClean="0">
                <a:latin typeface="Meiryo UI" panose="020B0604030504040204" pitchFamily="50" charset="-128"/>
                <a:ea typeface="Meiryo UI" panose="020B0604030504040204" pitchFamily="50" charset="-128"/>
                <a:cs typeface="メイリオ" panose="020B0604030504040204" pitchFamily="50" charset="-128"/>
              </a:rPr>
              <a:t>65</a:t>
            </a:r>
            <a:r>
              <a:rPr lang="ja-JP" altLang="en-US" sz="1400" b="1" dirty="0" smtClean="0">
                <a:latin typeface="Meiryo UI" panose="020B0604030504040204" pitchFamily="50" charset="-128"/>
                <a:ea typeface="Meiryo UI" panose="020B0604030504040204" pitchFamily="50" charset="-128"/>
                <a:cs typeface="メイリオ" panose="020B0604030504040204" pitchFamily="50" charset="-128"/>
              </a:rPr>
              <a:t>機関中</a:t>
            </a:r>
            <a:r>
              <a:rPr lang="ja-JP" altLang="en-US" sz="1400" b="1" dirty="0" smtClean="0">
                <a:solidFill>
                  <a:srgbClr val="0000FF"/>
                </a:solidFill>
                <a:latin typeface="Meiryo UI" panose="020B0604030504040204" pitchFamily="50" charset="-128"/>
                <a:ea typeface="Meiryo UI" panose="020B0604030504040204" pitchFamily="50" charset="-128"/>
                <a:cs typeface="メイリオ" panose="020B0604030504040204" pitchFamily="50" charset="-128"/>
              </a:rPr>
              <a:t>第</a:t>
            </a:r>
            <a:r>
              <a:rPr lang="en-US" altLang="ja-JP" sz="1400" b="1" dirty="0" smtClean="0">
                <a:solidFill>
                  <a:srgbClr val="0000FF"/>
                </a:solidFill>
                <a:latin typeface="Meiryo UI" panose="020B0604030504040204" pitchFamily="50" charset="-128"/>
                <a:ea typeface="Meiryo UI" panose="020B0604030504040204" pitchFamily="50" charset="-128"/>
                <a:cs typeface="メイリオ" panose="020B0604030504040204" pitchFamily="50" charset="-128"/>
              </a:rPr>
              <a:t>2</a:t>
            </a:r>
            <a:r>
              <a:rPr lang="ja-JP" altLang="en-US" sz="1400" b="1" dirty="0" smtClean="0">
                <a:solidFill>
                  <a:srgbClr val="0000FF"/>
                </a:solidFill>
                <a:latin typeface="Meiryo UI" panose="020B0604030504040204" pitchFamily="50" charset="-128"/>
                <a:ea typeface="Meiryo UI" panose="020B0604030504040204" pitchFamily="50" charset="-128"/>
                <a:cs typeface="メイリオ" panose="020B0604030504040204" pitchFamily="50" charset="-128"/>
              </a:rPr>
              <a:t>位</a:t>
            </a:r>
            <a:endParaRPr lang="en-US" altLang="ja-JP" sz="1400" b="1"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38" name="テキスト ボックス 37">
            <a:extLst>
              <a:ext uri="{FF2B5EF4-FFF2-40B4-BE49-F238E27FC236}">
                <a16:creationId xmlns:a16="http://schemas.microsoft.com/office/drawing/2014/main" id="{8C42BC28-1435-417A-A706-65B7F79B8CFE}"/>
              </a:ext>
            </a:extLst>
          </p:cNvPr>
          <p:cNvSpPr txBox="1"/>
          <p:nvPr/>
        </p:nvSpPr>
        <p:spPr>
          <a:xfrm>
            <a:off x="4602378" y="620420"/>
            <a:ext cx="4036361" cy="560153"/>
          </a:xfrm>
          <a:prstGeom prst="rect">
            <a:avLst/>
          </a:prstGeom>
          <a:noFill/>
        </p:spPr>
        <p:txBody>
          <a:bodyPr wrap="none" lIns="0" tIns="0" rIns="0" bIns="0" rtlCol="0">
            <a:spAutoFit/>
          </a:bodyPr>
          <a:lstStyle/>
          <a:p>
            <a:pPr>
              <a:lnSpc>
                <a:spcPct val="130000"/>
              </a:lnSpc>
            </a:pPr>
            <a:r>
              <a:rPr lang="ja-JP" altLang="en-US" sz="1400" b="1" dirty="0">
                <a:latin typeface="Meiryo UI" panose="020B0604030504040204" pitchFamily="50" charset="-128"/>
                <a:ea typeface="Meiryo UI" panose="020B0604030504040204" pitchFamily="50" charset="-128"/>
                <a:cs typeface="メイリオ" panose="020B0604030504040204" pitchFamily="50" charset="-128"/>
              </a:rPr>
              <a:t>◆　博士号</a:t>
            </a:r>
            <a:r>
              <a:rPr lang="ja-JP" altLang="en-US" sz="1400" b="1" dirty="0" smtClean="0">
                <a:latin typeface="Meiryo UI" panose="020B0604030504040204" pitchFamily="50" charset="-128"/>
                <a:ea typeface="Meiryo UI" panose="020B0604030504040204" pitchFamily="50" charset="-128"/>
                <a:cs typeface="メイリオ" panose="020B0604030504040204" pitchFamily="50" charset="-128"/>
              </a:rPr>
              <a:t>取得率（上位</a:t>
            </a:r>
            <a:r>
              <a:rPr lang="en-US" altLang="ja-JP" sz="1400" b="1" dirty="0" smtClean="0">
                <a:latin typeface="Meiryo UI" panose="020B0604030504040204" pitchFamily="50" charset="-128"/>
                <a:ea typeface="Meiryo UI" panose="020B0604030504040204" pitchFamily="50" charset="-128"/>
                <a:cs typeface="メイリオ" panose="020B0604030504040204" pitchFamily="50" charset="-128"/>
              </a:rPr>
              <a:t>10</a:t>
            </a:r>
            <a:r>
              <a:rPr lang="ja-JP" altLang="en-US" sz="1400" b="1" dirty="0" smtClean="0">
                <a:latin typeface="Meiryo UI" panose="020B0604030504040204" pitchFamily="50" charset="-128"/>
                <a:ea typeface="Meiryo UI" panose="020B0604030504040204" pitchFamily="50" charset="-128"/>
                <a:cs typeface="メイリオ" panose="020B0604030504040204" pitchFamily="50" charset="-128"/>
              </a:rPr>
              <a:t>位）</a:t>
            </a:r>
            <a:endParaRPr lang="en-US" altLang="ja-JP" sz="1400" b="1" dirty="0" smtClean="0">
              <a:latin typeface="Meiryo UI" panose="020B0604030504040204" pitchFamily="50" charset="-128"/>
              <a:ea typeface="Meiryo UI" panose="020B0604030504040204" pitchFamily="50" charset="-128"/>
              <a:cs typeface="メイリオ" panose="020B0604030504040204" pitchFamily="50" charset="-128"/>
            </a:endParaRPr>
          </a:p>
          <a:p>
            <a:pPr>
              <a:lnSpc>
                <a:spcPct val="130000"/>
              </a:lnSpc>
            </a:pPr>
            <a:r>
              <a:rPr lang="ja-JP" altLang="en-US" sz="1400" b="1" dirty="0">
                <a:latin typeface="Meiryo UI" panose="020B0604030504040204" pitchFamily="50" charset="-128"/>
                <a:ea typeface="Meiryo UI" panose="020B0604030504040204" pitchFamily="50" charset="-128"/>
                <a:cs typeface="メイリオ" panose="020B0604030504040204" pitchFamily="50" charset="-128"/>
              </a:rPr>
              <a:t>　</a:t>
            </a:r>
            <a:r>
              <a:rPr lang="ja-JP" altLang="en-US" sz="1400" b="1" dirty="0" smtClean="0">
                <a:latin typeface="Meiryo UI" panose="020B0604030504040204" pitchFamily="50" charset="-128"/>
                <a:ea typeface="Meiryo UI" panose="020B0604030504040204" pitchFamily="50" charset="-128"/>
                <a:cs typeface="メイリオ" panose="020B0604030504040204" pitchFamily="50" charset="-128"/>
              </a:rPr>
              <a:t>　　　　　　　　　　　　　　　　　・</a:t>
            </a:r>
            <a:r>
              <a:rPr lang="ja-JP" altLang="en-US" sz="1400" b="1" dirty="0">
                <a:latin typeface="Meiryo UI" panose="020B0604030504040204" pitchFamily="50" charset="-128"/>
                <a:ea typeface="Meiryo UI" panose="020B0604030504040204" pitchFamily="50" charset="-128"/>
                <a:cs typeface="メイリオ"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メイリオ" panose="020B0604030504040204" pitchFamily="50" charset="-128"/>
              </a:rPr>
              <a:t>・全国</a:t>
            </a:r>
            <a:r>
              <a:rPr lang="en-US" altLang="ja-JP" sz="1400" b="1" dirty="0" smtClean="0">
                <a:latin typeface="Meiryo UI" panose="020B0604030504040204" pitchFamily="50" charset="-128"/>
                <a:ea typeface="Meiryo UI" panose="020B0604030504040204" pitchFamily="50" charset="-128"/>
                <a:cs typeface="メイリオ" panose="020B0604030504040204" pitchFamily="50" charset="-128"/>
              </a:rPr>
              <a:t>65</a:t>
            </a:r>
            <a:r>
              <a:rPr lang="ja-JP" altLang="en-US" sz="1400" b="1" dirty="0" smtClean="0">
                <a:latin typeface="Meiryo UI" panose="020B0604030504040204" pitchFamily="50" charset="-128"/>
                <a:ea typeface="Meiryo UI" panose="020B0604030504040204" pitchFamily="50" charset="-128"/>
                <a:cs typeface="メイリオ" panose="020B0604030504040204" pitchFamily="50" charset="-128"/>
              </a:rPr>
              <a:t>機関中第</a:t>
            </a:r>
            <a:r>
              <a:rPr lang="en-US" altLang="ja-JP" sz="1400" b="1" dirty="0" smtClean="0">
                <a:latin typeface="Meiryo UI" panose="020B0604030504040204" pitchFamily="50" charset="-128"/>
                <a:ea typeface="Meiryo UI" panose="020B0604030504040204" pitchFamily="50" charset="-128"/>
                <a:cs typeface="メイリオ" panose="020B0604030504040204" pitchFamily="50" charset="-128"/>
              </a:rPr>
              <a:t>3</a:t>
            </a:r>
            <a:r>
              <a:rPr lang="ja-JP" altLang="en-US" sz="1400" b="1" dirty="0" smtClean="0">
                <a:latin typeface="Meiryo UI" panose="020B0604030504040204" pitchFamily="50" charset="-128"/>
                <a:ea typeface="Meiryo UI" panose="020B0604030504040204" pitchFamily="50" charset="-128"/>
                <a:cs typeface="メイリオ" panose="020B0604030504040204" pitchFamily="50" charset="-128"/>
              </a:rPr>
              <a:t>位</a:t>
            </a:r>
            <a:endParaRPr lang="en-US" altLang="ja-JP" sz="1400" b="1"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12" name="スライド番号プレースホルダー 1"/>
          <p:cNvSpPr txBox="1">
            <a:spLocks/>
          </p:cNvSpPr>
          <p:nvPr/>
        </p:nvSpPr>
        <p:spPr>
          <a:xfrm>
            <a:off x="8629649" y="6492875"/>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30</a:t>
            </a:fld>
            <a:endParaRPr kumimoji="1" lang="ja-JP" altLang="en-US" sz="2000" dirty="0"/>
          </a:p>
        </p:txBody>
      </p:sp>
      <p:sp>
        <p:nvSpPr>
          <p:cNvPr id="14" name="テキスト ボックス 13">
            <a:extLst>
              <a:ext uri="{FF2B5EF4-FFF2-40B4-BE49-F238E27FC236}">
                <a16:creationId xmlns:a16="http://schemas.microsoft.com/office/drawing/2014/main" id="{71AB26C6-7B6B-4F05-8586-47ACE32E043B}"/>
              </a:ext>
            </a:extLst>
          </p:cNvPr>
          <p:cNvSpPr txBox="1"/>
          <p:nvPr/>
        </p:nvSpPr>
        <p:spPr>
          <a:xfrm>
            <a:off x="2586521" y="43051"/>
            <a:ext cx="4124847" cy="400110"/>
          </a:xfrm>
          <a:prstGeom prst="rect">
            <a:avLst/>
          </a:prstGeom>
          <a:noFill/>
        </p:spPr>
        <p:txBody>
          <a:bodyPr wrap="none" rtlCol="0">
            <a:spAutoFit/>
          </a:bodyPr>
          <a:lstStyle/>
          <a:p>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規模</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（全国公設試との比較</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令和</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年度</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a:extLst>
              <a:ext uri="{FF2B5EF4-FFF2-40B4-BE49-F238E27FC236}">
                <a16:creationId xmlns:a16="http://schemas.microsoft.com/office/drawing/2014/main" id="{198C8E61-E8FF-41AC-89BA-6C9F76412FCE}"/>
              </a:ext>
            </a:extLst>
          </p:cNvPr>
          <p:cNvSpPr txBox="1"/>
          <p:nvPr/>
        </p:nvSpPr>
        <p:spPr>
          <a:xfrm>
            <a:off x="4782770" y="6231265"/>
            <a:ext cx="3049233" cy="430887"/>
          </a:xfrm>
          <a:prstGeom prst="rect">
            <a:avLst/>
          </a:prstGeom>
          <a:noFill/>
        </p:spPr>
        <p:txBody>
          <a:bodyPr wrap="none" rtlCol="0">
            <a:spAutoFit/>
          </a:bodyPr>
          <a:lstStyle/>
          <a:p>
            <a:r>
              <a:rPr kumimoji="1" lang="ja-JP" altLang="en-US" sz="1100" dirty="0" smtClean="0">
                <a:latin typeface="Meiryo UI" panose="020B0604030504040204" pitchFamily="50" charset="-128"/>
                <a:ea typeface="Meiryo UI" panose="020B0604030504040204" pitchFamily="50" charset="-128"/>
              </a:rPr>
              <a:t>（参考）第</a:t>
            </a:r>
            <a:r>
              <a:rPr kumimoji="1" lang="en-US" altLang="ja-JP" sz="1100" dirty="0" smtClean="0">
                <a:latin typeface="Meiryo UI" panose="020B0604030504040204" pitchFamily="50" charset="-128"/>
                <a:ea typeface="Meiryo UI" panose="020B0604030504040204" pitchFamily="50" charset="-128"/>
              </a:rPr>
              <a:t>16</a:t>
            </a:r>
            <a:r>
              <a:rPr kumimoji="1" lang="ja-JP" altLang="en-US" sz="1100" dirty="0" smtClean="0">
                <a:latin typeface="Meiryo UI" panose="020B0604030504040204" pitchFamily="50" charset="-128"/>
                <a:ea typeface="Meiryo UI" panose="020B0604030504040204" pitchFamily="50" charset="-128"/>
              </a:rPr>
              <a:t>位：都立産技研（</a:t>
            </a:r>
            <a:r>
              <a:rPr kumimoji="1" lang="en-US" altLang="ja-JP" sz="1100" dirty="0" smtClean="0">
                <a:latin typeface="Meiryo UI" panose="020B0604030504040204" pitchFamily="50" charset="-128"/>
                <a:ea typeface="Meiryo UI" panose="020B0604030504040204" pitchFamily="50" charset="-128"/>
              </a:rPr>
              <a:t>38.5%</a:t>
            </a:r>
            <a:r>
              <a:rPr kumimoji="1" lang="ja-JP" altLang="en-US" sz="1100" dirty="0" smtClean="0">
                <a:latin typeface="Meiryo UI" panose="020B0604030504040204" pitchFamily="50" charset="-128"/>
                <a:ea typeface="Meiryo UI" panose="020B0604030504040204" pitchFamily="50" charset="-128"/>
              </a:rPr>
              <a:t>）</a:t>
            </a:r>
            <a:endParaRPr kumimoji="1" lang="en-US" altLang="ja-JP" sz="1100" dirty="0" smtClean="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　</a:t>
            </a:r>
            <a:r>
              <a:rPr kumimoji="1" lang="ja-JP" altLang="en-US" sz="1100" dirty="0" smtClean="0">
                <a:latin typeface="Meiryo UI" panose="020B0604030504040204" pitchFamily="50" charset="-128"/>
                <a:ea typeface="Meiryo UI" panose="020B0604030504040204" pitchFamily="50" charset="-128"/>
              </a:rPr>
              <a:t>　　　　　第</a:t>
            </a:r>
            <a:r>
              <a:rPr kumimoji="1" lang="en-US" altLang="ja-JP" sz="1100" dirty="0" smtClean="0">
                <a:latin typeface="Meiryo UI" panose="020B0604030504040204" pitchFamily="50" charset="-128"/>
                <a:ea typeface="Meiryo UI" panose="020B0604030504040204" pitchFamily="50" charset="-128"/>
              </a:rPr>
              <a:t>55</a:t>
            </a:r>
            <a:r>
              <a:rPr kumimoji="1" lang="ja-JP" altLang="en-US" sz="1100" dirty="0" smtClean="0">
                <a:latin typeface="Meiryo UI" panose="020B0604030504040204" pitchFamily="50" charset="-128"/>
                <a:ea typeface="Meiryo UI" panose="020B0604030504040204" pitchFamily="50" charset="-128"/>
              </a:rPr>
              <a:t>位：あいち産科技セ（</a:t>
            </a:r>
            <a:r>
              <a:rPr kumimoji="1" lang="en-US" altLang="ja-JP" sz="1100" dirty="0" smtClean="0">
                <a:latin typeface="Meiryo UI" panose="020B0604030504040204" pitchFamily="50" charset="-128"/>
                <a:ea typeface="Meiryo UI" panose="020B0604030504040204" pitchFamily="50" charset="-128"/>
              </a:rPr>
              <a:t>14.1</a:t>
            </a:r>
            <a:r>
              <a:rPr kumimoji="1" lang="ja-JP" altLang="en-US" sz="1100" dirty="0" smtClean="0">
                <a:latin typeface="Meiryo UI" panose="020B0604030504040204" pitchFamily="50" charset="-128"/>
                <a:ea typeface="Meiryo UI" panose="020B0604030504040204" pitchFamily="50" charset="-128"/>
              </a:rPr>
              <a:t>％）　</a:t>
            </a:r>
            <a:endParaRPr kumimoji="1" lang="en-US" altLang="ja-JP" sz="1100" dirty="0" smtClean="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383286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a:extLst>
              <a:ext uri="{FF2B5EF4-FFF2-40B4-BE49-F238E27FC236}">
                <a16:creationId xmlns:a16="http://schemas.microsoft.com/office/drawing/2014/main" id="{71AB26C6-7B6B-4F05-8586-47ACE32E043B}"/>
              </a:ext>
            </a:extLst>
          </p:cNvPr>
          <p:cNvSpPr txBox="1"/>
          <p:nvPr/>
        </p:nvSpPr>
        <p:spPr>
          <a:xfrm>
            <a:off x="3868640" y="43051"/>
            <a:ext cx="1420582" cy="400110"/>
          </a:xfrm>
          <a:prstGeom prst="rect">
            <a:avLst/>
          </a:prstGeom>
          <a:noFill/>
        </p:spPr>
        <p:txBody>
          <a:bodyPr wrap="none" rtlCol="0">
            <a:spAutoFit/>
          </a:bodyPr>
          <a:lstStyle/>
          <a:p>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統合の経過</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2" name="直線コネクタ 21">
            <a:extLst>
              <a:ext uri="{FF2B5EF4-FFF2-40B4-BE49-F238E27FC236}">
                <a16:creationId xmlns:a16="http://schemas.microsoft.com/office/drawing/2014/main" id="{15303DEA-EC2D-4F63-A854-B768BA4F3849}"/>
              </a:ext>
            </a:extLst>
          </p:cNvPr>
          <p:cNvCxnSpPr/>
          <p:nvPr/>
        </p:nvCxnSpPr>
        <p:spPr>
          <a:xfrm>
            <a:off x="259053" y="476672"/>
            <a:ext cx="86258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スライド番号プレースホルダー 1"/>
          <p:cNvSpPr txBox="1">
            <a:spLocks/>
          </p:cNvSpPr>
          <p:nvPr/>
        </p:nvSpPr>
        <p:spPr>
          <a:xfrm>
            <a:off x="8629649" y="0"/>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31</a:t>
            </a:fld>
            <a:endParaRPr kumimoji="1" lang="ja-JP" altLang="en-US" sz="2000" dirty="0"/>
          </a:p>
        </p:txBody>
      </p:sp>
      <p:sp>
        <p:nvSpPr>
          <p:cNvPr id="16" name="二等辺三角形 15">
            <a:extLst>
              <a:ext uri="{FF2B5EF4-FFF2-40B4-BE49-F238E27FC236}">
                <a16:creationId xmlns:a16="http://schemas.microsoft.com/office/drawing/2014/main" id="{E4F1C0E0-605A-4ED1-BD5D-A264A2BDB11C}"/>
              </a:ext>
            </a:extLst>
          </p:cNvPr>
          <p:cNvSpPr/>
          <p:nvPr/>
        </p:nvSpPr>
        <p:spPr>
          <a:xfrm rot="10800000">
            <a:off x="2558668" y="5969989"/>
            <a:ext cx="4035516" cy="180000"/>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7" name="正方形/長方形 16">
            <a:extLst>
              <a:ext uri="{FF2B5EF4-FFF2-40B4-BE49-F238E27FC236}">
                <a16:creationId xmlns:a16="http://schemas.microsoft.com/office/drawing/2014/main" id="{1B03BBCE-7E8D-4097-847B-13C746D3B081}"/>
              </a:ext>
            </a:extLst>
          </p:cNvPr>
          <p:cNvSpPr/>
          <p:nvPr/>
        </p:nvSpPr>
        <p:spPr>
          <a:xfrm>
            <a:off x="2150236" y="6456960"/>
            <a:ext cx="5115503" cy="369332"/>
          </a:xfrm>
          <a:prstGeom prst="rect">
            <a:avLst/>
          </a:prstGeom>
        </p:spPr>
        <p:txBody>
          <a:bodyPr wrap="none">
            <a:spAutoFit/>
          </a:bodyPr>
          <a:lstStyle/>
          <a:p>
            <a:r>
              <a:rPr lang="ja-JP" altLang="en-US" sz="1800" b="1" u="sng" dirty="0" smtClean="0">
                <a:latin typeface="Meiryo UI" panose="020B0604030504040204" pitchFamily="50" charset="-128"/>
                <a:ea typeface="Meiryo UI" panose="020B0604030504040204" pitchFamily="50" charset="-128"/>
              </a:rPr>
              <a:t>■平成</a:t>
            </a:r>
            <a:r>
              <a:rPr lang="en-US" altLang="ja-JP" sz="1800" b="1" u="sng" dirty="0" smtClean="0">
                <a:latin typeface="Meiryo UI" panose="020B0604030504040204" pitchFamily="50" charset="-128"/>
                <a:ea typeface="Meiryo UI" panose="020B0604030504040204" pitchFamily="50" charset="-128"/>
              </a:rPr>
              <a:t>29</a:t>
            </a:r>
            <a:r>
              <a:rPr lang="ja-JP" altLang="en-US" sz="1800" b="1" u="sng" dirty="0" smtClean="0">
                <a:latin typeface="Meiryo UI" panose="020B0604030504040204" pitchFamily="50" charset="-128"/>
                <a:ea typeface="Meiryo UI" panose="020B0604030504040204" pitchFamily="50" charset="-128"/>
              </a:rPr>
              <a:t>年</a:t>
            </a:r>
            <a:r>
              <a:rPr lang="en-US" altLang="ja-JP" sz="1800" b="1" u="sng" dirty="0">
                <a:latin typeface="Meiryo UI" panose="020B0604030504040204" pitchFamily="50" charset="-128"/>
                <a:ea typeface="Meiryo UI" panose="020B0604030504040204" pitchFamily="50" charset="-128"/>
              </a:rPr>
              <a:t>4</a:t>
            </a:r>
            <a:r>
              <a:rPr lang="ja-JP" altLang="en-US" sz="1800" b="1" u="sng" dirty="0">
                <a:latin typeface="Meiryo UI" panose="020B0604030504040204" pitchFamily="50" charset="-128"/>
                <a:ea typeface="Meiryo UI" panose="020B0604030504040204" pitchFamily="50" charset="-128"/>
              </a:rPr>
              <a:t>月１日　大阪産業技術研究所設立</a:t>
            </a:r>
            <a:endParaRPr lang="en-US" altLang="ja-JP" sz="1800" b="1" u="sng" dirty="0">
              <a:latin typeface="Meiryo UI" panose="020B0604030504040204" pitchFamily="50" charset="-128"/>
              <a:ea typeface="Meiryo UI" panose="020B0604030504040204" pitchFamily="50" charset="-128"/>
            </a:endParaRPr>
          </a:p>
        </p:txBody>
      </p:sp>
      <p:sp>
        <p:nvSpPr>
          <p:cNvPr id="19" name="正方形/長方形 18">
            <a:extLst>
              <a:ext uri="{FF2B5EF4-FFF2-40B4-BE49-F238E27FC236}">
                <a16:creationId xmlns:a16="http://schemas.microsoft.com/office/drawing/2014/main" id="{0CF394BA-0541-402D-94BF-C07001DB464A}"/>
              </a:ext>
            </a:extLst>
          </p:cNvPr>
          <p:cNvSpPr/>
          <p:nvPr/>
        </p:nvSpPr>
        <p:spPr>
          <a:xfrm>
            <a:off x="2450101" y="6162208"/>
            <a:ext cx="4144083" cy="338554"/>
          </a:xfrm>
          <a:prstGeom prst="rect">
            <a:avLst/>
          </a:prstGeom>
        </p:spPr>
        <p:txBody>
          <a:bodyPr wrap="none">
            <a:spAutoFit/>
          </a:bodyPr>
          <a:lstStyle/>
          <a:p>
            <a:r>
              <a:rPr lang="ja-JP" altLang="en-US" sz="1600" b="1" dirty="0">
                <a:latin typeface="Meiryo UI" panose="020B0604030504040204" pitchFamily="50" charset="-128"/>
                <a:ea typeface="Meiryo UI" panose="020B0604030504040204" pitchFamily="50" charset="-128"/>
              </a:rPr>
              <a:t>府・市の両議会において関連議案の議決を経て</a:t>
            </a:r>
            <a:endParaRPr lang="en-US" altLang="ja-JP" sz="1600" b="1" dirty="0">
              <a:latin typeface="Meiryo UI" panose="020B0604030504040204" pitchFamily="50" charset="-128"/>
              <a:ea typeface="Meiryo UI" panose="020B0604030504040204" pitchFamily="50" charset="-128"/>
            </a:endParaRPr>
          </a:p>
        </p:txBody>
      </p:sp>
      <p:graphicFrame>
        <p:nvGraphicFramePr>
          <p:cNvPr id="9" name="表 8"/>
          <p:cNvGraphicFramePr>
            <a:graphicFrameLocks noGrp="1"/>
          </p:cNvGraphicFramePr>
          <p:nvPr>
            <p:extLst>
              <p:ext uri="{D42A27DB-BD31-4B8C-83A1-F6EECF244321}">
                <p14:modId xmlns:p14="http://schemas.microsoft.com/office/powerpoint/2010/main" val="584140342"/>
              </p:ext>
            </p:extLst>
          </p:nvPr>
        </p:nvGraphicFramePr>
        <p:xfrm>
          <a:off x="393283" y="609474"/>
          <a:ext cx="8357435" cy="5243200"/>
        </p:xfrm>
        <a:graphic>
          <a:graphicData uri="http://schemas.openxmlformats.org/drawingml/2006/table">
            <a:tbl>
              <a:tblPr firstRow="1" bandRow="1">
                <a:tableStyleId>{5C22544A-7EE6-4342-B048-85BDC9FD1C3A}</a:tableStyleId>
              </a:tblPr>
              <a:tblGrid>
                <a:gridCol w="1221471">
                  <a:extLst>
                    <a:ext uri="{9D8B030D-6E8A-4147-A177-3AD203B41FA5}">
                      <a16:colId xmlns:a16="http://schemas.microsoft.com/office/drawing/2014/main" val="20000"/>
                    </a:ext>
                  </a:extLst>
                </a:gridCol>
                <a:gridCol w="2349206">
                  <a:extLst>
                    <a:ext uri="{9D8B030D-6E8A-4147-A177-3AD203B41FA5}">
                      <a16:colId xmlns:a16="http://schemas.microsoft.com/office/drawing/2014/main" val="20001"/>
                    </a:ext>
                  </a:extLst>
                </a:gridCol>
                <a:gridCol w="2865247">
                  <a:extLst>
                    <a:ext uri="{9D8B030D-6E8A-4147-A177-3AD203B41FA5}">
                      <a16:colId xmlns:a16="http://schemas.microsoft.com/office/drawing/2014/main" val="20002"/>
                    </a:ext>
                  </a:extLst>
                </a:gridCol>
                <a:gridCol w="1921511">
                  <a:extLst>
                    <a:ext uri="{9D8B030D-6E8A-4147-A177-3AD203B41FA5}">
                      <a16:colId xmlns:a16="http://schemas.microsoft.com/office/drawing/2014/main" val="20003"/>
                    </a:ext>
                  </a:extLst>
                </a:gridCol>
              </a:tblGrid>
              <a:tr h="248888">
                <a:tc>
                  <a:txBody>
                    <a:bodyPr/>
                    <a:lstStyle/>
                    <a:p>
                      <a:pPr algn="ctr"/>
                      <a:r>
                        <a:rPr kumimoji="1" lang="ja-JP" altLang="en-US" sz="1050"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時期</a:t>
                      </a:r>
                      <a:endParaRPr kumimoji="1" lang="ja-JP" altLang="en-US" sz="105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txBody>
                  <a:tcPr marL="99060" marR="99060"/>
                </a:tc>
                <a:tc>
                  <a:txBody>
                    <a:bodyPr/>
                    <a:lstStyle/>
                    <a:p>
                      <a:pPr algn="ctr"/>
                      <a:r>
                        <a:rPr kumimoji="1" lang="ja-JP" altLang="en-US" sz="1050"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府市・両研究所</a:t>
                      </a:r>
                      <a:endParaRPr kumimoji="1" lang="ja-JP" altLang="en-US" sz="105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txBody>
                  <a:tcPr marL="99060" marR="99060"/>
                </a:tc>
                <a:tc>
                  <a:txBody>
                    <a:bodyPr/>
                    <a:lstStyle/>
                    <a:p>
                      <a:pPr algn="ctr"/>
                      <a:r>
                        <a:rPr kumimoji="1" lang="ja-JP" altLang="en-US" sz="1050"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大阪府市統合本部会議</a:t>
                      </a:r>
                      <a:endParaRPr kumimoji="1" lang="ja-JP" altLang="en-US" sz="105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txBody>
                  <a:tcPr marL="99060" marR="99060"/>
                </a:tc>
                <a:tc>
                  <a:txBody>
                    <a:bodyPr/>
                    <a:lstStyle/>
                    <a:p>
                      <a:pPr algn="ctr"/>
                      <a:r>
                        <a:rPr kumimoji="1" lang="ja-JP" altLang="en-US" sz="1050"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府議会・市会</a:t>
                      </a:r>
                      <a:endParaRPr kumimoji="1" lang="ja-JP" altLang="en-US" sz="105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txBody>
                  <a:tcPr marL="99060" marR="99060"/>
                </a:tc>
                <a:extLst>
                  <a:ext uri="{0D108BD9-81ED-4DB2-BD59-A6C34878D82A}">
                    <a16:rowId xmlns:a16="http://schemas.microsoft.com/office/drawing/2014/main" val="10000"/>
                  </a:ext>
                </a:extLst>
              </a:tr>
              <a:tr h="478536">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23</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78000" marR="99060"/>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9060" marR="99060"/>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■第</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回大阪府市統合本部会議</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 </a:t>
                      </a:r>
                      <a:r>
                        <a:rPr lang="ja-JP"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広域行政・二重行政の事務事業のＢ項目（統合に</a:t>
                      </a:r>
                      <a:r>
                        <a:rPr lang="ja-JP" altLang="ja-JP" sz="900" kern="100" dirty="0" err="1" smtClean="0">
                          <a:effectLst/>
                          <a:latin typeface="Meiryo UI" panose="020B0604030504040204" pitchFamily="50" charset="-128"/>
                          <a:ea typeface="Meiryo UI" panose="020B0604030504040204" pitchFamily="50" charset="-128"/>
                          <a:cs typeface="Meiryo UI" panose="020B0604030504040204" pitchFamily="50" charset="-128"/>
                        </a:rPr>
                        <a:t>よ</a:t>
                      </a:r>
                      <a:endParaRPr lang="en-US"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900" kern="100" dirty="0" err="1" smtClean="0">
                          <a:effectLst/>
                          <a:latin typeface="Meiryo UI" panose="020B0604030504040204" pitchFamily="50" charset="-128"/>
                          <a:ea typeface="Meiryo UI" panose="020B0604030504040204" pitchFamily="50" charset="-128"/>
                          <a:cs typeface="Meiryo UI" panose="020B0604030504040204" pitchFamily="50" charset="-128"/>
                        </a:rPr>
                        <a:t>り</a:t>
                      </a:r>
                      <a:r>
                        <a:rPr lang="ja-JP"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効率化・サービス向上）として位置づけ</a:t>
                      </a:r>
                    </a:p>
                  </a:txBody>
                  <a:tcPr marL="99060" marR="39000" marT="36000" marB="36000"/>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9060" marR="99060"/>
                </a:tc>
                <a:extLst>
                  <a:ext uri="{0D108BD9-81ED-4DB2-BD59-A6C34878D82A}">
                    <a16:rowId xmlns:a16="http://schemas.microsoft.com/office/drawing/2014/main" val="10001"/>
                  </a:ext>
                </a:extLst>
              </a:tr>
              <a:tr h="1428837">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24</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9060" marR="99060"/>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9060" marR="99060"/>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■第</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14</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回大阪府市統合本部会議</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 </a:t>
                      </a:r>
                      <a:r>
                        <a:rPr lang="ja-JP"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基本的方向性を了承</a:t>
                      </a:r>
                      <a:endParaRPr lang="en-US"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①</a:t>
                      </a:r>
                      <a:r>
                        <a:rPr lang="en-US"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法人統合により、両研究所の強みと総合力を活か</a:t>
                      </a:r>
                      <a:endParaRPr lang="en-US"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し、工業技術とものづくりを支える知と技術の支援拠</a:t>
                      </a:r>
                      <a:endParaRPr lang="en-US"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点</a:t>
                      </a: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「スーパー公設試」を</a:t>
                      </a: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目指す</a:t>
                      </a:r>
                      <a:r>
                        <a:rPr lang="ja-JP"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②</a:t>
                      </a:r>
                      <a:r>
                        <a:rPr lang="en-US"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法人統合に先行して、経営戦略の一体化と業務プ</a:t>
                      </a:r>
                      <a:endParaRPr lang="en-US"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ロセスの共通化等を行い、機能面の実質的な統合と</a:t>
                      </a:r>
                      <a:endParaRPr lang="en-US"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事業の効率化を図る。</a:t>
                      </a:r>
                      <a:endParaRPr lang="en-US"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900" kern="100" baseline="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法人統合に先行して経営戦略の一体化を図るため</a:t>
                      </a:r>
                      <a:endParaRPr lang="en-US"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　　「合同経営戦略会議」を設置することを了承</a:t>
                      </a:r>
                      <a:endParaRPr lang="ja-JP"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78000" marR="39000" marT="36000" marB="36000"/>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9060" marR="99060"/>
                </a:tc>
                <a:extLst>
                  <a:ext uri="{0D108BD9-81ED-4DB2-BD59-A6C34878D82A}">
                    <a16:rowId xmlns:a16="http://schemas.microsoft.com/office/drawing/2014/main" val="10002"/>
                  </a:ext>
                </a:extLst>
              </a:tr>
              <a:tr h="614293">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24</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78000" marR="99060">
                    <a:lnB w="12700" cap="flat" cmpd="sng" algn="ctr">
                      <a:solidFill>
                        <a:schemeClr val="bg1"/>
                      </a:solidFill>
                      <a:prstDash val="solid"/>
                      <a:round/>
                      <a:headEnd type="none" w="med" len="med"/>
                      <a:tailEnd type="none" w="med" len="med"/>
                    </a:lnB>
                  </a:tcPr>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■第</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回合同経営戦略会議</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（両研究所理事長、府</a:t>
                      </a: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部長、</a:t>
                      </a:r>
                      <a:r>
                        <a:rPr lang="ja-JP"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市</a:t>
                      </a: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理事</a:t>
                      </a:r>
                      <a:r>
                        <a:rPr lang="ja-JP"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中小企業経営者、大学教授）</a:t>
                      </a: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 統合に向けた検討・協議</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39000" marR="39000" marT="36000" marB="36000">
                    <a:lnB w="12700" cap="flat" cmpd="sng" algn="ctr">
                      <a:solidFill>
                        <a:schemeClr val="bg1"/>
                      </a:solidFill>
                      <a:prstDash val="solid"/>
                      <a:round/>
                      <a:headEnd type="none" w="med" len="med"/>
                      <a:tailEnd type="none" w="med" len="med"/>
                    </a:lnB>
                  </a:tcPr>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9060" marR="99060">
                    <a:lnB w="12700" cap="flat" cmpd="sng" algn="ctr">
                      <a:solidFill>
                        <a:schemeClr val="bg1"/>
                      </a:solidFill>
                      <a:prstDash val="solid"/>
                      <a:round/>
                      <a:headEnd type="none" w="med" len="med"/>
                      <a:tailEnd type="none" w="med" len="med"/>
                    </a:lnB>
                  </a:tcPr>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9060" marR="99060">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226262">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78000" marR="99060">
                    <a:lnT w="12700" cap="flat" cmpd="sng" algn="ctr">
                      <a:solidFill>
                        <a:schemeClr val="bg1"/>
                      </a:solidFill>
                      <a:prstDash val="solid"/>
                      <a:round/>
                      <a:headEnd type="none" w="med" len="med"/>
                      <a:tailEnd type="none" w="med" len="med"/>
                    </a:lnT>
                  </a:tcPr>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39000" marR="39000" marT="36000" marB="36000">
                    <a:lnT w="12700" cap="flat" cmpd="sng" algn="ctr">
                      <a:solidFill>
                        <a:schemeClr val="bg1"/>
                      </a:solidFill>
                      <a:prstDash val="solid"/>
                      <a:round/>
                      <a:headEnd type="none" w="med" len="med"/>
                      <a:tailEnd type="none" w="med" len="med"/>
                    </a:lnT>
                  </a:tcPr>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9060" marR="99060">
                    <a:lnT w="12700" cap="flat" cmpd="sng" algn="ctr">
                      <a:solidFill>
                        <a:schemeClr val="bg1"/>
                      </a:solidFill>
                      <a:prstDash val="solid"/>
                      <a:round/>
                      <a:headEnd type="none" w="med" len="med"/>
                      <a:tailEnd type="none" w="med" len="med"/>
                    </a:lnT>
                  </a:tcPr>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9060" marR="99060">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4"/>
                  </a:ext>
                </a:extLst>
              </a:tr>
              <a:tr h="468000">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26</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9060" marR="99060">
                    <a:lnB w="12700" cap="flat" cmpd="sng" algn="ctr">
                      <a:solidFill>
                        <a:schemeClr val="bg1"/>
                      </a:solidFill>
                      <a:prstDash val="solid"/>
                      <a:round/>
                      <a:headEnd type="none" w="med" len="med"/>
                      <a:tailEnd type="none" w="med" len="med"/>
                    </a:lnB>
                  </a:tcPr>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■第</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回合同経営戦略会議</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baseline="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法人</a:t>
                      </a:r>
                      <a:r>
                        <a:rPr lang="ja-JP"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統合</a:t>
                      </a: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に関する</a:t>
                      </a:r>
                      <a:r>
                        <a:rPr lang="ja-JP"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計画</a:t>
                      </a:r>
                      <a:r>
                        <a:rPr lang="en-US"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案</a:t>
                      </a:r>
                      <a:r>
                        <a:rPr lang="en-US"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を</a:t>
                      </a: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とりまとめ</a:t>
                      </a:r>
                      <a:endParaRPr lang="en-US"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800" kern="100" dirty="0" smtClean="0">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800" kern="100" dirty="0" smtClean="0">
                          <a:effectLst/>
                          <a:latin typeface="Meiryo UI" panose="020B0604030504040204" pitchFamily="50" charset="-128"/>
                          <a:ea typeface="Meiryo UI" panose="020B0604030504040204" pitchFamily="50" charset="-128"/>
                          <a:cs typeface="Meiryo UI" panose="020B0604030504040204" pitchFamily="50" charset="-128"/>
                        </a:rPr>
                        <a:t>統合法人の概要</a:t>
                      </a:r>
                      <a:r>
                        <a:rPr kumimoji="1" lang="en-US" altLang="ja-JP" sz="8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kern="100" dirty="0" smtClean="0">
                          <a:effectLst/>
                          <a:latin typeface="Meiryo UI" panose="020B0604030504040204" pitchFamily="50" charset="-128"/>
                          <a:ea typeface="Meiryo UI" panose="020B0604030504040204" pitchFamily="50" charset="-128"/>
                          <a:cs typeface="Meiryo UI" panose="020B0604030504040204" pitchFamily="50" charset="-128"/>
                        </a:rPr>
                        <a:t>財政運営</a:t>
                      </a:r>
                      <a:r>
                        <a:rPr kumimoji="1" lang="en-US" altLang="ja-JP" sz="8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kern="100" dirty="0" smtClean="0">
                          <a:effectLst/>
                          <a:latin typeface="Meiryo UI" panose="020B0604030504040204" pitchFamily="50" charset="-128"/>
                          <a:ea typeface="Meiryo UI" panose="020B0604030504040204" pitchFamily="50" charset="-128"/>
                          <a:cs typeface="Meiryo UI" panose="020B0604030504040204" pitchFamily="50" charset="-128"/>
                        </a:rPr>
                        <a:t>組織体制など</a:t>
                      </a:r>
                      <a:r>
                        <a:rPr kumimoji="1" lang="en-US" altLang="ja-JP" sz="800" kern="100" dirty="0" smtClean="0">
                          <a:effectLst/>
                          <a:latin typeface="Meiryo UI" panose="020B0604030504040204" pitchFamily="50" charset="-128"/>
                          <a:ea typeface="Meiryo UI" panose="020B0604030504040204" pitchFamily="50" charset="-128"/>
                          <a:cs typeface="Meiryo UI" panose="020B0604030504040204" pitchFamily="50" charset="-128"/>
                        </a:rPr>
                        <a:t>)</a:t>
                      </a:r>
                    </a:p>
                  </a:txBody>
                  <a:tcPr marL="99060" marR="0" marT="36000" marB="36000">
                    <a:lnB w="12700" cap="flat" cmpd="sng" algn="ctr">
                      <a:solidFill>
                        <a:schemeClr val="bg1"/>
                      </a:solidFill>
                      <a:prstDash val="solid"/>
                      <a:round/>
                      <a:headEnd type="none" w="med" len="med"/>
                      <a:tailEnd type="none" w="med" len="med"/>
                    </a:lnB>
                  </a:tcPr>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9060" marR="99060">
                    <a:lnB w="12700" cap="flat" cmpd="sng" algn="ctr">
                      <a:solidFill>
                        <a:schemeClr val="bg1"/>
                      </a:solidFill>
                      <a:prstDash val="solid"/>
                      <a:round/>
                      <a:headEnd type="none" w="med" len="med"/>
                      <a:tailEnd type="none" w="med" len="med"/>
                    </a:lnB>
                  </a:tcPr>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9060" marR="99060">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5"/>
                  </a:ext>
                </a:extLst>
              </a:tr>
              <a:tr h="525867">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26</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月議会</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9060" marR="99060">
                    <a:lnT w="12700" cap="flat" cmpd="sng" algn="ctr">
                      <a:solidFill>
                        <a:schemeClr val="bg1"/>
                      </a:solidFill>
                      <a:prstDash val="solid"/>
                      <a:round/>
                      <a:headEnd type="none" w="med" len="med"/>
                      <a:tailEnd type="none" w="med" len="med"/>
                    </a:lnT>
                  </a:tcPr>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9060" marR="0" marT="36000" marB="36000">
                    <a:lnT w="12700" cap="flat" cmpd="sng" algn="ctr">
                      <a:solidFill>
                        <a:schemeClr val="bg1"/>
                      </a:solidFill>
                      <a:prstDash val="solid"/>
                      <a:round/>
                      <a:headEnd type="none" w="med" len="med"/>
                      <a:tailEnd type="none" w="med" len="med"/>
                    </a:lnT>
                  </a:tcPr>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9060" marR="99060">
                    <a:lnT w="12700" cap="flat" cmpd="sng" algn="ctr">
                      <a:solidFill>
                        <a:schemeClr val="bg1"/>
                      </a:solidFill>
                      <a:prstDash val="solid"/>
                      <a:round/>
                      <a:headEnd type="none" w="med" len="med"/>
                      <a:tailEnd type="none" w="med" len="med"/>
                    </a:lnT>
                  </a:tcPr>
                </a:tc>
                <a:tc>
                  <a:txBody>
                    <a:bodyPr/>
                    <a:lstStyle/>
                    <a:p>
                      <a:pPr>
                        <a:lnSpc>
                          <a:spcPts val="1300"/>
                        </a:lnSpc>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■統合関連議案（地独法に基づく</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900" baseline="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新設合併協議事項議案ほか</a:t>
                      </a:r>
                      <a:r>
                        <a:rPr kumimoji="1"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を</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府市両議会へ提出　⇒　否決</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72000" marR="72000" marT="18000" marB="18000">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6"/>
                  </a:ext>
                </a:extLst>
              </a:tr>
              <a:tr h="362455">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月議会</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9060" marR="99060"/>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9060" marR="99060"/>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9060" marR="99060"/>
                </a:tc>
                <a:tc>
                  <a:txBody>
                    <a:bodyPr/>
                    <a:lstStyle/>
                    <a:p>
                      <a:pPr marL="0" marR="0" indent="0" algn="l" defTabSz="914400" rtl="0" eaLnBrk="1" fontAlgn="auto" latinLnBrk="0" hangingPunct="1">
                        <a:lnSpc>
                          <a:spcPts val="1300"/>
                        </a:lnSpc>
                        <a:spcBef>
                          <a:spcPts val="0"/>
                        </a:spcBef>
                        <a:spcAft>
                          <a:spcPts val="0"/>
                        </a:spcAft>
                        <a:buClrTx/>
                        <a:buSzTx/>
                        <a:buFontTx/>
                        <a:buNone/>
                        <a:tabLst/>
                        <a:defRPr/>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■統合関連議案（　</a:t>
                      </a:r>
                      <a:r>
                        <a:rPr kumimoji="1" lang="ja-JP" altLang="en-US" sz="700" dirty="0" smtClean="0">
                          <a:latin typeface="Meiryo UI" panose="020B0604030504040204" pitchFamily="50" charset="-128"/>
                          <a:ea typeface="Meiryo UI" panose="020B0604030504040204" pitchFamily="50" charset="-128"/>
                          <a:cs typeface="Meiryo UI" panose="020B0604030504040204" pitchFamily="50" charset="-128"/>
                        </a:rPr>
                        <a:t>同　上　）</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を</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府市両議会へ提出　⇒　否決</a:t>
                      </a:r>
                    </a:p>
                  </a:txBody>
                  <a:tcPr marL="72000" marR="72000" marT="18000" marB="18000" anchor="ctr"/>
                </a:tc>
                <a:extLst>
                  <a:ext uri="{0D108BD9-81ED-4DB2-BD59-A6C34878D82A}">
                    <a16:rowId xmlns:a16="http://schemas.microsoft.com/office/drawing/2014/main" val="10007"/>
                  </a:ext>
                </a:extLst>
              </a:tr>
              <a:tr h="362455">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月議会</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9060" marR="99060"/>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9060" marR="99060"/>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9060" marR="99060"/>
                </a:tc>
                <a:tc>
                  <a:txBody>
                    <a:bodyPr/>
                    <a:lstStyle/>
                    <a:p>
                      <a:pPr marL="0" marR="0" indent="0" algn="l" defTabSz="914400" rtl="0" eaLnBrk="1" fontAlgn="auto" latinLnBrk="0" hangingPunct="1">
                        <a:lnSpc>
                          <a:spcPts val="1300"/>
                        </a:lnSpc>
                        <a:spcBef>
                          <a:spcPts val="0"/>
                        </a:spcBef>
                        <a:spcAft>
                          <a:spcPts val="0"/>
                        </a:spcAft>
                        <a:buClrTx/>
                        <a:buSzTx/>
                        <a:buFontTx/>
                        <a:buNone/>
                        <a:tabLst/>
                        <a:defRPr/>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■統合関連議案（　</a:t>
                      </a:r>
                      <a:r>
                        <a:rPr kumimoji="1" lang="ja-JP" altLang="en-US" sz="700" dirty="0" smtClean="0">
                          <a:latin typeface="Meiryo UI" panose="020B0604030504040204" pitchFamily="50" charset="-128"/>
                          <a:ea typeface="Meiryo UI" panose="020B0604030504040204" pitchFamily="50" charset="-128"/>
                          <a:cs typeface="Meiryo UI" panose="020B0604030504040204" pitchFamily="50" charset="-128"/>
                        </a:rPr>
                        <a:t>同　上　）</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を</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府市両議会へ提出　⇒　否決</a:t>
                      </a:r>
                    </a:p>
                  </a:txBody>
                  <a:tcPr marL="78000" marR="78000" marT="18000" marB="18000" anchor="ctr"/>
                </a:tc>
                <a:extLst>
                  <a:ext uri="{0D108BD9-81ED-4DB2-BD59-A6C34878D82A}">
                    <a16:rowId xmlns:a16="http://schemas.microsoft.com/office/drawing/2014/main" val="10008"/>
                  </a:ext>
                </a:extLst>
              </a:tr>
              <a:tr h="478536">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9060" marR="99060"/>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■タスクフォース設置</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知事、市長の指示に基づき、「スーパー公設</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試」の設立に向けて、調査・検討を開始</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78000" marR="39000" marT="36000" marB="36000"/>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9060" marR="99060"/>
                </a:tc>
                <a:tc>
                  <a:txBody>
                    <a:bodyPr/>
                    <a:lstStyle/>
                    <a:p>
                      <a:endPar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endParaRPr>
                    </a:p>
                  </a:txBody>
                  <a:tcPr marL="99060" marR="99060"/>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6136828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a:extLst>
              <a:ext uri="{FF2B5EF4-FFF2-40B4-BE49-F238E27FC236}">
                <a16:creationId xmlns:a16="http://schemas.microsoft.com/office/drawing/2014/main" id="{71AB26C6-7B6B-4F05-8586-47ACE32E043B}"/>
              </a:ext>
            </a:extLst>
          </p:cNvPr>
          <p:cNvSpPr txBox="1"/>
          <p:nvPr/>
        </p:nvSpPr>
        <p:spPr>
          <a:xfrm>
            <a:off x="3036264" y="43051"/>
            <a:ext cx="3074881" cy="400110"/>
          </a:xfrm>
          <a:prstGeom prst="rect">
            <a:avLst/>
          </a:prstGeom>
          <a:noFill/>
        </p:spPr>
        <p:txBody>
          <a:bodyPr wrap="none" rtlCol="0">
            <a:spAutoFit/>
          </a:bodyPr>
          <a:lstStyle/>
          <a:p>
            <a:r>
              <a:rPr lang="ja-JP" altLang="en-US" sz="2000" dirty="0">
                <a:latin typeface="Meiryo UI" panose="020B0604030504040204" pitchFamily="50" charset="-128"/>
                <a:ea typeface="Meiryo UI" panose="020B0604030504040204" pitchFamily="50" charset="-128"/>
                <a:cs typeface="Meiryo UI" panose="020B0604030504040204" pitchFamily="50" charset="-128"/>
              </a:rPr>
              <a:t>府市の公設試の現状と</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実績</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2" name="直線コネクタ 21">
            <a:extLst>
              <a:ext uri="{FF2B5EF4-FFF2-40B4-BE49-F238E27FC236}">
                <a16:creationId xmlns:a16="http://schemas.microsoft.com/office/drawing/2014/main" id="{15303DEA-EC2D-4F63-A854-B768BA4F3849}"/>
              </a:ext>
            </a:extLst>
          </p:cNvPr>
          <p:cNvCxnSpPr/>
          <p:nvPr/>
        </p:nvCxnSpPr>
        <p:spPr>
          <a:xfrm>
            <a:off x="259053" y="476672"/>
            <a:ext cx="86258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スライド番号プレースホルダー 1"/>
          <p:cNvSpPr txBox="1">
            <a:spLocks/>
          </p:cNvSpPr>
          <p:nvPr/>
        </p:nvSpPr>
        <p:spPr>
          <a:xfrm>
            <a:off x="8629649" y="6492875"/>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32</a:t>
            </a:fld>
            <a:endParaRPr kumimoji="1" lang="ja-JP" altLang="en-US" sz="2000" dirty="0"/>
          </a:p>
        </p:txBody>
      </p:sp>
      <p:sp>
        <p:nvSpPr>
          <p:cNvPr id="6" name="正方形/長方形 5"/>
          <p:cNvSpPr/>
          <p:nvPr/>
        </p:nvSpPr>
        <p:spPr>
          <a:xfrm>
            <a:off x="121026" y="679203"/>
            <a:ext cx="8892988" cy="5016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spAutoFit/>
          </a:bodyPr>
          <a:lstStyle/>
          <a:p>
            <a:pPr marL="285750" indent="-285750" algn="just">
              <a:lnSpc>
                <a:spcPts val="2400"/>
              </a:lnSpc>
              <a:buFont typeface="Arial" panose="020B0604020202020204" pitchFamily="34" charset="0"/>
              <a:buChar char="•"/>
            </a:pPr>
            <a:r>
              <a:rPr lang="ja-JP" altLang="en-US"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産技研は、昭和</a:t>
            </a:r>
            <a:r>
              <a:rPr lang="en-US" altLang="ja-JP"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年に大阪市西区に大阪府工業奨励館として創設されて以来</a:t>
            </a:r>
            <a:r>
              <a:rPr lang="en-US" altLang="ja-JP"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87</a:t>
            </a:r>
            <a:r>
              <a:rPr lang="ja-JP" altLang="en-US"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年の歴史を有し、また、市工研は、</a:t>
            </a:r>
            <a:endParaRPr lang="en-US" altLang="ja-JP"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2400"/>
              </a:lnSpc>
            </a:pPr>
            <a:r>
              <a:rPr lang="ja-JP" altLang="en-US" sz="14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大正</a:t>
            </a:r>
            <a:r>
              <a:rPr lang="en-US" altLang="ja-JP"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年に市立工業学校内に創設されて以来</a:t>
            </a:r>
            <a:r>
              <a:rPr lang="en-US" altLang="ja-JP"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年の歴史を有する。</a:t>
            </a:r>
            <a:endParaRPr lang="en-US" altLang="ja-JP"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400"/>
              </a:lnSpc>
              <a:buFont typeface="Arial" panose="020B0604020202020204" pitchFamily="34" charset="0"/>
              <a:buChar char="•"/>
            </a:pPr>
            <a:endParaRPr lang="en-US" altLang="ja-JP" sz="14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400"/>
              </a:lnSpc>
              <a:buFont typeface="Arial" panose="020B0604020202020204" pitchFamily="34" charset="0"/>
              <a:buChar char="•"/>
            </a:pPr>
            <a:r>
              <a:rPr lang="ja-JP" altLang="en-US"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産</a:t>
            </a:r>
            <a:r>
              <a:rPr lang="ja-JP" altLang="en-US" sz="14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技研は機械・加工、金属、電気・電子等の分野を中心に製品開発支援や製造支援に強みを有し</a:t>
            </a:r>
            <a:r>
              <a:rPr lang="ja-JP" altLang="en-US"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、市工研は</a:t>
            </a:r>
            <a:r>
              <a:rPr lang="ja-JP" altLang="en-US" sz="14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化学</a:t>
            </a:r>
            <a:r>
              <a:rPr lang="ja-JP" altLang="en-US"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2400"/>
              </a:lnSpc>
            </a:pPr>
            <a:r>
              <a:rPr lang="ja-JP" altLang="en-US" sz="14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高分子</a:t>
            </a:r>
            <a:r>
              <a:rPr lang="ja-JP" altLang="en-US" sz="14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、バイオ・食品、ナノ材料等の分野を中心に研究開発支援や製品開発支援</a:t>
            </a:r>
            <a:r>
              <a:rPr lang="ja-JP" altLang="en-US"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に強み</a:t>
            </a:r>
            <a:r>
              <a:rPr lang="ja-JP" altLang="en-US" sz="14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を有しており、全国</a:t>
            </a:r>
            <a:r>
              <a:rPr lang="ja-JP" altLang="en-US"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トップクラス</a:t>
            </a:r>
            <a:endParaRPr lang="en-US" altLang="ja-JP"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2400"/>
              </a:lnSpc>
            </a:pPr>
            <a:r>
              <a:rPr lang="ja-JP" altLang="en-US" sz="14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の</a:t>
            </a:r>
            <a:r>
              <a:rPr lang="ja-JP" altLang="en-US" sz="14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実績をあげるなど</a:t>
            </a:r>
            <a:r>
              <a:rPr lang="ja-JP" altLang="en-US"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、それぞれ高く評価されてきた。</a:t>
            </a:r>
            <a:endParaRPr lang="en-US" altLang="ja-JP"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400"/>
              </a:lnSpc>
              <a:buFont typeface="Arial" panose="020B0604020202020204" pitchFamily="34" charset="0"/>
              <a:buChar char="•"/>
            </a:pPr>
            <a:endParaRPr lang="en-US" altLang="ja-JP" sz="14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400"/>
              </a:lnSpc>
              <a:buFont typeface="Arial" panose="020B0604020202020204" pitchFamily="34" charset="0"/>
              <a:buChar char="•"/>
            </a:pPr>
            <a:r>
              <a:rPr lang="ja-JP" altLang="en-US"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両研究所ともに、学位（博士号）の取得者割合が東京都立産業技術研究センターをはじめ他の公設試よりも高く、</a:t>
            </a:r>
            <a:endParaRPr lang="en-US" altLang="ja-JP"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2400"/>
              </a:lnSpc>
            </a:pPr>
            <a:r>
              <a:rPr lang="ja-JP" altLang="en-US" sz="14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論文発表件数もトップクラスである。また、研究員一人当たりの特許保有件数も全公設試の中で</a:t>
            </a:r>
            <a:r>
              <a:rPr lang="en-US" altLang="ja-JP"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位、</a:t>
            </a:r>
            <a:r>
              <a:rPr lang="en-US" altLang="ja-JP"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位を占めており、</a:t>
            </a:r>
            <a:endParaRPr lang="en-US" altLang="ja-JP"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2400"/>
              </a:lnSpc>
            </a:pPr>
            <a:r>
              <a:rPr lang="ja-JP" altLang="en-US" sz="14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人材や研究開発力といった潜在能力が際立って高い。</a:t>
            </a:r>
            <a:endParaRPr lang="en-US" altLang="ja-JP"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400"/>
              </a:lnSpc>
              <a:buFont typeface="Arial" panose="020B0604020202020204" pitchFamily="34" charset="0"/>
              <a:buChar char="•"/>
            </a:pPr>
            <a:endParaRPr lang="en-US" altLang="ja-JP" sz="14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400"/>
              </a:lnSpc>
              <a:buFont typeface="Arial" panose="020B0604020202020204" pitchFamily="34" charset="0"/>
              <a:buChar char="•"/>
            </a:pPr>
            <a:r>
              <a:rPr lang="ja-JP" altLang="en-US"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また、産技研は、研究員一人当たりの技術相談件数が東京都立産業技術研究センターと比肩しており、市工研は、</a:t>
            </a:r>
            <a:endParaRPr lang="en-US" altLang="ja-JP"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2400"/>
              </a:lnSpc>
            </a:pPr>
            <a:r>
              <a:rPr lang="ja-JP" altLang="en-US" sz="14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研究員一人当たりの受託研究収入が他の公設試を圧倒しているなど、技術支援力においても全国トップクラスである。</a:t>
            </a:r>
            <a:endParaRPr lang="en-US" altLang="ja-JP"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400"/>
              </a:lnSpc>
              <a:buFont typeface="Arial" panose="020B0604020202020204" pitchFamily="34" charset="0"/>
              <a:buChar char="•"/>
            </a:pPr>
            <a:endParaRPr lang="en-US" altLang="ja-JP" sz="14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400"/>
              </a:lnSpc>
              <a:buFont typeface="Arial" panose="020B0604020202020204" pitchFamily="34" charset="0"/>
              <a:buChar char="•"/>
            </a:pPr>
            <a:r>
              <a:rPr lang="ja-JP" altLang="en-US"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産技研は平成</a:t>
            </a:r>
            <a:r>
              <a:rPr lang="en-US" altLang="ja-JP"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月に、市工研は平成</a:t>
            </a:r>
            <a:r>
              <a:rPr lang="en-US" altLang="ja-JP"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月に地方独立行政法人に移行したが、地方独立行政法人法の</a:t>
            </a:r>
            <a:endParaRPr lang="en-US" altLang="ja-JP"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2400"/>
              </a:lnSpc>
            </a:pPr>
            <a:r>
              <a:rPr lang="ja-JP" altLang="en-US" sz="14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趣旨を活かし、自律的な組織運営のもと、支援実績を伸ばし、企業振興に貢献</a:t>
            </a:r>
            <a:r>
              <a:rPr lang="ja-JP" altLang="en-US" sz="14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し</a:t>
            </a:r>
            <a:r>
              <a:rPr lang="ja-JP" altLang="en-US"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ている。</a:t>
            </a:r>
            <a:endParaRPr lang="en-US" altLang="ja-JP"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a:extLst>
              <a:ext uri="{FF2B5EF4-FFF2-40B4-BE49-F238E27FC236}">
                <a16:creationId xmlns:a16="http://schemas.microsoft.com/office/drawing/2014/main" id="{71AB26C6-7B6B-4F05-8586-47ACE32E043B}"/>
              </a:ext>
            </a:extLst>
          </p:cNvPr>
          <p:cNvSpPr txBox="1"/>
          <p:nvPr/>
        </p:nvSpPr>
        <p:spPr>
          <a:xfrm>
            <a:off x="259053" y="6325522"/>
            <a:ext cx="4168129" cy="307777"/>
          </a:xfrm>
          <a:prstGeom prst="rect">
            <a:avLst/>
          </a:prstGeom>
          <a:noFill/>
          <a:ln>
            <a:solidFill>
              <a:schemeClr val="tx1"/>
            </a:solidFill>
          </a:ln>
        </p:spPr>
        <p:txBody>
          <a:bodyPr wrap="none" rtlCol="0">
            <a:spAutoFit/>
          </a:bodyPr>
          <a:lstStyle/>
          <a:p>
            <a:r>
              <a:rPr lang="ja-JP" altLang="en-US" sz="1400" dirty="0">
                <a:latin typeface="Meiryo UI" panose="020B0604030504040204" pitchFamily="50" charset="-128"/>
                <a:ea typeface="Meiryo UI" panose="020B0604030504040204" pitchFamily="50" charset="-128"/>
              </a:rPr>
              <a:t>出典</a:t>
            </a:r>
            <a:r>
              <a:rPr lang="ja-JP" altLang="en-US" sz="1400" dirty="0" smtClean="0">
                <a:latin typeface="Meiryo UI" panose="020B0604030504040204" pitchFamily="50" charset="-128"/>
                <a:ea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rPr>
              <a:t>H28.8.22</a:t>
            </a:r>
            <a:r>
              <a:rPr lang="zh-TW" altLang="en-US" sz="1400" dirty="0">
                <a:latin typeface="Meiryo UI" panose="020B0604030504040204" pitchFamily="50" charset="-128"/>
                <a:ea typeface="Meiryo UI" panose="020B0604030504040204" pitchFamily="50" charset="-128"/>
              </a:rPr>
              <a:t>第５回副首都推進本部会議</a:t>
            </a:r>
            <a:r>
              <a:rPr lang="ja-JP" altLang="en-US" sz="1400" dirty="0">
                <a:latin typeface="Meiryo UI" panose="020B0604030504040204" pitchFamily="50" charset="-128"/>
                <a:ea typeface="Meiryo UI" panose="020B0604030504040204" pitchFamily="50" charset="-128"/>
              </a:rPr>
              <a:t>資料</a:t>
            </a:r>
            <a:r>
              <a:rPr lang="en-US" altLang="ja-JP" sz="1400" dirty="0" smtClean="0">
                <a:latin typeface="Meiryo UI" panose="020B0604030504040204" pitchFamily="50" charset="-128"/>
                <a:ea typeface="Meiryo UI" panose="020B0604030504040204" pitchFamily="50" charset="-128"/>
              </a:rPr>
              <a:t>4</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9363992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正方形/長方形 55"/>
          <p:cNvSpPr/>
          <p:nvPr/>
        </p:nvSpPr>
        <p:spPr>
          <a:xfrm>
            <a:off x="138818" y="674710"/>
            <a:ext cx="8857396" cy="5452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marL="171450" indent="-171450" algn="just">
              <a:lnSpc>
                <a:spcPts val="2200"/>
              </a:lnSpc>
              <a:buFont typeface="Arial" panose="020B0604020202020204" pitchFamily="34" charset="0"/>
              <a:buChar char="•"/>
            </a:pPr>
            <a:r>
              <a:rPr lang="ja-JP" altLang="en-US"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大阪の製造業は全国一の事業所数を誇り、</a:t>
            </a:r>
            <a:r>
              <a:rPr lang="ja-JP" altLang="en-US" sz="14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様々</a:t>
            </a:r>
            <a:r>
              <a:rPr lang="ja-JP" altLang="en-US"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な業種が一定規模で存在している。また、ニッチトップ、オンリーワン</a:t>
            </a:r>
            <a:endParaRPr lang="en-US" altLang="ja-JP"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2200"/>
              </a:lnSpc>
            </a:pPr>
            <a:r>
              <a:rPr lang="ja-JP" altLang="en-US" sz="14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企業がある一方、下請け企業、単加工工業所も多数存在している。</a:t>
            </a:r>
            <a:endParaRPr lang="en-US" altLang="ja-JP"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lgn="just">
              <a:lnSpc>
                <a:spcPts val="2200"/>
              </a:lnSpc>
              <a:buFont typeface="Arial" panose="020B0604020202020204" pitchFamily="34" charset="0"/>
              <a:buChar char="•"/>
            </a:pPr>
            <a:endParaRPr lang="en-US" altLang="ja-JP" sz="14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lgn="just">
              <a:lnSpc>
                <a:spcPts val="2200"/>
              </a:lnSpc>
              <a:buFont typeface="Arial" panose="020B0604020202020204" pitchFamily="34" charset="0"/>
              <a:buChar char="•"/>
            </a:pPr>
            <a:r>
              <a:rPr lang="ja-JP" altLang="en-US"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こうした多種多様な企業に対し、両研究所は、技術支援力、研究開発力を最大限に発揮し、個々の企業の研究開発等のニーズに応じたきめ細かな支援を実施してきたところであり、その取組は企業に評価されている。</a:t>
            </a:r>
            <a:endParaRPr lang="en-US" altLang="ja-JP"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lgn="just">
              <a:lnSpc>
                <a:spcPts val="2200"/>
              </a:lnSpc>
              <a:buFont typeface="Arial" panose="020B0604020202020204" pitchFamily="34" charset="0"/>
              <a:buChar char="•"/>
            </a:pPr>
            <a:endParaRPr lang="en-US" altLang="ja-JP" sz="14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ts val="2200"/>
              </a:lnSpc>
              <a:buFont typeface="Arial" panose="020B0604020202020204" pitchFamily="34" charset="0"/>
              <a:buChar char="•"/>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しかし、製品・技術のライフサイクルの短期化などもあり、企業においては、</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QCD(</a:t>
            </a:r>
            <a:r>
              <a:rPr lang="ja-JP" altLang="en-US"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品質</a:t>
            </a:r>
            <a:r>
              <a:rPr lang="ja-JP" altLang="en-US" sz="14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コスト</a:t>
            </a:r>
            <a:r>
              <a:rPr lang="ja-JP" altLang="en-US" sz="14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短納期</a:t>
            </a:r>
            <a:r>
              <a:rPr lang="en-US" altLang="ja-JP"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4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要請に</a:t>
            </a:r>
            <a:r>
              <a:rPr lang="ja-JP" altLang="en-US"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応えて</a:t>
            </a:r>
            <a:endParaRPr lang="en-US" altLang="ja-JP"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r>
              <a:rPr lang="ja-JP" altLang="en-US" sz="14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いくことが求められており、企業ヒアリングにおいても、「利用手続のスピード化を図</a:t>
            </a:r>
            <a:r>
              <a:rPr lang="ja-JP" altLang="en-US" sz="14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る</a:t>
            </a:r>
            <a:r>
              <a:rPr lang="ja-JP" altLang="en-US"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べき」、「研究から実用化までの一気通</a:t>
            </a:r>
            <a:endParaRPr lang="en-US" altLang="ja-JP"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r>
              <a:rPr lang="ja-JP" altLang="en-US" sz="14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貫の支援の仕組みが必要」 、「ニーズとシーズのマッチング機能を望む」といった声がある。</a:t>
            </a:r>
            <a:endParaRPr lang="en-US" altLang="ja-JP"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ts val="2200"/>
              </a:lnSpc>
              <a:buFont typeface="Arial" panose="020B0604020202020204" pitchFamily="34" charset="0"/>
              <a:buChar char="•"/>
            </a:pPr>
            <a:endParaRPr lang="en-US" altLang="ja-JP" sz="14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ts val="2200"/>
              </a:lnSpc>
              <a:buFont typeface="Arial" panose="020B0604020202020204" pitchFamily="34" charset="0"/>
              <a:buChar char="•"/>
            </a:pPr>
            <a:r>
              <a:rPr lang="ja-JP" altLang="en-US"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さらに、多くの企業が将来を見通した経営戦略として、新製品の開発や</a:t>
            </a:r>
            <a:r>
              <a:rPr lang="ja-JP" altLang="en-US" sz="14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高付加</a:t>
            </a:r>
            <a:r>
              <a:rPr lang="ja-JP" altLang="en-US"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価値需要への対応を挙げており、企業ヒ</a:t>
            </a:r>
            <a:endParaRPr lang="en-US" altLang="ja-JP"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r>
              <a:rPr lang="ja-JP" altLang="en-US" sz="14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アリングにおいても、「全く新しい視点の技術の研究開発を支援してほしい」、「異業種との研究機会の提供と支援を望む」</a:t>
            </a:r>
            <a:endParaRPr lang="en-US" altLang="ja-JP"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r>
              <a:rPr lang="ja-JP" altLang="en-US"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といった声がある。</a:t>
            </a:r>
            <a:endParaRPr lang="en-US" altLang="ja-JP" sz="14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ts val="2200"/>
              </a:lnSpc>
              <a:buFont typeface="Arial" panose="020B0604020202020204" pitchFamily="34" charset="0"/>
              <a:buChar char="•"/>
            </a:pP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ts val="2200"/>
              </a:lnSpc>
              <a:buFont typeface="Arial" panose="020B0604020202020204" pitchFamily="34" charset="0"/>
              <a:buChar char="•"/>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こうしたことから、新法人は、研究</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開発から製造まで、企業の開発ステージに応じた</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支援を</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一気通貫で提供していくなど</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両研究所の持てる技術支援力、研究開発力を結集し、技術支援サービスの充実に取り組んでいく必要がある。</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ts val="2200"/>
              </a:lnSpc>
              <a:buFont typeface="Arial" panose="020B0604020202020204" pitchFamily="34" charset="0"/>
              <a:buChar char="•"/>
            </a:pP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ts val="2200"/>
              </a:lnSpc>
              <a:buFont typeface="Arial" panose="020B0604020202020204" pitchFamily="34" charset="0"/>
              <a:buChar char="•"/>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さらに、大阪産業の更なる飛躍に向け、大阪発のイノベーションを創出していくため、産学官の連携のもと、オープンイノ</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ベーションの推進に積極的に取り組むなど、「スーパー公設試」 </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として</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、企業</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成長・発展に貢献していくことが求められる。 </a:t>
            </a:r>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a:extLst>
              <a:ext uri="{FF2B5EF4-FFF2-40B4-BE49-F238E27FC236}">
                <a16:creationId xmlns:a16="http://schemas.microsoft.com/office/drawing/2014/main" id="{71AB26C6-7B6B-4F05-8586-47ACE32E043B}"/>
              </a:ext>
            </a:extLst>
          </p:cNvPr>
          <p:cNvSpPr txBox="1"/>
          <p:nvPr/>
        </p:nvSpPr>
        <p:spPr>
          <a:xfrm>
            <a:off x="1885492" y="43051"/>
            <a:ext cx="5402441" cy="400110"/>
          </a:xfrm>
          <a:prstGeom prst="rect">
            <a:avLst/>
          </a:prstGeom>
          <a:noFill/>
        </p:spPr>
        <p:txBody>
          <a:bodyPr wrap="none" rtlCol="0">
            <a:spAutoFit/>
          </a:bodyPr>
          <a:lstStyle/>
          <a:p>
            <a:r>
              <a:rPr lang="ja-JP" altLang="en-US" sz="2000" dirty="0">
                <a:latin typeface="Meiryo UI" panose="020B0604030504040204" pitchFamily="50" charset="-128"/>
                <a:ea typeface="Meiryo UI" panose="020B0604030504040204" pitchFamily="50" charset="-128"/>
                <a:cs typeface="Meiryo UI" panose="020B0604030504040204" pitchFamily="50" charset="-128"/>
              </a:rPr>
              <a:t>大阪産業の課題と「スーパー公設試」への機能</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強化</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2" name="直線コネクタ 21">
            <a:extLst>
              <a:ext uri="{FF2B5EF4-FFF2-40B4-BE49-F238E27FC236}">
                <a16:creationId xmlns:a16="http://schemas.microsoft.com/office/drawing/2014/main" id="{15303DEA-EC2D-4F63-A854-B768BA4F3849}"/>
              </a:ext>
            </a:extLst>
          </p:cNvPr>
          <p:cNvCxnSpPr/>
          <p:nvPr/>
        </p:nvCxnSpPr>
        <p:spPr>
          <a:xfrm>
            <a:off x="259053" y="476672"/>
            <a:ext cx="86258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スライド番号プレースホルダー 1"/>
          <p:cNvSpPr txBox="1">
            <a:spLocks/>
          </p:cNvSpPr>
          <p:nvPr/>
        </p:nvSpPr>
        <p:spPr>
          <a:xfrm>
            <a:off x="8629649" y="0"/>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33</a:t>
            </a:fld>
            <a:endParaRPr kumimoji="1" lang="ja-JP" altLang="en-US" sz="2000" dirty="0"/>
          </a:p>
        </p:txBody>
      </p:sp>
      <p:sp>
        <p:nvSpPr>
          <p:cNvPr id="7" name="テキスト ボックス 6">
            <a:extLst>
              <a:ext uri="{FF2B5EF4-FFF2-40B4-BE49-F238E27FC236}">
                <a16:creationId xmlns:a16="http://schemas.microsoft.com/office/drawing/2014/main" id="{71AB26C6-7B6B-4F05-8586-47ACE32E043B}"/>
              </a:ext>
            </a:extLst>
          </p:cNvPr>
          <p:cNvSpPr txBox="1"/>
          <p:nvPr/>
        </p:nvSpPr>
        <p:spPr>
          <a:xfrm>
            <a:off x="259053" y="6325522"/>
            <a:ext cx="4168129" cy="307777"/>
          </a:xfrm>
          <a:prstGeom prst="rect">
            <a:avLst/>
          </a:prstGeom>
          <a:noFill/>
          <a:ln>
            <a:solidFill>
              <a:schemeClr val="tx1"/>
            </a:solidFill>
          </a:ln>
        </p:spPr>
        <p:txBody>
          <a:bodyPr wrap="none" rtlCol="0">
            <a:spAutoFit/>
          </a:bodyPr>
          <a:lstStyle/>
          <a:p>
            <a:r>
              <a:rPr lang="ja-JP" altLang="en-US" sz="1400" dirty="0" smtClean="0">
                <a:latin typeface="Meiryo UI" panose="020B0604030504040204" pitchFamily="50" charset="-128"/>
                <a:ea typeface="Meiryo UI" panose="020B0604030504040204" pitchFamily="50" charset="-128"/>
              </a:rPr>
              <a:t>出典：</a:t>
            </a:r>
            <a:r>
              <a:rPr lang="en-US" altLang="ja-JP" sz="1400" dirty="0" smtClean="0">
                <a:latin typeface="Meiryo UI" panose="020B0604030504040204" pitchFamily="50" charset="-128"/>
                <a:ea typeface="Meiryo UI" panose="020B0604030504040204" pitchFamily="50" charset="-128"/>
              </a:rPr>
              <a:t>H28.8.22</a:t>
            </a:r>
            <a:r>
              <a:rPr lang="zh-TW" altLang="en-US" sz="1400" dirty="0">
                <a:latin typeface="Meiryo UI" panose="020B0604030504040204" pitchFamily="50" charset="-128"/>
                <a:ea typeface="Meiryo UI" panose="020B0604030504040204" pitchFamily="50" charset="-128"/>
              </a:rPr>
              <a:t>第５回副首都推進本部会議</a:t>
            </a:r>
            <a:r>
              <a:rPr lang="ja-JP" altLang="en-US" sz="1400" dirty="0">
                <a:latin typeface="Meiryo UI" panose="020B0604030504040204" pitchFamily="50" charset="-128"/>
                <a:ea typeface="Meiryo UI" panose="020B0604030504040204" pitchFamily="50" charset="-128"/>
              </a:rPr>
              <a:t>資料</a:t>
            </a:r>
            <a:r>
              <a:rPr lang="en-US" altLang="ja-JP" sz="1400" dirty="0" smtClean="0">
                <a:latin typeface="Meiryo UI" panose="020B0604030504040204" pitchFamily="50" charset="-128"/>
                <a:ea typeface="Meiryo UI" panose="020B0604030504040204" pitchFamily="50" charset="-128"/>
              </a:rPr>
              <a:t>4</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4736374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a:extLst>
              <a:ext uri="{FF2B5EF4-FFF2-40B4-BE49-F238E27FC236}">
                <a16:creationId xmlns:a16="http://schemas.microsoft.com/office/drawing/2014/main" id="{E72C20A4-006A-4F55-A758-F9050344D47E}"/>
              </a:ext>
            </a:extLst>
          </p:cNvPr>
          <p:cNvSpPr txBox="1"/>
          <p:nvPr/>
        </p:nvSpPr>
        <p:spPr>
          <a:xfrm>
            <a:off x="2758932" y="44624"/>
            <a:ext cx="3642344" cy="400110"/>
          </a:xfrm>
          <a:prstGeom prst="rect">
            <a:avLst/>
          </a:prstGeom>
          <a:noFill/>
        </p:spPr>
        <p:txBody>
          <a:bodyPr wrap="none" rtlCol="0">
            <a:spAutoFit/>
          </a:bodyPr>
          <a:lstStyle/>
          <a:p>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7</a:t>
            </a:r>
            <a:r>
              <a:rPr lang="ja-JP" altLang="en-US" sz="2000" dirty="0" err="1" smtClean="0">
                <a:latin typeface="Meiryo UI" panose="020B0604030504040204" pitchFamily="50" charset="-128"/>
                <a:ea typeface="Meiryo UI" panose="020B0604030504040204" pitchFamily="50" charset="-128"/>
                <a:cs typeface="Meiryo UI" panose="020B0604030504040204" pitchFamily="50" charset="-128"/>
              </a:rPr>
              <a:t>つの</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宿題に関する主な取組状況</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9" name="直線コネクタ 28">
            <a:extLst>
              <a:ext uri="{FF2B5EF4-FFF2-40B4-BE49-F238E27FC236}">
                <a16:creationId xmlns:a16="http://schemas.microsoft.com/office/drawing/2014/main" id="{DCBED761-4A2D-4E0D-9CAC-8DC67659F5D5}"/>
              </a:ext>
            </a:extLst>
          </p:cNvPr>
          <p:cNvCxnSpPr/>
          <p:nvPr/>
        </p:nvCxnSpPr>
        <p:spPr>
          <a:xfrm>
            <a:off x="308973" y="476672"/>
            <a:ext cx="86258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スライド番号プレースホルダー 1"/>
          <p:cNvSpPr txBox="1">
            <a:spLocks/>
          </p:cNvSpPr>
          <p:nvPr/>
        </p:nvSpPr>
        <p:spPr>
          <a:xfrm>
            <a:off x="8629649" y="6492875"/>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34</a:t>
            </a:fld>
            <a:endParaRPr kumimoji="1" lang="ja-JP" altLang="en-US" sz="2000" dirty="0"/>
          </a:p>
        </p:txBody>
      </p:sp>
      <p:graphicFrame>
        <p:nvGraphicFramePr>
          <p:cNvPr id="2" name="表 1"/>
          <p:cNvGraphicFramePr>
            <a:graphicFrameLocks noGrp="1"/>
          </p:cNvGraphicFramePr>
          <p:nvPr>
            <p:extLst>
              <p:ext uri="{D42A27DB-BD31-4B8C-83A1-F6EECF244321}">
                <p14:modId xmlns:p14="http://schemas.microsoft.com/office/powerpoint/2010/main" val="2934286027"/>
              </p:ext>
            </p:extLst>
          </p:nvPr>
        </p:nvGraphicFramePr>
        <p:xfrm>
          <a:off x="115371" y="669576"/>
          <a:ext cx="8914328" cy="5735320"/>
        </p:xfrm>
        <a:graphic>
          <a:graphicData uri="http://schemas.openxmlformats.org/drawingml/2006/table">
            <a:tbl>
              <a:tblPr firstRow="1" bandRow="1">
                <a:tableStyleId>{5C22544A-7EE6-4342-B048-85BDC9FD1C3A}</a:tableStyleId>
              </a:tblPr>
              <a:tblGrid>
                <a:gridCol w="341829">
                  <a:extLst>
                    <a:ext uri="{9D8B030D-6E8A-4147-A177-3AD203B41FA5}">
                      <a16:colId xmlns:a16="http://schemas.microsoft.com/office/drawing/2014/main" val="675382017"/>
                    </a:ext>
                  </a:extLst>
                </a:gridCol>
                <a:gridCol w="386862">
                  <a:extLst>
                    <a:ext uri="{9D8B030D-6E8A-4147-A177-3AD203B41FA5}">
                      <a16:colId xmlns:a16="http://schemas.microsoft.com/office/drawing/2014/main" val="4230331849"/>
                    </a:ext>
                  </a:extLst>
                </a:gridCol>
                <a:gridCol w="1723292">
                  <a:extLst>
                    <a:ext uri="{9D8B030D-6E8A-4147-A177-3AD203B41FA5}">
                      <a16:colId xmlns:a16="http://schemas.microsoft.com/office/drawing/2014/main" val="3973975015"/>
                    </a:ext>
                  </a:extLst>
                </a:gridCol>
                <a:gridCol w="1292469">
                  <a:extLst>
                    <a:ext uri="{9D8B030D-6E8A-4147-A177-3AD203B41FA5}">
                      <a16:colId xmlns:a16="http://schemas.microsoft.com/office/drawing/2014/main" val="1348889124"/>
                    </a:ext>
                  </a:extLst>
                </a:gridCol>
                <a:gridCol w="1292469">
                  <a:extLst>
                    <a:ext uri="{9D8B030D-6E8A-4147-A177-3AD203B41FA5}">
                      <a16:colId xmlns:a16="http://schemas.microsoft.com/office/drawing/2014/main" val="24063263"/>
                    </a:ext>
                  </a:extLst>
                </a:gridCol>
                <a:gridCol w="1292469">
                  <a:extLst>
                    <a:ext uri="{9D8B030D-6E8A-4147-A177-3AD203B41FA5}">
                      <a16:colId xmlns:a16="http://schemas.microsoft.com/office/drawing/2014/main" val="2683380625"/>
                    </a:ext>
                  </a:extLst>
                </a:gridCol>
                <a:gridCol w="1292469">
                  <a:extLst>
                    <a:ext uri="{9D8B030D-6E8A-4147-A177-3AD203B41FA5}">
                      <a16:colId xmlns:a16="http://schemas.microsoft.com/office/drawing/2014/main" val="1880478167"/>
                    </a:ext>
                  </a:extLst>
                </a:gridCol>
                <a:gridCol w="1292469">
                  <a:extLst>
                    <a:ext uri="{9D8B030D-6E8A-4147-A177-3AD203B41FA5}">
                      <a16:colId xmlns:a16="http://schemas.microsoft.com/office/drawing/2014/main" val="3565767829"/>
                    </a:ext>
                  </a:extLst>
                </a:gridCol>
              </a:tblGrid>
              <a:tr h="370840">
                <a:tc gridSpan="3">
                  <a:txBody>
                    <a:bodyPr/>
                    <a:lstStyle/>
                    <a:p>
                      <a:pPr algn="ctr"/>
                      <a:r>
                        <a:rPr kumimoji="1" lang="ja-JP" altLang="en-US" sz="1200" b="0" dirty="0" smtClean="0"/>
                        <a:t>年度</a:t>
                      </a:r>
                      <a:endParaRPr kumimoji="1" lang="ja-JP" altLang="en-US" sz="1200" b="0" dirty="0"/>
                    </a:p>
                  </a:txBody>
                  <a:tcPr anchor="ctr"/>
                </a:tc>
                <a:tc hMerge="1">
                  <a:txBody>
                    <a:bodyPr/>
                    <a:lstStyle/>
                    <a:p>
                      <a:pPr algn="ctr"/>
                      <a:endParaRPr kumimoji="1" lang="ja-JP" altLang="en-US" sz="1200" dirty="0"/>
                    </a:p>
                  </a:txBody>
                  <a:tcPr anchor="ctr"/>
                </a:tc>
                <a:tc hMerge="1">
                  <a:txBody>
                    <a:bodyPr/>
                    <a:lstStyle/>
                    <a:p>
                      <a:pPr algn="ctr"/>
                      <a:endParaRPr kumimoji="1" lang="ja-JP" altLang="en-US" sz="1200" dirty="0"/>
                    </a:p>
                  </a:txBody>
                  <a:tcPr anchor="ctr"/>
                </a:tc>
                <a:tc>
                  <a:txBody>
                    <a:bodyPr/>
                    <a:lstStyle/>
                    <a:p>
                      <a:pPr algn="ctr"/>
                      <a:r>
                        <a:rPr kumimoji="1" lang="en-US" altLang="ja-JP" sz="1200" b="0" dirty="0" smtClean="0"/>
                        <a:t>H29</a:t>
                      </a:r>
                      <a:endParaRPr kumimoji="1" lang="ja-JP" altLang="en-US" sz="1200" b="0" dirty="0"/>
                    </a:p>
                  </a:txBody>
                  <a:tcPr anchor="ctr"/>
                </a:tc>
                <a:tc>
                  <a:txBody>
                    <a:bodyPr/>
                    <a:lstStyle/>
                    <a:p>
                      <a:pPr algn="ctr"/>
                      <a:r>
                        <a:rPr kumimoji="1" lang="en-US" altLang="ja-JP" sz="1200" b="0" dirty="0" smtClean="0"/>
                        <a:t>H30</a:t>
                      </a:r>
                      <a:endParaRPr kumimoji="1" lang="ja-JP" altLang="en-US" sz="1200" b="0" dirty="0"/>
                    </a:p>
                  </a:txBody>
                  <a:tcPr anchor="ctr"/>
                </a:tc>
                <a:tc>
                  <a:txBody>
                    <a:bodyPr/>
                    <a:lstStyle/>
                    <a:p>
                      <a:pPr algn="ctr"/>
                      <a:r>
                        <a:rPr kumimoji="1" lang="en-US" altLang="ja-JP" sz="1200" b="0" dirty="0" smtClean="0"/>
                        <a:t>R1</a:t>
                      </a:r>
                      <a:endParaRPr kumimoji="1" lang="ja-JP" altLang="en-US" sz="1200" b="0" dirty="0"/>
                    </a:p>
                  </a:txBody>
                  <a:tcPr anchor="ctr"/>
                </a:tc>
                <a:tc>
                  <a:txBody>
                    <a:bodyPr/>
                    <a:lstStyle/>
                    <a:p>
                      <a:pPr algn="ctr"/>
                      <a:r>
                        <a:rPr kumimoji="1" lang="en-US" altLang="ja-JP" sz="1200" b="0" dirty="0" smtClean="0"/>
                        <a:t>R2</a:t>
                      </a:r>
                      <a:endParaRPr kumimoji="1" lang="ja-JP" altLang="en-US" sz="1200" b="0" dirty="0"/>
                    </a:p>
                  </a:txBody>
                  <a:tcPr anchor="ctr"/>
                </a:tc>
                <a:tc>
                  <a:txBody>
                    <a:bodyPr/>
                    <a:lstStyle/>
                    <a:p>
                      <a:pPr algn="ctr"/>
                      <a:r>
                        <a:rPr kumimoji="1" lang="en-US" altLang="ja-JP" sz="1200" b="0" dirty="0" smtClean="0"/>
                        <a:t>R3</a:t>
                      </a:r>
                      <a:endParaRPr kumimoji="1" lang="ja-JP" altLang="en-US" sz="1200" b="0" dirty="0"/>
                    </a:p>
                  </a:txBody>
                  <a:tcPr anchor="ctr"/>
                </a:tc>
                <a:extLst>
                  <a:ext uri="{0D108BD9-81ED-4DB2-BD59-A6C34878D82A}">
                    <a16:rowId xmlns:a16="http://schemas.microsoft.com/office/drawing/2014/main" val="159878071"/>
                  </a:ext>
                </a:extLst>
              </a:tr>
              <a:tr h="370840">
                <a:tc rowSpan="4">
                  <a:txBody>
                    <a:bodyPr/>
                    <a:lstStyle/>
                    <a:p>
                      <a:pPr algn="ctr"/>
                      <a:r>
                        <a:rPr kumimoji="1" lang="ja-JP" altLang="en-US" sz="1200" dirty="0" smtClean="0"/>
                        <a:t>統合によってできること</a:t>
                      </a:r>
                      <a:endParaRPr kumimoji="1" lang="ja-JP" altLang="en-US" sz="1200" dirty="0"/>
                    </a:p>
                  </a:txBody>
                  <a:tcPr vert="eaVert" anchor="ctr">
                    <a:solidFill>
                      <a:schemeClr val="accent1">
                        <a:lumMod val="20000"/>
                        <a:lumOff val="80000"/>
                      </a:schemeClr>
                    </a:solidFill>
                  </a:tcPr>
                </a:tc>
                <a:tc>
                  <a:txBody>
                    <a:bodyPr/>
                    <a:lstStyle/>
                    <a:p>
                      <a:pPr algn="ctr"/>
                      <a:r>
                        <a:rPr kumimoji="1" lang="en-US" altLang="ja-JP" sz="1100" dirty="0" smtClean="0"/>
                        <a:t>2-A</a:t>
                      </a:r>
                      <a:endParaRPr kumimoji="1" lang="ja-JP" altLang="en-US" sz="1100" dirty="0"/>
                    </a:p>
                  </a:txBody>
                  <a:tcPr anchor="ctr">
                    <a:solidFill>
                      <a:schemeClr val="accent1">
                        <a:lumMod val="20000"/>
                        <a:lumOff val="80000"/>
                      </a:schemeClr>
                    </a:solidFill>
                  </a:tcPr>
                </a:tc>
                <a:tc>
                  <a:txBody>
                    <a:bodyPr/>
                    <a:lstStyle/>
                    <a:p>
                      <a:pPr algn="ctr"/>
                      <a:r>
                        <a:rPr kumimoji="1" lang="ja-JP" altLang="en-US" sz="1100" dirty="0" smtClean="0"/>
                        <a:t>管理部門の効率化</a:t>
                      </a:r>
                      <a:endParaRPr kumimoji="1" lang="ja-JP" altLang="en-US" sz="1100" dirty="0"/>
                    </a:p>
                  </a:txBody>
                  <a:tcPr anchor="ctr">
                    <a:solidFill>
                      <a:schemeClr val="accent1">
                        <a:lumMod val="20000"/>
                        <a:lumOff val="80000"/>
                      </a:schemeClr>
                    </a:solidFill>
                  </a:tcPr>
                </a:tc>
                <a:tc>
                  <a:txBody>
                    <a:bodyPr/>
                    <a:lstStyle/>
                    <a:p>
                      <a:pPr marL="87313" indent="-87313" algn="l"/>
                      <a:r>
                        <a:rPr kumimoji="1" lang="ja-JP" altLang="en-US" sz="900" dirty="0" smtClean="0"/>
                        <a:t>・共通事務の一元化を部分実施</a:t>
                      </a:r>
                      <a:endParaRPr kumimoji="1" lang="ja-JP" altLang="en-US" sz="900" dirty="0"/>
                    </a:p>
                  </a:txBody>
                  <a:tcPr>
                    <a:solidFill>
                      <a:schemeClr val="accent1">
                        <a:lumMod val="20000"/>
                        <a:lumOff val="80000"/>
                      </a:schemeClr>
                    </a:solidFill>
                  </a:tcPr>
                </a:tc>
                <a:tc>
                  <a:txBody>
                    <a:bodyPr/>
                    <a:lstStyle/>
                    <a:p>
                      <a:pPr marL="87313" indent="-87313" algn="l"/>
                      <a:r>
                        <a:rPr kumimoji="1" lang="ja-JP" altLang="en-US" sz="900" dirty="0" smtClean="0"/>
                        <a:t>・管理部門における業務分担を整理</a:t>
                      </a:r>
                      <a:endParaRPr kumimoji="1" lang="en-US" altLang="ja-JP" sz="900" dirty="0" smtClean="0"/>
                    </a:p>
                  </a:txBody>
                  <a:tcPr>
                    <a:solidFill>
                      <a:schemeClr val="accent1">
                        <a:lumMod val="20000"/>
                        <a:lumOff val="80000"/>
                      </a:schemeClr>
                    </a:solidFill>
                  </a:tcPr>
                </a:tc>
                <a:tc>
                  <a:txBody>
                    <a:bodyPr/>
                    <a:lstStyle/>
                    <a:p>
                      <a:pPr algn="l"/>
                      <a:endParaRPr kumimoji="1" lang="ja-JP" altLang="en-US" sz="900" dirty="0"/>
                    </a:p>
                  </a:txBody>
                  <a:tcPr>
                    <a:solidFill>
                      <a:schemeClr val="accent1">
                        <a:lumMod val="20000"/>
                        <a:lumOff val="80000"/>
                      </a:schemeClr>
                    </a:solidFill>
                  </a:tcPr>
                </a:tc>
                <a:tc>
                  <a:txBody>
                    <a:bodyPr/>
                    <a:lstStyle/>
                    <a:p>
                      <a:pPr marL="87313" indent="-87313" algn="l"/>
                      <a:r>
                        <a:rPr kumimoji="1" lang="ja-JP" altLang="en-US" sz="900" dirty="0" smtClean="0"/>
                        <a:t>・経営諮問会議を設置</a:t>
                      </a:r>
                      <a:endParaRPr kumimoji="1" lang="en-US" altLang="ja-JP" sz="900" dirty="0" smtClean="0"/>
                    </a:p>
                    <a:p>
                      <a:pPr marL="87313" indent="-87313" algn="l"/>
                      <a:r>
                        <a:rPr kumimoji="1" lang="ja-JP" altLang="en-US" sz="900" dirty="0" smtClean="0"/>
                        <a:t>・広報促進体制の整備</a:t>
                      </a:r>
                      <a:endParaRPr kumimoji="1" lang="ja-JP" altLang="en-US" sz="900" dirty="0"/>
                    </a:p>
                  </a:txBody>
                  <a:tcPr>
                    <a:solidFill>
                      <a:schemeClr val="accent1">
                        <a:lumMod val="20000"/>
                        <a:lumOff val="80000"/>
                      </a:schemeClr>
                    </a:solidFill>
                  </a:tcPr>
                </a:tc>
                <a:tc>
                  <a:txBody>
                    <a:bodyPr/>
                    <a:lstStyle/>
                    <a:p>
                      <a:pPr marL="87313" indent="-87313" algn="l"/>
                      <a:r>
                        <a:rPr kumimoji="1" lang="ja-JP" altLang="en-US" sz="900" dirty="0" smtClean="0"/>
                        <a:t>・理事長アドバイザー制度の構築</a:t>
                      </a:r>
                      <a:endParaRPr kumimoji="1" lang="ja-JP" altLang="en-US" sz="900" dirty="0"/>
                    </a:p>
                  </a:txBody>
                  <a:tcPr>
                    <a:solidFill>
                      <a:schemeClr val="accent1">
                        <a:lumMod val="20000"/>
                        <a:lumOff val="80000"/>
                      </a:schemeClr>
                    </a:solidFill>
                  </a:tcPr>
                </a:tc>
                <a:extLst>
                  <a:ext uri="{0D108BD9-81ED-4DB2-BD59-A6C34878D82A}">
                    <a16:rowId xmlns:a16="http://schemas.microsoft.com/office/drawing/2014/main" val="3105746145"/>
                  </a:ext>
                </a:extLst>
              </a:tr>
              <a:tr h="370840">
                <a:tc vMerge="1">
                  <a:txBody>
                    <a:bodyPr/>
                    <a:lstStyle/>
                    <a:p>
                      <a:endParaRPr kumimoji="1" lang="ja-JP" altLang="en-US" dirty="0"/>
                    </a:p>
                  </a:txBody>
                  <a:tcPr>
                    <a:solidFill>
                      <a:schemeClr val="accent1">
                        <a:lumMod val="20000"/>
                        <a:lumOff val="80000"/>
                      </a:schemeClr>
                    </a:solidFill>
                  </a:tcPr>
                </a:tc>
                <a:tc>
                  <a:txBody>
                    <a:bodyPr/>
                    <a:lstStyle/>
                    <a:p>
                      <a:pPr algn="ctr"/>
                      <a:r>
                        <a:rPr kumimoji="1" lang="en-US" altLang="ja-JP" sz="1100" dirty="0" smtClean="0"/>
                        <a:t>2-B</a:t>
                      </a:r>
                      <a:endParaRPr kumimoji="1" lang="ja-JP" altLang="en-US" sz="1100" dirty="0"/>
                    </a:p>
                  </a:txBody>
                  <a:tcPr anchor="ctr">
                    <a:solidFill>
                      <a:schemeClr val="accent1">
                        <a:lumMod val="20000"/>
                        <a:lumOff val="80000"/>
                      </a:schemeClr>
                    </a:solidFill>
                  </a:tcPr>
                </a:tc>
                <a:tc>
                  <a:txBody>
                    <a:bodyPr/>
                    <a:lstStyle/>
                    <a:p>
                      <a:pPr algn="ctr"/>
                      <a:r>
                        <a:rPr kumimoji="1" lang="ja-JP" altLang="en-US" sz="1100" dirty="0" smtClean="0"/>
                        <a:t>利用サービスの</a:t>
                      </a:r>
                      <a:endParaRPr kumimoji="1" lang="en-US" altLang="ja-JP" sz="1100" dirty="0" smtClean="0"/>
                    </a:p>
                    <a:p>
                      <a:pPr algn="ctr"/>
                      <a:r>
                        <a:rPr kumimoji="1" lang="ja-JP" altLang="en-US" sz="1100" dirty="0" smtClean="0"/>
                        <a:t>ワンストップ化</a:t>
                      </a:r>
                      <a:endParaRPr kumimoji="1" lang="ja-JP" altLang="en-US" sz="1100" dirty="0"/>
                    </a:p>
                  </a:txBody>
                  <a:tcPr anchor="ctr">
                    <a:solidFill>
                      <a:schemeClr val="accent1">
                        <a:lumMod val="20000"/>
                        <a:lumOff val="80000"/>
                      </a:schemeClr>
                    </a:solidFill>
                  </a:tcPr>
                </a:tc>
                <a:tc>
                  <a:txBody>
                    <a:bodyPr/>
                    <a:lstStyle/>
                    <a:p>
                      <a:pPr marL="87313" indent="-87313" algn="l"/>
                      <a:r>
                        <a:rPr kumimoji="1" lang="ja-JP" altLang="en-US" sz="900" dirty="0" smtClean="0"/>
                        <a:t>・企業共同研究契約の一本化</a:t>
                      </a:r>
                      <a:endParaRPr kumimoji="1" lang="ja-JP" altLang="en-US" sz="900" dirty="0"/>
                    </a:p>
                  </a:txBody>
                  <a:tcPr>
                    <a:solidFill>
                      <a:schemeClr val="accent1">
                        <a:lumMod val="20000"/>
                        <a:lumOff val="80000"/>
                      </a:schemeClr>
                    </a:solidFill>
                  </a:tcPr>
                </a:tc>
                <a:tc>
                  <a:txBody>
                    <a:bodyPr/>
                    <a:lstStyle/>
                    <a:p>
                      <a:pPr marL="87313" indent="-87313" algn="l"/>
                      <a:r>
                        <a:rPr kumimoji="1" lang="ja-JP" altLang="en-US" sz="900" dirty="0" smtClean="0"/>
                        <a:t>・両</a:t>
                      </a:r>
                      <a:r>
                        <a:rPr kumimoji="1" lang="en-US" altLang="ja-JP" sz="900" dirty="0" smtClean="0"/>
                        <a:t>C</a:t>
                      </a:r>
                      <a:r>
                        <a:rPr kumimoji="1" lang="ja-JP" altLang="en-US" sz="900" dirty="0" smtClean="0"/>
                        <a:t>の電話を内線化</a:t>
                      </a:r>
                      <a:endParaRPr kumimoji="1" lang="en-US" altLang="ja-JP" sz="900" dirty="0" smtClean="0"/>
                    </a:p>
                    <a:p>
                      <a:pPr marL="87313" indent="-87313" algn="l"/>
                      <a:r>
                        <a:rPr kumimoji="1" lang="ja-JP" altLang="en-US" sz="900" dirty="0" smtClean="0"/>
                        <a:t>・ワンストップ支援推進チームを発足</a:t>
                      </a:r>
                      <a:endParaRPr kumimoji="1" lang="en-US" altLang="ja-JP" sz="900" dirty="0" smtClean="0"/>
                    </a:p>
                  </a:txBody>
                  <a:tcPr>
                    <a:solidFill>
                      <a:schemeClr val="accent1">
                        <a:lumMod val="20000"/>
                        <a:lumOff val="80000"/>
                      </a:schemeClr>
                    </a:solidFill>
                  </a:tcPr>
                </a:tc>
                <a:tc>
                  <a:txBody>
                    <a:bodyPr/>
                    <a:lstStyle/>
                    <a:p>
                      <a:pPr algn="l"/>
                      <a:endParaRPr kumimoji="1" lang="ja-JP" altLang="en-US" sz="900" dirty="0"/>
                    </a:p>
                  </a:txBody>
                  <a:tcPr>
                    <a:solidFill>
                      <a:schemeClr val="accent1">
                        <a:lumMod val="20000"/>
                        <a:lumOff val="80000"/>
                      </a:schemeClr>
                    </a:solidFill>
                  </a:tcPr>
                </a:tc>
                <a:tc>
                  <a:txBody>
                    <a:bodyPr/>
                    <a:lstStyle/>
                    <a:p>
                      <a:pPr algn="l"/>
                      <a:endParaRPr kumimoji="1" lang="ja-JP" altLang="en-US" sz="900" dirty="0"/>
                    </a:p>
                  </a:txBody>
                  <a:tcPr>
                    <a:solidFill>
                      <a:schemeClr val="accent1">
                        <a:lumMod val="20000"/>
                        <a:lumOff val="80000"/>
                      </a:schemeClr>
                    </a:solidFill>
                  </a:tcPr>
                </a:tc>
                <a:tc>
                  <a:txBody>
                    <a:bodyPr/>
                    <a:lstStyle/>
                    <a:p>
                      <a:pPr marL="87313" indent="-87313" algn="l"/>
                      <a:r>
                        <a:rPr kumimoji="1" lang="ja-JP" altLang="en-US" sz="900" dirty="0" smtClean="0"/>
                        <a:t>・森之宮</a:t>
                      </a:r>
                      <a:r>
                        <a:rPr kumimoji="1" lang="en-US" altLang="ja-JP" sz="900" dirty="0" smtClean="0"/>
                        <a:t>C</a:t>
                      </a:r>
                      <a:r>
                        <a:rPr kumimoji="1" lang="ja-JP" altLang="en-US" sz="900" dirty="0" err="1" smtClean="0"/>
                        <a:t>での</a:t>
                      </a:r>
                      <a:r>
                        <a:rPr kumimoji="1" lang="ja-JP" altLang="en-US" sz="900" dirty="0" smtClean="0"/>
                        <a:t>依頼試験等の申込をシステム化</a:t>
                      </a:r>
                      <a:endParaRPr kumimoji="1" lang="ja-JP" altLang="en-US" sz="900" dirty="0"/>
                    </a:p>
                  </a:txBody>
                  <a:tcPr>
                    <a:solidFill>
                      <a:schemeClr val="accent1">
                        <a:lumMod val="20000"/>
                        <a:lumOff val="80000"/>
                      </a:schemeClr>
                    </a:solidFill>
                  </a:tcPr>
                </a:tc>
                <a:extLst>
                  <a:ext uri="{0D108BD9-81ED-4DB2-BD59-A6C34878D82A}">
                    <a16:rowId xmlns:a16="http://schemas.microsoft.com/office/drawing/2014/main" val="348499923"/>
                  </a:ext>
                </a:extLst>
              </a:tr>
              <a:tr h="370840">
                <a:tc vMerge="1">
                  <a:txBody>
                    <a:bodyPr/>
                    <a:lstStyle/>
                    <a:p>
                      <a:endParaRPr kumimoji="1" lang="ja-JP" altLang="en-US" dirty="0"/>
                    </a:p>
                  </a:txBody>
                  <a:tcPr>
                    <a:solidFill>
                      <a:schemeClr val="accent1">
                        <a:lumMod val="20000"/>
                        <a:lumOff val="80000"/>
                      </a:schemeClr>
                    </a:solidFill>
                  </a:tcPr>
                </a:tc>
                <a:tc>
                  <a:txBody>
                    <a:bodyPr/>
                    <a:lstStyle/>
                    <a:p>
                      <a:pPr algn="ctr"/>
                      <a:r>
                        <a:rPr kumimoji="1" lang="en-US" altLang="ja-JP" sz="1100" dirty="0" smtClean="0"/>
                        <a:t>2-C</a:t>
                      </a:r>
                      <a:endParaRPr kumimoji="1" lang="ja-JP" altLang="en-US" sz="1100" dirty="0"/>
                    </a:p>
                  </a:txBody>
                  <a:tcPr anchor="ctr">
                    <a:solidFill>
                      <a:schemeClr val="accent1">
                        <a:lumMod val="20000"/>
                        <a:lumOff val="80000"/>
                      </a:schemeClr>
                    </a:solidFill>
                  </a:tcPr>
                </a:tc>
                <a:tc>
                  <a:txBody>
                    <a:bodyPr/>
                    <a:lstStyle/>
                    <a:p>
                      <a:pPr algn="ctr"/>
                      <a:r>
                        <a:rPr kumimoji="1" lang="ja-JP" altLang="en-US" sz="1100" dirty="0" smtClean="0"/>
                        <a:t>研究開発から</a:t>
                      </a:r>
                      <a:endParaRPr kumimoji="1" lang="en-US" altLang="ja-JP" sz="1100" dirty="0" smtClean="0"/>
                    </a:p>
                    <a:p>
                      <a:pPr algn="ctr"/>
                      <a:r>
                        <a:rPr kumimoji="1" lang="ja-JP" altLang="en-US" sz="1100" dirty="0" smtClean="0"/>
                        <a:t>製造までの</a:t>
                      </a:r>
                      <a:endParaRPr kumimoji="1" lang="en-US" altLang="ja-JP" sz="1100" dirty="0" smtClean="0"/>
                    </a:p>
                    <a:p>
                      <a:pPr algn="ctr"/>
                      <a:r>
                        <a:rPr kumimoji="1" lang="ja-JP" altLang="en-US" sz="1100" dirty="0" smtClean="0"/>
                        <a:t>一気通貫支援</a:t>
                      </a:r>
                      <a:endParaRPr kumimoji="1" lang="ja-JP" altLang="en-US" sz="1100" dirty="0"/>
                    </a:p>
                  </a:txBody>
                  <a:tcPr anchor="ctr">
                    <a:solidFill>
                      <a:schemeClr val="accent1">
                        <a:lumMod val="20000"/>
                        <a:lumOff val="80000"/>
                      </a:schemeClr>
                    </a:solidFill>
                  </a:tcPr>
                </a:tc>
                <a:tc>
                  <a:txBody>
                    <a:bodyPr/>
                    <a:lstStyle/>
                    <a:p>
                      <a:pPr marL="87313" indent="-87313" algn="l"/>
                      <a:r>
                        <a:rPr kumimoji="1" lang="ja-JP" altLang="en-US" sz="900" dirty="0" smtClean="0"/>
                        <a:t>・</a:t>
                      </a:r>
                      <a:r>
                        <a:rPr kumimoji="1" lang="en-US" altLang="ja-JP" sz="900" dirty="0" smtClean="0"/>
                        <a:t>MOBIO</a:t>
                      </a:r>
                      <a:r>
                        <a:rPr kumimoji="1" lang="ja-JP" altLang="en-US" sz="900" dirty="0" err="1" smtClean="0"/>
                        <a:t>での</a:t>
                      </a:r>
                      <a:r>
                        <a:rPr kumimoji="1" lang="ja-JP" altLang="en-US" sz="900" dirty="0" smtClean="0"/>
                        <a:t>定期的なセミナーの開催</a:t>
                      </a:r>
                      <a:endParaRPr kumimoji="1" lang="en-US" altLang="ja-JP" sz="900" dirty="0" smtClean="0"/>
                    </a:p>
                    <a:p>
                      <a:pPr marL="87313" indent="-87313" algn="l"/>
                      <a:r>
                        <a:rPr kumimoji="1" lang="ja-JP" altLang="en-US" sz="900" dirty="0" smtClean="0"/>
                        <a:t>・技術イノベーター配置（</a:t>
                      </a:r>
                      <a:r>
                        <a:rPr kumimoji="1" lang="en-US" altLang="ja-JP" sz="900" dirty="0" smtClean="0"/>
                        <a:t>-R1</a:t>
                      </a:r>
                      <a:r>
                        <a:rPr kumimoji="1" lang="ja-JP" altLang="en-US" sz="900" dirty="0" smtClean="0"/>
                        <a:t>）</a:t>
                      </a:r>
                      <a:endParaRPr kumimoji="1" lang="ja-JP" altLang="en-US" sz="900" dirty="0"/>
                    </a:p>
                  </a:txBody>
                  <a:tcPr>
                    <a:solidFill>
                      <a:schemeClr val="accent1">
                        <a:lumMod val="20000"/>
                        <a:lumOff val="80000"/>
                      </a:schemeClr>
                    </a:solidFill>
                  </a:tcPr>
                </a:tc>
                <a:tc>
                  <a:txBody>
                    <a:bodyPr/>
                    <a:lstStyle/>
                    <a:p>
                      <a:pPr algn="l"/>
                      <a:r>
                        <a:rPr kumimoji="1" lang="ja-JP" altLang="en-US" sz="900" dirty="0" smtClean="0"/>
                        <a:t>⇒⇒⇒⇒⇒⇒⇒⇒⇒</a:t>
                      </a:r>
                      <a:endParaRPr kumimoji="1" lang="ja-JP" altLang="en-US" sz="900" dirty="0"/>
                    </a:p>
                  </a:txBody>
                  <a:tcPr>
                    <a:solidFill>
                      <a:schemeClr val="accent1">
                        <a:lumMod val="20000"/>
                        <a:lumOff val="80000"/>
                      </a:schemeClr>
                    </a:solidFill>
                  </a:tcPr>
                </a:tc>
                <a:tc>
                  <a:txBody>
                    <a:bodyPr/>
                    <a:lstStyle/>
                    <a:p>
                      <a:pPr algn="l"/>
                      <a:r>
                        <a:rPr kumimoji="1" lang="ja-JP" altLang="en-US" sz="900" dirty="0" smtClean="0"/>
                        <a:t>⇒⇒⇒⇒⇒⇒⇒⇒⇒</a:t>
                      </a:r>
                      <a:endParaRPr kumimoji="1" lang="ja-JP" altLang="en-US" sz="900" dirty="0"/>
                    </a:p>
                  </a:txBody>
                  <a:tcPr>
                    <a:solidFill>
                      <a:schemeClr val="accent1">
                        <a:lumMod val="20000"/>
                        <a:lumOff val="80000"/>
                      </a:schemeClr>
                    </a:solidFill>
                  </a:tcPr>
                </a:tc>
                <a:tc>
                  <a:txBody>
                    <a:bodyPr/>
                    <a:lstStyle/>
                    <a:p>
                      <a:pPr marL="87313" indent="-87313" algn="l"/>
                      <a:r>
                        <a:rPr kumimoji="1" lang="ja-JP" altLang="en-US" sz="900" dirty="0" smtClean="0"/>
                        <a:t>⇒⇒⇒⇒⇒⇒⇒⇒⇒</a:t>
                      </a:r>
                      <a:endParaRPr kumimoji="1" lang="en-US" altLang="ja-JP" sz="900" dirty="0" smtClean="0"/>
                    </a:p>
                    <a:p>
                      <a:pPr marL="87313" indent="-87313" algn="l"/>
                      <a:endParaRPr kumimoji="1" lang="en-US" altLang="ja-JP" sz="900" dirty="0" smtClean="0"/>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t>・よろず支援拠点</a:t>
                      </a:r>
                      <a:r>
                        <a:rPr kumimoji="1" lang="en-US" altLang="ja-JP" sz="900" dirty="0" smtClean="0"/>
                        <a:t>CD</a:t>
                      </a:r>
                      <a:r>
                        <a:rPr kumimoji="1" lang="ja-JP" altLang="en-US" sz="900" dirty="0" smtClean="0"/>
                        <a:t>と顧問契約</a:t>
                      </a:r>
                    </a:p>
                    <a:p>
                      <a:pPr marL="87313" indent="-87313" algn="l"/>
                      <a:r>
                        <a:rPr kumimoji="1" lang="ja-JP" altLang="en-US" sz="900" dirty="0" smtClean="0"/>
                        <a:t>・テクノイノベーションプラザを開設</a:t>
                      </a:r>
                      <a:endParaRPr kumimoji="1" lang="en-US" altLang="ja-JP" sz="900" dirty="0" smtClean="0"/>
                    </a:p>
                  </a:txBody>
                  <a:tcPr>
                    <a:solidFill>
                      <a:schemeClr val="accent1">
                        <a:lumMod val="20000"/>
                        <a:lumOff val="80000"/>
                      </a:schemeClr>
                    </a:solidFill>
                  </a:tcPr>
                </a:tc>
                <a:tc>
                  <a:txBody>
                    <a:bodyPr/>
                    <a:lstStyle/>
                    <a:p>
                      <a:pPr algn="l"/>
                      <a:r>
                        <a:rPr kumimoji="1" lang="ja-JP" altLang="en-US" sz="900" dirty="0" smtClean="0"/>
                        <a:t>⇒⇒⇒⇒⇒⇒⇒⇒⇒</a:t>
                      </a:r>
                      <a:endParaRPr kumimoji="1" lang="ja-JP" altLang="en-US" sz="900" dirty="0"/>
                    </a:p>
                  </a:txBody>
                  <a:tcPr>
                    <a:solidFill>
                      <a:schemeClr val="accent1">
                        <a:lumMod val="20000"/>
                        <a:lumOff val="80000"/>
                      </a:schemeClr>
                    </a:solidFill>
                  </a:tcPr>
                </a:tc>
                <a:extLst>
                  <a:ext uri="{0D108BD9-81ED-4DB2-BD59-A6C34878D82A}">
                    <a16:rowId xmlns:a16="http://schemas.microsoft.com/office/drawing/2014/main" val="664644158"/>
                  </a:ext>
                </a:extLst>
              </a:tr>
              <a:tr h="370840">
                <a:tc vMerge="1">
                  <a:txBody>
                    <a:bodyPr/>
                    <a:lstStyle/>
                    <a:p>
                      <a:endParaRPr kumimoji="1" lang="ja-JP" altLang="en-US" dirty="0"/>
                    </a:p>
                  </a:txBody>
                  <a:tcPr vert="eaVert">
                    <a:solidFill>
                      <a:schemeClr val="accent1">
                        <a:lumMod val="20000"/>
                        <a:lumOff val="80000"/>
                      </a:schemeClr>
                    </a:solidFill>
                  </a:tcPr>
                </a:tc>
                <a:tc>
                  <a:txBody>
                    <a:bodyPr/>
                    <a:lstStyle/>
                    <a:p>
                      <a:pPr algn="ctr"/>
                      <a:r>
                        <a:rPr kumimoji="1" lang="en-US" altLang="ja-JP" sz="1100" dirty="0" smtClean="0"/>
                        <a:t>2-D</a:t>
                      </a:r>
                    </a:p>
                  </a:txBody>
                  <a:tcPr anchor="ctr">
                    <a:solidFill>
                      <a:schemeClr val="accent1">
                        <a:lumMod val="20000"/>
                        <a:lumOff val="80000"/>
                      </a:schemeClr>
                    </a:solidFill>
                  </a:tcPr>
                </a:tc>
                <a:tc>
                  <a:txBody>
                    <a:bodyPr/>
                    <a:lstStyle/>
                    <a:p>
                      <a:pPr algn="ctr"/>
                      <a:r>
                        <a:rPr kumimoji="1" lang="ja-JP" altLang="en-US" sz="1100" dirty="0" smtClean="0"/>
                        <a:t>顧客ビッグデータを</a:t>
                      </a:r>
                      <a:endParaRPr kumimoji="1" lang="en-US" altLang="ja-JP" sz="1100" dirty="0" smtClean="0"/>
                    </a:p>
                    <a:p>
                      <a:pPr algn="ctr"/>
                      <a:r>
                        <a:rPr kumimoji="1" lang="ja-JP" altLang="en-US" sz="1100" dirty="0" smtClean="0"/>
                        <a:t>活用した企業支援</a:t>
                      </a:r>
                      <a:endParaRPr kumimoji="1" lang="ja-JP" altLang="en-US" sz="1100" dirty="0"/>
                    </a:p>
                  </a:txBody>
                  <a:tcPr anchor="ctr">
                    <a:solidFill>
                      <a:schemeClr val="accent1">
                        <a:lumMod val="20000"/>
                        <a:lumOff val="80000"/>
                      </a:schemeClr>
                    </a:solidFill>
                  </a:tcPr>
                </a:tc>
                <a:tc>
                  <a:txBody>
                    <a:bodyPr/>
                    <a:lstStyle/>
                    <a:p>
                      <a:pPr algn="l"/>
                      <a:endParaRPr kumimoji="1" lang="ja-JP" altLang="en-US" sz="900" dirty="0"/>
                    </a:p>
                  </a:txBody>
                  <a:tcPr>
                    <a:solidFill>
                      <a:schemeClr val="accent1">
                        <a:lumMod val="20000"/>
                        <a:lumOff val="80000"/>
                      </a:schemeClr>
                    </a:solidFill>
                  </a:tcPr>
                </a:tc>
                <a:tc>
                  <a:txBody>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t>・両</a:t>
                      </a:r>
                      <a:r>
                        <a:rPr kumimoji="1" lang="en-US" altLang="ja-JP" sz="900" dirty="0" smtClean="0"/>
                        <a:t>C</a:t>
                      </a:r>
                      <a:r>
                        <a:rPr kumimoji="1" lang="ja-JP" altLang="en-US" sz="900" dirty="0" smtClean="0"/>
                        <a:t>共通の利用者カードを発行</a:t>
                      </a:r>
                      <a:endParaRPr kumimoji="1" lang="en-US" altLang="ja-JP" sz="900" dirty="0" smtClean="0"/>
                    </a:p>
                  </a:txBody>
                  <a:tcPr>
                    <a:solidFill>
                      <a:schemeClr val="accent1">
                        <a:lumMod val="20000"/>
                        <a:lumOff val="80000"/>
                      </a:schemeClr>
                    </a:solidFill>
                  </a:tcPr>
                </a:tc>
                <a:tc>
                  <a:txBody>
                    <a:bodyPr/>
                    <a:lstStyle/>
                    <a:p>
                      <a:pPr marL="87313" indent="-87313" algn="l"/>
                      <a:r>
                        <a:rPr kumimoji="1" lang="ja-JP" altLang="en-US" sz="900" dirty="0" smtClean="0"/>
                        <a:t>・森之宮</a:t>
                      </a:r>
                      <a:r>
                        <a:rPr kumimoji="1" lang="en-US" altLang="ja-JP" sz="900" dirty="0" smtClean="0"/>
                        <a:t>C</a:t>
                      </a:r>
                      <a:r>
                        <a:rPr kumimoji="1" lang="ja-JP" altLang="en-US" sz="900" dirty="0" err="1" smtClean="0"/>
                        <a:t>での</a:t>
                      </a:r>
                      <a:r>
                        <a:rPr kumimoji="1" lang="ja-JP" altLang="en-US" sz="900" dirty="0" smtClean="0"/>
                        <a:t>利用者登録制度を開始</a:t>
                      </a:r>
                      <a:endParaRPr kumimoji="1" lang="ja-JP" altLang="en-US" sz="900" dirty="0"/>
                    </a:p>
                  </a:txBody>
                  <a:tcPr>
                    <a:solidFill>
                      <a:schemeClr val="accent1">
                        <a:lumMod val="20000"/>
                        <a:lumOff val="80000"/>
                      </a:schemeClr>
                    </a:solidFill>
                  </a:tcPr>
                </a:tc>
                <a:tc>
                  <a:txBody>
                    <a:bodyPr/>
                    <a:lstStyle/>
                    <a:p>
                      <a:pPr algn="l"/>
                      <a:endParaRPr kumimoji="1" lang="ja-JP" altLang="en-US" sz="900" dirty="0"/>
                    </a:p>
                  </a:txBody>
                  <a:tcPr>
                    <a:solidFill>
                      <a:schemeClr val="accent1">
                        <a:lumMod val="20000"/>
                        <a:lumOff val="80000"/>
                      </a:schemeClr>
                    </a:solidFill>
                  </a:tcPr>
                </a:tc>
                <a:tc>
                  <a:txBody>
                    <a:bodyPr/>
                    <a:lstStyle/>
                    <a:p>
                      <a:pPr algn="l"/>
                      <a:endParaRPr kumimoji="1" lang="ja-JP" altLang="en-US" sz="900" dirty="0"/>
                    </a:p>
                  </a:txBody>
                  <a:tcPr>
                    <a:solidFill>
                      <a:schemeClr val="accent1">
                        <a:lumMod val="20000"/>
                        <a:lumOff val="80000"/>
                      </a:schemeClr>
                    </a:solidFill>
                  </a:tcPr>
                </a:tc>
                <a:extLst>
                  <a:ext uri="{0D108BD9-81ED-4DB2-BD59-A6C34878D82A}">
                    <a16:rowId xmlns:a16="http://schemas.microsoft.com/office/drawing/2014/main" val="3456905948"/>
                  </a:ext>
                </a:extLst>
              </a:tr>
              <a:tr h="370840">
                <a:tc rowSpan="3">
                  <a:txBody>
                    <a:bodyPr/>
                    <a:lstStyle/>
                    <a:p>
                      <a:pPr algn="ctr"/>
                      <a:r>
                        <a:rPr kumimoji="1" lang="ja-JP" altLang="en-US" sz="1200" dirty="0" smtClean="0"/>
                        <a:t>「スーパー公設試」としてできること</a:t>
                      </a:r>
                      <a:endParaRPr kumimoji="1" lang="ja-JP" altLang="en-US" sz="1200" dirty="0"/>
                    </a:p>
                  </a:txBody>
                  <a:tcPr vert="eaVert" anchor="ctr">
                    <a:solidFill>
                      <a:schemeClr val="accent6">
                        <a:lumMod val="20000"/>
                        <a:lumOff val="80000"/>
                      </a:schemeClr>
                    </a:solidFill>
                  </a:tcPr>
                </a:tc>
                <a:tc>
                  <a:txBody>
                    <a:bodyPr/>
                    <a:lstStyle/>
                    <a:p>
                      <a:pPr algn="ctr"/>
                      <a:r>
                        <a:rPr kumimoji="1" lang="en-US" altLang="ja-JP" sz="1100" dirty="0" smtClean="0"/>
                        <a:t>3-A</a:t>
                      </a:r>
                      <a:endParaRPr kumimoji="1" lang="ja-JP" altLang="en-US" sz="1100" dirty="0"/>
                    </a:p>
                  </a:txBody>
                  <a:tcPr anchor="ctr">
                    <a:solidFill>
                      <a:schemeClr val="accent6">
                        <a:lumMod val="20000"/>
                        <a:lumOff val="80000"/>
                      </a:schemeClr>
                    </a:solidFill>
                  </a:tcPr>
                </a:tc>
                <a:tc>
                  <a:txBody>
                    <a:bodyPr/>
                    <a:lstStyle/>
                    <a:p>
                      <a:pPr algn="ctr"/>
                      <a:r>
                        <a:rPr kumimoji="1" lang="ja-JP" altLang="en-US" sz="1100" dirty="0" smtClean="0"/>
                        <a:t>技術力の結集による</a:t>
                      </a:r>
                      <a:endParaRPr kumimoji="1" lang="en-US" altLang="ja-JP" sz="1100" dirty="0" smtClean="0"/>
                    </a:p>
                    <a:p>
                      <a:pPr algn="ctr"/>
                      <a:r>
                        <a:rPr kumimoji="1" lang="ja-JP" altLang="en-US" sz="1100" dirty="0" smtClean="0"/>
                        <a:t>成長分野の研究開発</a:t>
                      </a:r>
                      <a:endParaRPr kumimoji="1" lang="ja-JP" altLang="en-US" sz="1100" dirty="0"/>
                    </a:p>
                  </a:txBody>
                  <a:tcPr anchor="ctr">
                    <a:solidFill>
                      <a:schemeClr val="accent6">
                        <a:lumMod val="20000"/>
                        <a:lumOff val="80000"/>
                      </a:schemeClr>
                    </a:solidFill>
                  </a:tcPr>
                </a:tc>
                <a:tc>
                  <a:txBody>
                    <a:bodyPr/>
                    <a:lstStyle/>
                    <a:p>
                      <a:pPr marL="87313" indent="-87313" algn="l"/>
                      <a:r>
                        <a:rPr kumimoji="1" lang="ja-JP" altLang="en-US" sz="900" dirty="0" smtClean="0"/>
                        <a:t>・</a:t>
                      </a:r>
                      <a:r>
                        <a:rPr kumimoji="1" lang="en-US" altLang="ja-JP" sz="900" dirty="0" smtClean="0"/>
                        <a:t>JST</a:t>
                      </a:r>
                      <a:r>
                        <a:rPr kumimoji="1" lang="ja-JP" altLang="en-US" sz="900" dirty="0" smtClean="0"/>
                        <a:t>次世代電池</a:t>
                      </a:r>
                      <a:r>
                        <a:rPr kumimoji="1" lang="en-US" altLang="ja-JP" sz="900" dirty="0" smtClean="0"/>
                        <a:t>PJ(ALCA)</a:t>
                      </a:r>
                      <a:r>
                        <a:rPr kumimoji="1" lang="ja-JP" altLang="en-US" sz="900" dirty="0" smtClean="0"/>
                        <a:t>の推進（</a:t>
                      </a:r>
                      <a:r>
                        <a:rPr kumimoji="1" lang="en-US" altLang="ja-JP" sz="900" dirty="0" smtClean="0"/>
                        <a:t>-H29</a:t>
                      </a:r>
                      <a:r>
                        <a:rPr kumimoji="1" lang="ja-JP" altLang="en-US" sz="900" dirty="0" smtClean="0"/>
                        <a:t>）</a:t>
                      </a:r>
                      <a:endParaRPr kumimoji="1" lang="en-US" altLang="ja-JP" sz="900" dirty="0" smtClean="0"/>
                    </a:p>
                    <a:p>
                      <a:pPr marL="87313" indent="-87313" algn="l"/>
                      <a:r>
                        <a:rPr kumimoji="1" lang="ja-JP" altLang="en-US" sz="900" dirty="0" smtClean="0"/>
                        <a:t>・融合研究チーム設置（</a:t>
                      </a:r>
                      <a:r>
                        <a:rPr kumimoji="1" lang="en-US" altLang="ja-JP" sz="900" dirty="0" smtClean="0"/>
                        <a:t>-R1</a:t>
                      </a:r>
                      <a:r>
                        <a:rPr kumimoji="1" lang="ja-JP" altLang="en-US" sz="900" dirty="0" smtClean="0"/>
                        <a:t>）</a:t>
                      </a:r>
                      <a:endParaRPr kumimoji="1" lang="ja-JP" altLang="en-US" sz="900" dirty="0"/>
                    </a:p>
                  </a:txBody>
                  <a:tcPr>
                    <a:solidFill>
                      <a:schemeClr val="accent6">
                        <a:lumMod val="20000"/>
                        <a:lumOff val="80000"/>
                      </a:schemeClr>
                    </a:solidFill>
                  </a:tcPr>
                </a:tc>
                <a:tc>
                  <a:txBody>
                    <a:bodyPr/>
                    <a:lstStyle/>
                    <a:p>
                      <a:pPr marL="87313" indent="-87313" algn="l"/>
                      <a:r>
                        <a:rPr kumimoji="1" lang="ja-JP" altLang="en-US" sz="900" dirty="0" smtClean="0"/>
                        <a:t>・</a:t>
                      </a:r>
                      <a:r>
                        <a:rPr kumimoji="1" lang="en-US" altLang="ja-JP" sz="900" dirty="0" smtClean="0"/>
                        <a:t>NEDO</a:t>
                      </a:r>
                      <a:r>
                        <a:rPr kumimoji="1" lang="ja-JP" altLang="en-US" sz="900" dirty="0" smtClean="0"/>
                        <a:t>革新電池</a:t>
                      </a:r>
                      <a:r>
                        <a:rPr kumimoji="1" lang="en-US" altLang="ja-JP" sz="900" dirty="0" smtClean="0"/>
                        <a:t>PJ</a:t>
                      </a:r>
                      <a:r>
                        <a:rPr kumimoji="1" lang="ja-JP" altLang="en-US" sz="900" dirty="0" smtClean="0"/>
                        <a:t>の推進（</a:t>
                      </a:r>
                      <a:r>
                        <a:rPr kumimoji="1" lang="en-US" altLang="ja-JP" sz="900" dirty="0" smtClean="0"/>
                        <a:t>-R4</a:t>
                      </a:r>
                      <a:r>
                        <a:rPr kumimoji="1" lang="ja-JP" altLang="en-US" sz="900" dirty="0" smtClean="0"/>
                        <a:t>）</a:t>
                      </a:r>
                      <a:endParaRPr kumimoji="1" lang="en-US" altLang="ja-JP" sz="900" dirty="0" smtClean="0"/>
                    </a:p>
                    <a:p>
                      <a:pPr marL="87313" indent="-87313" algn="l"/>
                      <a:r>
                        <a:rPr kumimoji="1" lang="ja-JP" altLang="en-US" sz="900" dirty="0" smtClean="0"/>
                        <a:t>・「フレキシブルデバイスの量産化に向けた高度化」サポイン事業の推進（</a:t>
                      </a:r>
                      <a:r>
                        <a:rPr kumimoji="1" lang="en-US" altLang="ja-JP" sz="900" dirty="0" smtClean="0"/>
                        <a:t>-R2</a:t>
                      </a:r>
                      <a:r>
                        <a:rPr kumimoji="1" lang="ja-JP" altLang="en-US" sz="900" dirty="0" smtClean="0"/>
                        <a:t>）</a:t>
                      </a:r>
                      <a:endParaRPr kumimoji="1" lang="ja-JP" altLang="en-US" sz="900" dirty="0"/>
                    </a:p>
                  </a:txBody>
                  <a:tcPr>
                    <a:solidFill>
                      <a:schemeClr val="accent6">
                        <a:lumMod val="20000"/>
                        <a:lumOff val="80000"/>
                      </a:schemeClr>
                    </a:solidFill>
                  </a:tcPr>
                </a:tc>
                <a:tc>
                  <a:txBody>
                    <a:bodyPr/>
                    <a:lstStyle/>
                    <a:p>
                      <a:pPr marL="87313" indent="-87313" algn="l"/>
                      <a:r>
                        <a:rPr kumimoji="1" lang="ja-JP" altLang="en-US" sz="900" dirty="0" smtClean="0"/>
                        <a:t>・</a:t>
                      </a:r>
                      <a:r>
                        <a:rPr kumimoji="1" lang="en-US" altLang="ja-JP" sz="900" dirty="0" smtClean="0"/>
                        <a:t>NEDO</a:t>
                      </a:r>
                      <a:r>
                        <a:rPr kumimoji="1" lang="ja-JP" altLang="en-US" sz="900" dirty="0" smtClean="0"/>
                        <a:t>海洋生分解性プラスチック開発</a:t>
                      </a:r>
                      <a:r>
                        <a:rPr kumimoji="1" lang="en-US" altLang="ja-JP" sz="900" dirty="0" smtClean="0"/>
                        <a:t>PJ</a:t>
                      </a:r>
                      <a:r>
                        <a:rPr kumimoji="1" lang="ja-JP" altLang="en-US" sz="900" dirty="0" smtClean="0"/>
                        <a:t>の推進（</a:t>
                      </a:r>
                      <a:r>
                        <a:rPr kumimoji="1" lang="en-US" altLang="ja-JP" sz="900" dirty="0" smtClean="0"/>
                        <a:t>-R2</a:t>
                      </a:r>
                      <a:r>
                        <a:rPr kumimoji="1" lang="ja-JP" altLang="en-US" sz="900" dirty="0" smtClean="0"/>
                        <a:t>）</a:t>
                      </a:r>
                      <a:endParaRPr kumimoji="1" lang="ja-JP" altLang="en-US" sz="900" dirty="0"/>
                    </a:p>
                  </a:txBody>
                  <a:tcPr>
                    <a:solidFill>
                      <a:schemeClr val="accent6">
                        <a:lumMod val="20000"/>
                        <a:lumOff val="80000"/>
                      </a:schemeClr>
                    </a:solidFill>
                  </a:tcPr>
                </a:tc>
                <a:tc>
                  <a:txBody>
                    <a:bodyPr/>
                    <a:lstStyle/>
                    <a:p>
                      <a:pPr marL="87313" indent="-87313" algn="l"/>
                      <a:r>
                        <a:rPr kumimoji="1" lang="ja-JP" altLang="en-US" sz="900" dirty="0" smtClean="0"/>
                        <a:t>・統合型研究開発チームを設置</a:t>
                      </a:r>
                      <a:endParaRPr kumimoji="1" lang="en-US" altLang="ja-JP" sz="900" dirty="0" smtClean="0"/>
                    </a:p>
                    <a:p>
                      <a:pPr marL="87313" indent="-87313" algn="l"/>
                      <a:r>
                        <a:rPr kumimoji="1" lang="ja-JP" altLang="en-US" sz="900" dirty="0" smtClean="0"/>
                        <a:t>・</a:t>
                      </a:r>
                      <a:r>
                        <a:rPr kumimoji="1" lang="en-US" altLang="ja-JP" sz="900" dirty="0" smtClean="0"/>
                        <a:t>NEDO</a:t>
                      </a:r>
                      <a:r>
                        <a:rPr kumimoji="1" lang="ja-JP" altLang="en-US" sz="900" dirty="0" smtClean="0"/>
                        <a:t>海洋生分解性プラスチック開発ムーンショット</a:t>
                      </a:r>
                      <a:r>
                        <a:rPr kumimoji="1" lang="en-US" altLang="ja-JP" sz="900" dirty="0" smtClean="0"/>
                        <a:t>PJ</a:t>
                      </a:r>
                      <a:r>
                        <a:rPr kumimoji="1" lang="ja-JP" altLang="en-US" sz="900" dirty="0" smtClean="0"/>
                        <a:t>の推進（</a:t>
                      </a:r>
                      <a:r>
                        <a:rPr kumimoji="1" lang="en-US" altLang="ja-JP" sz="900" dirty="0" smtClean="0"/>
                        <a:t>-R9</a:t>
                      </a:r>
                      <a:r>
                        <a:rPr kumimoji="1" lang="ja-JP" altLang="en-US" sz="900" dirty="0" smtClean="0"/>
                        <a:t>）</a:t>
                      </a:r>
                      <a:endParaRPr kumimoji="1" lang="ja-JP" altLang="en-US" sz="900" dirty="0"/>
                    </a:p>
                  </a:txBody>
                  <a:tcPr>
                    <a:solidFill>
                      <a:schemeClr val="accent6">
                        <a:lumMod val="20000"/>
                        <a:lumOff val="80000"/>
                      </a:schemeClr>
                    </a:solidFill>
                  </a:tcPr>
                </a:tc>
                <a:tc>
                  <a:txBody>
                    <a:bodyPr/>
                    <a:lstStyle/>
                    <a:p>
                      <a:pPr marL="87313" indent="-87313" algn="l"/>
                      <a:r>
                        <a:rPr kumimoji="1" lang="ja-JP" altLang="en-US" sz="900" dirty="0" smtClean="0"/>
                        <a:t>・「</a:t>
                      </a:r>
                      <a:r>
                        <a:rPr kumimoji="1" lang="en-US" altLang="ja-JP" sz="900" dirty="0" smtClean="0"/>
                        <a:t>3D</a:t>
                      </a:r>
                      <a:r>
                        <a:rPr kumimoji="1" lang="ja-JP" altLang="en-US" sz="900" dirty="0" smtClean="0"/>
                        <a:t>造形技術イノベーションセンター」を開設</a:t>
                      </a:r>
                      <a:endParaRPr kumimoji="1" lang="en-US" altLang="ja-JP" sz="900" dirty="0" smtClean="0"/>
                    </a:p>
                    <a:p>
                      <a:pPr marL="87313" indent="-87313" algn="l"/>
                      <a:r>
                        <a:rPr kumimoji="1" lang="ja-JP" altLang="en-US" sz="900" dirty="0" smtClean="0"/>
                        <a:t>・「先進電子材料評価センター」を開設予定</a:t>
                      </a:r>
                    </a:p>
                  </a:txBody>
                  <a:tcPr>
                    <a:solidFill>
                      <a:schemeClr val="accent6">
                        <a:lumMod val="20000"/>
                        <a:lumOff val="80000"/>
                      </a:schemeClr>
                    </a:solidFill>
                  </a:tcPr>
                </a:tc>
                <a:extLst>
                  <a:ext uri="{0D108BD9-81ED-4DB2-BD59-A6C34878D82A}">
                    <a16:rowId xmlns:a16="http://schemas.microsoft.com/office/drawing/2014/main" val="185968770"/>
                  </a:ext>
                </a:extLst>
              </a:tr>
              <a:tr h="370840">
                <a:tc vMerge="1">
                  <a:txBody>
                    <a:bodyPr/>
                    <a:lstStyle/>
                    <a:p>
                      <a:endParaRPr kumimoji="1" lang="ja-JP" altLang="en-US" dirty="0"/>
                    </a:p>
                  </a:txBody>
                  <a:tcPr>
                    <a:solidFill>
                      <a:schemeClr val="accent6">
                        <a:lumMod val="20000"/>
                        <a:lumOff val="80000"/>
                      </a:schemeClr>
                    </a:solidFill>
                  </a:tcPr>
                </a:tc>
                <a:tc>
                  <a:txBody>
                    <a:bodyPr/>
                    <a:lstStyle/>
                    <a:p>
                      <a:pPr algn="ctr"/>
                      <a:r>
                        <a:rPr kumimoji="1" lang="en-US" altLang="ja-JP" sz="1100" dirty="0" smtClean="0"/>
                        <a:t>3-B</a:t>
                      </a:r>
                      <a:endParaRPr kumimoji="1" lang="ja-JP" altLang="en-US" sz="1100" dirty="0"/>
                    </a:p>
                  </a:txBody>
                  <a:tcPr anchor="ctr">
                    <a:solidFill>
                      <a:schemeClr val="accent6">
                        <a:lumMod val="20000"/>
                        <a:lumOff val="80000"/>
                      </a:schemeClr>
                    </a:solidFill>
                  </a:tcPr>
                </a:tc>
                <a:tc>
                  <a:txBody>
                    <a:bodyPr/>
                    <a:lstStyle/>
                    <a:p>
                      <a:pPr algn="ctr"/>
                      <a:r>
                        <a:rPr kumimoji="1" lang="ja-JP" altLang="en-US" sz="1100" dirty="0" smtClean="0"/>
                        <a:t>産学官連携による</a:t>
                      </a:r>
                      <a:endParaRPr kumimoji="1" lang="en-US" altLang="ja-JP" sz="1100" dirty="0" smtClean="0"/>
                    </a:p>
                    <a:p>
                      <a:pPr algn="ctr"/>
                      <a:r>
                        <a:rPr kumimoji="1" lang="ja-JP" altLang="en-US" sz="1100" dirty="0" smtClean="0"/>
                        <a:t>オープンイノベーション</a:t>
                      </a:r>
                      <a:endParaRPr kumimoji="1" lang="en-US" altLang="ja-JP" sz="1100" dirty="0" smtClean="0"/>
                    </a:p>
                    <a:p>
                      <a:pPr algn="ctr"/>
                      <a:r>
                        <a:rPr kumimoji="1" lang="ja-JP" altLang="en-US" sz="1100" dirty="0" smtClean="0"/>
                        <a:t>の推進</a:t>
                      </a:r>
                      <a:endParaRPr kumimoji="1" lang="ja-JP" altLang="en-US" sz="1100" dirty="0"/>
                    </a:p>
                  </a:txBody>
                  <a:tcPr anchor="ctr">
                    <a:solidFill>
                      <a:schemeClr val="accent6">
                        <a:lumMod val="20000"/>
                        <a:lumOff val="80000"/>
                      </a:schemeClr>
                    </a:solidFill>
                  </a:tcPr>
                </a:tc>
                <a:tc>
                  <a:txBody>
                    <a:bodyPr/>
                    <a:lstStyle/>
                    <a:p>
                      <a:pPr marL="87313" indent="-87313" algn="l"/>
                      <a:r>
                        <a:rPr kumimoji="1" lang="ja-JP" altLang="en-US" sz="900" dirty="0" smtClean="0"/>
                        <a:t>・「医療健康機器開発研究会」を運営</a:t>
                      </a:r>
                      <a:endParaRPr kumimoji="1" lang="en-US" altLang="ja-JP" sz="900" dirty="0" smtClean="0"/>
                    </a:p>
                    <a:p>
                      <a:pPr marL="87313" indent="-87313" algn="l"/>
                      <a:r>
                        <a:rPr kumimoji="1" lang="ja-JP" altLang="en-US" sz="900" dirty="0" smtClean="0"/>
                        <a:t>・大阪工業大学と包括連携協定を締結</a:t>
                      </a:r>
                      <a:endParaRPr kumimoji="1" lang="ja-JP" altLang="en-US" sz="900" dirty="0"/>
                    </a:p>
                  </a:txBody>
                  <a:tcPr>
                    <a:solidFill>
                      <a:schemeClr val="accent6">
                        <a:lumMod val="20000"/>
                        <a:lumOff val="80000"/>
                      </a:schemeClr>
                    </a:solidFill>
                  </a:tcPr>
                </a:tc>
                <a:tc>
                  <a:txBody>
                    <a:bodyPr/>
                    <a:lstStyle/>
                    <a:p>
                      <a:pPr algn="l"/>
                      <a:r>
                        <a:rPr kumimoji="1" lang="ja-JP" altLang="en-US" sz="900" dirty="0" smtClean="0"/>
                        <a:t>⇒⇒⇒⇒⇒⇒⇒⇒⇒</a:t>
                      </a:r>
                      <a:endParaRPr kumimoji="1" lang="ja-JP" altLang="en-US" sz="900" dirty="0"/>
                    </a:p>
                  </a:txBody>
                  <a:tcPr>
                    <a:solidFill>
                      <a:schemeClr val="accent6">
                        <a:lumMod val="20000"/>
                        <a:lumOff val="80000"/>
                      </a:schemeClr>
                    </a:solidFill>
                  </a:tcPr>
                </a:tc>
                <a:tc>
                  <a:txBody>
                    <a:bodyPr/>
                    <a:lstStyle/>
                    <a:p>
                      <a:pPr marL="87313" indent="-87313" algn="l"/>
                      <a:r>
                        <a:rPr kumimoji="1" lang="ja-JP" altLang="en-US" sz="900" dirty="0" smtClean="0"/>
                        <a:t>・「医療健康分野参入研究会」を運営</a:t>
                      </a:r>
                      <a:endParaRPr kumimoji="1" lang="en-US" altLang="ja-JP" sz="900" dirty="0" smtClean="0"/>
                    </a:p>
                    <a:p>
                      <a:pPr marL="87313" indent="-87313" algn="l"/>
                      <a:r>
                        <a:rPr kumimoji="1" lang="ja-JP" altLang="en-US" sz="900" dirty="0" smtClean="0"/>
                        <a:t>・大阪大学産業科学研究所と研究連携協定を締結</a:t>
                      </a:r>
                      <a:endParaRPr kumimoji="1" lang="en-US" altLang="ja-JP" sz="900" dirty="0" smtClean="0"/>
                    </a:p>
                    <a:p>
                      <a:pPr marL="87313" indent="-87313" algn="l"/>
                      <a:endParaRPr kumimoji="1" lang="ja-JP" altLang="en-US" sz="900" dirty="0"/>
                    </a:p>
                  </a:txBody>
                  <a:tcPr>
                    <a:solidFill>
                      <a:schemeClr val="accent6">
                        <a:lumMod val="20000"/>
                        <a:lumOff val="80000"/>
                      </a:schemeClr>
                    </a:solidFill>
                  </a:tcPr>
                </a:tc>
                <a:tc>
                  <a:txBody>
                    <a:bodyPr/>
                    <a:lstStyle/>
                    <a:p>
                      <a:pPr algn="l"/>
                      <a:r>
                        <a:rPr kumimoji="1" lang="ja-JP" altLang="en-US" sz="900" dirty="0" smtClean="0"/>
                        <a:t>⇒⇒⇒⇒⇒⇒⇒⇒⇒</a:t>
                      </a:r>
                      <a:endParaRPr kumimoji="1" lang="en-US" altLang="ja-JP" sz="900" dirty="0" smtClean="0"/>
                    </a:p>
                    <a:p>
                      <a:pPr algn="l"/>
                      <a:endParaRPr kumimoji="1" lang="en-US" altLang="ja-JP" sz="900" dirty="0" smtClean="0"/>
                    </a:p>
                    <a:p>
                      <a:pPr algn="l"/>
                      <a:r>
                        <a:rPr kumimoji="1" lang="ja-JP" altLang="en-US" sz="900" dirty="0" smtClean="0"/>
                        <a:t>・「香り・におい・ガスセンサー研究会」発足</a:t>
                      </a:r>
                      <a:endParaRPr kumimoji="1" lang="ja-JP" altLang="en-US" sz="900" dirty="0"/>
                    </a:p>
                  </a:txBody>
                  <a:tcPr>
                    <a:solidFill>
                      <a:schemeClr val="accent6">
                        <a:lumMod val="20000"/>
                        <a:lumOff val="80000"/>
                      </a:schemeClr>
                    </a:solidFill>
                  </a:tcPr>
                </a:tc>
                <a:tc>
                  <a:txBody>
                    <a:bodyPr/>
                    <a:lstStyle/>
                    <a:p>
                      <a:pPr algn="l"/>
                      <a:r>
                        <a:rPr kumimoji="1" lang="ja-JP" altLang="en-US" sz="900" dirty="0" smtClean="0"/>
                        <a:t>⇒⇒⇒⇒⇒⇒⇒⇒⇒</a:t>
                      </a:r>
                      <a:endParaRPr kumimoji="1" lang="ja-JP" altLang="en-US" sz="900" dirty="0"/>
                    </a:p>
                  </a:txBody>
                  <a:tcPr>
                    <a:solidFill>
                      <a:schemeClr val="accent6">
                        <a:lumMod val="20000"/>
                        <a:lumOff val="80000"/>
                      </a:schemeClr>
                    </a:solidFill>
                  </a:tcPr>
                </a:tc>
                <a:extLst>
                  <a:ext uri="{0D108BD9-81ED-4DB2-BD59-A6C34878D82A}">
                    <a16:rowId xmlns:a16="http://schemas.microsoft.com/office/drawing/2014/main" val="764485906"/>
                  </a:ext>
                </a:extLst>
              </a:tr>
              <a:tr h="370840">
                <a:tc vMerge="1">
                  <a:txBody>
                    <a:bodyPr/>
                    <a:lstStyle/>
                    <a:p>
                      <a:endParaRPr kumimoji="1" lang="ja-JP" altLang="en-US" dirty="0"/>
                    </a:p>
                  </a:txBody>
                  <a:tcPr>
                    <a:solidFill>
                      <a:schemeClr val="accent6">
                        <a:lumMod val="20000"/>
                        <a:lumOff val="80000"/>
                      </a:schemeClr>
                    </a:solidFill>
                  </a:tcPr>
                </a:tc>
                <a:tc>
                  <a:txBody>
                    <a:bodyPr/>
                    <a:lstStyle/>
                    <a:p>
                      <a:pPr algn="ctr"/>
                      <a:r>
                        <a:rPr kumimoji="1" lang="en-US" altLang="ja-JP" sz="1100" dirty="0" smtClean="0"/>
                        <a:t>3-C</a:t>
                      </a:r>
                      <a:endParaRPr kumimoji="1" lang="ja-JP" altLang="en-US" sz="1100" dirty="0"/>
                    </a:p>
                  </a:txBody>
                  <a:tcPr anchor="ctr">
                    <a:solidFill>
                      <a:schemeClr val="accent6">
                        <a:lumMod val="20000"/>
                        <a:lumOff val="80000"/>
                      </a:schemeClr>
                    </a:solidFill>
                  </a:tcPr>
                </a:tc>
                <a:tc>
                  <a:txBody>
                    <a:bodyPr/>
                    <a:lstStyle/>
                    <a:p>
                      <a:pPr algn="ctr"/>
                      <a:r>
                        <a:rPr kumimoji="1" lang="ja-JP" altLang="en-US" sz="1100" dirty="0" smtClean="0"/>
                        <a:t>国際基準対応の推進</a:t>
                      </a:r>
                      <a:endParaRPr kumimoji="1" lang="ja-JP" altLang="en-US" sz="1100" dirty="0"/>
                    </a:p>
                  </a:txBody>
                  <a:tcPr anchor="ctr">
                    <a:solidFill>
                      <a:schemeClr val="accent6">
                        <a:lumMod val="20000"/>
                        <a:lumOff val="80000"/>
                      </a:schemeClr>
                    </a:solidFill>
                  </a:tcPr>
                </a:tc>
                <a:tc>
                  <a:txBody>
                    <a:bodyPr/>
                    <a:lstStyle/>
                    <a:p>
                      <a:pPr marL="87313" indent="-87313" algn="l"/>
                      <a:r>
                        <a:rPr kumimoji="1" lang="ja-JP" altLang="en-US" sz="900" dirty="0" smtClean="0"/>
                        <a:t>・海外展開支援セミナー開催</a:t>
                      </a:r>
                      <a:endParaRPr kumimoji="1" lang="ja-JP" altLang="en-US" sz="900" dirty="0"/>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t>⇒⇒⇒⇒⇒⇒⇒⇒⇒</a:t>
                      </a:r>
                      <a:endParaRPr kumimoji="1" lang="en-US" altLang="ja-JP" sz="900" dirty="0" smtClean="0"/>
                    </a:p>
                    <a:p>
                      <a:pPr algn="l"/>
                      <a:endParaRPr kumimoji="1" lang="en-US" altLang="ja-JP" sz="900" dirty="0" smtClean="0"/>
                    </a:p>
                    <a:p>
                      <a:pPr algn="l"/>
                      <a:r>
                        <a:rPr kumimoji="1" lang="ja-JP" altLang="en-US" sz="900" dirty="0" smtClean="0"/>
                        <a:t>・「</a:t>
                      </a:r>
                      <a:r>
                        <a:rPr kumimoji="1" lang="en-US" altLang="ja-JP" sz="900" dirty="0" smtClean="0"/>
                        <a:t>EMC</a:t>
                      </a:r>
                      <a:r>
                        <a:rPr kumimoji="1" lang="ja-JP" altLang="en-US" sz="900" dirty="0" smtClean="0"/>
                        <a:t>技術開発支援センター」開設</a:t>
                      </a:r>
                      <a:endParaRPr kumimoji="1" lang="en-US" altLang="ja-JP" sz="900" dirty="0" smtClean="0"/>
                    </a:p>
                    <a:p>
                      <a:pPr algn="l"/>
                      <a:endParaRPr kumimoji="1" lang="en-US" altLang="ja-JP" sz="900" dirty="0" smtClean="0"/>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t>⇒⇒⇒⇒⇒⇒⇒⇒⇒</a:t>
                      </a:r>
                      <a:endParaRPr kumimoji="1" lang="en-US" altLang="ja-JP" sz="900" dirty="0" smtClean="0"/>
                    </a:p>
                    <a:p>
                      <a:pPr algn="l"/>
                      <a:endParaRPr kumimoji="1" lang="ja-JP" altLang="en-US" sz="900" dirty="0"/>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t>コロナにより中止</a:t>
                      </a:r>
                      <a:endParaRPr kumimoji="1" lang="en-US" altLang="ja-JP" sz="900" dirty="0" smtClean="0"/>
                    </a:p>
                    <a:p>
                      <a:pPr algn="l"/>
                      <a:endParaRPr kumimoji="1" lang="ja-JP" altLang="en-US" sz="900" dirty="0"/>
                    </a:p>
                  </a:txBody>
                  <a:tcPr>
                    <a:solidFill>
                      <a:schemeClr val="accent6">
                        <a:lumMod val="20000"/>
                        <a:lumOff val="80000"/>
                      </a:schemeClr>
                    </a:solidFill>
                  </a:tcPr>
                </a:tc>
                <a:tc>
                  <a:txBody>
                    <a:bodyPr/>
                    <a:lstStyle/>
                    <a:p>
                      <a:pPr algn="l"/>
                      <a:r>
                        <a:rPr kumimoji="1" lang="ja-JP" altLang="en-US" sz="900" dirty="0" smtClean="0"/>
                        <a:t>再開</a:t>
                      </a:r>
                      <a:endParaRPr kumimoji="1" lang="en-US" altLang="ja-JP" sz="900" dirty="0" smtClean="0"/>
                    </a:p>
                  </a:txBody>
                  <a:tcPr>
                    <a:solidFill>
                      <a:schemeClr val="accent6">
                        <a:lumMod val="20000"/>
                        <a:lumOff val="80000"/>
                      </a:schemeClr>
                    </a:solidFill>
                  </a:tcPr>
                </a:tc>
                <a:extLst>
                  <a:ext uri="{0D108BD9-81ED-4DB2-BD59-A6C34878D82A}">
                    <a16:rowId xmlns:a16="http://schemas.microsoft.com/office/drawing/2014/main" val="312960411"/>
                  </a:ext>
                </a:extLst>
              </a:tr>
            </a:tbl>
          </a:graphicData>
        </a:graphic>
      </p:graphicFrame>
    </p:spTree>
    <p:extLst>
      <p:ext uri="{BB962C8B-B14F-4D97-AF65-F5344CB8AC3E}">
        <p14:creationId xmlns:p14="http://schemas.microsoft.com/office/powerpoint/2010/main" val="29136635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ECF9A539-9569-4BF6-A6A6-54976BFCE2A5}"/>
              </a:ext>
            </a:extLst>
          </p:cNvPr>
          <p:cNvSpPr txBox="1"/>
          <p:nvPr/>
        </p:nvSpPr>
        <p:spPr>
          <a:xfrm>
            <a:off x="3373271" y="44624"/>
            <a:ext cx="2396810" cy="400110"/>
          </a:xfrm>
          <a:prstGeom prst="rect">
            <a:avLst/>
          </a:prstGeom>
          <a:noFill/>
        </p:spPr>
        <p:txBody>
          <a:bodyPr wrap="none" rtlCol="0">
            <a:spAutoFit/>
          </a:bodyPr>
          <a:lstStyle/>
          <a:p>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統合によってできること</a:t>
            </a:r>
            <a:endParaRPr lang="ja-JP" altLang="en-US" sz="1200" dirty="0"/>
          </a:p>
        </p:txBody>
      </p:sp>
      <p:cxnSp>
        <p:nvCxnSpPr>
          <p:cNvPr id="23" name="直線コネクタ 22">
            <a:extLst>
              <a:ext uri="{FF2B5EF4-FFF2-40B4-BE49-F238E27FC236}">
                <a16:creationId xmlns:a16="http://schemas.microsoft.com/office/drawing/2014/main" id="{C7B87EE5-A16D-4D6D-AA28-8D21EE5898ED}"/>
              </a:ext>
            </a:extLst>
          </p:cNvPr>
          <p:cNvCxnSpPr/>
          <p:nvPr/>
        </p:nvCxnSpPr>
        <p:spPr>
          <a:xfrm>
            <a:off x="259053" y="476672"/>
            <a:ext cx="86258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正方形/長方形 30">
            <a:extLst>
              <a:ext uri="{FF2B5EF4-FFF2-40B4-BE49-F238E27FC236}">
                <a16:creationId xmlns:a16="http://schemas.microsoft.com/office/drawing/2014/main" id="{A6702C1B-3736-4D71-90B4-3EFF2A76C003}"/>
              </a:ext>
            </a:extLst>
          </p:cNvPr>
          <p:cNvSpPr/>
          <p:nvPr/>
        </p:nvSpPr>
        <p:spPr>
          <a:xfrm>
            <a:off x="493513" y="2290603"/>
            <a:ext cx="8181562" cy="699848"/>
          </a:xfrm>
          <a:prstGeom prst="rect">
            <a:avLst/>
          </a:prstGeom>
          <a:no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72000" rIns="36000" bIns="108000" numCol="1" spcCol="0" rtlCol="0" fromWordArt="0" anchor="t" anchorCtr="0" forceAA="0" compatLnSpc="1">
            <a:prstTxWarp prst="textNoShape">
              <a:avLst/>
            </a:prstTxWarp>
            <a:spAutoFit/>
          </a:bodyPr>
          <a:lstStyle/>
          <a:p>
            <a:pPr>
              <a:spcBef>
                <a:spcPts val="429"/>
              </a:spcBef>
            </a:pPr>
            <a:r>
              <a:rPr lang="ja-JP" altLang="en-US" sz="1400" kern="100" dirty="0" smtClean="0">
                <a:solidFill>
                  <a:schemeClr val="tx1"/>
                </a:solidFill>
                <a:latin typeface="Meiryo UI" panose="020B0604030504040204" pitchFamily="50" charset="-128"/>
                <a:ea typeface="Meiryo UI" panose="020B0604030504040204" pitchFamily="50" charset="-128"/>
                <a:cs typeface="Times New Roman"/>
              </a:rPr>
              <a:t>●大阪</a:t>
            </a:r>
            <a:r>
              <a:rPr lang="ja-JP" altLang="en-US" sz="1400" kern="100" dirty="0">
                <a:solidFill>
                  <a:schemeClr val="tx1"/>
                </a:solidFill>
                <a:latin typeface="Meiryo UI" panose="020B0604030504040204" pitchFamily="50" charset="-128"/>
                <a:ea typeface="Meiryo UI" panose="020B0604030504040204" pitchFamily="50" charset="-128"/>
                <a:cs typeface="Times New Roman"/>
              </a:rPr>
              <a:t>技術研タスクフォースによる統合法人</a:t>
            </a:r>
            <a:r>
              <a:rPr lang="ja-JP" altLang="en-US" sz="1400" kern="100" dirty="0" smtClean="0">
                <a:solidFill>
                  <a:schemeClr val="tx1"/>
                </a:solidFill>
                <a:latin typeface="Meiryo UI" panose="020B0604030504040204" pitchFamily="50" charset="-128"/>
                <a:ea typeface="Meiryo UI" panose="020B0604030504040204" pitchFamily="50" charset="-128"/>
                <a:cs typeface="Times New Roman"/>
              </a:rPr>
              <a:t>の実績の検証（</a:t>
            </a:r>
            <a:r>
              <a:rPr lang="en-US" altLang="ja-JP" sz="1400" kern="100" dirty="0" smtClean="0">
                <a:solidFill>
                  <a:schemeClr val="tx1"/>
                </a:solidFill>
                <a:latin typeface="Meiryo UI" panose="020B0604030504040204" pitchFamily="50" charset="-128"/>
                <a:ea typeface="Meiryo UI" panose="020B0604030504040204" pitchFamily="50" charset="-128"/>
                <a:cs typeface="Times New Roman"/>
              </a:rPr>
              <a:t>R02</a:t>
            </a:r>
            <a:r>
              <a:rPr lang="ja-JP" altLang="en-US" sz="1400" kern="100" dirty="0" smtClean="0">
                <a:solidFill>
                  <a:schemeClr val="tx1"/>
                </a:solidFill>
                <a:latin typeface="Meiryo UI" panose="020B0604030504040204" pitchFamily="50" charset="-128"/>
                <a:ea typeface="Meiryo UI" panose="020B0604030504040204" pitchFamily="50" charset="-128"/>
                <a:cs typeface="Times New Roman"/>
              </a:rPr>
              <a:t>）</a:t>
            </a:r>
            <a:endParaRPr lang="en-US" altLang="ja-JP" sz="1400" kern="100" dirty="0">
              <a:solidFill>
                <a:schemeClr val="tx1"/>
              </a:solidFill>
              <a:latin typeface="Meiryo UI" panose="020B0604030504040204" pitchFamily="50" charset="-128"/>
              <a:ea typeface="Meiryo UI" panose="020B0604030504040204" pitchFamily="50" charset="-128"/>
              <a:cs typeface="Times New Roman"/>
            </a:endParaRPr>
          </a:p>
          <a:p>
            <a:pPr>
              <a:spcBef>
                <a:spcPts val="429"/>
              </a:spcBef>
            </a:pPr>
            <a:endParaRPr lang="en-US" altLang="ja-JP" sz="100" kern="100" dirty="0">
              <a:solidFill>
                <a:schemeClr val="tx1"/>
              </a:solidFill>
              <a:latin typeface="Meiryo UI" panose="020B0604030504040204" pitchFamily="50" charset="-128"/>
              <a:ea typeface="Meiryo UI" panose="020B0604030504040204" pitchFamily="50" charset="-128"/>
              <a:cs typeface="Times New Roman"/>
            </a:endParaRPr>
          </a:p>
          <a:p>
            <a:pPr marL="266700" indent="-266700">
              <a:spcBef>
                <a:spcPts val="429"/>
              </a:spcBef>
            </a:pPr>
            <a:r>
              <a:rPr lang="ja-JP" altLang="en-US" sz="1200" dirty="0">
                <a:solidFill>
                  <a:schemeClr val="tx1"/>
                </a:solidFill>
                <a:latin typeface="Meiryo UI" panose="020B0604030504040204" pitchFamily="50" charset="-128"/>
                <a:ea typeface="Meiryo UI" panose="020B0604030504040204" pitchFamily="50" charset="-128"/>
              </a:rPr>
              <a:t>　・　大阪府・大阪市・副首都推進局・大阪技術研の</a:t>
            </a:r>
            <a:r>
              <a:rPr lang="en-US" altLang="ja-JP" sz="1200" dirty="0">
                <a:solidFill>
                  <a:schemeClr val="tx1"/>
                </a:solidFill>
                <a:latin typeface="Meiryo UI" panose="020B0604030504040204" pitchFamily="50" charset="-128"/>
                <a:ea typeface="Meiryo UI" panose="020B0604030504040204" pitchFamily="50" charset="-128"/>
              </a:rPr>
              <a:t>4</a:t>
            </a:r>
            <a:r>
              <a:rPr lang="ja-JP" altLang="en-US" sz="1200" dirty="0">
                <a:solidFill>
                  <a:schemeClr val="tx1"/>
                </a:solidFill>
                <a:latin typeface="Meiryo UI" panose="020B0604030504040204" pitchFamily="50" charset="-128"/>
                <a:ea typeface="Meiryo UI" panose="020B0604030504040204" pitchFamily="50" charset="-128"/>
              </a:rPr>
              <a:t>者のタスクフォースで、法人の業績の棚卸しを行い、課題と今後の取組を</a:t>
            </a:r>
            <a:r>
              <a:rPr lang="ja-JP" altLang="en-US" sz="1200" dirty="0" smtClean="0">
                <a:solidFill>
                  <a:schemeClr val="tx1"/>
                </a:solidFill>
                <a:latin typeface="Meiryo UI" panose="020B0604030504040204" pitchFamily="50" charset="-128"/>
                <a:ea typeface="Meiryo UI" panose="020B0604030504040204" pitchFamily="50" charset="-128"/>
              </a:rPr>
              <a:t>検証</a:t>
            </a:r>
            <a:endParaRPr lang="ja-JP" altLang="en-US" sz="1200" dirty="0">
              <a:solidFill>
                <a:schemeClr val="tx1"/>
              </a:solidFill>
              <a:latin typeface="Meiryo UI" panose="020B0604030504040204" pitchFamily="50" charset="-128"/>
              <a:ea typeface="Meiryo UI" panose="020B0604030504040204" pitchFamily="50" charset="-128"/>
            </a:endParaRPr>
          </a:p>
        </p:txBody>
      </p:sp>
      <p:sp>
        <p:nvSpPr>
          <p:cNvPr id="26" name="スライド番号プレースホルダー 1"/>
          <p:cNvSpPr txBox="1">
            <a:spLocks/>
          </p:cNvSpPr>
          <p:nvPr/>
        </p:nvSpPr>
        <p:spPr>
          <a:xfrm>
            <a:off x="8629649" y="0"/>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35</a:t>
            </a:fld>
            <a:endParaRPr kumimoji="1" lang="ja-JP" altLang="en-US" sz="2000" dirty="0"/>
          </a:p>
        </p:txBody>
      </p:sp>
      <p:sp>
        <p:nvSpPr>
          <p:cNvPr id="27" name="正方形/長方形 26">
            <a:extLst>
              <a:ext uri="{FF2B5EF4-FFF2-40B4-BE49-F238E27FC236}">
                <a16:creationId xmlns:a16="http://schemas.microsoft.com/office/drawing/2014/main" id="{A6702C1B-3736-4D71-90B4-3EFF2A76C003}"/>
              </a:ext>
            </a:extLst>
          </p:cNvPr>
          <p:cNvSpPr/>
          <p:nvPr/>
        </p:nvSpPr>
        <p:spPr>
          <a:xfrm>
            <a:off x="493513" y="3076192"/>
            <a:ext cx="8181562" cy="884514"/>
          </a:xfrm>
          <a:prstGeom prst="rect">
            <a:avLst/>
          </a:prstGeom>
          <a:solidFill>
            <a:schemeClr val="bg1"/>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72000" rIns="36000" bIns="108000" numCol="1" spcCol="0" rtlCol="0" fromWordArt="0" anchor="t" anchorCtr="0" forceAA="0" compatLnSpc="1">
            <a:prstTxWarp prst="textNoShape">
              <a:avLst/>
            </a:prstTxWarp>
            <a:spAutoFit/>
          </a:bodyPr>
          <a:lstStyle/>
          <a:p>
            <a:pPr>
              <a:spcBef>
                <a:spcPts val="429"/>
              </a:spcBef>
            </a:pPr>
            <a:r>
              <a:rPr lang="ja-JP" altLang="en-US" sz="1400" kern="100" dirty="0" smtClean="0">
                <a:solidFill>
                  <a:schemeClr val="tx1"/>
                </a:solidFill>
                <a:latin typeface="Meiryo UI" panose="020B0604030504040204" pitchFamily="50" charset="-128"/>
                <a:ea typeface="Meiryo UI" panose="020B0604030504040204" pitchFamily="50" charset="-128"/>
                <a:cs typeface="Times New Roman"/>
              </a:rPr>
              <a:t>●統合</a:t>
            </a:r>
            <a:r>
              <a:rPr lang="ja-JP" altLang="en-US" sz="1400" kern="100" dirty="0">
                <a:solidFill>
                  <a:schemeClr val="tx1"/>
                </a:solidFill>
                <a:latin typeface="Meiryo UI" panose="020B0604030504040204" pitchFamily="50" charset="-128"/>
                <a:ea typeface="Meiryo UI" panose="020B0604030504040204" pitchFamily="50" charset="-128"/>
                <a:cs typeface="Times New Roman"/>
              </a:rPr>
              <a:t>法人内に経営諮問会議を</a:t>
            </a:r>
            <a:r>
              <a:rPr lang="ja-JP" altLang="en-US" sz="1400" kern="100" dirty="0" smtClean="0">
                <a:solidFill>
                  <a:schemeClr val="tx1"/>
                </a:solidFill>
                <a:latin typeface="Meiryo UI" panose="020B0604030504040204" pitchFamily="50" charset="-128"/>
                <a:ea typeface="Meiryo UI" panose="020B0604030504040204" pitchFamily="50" charset="-128"/>
                <a:cs typeface="Times New Roman"/>
              </a:rPr>
              <a:t>設置（</a:t>
            </a:r>
            <a:r>
              <a:rPr lang="en-US" altLang="ja-JP" sz="1400" kern="100" dirty="0" smtClean="0">
                <a:solidFill>
                  <a:schemeClr val="tx1"/>
                </a:solidFill>
                <a:latin typeface="Meiryo UI" panose="020B0604030504040204" pitchFamily="50" charset="-128"/>
                <a:ea typeface="Meiryo UI" panose="020B0604030504040204" pitchFamily="50" charset="-128"/>
                <a:cs typeface="Times New Roman"/>
              </a:rPr>
              <a:t>R02</a:t>
            </a:r>
            <a:r>
              <a:rPr lang="ja-JP" altLang="en-US" sz="1400" kern="100" dirty="0" smtClean="0">
                <a:solidFill>
                  <a:schemeClr val="tx1"/>
                </a:solidFill>
                <a:latin typeface="Meiryo UI" panose="020B0604030504040204" pitchFamily="50" charset="-128"/>
                <a:ea typeface="Meiryo UI" panose="020B0604030504040204" pitchFamily="50" charset="-128"/>
                <a:cs typeface="Times New Roman"/>
              </a:rPr>
              <a:t>）</a:t>
            </a:r>
            <a:endParaRPr lang="en-US" altLang="ja-JP" sz="1400" kern="100" dirty="0">
              <a:solidFill>
                <a:schemeClr val="tx1"/>
              </a:solidFill>
              <a:latin typeface="Meiryo UI" panose="020B0604030504040204" pitchFamily="50" charset="-128"/>
              <a:ea typeface="Meiryo UI" panose="020B0604030504040204" pitchFamily="50" charset="-128"/>
              <a:cs typeface="Times New Roman"/>
            </a:endParaRPr>
          </a:p>
          <a:p>
            <a:pPr>
              <a:spcBef>
                <a:spcPts val="429"/>
              </a:spcBef>
            </a:pPr>
            <a:endParaRPr lang="en-US" altLang="ja-JP" sz="100" kern="100" dirty="0">
              <a:solidFill>
                <a:schemeClr val="tx1"/>
              </a:solidFill>
              <a:latin typeface="Meiryo UI" panose="020B0604030504040204" pitchFamily="50" charset="-128"/>
              <a:ea typeface="Meiryo UI" panose="020B0604030504040204" pitchFamily="50" charset="-128"/>
              <a:cs typeface="Times New Roman"/>
            </a:endParaRPr>
          </a:p>
          <a:p>
            <a:pPr marL="266700" indent="-266700">
              <a:spcBef>
                <a:spcPts val="429"/>
              </a:spcBef>
            </a:pPr>
            <a:r>
              <a:rPr lang="ja-JP" altLang="en-US" sz="1200" dirty="0">
                <a:solidFill>
                  <a:schemeClr val="tx1"/>
                </a:solidFill>
                <a:latin typeface="Meiryo UI" panose="020B0604030504040204" pitchFamily="50" charset="-128"/>
                <a:ea typeface="Meiryo UI" panose="020B0604030504040204" pitchFamily="50" charset="-128"/>
              </a:rPr>
              <a:t>　・　第二期中期計画策定に向けて、法人内に外部の知見から意見を聴く場として設置。設立団体が示す第二期中期目標を踏まえて、意見を中期計画に</a:t>
            </a:r>
            <a:r>
              <a:rPr lang="ja-JP" altLang="en-US" sz="1200" dirty="0" smtClean="0">
                <a:solidFill>
                  <a:schemeClr val="tx1"/>
                </a:solidFill>
                <a:latin typeface="Meiryo UI" panose="020B0604030504040204" pitchFamily="50" charset="-128"/>
                <a:ea typeface="Meiryo UI" panose="020B0604030504040204" pitchFamily="50" charset="-128"/>
              </a:rPr>
              <a:t>反映</a:t>
            </a:r>
            <a:endParaRPr lang="ja-JP" altLang="en-US" sz="1200" dirty="0">
              <a:solidFill>
                <a:schemeClr val="tx1"/>
              </a:solidFill>
              <a:latin typeface="Meiryo UI" panose="020B0604030504040204" pitchFamily="50" charset="-128"/>
              <a:ea typeface="Meiryo UI" panose="020B0604030504040204" pitchFamily="50" charset="-128"/>
            </a:endParaRPr>
          </a:p>
        </p:txBody>
      </p:sp>
      <p:sp>
        <p:nvSpPr>
          <p:cNvPr id="28" name="正方形/長方形 27">
            <a:extLst>
              <a:ext uri="{FF2B5EF4-FFF2-40B4-BE49-F238E27FC236}">
                <a16:creationId xmlns:a16="http://schemas.microsoft.com/office/drawing/2014/main" id="{A6702C1B-3736-4D71-90B4-3EFF2A76C003}"/>
              </a:ext>
            </a:extLst>
          </p:cNvPr>
          <p:cNvSpPr/>
          <p:nvPr/>
        </p:nvSpPr>
        <p:spPr>
          <a:xfrm>
            <a:off x="494982" y="3903699"/>
            <a:ext cx="6597478" cy="807368"/>
          </a:xfrm>
          <a:prstGeom prst="rect">
            <a:avLst/>
          </a:prstGeom>
          <a:solidFill>
            <a:schemeClr val="bg1"/>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72000" rIns="36000" bIns="108000" numCol="1" spcCol="0" rtlCol="0" fromWordArt="0" anchor="ctr" anchorCtr="0" forceAA="0" compatLnSpc="1">
            <a:prstTxWarp prst="textNoShape">
              <a:avLst/>
            </a:prstTxWarp>
            <a:noAutofit/>
          </a:bodyPr>
          <a:lstStyle/>
          <a:p>
            <a:pPr>
              <a:spcBef>
                <a:spcPts val="429"/>
              </a:spcBef>
            </a:pPr>
            <a:r>
              <a:rPr lang="ja-JP" altLang="en-US" sz="1400" kern="100" dirty="0" smtClean="0">
                <a:solidFill>
                  <a:schemeClr val="tx1"/>
                </a:solidFill>
                <a:latin typeface="Meiryo UI" panose="020B0604030504040204" pitchFamily="50" charset="-128"/>
                <a:ea typeface="Meiryo UI" panose="020B0604030504040204" pitchFamily="50" charset="-128"/>
                <a:cs typeface="Times New Roman"/>
              </a:rPr>
              <a:t>●理事長</a:t>
            </a:r>
            <a:r>
              <a:rPr lang="ja-JP" altLang="en-US" sz="1400" kern="100" dirty="0">
                <a:solidFill>
                  <a:schemeClr val="tx1"/>
                </a:solidFill>
                <a:latin typeface="Meiryo UI" panose="020B0604030504040204" pitchFamily="50" charset="-128"/>
                <a:ea typeface="Meiryo UI" panose="020B0604030504040204" pitchFamily="50" charset="-128"/>
                <a:cs typeface="Times New Roman"/>
              </a:rPr>
              <a:t>アドバイザー制度の</a:t>
            </a:r>
            <a:r>
              <a:rPr lang="ja-JP" altLang="en-US" sz="1400" kern="100" dirty="0" smtClean="0">
                <a:solidFill>
                  <a:schemeClr val="tx1"/>
                </a:solidFill>
                <a:latin typeface="Meiryo UI" panose="020B0604030504040204" pitchFamily="50" charset="-128"/>
                <a:ea typeface="Meiryo UI" panose="020B0604030504040204" pitchFamily="50" charset="-128"/>
                <a:cs typeface="Times New Roman"/>
              </a:rPr>
              <a:t>創設（</a:t>
            </a:r>
            <a:r>
              <a:rPr lang="en-US" altLang="ja-JP" sz="1400" kern="100" dirty="0" smtClean="0">
                <a:solidFill>
                  <a:schemeClr val="tx1"/>
                </a:solidFill>
                <a:latin typeface="Meiryo UI" panose="020B0604030504040204" pitchFamily="50" charset="-128"/>
                <a:ea typeface="Meiryo UI" panose="020B0604030504040204" pitchFamily="50" charset="-128"/>
                <a:cs typeface="Times New Roman"/>
              </a:rPr>
              <a:t>R03</a:t>
            </a:r>
            <a:r>
              <a:rPr lang="ja-JP" altLang="en-US" sz="1400" kern="100" dirty="0" smtClean="0">
                <a:solidFill>
                  <a:schemeClr val="tx1"/>
                </a:solidFill>
                <a:latin typeface="Meiryo UI" panose="020B0604030504040204" pitchFamily="50" charset="-128"/>
                <a:ea typeface="Meiryo UI" panose="020B0604030504040204" pitchFamily="50" charset="-128"/>
                <a:cs typeface="Times New Roman"/>
              </a:rPr>
              <a:t>）</a:t>
            </a:r>
            <a:endParaRPr lang="en-US" altLang="ja-JP" sz="1400" kern="100" dirty="0">
              <a:solidFill>
                <a:schemeClr val="tx1"/>
              </a:solidFill>
              <a:latin typeface="Meiryo UI" panose="020B0604030504040204" pitchFamily="50" charset="-128"/>
              <a:ea typeface="Meiryo UI" panose="020B0604030504040204" pitchFamily="50" charset="-128"/>
              <a:cs typeface="Times New Roman"/>
            </a:endParaRPr>
          </a:p>
          <a:p>
            <a:pPr>
              <a:spcBef>
                <a:spcPts val="429"/>
              </a:spcBef>
            </a:pPr>
            <a:endParaRPr lang="en-US" altLang="ja-JP" sz="100" kern="100" dirty="0">
              <a:solidFill>
                <a:schemeClr val="tx1"/>
              </a:solidFill>
              <a:latin typeface="Meiryo UI" panose="020B0604030504040204" pitchFamily="50" charset="-128"/>
              <a:ea typeface="Meiryo UI" panose="020B0604030504040204" pitchFamily="50" charset="-128"/>
              <a:cs typeface="Times New Roman"/>
            </a:endParaRPr>
          </a:p>
          <a:p>
            <a:pPr marL="266700" indent="-266700">
              <a:spcBef>
                <a:spcPts val="429"/>
              </a:spcBef>
            </a:pPr>
            <a:r>
              <a:rPr lang="ja-JP" altLang="en-US" sz="1200" dirty="0">
                <a:solidFill>
                  <a:schemeClr val="tx1"/>
                </a:solidFill>
                <a:latin typeface="Meiryo UI" panose="020B0604030504040204" pitchFamily="50" charset="-128"/>
                <a:ea typeface="Meiryo UI" panose="020B0604030504040204" pitchFamily="50" charset="-128"/>
              </a:rPr>
              <a:t>　・　法人の技術・事業・経営に関して、外部の知見から専門的なアドバイスを受ける制度を創設</a:t>
            </a:r>
          </a:p>
        </p:txBody>
      </p:sp>
      <p:sp>
        <p:nvSpPr>
          <p:cNvPr id="17" name="テキスト ボックス 17"/>
          <p:cNvSpPr txBox="1"/>
          <p:nvPr/>
        </p:nvSpPr>
        <p:spPr>
          <a:xfrm>
            <a:off x="2901746" y="4744407"/>
            <a:ext cx="3426549" cy="562635"/>
          </a:xfrm>
          <a:prstGeom prst="rect">
            <a:avLst/>
          </a:prstGeom>
          <a:solidFill>
            <a:srgbClr val="1F497D"/>
          </a:solidFill>
          <a:ln w="28575">
            <a:noFill/>
          </a:ln>
        </p:spPr>
        <p:txBody>
          <a:bodyPr wrap="square" lIns="0" tIns="0" rIns="0" bIns="0" rtlCol="0" anchor="ctr" anchorCtr="0">
            <a:noAutofit/>
          </a:bodyPr>
          <a:lstStyle>
            <a:defPPr>
              <a:defRPr lang="ja-JP"/>
            </a:defPPr>
            <a:lvl1pPr marL="0" algn="l" defTabSz="914235" rtl="0" eaLnBrk="1" latinLnBrk="0" hangingPunct="1">
              <a:defRPr kumimoji="1" sz="1800" kern="1200">
                <a:solidFill>
                  <a:schemeClr val="tx1"/>
                </a:solidFill>
                <a:latin typeface="+mn-lt"/>
                <a:ea typeface="+mn-ea"/>
                <a:cs typeface="+mn-cs"/>
              </a:defRPr>
            </a:lvl1pPr>
            <a:lvl2pPr marL="457117" algn="l" defTabSz="914235" rtl="0" eaLnBrk="1" latinLnBrk="0" hangingPunct="1">
              <a:defRPr kumimoji="1" sz="1800" kern="1200">
                <a:solidFill>
                  <a:schemeClr val="tx1"/>
                </a:solidFill>
                <a:latin typeface="+mn-lt"/>
                <a:ea typeface="+mn-ea"/>
                <a:cs typeface="+mn-cs"/>
              </a:defRPr>
            </a:lvl2pPr>
            <a:lvl3pPr marL="914235" algn="l" defTabSz="914235" rtl="0" eaLnBrk="1" latinLnBrk="0" hangingPunct="1">
              <a:defRPr kumimoji="1" sz="1800" kern="1200">
                <a:solidFill>
                  <a:schemeClr val="tx1"/>
                </a:solidFill>
                <a:latin typeface="+mn-lt"/>
                <a:ea typeface="+mn-ea"/>
                <a:cs typeface="+mn-cs"/>
              </a:defRPr>
            </a:lvl3pPr>
            <a:lvl4pPr marL="1371353" algn="l" defTabSz="914235" rtl="0" eaLnBrk="1" latinLnBrk="0" hangingPunct="1">
              <a:defRPr kumimoji="1" sz="1800" kern="1200">
                <a:solidFill>
                  <a:schemeClr val="tx1"/>
                </a:solidFill>
                <a:latin typeface="+mn-lt"/>
                <a:ea typeface="+mn-ea"/>
                <a:cs typeface="+mn-cs"/>
              </a:defRPr>
            </a:lvl4pPr>
            <a:lvl5pPr marL="1828470" algn="l" defTabSz="914235" rtl="0" eaLnBrk="1" latinLnBrk="0" hangingPunct="1">
              <a:defRPr kumimoji="1" sz="1800" kern="1200">
                <a:solidFill>
                  <a:schemeClr val="tx1"/>
                </a:solidFill>
                <a:latin typeface="+mn-lt"/>
                <a:ea typeface="+mn-ea"/>
                <a:cs typeface="+mn-cs"/>
              </a:defRPr>
            </a:lvl5pPr>
            <a:lvl6pPr marL="2285588" algn="l" defTabSz="914235" rtl="0" eaLnBrk="1" latinLnBrk="0" hangingPunct="1">
              <a:defRPr kumimoji="1" sz="1800" kern="1200">
                <a:solidFill>
                  <a:schemeClr val="tx1"/>
                </a:solidFill>
                <a:latin typeface="+mn-lt"/>
                <a:ea typeface="+mn-ea"/>
                <a:cs typeface="+mn-cs"/>
              </a:defRPr>
            </a:lvl6pPr>
            <a:lvl7pPr marL="2742705" algn="l" defTabSz="914235" rtl="0" eaLnBrk="1" latinLnBrk="0" hangingPunct="1">
              <a:defRPr kumimoji="1" sz="1800" kern="1200">
                <a:solidFill>
                  <a:schemeClr val="tx1"/>
                </a:solidFill>
                <a:latin typeface="+mn-lt"/>
                <a:ea typeface="+mn-ea"/>
                <a:cs typeface="+mn-cs"/>
              </a:defRPr>
            </a:lvl7pPr>
            <a:lvl8pPr marL="3199823" algn="l" defTabSz="914235" rtl="0" eaLnBrk="1" latinLnBrk="0" hangingPunct="1">
              <a:defRPr kumimoji="1" sz="1800" kern="1200">
                <a:solidFill>
                  <a:schemeClr val="tx1"/>
                </a:solidFill>
                <a:latin typeface="+mn-lt"/>
                <a:ea typeface="+mn-ea"/>
                <a:cs typeface="+mn-cs"/>
              </a:defRPr>
            </a:lvl8pPr>
            <a:lvl9pPr marL="3656940" algn="l" defTabSz="914235" rtl="0" eaLnBrk="1" latinLnBrk="0" hangingPunct="1">
              <a:defRPr kumimoji="1" sz="1800" kern="1200">
                <a:solidFill>
                  <a:schemeClr val="tx1"/>
                </a:solidFill>
                <a:latin typeface="+mn-lt"/>
                <a:ea typeface="+mn-ea"/>
                <a:cs typeface="+mn-cs"/>
              </a:defRPr>
            </a:lvl9pPr>
          </a:lstStyle>
          <a:p>
            <a:pPr algn="ctr"/>
            <a:r>
              <a:rPr lang="ja-JP" altLang="en-US" sz="1400"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（地独）大阪産業技術研究所</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角丸四角形 17"/>
          <p:cNvSpPr/>
          <p:nvPr/>
        </p:nvSpPr>
        <p:spPr>
          <a:xfrm>
            <a:off x="2901746" y="5588191"/>
            <a:ext cx="3426549" cy="894539"/>
          </a:xfrm>
          <a:prstGeom prst="roundRect">
            <a:avLst>
              <a:gd name="adj" fmla="val 3525"/>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rtlCol="0" anchor="ctr"/>
          <a:lstStyle/>
          <a:p>
            <a:pPr algn="ctr"/>
            <a:endParaRPr kumimoji="1" lang="ja-JP" altLang="en-US"/>
          </a:p>
        </p:txBody>
      </p:sp>
      <p:sp>
        <p:nvSpPr>
          <p:cNvPr id="19" name="テキスト ボックス 18"/>
          <p:cNvSpPr txBox="1"/>
          <p:nvPr/>
        </p:nvSpPr>
        <p:spPr>
          <a:xfrm>
            <a:off x="2901746" y="5588192"/>
            <a:ext cx="3426549" cy="281020"/>
          </a:xfrm>
          <a:prstGeom prst="rect">
            <a:avLst/>
          </a:prstGeom>
          <a:solidFill>
            <a:schemeClr val="accent6">
              <a:lumMod val="20000"/>
              <a:lumOff val="80000"/>
            </a:schemeClr>
          </a:solidFill>
          <a:ln>
            <a:solidFill>
              <a:schemeClr val="tx1"/>
            </a:solidFill>
          </a:ln>
        </p:spPr>
        <p:txBody>
          <a:bodyPr wrap="none" lIns="36000" tIns="36000" rIns="36000" bIns="36000" rtlCol="0" anchor="ctr">
            <a:noAutofit/>
          </a:bodyPr>
          <a:lstStyle/>
          <a:p>
            <a:pPr algn="ctr"/>
            <a:r>
              <a:rPr lang="ja-JP" altLang="en-US" sz="1400" b="1" dirty="0">
                <a:latin typeface="Meiryo UI" panose="020B0604030504040204" pitchFamily="50" charset="-128"/>
                <a:ea typeface="Meiryo UI" panose="020B0604030504040204" pitchFamily="50" charset="-128"/>
              </a:rPr>
              <a:t>理事長アドバイザー</a:t>
            </a:r>
            <a:endParaRPr lang="en-US" altLang="ja-JP" sz="1400" b="1" dirty="0">
              <a:latin typeface="Meiryo UI" panose="020B0604030504040204" pitchFamily="50" charset="-128"/>
              <a:ea typeface="Meiryo UI" panose="020B0604030504040204" pitchFamily="50" charset="-128"/>
            </a:endParaRPr>
          </a:p>
        </p:txBody>
      </p:sp>
      <p:sp>
        <p:nvSpPr>
          <p:cNvPr id="20" name="正方形/長方形 19"/>
          <p:cNvSpPr/>
          <p:nvPr/>
        </p:nvSpPr>
        <p:spPr>
          <a:xfrm>
            <a:off x="3044321" y="5954953"/>
            <a:ext cx="3179779" cy="442035"/>
          </a:xfrm>
          <a:prstGeom prst="rect">
            <a:avLst/>
          </a:prstGeom>
          <a:noFill/>
          <a:ln>
            <a:noFill/>
          </a:ln>
        </p:spPr>
        <p:txBody>
          <a:bodyPr wrap="square" lIns="36000" tIns="36000" rIns="36000" bIns="36000" anchor="t" anchorCtr="0">
            <a:spAutoFit/>
          </a:bodyPr>
          <a:lstStyle/>
          <a:p>
            <a:pPr algn="ct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技術・事業・経営に関し識見を有する</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者</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技術系：</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名　・　経営系：</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名</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上矢印 3"/>
          <p:cNvSpPr/>
          <p:nvPr/>
        </p:nvSpPr>
        <p:spPr>
          <a:xfrm>
            <a:off x="3684085" y="5313299"/>
            <a:ext cx="462845" cy="281149"/>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上矢印 21"/>
          <p:cNvSpPr/>
          <p:nvPr/>
        </p:nvSpPr>
        <p:spPr>
          <a:xfrm>
            <a:off x="4974425" y="5307042"/>
            <a:ext cx="462845" cy="281149"/>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A6702C1B-3736-4D71-90B4-3EFF2A76C003}"/>
              </a:ext>
            </a:extLst>
          </p:cNvPr>
          <p:cNvSpPr/>
          <p:nvPr/>
        </p:nvSpPr>
        <p:spPr>
          <a:xfrm>
            <a:off x="496443" y="1124156"/>
            <a:ext cx="8388506" cy="1105088"/>
          </a:xfrm>
          <a:prstGeom prst="rect">
            <a:avLst/>
          </a:prstGeom>
          <a:no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72000" rIns="36000" bIns="108000" numCol="1" spcCol="0" rtlCol="0" fromWordArt="0" anchor="t" anchorCtr="0" forceAA="0" compatLnSpc="1">
            <a:prstTxWarp prst="textNoShape">
              <a:avLst/>
            </a:prstTxWarp>
            <a:spAutoFit/>
          </a:bodyPr>
          <a:lstStyle/>
          <a:p>
            <a:pPr>
              <a:spcBef>
                <a:spcPts val="429"/>
              </a:spcBef>
            </a:pPr>
            <a:r>
              <a:rPr lang="ja-JP" altLang="en-US" sz="1400" kern="100" dirty="0" smtClean="0">
                <a:solidFill>
                  <a:schemeClr val="tx1"/>
                </a:solidFill>
                <a:latin typeface="Meiryo UI" panose="020B0604030504040204" pitchFamily="50" charset="-128"/>
                <a:ea typeface="Meiryo UI" panose="020B0604030504040204" pitchFamily="50" charset="-128"/>
                <a:cs typeface="Times New Roman"/>
              </a:rPr>
              <a:t>●組織マネジメントに関する検証と対応（</a:t>
            </a:r>
            <a:r>
              <a:rPr lang="en-US" altLang="ja-JP" sz="1400" kern="100" dirty="0" smtClean="0">
                <a:solidFill>
                  <a:schemeClr val="tx1"/>
                </a:solidFill>
                <a:latin typeface="Meiryo UI" panose="020B0604030504040204" pitchFamily="50" charset="-128"/>
                <a:ea typeface="Meiryo UI" panose="020B0604030504040204" pitchFamily="50" charset="-128"/>
                <a:cs typeface="Times New Roman"/>
              </a:rPr>
              <a:t>H30</a:t>
            </a:r>
            <a:r>
              <a:rPr lang="ja-JP" altLang="en-US" sz="1400" kern="100" dirty="0" smtClean="0">
                <a:solidFill>
                  <a:schemeClr val="tx1"/>
                </a:solidFill>
                <a:latin typeface="Meiryo UI" panose="020B0604030504040204" pitchFamily="50" charset="-128"/>
                <a:ea typeface="Meiryo UI" panose="020B0604030504040204" pitchFamily="50" charset="-128"/>
                <a:cs typeface="Times New Roman"/>
              </a:rPr>
              <a:t>～</a:t>
            </a:r>
            <a:r>
              <a:rPr lang="en-US" altLang="ja-JP" sz="1400" kern="100" dirty="0" smtClean="0">
                <a:solidFill>
                  <a:schemeClr val="tx1"/>
                </a:solidFill>
                <a:latin typeface="Meiryo UI" panose="020B0604030504040204" pitchFamily="50" charset="-128"/>
                <a:ea typeface="Meiryo UI" panose="020B0604030504040204" pitchFamily="50" charset="-128"/>
                <a:cs typeface="Times New Roman"/>
              </a:rPr>
              <a:t>R03</a:t>
            </a:r>
            <a:r>
              <a:rPr lang="ja-JP" altLang="en-US" sz="1400" kern="100" dirty="0" smtClean="0">
                <a:solidFill>
                  <a:schemeClr val="tx1"/>
                </a:solidFill>
                <a:latin typeface="Meiryo UI" panose="020B0604030504040204" pitchFamily="50" charset="-128"/>
                <a:ea typeface="Meiryo UI" panose="020B0604030504040204" pitchFamily="50" charset="-128"/>
                <a:cs typeface="Times New Roman"/>
              </a:rPr>
              <a:t>）</a:t>
            </a:r>
            <a:endParaRPr lang="en-US" altLang="ja-JP" sz="1400" kern="100" dirty="0">
              <a:solidFill>
                <a:schemeClr val="tx1"/>
              </a:solidFill>
              <a:latin typeface="Meiryo UI" panose="020B0604030504040204" pitchFamily="50" charset="-128"/>
              <a:ea typeface="Meiryo UI" panose="020B0604030504040204" pitchFamily="50" charset="-128"/>
              <a:cs typeface="Times New Roman"/>
            </a:endParaRPr>
          </a:p>
          <a:p>
            <a:pPr marL="266700" indent="-266700">
              <a:spcBef>
                <a:spcPts val="429"/>
              </a:spcBef>
            </a:pPr>
            <a:r>
              <a:rPr lang="ja-JP" altLang="en-US" sz="1200" dirty="0" smtClean="0">
                <a:solidFill>
                  <a:schemeClr val="tx1"/>
                </a:solidFill>
                <a:latin typeface="Meiryo UI" panose="020B0604030504040204" pitchFamily="50" charset="-128"/>
                <a:ea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rPr>
              <a:t>　管理部門における業務分担を整理</a:t>
            </a:r>
          </a:p>
          <a:p>
            <a:pPr marL="266700" indent="-266700">
              <a:spcBef>
                <a:spcPts val="429"/>
              </a:spcBef>
            </a:pPr>
            <a:r>
              <a:rPr lang="ja-JP" altLang="en-US" sz="1200" dirty="0">
                <a:solidFill>
                  <a:schemeClr val="tx1"/>
                </a:solidFill>
                <a:latin typeface="Meiryo UI" panose="020B0604030504040204" pitchFamily="50" charset="-128"/>
                <a:ea typeface="Meiryo UI" panose="020B0604030504040204" pitchFamily="50" charset="-128"/>
              </a:rPr>
              <a:t>　・　共通事務の一元化を部分</a:t>
            </a:r>
            <a:r>
              <a:rPr lang="ja-JP" altLang="en-US" sz="1200" dirty="0" smtClean="0">
                <a:solidFill>
                  <a:schemeClr val="tx1"/>
                </a:solidFill>
                <a:latin typeface="Meiryo UI" panose="020B0604030504040204" pitchFamily="50" charset="-128"/>
                <a:ea typeface="Meiryo UI" panose="020B0604030504040204" pitchFamily="50" charset="-128"/>
              </a:rPr>
              <a:t>実施（会計監査人との契約、特許権名義変更契約、被服の共同購入、環境測定業務委託契約　等）</a:t>
            </a:r>
            <a:endParaRPr lang="ja-JP" altLang="en-US" sz="1200" dirty="0">
              <a:solidFill>
                <a:schemeClr val="tx1"/>
              </a:solidFill>
              <a:latin typeface="Meiryo UI" panose="020B0604030504040204" pitchFamily="50" charset="-128"/>
              <a:ea typeface="Meiryo UI" panose="020B0604030504040204" pitchFamily="50" charset="-128"/>
            </a:endParaRPr>
          </a:p>
          <a:p>
            <a:pPr marL="266700" indent="-266700">
              <a:spcBef>
                <a:spcPts val="429"/>
              </a:spcBef>
            </a:pPr>
            <a:r>
              <a:rPr lang="ja-JP" altLang="en-US" sz="1200" dirty="0">
                <a:solidFill>
                  <a:schemeClr val="tx1"/>
                </a:solidFill>
                <a:latin typeface="Meiryo UI" panose="020B0604030504040204" pitchFamily="50" charset="-128"/>
                <a:ea typeface="Meiryo UI" panose="020B0604030504040204" pitchFamily="50" charset="-128"/>
              </a:rPr>
              <a:t>　・　広報促進体制の</a:t>
            </a:r>
            <a:r>
              <a:rPr lang="ja-JP" altLang="en-US" sz="1200" dirty="0" smtClean="0">
                <a:solidFill>
                  <a:schemeClr val="tx1"/>
                </a:solidFill>
                <a:latin typeface="Meiryo UI" panose="020B0604030504040204" pitchFamily="50" charset="-128"/>
                <a:ea typeface="Meiryo UI" panose="020B0604030504040204" pitchFamily="50" charset="-128"/>
              </a:rPr>
              <a:t>整備（副理事長と研究管理監による広報促進チームの設置、理事長記者懇談会の開催　等）</a:t>
            </a:r>
            <a:endParaRPr lang="ja-JP" altLang="en-US" sz="1200" dirty="0">
              <a:solidFill>
                <a:schemeClr val="tx1"/>
              </a:solidFill>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ECF9A539-9569-4BF6-A6A6-54976BFCE2A5}"/>
              </a:ext>
            </a:extLst>
          </p:cNvPr>
          <p:cNvSpPr txBox="1"/>
          <p:nvPr/>
        </p:nvSpPr>
        <p:spPr>
          <a:xfrm>
            <a:off x="200438" y="689603"/>
            <a:ext cx="2541080" cy="307777"/>
          </a:xfrm>
          <a:prstGeom prst="rect">
            <a:avLst/>
          </a:prstGeom>
          <a:noFill/>
        </p:spPr>
        <p:txBody>
          <a:bodyPr wrap="none" rtlCol="0">
            <a:spAutoFit/>
          </a:bodyPr>
          <a:lstStyle/>
          <a:p>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2-A</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管理</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部門の</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効率化</a:t>
            </a:r>
            <a:endParaRPr lang="ja-JP" altLang="en-US" sz="1400" b="1" dirty="0"/>
          </a:p>
        </p:txBody>
      </p:sp>
    </p:spTree>
    <p:extLst>
      <p:ext uri="{BB962C8B-B14F-4D97-AF65-F5344CB8AC3E}">
        <p14:creationId xmlns:p14="http://schemas.microsoft.com/office/powerpoint/2010/main" val="5265767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テキスト ボックス 50">
            <a:extLst>
              <a:ext uri="{FF2B5EF4-FFF2-40B4-BE49-F238E27FC236}">
                <a16:creationId xmlns:a16="http://schemas.microsoft.com/office/drawing/2014/main" id="{D4A25F02-BC35-4018-8C45-A3AEAE40838D}"/>
              </a:ext>
            </a:extLst>
          </p:cNvPr>
          <p:cNvSpPr txBox="1"/>
          <p:nvPr/>
        </p:nvSpPr>
        <p:spPr>
          <a:xfrm>
            <a:off x="256269" y="642657"/>
            <a:ext cx="4753881" cy="1400383"/>
          </a:xfrm>
          <a:prstGeom prst="rect">
            <a:avLst/>
          </a:prstGeom>
          <a:noFill/>
        </p:spPr>
        <p:txBody>
          <a:bodyPr wrap="square" rtlCol="0">
            <a:spAutoFit/>
          </a:bodyPr>
          <a:lstStyle/>
          <a:p>
            <a:r>
              <a:rPr lang="ja-JP" altLang="en-US" sz="1400" b="1" dirty="0">
                <a:latin typeface="Meiryo UI" panose="020B0604030504040204" pitchFamily="50" charset="-128"/>
                <a:ea typeface="Meiryo UI" panose="020B0604030504040204" pitchFamily="50" charset="-128"/>
              </a:rPr>
              <a:t>◆　</a:t>
            </a:r>
            <a:r>
              <a:rPr lang="en-US" altLang="ja-JP" sz="1400" b="1" dirty="0" smtClean="0">
                <a:latin typeface="Meiryo UI" panose="020B0604030504040204" pitchFamily="50" charset="-128"/>
                <a:ea typeface="Meiryo UI" panose="020B0604030504040204" pitchFamily="50" charset="-128"/>
              </a:rPr>
              <a:t>【</a:t>
            </a:r>
            <a:r>
              <a:rPr lang="en-US" altLang="ja-JP" sz="1400" b="1" dirty="0">
                <a:latin typeface="Meiryo UI" panose="020B0604030504040204" pitchFamily="50" charset="-128"/>
                <a:ea typeface="Meiryo UI" panose="020B0604030504040204" pitchFamily="50" charset="-128"/>
              </a:rPr>
              <a:t>2-B</a:t>
            </a:r>
            <a:r>
              <a:rPr lang="en-US" altLang="ja-JP" sz="1400" b="1" dirty="0" smtClean="0">
                <a:latin typeface="Meiryo UI" panose="020B0604030504040204" pitchFamily="50" charset="-128"/>
                <a:ea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rPr>
              <a:t>　利用</a:t>
            </a:r>
            <a:r>
              <a:rPr lang="ja-JP" altLang="en-US" sz="1400" b="1" dirty="0">
                <a:latin typeface="Meiryo UI" panose="020B0604030504040204" pitchFamily="50" charset="-128"/>
                <a:ea typeface="Meiryo UI" panose="020B0604030504040204" pitchFamily="50" charset="-128"/>
              </a:rPr>
              <a:t>サービスの</a:t>
            </a:r>
            <a:r>
              <a:rPr lang="ja-JP" altLang="en-US" sz="1400" b="1" dirty="0" smtClean="0">
                <a:latin typeface="Meiryo UI" panose="020B0604030504040204" pitchFamily="50" charset="-128"/>
                <a:ea typeface="Meiryo UI" panose="020B0604030504040204" pitchFamily="50" charset="-128"/>
              </a:rPr>
              <a:t>ワンストップ化</a:t>
            </a:r>
            <a:endParaRPr lang="en-US" altLang="ja-JP" sz="1400" b="1" dirty="0">
              <a:latin typeface="Meiryo UI" panose="020B0604030504040204" pitchFamily="50" charset="-128"/>
              <a:ea typeface="Meiryo UI" panose="020B0604030504040204" pitchFamily="50" charset="-128"/>
            </a:endParaRPr>
          </a:p>
          <a:p>
            <a:pPr marL="266700" indent="-266700">
              <a:spcBef>
                <a:spcPts val="600"/>
              </a:spcBef>
            </a:pPr>
            <a:r>
              <a:rPr lang="ja-JP" altLang="en-US" sz="1400" dirty="0">
                <a:latin typeface="Meiryo UI" panose="020B0604030504040204" pitchFamily="50" charset="-128"/>
                <a:ea typeface="Meiryo UI" panose="020B0604030504040204" pitchFamily="50" charset="-128"/>
              </a:rPr>
              <a:t>　・　両センターの電話を</a:t>
            </a:r>
            <a:r>
              <a:rPr lang="ja-JP" altLang="en-US" sz="1400" dirty="0" smtClean="0">
                <a:latin typeface="Meiryo UI" panose="020B0604030504040204" pitchFamily="50" charset="-128"/>
                <a:ea typeface="Meiryo UI" panose="020B0604030504040204" pitchFamily="50" charset="-128"/>
              </a:rPr>
              <a:t>内線化</a:t>
            </a:r>
            <a:endParaRPr lang="en-US" altLang="ja-JP" sz="1400" dirty="0" smtClean="0">
              <a:latin typeface="Meiryo UI" panose="020B0604030504040204" pitchFamily="50" charset="-128"/>
              <a:ea typeface="Meiryo UI" panose="020B0604030504040204" pitchFamily="50" charset="-128"/>
            </a:endParaRPr>
          </a:p>
          <a:p>
            <a:pPr marL="266700" indent="-266700">
              <a:spcBef>
                <a:spcPts val="600"/>
              </a:spcBef>
            </a:pPr>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rPr>
              <a:t>ワンストップ相談（相互紹介）</a:t>
            </a:r>
            <a:r>
              <a:rPr lang="en-US" altLang="ja-JP" sz="1400" dirty="0" smtClean="0">
                <a:latin typeface="Meiryo UI" panose="020B0604030504040204" pitchFamily="50" charset="-128"/>
                <a:ea typeface="Meiryo UI" panose="020B0604030504040204" pitchFamily="50" charset="-128"/>
              </a:rPr>
              <a:t>313</a:t>
            </a:r>
            <a:r>
              <a:rPr lang="ja-JP" altLang="en-US" sz="1400" dirty="0" smtClean="0">
                <a:latin typeface="Meiryo UI" panose="020B0604030504040204" pitchFamily="50" charset="-128"/>
                <a:ea typeface="Meiryo UI" panose="020B0604030504040204" pitchFamily="50" charset="-128"/>
              </a:rPr>
              <a:t>件（令和</a:t>
            </a:r>
            <a:r>
              <a:rPr lang="en-US" altLang="ja-JP" sz="1400" dirty="0" smtClean="0">
                <a:latin typeface="Meiryo UI" panose="020B0604030504040204" pitchFamily="50" charset="-128"/>
                <a:ea typeface="Meiryo UI" panose="020B0604030504040204" pitchFamily="50" charset="-128"/>
              </a:rPr>
              <a:t>2</a:t>
            </a:r>
            <a:r>
              <a:rPr lang="ja-JP" altLang="en-US" sz="1400" dirty="0" smtClean="0">
                <a:latin typeface="Meiryo UI" panose="020B0604030504040204" pitchFamily="50" charset="-128"/>
                <a:ea typeface="Meiryo UI" panose="020B0604030504040204" pitchFamily="50" charset="-128"/>
              </a:rPr>
              <a:t>年度）</a:t>
            </a:r>
            <a:endParaRPr lang="en-US" altLang="ja-JP" sz="1400" dirty="0">
              <a:latin typeface="Meiryo UI" panose="020B0604030504040204" pitchFamily="50" charset="-128"/>
              <a:ea typeface="Meiryo UI" panose="020B0604030504040204" pitchFamily="50" charset="-128"/>
            </a:endParaRPr>
          </a:p>
          <a:p>
            <a:pPr marL="266700" indent="-266700">
              <a:spcBef>
                <a:spcPts val="600"/>
              </a:spcBef>
            </a:pPr>
            <a:r>
              <a:rPr lang="ja-JP" altLang="en-US" sz="1400" dirty="0">
                <a:latin typeface="Meiryo UI" panose="020B0604030504040204" pitchFamily="50" charset="-128"/>
                <a:ea typeface="Meiryo UI" panose="020B0604030504040204" pitchFamily="50" charset="-128"/>
              </a:rPr>
              <a:t>　・　</a:t>
            </a:r>
            <a:r>
              <a:rPr lang="ja-JP" altLang="en-US" sz="1400" dirty="0" smtClean="0">
                <a:latin typeface="Meiryo UI" panose="020B0604030504040204" pitchFamily="50" charset="-128"/>
                <a:ea typeface="Meiryo UI" panose="020B0604030504040204" pitchFamily="50" charset="-128"/>
              </a:rPr>
              <a:t>ワンストップ</a:t>
            </a:r>
            <a:r>
              <a:rPr lang="ja-JP" altLang="en-US" sz="1400" dirty="0">
                <a:latin typeface="Meiryo UI" panose="020B0604030504040204" pitchFamily="50" charset="-128"/>
                <a:ea typeface="Meiryo UI" panose="020B0604030504040204" pitchFamily="50" charset="-128"/>
              </a:rPr>
              <a:t>支援推進チームを設置</a:t>
            </a:r>
            <a:endParaRPr lang="en-US" altLang="ja-JP" sz="1400" dirty="0">
              <a:latin typeface="Meiryo UI" panose="020B0604030504040204" pitchFamily="50" charset="-128"/>
              <a:ea typeface="Meiryo UI" panose="020B0604030504040204" pitchFamily="50" charset="-128"/>
            </a:endParaRPr>
          </a:p>
          <a:p>
            <a:pPr marL="266700" indent="-266700"/>
            <a:r>
              <a:rPr lang="ja-JP" altLang="en-US" sz="1400" dirty="0">
                <a:latin typeface="Meiryo UI" panose="020B0604030504040204" pitchFamily="50" charset="-128"/>
                <a:ea typeface="Meiryo UI" panose="020B0604030504040204" pitchFamily="50" charset="-128"/>
              </a:rPr>
              <a:t>　・　</a:t>
            </a:r>
            <a:r>
              <a:rPr lang="ja-JP" altLang="en-US" sz="1400" dirty="0" smtClean="0">
                <a:latin typeface="Meiryo UI" panose="020B0604030504040204" pitchFamily="50" charset="-128"/>
                <a:ea typeface="Meiryo UI" panose="020B0604030504040204" pitchFamily="50" charset="-128"/>
              </a:rPr>
              <a:t>ホームページの一元化により、情報発信をワンストップ化</a:t>
            </a:r>
            <a:endParaRPr lang="en-US" altLang="ja-JP" sz="1400" b="1" dirty="0">
              <a:latin typeface="Meiryo UI" panose="020B0604030504040204" pitchFamily="50" charset="-128"/>
              <a:ea typeface="Meiryo UI" panose="020B0604030504040204" pitchFamily="50" charset="-128"/>
            </a:endParaRPr>
          </a:p>
        </p:txBody>
      </p:sp>
      <p:pic>
        <p:nvPicPr>
          <p:cNvPr id="52" name="図 51">
            <a:extLst>
              <a:ext uri="{FF2B5EF4-FFF2-40B4-BE49-F238E27FC236}">
                <a16:creationId xmlns:a16="http://schemas.microsoft.com/office/drawing/2014/main" id="{B8095612-5B8C-4F5D-B442-F29BA6FB050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54917" y="551782"/>
            <a:ext cx="4130031" cy="2460444"/>
          </a:xfrm>
          <a:prstGeom prst="rect">
            <a:avLst/>
          </a:prstGeom>
          <a:effectLst>
            <a:outerShdw blurRad="50800" dist="38100" dir="2700000" algn="tl" rotWithShape="0">
              <a:prstClr val="black">
                <a:alpha val="40000"/>
              </a:prstClr>
            </a:outerShdw>
          </a:effectLst>
        </p:spPr>
      </p:pic>
      <p:sp>
        <p:nvSpPr>
          <p:cNvPr id="53" name="テキスト ボックス 17">
            <a:extLst>
              <a:ext uri="{FF2B5EF4-FFF2-40B4-BE49-F238E27FC236}">
                <a16:creationId xmlns:a16="http://schemas.microsoft.com/office/drawing/2014/main" id="{8B745431-1160-4079-9433-8BAE81168304}"/>
              </a:ext>
            </a:extLst>
          </p:cNvPr>
          <p:cNvSpPr txBox="1"/>
          <p:nvPr/>
        </p:nvSpPr>
        <p:spPr>
          <a:xfrm>
            <a:off x="256269" y="3150431"/>
            <a:ext cx="5474693" cy="1831271"/>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400" b="1" dirty="0">
                <a:latin typeface="Meiryo UI" panose="020B0604030504040204" pitchFamily="50" charset="-128"/>
                <a:ea typeface="Meiryo UI" panose="020B0604030504040204" pitchFamily="50" charset="-128"/>
              </a:rPr>
              <a:t>◆　</a:t>
            </a:r>
            <a:r>
              <a:rPr lang="en-US" altLang="ja-JP" sz="1400" b="1" dirty="0">
                <a:latin typeface="Meiryo UI" panose="020B0604030504040204" pitchFamily="50" charset="-128"/>
                <a:ea typeface="Meiryo UI" panose="020B0604030504040204" pitchFamily="50" charset="-128"/>
              </a:rPr>
              <a:t> 【2-C</a:t>
            </a:r>
            <a:r>
              <a:rPr lang="en-US" altLang="ja-JP" sz="1400" b="1" dirty="0" smtClean="0">
                <a:latin typeface="Meiryo UI" panose="020B0604030504040204" pitchFamily="50" charset="-128"/>
                <a:ea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rPr>
              <a:t>　研究</a:t>
            </a:r>
            <a:r>
              <a:rPr lang="ja-JP" altLang="en-US" sz="1400" b="1" dirty="0">
                <a:latin typeface="Meiryo UI" panose="020B0604030504040204" pitchFamily="50" charset="-128"/>
                <a:ea typeface="Meiryo UI" panose="020B0604030504040204" pitchFamily="50" charset="-128"/>
              </a:rPr>
              <a:t>開発から製造までの一気通貫の</a:t>
            </a:r>
            <a:r>
              <a:rPr lang="ja-JP" altLang="en-US" sz="1400" b="1" dirty="0" smtClean="0">
                <a:latin typeface="Meiryo UI" panose="020B0604030504040204" pitchFamily="50" charset="-128"/>
                <a:ea typeface="Meiryo UI" panose="020B0604030504040204" pitchFamily="50" charset="-128"/>
              </a:rPr>
              <a:t>支援</a:t>
            </a:r>
            <a:endParaRPr lang="en-US" altLang="ja-JP" sz="1400" b="1" dirty="0">
              <a:latin typeface="Meiryo UI" panose="020B0604030504040204" pitchFamily="50" charset="-128"/>
              <a:ea typeface="Meiryo UI" panose="020B0604030504040204" pitchFamily="50" charset="-128"/>
            </a:endParaRPr>
          </a:p>
          <a:p>
            <a:pPr marL="325438" indent="-325438">
              <a:spcBef>
                <a:spcPts val="600"/>
              </a:spcBef>
            </a:pPr>
            <a:r>
              <a:rPr lang="ja-JP" altLang="en-US" sz="1400" dirty="0">
                <a:latin typeface="Meiryo UI" panose="020B0604030504040204" pitchFamily="50" charset="-128"/>
                <a:ea typeface="Meiryo UI" panose="020B0604030504040204" pitchFamily="50" charset="-128"/>
              </a:rPr>
              <a:t>　・　産学官連携コーディネーター、ビジネスナビゲーター（経営系）を配置し、中小企業の研究開発から事業化まで</a:t>
            </a:r>
            <a:r>
              <a:rPr lang="ja-JP" altLang="en-US" sz="1400" dirty="0" smtClean="0">
                <a:latin typeface="Meiryo UI" panose="020B0604030504040204" pitchFamily="50" charset="-128"/>
                <a:ea typeface="Meiryo UI" panose="020B0604030504040204" pitchFamily="50" charset="-128"/>
              </a:rPr>
              <a:t>を</a:t>
            </a:r>
            <a:r>
              <a:rPr lang="ja-JP" altLang="en-US" sz="1400" b="1" dirty="0" smtClean="0">
                <a:latin typeface="Meiryo UI" panose="020B0604030504040204" pitchFamily="50" charset="-128"/>
                <a:ea typeface="Meiryo UI" panose="020B0604030504040204" pitchFamily="50" charset="-128"/>
              </a:rPr>
              <a:t>一気通</a:t>
            </a:r>
            <a:r>
              <a:rPr lang="ja-JP" altLang="en-US" sz="1400" b="1" dirty="0">
                <a:latin typeface="Meiryo UI" panose="020B0604030504040204" pitchFamily="50" charset="-128"/>
                <a:ea typeface="Meiryo UI" panose="020B0604030504040204" pitchFamily="50" charset="-128"/>
              </a:rPr>
              <a:t>貫で支援</a:t>
            </a:r>
            <a:endParaRPr lang="en-US" altLang="ja-JP" sz="1400" b="1" dirty="0">
              <a:latin typeface="Meiryo UI" panose="020B0604030504040204" pitchFamily="50" charset="-128"/>
              <a:ea typeface="Meiryo UI" panose="020B0604030504040204" pitchFamily="50" charset="-128"/>
            </a:endParaRPr>
          </a:p>
          <a:p>
            <a:pPr marL="266700" indent="-266700"/>
            <a:r>
              <a:rPr lang="ja-JP" altLang="en-US" sz="1400" dirty="0">
                <a:latin typeface="Meiryo UI" panose="020B0604030504040204" pitchFamily="50" charset="-128"/>
                <a:ea typeface="Meiryo UI" panose="020B0604030504040204" pitchFamily="50" charset="-128"/>
              </a:rPr>
              <a:t>　・　産業局、</a:t>
            </a:r>
            <a:r>
              <a:rPr lang="en-US" altLang="ja-JP" sz="1400" dirty="0">
                <a:latin typeface="Meiryo UI" panose="020B0604030504040204" pitchFamily="50" charset="-128"/>
                <a:ea typeface="Meiryo UI" panose="020B0604030504040204" pitchFamily="50" charset="-128"/>
              </a:rPr>
              <a:t>JETRO</a:t>
            </a: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INPIT</a:t>
            </a:r>
            <a:r>
              <a:rPr lang="ja-JP" altLang="en-US" sz="1400" dirty="0">
                <a:latin typeface="Meiryo UI" panose="020B0604030504040204" pitchFamily="50" charset="-128"/>
                <a:ea typeface="Meiryo UI" panose="020B0604030504040204" pitchFamily="50" charset="-128"/>
              </a:rPr>
              <a:t>等の支援機関との連携強化を図り</a:t>
            </a:r>
            <a:r>
              <a:rPr lang="ja-JP" altLang="en-US" sz="1400" dirty="0" smtClean="0">
                <a:latin typeface="Meiryo UI" panose="020B0604030504040204" pitchFamily="50" charset="-128"/>
                <a:ea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endParaRPr>
          </a:p>
          <a:p>
            <a:pPr marL="266700" indent="-266700"/>
            <a:r>
              <a:rPr lang="ja-JP" altLang="en-US" sz="1400" b="1" dirty="0">
                <a:latin typeface="Meiryo UI" panose="020B0604030504040204" pitchFamily="50" charset="-128"/>
                <a:ea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rPr>
              <a:t>　　海外</a:t>
            </a:r>
            <a:r>
              <a:rPr lang="ja-JP" altLang="en-US" sz="1400" b="1" dirty="0">
                <a:latin typeface="Meiryo UI" panose="020B0604030504040204" pitchFamily="50" charset="-128"/>
                <a:ea typeface="Meiryo UI" panose="020B0604030504040204" pitchFamily="50" charset="-128"/>
              </a:rPr>
              <a:t>展開や知財関連の支援を展開</a:t>
            </a:r>
            <a:endParaRPr lang="en-US" altLang="ja-JP" sz="1400" b="1" dirty="0">
              <a:latin typeface="Meiryo UI" panose="020B0604030504040204" pitchFamily="50" charset="-128"/>
              <a:ea typeface="Meiryo UI" panose="020B0604030504040204" pitchFamily="50" charset="-128"/>
            </a:endParaRPr>
          </a:p>
          <a:p>
            <a:pPr>
              <a:spcBef>
                <a:spcPts val="600"/>
              </a:spcBef>
            </a:pPr>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製品化成果事例件数：</a:t>
            </a:r>
            <a:r>
              <a:rPr lang="en-US" altLang="ja-JP" sz="1400" dirty="0">
                <a:latin typeface="Meiryo UI" panose="020B0604030504040204" pitchFamily="50" charset="-128"/>
                <a:ea typeface="Meiryo UI" panose="020B0604030504040204" pitchFamily="50" charset="-128"/>
              </a:rPr>
              <a:t>31</a:t>
            </a:r>
            <a:r>
              <a:rPr lang="ja-JP" altLang="en-US" sz="1400" dirty="0">
                <a:latin typeface="Meiryo UI" panose="020B0604030504040204" pitchFamily="50" charset="-128"/>
                <a:ea typeface="Meiryo UI" panose="020B0604030504040204" pitchFamily="50" charset="-128"/>
              </a:rPr>
              <a:t>件（令和</a:t>
            </a:r>
            <a:r>
              <a:rPr lang="en-US" altLang="ja-JP" sz="1400" dirty="0">
                <a:latin typeface="Meiryo UI" panose="020B0604030504040204" pitchFamily="50" charset="-128"/>
                <a:ea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rPr>
              <a:t>年度）</a:t>
            </a:r>
            <a:endParaRPr lang="en-US" altLang="ja-JP" sz="1400" dirty="0">
              <a:latin typeface="Meiryo UI" panose="020B0604030504040204" pitchFamily="50" charset="-128"/>
              <a:ea typeface="Meiryo UI" panose="020B0604030504040204" pitchFamily="50" charset="-128"/>
            </a:endParaRPr>
          </a:p>
          <a:p>
            <a:pPr>
              <a:spcBef>
                <a:spcPts val="600"/>
              </a:spcBef>
            </a:pPr>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33</a:t>
            </a:r>
            <a:r>
              <a:rPr lang="ja-JP" altLang="en-US" sz="1400" dirty="0">
                <a:latin typeface="Meiryo UI" panose="020B0604030504040204" pitchFamily="50" charset="-128"/>
                <a:ea typeface="Meiryo UI" panose="020B0604030504040204" pitchFamily="50" charset="-128"/>
              </a:rPr>
              <a:t>件（令和</a:t>
            </a:r>
            <a:r>
              <a:rPr lang="en-US" altLang="ja-JP" sz="1400" dirty="0">
                <a:latin typeface="Meiryo UI" panose="020B0604030504040204" pitchFamily="50" charset="-128"/>
                <a:ea typeface="Meiryo UI" panose="020B0604030504040204" pitchFamily="50" charset="-128"/>
              </a:rPr>
              <a:t>2</a:t>
            </a:r>
            <a:r>
              <a:rPr lang="ja-JP" altLang="en-US" sz="1400" dirty="0">
                <a:latin typeface="Meiryo UI" panose="020B0604030504040204" pitchFamily="50" charset="-128"/>
                <a:ea typeface="Meiryo UI" panose="020B0604030504040204" pitchFamily="50" charset="-128"/>
              </a:rPr>
              <a:t>年度）</a:t>
            </a:r>
          </a:p>
        </p:txBody>
      </p:sp>
      <p:cxnSp>
        <p:nvCxnSpPr>
          <p:cNvPr id="57" name="直線コネクタ 56">
            <a:extLst>
              <a:ext uri="{FF2B5EF4-FFF2-40B4-BE49-F238E27FC236}">
                <a16:creationId xmlns:a16="http://schemas.microsoft.com/office/drawing/2014/main" id="{A0CB526A-D33C-45A4-A17C-166358FD3887}"/>
              </a:ext>
            </a:extLst>
          </p:cNvPr>
          <p:cNvCxnSpPr/>
          <p:nvPr/>
        </p:nvCxnSpPr>
        <p:spPr>
          <a:xfrm>
            <a:off x="259053" y="448440"/>
            <a:ext cx="86258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スライド番号プレースホルダー 1"/>
          <p:cNvSpPr txBox="1">
            <a:spLocks/>
          </p:cNvSpPr>
          <p:nvPr/>
        </p:nvSpPr>
        <p:spPr>
          <a:xfrm>
            <a:off x="8629649" y="6492875"/>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36</a:t>
            </a:fld>
            <a:endParaRPr kumimoji="1" lang="ja-JP" altLang="en-US" sz="2000" dirty="0"/>
          </a:p>
        </p:txBody>
      </p:sp>
      <p:sp>
        <p:nvSpPr>
          <p:cNvPr id="58" name="テキスト ボックス 57">
            <a:extLst>
              <a:ext uri="{FF2B5EF4-FFF2-40B4-BE49-F238E27FC236}">
                <a16:creationId xmlns:a16="http://schemas.microsoft.com/office/drawing/2014/main" id="{0C86BAB4-5EED-4FB3-8EB1-F695A69F4F1A}"/>
              </a:ext>
            </a:extLst>
          </p:cNvPr>
          <p:cNvSpPr txBox="1"/>
          <p:nvPr/>
        </p:nvSpPr>
        <p:spPr>
          <a:xfrm>
            <a:off x="238402" y="5399270"/>
            <a:ext cx="6791047" cy="815608"/>
          </a:xfrm>
          <a:prstGeom prst="rect">
            <a:avLst/>
          </a:prstGeom>
          <a:noFill/>
        </p:spPr>
        <p:txBody>
          <a:bodyPr wrap="square" rtlCol="0">
            <a:spAutoFit/>
          </a:bodyPr>
          <a:lstStyle/>
          <a:p>
            <a:r>
              <a:rPr lang="ja-JP" altLang="en-US" sz="1400" b="1" dirty="0">
                <a:latin typeface="Meiryo UI" panose="020B0604030504040204" pitchFamily="50" charset="-128"/>
                <a:ea typeface="Meiryo UI" panose="020B0604030504040204" pitchFamily="50" charset="-128"/>
              </a:rPr>
              <a:t>◆　</a:t>
            </a:r>
            <a:r>
              <a:rPr lang="en-US" altLang="ja-JP" sz="1400" b="1" dirty="0">
                <a:latin typeface="Meiryo UI" panose="020B0604030504040204" pitchFamily="50" charset="-128"/>
                <a:ea typeface="Meiryo UI" panose="020B0604030504040204" pitchFamily="50" charset="-128"/>
              </a:rPr>
              <a:t> 【2-D</a:t>
            </a:r>
            <a:r>
              <a:rPr lang="en-US" altLang="ja-JP" sz="1400" b="1" dirty="0" smtClean="0">
                <a:latin typeface="Meiryo UI" panose="020B0604030504040204" pitchFamily="50" charset="-128"/>
                <a:ea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rPr>
              <a:t>　顧客</a:t>
            </a:r>
            <a:r>
              <a:rPr lang="ja-JP" altLang="en-US" sz="1400" b="1" dirty="0">
                <a:latin typeface="Meiryo UI" panose="020B0604030504040204" pitchFamily="50" charset="-128"/>
                <a:ea typeface="Meiryo UI" panose="020B0604030504040204" pitchFamily="50" charset="-128"/>
              </a:rPr>
              <a:t>データベースの</a:t>
            </a:r>
            <a:r>
              <a:rPr lang="ja-JP" altLang="en-US" sz="1400" b="1" dirty="0" smtClean="0">
                <a:latin typeface="Meiryo UI" panose="020B0604030504040204" pitchFamily="50" charset="-128"/>
                <a:ea typeface="Meiryo UI" panose="020B0604030504040204" pitchFamily="50" charset="-128"/>
              </a:rPr>
              <a:t>充実</a:t>
            </a:r>
            <a:r>
              <a:rPr lang="ja-JP" altLang="en-US" sz="1400" b="1" dirty="0">
                <a:latin typeface="Meiryo UI" panose="020B0604030504040204" pitchFamily="50" charset="-128"/>
                <a:ea typeface="Meiryo UI" panose="020B0604030504040204" pitchFamily="50" charset="-128"/>
              </a:rPr>
              <a:t>　</a:t>
            </a:r>
            <a:endParaRPr lang="en-US" altLang="ja-JP" sz="1400" b="1" dirty="0">
              <a:latin typeface="Meiryo UI" panose="020B0604030504040204" pitchFamily="50" charset="-128"/>
              <a:ea typeface="Meiryo UI" panose="020B0604030504040204" pitchFamily="50" charset="-128"/>
            </a:endParaRPr>
          </a:p>
          <a:p>
            <a:pPr marL="266700" indent="-266700">
              <a:spcBef>
                <a:spcPts val="600"/>
              </a:spcBef>
            </a:pPr>
            <a:r>
              <a:rPr lang="ja-JP" altLang="en-US" sz="1400" dirty="0">
                <a:latin typeface="Meiryo UI" panose="020B0604030504040204" pitchFamily="50" charset="-128"/>
                <a:ea typeface="Meiryo UI" panose="020B0604030504040204" pitchFamily="50" charset="-128"/>
              </a:rPr>
              <a:t>　・　両センター共通の利用者</a:t>
            </a:r>
            <a:r>
              <a:rPr lang="ja-JP" altLang="en-US" sz="1400" dirty="0" smtClean="0">
                <a:latin typeface="Meiryo UI" panose="020B0604030504040204" pitchFamily="50" charset="-128"/>
                <a:ea typeface="Meiryo UI" panose="020B0604030504040204" pitchFamily="50" charset="-128"/>
              </a:rPr>
              <a:t>カード</a:t>
            </a:r>
            <a:r>
              <a:rPr lang="ja-JP" altLang="en-US" sz="1400" dirty="0">
                <a:latin typeface="Meiryo UI" panose="020B0604030504040204" pitchFamily="50" charset="-128"/>
                <a:ea typeface="Meiryo UI" panose="020B0604030504040204" pitchFamily="50" charset="-128"/>
              </a:rPr>
              <a:t>を</a:t>
            </a:r>
            <a:r>
              <a:rPr lang="ja-JP" altLang="en-US" sz="1400" dirty="0" smtClean="0">
                <a:latin typeface="Meiryo UI" panose="020B0604030504040204" pitchFamily="50" charset="-128"/>
                <a:ea typeface="Meiryo UI" panose="020B0604030504040204" pitchFamily="50" charset="-128"/>
              </a:rPr>
              <a:t>発行　　　</a:t>
            </a:r>
            <a:r>
              <a:rPr lang="ja-JP" altLang="en-US" sz="1400" b="1" dirty="0" smtClean="0">
                <a:latin typeface="Meiryo UI" panose="020B0604030504040204" pitchFamily="50" charset="-128"/>
                <a:ea typeface="Meiryo UI" panose="020B0604030504040204" pitchFamily="50" charset="-128"/>
              </a:rPr>
              <a:t>☞　顧客</a:t>
            </a:r>
            <a:r>
              <a:rPr lang="ja-JP" altLang="en-US" sz="1400" b="1" dirty="0">
                <a:latin typeface="Meiryo UI" panose="020B0604030504040204" pitchFamily="50" charset="-128"/>
                <a:ea typeface="Meiryo UI" panose="020B0604030504040204" pitchFamily="50" charset="-128"/>
              </a:rPr>
              <a:t>登録・顧客</a:t>
            </a:r>
            <a:r>
              <a:rPr lang="ja-JP" altLang="en-US" sz="1400" b="1" dirty="0" smtClean="0">
                <a:latin typeface="Meiryo UI" panose="020B0604030504040204" pitchFamily="50" charset="-128"/>
                <a:ea typeface="Meiryo UI" panose="020B0604030504040204" pitchFamily="50" charset="-128"/>
              </a:rPr>
              <a:t>データベースを一元化</a:t>
            </a:r>
            <a:endParaRPr lang="en-US" altLang="ja-JP" sz="1400" b="1" dirty="0" smtClean="0">
              <a:latin typeface="Meiryo UI" panose="020B0604030504040204" pitchFamily="50" charset="-128"/>
              <a:ea typeface="Meiryo UI" panose="020B0604030504040204" pitchFamily="50" charset="-128"/>
            </a:endParaRPr>
          </a:p>
          <a:p>
            <a:pPr marL="266700" indent="-266700"/>
            <a:r>
              <a:rPr lang="ja-JP" altLang="en-US" sz="1400" dirty="0">
                <a:latin typeface="Meiryo UI" panose="020B0604030504040204" pitchFamily="50" charset="-128"/>
                <a:ea typeface="Meiryo UI" panose="020B0604030504040204" pitchFamily="50" charset="-128"/>
              </a:rPr>
              <a:t>　・　森之宮センターでの依頼試験等の申し込みを</a:t>
            </a:r>
            <a:r>
              <a:rPr lang="ja-JP" altLang="en-US" sz="1400" dirty="0" smtClean="0">
                <a:latin typeface="Meiryo UI" panose="020B0604030504040204" pitchFamily="50" charset="-128"/>
                <a:ea typeface="Meiryo UI" panose="020B0604030504040204" pitchFamily="50" charset="-128"/>
              </a:rPr>
              <a:t>システム化</a:t>
            </a:r>
            <a:endParaRPr lang="en-US" altLang="ja-JP" sz="1400" dirty="0">
              <a:latin typeface="Meiryo UI" panose="020B0604030504040204" pitchFamily="50" charset="-128"/>
              <a:ea typeface="Meiryo UI" panose="020B0604030504040204" pitchFamily="50" charset="-128"/>
            </a:endParaRPr>
          </a:p>
        </p:txBody>
      </p:sp>
      <p:pic>
        <p:nvPicPr>
          <p:cNvPr id="61" name="Picture 9">
            <a:extLst>
              <a:ext uri="{FF2B5EF4-FFF2-40B4-BE49-F238E27FC236}">
                <a16:creationId xmlns:a16="http://schemas.microsoft.com/office/drawing/2014/main" id="{85F9F584-9540-4E1A-8169-CBB53DF34EA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50558" y="5396270"/>
            <a:ext cx="1798320" cy="1066800"/>
          </a:xfrm>
          <a:prstGeom prst="rect">
            <a:avLst/>
          </a:prstGeom>
          <a:noFill/>
          <a:ln w="6350">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3" name="図 2">
            <a:extLst>
              <a:ext uri="{FF2B5EF4-FFF2-40B4-BE49-F238E27FC236}">
                <a16:creationId xmlns:a16="http://schemas.microsoft.com/office/drawing/2014/main" id="{95CB4D70-9316-431C-9D29-261A0FE3BBA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70688" y="3113812"/>
            <a:ext cx="1478190" cy="2082095"/>
          </a:xfrm>
          <a:prstGeom prst="rect">
            <a:avLst/>
          </a:prstGeom>
          <a:effectLst>
            <a:outerShdw blurRad="50800" dist="38100" dir="2700000" algn="tl" rotWithShape="0">
              <a:prstClr val="black">
                <a:alpha val="40000"/>
              </a:prstClr>
            </a:outerShdw>
          </a:effectLst>
        </p:spPr>
      </p:pic>
      <p:pic>
        <p:nvPicPr>
          <p:cNvPr id="29" name="図 28">
            <a:extLst>
              <a:ext uri="{FF2B5EF4-FFF2-40B4-BE49-F238E27FC236}">
                <a16:creationId xmlns:a16="http://schemas.microsoft.com/office/drawing/2014/main" id="{80244AB1-A566-4A28-85E5-693604DB455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66587" y="3118669"/>
            <a:ext cx="1468476" cy="2077238"/>
          </a:xfrm>
          <a:prstGeom prst="rect">
            <a:avLst/>
          </a:prstGeom>
          <a:effectLst>
            <a:outerShdw blurRad="50800" dist="38100" dir="2700000" algn="tl" rotWithShape="0">
              <a:prstClr val="black">
                <a:alpha val="40000"/>
              </a:prstClr>
            </a:outerShdw>
          </a:effectLst>
        </p:spPr>
      </p:pic>
      <p:sp>
        <p:nvSpPr>
          <p:cNvPr id="12" name="テキスト ボックス 11">
            <a:extLst>
              <a:ext uri="{FF2B5EF4-FFF2-40B4-BE49-F238E27FC236}">
                <a16:creationId xmlns:a16="http://schemas.microsoft.com/office/drawing/2014/main" id="{ECF9A539-9569-4BF6-A6A6-54976BFCE2A5}"/>
              </a:ext>
            </a:extLst>
          </p:cNvPr>
          <p:cNvSpPr txBox="1"/>
          <p:nvPr/>
        </p:nvSpPr>
        <p:spPr>
          <a:xfrm>
            <a:off x="3373271" y="44624"/>
            <a:ext cx="2396810" cy="400110"/>
          </a:xfrm>
          <a:prstGeom prst="rect">
            <a:avLst/>
          </a:prstGeom>
          <a:noFill/>
        </p:spPr>
        <p:txBody>
          <a:bodyPr wrap="none" rtlCol="0">
            <a:spAutoFit/>
          </a:bodyPr>
          <a:lstStyle/>
          <a:p>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統合によってできること</a:t>
            </a:r>
            <a:endParaRPr lang="ja-JP" altLang="en-US" sz="1200" dirty="0"/>
          </a:p>
        </p:txBody>
      </p:sp>
    </p:spTree>
    <p:extLst>
      <p:ext uri="{BB962C8B-B14F-4D97-AF65-F5344CB8AC3E}">
        <p14:creationId xmlns:p14="http://schemas.microsoft.com/office/powerpoint/2010/main" val="28828630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表 40">
            <a:extLst>
              <a:ext uri="{FF2B5EF4-FFF2-40B4-BE49-F238E27FC236}">
                <a16:creationId xmlns:a16="http://schemas.microsoft.com/office/drawing/2014/main" id="{C77B7239-4E68-234E-BFAE-D46EC23EBEDE}"/>
              </a:ext>
            </a:extLst>
          </p:cNvPr>
          <p:cNvGraphicFramePr>
            <a:graphicFrameLocks noGrp="1"/>
          </p:cNvGraphicFramePr>
          <p:nvPr>
            <p:extLst>
              <p:ext uri="{D42A27DB-BD31-4B8C-83A1-F6EECF244321}">
                <p14:modId xmlns:p14="http://schemas.microsoft.com/office/powerpoint/2010/main" val="3476533102"/>
              </p:ext>
            </p:extLst>
          </p:nvPr>
        </p:nvGraphicFramePr>
        <p:xfrm>
          <a:off x="32919" y="617915"/>
          <a:ext cx="9041258" cy="6053321"/>
        </p:xfrm>
        <a:graphic>
          <a:graphicData uri="http://schemas.openxmlformats.org/drawingml/2006/table">
            <a:tbl>
              <a:tblPr>
                <a:tableStyleId>{5C22544A-7EE6-4342-B048-85BDC9FD1C3A}</a:tableStyleId>
              </a:tblPr>
              <a:tblGrid>
                <a:gridCol w="6097335">
                  <a:extLst>
                    <a:ext uri="{9D8B030D-6E8A-4147-A177-3AD203B41FA5}">
                      <a16:colId xmlns:a16="http://schemas.microsoft.com/office/drawing/2014/main" val="852164669"/>
                    </a:ext>
                  </a:extLst>
                </a:gridCol>
                <a:gridCol w="2943923">
                  <a:extLst>
                    <a:ext uri="{9D8B030D-6E8A-4147-A177-3AD203B41FA5}">
                      <a16:colId xmlns:a16="http://schemas.microsoft.com/office/drawing/2014/main" val="1261468208"/>
                    </a:ext>
                  </a:extLst>
                </a:gridCol>
              </a:tblGrid>
              <a:tr h="234668">
                <a:tc>
                  <a:txBody>
                    <a:bodyPr/>
                    <a:lstStyle/>
                    <a:p>
                      <a:pPr marL="285750" indent="-285750">
                        <a:buFont typeface="Wingdings" pitchFamily="2" charset="2"/>
                        <a:buChar char="Ø"/>
                      </a:pPr>
                      <a:r>
                        <a:rPr kumimoji="1" lang="ja-JP" altLang="en-US" sz="1400" b="0" dirty="0">
                          <a:latin typeface="+mn-ea"/>
                          <a:ea typeface="+mn-ea"/>
                        </a:rPr>
                        <a:t>グリーン関連分野での</a:t>
                      </a:r>
                      <a:r>
                        <a:rPr kumimoji="1" lang="ja-JP" altLang="en-US" sz="1400" b="0" dirty="0" smtClean="0">
                          <a:latin typeface="+mn-ea"/>
                          <a:ea typeface="+mn-ea"/>
                        </a:rPr>
                        <a:t>研究テーマ　　</a:t>
                      </a:r>
                      <a:endParaRPr kumimoji="1" lang="ja-JP" altLang="en-US" sz="1400" b="0" dirty="0">
                        <a:latin typeface="+mn-ea"/>
                        <a:ea typeface="+mn-ea"/>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fontAlgn="ctr"/>
                      <a:r>
                        <a:rPr lang="ja-JP" altLang="en-US" sz="1400" b="0" i="0" u="none" strike="noStrike" dirty="0" smtClean="0">
                          <a:solidFill>
                            <a:srgbClr val="000000"/>
                          </a:solidFill>
                          <a:effectLst/>
                          <a:latin typeface="+mn-ea"/>
                          <a:ea typeface="+mn-ea"/>
                        </a:rPr>
                        <a:t>摘要</a:t>
                      </a:r>
                      <a:endParaRPr lang="ja-JP" altLang="en-US" sz="1400" b="0" i="0" u="none" strike="noStrike" dirty="0">
                        <a:solidFill>
                          <a:srgbClr val="000000"/>
                        </a:solidFill>
                        <a:effectLst/>
                        <a:latin typeface="+mn-ea"/>
                        <a:ea typeface="+mn-ea"/>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3666128095"/>
                  </a:ext>
                </a:extLst>
              </a:tr>
              <a:tr h="293322">
                <a:tc>
                  <a:txBody>
                    <a:bodyPr/>
                    <a:lstStyle/>
                    <a:p>
                      <a:pPr marL="0" indent="0" algn="l" fontAlgn="ctr">
                        <a:buFontTx/>
                        <a:buNone/>
                      </a:pPr>
                      <a:r>
                        <a:rPr lang="ja-JP" altLang="en-US" sz="1150" b="0" u="none" strike="noStrike" dirty="0" smtClean="0">
                          <a:effectLst/>
                          <a:latin typeface="+mn-ea"/>
                          <a:ea typeface="+mn-ea"/>
                        </a:rPr>
                        <a:t>○</a:t>
                      </a:r>
                      <a:r>
                        <a:rPr lang="ja-JP" altLang="en-US" sz="1150" b="0" u="none" strike="noStrike" dirty="0">
                          <a:effectLst/>
                          <a:latin typeface="+mn-ea"/>
                          <a:ea typeface="+mn-ea"/>
                        </a:rPr>
                        <a:t>海洋生分解性に係る評価手法の確立</a:t>
                      </a:r>
                      <a:endParaRPr lang="ja-JP" altLang="en-US" sz="1150" b="0" i="0" u="none" strike="noStrike" dirty="0">
                        <a:solidFill>
                          <a:srgbClr val="000000"/>
                        </a:solidFill>
                        <a:effectLst/>
                        <a:latin typeface="+mn-ea"/>
                        <a:ea typeface="+mn-ea"/>
                      </a:endParaRPr>
                    </a:p>
                  </a:txBody>
                  <a:tcPr marL="4757" marR="4757" marT="475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150" b="0" u="none" strike="noStrike" dirty="0">
                          <a:effectLst/>
                          <a:latin typeface="+mn-ea"/>
                          <a:ea typeface="+mn-ea"/>
                        </a:rPr>
                        <a:t>NEDO</a:t>
                      </a:r>
                      <a:r>
                        <a:rPr lang="ja-JP" altLang="en-US" sz="1150" b="0" u="none" strike="noStrike" dirty="0">
                          <a:effectLst/>
                          <a:latin typeface="+mn-ea"/>
                          <a:ea typeface="+mn-ea"/>
                        </a:rPr>
                        <a:t>：海洋生分解プラスチック事業 </a:t>
                      </a:r>
                      <a:endParaRPr lang="ja-JP" altLang="en-US" sz="1150" b="0" i="0" u="none" strike="noStrike" dirty="0">
                        <a:solidFill>
                          <a:srgbClr val="000000"/>
                        </a:solidFill>
                        <a:effectLst/>
                        <a:latin typeface="+mn-ea"/>
                        <a:ea typeface="+mn-ea"/>
                      </a:endParaRPr>
                    </a:p>
                  </a:txBody>
                  <a:tcPr marL="4757" marR="4757" marT="475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3034254"/>
                  </a:ext>
                </a:extLst>
              </a:tr>
              <a:tr h="293322">
                <a:tc>
                  <a:txBody>
                    <a:bodyPr/>
                    <a:lstStyle/>
                    <a:p>
                      <a:pPr marL="0" indent="0" algn="l" fontAlgn="ctr">
                        <a:buFontTx/>
                        <a:buNone/>
                      </a:pPr>
                      <a:r>
                        <a:rPr lang="ja-JP" altLang="en-US" sz="1150" b="0" u="none" strike="noStrike" dirty="0" smtClean="0">
                          <a:effectLst/>
                          <a:latin typeface="+mn-ea"/>
                          <a:ea typeface="+mn-ea"/>
                        </a:rPr>
                        <a:t>○</a:t>
                      </a:r>
                      <a:r>
                        <a:rPr lang="ja-JP" altLang="en-US" sz="1150" b="0" u="none" strike="noStrike" dirty="0">
                          <a:effectLst/>
                          <a:latin typeface="+mn-ea"/>
                          <a:ea typeface="+mn-ea"/>
                        </a:rPr>
                        <a:t>木質ガス化ガスによる固体酸化物形燃料電池の発電技術開発</a:t>
                      </a:r>
                      <a:endParaRPr lang="ja-JP" altLang="en-US" sz="1150" b="0" i="0" u="none" strike="noStrike" dirty="0">
                        <a:solidFill>
                          <a:srgbClr val="000000"/>
                        </a:solidFill>
                        <a:effectLst/>
                        <a:latin typeface="+mn-ea"/>
                        <a:ea typeface="+mn-ea"/>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150" b="0" u="none" strike="noStrike">
                          <a:effectLst/>
                          <a:latin typeface="+mn-ea"/>
                          <a:ea typeface="+mn-ea"/>
                        </a:rPr>
                        <a:t>共同研究（大学</a:t>
                      </a:r>
                      <a:r>
                        <a:rPr lang="ja-JP" altLang="en-US" sz="1150" b="0" u="none" strike="noStrike" dirty="0">
                          <a:effectLst/>
                          <a:latin typeface="+mn-ea"/>
                          <a:ea typeface="+mn-ea"/>
                        </a:rPr>
                        <a:t>）</a:t>
                      </a:r>
                      <a:endParaRPr lang="zh-CN" altLang="en-US" sz="1150" b="0" i="0" u="none" strike="noStrike" dirty="0">
                        <a:solidFill>
                          <a:srgbClr val="000000"/>
                        </a:solidFill>
                        <a:effectLst/>
                        <a:latin typeface="+mn-ea"/>
                        <a:ea typeface="+mn-ea"/>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2590320"/>
                  </a:ext>
                </a:extLst>
              </a:tr>
              <a:tr h="293322">
                <a:tc>
                  <a:txBody>
                    <a:bodyPr/>
                    <a:lstStyle/>
                    <a:p>
                      <a:pPr marL="0" indent="0" algn="l" fontAlgn="ctr">
                        <a:buFontTx/>
                        <a:buNone/>
                      </a:pPr>
                      <a:r>
                        <a:rPr lang="ja-JP" altLang="en-US" sz="1150" b="0" u="none" strike="noStrike" dirty="0" smtClean="0">
                          <a:effectLst/>
                          <a:latin typeface="+mn-ea"/>
                          <a:ea typeface="+mn-ea"/>
                        </a:rPr>
                        <a:t>○</a:t>
                      </a:r>
                      <a:r>
                        <a:rPr lang="ja-JP" altLang="en-US" sz="1150" b="0" u="none" strike="noStrike" dirty="0">
                          <a:effectLst/>
                          <a:latin typeface="+mn-ea"/>
                          <a:ea typeface="+mn-ea"/>
                        </a:rPr>
                        <a:t>イオン液体を用いた宇宙用リチウムイオン電池の低温環境における作動とその解析</a:t>
                      </a:r>
                      <a:endParaRPr lang="ja-JP" altLang="en-US" sz="1150" b="0" i="0" u="none" strike="noStrike" dirty="0">
                        <a:solidFill>
                          <a:srgbClr val="000000"/>
                        </a:solidFill>
                        <a:effectLst/>
                        <a:latin typeface="+mn-ea"/>
                        <a:ea typeface="+mn-ea"/>
                      </a:endParaRP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150" b="0" u="none" strike="noStrike" dirty="0">
                          <a:effectLst/>
                          <a:latin typeface="+mn-ea"/>
                          <a:ea typeface="+mn-ea"/>
                        </a:rPr>
                        <a:t>共同研究（大学）</a:t>
                      </a:r>
                      <a:endParaRPr lang="zh-CN" altLang="en-US" sz="1150" b="0" i="0" u="none" strike="noStrike" dirty="0">
                        <a:solidFill>
                          <a:srgbClr val="000000"/>
                        </a:solidFill>
                        <a:effectLst/>
                        <a:latin typeface="+mn-ea"/>
                        <a:ea typeface="+mn-ea"/>
                      </a:endParaRP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617327"/>
                  </a:ext>
                </a:extLst>
              </a:tr>
              <a:tr h="375167">
                <a:tc>
                  <a:txBody>
                    <a:bodyPr/>
                    <a:lstStyle/>
                    <a:p>
                      <a:pPr marL="0" indent="0" algn="l" fontAlgn="ctr">
                        <a:buFontTx/>
                        <a:buNone/>
                      </a:pPr>
                      <a:r>
                        <a:rPr lang="ja-JP" altLang="en-US" sz="1150" b="0" u="none" strike="noStrike" dirty="0" smtClean="0">
                          <a:effectLst/>
                          <a:latin typeface="+mn-ea"/>
                          <a:ea typeface="+mn-ea"/>
                        </a:rPr>
                        <a:t>○</a:t>
                      </a:r>
                      <a:r>
                        <a:rPr lang="ja-JP" altLang="en-US" sz="1150" b="0" u="none" strike="noStrike" dirty="0">
                          <a:effectLst/>
                          <a:latin typeface="+mn-ea"/>
                          <a:ea typeface="+mn-ea"/>
                        </a:rPr>
                        <a:t>芳香族化合物の高生産プラットホーム菌株を用いたヒドロキシチロソールの新たな生産</a:t>
                      </a:r>
                      <a:endParaRPr lang="en-US" altLang="ja-JP" sz="1150" b="0" u="none" strike="noStrike" dirty="0">
                        <a:effectLst/>
                        <a:latin typeface="+mn-ea"/>
                        <a:ea typeface="+mn-ea"/>
                      </a:endParaRPr>
                    </a:p>
                    <a:p>
                      <a:pPr marL="0" indent="0" algn="l" fontAlgn="ctr">
                        <a:buFontTx/>
                        <a:buNone/>
                      </a:pPr>
                      <a:r>
                        <a:rPr lang="ja-JP" altLang="en-US" sz="1150" b="0" u="none" strike="noStrike" dirty="0">
                          <a:effectLst/>
                          <a:latin typeface="+mn-ea"/>
                          <a:ea typeface="+mn-ea"/>
                        </a:rPr>
                        <a:t>　方法の開発</a:t>
                      </a: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pt-PT" altLang="ja-JP" sz="1150" b="0" u="none" strike="noStrike" dirty="0">
                          <a:effectLst/>
                          <a:latin typeface="+mn-ea"/>
                          <a:ea typeface="+mn-ea"/>
                        </a:rPr>
                        <a:t>JST</a:t>
                      </a:r>
                      <a:r>
                        <a:rPr lang="ja-JP" altLang="en-US" sz="1150" b="0" u="none" strike="noStrike" dirty="0">
                          <a:effectLst/>
                          <a:latin typeface="+mn-ea"/>
                          <a:ea typeface="+mn-ea"/>
                        </a:rPr>
                        <a:t>：</a:t>
                      </a:r>
                      <a:r>
                        <a:rPr lang="pt-PT" altLang="ja-JP" sz="1150" b="0" u="none" strike="noStrike" dirty="0">
                          <a:effectLst/>
                          <a:latin typeface="+mn-ea"/>
                          <a:ea typeface="+mn-ea"/>
                        </a:rPr>
                        <a:t>A-STEP</a:t>
                      </a:r>
                      <a:r>
                        <a:rPr lang="ja-JP" altLang="en-US" sz="1150" b="0" u="none" strike="noStrike" dirty="0">
                          <a:effectLst/>
                          <a:latin typeface="+mn-ea"/>
                          <a:ea typeface="+mn-ea"/>
                        </a:rPr>
                        <a:t>（試験研究</a:t>
                      </a:r>
                      <a:r>
                        <a:rPr lang="ja-JP" altLang="en-US" sz="1150" b="0" u="none" strike="noStrike" dirty="0" smtClean="0">
                          <a:effectLst/>
                          <a:latin typeface="+mn-ea"/>
                          <a:ea typeface="+mn-ea"/>
                        </a:rPr>
                        <a:t>）</a:t>
                      </a:r>
                      <a:endParaRPr lang="en-US" altLang="ja-JP" sz="1150" b="0" u="none" strike="noStrike" dirty="0" smtClean="0">
                        <a:effectLst/>
                        <a:latin typeface="+mn-ea"/>
                        <a:ea typeface="+mn-ea"/>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150" b="0" u="none" strike="noStrike" dirty="0" smtClean="0">
                          <a:effectLst/>
                          <a:latin typeface="+mn-ea"/>
                          <a:ea typeface="+mn-ea"/>
                        </a:rPr>
                        <a:t>経済産業省：戦略的基盤技術高度化支援事業</a:t>
                      </a:r>
                      <a:endParaRPr lang="ja-JP" altLang="en-US" sz="1150" b="0" i="0" u="none" strike="noStrike" dirty="0" smtClean="0">
                        <a:solidFill>
                          <a:srgbClr val="000000"/>
                        </a:solidFill>
                        <a:effectLst/>
                        <a:latin typeface="+mn-ea"/>
                        <a:ea typeface="+mn-ea"/>
                      </a:endParaRP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1024262"/>
                  </a:ext>
                </a:extLst>
              </a:tr>
              <a:tr h="375167">
                <a:tc>
                  <a:txBody>
                    <a:bodyPr/>
                    <a:lstStyle/>
                    <a:p>
                      <a:pPr marL="0" indent="0" algn="l" fontAlgn="ctr">
                        <a:buFontTx/>
                        <a:buNone/>
                      </a:pPr>
                      <a:r>
                        <a:rPr lang="ja-JP" altLang="en-US" sz="1150" b="0" u="none" strike="noStrike" dirty="0" smtClean="0">
                          <a:effectLst/>
                          <a:latin typeface="+mn-ea"/>
                          <a:ea typeface="+mn-ea"/>
                        </a:rPr>
                        <a:t>○</a:t>
                      </a:r>
                      <a:r>
                        <a:rPr lang="ja-JP" altLang="en-US" sz="1150" b="0" u="none" strike="noStrike" dirty="0">
                          <a:effectLst/>
                          <a:latin typeface="+mn-ea"/>
                          <a:ea typeface="+mn-ea"/>
                        </a:rPr>
                        <a:t>「木質リグニン由来次世代マテリアルの製造・利用技術等の開発」</a:t>
                      </a:r>
                      <a:br>
                        <a:rPr lang="ja-JP" altLang="en-US" sz="1150" b="0" u="none" strike="noStrike" dirty="0">
                          <a:effectLst/>
                          <a:latin typeface="+mn-ea"/>
                          <a:ea typeface="+mn-ea"/>
                        </a:rPr>
                      </a:br>
                      <a:r>
                        <a:rPr lang="en-US" altLang="ja-JP" sz="1150" b="0" u="none" strike="noStrike" dirty="0">
                          <a:effectLst/>
                          <a:latin typeface="+mn-ea"/>
                          <a:ea typeface="+mn-ea"/>
                        </a:rPr>
                        <a:t>    </a:t>
                      </a:r>
                      <a:r>
                        <a:rPr lang="ja-JP" altLang="en-US" sz="1150" b="0" u="none" strike="noStrike" dirty="0">
                          <a:effectLst/>
                          <a:latin typeface="+mn-ea"/>
                          <a:ea typeface="+mn-ea"/>
                        </a:rPr>
                        <a:t>（高付加価値素材に適する改質リグニン製造システムの開発）</a:t>
                      </a: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150" b="0" u="none" strike="noStrike" dirty="0">
                          <a:effectLst/>
                          <a:latin typeface="+mn-ea"/>
                          <a:ea typeface="+mn-ea"/>
                        </a:rPr>
                        <a:t>農水研究推進</a:t>
                      </a: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5584480"/>
                  </a:ext>
                </a:extLst>
              </a:tr>
              <a:tr h="293322">
                <a:tc>
                  <a:txBody>
                    <a:bodyPr/>
                    <a:lstStyle/>
                    <a:p>
                      <a:pPr marL="0" indent="0" algn="l" fontAlgn="ctr">
                        <a:buFontTx/>
                        <a:buNone/>
                      </a:pPr>
                      <a:r>
                        <a:rPr lang="ja-JP" altLang="en-US" sz="1150" b="0" u="none" strike="noStrike" dirty="0" smtClean="0">
                          <a:effectLst/>
                          <a:latin typeface="+mn-ea"/>
                          <a:ea typeface="+mn-ea"/>
                        </a:rPr>
                        <a:t>○</a:t>
                      </a:r>
                      <a:r>
                        <a:rPr lang="ja-JP" altLang="en-US" sz="1150" b="0" u="none" strike="noStrike" dirty="0">
                          <a:effectLst/>
                          <a:latin typeface="+mn-ea"/>
                          <a:ea typeface="+mn-ea"/>
                        </a:rPr>
                        <a:t>低濃度</a:t>
                      </a:r>
                      <a:r>
                        <a:rPr lang="ja-JP" altLang="pt-PT" sz="1150" b="0" u="none" strike="noStrike" dirty="0">
                          <a:effectLst/>
                          <a:latin typeface="+mn-ea"/>
                          <a:ea typeface="+mn-ea"/>
                        </a:rPr>
                        <a:t>ＶＯＣ</a:t>
                      </a:r>
                      <a:r>
                        <a:rPr lang="ja-JP" altLang="en-US" sz="1150" b="0" u="none" strike="noStrike" dirty="0">
                          <a:effectLst/>
                          <a:latin typeface="+mn-ea"/>
                          <a:ea typeface="+mn-ea"/>
                        </a:rPr>
                        <a:t>除去能を有する電子部品製造クリーンルーム用のケミカルフィルタの開発</a:t>
                      </a: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150" b="0" u="none" strike="noStrike" dirty="0">
                          <a:effectLst/>
                          <a:latin typeface="+mn-ea"/>
                          <a:ea typeface="+mn-ea"/>
                        </a:rPr>
                        <a:t>経済産業省：戦略的基盤技術高度化支援事業</a:t>
                      </a:r>
                      <a:endParaRPr lang="ja-JP" altLang="en-US" sz="1150" b="0" i="0" u="none" strike="noStrike" dirty="0">
                        <a:solidFill>
                          <a:srgbClr val="000000"/>
                        </a:solidFill>
                        <a:effectLst/>
                        <a:latin typeface="+mn-ea"/>
                        <a:ea typeface="+mn-ea"/>
                      </a:endParaRP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5311547"/>
                  </a:ext>
                </a:extLst>
              </a:tr>
              <a:tr h="293322">
                <a:tc>
                  <a:txBody>
                    <a:bodyPr/>
                    <a:lstStyle/>
                    <a:p>
                      <a:pPr marL="0" indent="0" algn="l" fontAlgn="ctr">
                        <a:buFontTx/>
                        <a:buNone/>
                      </a:pPr>
                      <a:r>
                        <a:rPr lang="ja-JP" altLang="en-US" sz="1150" b="0" u="none" strike="noStrike" dirty="0" smtClean="0">
                          <a:effectLst/>
                          <a:latin typeface="+mn-ea"/>
                          <a:ea typeface="+mn-ea"/>
                        </a:rPr>
                        <a:t>○</a:t>
                      </a:r>
                      <a:r>
                        <a:rPr lang="ja-JP" altLang="en-US" sz="1150" b="0" u="none" strike="noStrike" dirty="0">
                          <a:effectLst/>
                          <a:latin typeface="+mn-ea"/>
                          <a:ea typeface="+mn-ea"/>
                        </a:rPr>
                        <a:t>金属空気二次電池用金属酸化物触媒の高活性化および利用率向上</a:t>
                      </a: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150" b="0" u="none" strike="noStrike" dirty="0">
                          <a:effectLst/>
                          <a:latin typeface="+mn-ea"/>
                          <a:ea typeface="+mn-ea"/>
                        </a:rPr>
                        <a:t>日本学術振興会：科学研究費助成事業</a:t>
                      </a:r>
                      <a:endParaRPr lang="ja-JP" altLang="en-US" sz="1150" b="0" i="0" u="none" strike="noStrike" dirty="0">
                        <a:solidFill>
                          <a:srgbClr val="000000"/>
                        </a:solidFill>
                        <a:effectLst/>
                        <a:latin typeface="+mn-ea"/>
                        <a:ea typeface="+mn-ea"/>
                      </a:endParaRP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4753159"/>
                  </a:ext>
                </a:extLst>
              </a:tr>
              <a:tr h="293322">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150" b="0" u="none" strike="noStrike" dirty="0" smtClean="0">
                          <a:effectLst/>
                          <a:latin typeface="+mn-ea"/>
                          <a:ea typeface="+mn-ea"/>
                        </a:rPr>
                        <a:t>○先</a:t>
                      </a:r>
                      <a:r>
                        <a:rPr lang="ja-JP" altLang="en-US" sz="1150" b="0" u="none" strike="noStrike" dirty="0">
                          <a:effectLst/>
                          <a:latin typeface="+mn-ea"/>
                          <a:ea typeface="+mn-ea"/>
                        </a:rPr>
                        <a:t>進・革新蓄電池材料評価技術開発</a:t>
                      </a:r>
                      <a:r>
                        <a:rPr lang="en-US" altLang="ja-JP" sz="1150" b="0" u="none" strike="noStrike" dirty="0">
                          <a:effectLst/>
                          <a:latin typeface="+mn-ea"/>
                          <a:ea typeface="+mn-ea"/>
                        </a:rPr>
                        <a:t>(</a:t>
                      </a:r>
                      <a:r>
                        <a:rPr lang="ja-JP" altLang="en-US" sz="1150" b="0" u="none" strike="noStrike" dirty="0">
                          <a:effectLst/>
                          <a:latin typeface="+mn-ea"/>
                          <a:ea typeface="+mn-ea"/>
                        </a:rPr>
                        <a:t>第二期</a:t>
                      </a:r>
                      <a:r>
                        <a:rPr lang="en-US" altLang="ja-JP" sz="1150" b="0" u="none" strike="noStrike" dirty="0">
                          <a:effectLst/>
                          <a:latin typeface="+mn-ea"/>
                          <a:ea typeface="+mn-ea"/>
                        </a:rPr>
                        <a:t>)</a:t>
                      </a:r>
                      <a:endParaRPr lang="ja-JP" altLang="en-US" sz="1150" b="0" u="none" strike="noStrike" dirty="0">
                        <a:effectLst/>
                        <a:latin typeface="+mn-ea"/>
                        <a:ea typeface="+mn-ea"/>
                      </a:endParaRP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pt-PT" altLang="ja-JP" sz="1150" b="0" u="none" strike="noStrike" dirty="0">
                          <a:effectLst/>
                          <a:latin typeface="+mn-ea"/>
                          <a:ea typeface="+mn-ea"/>
                        </a:rPr>
                        <a:t>NEDO</a:t>
                      </a:r>
                      <a:r>
                        <a:rPr lang="ja-JP" altLang="pt-PT" sz="1150" b="0" u="none" strike="noStrike" dirty="0">
                          <a:effectLst/>
                          <a:latin typeface="+mn-ea"/>
                          <a:ea typeface="+mn-ea"/>
                        </a:rPr>
                        <a:t>：</a:t>
                      </a:r>
                      <a:r>
                        <a:rPr lang="ja-JP" altLang="en-US" sz="1150" b="0" u="none" strike="noStrike" dirty="0">
                          <a:effectLst/>
                          <a:latin typeface="+mn-ea"/>
                          <a:ea typeface="+mn-ea"/>
                        </a:rPr>
                        <a:t>先進・革新蓄電池材料評価技術開発</a:t>
                      </a: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450893"/>
                  </a:ext>
                </a:extLst>
              </a:tr>
              <a:tr h="293322">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150" b="0" u="none" strike="noStrike" dirty="0" smtClean="0">
                          <a:effectLst/>
                          <a:latin typeface="+mn-ea"/>
                          <a:ea typeface="+mn-ea"/>
                        </a:rPr>
                        <a:t>○</a:t>
                      </a:r>
                      <a:r>
                        <a:rPr lang="ja-JP" altLang="en-US" sz="1150" b="0" u="none" strike="noStrike" dirty="0">
                          <a:effectLst/>
                          <a:latin typeface="+mn-ea"/>
                          <a:ea typeface="+mn-ea"/>
                        </a:rPr>
                        <a:t>リチウムイオン電池用無機バインダに関する研究</a:t>
                      </a: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150" b="0" u="none" strike="noStrike" dirty="0">
                          <a:effectLst/>
                          <a:latin typeface="+mn-ea"/>
                          <a:ea typeface="+mn-ea"/>
                        </a:rPr>
                        <a:t>共同研究（企業）</a:t>
                      </a: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402909"/>
                  </a:ext>
                </a:extLst>
              </a:tr>
              <a:tr h="293322">
                <a:tc>
                  <a:txBody>
                    <a:bodyPr/>
                    <a:lstStyle/>
                    <a:p>
                      <a:pPr marL="0" indent="0" algn="l" fontAlgn="ctr">
                        <a:buFontTx/>
                        <a:buNone/>
                      </a:pPr>
                      <a:r>
                        <a:rPr lang="ja-JP" altLang="en-US" sz="1150" b="0" u="none" strike="noStrike" dirty="0" smtClean="0">
                          <a:effectLst/>
                          <a:latin typeface="+mn-ea"/>
                          <a:ea typeface="+mn-ea"/>
                        </a:rPr>
                        <a:t>○</a:t>
                      </a:r>
                      <a:r>
                        <a:rPr lang="ja-JP" altLang="en-US" sz="1150" b="0" u="none" strike="noStrike" dirty="0">
                          <a:effectLst/>
                          <a:latin typeface="+mn-ea"/>
                          <a:ea typeface="+mn-ea"/>
                        </a:rPr>
                        <a:t>レアメタルフリー透明遮熱・断熱エコシートの開発</a:t>
                      </a: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pt-PT" altLang="ja-JP" sz="1150" b="0" u="none" strike="noStrike" dirty="0">
                          <a:effectLst/>
                          <a:latin typeface="+mn-ea"/>
                          <a:ea typeface="+mn-ea"/>
                        </a:rPr>
                        <a:t>JST</a:t>
                      </a:r>
                      <a:r>
                        <a:rPr lang="ja-JP" altLang="pt-PT" sz="1150" b="0" u="none" strike="noStrike" dirty="0">
                          <a:effectLst/>
                          <a:latin typeface="+mn-ea"/>
                          <a:ea typeface="+mn-ea"/>
                        </a:rPr>
                        <a:t>：</a:t>
                      </a:r>
                      <a:r>
                        <a:rPr lang="pt-PT" altLang="ja-JP" sz="1150" b="0" u="none" strike="noStrike" dirty="0">
                          <a:effectLst/>
                          <a:latin typeface="+mn-ea"/>
                          <a:ea typeface="+mn-ea"/>
                        </a:rPr>
                        <a:t>A-STEP</a:t>
                      </a:r>
                      <a:r>
                        <a:rPr lang="ja-JP" altLang="pt-PT" sz="1150" b="0" u="none" strike="noStrike" dirty="0">
                          <a:effectLst/>
                          <a:latin typeface="+mn-ea"/>
                          <a:ea typeface="+mn-ea"/>
                        </a:rPr>
                        <a:t>（</a:t>
                      </a:r>
                      <a:r>
                        <a:rPr lang="ja-JP" altLang="en-US" sz="1150" b="0" u="none" strike="noStrike" dirty="0">
                          <a:effectLst/>
                          <a:latin typeface="+mn-ea"/>
                          <a:ea typeface="+mn-ea"/>
                        </a:rPr>
                        <a:t>産学共同［本格型］）</a:t>
                      </a: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0585657"/>
                  </a:ext>
                </a:extLst>
              </a:tr>
              <a:tr h="293322">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150" b="0" u="none" strike="noStrike" dirty="0" smtClean="0">
                          <a:effectLst/>
                          <a:latin typeface="+mn-ea"/>
                          <a:ea typeface="+mn-ea"/>
                        </a:rPr>
                        <a:t>○</a:t>
                      </a:r>
                      <a:r>
                        <a:rPr lang="ja-JP" altLang="en-US" sz="1150" b="0" u="none" strike="noStrike" dirty="0">
                          <a:effectLst/>
                          <a:latin typeface="+mn-ea"/>
                          <a:ea typeface="+mn-ea"/>
                        </a:rPr>
                        <a:t>ポリアミドを基軸とする新規海洋生分解性材料の開発</a:t>
                      </a: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150" b="0" u="none" strike="noStrike" dirty="0">
                          <a:effectLst/>
                          <a:latin typeface="+mn-ea"/>
                          <a:ea typeface="+mn-ea"/>
                        </a:rPr>
                        <a:t>NEDO</a:t>
                      </a:r>
                      <a:r>
                        <a:rPr lang="ja-JP" altLang="en-US" sz="1150" b="0" u="none" strike="noStrike" dirty="0">
                          <a:effectLst/>
                          <a:latin typeface="+mn-ea"/>
                          <a:ea typeface="+mn-ea"/>
                        </a:rPr>
                        <a:t>：先導研究プログラム</a:t>
                      </a: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458356"/>
                  </a:ext>
                </a:extLst>
              </a:tr>
              <a:tr h="293322">
                <a:tc>
                  <a:txBody>
                    <a:bodyPr/>
                    <a:lstStyle/>
                    <a:p>
                      <a:pPr marL="0" indent="0" algn="l" fontAlgn="ctr">
                        <a:buFontTx/>
                        <a:buNone/>
                      </a:pPr>
                      <a:r>
                        <a:rPr lang="ja-JP" altLang="en-US" sz="1150" b="0" u="none" strike="noStrike" dirty="0" smtClean="0">
                          <a:effectLst/>
                          <a:latin typeface="+mn-ea"/>
                          <a:ea typeface="+mn-ea"/>
                        </a:rPr>
                        <a:t>○</a:t>
                      </a:r>
                      <a:r>
                        <a:rPr lang="ja-JP" altLang="en-US" sz="1150" b="0" u="none" strike="noStrike" dirty="0">
                          <a:effectLst/>
                          <a:latin typeface="+mn-ea"/>
                          <a:ea typeface="+mn-ea"/>
                        </a:rPr>
                        <a:t>光スイッチ型海洋分解性の可食プラスチックの開発研究</a:t>
                      </a: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pt-PT" altLang="ja-JP" sz="1150" b="0" u="none" strike="noStrike" dirty="0">
                          <a:effectLst/>
                          <a:latin typeface="+mn-ea"/>
                          <a:ea typeface="+mn-ea"/>
                        </a:rPr>
                        <a:t>NEDO</a:t>
                      </a:r>
                      <a:r>
                        <a:rPr lang="ja-JP" altLang="en-US" sz="1150" b="0" u="none" strike="noStrike" dirty="0">
                          <a:effectLst/>
                          <a:latin typeface="+mn-ea"/>
                          <a:ea typeface="+mn-ea"/>
                        </a:rPr>
                        <a:t>：ムーンショット型研究開発事業</a:t>
                      </a: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4487218"/>
                  </a:ext>
                </a:extLst>
              </a:tr>
              <a:tr h="293322">
                <a:tc>
                  <a:txBody>
                    <a:bodyPr/>
                    <a:lstStyle/>
                    <a:p>
                      <a:pPr marL="0" indent="0" algn="l" fontAlgn="ctr">
                        <a:buFontTx/>
                        <a:buNone/>
                      </a:pPr>
                      <a:r>
                        <a:rPr lang="ja-JP" altLang="en-US" sz="1150" b="0" u="none" strike="noStrike" dirty="0" smtClean="0">
                          <a:effectLst/>
                          <a:latin typeface="+mn-ea"/>
                          <a:ea typeface="+mn-ea"/>
                        </a:rPr>
                        <a:t>○</a:t>
                      </a:r>
                      <a:r>
                        <a:rPr lang="ja-JP" altLang="en-US" sz="1150" b="0" u="none" strike="noStrike" dirty="0">
                          <a:effectLst/>
                          <a:latin typeface="+mn-ea"/>
                          <a:ea typeface="+mn-ea"/>
                        </a:rPr>
                        <a:t>循環型社会を目指したスマートインテリジェントマテリアルの探索</a:t>
                      </a: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150" b="0" u="none" strike="noStrike" dirty="0">
                          <a:effectLst/>
                          <a:latin typeface="+mn-ea"/>
                          <a:ea typeface="+mn-ea"/>
                        </a:rPr>
                        <a:t>共同研究（大学）</a:t>
                      </a:r>
                      <a:endParaRPr lang="zh-CN" altLang="en-US" sz="1150" b="0" i="0" u="none" strike="noStrike" dirty="0">
                        <a:solidFill>
                          <a:srgbClr val="000000"/>
                        </a:solidFill>
                        <a:effectLst/>
                        <a:latin typeface="+mn-ea"/>
                        <a:ea typeface="+mn-ea"/>
                      </a:endParaRP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8354444"/>
                  </a:ext>
                </a:extLst>
              </a:tr>
              <a:tr h="293322">
                <a:tc>
                  <a:txBody>
                    <a:bodyPr/>
                    <a:lstStyle/>
                    <a:p>
                      <a:pPr marL="0" indent="0" algn="l" fontAlgn="ctr">
                        <a:buFontTx/>
                        <a:buNone/>
                      </a:pPr>
                      <a:r>
                        <a:rPr lang="ja-JP" altLang="en-US" sz="1150" b="0" u="none" strike="noStrike" dirty="0" smtClean="0">
                          <a:effectLst/>
                          <a:latin typeface="+mn-ea"/>
                          <a:ea typeface="+mn-ea"/>
                        </a:rPr>
                        <a:t>○</a:t>
                      </a:r>
                      <a:r>
                        <a:rPr lang="ja-JP" altLang="en-US" sz="1150" b="0" u="none" strike="noStrike" dirty="0">
                          <a:effectLst/>
                          <a:latin typeface="+mn-ea"/>
                          <a:ea typeface="+mn-ea"/>
                        </a:rPr>
                        <a:t>チタン単糸ペロブスカイト型太陽電池の研究開発</a:t>
                      </a: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150" b="0" u="none" strike="noStrike" dirty="0">
                          <a:effectLst/>
                          <a:latin typeface="+mn-ea"/>
                          <a:ea typeface="+mn-ea"/>
                        </a:rPr>
                        <a:t>JST：A-STEP（</a:t>
                      </a:r>
                      <a:r>
                        <a:rPr lang="ja-JP" altLang="en-US" sz="1150" b="0" u="none" strike="noStrike" dirty="0">
                          <a:effectLst/>
                          <a:latin typeface="+mn-ea"/>
                          <a:ea typeface="+mn-ea"/>
                        </a:rPr>
                        <a:t>トライアウト）</a:t>
                      </a:r>
                      <a:endParaRPr lang="ja-JP" altLang="en-US" sz="1150" b="0" i="0" u="none" strike="noStrike" dirty="0">
                        <a:solidFill>
                          <a:srgbClr val="000000"/>
                        </a:solidFill>
                        <a:effectLst/>
                        <a:latin typeface="+mn-ea"/>
                        <a:ea typeface="+mn-ea"/>
                      </a:endParaRP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5454285"/>
                  </a:ext>
                </a:extLst>
              </a:tr>
              <a:tr h="293322">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150" b="0" u="none" strike="noStrike" dirty="0" smtClean="0">
                          <a:effectLst/>
                          <a:latin typeface="+mn-ea"/>
                          <a:ea typeface="+mn-ea"/>
                        </a:rPr>
                        <a:t>○</a:t>
                      </a:r>
                      <a:r>
                        <a:rPr lang="ja-JP" altLang="en-US" sz="1150" b="0" u="none" strike="noStrike" dirty="0">
                          <a:effectLst/>
                          <a:latin typeface="+mn-ea"/>
                          <a:ea typeface="+mn-ea"/>
                        </a:rPr>
                        <a:t>リサイクルに利用可能な解体性と高耐熱性を併せ持つ易解体性高耐熱粘着技術の開発</a:t>
                      </a: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150" b="0" u="none" strike="noStrike" dirty="0">
                          <a:effectLst/>
                          <a:latin typeface="+mn-ea"/>
                          <a:ea typeface="+mn-ea"/>
                        </a:rPr>
                        <a:t>日本学術振興会：科学研究費助成事業</a:t>
                      </a:r>
                      <a:endParaRPr lang="ja-JP" altLang="en-US" sz="1150" b="0" i="0" u="none" strike="noStrike" dirty="0">
                        <a:solidFill>
                          <a:srgbClr val="000000"/>
                        </a:solidFill>
                        <a:effectLst/>
                        <a:latin typeface="+mn-ea"/>
                        <a:ea typeface="+mn-ea"/>
                      </a:endParaRP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9069151"/>
                  </a:ext>
                </a:extLst>
              </a:tr>
              <a:tr h="293322">
                <a:tc>
                  <a:txBody>
                    <a:bodyPr/>
                    <a:lstStyle/>
                    <a:p>
                      <a:pPr marL="0" indent="0" algn="l" fontAlgn="ctr">
                        <a:buFontTx/>
                        <a:buNone/>
                      </a:pPr>
                      <a:r>
                        <a:rPr lang="ja-JP" altLang="en-US" sz="1150" b="0" u="none" strike="noStrike" dirty="0" smtClean="0">
                          <a:effectLst/>
                          <a:latin typeface="+mn-ea"/>
                          <a:ea typeface="+mn-ea"/>
                        </a:rPr>
                        <a:t>○</a:t>
                      </a:r>
                      <a:r>
                        <a:rPr lang="ja-JP" altLang="en-US" sz="1150" b="0" u="none" strike="noStrike" dirty="0">
                          <a:effectLst/>
                          <a:latin typeface="+mn-ea"/>
                          <a:ea typeface="+mn-ea"/>
                        </a:rPr>
                        <a:t>除染廃棄物仮置場の適正管理に向けたシート状高分子資材の劣化メカニズムの解明</a:t>
                      </a: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150" b="0" u="none" strike="noStrike" dirty="0">
                          <a:effectLst/>
                          <a:latin typeface="+mn-ea"/>
                          <a:ea typeface="+mn-ea"/>
                        </a:rPr>
                        <a:t>日本学術振興会：科学研究費助成事業</a:t>
                      </a:r>
                      <a:endParaRPr lang="ja-JP" altLang="en-US" sz="1150" b="0" i="0" u="none" strike="noStrike" dirty="0">
                        <a:solidFill>
                          <a:srgbClr val="000000"/>
                        </a:solidFill>
                        <a:effectLst/>
                        <a:latin typeface="+mn-ea"/>
                        <a:ea typeface="+mn-ea"/>
                      </a:endParaRP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6590205"/>
                  </a:ext>
                </a:extLst>
              </a:tr>
              <a:tr h="375167">
                <a:tc>
                  <a:txBody>
                    <a:bodyPr/>
                    <a:lstStyle/>
                    <a:p>
                      <a:pPr marL="0" indent="0" algn="l" fontAlgn="ctr">
                        <a:buFontTx/>
                        <a:buNone/>
                      </a:pPr>
                      <a:r>
                        <a:rPr lang="ja-JP" altLang="en-US" sz="1150" b="0" u="none" strike="noStrike" dirty="0" smtClean="0">
                          <a:effectLst/>
                          <a:latin typeface="+mn-ea"/>
                          <a:ea typeface="+mn-ea"/>
                        </a:rPr>
                        <a:t>○</a:t>
                      </a:r>
                      <a:r>
                        <a:rPr lang="ja-JP" altLang="en-US" sz="1150" b="0" u="none" strike="noStrike" dirty="0">
                          <a:effectLst/>
                          <a:latin typeface="+mn-ea"/>
                          <a:ea typeface="+mn-ea"/>
                        </a:rPr>
                        <a:t>ディーゼル微粒子状物質の高効率な捕集と燃焼を実現する革新的な触媒フィルターの提</a:t>
                      </a:r>
                      <a:endParaRPr lang="en-US" altLang="ja-JP" sz="1150" b="0" u="none" strike="noStrike" dirty="0">
                        <a:effectLst/>
                        <a:latin typeface="+mn-ea"/>
                        <a:ea typeface="+mn-ea"/>
                      </a:endParaRPr>
                    </a:p>
                    <a:p>
                      <a:pPr marL="0" indent="0" algn="l" fontAlgn="ctr">
                        <a:buFontTx/>
                        <a:buNone/>
                      </a:pPr>
                      <a:r>
                        <a:rPr lang="ja-JP" altLang="en-US" sz="1150" b="0" u="none" strike="noStrike" dirty="0">
                          <a:effectLst/>
                          <a:latin typeface="+mn-ea"/>
                          <a:ea typeface="+mn-ea"/>
                        </a:rPr>
                        <a:t>　案</a:t>
                      </a: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150" b="0" u="none" strike="noStrike" dirty="0">
                          <a:effectLst/>
                          <a:latin typeface="+mn-ea"/>
                          <a:ea typeface="+mn-ea"/>
                        </a:rPr>
                        <a:t>日本学術振興会：科学研究費助成事業</a:t>
                      </a:r>
                      <a:endParaRPr lang="ja-JP" altLang="en-US" sz="1150" b="0" i="0" u="none" strike="noStrike" dirty="0">
                        <a:solidFill>
                          <a:srgbClr val="000000"/>
                        </a:solidFill>
                        <a:effectLst/>
                        <a:latin typeface="+mn-ea"/>
                        <a:ea typeface="+mn-ea"/>
                      </a:endParaRP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0207517"/>
                  </a:ext>
                </a:extLst>
              </a:tr>
              <a:tr h="293322">
                <a:tc>
                  <a:txBody>
                    <a:bodyPr/>
                    <a:lstStyle/>
                    <a:p>
                      <a:pPr marL="0" indent="0" algn="l" fontAlgn="ctr">
                        <a:buFontTx/>
                        <a:buNone/>
                      </a:pPr>
                      <a:r>
                        <a:rPr lang="ja-JP" altLang="en-US" sz="1150" b="0" u="none" strike="noStrike" dirty="0" smtClean="0">
                          <a:effectLst/>
                          <a:latin typeface="+mn-ea"/>
                          <a:ea typeface="+mn-ea"/>
                        </a:rPr>
                        <a:t>○</a:t>
                      </a:r>
                      <a:r>
                        <a:rPr lang="ja-JP" altLang="en-US" sz="1150" b="0" u="none" strike="noStrike" dirty="0">
                          <a:effectLst/>
                          <a:latin typeface="+mn-ea"/>
                          <a:ea typeface="+mn-ea"/>
                        </a:rPr>
                        <a:t>チタン単糸ペロブスカイト型太陽電池の研究開発</a:t>
                      </a: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150" b="0" u="none" strike="noStrike" dirty="0">
                          <a:effectLst/>
                          <a:latin typeface="+mn-ea"/>
                          <a:ea typeface="+mn-ea"/>
                        </a:rPr>
                        <a:t>JST：A-STEP（</a:t>
                      </a:r>
                      <a:r>
                        <a:rPr lang="ja-JP" altLang="en-US" sz="1150" b="0" u="none" strike="noStrike" dirty="0">
                          <a:effectLst/>
                          <a:latin typeface="+mn-ea"/>
                          <a:ea typeface="+mn-ea"/>
                        </a:rPr>
                        <a:t>トライアウト）</a:t>
                      </a:r>
                      <a:endParaRPr lang="ja-JP" altLang="en-US" sz="1150" b="0" i="0" u="none" strike="noStrike" dirty="0">
                        <a:solidFill>
                          <a:srgbClr val="000000"/>
                        </a:solidFill>
                        <a:effectLst/>
                        <a:latin typeface="+mn-ea"/>
                        <a:ea typeface="+mn-ea"/>
                      </a:endParaRP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8634675"/>
                  </a:ext>
                </a:extLst>
              </a:tr>
              <a:tr h="293322">
                <a:tc>
                  <a:txBody>
                    <a:bodyPr/>
                    <a:lstStyle/>
                    <a:p>
                      <a:pPr marL="0" indent="0" algn="l" fontAlgn="ctr">
                        <a:buFontTx/>
                        <a:buNone/>
                      </a:pPr>
                      <a:r>
                        <a:rPr lang="ja-JP" altLang="en-US" sz="1150" b="0" u="none" strike="noStrike" dirty="0" smtClean="0">
                          <a:effectLst/>
                          <a:latin typeface="+mn-ea"/>
                          <a:ea typeface="+mn-ea"/>
                        </a:rPr>
                        <a:t>○実用性と安全性が大幅に改良された無機ナノハイブリッド光触媒塗料の開発</a:t>
                      </a: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150" b="0" u="none" strike="noStrike" dirty="0" smtClean="0">
                          <a:effectLst/>
                          <a:latin typeface="+mn-ea"/>
                          <a:ea typeface="+mn-ea"/>
                        </a:rPr>
                        <a:t>経済産業省：戦略的基盤技術高度化支援事業</a:t>
                      </a:r>
                      <a:endParaRPr lang="ja-JP" altLang="en-US" sz="1150" b="0" i="0" u="none" strike="noStrike" dirty="0">
                        <a:solidFill>
                          <a:srgbClr val="000000"/>
                        </a:solidFill>
                        <a:effectLst/>
                        <a:latin typeface="+mn-ea"/>
                        <a:ea typeface="+mn-ea"/>
                      </a:endParaRP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6814536"/>
                  </a:ext>
                </a:extLst>
              </a:tr>
            </a:tbl>
          </a:graphicData>
        </a:graphic>
      </p:graphicFrame>
      <p:sp>
        <p:nvSpPr>
          <p:cNvPr id="4" name="スライド番号プレースホルダー 1"/>
          <p:cNvSpPr txBox="1">
            <a:spLocks/>
          </p:cNvSpPr>
          <p:nvPr/>
        </p:nvSpPr>
        <p:spPr>
          <a:xfrm>
            <a:off x="8629649" y="0"/>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37</a:t>
            </a:fld>
            <a:endParaRPr kumimoji="1" lang="ja-JP" altLang="en-US" sz="2000" dirty="0"/>
          </a:p>
        </p:txBody>
      </p:sp>
      <p:sp>
        <p:nvSpPr>
          <p:cNvPr id="5" name="テキスト ボックス 4">
            <a:extLst>
              <a:ext uri="{FF2B5EF4-FFF2-40B4-BE49-F238E27FC236}">
                <a16:creationId xmlns:a16="http://schemas.microsoft.com/office/drawing/2014/main" id="{E72C20A4-006A-4F55-A758-F9050344D47E}"/>
              </a:ext>
            </a:extLst>
          </p:cNvPr>
          <p:cNvSpPr txBox="1"/>
          <p:nvPr/>
        </p:nvSpPr>
        <p:spPr>
          <a:xfrm>
            <a:off x="1600150" y="58267"/>
            <a:ext cx="5923416" cy="400110"/>
          </a:xfrm>
          <a:prstGeom prst="rect">
            <a:avLst/>
          </a:prstGeom>
          <a:noFill/>
        </p:spPr>
        <p:txBody>
          <a:bodyPr wrap="none" rtlCol="0">
            <a:spAutoFit/>
          </a:bodyPr>
          <a:lstStyle/>
          <a:p>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取組みを進めている注目</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イノベーション</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分野の研究事業</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 name="直線コネクタ 5">
            <a:extLst>
              <a:ext uri="{FF2B5EF4-FFF2-40B4-BE49-F238E27FC236}">
                <a16:creationId xmlns:a16="http://schemas.microsoft.com/office/drawing/2014/main" id="{DCBED761-4A2D-4E0D-9CAC-8DC67659F5D5}"/>
              </a:ext>
            </a:extLst>
          </p:cNvPr>
          <p:cNvCxnSpPr/>
          <p:nvPr/>
        </p:nvCxnSpPr>
        <p:spPr>
          <a:xfrm>
            <a:off x="308973" y="490315"/>
            <a:ext cx="86258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33932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表 40">
            <a:extLst>
              <a:ext uri="{FF2B5EF4-FFF2-40B4-BE49-F238E27FC236}">
                <a16:creationId xmlns:a16="http://schemas.microsoft.com/office/drawing/2014/main" id="{C77B7239-4E68-234E-BFAE-D46EC23EBEDE}"/>
              </a:ext>
            </a:extLst>
          </p:cNvPr>
          <p:cNvGraphicFramePr>
            <a:graphicFrameLocks noGrp="1"/>
          </p:cNvGraphicFramePr>
          <p:nvPr>
            <p:extLst>
              <p:ext uri="{D42A27DB-BD31-4B8C-83A1-F6EECF244321}">
                <p14:modId xmlns:p14="http://schemas.microsoft.com/office/powerpoint/2010/main" val="1313705527"/>
              </p:ext>
            </p:extLst>
          </p:nvPr>
        </p:nvGraphicFramePr>
        <p:xfrm>
          <a:off x="46987" y="609869"/>
          <a:ext cx="9041258" cy="5759999"/>
        </p:xfrm>
        <a:graphic>
          <a:graphicData uri="http://schemas.openxmlformats.org/drawingml/2006/table">
            <a:tbl>
              <a:tblPr>
                <a:tableStyleId>{5C22544A-7EE6-4342-B048-85BDC9FD1C3A}</a:tableStyleId>
              </a:tblPr>
              <a:tblGrid>
                <a:gridCol w="6480422">
                  <a:extLst>
                    <a:ext uri="{9D8B030D-6E8A-4147-A177-3AD203B41FA5}">
                      <a16:colId xmlns:a16="http://schemas.microsoft.com/office/drawing/2014/main" val="852164669"/>
                    </a:ext>
                  </a:extLst>
                </a:gridCol>
                <a:gridCol w="2560836">
                  <a:extLst>
                    <a:ext uri="{9D8B030D-6E8A-4147-A177-3AD203B41FA5}">
                      <a16:colId xmlns:a16="http://schemas.microsoft.com/office/drawing/2014/main" val="1261468208"/>
                    </a:ext>
                  </a:extLst>
                </a:gridCol>
              </a:tblGrid>
              <a:tr h="270208">
                <a:tc>
                  <a:txBody>
                    <a:bodyPr/>
                    <a:lstStyle/>
                    <a:p>
                      <a:pPr marL="171450" indent="-171450" algn="l" fontAlgn="ctr">
                        <a:buFont typeface="Wingdings" pitchFamily="2" charset="2"/>
                        <a:buChar char="Ø"/>
                      </a:pPr>
                      <a:r>
                        <a:rPr lang="ja-JP" altLang="en-US" sz="1400" b="0" i="0" u="none" strike="noStrike" dirty="0" smtClean="0">
                          <a:solidFill>
                            <a:srgbClr val="000000"/>
                          </a:solidFill>
                          <a:effectLst/>
                          <a:latin typeface="+mn-ea"/>
                          <a:ea typeface="+mn-ea"/>
                        </a:rPr>
                        <a:t>　ライフ</a:t>
                      </a:r>
                      <a:r>
                        <a:rPr lang="ja-JP" altLang="en-US" sz="1400" b="0" i="0" u="none" strike="noStrike" dirty="0">
                          <a:solidFill>
                            <a:srgbClr val="000000"/>
                          </a:solidFill>
                          <a:effectLst/>
                          <a:latin typeface="+mn-ea"/>
                          <a:ea typeface="+mn-ea"/>
                        </a:rPr>
                        <a:t>関連</a:t>
                      </a:r>
                      <a:r>
                        <a:rPr kumimoji="1" lang="ja-JP" altLang="en-US" sz="1400" b="0" dirty="0">
                          <a:latin typeface="+mn-ea"/>
                          <a:ea typeface="+mn-ea"/>
                        </a:rPr>
                        <a:t>分野での</a:t>
                      </a:r>
                      <a:r>
                        <a:rPr kumimoji="1" lang="ja-JP" altLang="en-US" sz="1400" b="0" dirty="0" smtClean="0">
                          <a:latin typeface="+mn-ea"/>
                          <a:ea typeface="+mn-ea"/>
                        </a:rPr>
                        <a:t>研究テーマ</a:t>
                      </a:r>
                      <a:endParaRPr lang="ja-JP" altLang="en-US" sz="1400" b="0" i="0" u="none" strike="noStrike" dirty="0">
                        <a:solidFill>
                          <a:srgbClr val="000000"/>
                        </a:solidFill>
                        <a:effectLst/>
                        <a:latin typeface="+mn-ea"/>
                        <a:ea typeface="+mn-ea"/>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ctr"/>
                      <a:r>
                        <a:rPr lang="ja-JP" altLang="en-US" sz="1400" b="0" i="0" u="none" strike="noStrike" dirty="0" smtClean="0">
                          <a:solidFill>
                            <a:srgbClr val="000000"/>
                          </a:solidFill>
                          <a:effectLst/>
                          <a:latin typeface="+mn-ea"/>
                          <a:ea typeface="+mn-ea"/>
                        </a:rPr>
                        <a:t>摘要</a:t>
                      </a:r>
                      <a:endParaRPr lang="zh-TW" altLang="en-US" sz="1400" b="0" i="0" u="none" strike="noStrike" dirty="0">
                        <a:solidFill>
                          <a:srgbClr val="000000"/>
                        </a:solidFill>
                        <a:effectLst/>
                        <a:latin typeface="+mn-ea"/>
                        <a:ea typeface="+mn-ea"/>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983255557"/>
                  </a:ext>
                </a:extLst>
              </a:tr>
              <a:tr h="432018">
                <a:tc>
                  <a:txBody>
                    <a:bodyPr/>
                    <a:lstStyle/>
                    <a:p>
                      <a:pPr marL="0" indent="0" algn="l" fontAlgn="ctr">
                        <a:buFontTx/>
                        <a:buNone/>
                      </a:pPr>
                      <a:r>
                        <a:rPr lang="ja-JP" altLang="en-US" sz="1150" u="none" strike="noStrike">
                          <a:effectLst/>
                          <a:latin typeface="+mn-ea"/>
                          <a:ea typeface="+mn-ea"/>
                        </a:rPr>
                        <a:t>○新規アルツハイマー病治療</a:t>
                      </a:r>
                      <a:r>
                        <a:rPr lang="ja-JP" altLang="en-US" sz="1150" u="none" strike="noStrike" dirty="0">
                          <a:effectLst/>
                          <a:latin typeface="+mn-ea"/>
                          <a:ea typeface="+mn-ea"/>
                        </a:rPr>
                        <a:t>薬の開発に向けた希少機能性脂肪酸の利用と精製法</a:t>
                      </a:r>
                      <a:r>
                        <a:rPr lang="ja-JP" altLang="en-US" sz="1150" u="none" strike="noStrike">
                          <a:effectLst/>
                          <a:latin typeface="+mn-ea"/>
                          <a:ea typeface="+mn-ea"/>
                        </a:rPr>
                        <a:t>の確立</a:t>
                      </a:r>
                      <a:endParaRPr lang="ja-JP" altLang="en-US" sz="1150" b="0" i="0" u="none" strike="noStrike" dirty="0">
                        <a:solidFill>
                          <a:srgbClr val="000000"/>
                        </a:solidFill>
                        <a:effectLst/>
                        <a:latin typeface="+mn-ea"/>
                        <a:ea typeface="+mn-ea"/>
                      </a:endParaRPr>
                    </a:p>
                  </a:txBody>
                  <a:tcPr marL="5849" marR="5849" marT="58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150" u="none" strike="noStrike" dirty="0">
                          <a:effectLst/>
                          <a:latin typeface="+mn-ea"/>
                          <a:ea typeface="+mn-ea"/>
                        </a:rPr>
                        <a:t>AMED</a:t>
                      </a:r>
                      <a:r>
                        <a:rPr lang="ja-JP" altLang="en-US" sz="1150" u="none" strike="noStrike" dirty="0">
                          <a:effectLst/>
                          <a:latin typeface="+mn-ea"/>
                          <a:ea typeface="+mn-ea"/>
                        </a:rPr>
                        <a:t>：橋渡し研究戦略的推進プログラム</a:t>
                      </a:r>
                      <a:r>
                        <a:rPr lang="en-US" altLang="ja-JP" sz="1150" u="none" strike="noStrike" dirty="0">
                          <a:effectLst/>
                          <a:latin typeface="+mn-ea"/>
                          <a:ea typeface="+mn-ea"/>
                        </a:rPr>
                        <a:t>/</a:t>
                      </a:r>
                      <a:r>
                        <a:rPr lang="ja-JP" altLang="en-US" sz="1150" u="none" strike="noStrike" dirty="0">
                          <a:effectLst/>
                          <a:latin typeface="+mn-ea"/>
                          <a:ea typeface="+mn-ea"/>
                        </a:rPr>
                        <a:t>シーズ</a:t>
                      </a:r>
                      <a:r>
                        <a:rPr lang="en-US" altLang="ja-JP" sz="1150" u="none" strike="noStrike" dirty="0">
                          <a:effectLst/>
                          <a:latin typeface="+mn-ea"/>
                          <a:ea typeface="+mn-ea"/>
                        </a:rPr>
                        <a:t>A</a:t>
                      </a:r>
                      <a:endParaRPr lang="en-US" altLang="ja-JP" sz="1150" b="0" i="0" u="none" strike="noStrike" dirty="0">
                        <a:solidFill>
                          <a:srgbClr val="000000"/>
                        </a:solidFill>
                        <a:effectLst/>
                        <a:latin typeface="+mn-ea"/>
                        <a:ea typeface="+mn-ea"/>
                      </a:endParaRPr>
                    </a:p>
                  </a:txBody>
                  <a:tcPr marL="5849" marR="5849" marT="58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2563268"/>
                  </a:ext>
                </a:extLst>
              </a:tr>
              <a:tr h="219550">
                <a:tc>
                  <a:txBody>
                    <a:bodyPr/>
                    <a:lstStyle/>
                    <a:p>
                      <a:pPr marL="0" indent="0" algn="l" fontAlgn="ctr">
                        <a:buFontTx/>
                        <a:buNone/>
                      </a:pPr>
                      <a:r>
                        <a:rPr lang="ja-JP" altLang="en-US" sz="1150" u="none" strike="noStrike">
                          <a:effectLst/>
                          <a:latin typeface="+mn-ea"/>
                          <a:ea typeface="+mn-ea"/>
                        </a:rPr>
                        <a:t>○認知</a:t>
                      </a:r>
                      <a:r>
                        <a:rPr lang="ja-JP" altLang="en-US" sz="1150" u="none" strike="noStrike" dirty="0">
                          <a:effectLst/>
                          <a:latin typeface="+mn-ea"/>
                          <a:ea typeface="+mn-ea"/>
                        </a:rPr>
                        <a:t>機能維持効果を強化した介護食品素材開発</a:t>
                      </a:r>
                      <a:endParaRPr lang="ja-JP" altLang="en-US" sz="1150" b="0" i="0" u="none" strike="noStrike" dirty="0">
                        <a:solidFill>
                          <a:srgbClr val="000000"/>
                        </a:solidFill>
                        <a:effectLst/>
                        <a:latin typeface="+mn-ea"/>
                        <a:ea typeface="+mn-ea"/>
                      </a:endParaRPr>
                    </a:p>
                  </a:txBody>
                  <a:tcPr marL="5849" marR="5849" marT="58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150" u="none" strike="noStrike" dirty="0">
                          <a:effectLst/>
                          <a:latin typeface="+mn-ea"/>
                          <a:ea typeface="+mn-ea"/>
                        </a:rPr>
                        <a:t>JST：A-STEP（</a:t>
                      </a:r>
                      <a:r>
                        <a:rPr lang="ja-JP" altLang="en-US" sz="1150" u="none" strike="noStrike">
                          <a:effectLst/>
                          <a:latin typeface="+mn-ea"/>
                          <a:ea typeface="+mn-ea"/>
                        </a:rPr>
                        <a:t>トライアウト）</a:t>
                      </a:r>
                      <a:endParaRPr lang="ja-JP" altLang="en-US" sz="1150" b="0" i="0" u="none" strike="noStrike">
                        <a:solidFill>
                          <a:srgbClr val="000000"/>
                        </a:solidFill>
                        <a:effectLst/>
                        <a:latin typeface="+mn-ea"/>
                        <a:ea typeface="+mn-ea"/>
                      </a:endParaRPr>
                    </a:p>
                  </a:txBody>
                  <a:tcPr marL="5849" marR="5849" marT="58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9385828"/>
                  </a:ext>
                </a:extLst>
              </a:tr>
              <a:tr h="219550">
                <a:tc>
                  <a:txBody>
                    <a:bodyPr/>
                    <a:lstStyle/>
                    <a:p>
                      <a:pPr marL="0" indent="0" algn="l" fontAlgn="ctr">
                        <a:buFontTx/>
                        <a:buNone/>
                      </a:pPr>
                      <a:r>
                        <a:rPr lang="ja-JP" altLang="en-US" sz="1150" u="none" strike="noStrike">
                          <a:effectLst/>
                          <a:latin typeface="+mn-ea"/>
                          <a:ea typeface="+mn-ea"/>
                        </a:rPr>
                        <a:t>○給食施設での調理時の小麦アレルゲンの混入リスクに関する研究</a:t>
                      </a:r>
                      <a:endParaRPr lang="ja-JP" altLang="en-US" sz="1150" b="0" i="0" u="none" strike="noStrike">
                        <a:solidFill>
                          <a:srgbClr val="000000"/>
                        </a:solidFill>
                        <a:effectLst/>
                        <a:latin typeface="+mn-ea"/>
                        <a:ea typeface="+mn-ea"/>
                      </a:endParaRPr>
                    </a:p>
                  </a:txBody>
                  <a:tcPr marL="5849" marR="5849" marT="58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150" u="none" strike="noStrike">
                          <a:effectLst/>
                          <a:latin typeface="+mn-ea"/>
                          <a:ea typeface="+mn-ea"/>
                        </a:rPr>
                        <a:t>ニッポンハム研究助成</a:t>
                      </a:r>
                      <a:endParaRPr lang="ja-JP" altLang="en-US" sz="1150" b="0" i="0" u="none" strike="noStrike">
                        <a:solidFill>
                          <a:srgbClr val="000000"/>
                        </a:solidFill>
                        <a:effectLst/>
                        <a:latin typeface="+mn-ea"/>
                        <a:ea typeface="+mn-ea"/>
                      </a:endParaRPr>
                    </a:p>
                  </a:txBody>
                  <a:tcPr marL="5849" marR="5849" marT="58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4606806"/>
                  </a:ext>
                </a:extLst>
              </a:tr>
              <a:tr h="224010">
                <a:tc>
                  <a:txBody>
                    <a:bodyPr/>
                    <a:lstStyle/>
                    <a:p>
                      <a:pPr marL="0" indent="0" algn="l" fontAlgn="ctr">
                        <a:buFontTx/>
                        <a:buNone/>
                      </a:pPr>
                      <a:r>
                        <a:rPr lang="ja-JP" altLang="en-US" sz="1150" u="none" strike="noStrike" dirty="0">
                          <a:effectLst/>
                          <a:latin typeface="+mn-ea"/>
                          <a:ea typeface="+mn-ea"/>
                        </a:rPr>
                        <a:t>○概日リズムを取り入れた生活環境下で聞こえるサイン音に対する新評価方法の開発</a:t>
                      </a:r>
                      <a:endParaRPr lang="ja-JP" altLang="en-US" sz="1150" b="0" i="0" u="none" strike="noStrike" dirty="0">
                        <a:solidFill>
                          <a:srgbClr val="000000"/>
                        </a:solidFill>
                        <a:effectLst/>
                        <a:latin typeface="+mn-ea"/>
                        <a:ea typeface="+mn-ea"/>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150" u="none" strike="noStrike">
                          <a:effectLst/>
                          <a:latin typeface="+mn-ea"/>
                          <a:ea typeface="+mn-ea"/>
                        </a:rPr>
                        <a:t>日本学術振興会：科学研究費助成事業</a:t>
                      </a:r>
                      <a:endParaRPr lang="ja-JP" altLang="en-US" sz="1150" b="0" i="0" u="none" strike="noStrike" dirty="0">
                        <a:solidFill>
                          <a:srgbClr val="000000"/>
                        </a:solidFill>
                        <a:effectLst/>
                        <a:latin typeface="+mn-ea"/>
                        <a:ea typeface="+mn-ea"/>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3011997"/>
                  </a:ext>
                </a:extLst>
              </a:tr>
              <a:tr h="224010">
                <a:tc>
                  <a:txBody>
                    <a:bodyPr/>
                    <a:lstStyle/>
                    <a:p>
                      <a:pPr marL="0" indent="0" algn="l" fontAlgn="ctr">
                        <a:buFontTx/>
                        <a:buNone/>
                      </a:pPr>
                      <a:r>
                        <a:rPr lang="ja-JP" altLang="en-US" sz="1150" u="none" strike="noStrike">
                          <a:effectLst/>
                          <a:latin typeface="+mn-ea"/>
                          <a:ea typeface="+mn-ea"/>
                        </a:rPr>
                        <a:t>○コロナウィルス感染症対策用の音声が聞き取りやすい新しいパーティションの開発と評価</a:t>
                      </a:r>
                      <a:endParaRPr lang="ja-JP" altLang="en-US" sz="1150" b="0" i="0" u="none" strike="noStrike">
                        <a:solidFill>
                          <a:srgbClr val="000000"/>
                        </a:solidFill>
                        <a:effectLst/>
                        <a:latin typeface="+mn-ea"/>
                        <a:ea typeface="+mn-ea"/>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150" u="none" strike="noStrike" dirty="0">
                          <a:effectLst/>
                          <a:latin typeface="+mn-ea"/>
                          <a:ea typeface="+mn-ea"/>
                        </a:rPr>
                        <a:t>高度受託研究</a:t>
                      </a:r>
                      <a:endParaRPr lang="zh-TW" altLang="en-US" sz="1150" b="0" i="0" u="none" strike="noStrike" dirty="0">
                        <a:solidFill>
                          <a:srgbClr val="000000"/>
                        </a:solidFill>
                        <a:effectLst/>
                        <a:latin typeface="+mn-ea"/>
                        <a:ea typeface="+mn-ea"/>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3794620"/>
                  </a:ext>
                </a:extLst>
              </a:tr>
              <a:tr h="221869">
                <a:tc>
                  <a:txBody>
                    <a:bodyPr/>
                    <a:lstStyle/>
                    <a:p>
                      <a:pPr marL="0" indent="0" algn="l" fontAlgn="ctr">
                        <a:buFontTx/>
                        <a:buNone/>
                      </a:pPr>
                      <a:r>
                        <a:rPr lang="ja-JP" altLang="en-US" sz="1150" u="none" strike="noStrike">
                          <a:effectLst/>
                          <a:latin typeface="+mn-ea"/>
                          <a:ea typeface="+mn-ea"/>
                        </a:rPr>
                        <a:t>○ヒト</a:t>
                      </a:r>
                      <a:r>
                        <a:rPr lang="ja-JP" altLang="en-US" sz="1150" u="none" strike="noStrike" dirty="0">
                          <a:effectLst/>
                          <a:latin typeface="+mn-ea"/>
                          <a:ea typeface="+mn-ea"/>
                        </a:rPr>
                        <a:t>嗅覚受容情報と機器分析情報との連携可能性の検討</a:t>
                      </a:r>
                      <a:endParaRPr lang="ja-JP" altLang="en-US" sz="1150" b="0" i="0" u="none" strike="noStrike" dirty="0">
                        <a:solidFill>
                          <a:srgbClr val="000000"/>
                        </a:solidFill>
                        <a:effectLst/>
                        <a:latin typeface="+mn-ea"/>
                        <a:ea typeface="+mn-ea"/>
                      </a:endParaRPr>
                    </a:p>
                  </a:txBody>
                  <a:tcPr marL="7748" marR="7748" marT="774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150" u="none" strike="noStrike">
                          <a:effectLst/>
                          <a:latin typeface="+mn-ea"/>
                          <a:ea typeface="+mn-ea"/>
                        </a:rPr>
                        <a:t>共同研究（</a:t>
                      </a:r>
                      <a:r>
                        <a:rPr lang="ja-JP" altLang="en-US" sz="1150" u="none" strike="noStrike" dirty="0">
                          <a:effectLst/>
                          <a:latin typeface="+mn-ea"/>
                          <a:ea typeface="+mn-ea"/>
                        </a:rPr>
                        <a:t>大学）</a:t>
                      </a:r>
                      <a:endParaRPr lang="zh-TW" altLang="en-US" sz="1150" b="0" i="0" u="none" strike="noStrike" dirty="0">
                        <a:solidFill>
                          <a:srgbClr val="000000"/>
                        </a:solidFill>
                        <a:effectLst/>
                        <a:latin typeface="+mn-ea"/>
                        <a:ea typeface="+mn-ea"/>
                      </a:endParaRPr>
                    </a:p>
                  </a:txBody>
                  <a:tcPr marL="7748" marR="7748" marT="774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7935451"/>
                  </a:ext>
                </a:extLst>
              </a:tr>
              <a:tr h="224010">
                <a:tc>
                  <a:txBody>
                    <a:bodyPr/>
                    <a:lstStyle/>
                    <a:p>
                      <a:pPr marL="0" indent="0" algn="l" fontAlgn="ctr">
                        <a:buFontTx/>
                        <a:buNone/>
                      </a:pPr>
                      <a:r>
                        <a:rPr lang="ja-JP" altLang="en-US" sz="1150" u="none" strike="noStrike">
                          <a:effectLst/>
                          <a:latin typeface="+mn-ea"/>
                          <a:ea typeface="+mn-ea"/>
                        </a:rPr>
                        <a:t>○繊維加工技術を活用した繊維センシング材の新技術開発</a:t>
                      </a:r>
                      <a:endParaRPr lang="ja-JP" altLang="en-US" sz="1150" b="0" i="0" u="none" strike="noStrike">
                        <a:solidFill>
                          <a:srgbClr val="000000"/>
                        </a:solidFill>
                        <a:effectLst/>
                        <a:latin typeface="+mn-ea"/>
                        <a:ea typeface="+mn-ea"/>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150" u="none" strike="noStrike">
                          <a:effectLst/>
                          <a:latin typeface="+mn-ea"/>
                          <a:ea typeface="+mn-ea"/>
                        </a:rPr>
                        <a:t>（公財）石川県産業創出支援機構</a:t>
                      </a:r>
                      <a:endParaRPr lang="zh-TW" altLang="en-US" sz="1150" b="0" i="0" u="none" strike="noStrike" dirty="0">
                        <a:solidFill>
                          <a:srgbClr val="000000"/>
                        </a:solidFill>
                        <a:effectLst/>
                        <a:latin typeface="+mn-ea"/>
                        <a:ea typeface="+mn-ea"/>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148445"/>
                  </a:ext>
                </a:extLst>
              </a:tr>
              <a:tr h="431980">
                <a:tc>
                  <a:txBody>
                    <a:bodyPr/>
                    <a:lstStyle/>
                    <a:p>
                      <a:pPr marL="0" indent="0" algn="l" fontAlgn="ctr">
                        <a:buFontTx/>
                        <a:buNone/>
                      </a:pPr>
                      <a:r>
                        <a:rPr lang="ja-JP" altLang="en-US" sz="1150" u="none" strike="noStrike">
                          <a:effectLst/>
                          <a:latin typeface="+mn-ea"/>
                          <a:ea typeface="+mn-ea"/>
                        </a:rPr>
                        <a:t>○芳香族化合物の高生産プラットホーム菌株を用いたヒドロキシチロソールの新たな生産方法の開</a:t>
                      </a:r>
                      <a:endParaRPr lang="en-US" altLang="ja-JP" sz="1150" u="none" strike="noStrike" dirty="0">
                        <a:effectLst/>
                        <a:latin typeface="+mn-ea"/>
                        <a:ea typeface="+mn-ea"/>
                      </a:endParaRPr>
                    </a:p>
                    <a:p>
                      <a:pPr marL="0" indent="0" algn="l" fontAlgn="ctr">
                        <a:buFontTx/>
                        <a:buNone/>
                      </a:pPr>
                      <a:r>
                        <a:rPr lang="ja-JP" altLang="en-US" sz="1150" u="none" strike="noStrike">
                          <a:effectLst/>
                          <a:latin typeface="+mn-ea"/>
                          <a:ea typeface="+mn-ea"/>
                        </a:rPr>
                        <a:t>　発（再掲）</a:t>
                      </a: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pt-PT" altLang="ja-JP" sz="1150" u="none" strike="noStrike" dirty="0">
                          <a:effectLst/>
                          <a:latin typeface="+mn-ea"/>
                          <a:ea typeface="+mn-ea"/>
                        </a:rPr>
                        <a:t>JST</a:t>
                      </a:r>
                      <a:r>
                        <a:rPr lang="ja-JP" altLang="en-US" sz="1150" u="none" strike="noStrike">
                          <a:effectLst/>
                          <a:latin typeface="+mn-ea"/>
                          <a:ea typeface="+mn-ea"/>
                        </a:rPr>
                        <a:t>：</a:t>
                      </a:r>
                      <a:r>
                        <a:rPr lang="pt-PT" altLang="ja-JP" sz="1150" u="none" strike="noStrike" dirty="0">
                          <a:effectLst/>
                          <a:latin typeface="+mn-ea"/>
                          <a:ea typeface="+mn-ea"/>
                        </a:rPr>
                        <a:t>A-STEP</a:t>
                      </a:r>
                      <a:r>
                        <a:rPr lang="ja-JP" altLang="en-US" sz="1150" u="none" strike="noStrike">
                          <a:effectLst/>
                          <a:latin typeface="+mn-ea"/>
                          <a:ea typeface="+mn-ea"/>
                        </a:rPr>
                        <a:t>（試験研究）</a:t>
                      </a: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7491567"/>
                  </a:ext>
                </a:extLst>
              </a:tr>
              <a:tr h="219512">
                <a:tc>
                  <a:txBody>
                    <a:bodyPr/>
                    <a:lstStyle/>
                    <a:p>
                      <a:pPr marL="0" indent="0" algn="l" fontAlgn="ctr">
                        <a:buFontTx/>
                        <a:buNone/>
                      </a:pPr>
                      <a:r>
                        <a:rPr lang="ja-JP" altLang="en-US" sz="1150" u="none" strike="noStrike">
                          <a:effectLst/>
                          <a:latin typeface="+mn-ea"/>
                          <a:ea typeface="+mn-ea"/>
                        </a:rPr>
                        <a:t>○インプラント用低ヤング率</a:t>
                      </a:r>
                      <a:r>
                        <a:rPr lang="pt-PT" altLang="ja-JP" sz="1150" u="none" strike="noStrike" dirty="0" err="1">
                          <a:effectLst/>
                          <a:latin typeface="+mn-ea"/>
                          <a:ea typeface="+mn-ea"/>
                        </a:rPr>
                        <a:t>TiNbSn</a:t>
                      </a:r>
                      <a:r>
                        <a:rPr lang="ja-JP" altLang="en-US" sz="1150" u="none" strike="noStrike">
                          <a:effectLst/>
                          <a:latin typeface="+mn-ea"/>
                          <a:ea typeface="+mn-ea"/>
                        </a:rPr>
                        <a:t>合金の摺動特性の研究</a:t>
                      </a: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150" u="none" strike="noStrike">
                          <a:effectLst/>
                          <a:latin typeface="+mn-ea"/>
                          <a:ea typeface="+mn-ea"/>
                        </a:rPr>
                        <a:t>共同研究（大学）</a:t>
                      </a: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630402"/>
                  </a:ext>
                </a:extLst>
              </a:tr>
              <a:tr h="219512">
                <a:tc>
                  <a:txBody>
                    <a:bodyPr/>
                    <a:lstStyle/>
                    <a:p>
                      <a:pPr marL="0" indent="0" algn="l" fontAlgn="ctr">
                        <a:buFontTx/>
                        <a:buNone/>
                      </a:pPr>
                      <a:r>
                        <a:rPr lang="ja-JP" altLang="en-US" sz="1150" u="none" strike="noStrike">
                          <a:effectLst/>
                          <a:latin typeface="+mn-ea"/>
                          <a:ea typeface="+mn-ea"/>
                        </a:rPr>
                        <a:t>○バイオウルトラサウンド薬学：マイクロダイアフラム開発から覚醒脳への応用展開</a:t>
                      </a: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150" u="none" strike="noStrike">
                          <a:effectLst/>
                          <a:latin typeface="+mn-ea"/>
                          <a:ea typeface="+mn-ea"/>
                        </a:rPr>
                        <a:t>日本学術振興会：科学研究費助成事業</a:t>
                      </a:r>
                      <a:endParaRPr lang="ja-JP" altLang="en-US" sz="1150" b="0" i="0" u="none" strike="noStrike" dirty="0">
                        <a:solidFill>
                          <a:srgbClr val="000000"/>
                        </a:solidFill>
                        <a:effectLst/>
                        <a:latin typeface="+mn-ea"/>
                        <a:ea typeface="+mn-ea"/>
                      </a:endParaRP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7760680"/>
                  </a:ext>
                </a:extLst>
              </a:tr>
              <a:tr h="219512">
                <a:tc>
                  <a:txBody>
                    <a:bodyPr/>
                    <a:lstStyle/>
                    <a:p>
                      <a:pPr marL="0" indent="0" algn="l" fontAlgn="ctr">
                        <a:buFontTx/>
                        <a:buNone/>
                      </a:pPr>
                      <a:r>
                        <a:rPr lang="ja-JP" altLang="en-US" sz="1150" u="none" strike="noStrike">
                          <a:effectLst/>
                          <a:latin typeface="+mn-ea"/>
                          <a:ea typeface="+mn-ea"/>
                        </a:rPr>
                        <a:t>○非ガウス分布をベースとした緩衝設計理論の再構築</a:t>
                      </a: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150" u="none" strike="noStrike">
                          <a:effectLst/>
                          <a:latin typeface="+mn-ea"/>
                          <a:ea typeface="+mn-ea"/>
                        </a:rPr>
                        <a:t>日本学術振興会：科学研究費助成事業</a:t>
                      </a:r>
                      <a:endParaRPr lang="ja-JP" altLang="en-US" sz="1150" b="0" i="0" u="none" strike="noStrike" dirty="0">
                        <a:solidFill>
                          <a:srgbClr val="000000"/>
                        </a:solidFill>
                        <a:effectLst/>
                        <a:latin typeface="+mn-ea"/>
                        <a:ea typeface="+mn-ea"/>
                      </a:endParaRP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3453610"/>
                  </a:ext>
                </a:extLst>
              </a:tr>
              <a:tr h="219512">
                <a:tc>
                  <a:txBody>
                    <a:bodyPr/>
                    <a:lstStyle/>
                    <a:p>
                      <a:pPr marL="0" indent="0" algn="l" fontAlgn="ctr">
                        <a:buFontTx/>
                        <a:buNone/>
                      </a:pPr>
                      <a:r>
                        <a:rPr lang="ja-JP" altLang="en-US" sz="1150" u="none" strike="noStrike" dirty="0">
                          <a:effectLst/>
                          <a:latin typeface="+mn-ea"/>
                          <a:ea typeface="+mn-ea"/>
                        </a:rPr>
                        <a:t>○スマートテキスタイルに向けた高屈曲性・高排熱性を有する不織布配線素子の開発</a:t>
                      </a: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150" u="none" strike="noStrike" dirty="0">
                          <a:effectLst/>
                          <a:latin typeface="+mn-ea"/>
                          <a:ea typeface="+mn-ea"/>
                        </a:rPr>
                        <a:t>JST：A-STEP（</a:t>
                      </a:r>
                      <a:r>
                        <a:rPr lang="ja-JP" altLang="en-US" sz="1150" u="none" strike="noStrike">
                          <a:effectLst/>
                          <a:latin typeface="+mn-ea"/>
                          <a:ea typeface="+mn-ea"/>
                        </a:rPr>
                        <a:t>トライアウト）</a:t>
                      </a:r>
                      <a:endParaRPr lang="ja-JP" altLang="en-US" sz="1150" b="0" i="0" u="none" strike="noStrike">
                        <a:solidFill>
                          <a:srgbClr val="000000"/>
                        </a:solidFill>
                        <a:effectLst/>
                        <a:latin typeface="+mn-ea"/>
                        <a:ea typeface="+mn-ea"/>
                      </a:endParaRP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8412603"/>
                  </a:ext>
                </a:extLst>
              </a:tr>
              <a:tr h="219512">
                <a:tc>
                  <a:txBody>
                    <a:bodyPr/>
                    <a:lstStyle/>
                    <a:p>
                      <a:pPr marL="0" indent="0" algn="l" fontAlgn="ctr">
                        <a:buFontTx/>
                        <a:buNone/>
                      </a:pPr>
                      <a:r>
                        <a:rPr lang="ja-JP" altLang="en-US" sz="1150" u="none" strike="noStrike">
                          <a:effectLst/>
                          <a:latin typeface="+mn-ea"/>
                          <a:ea typeface="+mn-ea"/>
                        </a:rPr>
                        <a:t>○除染廃棄物仮置場の適正管理に向けたシート状高分子資材の劣化メカニズムの解明（再掲）</a:t>
                      </a: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150" u="none" strike="noStrike">
                          <a:effectLst/>
                          <a:latin typeface="+mn-ea"/>
                          <a:ea typeface="+mn-ea"/>
                        </a:rPr>
                        <a:t>日本学術振興会：科学研究費助成事業</a:t>
                      </a:r>
                      <a:endParaRPr lang="ja-JP" altLang="en-US" sz="1150" b="0" i="0" u="none" strike="noStrike" dirty="0">
                        <a:solidFill>
                          <a:srgbClr val="000000"/>
                        </a:solidFill>
                        <a:effectLst/>
                        <a:latin typeface="+mn-ea"/>
                        <a:ea typeface="+mn-ea"/>
                      </a:endParaRP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3806605"/>
                  </a:ext>
                </a:extLst>
              </a:tr>
              <a:tr h="219512">
                <a:tc>
                  <a:txBody>
                    <a:bodyPr/>
                    <a:lstStyle/>
                    <a:p>
                      <a:pPr marL="0" indent="0" algn="l" fontAlgn="ctr">
                        <a:buFontTx/>
                        <a:buNone/>
                      </a:pPr>
                      <a:r>
                        <a:rPr lang="ja-JP" altLang="en-US" sz="1150" u="none" strike="noStrike">
                          <a:effectLst/>
                          <a:latin typeface="+mn-ea"/>
                          <a:ea typeface="+mn-ea"/>
                        </a:rPr>
                        <a:t>○ディーゼル微粒子状物質の高効率な捕集と燃焼を実現する革新的な触媒フィルターの提案</a:t>
                      </a:r>
                      <a:r>
                        <a:rPr lang="en-US" altLang="ja-JP" sz="1150" u="none" strike="noStrike" dirty="0">
                          <a:effectLst/>
                          <a:latin typeface="+mn-ea"/>
                          <a:ea typeface="+mn-ea"/>
                        </a:rPr>
                        <a:t>(</a:t>
                      </a:r>
                      <a:r>
                        <a:rPr lang="ja-JP" altLang="en-US" sz="1150" u="none" strike="noStrike">
                          <a:effectLst/>
                          <a:latin typeface="+mn-ea"/>
                          <a:ea typeface="+mn-ea"/>
                        </a:rPr>
                        <a:t>再掲</a:t>
                      </a:r>
                      <a:r>
                        <a:rPr lang="en-US" altLang="ja-JP" sz="1150" u="none" strike="noStrike" dirty="0">
                          <a:effectLst/>
                          <a:latin typeface="+mn-ea"/>
                          <a:ea typeface="+mn-ea"/>
                        </a:rPr>
                        <a:t>)</a:t>
                      </a:r>
                      <a:endParaRPr lang="ja-JP" altLang="en-US" sz="1150" u="none" strike="noStrike">
                        <a:effectLst/>
                        <a:latin typeface="+mn-ea"/>
                        <a:ea typeface="+mn-ea"/>
                      </a:endParaRP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150" u="none" strike="noStrike">
                          <a:effectLst/>
                          <a:latin typeface="+mn-ea"/>
                          <a:ea typeface="+mn-ea"/>
                        </a:rPr>
                        <a:t>日本学術振興会：科学研究費助成事業</a:t>
                      </a:r>
                      <a:endParaRPr lang="ja-JP" altLang="en-US" sz="1150" b="0" i="0" u="none" strike="noStrike" dirty="0">
                        <a:solidFill>
                          <a:srgbClr val="000000"/>
                        </a:solidFill>
                        <a:effectLst/>
                        <a:latin typeface="+mn-ea"/>
                        <a:ea typeface="+mn-ea"/>
                      </a:endParaRP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8679381"/>
                  </a:ext>
                </a:extLst>
              </a:tr>
              <a:tr h="219512">
                <a:tc>
                  <a:txBody>
                    <a:bodyPr/>
                    <a:lstStyle/>
                    <a:p>
                      <a:pPr marL="0" indent="0" algn="l" fontAlgn="ctr">
                        <a:buFontTx/>
                        <a:buNone/>
                      </a:pPr>
                      <a:r>
                        <a:rPr lang="ja-JP" altLang="en-US" sz="1150" u="none" strike="noStrike">
                          <a:effectLst/>
                          <a:latin typeface="+mn-ea"/>
                          <a:ea typeface="+mn-ea"/>
                        </a:rPr>
                        <a:t>○低環境負荷型の皮革の加工技術の開発</a:t>
                      </a: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150" u="none" strike="noStrike">
                          <a:effectLst/>
                          <a:latin typeface="+mn-ea"/>
                          <a:ea typeface="+mn-ea"/>
                        </a:rPr>
                        <a:t>日本学術振興会：科学研究費助成事業</a:t>
                      </a:r>
                      <a:endParaRPr lang="ja-JP" altLang="en-US" sz="1150" b="0" i="0" u="none" strike="noStrike" dirty="0">
                        <a:solidFill>
                          <a:srgbClr val="000000"/>
                        </a:solidFill>
                        <a:effectLst/>
                        <a:latin typeface="+mn-ea"/>
                        <a:ea typeface="+mn-ea"/>
                      </a:endParaRP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2514825"/>
                  </a:ext>
                </a:extLst>
              </a:tr>
              <a:tr h="219512">
                <a:tc>
                  <a:txBody>
                    <a:bodyPr/>
                    <a:lstStyle/>
                    <a:p>
                      <a:pPr marL="0" indent="0" algn="l" fontAlgn="ctr">
                        <a:buFontTx/>
                        <a:buNone/>
                      </a:pPr>
                      <a:r>
                        <a:rPr lang="ja-JP" altLang="en-US" sz="1150" u="none" strike="noStrike">
                          <a:effectLst/>
                          <a:latin typeface="+mn-ea"/>
                          <a:ea typeface="+mn-ea"/>
                        </a:rPr>
                        <a:t>○黄色ブドウ球菌感染時に活性化し皮膚菌叢を健全化する脂質の酵素・微生物生産法の検討</a:t>
                      </a: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150" u="none" strike="noStrike">
                          <a:effectLst/>
                          <a:latin typeface="+mn-ea"/>
                          <a:ea typeface="+mn-ea"/>
                        </a:rPr>
                        <a:t>日本学術振興会：科学研究費助成事業</a:t>
                      </a:r>
                      <a:endParaRPr lang="ja-JP" altLang="en-US" sz="1150" b="0" i="0" u="none" strike="noStrike" dirty="0">
                        <a:solidFill>
                          <a:srgbClr val="000000"/>
                        </a:solidFill>
                        <a:effectLst/>
                        <a:latin typeface="+mn-ea"/>
                        <a:ea typeface="+mn-ea"/>
                      </a:endParaRP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3228618"/>
                  </a:ext>
                </a:extLst>
              </a:tr>
              <a:tr h="219550">
                <a:tc>
                  <a:txBody>
                    <a:bodyPr/>
                    <a:lstStyle/>
                    <a:p>
                      <a:pPr algn="l" fontAlgn="ctr"/>
                      <a:r>
                        <a:rPr lang="ja-JP" altLang="en-US" sz="1150" u="none" strike="noStrike">
                          <a:effectLst/>
                          <a:latin typeface="+mn-ea"/>
                          <a:ea typeface="+mn-ea"/>
                        </a:rPr>
                        <a:t>○アトピー性皮膚環境を改善するプロバイオティクスおよび皮膚・腸管環境の創生</a:t>
                      </a:r>
                      <a:endParaRPr lang="ja-JP" altLang="en-US" sz="1150" b="0" i="0" u="none" strike="noStrike">
                        <a:solidFill>
                          <a:srgbClr val="000000"/>
                        </a:solidFill>
                        <a:effectLst/>
                        <a:latin typeface="+mn-ea"/>
                        <a:ea typeface="+mn-ea"/>
                      </a:endParaRPr>
                    </a:p>
                  </a:txBody>
                  <a:tcPr marL="5849" marR="5849" marT="58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150" u="none" strike="noStrike" dirty="0">
                          <a:effectLst/>
                          <a:latin typeface="+mn-ea"/>
                          <a:ea typeface="+mn-ea"/>
                        </a:rPr>
                        <a:t>JST：A-STEP</a:t>
                      </a:r>
                      <a:r>
                        <a:rPr lang="en-US" sz="1150" u="none" strike="noStrike" baseline="0" dirty="0">
                          <a:effectLst/>
                          <a:latin typeface="+mn-ea"/>
                          <a:ea typeface="+mn-ea"/>
                        </a:rPr>
                        <a:t>（</a:t>
                      </a:r>
                      <a:r>
                        <a:rPr lang="ja-JP" altLang="en-US" sz="1150" u="none" strike="noStrike">
                          <a:effectLst/>
                          <a:latin typeface="+mn-ea"/>
                          <a:ea typeface="+mn-ea"/>
                        </a:rPr>
                        <a:t>試験研究</a:t>
                      </a:r>
                      <a:r>
                        <a:rPr lang="en-US" altLang="ja-JP" sz="1150" u="none" strike="noStrike" dirty="0">
                          <a:effectLst/>
                          <a:latin typeface="+mn-ea"/>
                          <a:ea typeface="+mn-ea"/>
                        </a:rPr>
                        <a:t>-2</a:t>
                      </a:r>
                      <a:r>
                        <a:rPr lang="ja-JP" altLang="en-US" sz="1150" u="none" strike="noStrike">
                          <a:effectLst/>
                          <a:latin typeface="+mn-ea"/>
                          <a:ea typeface="+mn-ea"/>
                        </a:rPr>
                        <a:t>）</a:t>
                      </a:r>
                      <a:endParaRPr lang="en-US" altLang="ja-JP" sz="1150" b="0" i="0" u="none" strike="noStrike" dirty="0">
                        <a:solidFill>
                          <a:srgbClr val="000000"/>
                        </a:solidFill>
                        <a:effectLst/>
                        <a:latin typeface="+mn-ea"/>
                        <a:ea typeface="+mn-ea"/>
                      </a:endParaRPr>
                    </a:p>
                  </a:txBody>
                  <a:tcPr marL="5849" marR="5849" marT="58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7553792"/>
                  </a:ext>
                </a:extLst>
              </a:tr>
              <a:tr h="219550">
                <a:tc>
                  <a:txBody>
                    <a:bodyPr/>
                    <a:lstStyle/>
                    <a:p>
                      <a:pPr algn="l" fontAlgn="ctr"/>
                      <a:r>
                        <a:rPr lang="ja-JP" altLang="en-US" sz="1150" u="none" strike="noStrike">
                          <a:effectLst/>
                          <a:latin typeface="+mn-ea"/>
                          <a:ea typeface="+mn-ea"/>
                        </a:rPr>
                        <a:t>○食油中に発生する有害懸念物質の吸収動態推定</a:t>
                      </a:r>
                      <a:endParaRPr lang="ja-JP" altLang="en-US" sz="1150" b="0" i="0" u="none" strike="noStrike">
                        <a:solidFill>
                          <a:srgbClr val="000000"/>
                        </a:solidFill>
                        <a:effectLst/>
                        <a:latin typeface="+mn-ea"/>
                        <a:ea typeface="+mn-ea"/>
                      </a:endParaRPr>
                    </a:p>
                  </a:txBody>
                  <a:tcPr marL="5849" marR="5849" marT="58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150" u="none" strike="noStrike">
                          <a:effectLst/>
                          <a:latin typeface="+mn-ea"/>
                          <a:ea typeface="+mn-ea"/>
                        </a:rPr>
                        <a:t>科研費</a:t>
                      </a:r>
                      <a:endParaRPr lang="ja-JP" altLang="en-US" sz="1150" b="0" i="0" u="none" strike="noStrike">
                        <a:solidFill>
                          <a:srgbClr val="000000"/>
                        </a:solidFill>
                        <a:effectLst/>
                        <a:latin typeface="+mn-ea"/>
                        <a:ea typeface="+mn-ea"/>
                      </a:endParaRPr>
                    </a:p>
                  </a:txBody>
                  <a:tcPr marL="5849" marR="5849" marT="58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2249536"/>
                  </a:ext>
                </a:extLst>
              </a:tr>
              <a:tr h="219550">
                <a:tc>
                  <a:txBody>
                    <a:bodyPr/>
                    <a:lstStyle/>
                    <a:p>
                      <a:pPr algn="l" fontAlgn="ctr"/>
                      <a:r>
                        <a:rPr lang="ja-JP" altLang="en-US" sz="1150" u="none" strike="noStrike">
                          <a:effectLst/>
                          <a:latin typeface="+mn-ea"/>
                          <a:ea typeface="+mn-ea"/>
                        </a:rPr>
                        <a:t>○アトピー性皮膚炎や肌荒れを緩和する機能性脂肪酸のスマート酵母を用いた生産・精製法の開発</a:t>
                      </a:r>
                      <a:endParaRPr lang="ja-JP" altLang="en-US" sz="1150" b="0" i="0" u="none" strike="noStrike">
                        <a:solidFill>
                          <a:srgbClr val="000000"/>
                        </a:solidFill>
                        <a:effectLst/>
                        <a:latin typeface="+mn-ea"/>
                        <a:ea typeface="+mn-ea"/>
                      </a:endParaRPr>
                    </a:p>
                  </a:txBody>
                  <a:tcPr marL="5849" marR="5849" marT="58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150" u="none" strike="noStrike">
                          <a:effectLst/>
                          <a:latin typeface="+mn-ea"/>
                          <a:ea typeface="+mn-ea"/>
                        </a:rPr>
                        <a:t>サポイン</a:t>
                      </a:r>
                      <a:endParaRPr lang="ja-JP" altLang="en-US" sz="1150" b="0" i="0" u="none" strike="noStrike">
                        <a:solidFill>
                          <a:srgbClr val="000000"/>
                        </a:solidFill>
                        <a:effectLst/>
                        <a:latin typeface="+mn-ea"/>
                        <a:ea typeface="+mn-ea"/>
                      </a:endParaRPr>
                    </a:p>
                  </a:txBody>
                  <a:tcPr marL="5849" marR="5849" marT="58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35743229"/>
                  </a:ext>
                </a:extLst>
              </a:tr>
              <a:tr h="219512">
                <a:tc>
                  <a:txBody>
                    <a:bodyPr/>
                    <a:lstStyle/>
                    <a:p>
                      <a:pPr marL="0" indent="0" algn="l" fontAlgn="ctr">
                        <a:buFontTx/>
                        <a:buNone/>
                      </a:pPr>
                      <a:r>
                        <a:rPr lang="ja-JP" altLang="en-US" sz="1150" u="none" strike="noStrike">
                          <a:effectLst/>
                          <a:latin typeface="+mn-ea"/>
                          <a:ea typeface="+mn-ea"/>
                        </a:rPr>
                        <a:t>○高度浄水処理用粒状活性炭の新たな性状評価に関する研究</a:t>
                      </a: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150" u="none" strike="noStrike">
                          <a:effectLst/>
                          <a:latin typeface="+mn-ea"/>
                          <a:ea typeface="+mn-ea"/>
                        </a:rPr>
                        <a:t>所費研究：基盤研究</a:t>
                      </a:r>
                      <a:endParaRPr lang="ja-JP" altLang="en-US" sz="1150" b="0" i="0" u="none" strike="noStrike">
                        <a:solidFill>
                          <a:srgbClr val="000000"/>
                        </a:solidFill>
                        <a:effectLst/>
                        <a:latin typeface="+mn-ea"/>
                        <a:ea typeface="+mn-ea"/>
                      </a:endParaRP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2407800"/>
                  </a:ext>
                </a:extLst>
              </a:tr>
              <a:tr h="219512">
                <a:tc>
                  <a:txBody>
                    <a:bodyPr/>
                    <a:lstStyle/>
                    <a:p>
                      <a:pPr marL="0" indent="0" algn="l" fontAlgn="ctr">
                        <a:buFontTx/>
                        <a:buNone/>
                      </a:pPr>
                      <a:r>
                        <a:rPr lang="ja-JP" altLang="en-US" sz="1150" u="none" strike="noStrike">
                          <a:effectLst/>
                          <a:latin typeface="+mn-ea"/>
                          <a:ea typeface="+mn-ea"/>
                        </a:rPr>
                        <a:t>○医療用高強度極細ステンレスロープの耐食性向上に関する研究開発</a:t>
                      </a: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150" u="none" strike="noStrike">
                          <a:effectLst/>
                          <a:latin typeface="+mn-ea"/>
                          <a:ea typeface="+mn-ea"/>
                        </a:rPr>
                        <a:t>共同研究（企業）</a:t>
                      </a:r>
                      <a:endParaRPr lang="zh-TW" altLang="en-US" sz="1150" b="0" i="0" u="none" strike="noStrike" dirty="0">
                        <a:solidFill>
                          <a:srgbClr val="000000"/>
                        </a:solidFill>
                        <a:effectLst/>
                        <a:latin typeface="+mn-ea"/>
                        <a:ea typeface="+mn-ea"/>
                      </a:endParaRP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211873"/>
                  </a:ext>
                </a:extLst>
              </a:tr>
              <a:tr h="219512">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150" u="none" strike="noStrike">
                          <a:effectLst/>
                          <a:latin typeface="+mn-ea"/>
                          <a:ea typeface="+mn-ea"/>
                        </a:rPr>
                        <a:t>○新規殺菌技術の研究開発</a:t>
                      </a:r>
                      <a:endParaRPr lang="ja-JP" altLang="en-US" sz="1150" b="0" i="0" u="none" strike="noStrike">
                        <a:solidFill>
                          <a:srgbClr val="000000"/>
                        </a:solidFill>
                        <a:effectLst/>
                        <a:latin typeface="+mn-ea"/>
                        <a:ea typeface="+mn-ea"/>
                      </a:endParaRP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150" u="none" strike="noStrike">
                          <a:effectLst/>
                          <a:latin typeface="+mn-ea"/>
                          <a:ea typeface="+mn-ea"/>
                        </a:rPr>
                        <a:t>共同研究（企業）</a:t>
                      </a:r>
                      <a:endParaRPr lang="zh-TW" altLang="en-US" sz="1150" b="0" i="0" u="none" strike="noStrike" dirty="0">
                        <a:solidFill>
                          <a:srgbClr val="000000"/>
                        </a:solidFill>
                        <a:effectLst/>
                        <a:latin typeface="+mn-ea"/>
                        <a:ea typeface="+mn-ea"/>
                      </a:endParaRP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9059022"/>
                  </a:ext>
                </a:extLst>
              </a:tr>
              <a:tr h="219512">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150" u="none" strike="noStrike">
                          <a:effectLst/>
                          <a:latin typeface="+mn-ea"/>
                          <a:ea typeface="+mn-ea"/>
                        </a:rPr>
                        <a:t>○車用消臭・芳香製品の開発</a:t>
                      </a:r>
                      <a:endParaRPr lang="ja-JP" altLang="en-US" sz="1150" b="0" i="0" u="none" strike="noStrike">
                        <a:solidFill>
                          <a:srgbClr val="000000"/>
                        </a:solidFill>
                        <a:effectLst/>
                        <a:latin typeface="+mn-ea"/>
                        <a:ea typeface="+mn-ea"/>
                      </a:endParaRP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150" u="none" strike="noStrike" dirty="0">
                          <a:effectLst/>
                          <a:latin typeface="+mn-ea"/>
                          <a:ea typeface="+mn-ea"/>
                        </a:rPr>
                        <a:t>共同研究（企業）</a:t>
                      </a:r>
                      <a:endParaRPr lang="zh-TW" altLang="en-US" sz="1150" b="0" i="0" u="none" strike="noStrike" dirty="0">
                        <a:solidFill>
                          <a:srgbClr val="000000"/>
                        </a:solidFill>
                        <a:effectLst/>
                        <a:latin typeface="+mn-ea"/>
                        <a:ea typeface="+mn-ea"/>
                      </a:endParaRPr>
                    </a:p>
                  </a:txBody>
                  <a:tcPr marL="5811" marR="5811" marT="5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8577250"/>
                  </a:ext>
                </a:extLst>
              </a:tr>
            </a:tbl>
          </a:graphicData>
        </a:graphic>
      </p:graphicFrame>
      <p:sp>
        <p:nvSpPr>
          <p:cNvPr id="3" name="スライド番号プレースホルダー 1"/>
          <p:cNvSpPr txBox="1">
            <a:spLocks/>
          </p:cNvSpPr>
          <p:nvPr/>
        </p:nvSpPr>
        <p:spPr>
          <a:xfrm>
            <a:off x="8629649" y="6492875"/>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38</a:t>
            </a:fld>
            <a:endParaRPr kumimoji="1" lang="ja-JP" altLang="en-US" sz="2000" dirty="0"/>
          </a:p>
        </p:txBody>
      </p:sp>
      <p:sp>
        <p:nvSpPr>
          <p:cNvPr id="4" name="テキスト ボックス 3">
            <a:extLst>
              <a:ext uri="{FF2B5EF4-FFF2-40B4-BE49-F238E27FC236}">
                <a16:creationId xmlns:a16="http://schemas.microsoft.com/office/drawing/2014/main" id="{E72C20A4-006A-4F55-A758-F9050344D47E}"/>
              </a:ext>
            </a:extLst>
          </p:cNvPr>
          <p:cNvSpPr txBox="1"/>
          <p:nvPr/>
        </p:nvSpPr>
        <p:spPr>
          <a:xfrm>
            <a:off x="1600150" y="58267"/>
            <a:ext cx="5923416" cy="400110"/>
          </a:xfrm>
          <a:prstGeom prst="rect">
            <a:avLst/>
          </a:prstGeom>
          <a:noFill/>
        </p:spPr>
        <p:txBody>
          <a:bodyPr wrap="none" rtlCol="0">
            <a:spAutoFit/>
          </a:bodyPr>
          <a:lstStyle/>
          <a:p>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取組みを進めている注目</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イノベーション</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分野の研究事業</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5" name="直線コネクタ 4">
            <a:extLst>
              <a:ext uri="{FF2B5EF4-FFF2-40B4-BE49-F238E27FC236}">
                <a16:creationId xmlns:a16="http://schemas.microsoft.com/office/drawing/2014/main" id="{DCBED761-4A2D-4E0D-9CAC-8DC67659F5D5}"/>
              </a:ext>
            </a:extLst>
          </p:cNvPr>
          <p:cNvCxnSpPr/>
          <p:nvPr/>
        </p:nvCxnSpPr>
        <p:spPr>
          <a:xfrm>
            <a:off x="308973" y="490315"/>
            <a:ext cx="86258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82043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二等辺三角形 9">
            <a:extLst>
              <a:ext uri="{FF2B5EF4-FFF2-40B4-BE49-F238E27FC236}">
                <a16:creationId xmlns:a16="http://schemas.microsoft.com/office/drawing/2014/main" id="{E4F1C0E0-605A-4ED1-BD5D-A264A2BDB11C}"/>
              </a:ext>
            </a:extLst>
          </p:cNvPr>
          <p:cNvSpPr/>
          <p:nvPr/>
        </p:nvSpPr>
        <p:spPr>
          <a:xfrm rot="10800000">
            <a:off x="2552860" y="4095073"/>
            <a:ext cx="4032578" cy="60597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1" name="テキスト ボックス 20">
            <a:extLst>
              <a:ext uri="{FF2B5EF4-FFF2-40B4-BE49-F238E27FC236}">
                <a16:creationId xmlns:a16="http://schemas.microsoft.com/office/drawing/2014/main" id="{71AB26C6-7B6B-4F05-8586-47ACE32E043B}"/>
              </a:ext>
            </a:extLst>
          </p:cNvPr>
          <p:cNvSpPr txBox="1"/>
          <p:nvPr/>
        </p:nvSpPr>
        <p:spPr>
          <a:xfrm>
            <a:off x="2237599" y="4054712"/>
            <a:ext cx="4669868" cy="646331"/>
          </a:xfrm>
          <a:prstGeom prst="rect">
            <a:avLst/>
          </a:prstGeom>
          <a:noFill/>
        </p:spPr>
        <p:txBody>
          <a:bodyPr wrap="none" rtlCol="0">
            <a:spAutoFit/>
          </a:bodyPr>
          <a:lstStyle/>
          <a:p>
            <a:pPr algn="ctr"/>
            <a:r>
              <a:rPr lang="en-US" altLang="ja-JP" sz="1200" dirty="0">
                <a:latin typeface="Meiryo UI" panose="020B0604030504040204" pitchFamily="50" charset="-128"/>
                <a:ea typeface="Meiryo UI" panose="020B0604030504040204" pitchFamily="50" charset="-128"/>
                <a:cs typeface="Meiryo UI" panose="020B0604030504040204" pitchFamily="50" charset="-128"/>
              </a:rPr>
              <a:t>H</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年：府市統合本部会議、</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H24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年：合同経営戦略会議</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sz="1200" dirty="0">
                <a:latin typeface="Meiryo UI" panose="020B0604030504040204" pitchFamily="50" charset="-128"/>
                <a:ea typeface="Meiryo UI" panose="020B0604030504040204" pitchFamily="50" charset="-128"/>
                <a:cs typeface="Meiryo UI" panose="020B0604030504040204" pitchFamily="50" charset="-128"/>
              </a:rPr>
              <a:t>H</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年：副首都推進本部会議</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での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議論を経て</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2" name="直線コネクタ 21">
            <a:extLst>
              <a:ext uri="{FF2B5EF4-FFF2-40B4-BE49-F238E27FC236}">
                <a16:creationId xmlns:a16="http://schemas.microsoft.com/office/drawing/2014/main" id="{15303DEA-EC2D-4F63-A854-B768BA4F3849}"/>
              </a:ext>
            </a:extLst>
          </p:cNvPr>
          <p:cNvCxnSpPr/>
          <p:nvPr/>
        </p:nvCxnSpPr>
        <p:spPr>
          <a:xfrm>
            <a:off x="259053" y="476672"/>
            <a:ext cx="86258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スライド番号プレースホルダー 1"/>
          <p:cNvSpPr txBox="1">
            <a:spLocks/>
          </p:cNvSpPr>
          <p:nvPr/>
        </p:nvSpPr>
        <p:spPr>
          <a:xfrm>
            <a:off x="8629649" y="0"/>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3</a:t>
            </a:fld>
            <a:endParaRPr kumimoji="1" lang="ja-JP" altLang="en-US" sz="2000" dirty="0"/>
          </a:p>
        </p:txBody>
      </p:sp>
      <p:graphicFrame>
        <p:nvGraphicFramePr>
          <p:cNvPr id="61" name="表 60"/>
          <p:cNvGraphicFramePr>
            <a:graphicFrameLocks noGrp="1"/>
          </p:cNvGraphicFramePr>
          <p:nvPr>
            <p:extLst>
              <p:ext uri="{D42A27DB-BD31-4B8C-83A1-F6EECF244321}">
                <p14:modId xmlns:p14="http://schemas.microsoft.com/office/powerpoint/2010/main" val="2454038621"/>
              </p:ext>
            </p:extLst>
          </p:nvPr>
        </p:nvGraphicFramePr>
        <p:xfrm>
          <a:off x="324024" y="635264"/>
          <a:ext cx="4175968" cy="323088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863600">
                  <a:extLst>
                    <a:ext uri="{9D8B030D-6E8A-4147-A177-3AD203B41FA5}">
                      <a16:colId xmlns:a16="http://schemas.microsoft.com/office/drawing/2014/main" val="3152417032"/>
                    </a:ext>
                  </a:extLst>
                </a:gridCol>
                <a:gridCol w="3312368">
                  <a:extLst>
                    <a:ext uri="{9D8B030D-6E8A-4147-A177-3AD203B41FA5}">
                      <a16:colId xmlns:a16="http://schemas.microsoft.com/office/drawing/2014/main" val="1348569227"/>
                    </a:ext>
                  </a:extLst>
                </a:gridCol>
              </a:tblGrid>
              <a:tr h="127582">
                <a:tc gridSpan="2">
                  <a:txBody>
                    <a:bodyPr/>
                    <a:lstStyle/>
                    <a:p>
                      <a:pPr algn="ctr"/>
                      <a:r>
                        <a:rPr kumimoji="1" lang="ja-JP" altLang="en-US" sz="1400" b="0" dirty="0" smtClean="0">
                          <a:solidFill>
                            <a:schemeClr val="tx1"/>
                          </a:solidFill>
                          <a:latin typeface="Meiryo UI" panose="020B0604030504040204" pitchFamily="50" charset="-128"/>
                          <a:ea typeface="Meiryo UI" panose="020B0604030504040204" pitchFamily="50" charset="-128"/>
                        </a:rPr>
                        <a:t>＜旧大阪府立産業技術総合研究所＞</a:t>
                      </a:r>
                      <a:endParaRPr kumimoji="1" lang="ja-JP" altLang="en-US" sz="1400" b="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ECFF"/>
                    </a:solidFill>
                  </a:tcPr>
                </a:tc>
                <a:tc hMerge="1">
                  <a:txBody>
                    <a:bodyPr/>
                    <a:lstStyle/>
                    <a:p>
                      <a:endParaRPr kumimoji="1" lang="ja-JP" altLang="en-US" sz="1400" dirty="0">
                        <a:latin typeface="Meiryo UI" panose="020B0604030504040204" pitchFamily="50" charset="-128"/>
                        <a:ea typeface="Meiryo UI" panose="020B0604030504040204" pitchFamily="50" charset="-128"/>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45910831"/>
                  </a:ext>
                </a:extLst>
              </a:tr>
              <a:tr h="127582">
                <a:tc>
                  <a:txBody>
                    <a:bodyPr/>
                    <a:lstStyle/>
                    <a:p>
                      <a:pPr algn="ctr"/>
                      <a:r>
                        <a:rPr kumimoji="1" lang="en-US" altLang="ja-JP" sz="1400" b="0" dirty="0" smtClean="0">
                          <a:latin typeface="Meiryo UI" panose="020B0604030504040204" pitchFamily="50" charset="-128"/>
                          <a:ea typeface="Meiryo UI" panose="020B0604030504040204" pitchFamily="50" charset="-128"/>
                        </a:rPr>
                        <a:t>1929</a:t>
                      </a:r>
                      <a:r>
                        <a:rPr kumimoji="1" lang="ja-JP" altLang="en-US" sz="1400" b="0" dirty="0" smtClean="0">
                          <a:latin typeface="Meiryo UI" panose="020B0604030504040204" pitchFamily="50" charset="-128"/>
                          <a:ea typeface="Meiryo UI" panose="020B0604030504040204" pitchFamily="50" charset="-128"/>
                        </a:rPr>
                        <a:t>年</a:t>
                      </a:r>
                      <a:endParaRPr kumimoji="1" lang="en-US" altLang="ja-JP" sz="1400" b="0" dirty="0" smtClean="0">
                        <a:latin typeface="Meiryo UI" panose="020B0604030504040204" pitchFamily="50" charset="-128"/>
                        <a:ea typeface="Meiryo UI" panose="020B0604030504040204" pitchFamily="50" charset="-128"/>
                      </a:endParaRPr>
                    </a:p>
                    <a:p>
                      <a:pPr algn="ctr"/>
                      <a:r>
                        <a:rPr kumimoji="1" lang="ja-JP" altLang="en-US" sz="800" b="0" dirty="0" smtClean="0">
                          <a:latin typeface="Meiryo UI" panose="020B0604030504040204" pitchFamily="50" charset="-128"/>
                          <a:ea typeface="Meiryo UI" panose="020B0604030504040204" pitchFamily="50" charset="-128"/>
                        </a:rPr>
                        <a:t>（昭和</a:t>
                      </a:r>
                      <a:r>
                        <a:rPr kumimoji="1" lang="en-US" altLang="ja-JP" sz="800" b="0" dirty="0" smtClean="0">
                          <a:latin typeface="Meiryo UI" panose="020B0604030504040204" pitchFamily="50" charset="-128"/>
                          <a:ea typeface="Meiryo UI" panose="020B0604030504040204" pitchFamily="50" charset="-128"/>
                        </a:rPr>
                        <a:t>4</a:t>
                      </a:r>
                      <a:r>
                        <a:rPr kumimoji="1" lang="ja-JP" altLang="en-US" sz="800" b="0" dirty="0" smtClean="0">
                          <a:latin typeface="Meiryo UI" panose="020B0604030504040204" pitchFamily="50" charset="-128"/>
                          <a:ea typeface="Meiryo UI" panose="020B0604030504040204" pitchFamily="50" charset="-128"/>
                        </a:rPr>
                        <a:t>年）</a:t>
                      </a:r>
                      <a:endParaRPr kumimoji="1" lang="ja-JP" altLang="en-US" sz="800" b="0" dirty="0">
                        <a:latin typeface="Meiryo UI" panose="020B0604030504040204" pitchFamily="50" charset="-128"/>
                        <a:ea typeface="Meiryo UI" panose="020B0604030504040204" pitchFamily="50" charset="-128"/>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ECFF"/>
                    </a:solidFill>
                  </a:tcPr>
                </a:tc>
                <a:tc>
                  <a:txBody>
                    <a:bodyPr/>
                    <a:lstStyle/>
                    <a:p>
                      <a:r>
                        <a:rPr kumimoji="1" lang="ja-JP" altLang="en-US" sz="1400" b="0" dirty="0" smtClean="0">
                          <a:latin typeface="Meiryo UI" panose="020B0604030504040204" pitchFamily="50" charset="-128"/>
                          <a:ea typeface="Meiryo UI" panose="020B0604030504040204" pitchFamily="50" charset="-128"/>
                        </a:rPr>
                        <a:t>大阪市西区江之子島の旧大阪府庁舎跡に</a:t>
                      </a:r>
                      <a:r>
                        <a:rPr kumimoji="1" lang="ja-JP" altLang="en-US" sz="1400" b="1" dirty="0" smtClean="0">
                          <a:latin typeface="Meiryo UI" panose="020B0604030504040204" pitchFamily="50" charset="-128"/>
                          <a:ea typeface="Meiryo UI" panose="020B0604030504040204" pitchFamily="50" charset="-128"/>
                        </a:rPr>
                        <a:t>大阪府工業奨励館</a:t>
                      </a:r>
                      <a:r>
                        <a:rPr kumimoji="1" lang="ja-JP" altLang="en-US" sz="1400" b="0" dirty="0" smtClean="0">
                          <a:latin typeface="Meiryo UI" panose="020B0604030504040204" pitchFamily="50" charset="-128"/>
                          <a:ea typeface="Meiryo UI" panose="020B0604030504040204" pitchFamily="50" charset="-128"/>
                        </a:rPr>
                        <a:t>を創設</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4116094191"/>
                  </a:ext>
                </a:extLst>
              </a:tr>
              <a:tr h="127582">
                <a:tc>
                  <a:txBody>
                    <a:bodyPr/>
                    <a:lstStyle/>
                    <a:p>
                      <a:pPr algn="ctr"/>
                      <a:r>
                        <a:rPr kumimoji="1" lang="en-US" altLang="ja-JP" sz="1400" b="0" dirty="0" smtClean="0">
                          <a:latin typeface="Meiryo UI" panose="020B0604030504040204" pitchFamily="50" charset="-128"/>
                          <a:ea typeface="Meiryo UI" panose="020B0604030504040204" pitchFamily="50" charset="-128"/>
                        </a:rPr>
                        <a:t>1942</a:t>
                      </a:r>
                      <a:r>
                        <a:rPr kumimoji="1" lang="ja-JP" altLang="en-US" sz="1400" b="0" dirty="0" smtClean="0">
                          <a:latin typeface="Meiryo UI" panose="020B0604030504040204" pitchFamily="50" charset="-128"/>
                          <a:ea typeface="Meiryo UI" panose="020B0604030504040204" pitchFamily="50" charset="-128"/>
                        </a:rPr>
                        <a:t>年</a:t>
                      </a:r>
                      <a:endParaRPr kumimoji="1" lang="en-US" altLang="ja-JP" sz="1400" b="0" dirty="0" smtClean="0">
                        <a:latin typeface="Meiryo UI" panose="020B0604030504040204" pitchFamily="50" charset="-128"/>
                        <a:ea typeface="Meiryo UI" panose="020B0604030504040204" pitchFamily="50" charset="-128"/>
                      </a:endParaRPr>
                    </a:p>
                    <a:p>
                      <a:pPr algn="ctr"/>
                      <a:r>
                        <a:rPr kumimoji="1" lang="ja-JP" altLang="en-US" sz="800" b="0" dirty="0" smtClean="0">
                          <a:latin typeface="Meiryo UI" panose="020B0604030504040204" pitchFamily="50" charset="-128"/>
                          <a:ea typeface="Meiryo UI" panose="020B0604030504040204" pitchFamily="50" charset="-128"/>
                        </a:rPr>
                        <a:t>（昭和</a:t>
                      </a:r>
                      <a:r>
                        <a:rPr kumimoji="1" lang="en-US" altLang="ja-JP" sz="800" b="0" dirty="0" smtClean="0">
                          <a:latin typeface="Meiryo UI" panose="020B0604030504040204" pitchFamily="50" charset="-128"/>
                          <a:ea typeface="Meiryo UI" panose="020B0604030504040204" pitchFamily="50" charset="-128"/>
                        </a:rPr>
                        <a:t>17</a:t>
                      </a:r>
                      <a:r>
                        <a:rPr kumimoji="1" lang="ja-JP" altLang="en-US" sz="800" b="0" dirty="0" smtClean="0">
                          <a:latin typeface="Meiryo UI" panose="020B0604030504040204" pitchFamily="50" charset="-128"/>
                          <a:ea typeface="Meiryo UI" panose="020B0604030504040204" pitchFamily="50" charset="-128"/>
                        </a:rPr>
                        <a:t>年）</a:t>
                      </a:r>
                      <a:endParaRPr kumimoji="1" lang="ja-JP" altLang="en-US" sz="800" b="0" dirty="0">
                        <a:latin typeface="Meiryo UI" panose="020B0604030504040204" pitchFamily="50" charset="-128"/>
                        <a:ea typeface="Meiryo UI" panose="020B0604030504040204" pitchFamily="50" charset="-128"/>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ECFF"/>
                    </a:solidFill>
                  </a:tcPr>
                </a:tc>
                <a:tc>
                  <a:txBody>
                    <a:bodyPr/>
                    <a:lstStyle/>
                    <a:p>
                      <a:r>
                        <a:rPr kumimoji="1" lang="ja-JP" altLang="en-US" sz="1400" b="1" dirty="0" smtClean="0">
                          <a:latin typeface="Meiryo UI" panose="020B0604030504040204" pitchFamily="50" charset="-128"/>
                          <a:ea typeface="Meiryo UI" panose="020B0604030504040204" pitchFamily="50" charset="-128"/>
                        </a:rPr>
                        <a:t>大阪府繊維工業指導所</a:t>
                      </a:r>
                      <a:r>
                        <a:rPr kumimoji="1" lang="ja-JP" altLang="en-US" sz="1400" b="0" dirty="0" smtClean="0">
                          <a:latin typeface="Meiryo UI" panose="020B0604030504040204" pitchFamily="50" charset="-128"/>
                          <a:ea typeface="Meiryo UI" panose="020B0604030504040204" pitchFamily="50" charset="-128"/>
                        </a:rPr>
                        <a:t>を創設</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2726207540"/>
                  </a:ext>
                </a:extLst>
              </a:tr>
              <a:tr h="127582">
                <a:tc>
                  <a:txBody>
                    <a:bodyPr/>
                    <a:lstStyle/>
                    <a:p>
                      <a:pPr algn="ctr"/>
                      <a:r>
                        <a:rPr kumimoji="1" lang="en-US" altLang="ja-JP" sz="1400" b="0" dirty="0" smtClean="0">
                          <a:latin typeface="Meiryo UI" panose="020B0604030504040204" pitchFamily="50" charset="-128"/>
                          <a:ea typeface="Meiryo UI" panose="020B0604030504040204" pitchFamily="50" charset="-128"/>
                        </a:rPr>
                        <a:t>1973</a:t>
                      </a:r>
                      <a:r>
                        <a:rPr kumimoji="1" lang="ja-JP" altLang="en-US" sz="1400" b="0" dirty="0" smtClean="0">
                          <a:latin typeface="Meiryo UI" panose="020B0604030504040204" pitchFamily="50" charset="-128"/>
                          <a:ea typeface="Meiryo UI" panose="020B0604030504040204" pitchFamily="50" charset="-128"/>
                        </a:rPr>
                        <a:t>年</a:t>
                      </a:r>
                      <a:endParaRPr kumimoji="1" lang="en-US" altLang="ja-JP" sz="1400" b="0" dirty="0" smtClean="0">
                        <a:latin typeface="Meiryo UI" panose="020B0604030504040204" pitchFamily="50" charset="-128"/>
                        <a:ea typeface="Meiryo UI" panose="020B0604030504040204" pitchFamily="50" charset="-128"/>
                      </a:endParaRPr>
                    </a:p>
                    <a:p>
                      <a:pPr algn="ctr"/>
                      <a:r>
                        <a:rPr kumimoji="1" lang="ja-JP" altLang="en-US" sz="800" b="0" dirty="0" smtClean="0">
                          <a:latin typeface="Meiryo UI" panose="020B0604030504040204" pitchFamily="50" charset="-128"/>
                          <a:ea typeface="Meiryo UI" panose="020B0604030504040204" pitchFamily="50" charset="-128"/>
                        </a:rPr>
                        <a:t>（昭和</a:t>
                      </a:r>
                      <a:r>
                        <a:rPr kumimoji="1" lang="en-US" altLang="ja-JP" sz="800" b="0" dirty="0" smtClean="0">
                          <a:latin typeface="Meiryo UI" panose="020B0604030504040204" pitchFamily="50" charset="-128"/>
                          <a:ea typeface="Meiryo UI" panose="020B0604030504040204" pitchFamily="50" charset="-128"/>
                        </a:rPr>
                        <a:t>48</a:t>
                      </a:r>
                      <a:r>
                        <a:rPr kumimoji="1" lang="ja-JP" altLang="en-US" sz="800" b="0" dirty="0" smtClean="0">
                          <a:latin typeface="Meiryo UI" panose="020B0604030504040204" pitchFamily="50" charset="-128"/>
                          <a:ea typeface="Meiryo UI" panose="020B0604030504040204" pitchFamily="50" charset="-128"/>
                        </a:rPr>
                        <a:t>年）</a:t>
                      </a:r>
                      <a:endParaRPr kumimoji="1" lang="ja-JP" altLang="en-US" sz="800" b="0" dirty="0">
                        <a:latin typeface="Meiryo UI" panose="020B0604030504040204" pitchFamily="50" charset="-128"/>
                        <a:ea typeface="Meiryo UI" panose="020B0604030504040204" pitchFamily="50" charset="-128"/>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ECFF"/>
                    </a:solidFill>
                  </a:tcPr>
                </a:tc>
                <a:tc>
                  <a:txBody>
                    <a:bodyPr/>
                    <a:lstStyle/>
                    <a:p>
                      <a:r>
                        <a:rPr kumimoji="1" lang="zh-TW" altLang="en-US" sz="1400" b="1" dirty="0" smtClean="0">
                          <a:latin typeface="Meiryo UI" panose="020B0604030504040204" pitchFamily="50" charset="-128"/>
                          <a:ea typeface="Meiryo UI" panose="020B0604030504040204" pitchFamily="50" charset="-128"/>
                        </a:rPr>
                        <a:t>大阪府立工業技術研究所</a:t>
                      </a:r>
                      <a:r>
                        <a:rPr kumimoji="1" lang="zh-TW" altLang="en-US" sz="1400" b="0" dirty="0" smtClean="0">
                          <a:latin typeface="Meiryo UI" panose="020B0604030504040204" pitchFamily="50" charset="-128"/>
                          <a:ea typeface="Meiryo UI" panose="020B0604030504040204" pitchFamily="50" charset="-128"/>
                        </a:rPr>
                        <a:t>（改称）</a:t>
                      </a:r>
                    </a:p>
                    <a:p>
                      <a:r>
                        <a:rPr kumimoji="1" lang="zh-TW" altLang="en-US" sz="1400" b="1" dirty="0" smtClean="0">
                          <a:latin typeface="Meiryo UI" panose="020B0604030504040204" pitchFamily="50" charset="-128"/>
                          <a:ea typeface="Meiryo UI" panose="020B0604030504040204" pitchFamily="50" charset="-128"/>
                        </a:rPr>
                        <a:t>大阪府立繊維技術研究所</a:t>
                      </a:r>
                      <a:r>
                        <a:rPr kumimoji="1" lang="zh-TW" altLang="en-US" sz="1400" b="0" dirty="0" smtClean="0">
                          <a:latin typeface="Meiryo UI" panose="020B0604030504040204" pitchFamily="50" charset="-128"/>
                          <a:ea typeface="Meiryo UI" panose="020B0604030504040204" pitchFamily="50" charset="-128"/>
                        </a:rPr>
                        <a:t>（改称）</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451881236"/>
                  </a:ext>
                </a:extLst>
              </a:tr>
              <a:tr h="127582">
                <a:tc>
                  <a:txBody>
                    <a:bodyPr/>
                    <a:lstStyle/>
                    <a:p>
                      <a:pPr algn="ctr"/>
                      <a:r>
                        <a:rPr kumimoji="1" lang="en-US" altLang="ja-JP" sz="1400" b="0" dirty="0" smtClean="0">
                          <a:latin typeface="Meiryo UI" panose="020B0604030504040204" pitchFamily="50" charset="-128"/>
                          <a:ea typeface="Meiryo UI" panose="020B0604030504040204" pitchFamily="50" charset="-128"/>
                        </a:rPr>
                        <a:t>1987</a:t>
                      </a:r>
                      <a:r>
                        <a:rPr kumimoji="1" lang="ja-JP" altLang="en-US" sz="1400" b="0" dirty="0" smtClean="0">
                          <a:latin typeface="Meiryo UI" panose="020B0604030504040204" pitchFamily="50" charset="-128"/>
                          <a:ea typeface="Meiryo UI" panose="020B0604030504040204" pitchFamily="50" charset="-128"/>
                        </a:rPr>
                        <a:t>年</a:t>
                      </a:r>
                      <a:endParaRPr kumimoji="1" lang="en-US" altLang="ja-JP" sz="1400" b="0" dirty="0" smtClean="0">
                        <a:latin typeface="Meiryo UI" panose="020B0604030504040204" pitchFamily="50" charset="-128"/>
                        <a:ea typeface="Meiryo UI" panose="020B0604030504040204" pitchFamily="50" charset="-128"/>
                      </a:endParaRPr>
                    </a:p>
                    <a:p>
                      <a:pPr algn="ctr"/>
                      <a:r>
                        <a:rPr kumimoji="1" lang="ja-JP" altLang="en-US" sz="800" b="0" dirty="0" smtClean="0">
                          <a:latin typeface="Meiryo UI" panose="020B0604030504040204" pitchFamily="50" charset="-128"/>
                          <a:ea typeface="Meiryo UI" panose="020B0604030504040204" pitchFamily="50" charset="-128"/>
                        </a:rPr>
                        <a:t>（昭和</a:t>
                      </a:r>
                      <a:r>
                        <a:rPr kumimoji="1" lang="en-US" altLang="ja-JP" sz="800" b="0" dirty="0" smtClean="0">
                          <a:latin typeface="Meiryo UI" panose="020B0604030504040204" pitchFamily="50" charset="-128"/>
                          <a:ea typeface="Meiryo UI" panose="020B0604030504040204" pitchFamily="50" charset="-128"/>
                        </a:rPr>
                        <a:t>62</a:t>
                      </a:r>
                      <a:r>
                        <a:rPr kumimoji="1" lang="ja-JP" altLang="en-US" sz="800" b="0" dirty="0" smtClean="0">
                          <a:latin typeface="Meiryo UI" panose="020B0604030504040204" pitchFamily="50" charset="-128"/>
                          <a:ea typeface="Meiryo UI" panose="020B0604030504040204" pitchFamily="50" charset="-128"/>
                        </a:rPr>
                        <a:t>年）</a:t>
                      </a:r>
                      <a:endParaRPr kumimoji="1" lang="ja-JP" altLang="en-US" sz="800" b="0" dirty="0">
                        <a:latin typeface="Meiryo UI" panose="020B0604030504040204" pitchFamily="50" charset="-128"/>
                        <a:ea typeface="Meiryo UI" panose="020B0604030504040204" pitchFamily="50" charset="-128"/>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ECFF"/>
                    </a:solidFill>
                  </a:tcPr>
                </a:tc>
                <a:tc>
                  <a:txBody>
                    <a:bodyPr/>
                    <a:lstStyle/>
                    <a:p>
                      <a:r>
                        <a:rPr kumimoji="1" lang="ja-JP" altLang="en-US" sz="1400" b="0" dirty="0" smtClean="0">
                          <a:latin typeface="Meiryo UI" panose="020B0604030504040204" pitchFamily="50" charset="-128"/>
                          <a:ea typeface="Meiryo UI" panose="020B0604030504040204" pitchFamily="50" charset="-128"/>
                        </a:rPr>
                        <a:t>両研究所を再編整備し、</a:t>
                      </a:r>
                      <a:r>
                        <a:rPr kumimoji="1" lang="ja-JP" altLang="en-US" sz="1400" b="1" dirty="0" smtClean="0">
                          <a:latin typeface="Meiryo UI" panose="020B0604030504040204" pitchFamily="50" charset="-128"/>
                          <a:ea typeface="Meiryo UI" panose="020B0604030504040204" pitchFamily="50" charset="-128"/>
                        </a:rPr>
                        <a:t>大阪府立産業技術総合研究所</a:t>
                      </a:r>
                      <a:r>
                        <a:rPr kumimoji="1" lang="ja-JP" altLang="en-US" sz="1400" b="0" dirty="0" smtClean="0">
                          <a:latin typeface="Meiryo UI" panose="020B0604030504040204" pitchFamily="50" charset="-128"/>
                          <a:ea typeface="Meiryo UI" panose="020B0604030504040204" pitchFamily="50" charset="-128"/>
                        </a:rPr>
                        <a:t>に名称変更</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4194981704"/>
                  </a:ext>
                </a:extLst>
              </a:tr>
              <a:tr h="127582">
                <a:tc>
                  <a:txBody>
                    <a:bodyPr/>
                    <a:lstStyle/>
                    <a:p>
                      <a:pPr algn="ctr"/>
                      <a:r>
                        <a:rPr kumimoji="1" lang="en-US" altLang="ja-JP" sz="1400" b="0" dirty="0" smtClean="0">
                          <a:latin typeface="Meiryo UI" panose="020B0604030504040204" pitchFamily="50" charset="-128"/>
                          <a:ea typeface="Meiryo UI" panose="020B0604030504040204" pitchFamily="50" charset="-128"/>
                        </a:rPr>
                        <a:t>1996</a:t>
                      </a:r>
                      <a:r>
                        <a:rPr kumimoji="1" lang="ja-JP" altLang="en-US" sz="1400" b="0" dirty="0" smtClean="0">
                          <a:latin typeface="Meiryo UI" panose="020B0604030504040204" pitchFamily="50" charset="-128"/>
                          <a:ea typeface="Meiryo UI" panose="020B0604030504040204" pitchFamily="50" charset="-128"/>
                        </a:rPr>
                        <a:t>年</a:t>
                      </a:r>
                      <a:endParaRPr kumimoji="1" lang="en-US" altLang="ja-JP" sz="1400" b="0" dirty="0" smtClean="0">
                        <a:latin typeface="Meiryo UI" panose="020B0604030504040204" pitchFamily="50" charset="-128"/>
                        <a:ea typeface="Meiryo UI" panose="020B0604030504040204" pitchFamily="50" charset="-128"/>
                      </a:endParaRPr>
                    </a:p>
                    <a:p>
                      <a:pPr algn="ctr"/>
                      <a:r>
                        <a:rPr kumimoji="1" lang="ja-JP" altLang="en-US" sz="800" b="0" dirty="0" smtClean="0">
                          <a:latin typeface="Meiryo UI" panose="020B0604030504040204" pitchFamily="50" charset="-128"/>
                          <a:ea typeface="Meiryo UI" panose="020B0604030504040204" pitchFamily="50" charset="-128"/>
                        </a:rPr>
                        <a:t>（平成</a:t>
                      </a:r>
                      <a:r>
                        <a:rPr kumimoji="1" lang="en-US" altLang="ja-JP" sz="800" b="0" dirty="0" smtClean="0">
                          <a:latin typeface="Meiryo UI" panose="020B0604030504040204" pitchFamily="50" charset="-128"/>
                          <a:ea typeface="Meiryo UI" panose="020B0604030504040204" pitchFamily="50" charset="-128"/>
                        </a:rPr>
                        <a:t>8</a:t>
                      </a:r>
                      <a:r>
                        <a:rPr kumimoji="1" lang="ja-JP" altLang="en-US" sz="800" b="0" dirty="0" smtClean="0">
                          <a:latin typeface="Meiryo UI" panose="020B0604030504040204" pitchFamily="50" charset="-128"/>
                          <a:ea typeface="Meiryo UI" panose="020B0604030504040204" pitchFamily="50" charset="-128"/>
                        </a:rPr>
                        <a:t>年）</a:t>
                      </a:r>
                      <a:endParaRPr kumimoji="1" lang="ja-JP" altLang="en-US" sz="800" b="0" dirty="0">
                        <a:latin typeface="Meiryo UI" panose="020B0604030504040204" pitchFamily="50" charset="-128"/>
                        <a:ea typeface="Meiryo UI" panose="020B0604030504040204" pitchFamily="50" charset="-128"/>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ECFF"/>
                    </a:solidFill>
                  </a:tcPr>
                </a:tc>
                <a:tc>
                  <a:txBody>
                    <a:bodyPr/>
                    <a:lstStyle/>
                    <a:p>
                      <a:r>
                        <a:rPr kumimoji="1" lang="ja-JP" altLang="en-US" sz="1400" b="0" dirty="0" smtClean="0">
                          <a:latin typeface="Meiryo UI" panose="020B0604030504040204" pitchFamily="50" charset="-128"/>
                          <a:ea typeface="Meiryo UI" panose="020B0604030504040204" pitchFamily="50" charset="-128"/>
                        </a:rPr>
                        <a:t>和泉市あゆみ野に新研究所を建設・統合移転</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782208171"/>
                  </a:ext>
                </a:extLst>
              </a:tr>
              <a:tr h="127582">
                <a:tc>
                  <a:txBody>
                    <a:bodyPr/>
                    <a:lstStyle/>
                    <a:p>
                      <a:pPr algn="ctr"/>
                      <a:r>
                        <a:rPr kumimoji="1" lang="en-US" altLang="ja-JP" sz="1400" b="0" dirty="0" smtClean="0">
                          <a:latin typeface="Meiryo UI" panose="020B0604030504040204" pitchFamily="50" charset="-128"/>
                          <a:ea typeface="Meiryo UI" panose="020B0604030504040204" pitchFamily="50" charset="-128"/>
                        </a:rPr>
                        <a:t>2012</a:t>
                      </a:r>
                      <a:r>
                        <a:rPr kumimoji="1" lang="ja-JP" altLang="en-US" sz="1400" b="0" dirty="0" smtClean="0">
                          <a:latin typeface="Meiryo UI" panose="020B0604030504040204" pitchFamily="50" charset="-128"/>
                          <a:ea typeface="Meiryo UI" panose="020B0604030504040204" pitchFamily="50" charset="-128"/>
                        </a:rPr>
                        <a:t>年</a:t>
                      </a:r>
                      <a:endParaRPr kumimoji="1" lang="en-US" altLang="ja-JP" sz="1400" b="0" dirty="0" smtClean="0">
                        <a:latin typeface="Meiryo UI" panose="020B0604030504040204" pitchFamily="50" charset="-128"/>
                        <a:ea typeface="Meiryo UI" panose="020B0604030504040204" pitchFamily="50" charset="-128"/>
                      </a:endParaRPr>
                    </a:p>
                    <a:p>
                      <a:pPr algn="ctr"/>
                      <a:r>
                        <a:rPr kumimoji="1" lang="ja-JP" altLang="en-US" sz="800" b="0" dirty="0" smtClean="0">
                          <a:latin typeface="Meiryo UI" panose="020B0604030504040204" pitchFamily="50" charset="-128"/>
                          <a:ea typeface="Meiryo UI" panose="020B0604030504040204" pitchFamily="50" charset="-128"/>
                        </a:rPr>
                        <a:t>（平成</a:t>
                      </a:r>
                      <a:r>
                        <a:rPr kumimoji="1" lang="en-US" altLang="ja-JP" sz="800" b="0" dirty="0" smtClean="0">
                          <a:latin typeface="Meiryo UI" panose="020B0604030504040204" pitchFamily="50" charset="-128"/>
                          <a:ea typeface="Meiryo UI" panose="020B0604030504040204" pitchFamily="50" charset="-128"/>
                        </a:rPr>
                        <a:t>24</a:t>
                      </a:r>
                      <a:r>
                        <a:rPr kumimoji="1" lang="ja-JP" altLang="en-US" sz="800" b="0" dirty="0" smtClean="0">
                          <a:latin typeface="Meiryo UI" panose="020B0604030504040204" pitchFamily="50" charset="-128"/>
                          <a:ea typeface="Meiryo UI" panose="020B0604030504040204" pitchFamily="50" charset="-128"/>
                        </a:rPr>
                        <a:t>年）</a:t>
                      </a:r>
                      <a:endParaRPr kumimoji="1" lang="ja-JP" altLang="en-US" sz="800" b="0" dirty="0">
                        <a:latin typeface="Meiryo UI" panose="020B0604030504040204" pitchFamily="50" charset="-128"/>
                        <a:ea typeface="Meiryo UI" panose="020B0604030504040204" pitchFamily="50" charset="-128"/>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ECFF"/>
                    </a:solidFill>
                  </a:tcPr>
                </a:tc>
                <a:tc>
                  <a:txBody>
                    <a:bodyPr/>
                    <a:lstStyle/>
                    <a:p>
                      <a:r>
                        <a:rPr kumimoji="1" lang="ja-JP" altLang="en-US" sz="1400" b="1" dirty="0" smtClean="0">
                          <a:solidFill>
                            <a:schemeClr val="tx1"/>
                          </a:solidFill>
                          <a:latin typeface="Meiryo UI" panose="020B0604030504040204" pitchFamily="50" charset="-128"/>
                          <a:ea typeface="Meiryo UI" panose="020B0604030504040204" pitchFamily="50" charset="-128"/>
                        </a:rPr>
                        <a:t>地方独立行政法人</a:t>
                      </a:r>
                      <a:r>
                        <a:rPr kumimoji="1" lang="ja-JP" altLang="en-US" sz="1400" b="0" dirty="0" smtClean="0">
                          <a:latin typeface="Meiryo UI" panose="020B0604030504040204" pitchFamily="50" charset="-128"/>
                          <a:ea typeface="Meiryo UI" panose="020B0604030504040204" pitchFamily="50" charset="-128"/>
                        </a:rPr>
                        <a:t>に移行</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987358900"/>
                  </a:ext>
                </a:extLst>
              </a:tr>
            </a:tbl>
          </a:graphicData>
        </a:graphic>
      </p:graphicFrame>
      <p:graphicFrame>
        <p:nvGraphicFramePr>
          <p:cNvPr id="62" name="表 61"/>
          <p:cNvGraphicFramePr>
            <a:graphicFrameLocks noGrp="1"/>
          </p:cNvGraphicFramePr>
          <p:nvPr>
            <p:extLst>
              <p:ext uri="{D42A27DB-BD31-4B8C-83A1-F6EECF244321}">
                <p14:modId xmlns:p14="http://schemas.microsoft.com/office/powerpoint/2010/main" val="1120343033"/>
              </p:ext>
            </p:extLst>
          </p:nvPr>
        </p:nvGraphicFramePr>
        <p:xfrm>
          <a:off x="4644008" y="631650"/>
          <a:ext cx="4175968" cy="271272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863600">
                  <a:extLst>
                    <a:ext uri="{9D8B030D-6E8A-4147-A177-3AD203B41FA5}">
                      <a16:colId xmlns:a16="http://schemas.microsoft.com/office/drawing/2014/main" val="3152417032"/>
                    </a:ext>
                  </a:extLst>
                </a:gridCol>
                <a:gridCol w="3312368">
                  <a:extLst>
                    <a:ext uri="{9D8B030D-6E8A-4147-A177-3AD203B41FA5}">
                      <a16:colId xmlns:a16="http://schemas.microsoft.com/office/drawing/2014/main" val="1348569227"/>
                    </a:ext>
                  </a:extLst>
                </a:gridCol>
              </a:tblGrid>
              <a:tr h="127582">
                <a:tc gridSpan="2">
                  <a:txBody>
                    <a:bodyPr/>
                    <a:lstStyle/>
                    <a:p>
                      <a:pPr algn="ctr"/>
                      <a:r>
                        <a:rPr kumimoji="1" lang="ja-JP" altLang="en-US" sz="1400" b="0" dirty="0" smtClean="0">
                          <a:solidFill>
                            <a:schemeClr val="tx1"/>
                          </a:solidFill>
                          <a:latin typeface="Meiryo UI" panose="020B0604030504040204" pitchFamily="50" charset="-128"/>
                          <a:ea typeface="Meiryo UI" panose="020B0604030504040204" pitchFamily="50" charset="-128"/>
                        </a:rPr>
                        <a:t>＜旧大阪市立工業研究所＞</a:t>
                      </a:r>
                      <a:endParaRPr kumimoji="1" lang="ja-JP" altLang="en-US" sz="1400" b="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tc hMerge="1">
                  <a:txBody>
                    <a:bodyPr/>
                    <a:lstStyle/>
                    <a:p>
                      <a:endParaRPr kumimoji="1" lang="ja-JP" altLang="en-US" sz="1400" dirty="0">
                        <a:latin typeface="Meiryo UI" panose="020B0604030504040204" pitchFamily="50" charset="-128"/>
                        <a:ea typeface="Meiryo UI" panose="020B0604030504040204" pitchFamily="50" charset="-128"/>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45910831"/>
                  </a:ext>
                </a:extLst>
              </a:tr>
              <a:tr h="127582">
                <a:tc>
                  <a:txBody>
                    <a:bodyPr/>
                    <a:lstStyle/>
                    <a:p>
                      <a:pPr algn="ctr"/>
                      <a:r>
                        <a:rPr kumimoji="1" lang="en-US" altLang="ja-JP" sz="1400" b="0" dirty="0" smtClean="0">
                          <a:latin typeface="Meiryo UI" panose="020B0604030504040204" pitchFamily="50" charset="-128"/>
                          <a:ea typeface="Meiryo UI" panose="020B0604030504040204" pitchFamily="50" charset="-128"/>
                        </a:rPr>
                        <a:t>1916</a:t>
                      </a:r>
                      <a:r>
                        <a:rPr kumimoji="1" lang="ja-JP" altLang="en-US" sz="1400" b="0" dirty="0" smtClean="0">
                          <a:latin typeface="Meiryo UI" panose="020B0604030504040204" pitchFamily="50" charset="-128"/>
                          <a:ea typeface="Meiryo UI" panose="020B0604030504040204" pitchFamily="50" charset="-128"/>
                        </a:rPr>
                        <a:t>年</a:t>
                      </a:r>
                      <a:endParaRPr kumimoji="1" lang="en-US" altLang="ja-JP" sz="1400" b="0" dirty="0" smtClean="0">
                        <a:latin typeface="Meiryo UI" panose="020B0604030504040204" pitchFamily="50" charset="-128"/>
                        <a:ea typeface="Meiryo UI" panose="020B0604030504040204" pitchFamily="50" charset="-128"/>
                      </a:endParaRPr>
                    </a:p>
                    <a:p>
                      <a:pPr algn="ctr"/>
                      <a:r>
                        <a:rPr kumimoji="1" lang="ja-JP" altLang="en-US" sz="800" b="0" dirty="0" smtClean="0">
                          <a:latin typeface="Meiryo UI" panose="020B0604030504040204" pitchFamily="50" charset="-128"/>
                          <a:ea typeface="Meiryo UI" panose="020B0604030504040204" pitchFamily="50" charset="-128"/>
                        </a:rPr>
                        <a:t>（大正</a:t>
                      </a:r>
                      <a:r>
                        <a:rPr kumimoji="1" lang="en-US" altLang="ja-JP" sz="800" b="0" dirty="0" smtClean="0">
                          <a:latin typeface="Meiryo UI" panose="020B0604030504040204" pitchFamily="50" charset="-128"/>
                          <a:ea typeface="Meiryo UI" panose="020B0604030504040204" pitchFamily="50" charset="-128"/>
                        </a:rPr>
                        <a:t>5</a:t>
                      </a:r>
                      <a:r>
                        <a:rPr kumimoji="1" lang="ja-JP" altLang="en-US" sz="800" b="0" dirty="0" smtClean="0">
                          <a:latin typeface="Meiryo UI" panose="020B0604030504040204" pitchFamily="50" charset="-128"/>
                          <a:ea typeface="Meiryo UI" panose="020B0604030504040204" pitchFamily="50" charset="-128"/>
                        </a:rPr>
                        <a:t>年）</a:t>
                      </a:r>
                      <a:endParaRPr kumimoji="1" lang="ja-JP" altLang="en-US" sz="800" b="0" dirty="0">
                        <a:latin typeface="Meiryo UI" panose="020B0604030504040204" pitchFamily="50" charset="-128"/>
                        <a:ea typeface="Meiryo UI" panose="020B0604030504040204" pitchFamily="50" charset="-128"/>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tc>
                  <a:txBody>
                    <a:bodyPr/>
                    <a:lstStyle/>
                    <a:p>
                      <a:r>
                        <a:rPr kumimoji="1" lang="ja-JP" altLang="en-US" sz="1400" b="0" dirty="0" smtClean="0">
                          <a:latin typeface="Meiryo UI" panose="020B0604030504040204" pitchFamily="50" charset="-128"/>
                          <a:ea typeface="Meiryo UI" panose="020B0604030504040204" pitchFamily="50" charset="-128"/>
                        </a:rPr>
                        <a:t>大阪市北区牛丸町大阪市立工業学校構内に創立</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4116094191"/>
                  </a:ext>
                </a:extLst>
              </a:tr>
              <a:tr h="127582">
                <a:tc>
                  <a:txBody>
                    <a:bodyPr/>
                    <a:lstStyle/>
                    <a:p>
                      <a:pPr algn="ctr"/>
                      <a:r>
                        <a:rPr kumimoji="1" lang="en-US" altLang="ja-JP" sz="1400" b="0" dirty="0" smtClean="0">
                          <a:latin typeface="Meiryo UI" panose="020B0604030504040204" pitchFamily="50" charset="-128"/>
                          <a:ea typeface="Meiryo UI" panose="020B0604030504040204" pitchFamily="50" charset="-128"/>
                        </a:rPr>
                        <a:t>1921</a:t>
                      </a:r>
                      <a:r>
                        <a:rPr kumimoji="1" lang="ja-JP" altLang="en-US" sz="1400" b="0" dirty="0" smtClean="0">
                          <a:latin typeface="Meiryo UI" panose="020B0604030504040204" pitchFamily="50" charset="-128"/>
                          <a:ea typeface="Meiryo UI" panose="020B0604030504040204" pitchFamily="50" charset="-128"/>
                        </a:rPr>
                        <a:t>年</a:t>
                      </a:r>
                      <a:endParaRPr kumimoji="1" lang="en-US" altLang="ja-JP" sz="1400" b="0" dirty="0" smtClean="0">
                        <a:latin typeface="Meiryo UI" panose="020B0604030504040204" pitchFamily="50" charset="-128"/>
                        <a:ea typeface="Meiryo UI" panose="020B0604030504040204" pitchFamily="50" charset="-128"/>
                      </a:endParaRPr>
                    </a:p>
                    <a:p>
                      <a:pPr algn="ctr"/>
                      <a:r>
                        <a:rPr kumimoji="1" lang="ja-JP" altLang="en-US" sz="800" b="0" dirty="0" smtClean="0">
                          <a:latin typeface="Meiryo UI" panose="020B0604030504040204" pitchFamily="50" charset="-128"/>
                          <a:ea typeface="Meiryo UI" panose="020B0604030504040204" pitchFamily="50" charset="-128"/>
                        </a:rPr>
                        <a:t>（大正</a:t>
                      </a:r>
                      <a:r>
                        <a:rPr kumimoji="1" lang="en-US" altLang="ja-JP" sz="800" b="0" dirty="0" smtClean="0">
                          <a:latin typeface="Meiryo UI" panose="020B0604030504040204" pitchFamily="50" charset="-128"/>
                          <a:ea typeface="Meiryo UI" panose="020B0604030504040204" pitchFamily="50" charset="-128"/>
                        </a:rPr>
                        <a:t>10</a:t>
                      </a:r>
                      <a:r>
                        <a:rPr kumimoji="1" lang="ja-JP" altLang="en-US" sz="800" b="0" dirty="0" smtClean="0">
                          <a:latin typeface="Meiryo UI" panose="020B0604030504040204" pitchFamily="50" charset="-128"/>
                          <a:ea typeface="Meiryo UI" panose="020B0604030504040204" pitchFamily="50" charset="-128"/>
                        </a:rPr>
                        <a:t>年）</a:t>
                      </a:r>
                      <a:endParaRPr kumimoji="1" lang="ja-JP" altLang="en-US" sz="800" b="0" dirty="0">
                        <a:latin typeface="Meiryo UI" panose="020B0604030504040204" pitchFamily="50" charset="-128"/>
                        <a:ea typeface="Meiryo UI" panose="020B0604030504040204" pitchFamily="50" charset="-128"/>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tc>
                  <a:txBody>
                    <a:bodyPr/>
                    <a:lstStyle/>
                    <a:p>
                      <a:r>
                        <a:rPr kumimoji="1" lang="ja-JP" altLang="en-US" sz="1400" b="0" dirty="0" smtClean="0">
                          <a:latin typeface="Meiryo UI" panose="020B0604030504040204" pitchFamily="50" charset="-128"/>
                          <a:ea typeface="Meiryo UI" panose="020B0604030504040204" pitchFamily="50" charset="-128"/>
                        </a:rPr>
                        <a:t>市立大阪工業研究所を</a:t>
                      </a:r>
                      <a:r>
                        <a:rPr kumimoji="1" lang="ja-JP" altLang="en-US" sz="1400" b="1" dirty="0" smtClean="0">
                          <a:latin typeface="Meiryo UI" panose="020B0604030504040204" pitchFamily="50" charset="-128"/>
                          <a:ea typeface="Meiryo UI" panose="020B0604030504040204" pitchFamily="50" charset="-128"/>
                        </a:rPr>
                        <a:t>大阪市立工業研究所</a:t>
                      </a:r>
                      <a:r>
                        <a:rPr kumimoji="1" lang="ja-JP" altLang="en-US" sz="1400" b="0" dirty="0" smtClean="0">
                          <a:latin typeface="Meiryo UI" panose="020B0604030504040204" pitchFamily="50" charset="-128"/>
                          <a:ea typeface="Meiryo UI" panose="020B0604030504040204" pitchFamily="50" charset="-128"/>
                        </a:rPr>
                        <a:t>と改称</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2726207540"/>
                  </a:ext>
                </a:extLst>
              </a:tr>
              <a:tr h="127582">
                <a:tc>
                  <a:txBody>
                    <a:bodyPr/>
                    <a:lstStyle/>
                    <a:p>
                      <a:pPr algn="ctr"/>
                      <a:r>
                        <a:rPr kumimoji="1" lang="en-US" altLang="ja-JP" sz="1400" b="0" dirty="0" smtClean="0">
                          <a:latin typeface="Meiryo UI" panose="020B0604030504040204" pitchFamily="50" charset="-128"/>
                          <a:ea typeface="Meiryo UI" panose="020B0604030504040204" pitchFamily="50" charset="-128"/>
                        </a:rPr>
                        <a:t>1923</a:t>
                      </a:r>
                      <a:r>
                        <a:rPr kumimoji="1" lang="ja-JP" altLang="en-US" sz="1400" b="0" dirty="0" smtClean="0">
                          <a:latin typeface="Meiryo UI" panose="020B0604030504040204" pitchFamily="50" charset="-128"/>
                          <a:ea typeface="Meiryo UI" panose="020B0604030504040204" pitchFamily="50" charset="-128"/>
                        </a:rPr>
                        <a:t>年</a:t>
                      </a:r>
                      <a:endParaRPr kumimoji="1" lang="en-US" altLang="ja-JP" sz="1400" b="0" dirty="0" smtClean="0">
                        <a:latin typeface="Meiryo UI" panose="020B0604030504040204" pitchFamily="50" charset="-128"/>
                        <a:ea typeface="Meiryo UI" panose="020B0604030504040204" pitchFamily="50" charset="-128"/>
                      </a:endParaRPr>
                    </a:p>
                    <a:p>
                      <a:pPr algn="ctr"/>
                      <a:r>
                        <a:rPr kumimoji="1" lang="ja-JP" altLang="en-US" sz="800" b="0" dirty="0" smtClean="0">
                          <a:latin typeface="Meiryo UI" panose="020B0604030504040204" pitchFamily="50" charset="-128"/>
                          <a:ea typeface="Meiryo UI" panose="020B0604030504040204" pitchFamily="50" charset="-128"/>
                        </a:rPr>
                        <a:t>（大正</a:t>
                      </a:r>
                      <a:r>
                        <a:rPr kumimoji="1" lang="en-US" altLang="ja-JP" sz="800" b="0" dirty="0" smtClean="0">
                          <a:latin typeface="Meiryo UI" panose="020B0604030504040204" pitchFamily="50" charset="-128"/>
                          <a:ea typeface="Meiryo UI" panose="020B0604030504040204" pitchFamily="50" charset="-128"/>
                        </a:rPr>
                        <a:t>12</a:t>
                      </a:r>
                      <a:r>
                        <a:rPr kumimoji="1" lang="ja-JP" altLang="en-US" sz="800" b="0" dirty="0" smtClean="0">
                          <a:latin typeface="Meiryo UI" panose="020B0604030504040204" pitchFamily="50" charset="-128"/>
                          <a:ea typeface="Meiryo UI" panose="020B0604030504040204" pitchFamily="50" charset="-128"/>
                        </a:rPr>
                        <a:t>年）</a:t>
                      </a:r>
                      <a:endParaRPr kumimoji="1" lang="ja-JP" altLang="en-US" sz="800" b="0" dirty="0">
                        <a:latin typeface="Meiryo UI" panose="020B0604030504040204" pitchFamily="50" charset="-128"/>
                        <a:ea typeface="Meiryo UI" panose="020B0604030504040204" pitchFamily="50" charset="-128"/>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tc>
                  <a:txBody>
                    <a:bodyPr/>
                    <a:lstStyle/>
                    <a:p>
                      <a:r>
                        <a:rPr kumimoji="1" lang="ja-JP" altLang="en-US" sz="1400" b="0" dirty="0" smtClean="0">
                          <a:latin typeface="Meiryo UI" panose="020B0604030504040204" pitchFamily="50" charset="-128"/>
                          <a:ea typeface="Meiryo UI" panose="020B0604030504040204" pitchFamily="50" charset="-128"/>
                        </a:rPr>
                        <a:t>大阪市北区扇町に新築移転</a:t>
                      </a:r>
                      <a:endParaRPr kumimoji="1" lang="zh-TW" altLang="en-US" sz="1400" b="0" dirty="0" smtClean="0">
                        <a:latin typeface="Meiryo UI" panose="020B0604030504040204" pitchFamily="50" charset="-128"/>
                        <a:ea typeface="Meiryo UI" panose="020B0604030504040204" pitchFamily="50" charset="-128"/>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451881236"/>
                  </a:ext>
                </a:extLst>
              </a:tr>
              <a:tr h="127582">
                <a:tc>
                  <a:txBody>
                    <a:bodyPr/>
                    <a:lstStyle/>
                    <a:p>
                      <a:pPr algn="ctr"/>
                      <a:r>
                        <a:rPr kumimoji="1" lang="en-US" altLang="ja-JP" sz="1400" b="0" dirty="0" smtClean="0">
                          <a:latin typeface="Meiryo UI" panose="020B0604030504040204" pitchFamily="50" charset="-128"/>
                          <a:ea typeface="Meiryo UI" panose="020B0604030504040204" pitchFamily="50" charset="-128"/>
                        </a:rPr>
                        <a:t>1982</a:t>
                      </a:r>
                      <a:r>
                        <a:rPr kumimoji="1" lang="ja-JP" altLang="en-US" sz="1400" b="0" dirty="0" smtClean="0">
                          <a:latin typeface="Meiryo UI" panose="020B0604030504040204" pitchFamily="50" charset="-128"/>
                          <a:ea typeface="Meiryo UI" panose="020B0604030504040204" pitchFamily="50" charset="-128"/>
                        </a:rPr>
                        <a:t>年</a:t>
                      </a:r>
                      <a:endParaRPr kumimoji="1" lang="en-US" altLang="ja-JP" sz="1400" b="0" dirty="0" smtClean="0">
                        <a:latin typeface="Meiryo UI" panose="020B0604030504040204" pitchFamily="50" charset="-128"/>
                        <a:ea typeface="Meiryo UI" panose="020B0604030504040204" pitchFamily="50" charset="-128"/>
                      </a:endParaRPr>
                    </a:p>
                    <a:p>
                      <a:pPr algn="ctr"/>
                      <a:r>
                        <a:rPr kumimoji="1" lang="ja-JP" altLang="en-US" sz="800" b="0" dirty="0" smtClean="0">
                          <a:latin typeface="Meiryo UI" panose="020B0604030504040204" pitchFamily="50" charset="-128"/>
                          <a:ea typeface="Meiryo UI" panose="020B0604030504040204" pitchFamily="50" charset="-128"/>
                        </a:rPr>
                        <a:t>（昭和</a:t>
                      </a:r>
                      <a:r>
                        <a:rPr kumimoji="1" lang="en-US" altLang="ja-JP" sz="800" b="0" dirty="0" smtClean="0">
                          <a:latin typeface="Meiryo UI" panose="020B0604030504040204" pitchFamily="50" charset="-128"/>
                          <a:ea typeface="Meiryo UI" panose="020B0604030504040204" pitchFamily="50" charset="-128"/>
                        </a:rPr>
                        <a:t>57</a:t>
                      </a:r>
                      <a:r>
                        <a:rPr kumimoji="1" lang="ja-JP" altLang="en-US" sz="800" b="0" dirty="0" smtClean="0">
                          <a:latin typeface="Meiryo UI" panose="020B0604030504040204" pitchFamily="50" charset="-128"/>
                          <a:ea typeface="Meiryo UI" panose="020B0604030504040204" pitchFamily="50" charset="-128"/>
                        </a:rPr>
                        <a:t>年）</a:t>
                      </a:r>
                      <a:endParaRPr kumimoji="1" lang="ja-JP" altLang="en-US" sz="800" b="0" dirty="0">
                        <a:latin typeface="Meiryo UI" panose="020B0604030504040204" pitchFamily="50" charset="-128"/>
                        <a:ea typeface="Meiryo UI" panose="020B0604030504040204" pitchFamily="50" charset="-128"/>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tc>
                  <a:txBody>
                    <a:bodyPr/>
                    <a:lstStyle/>
                    <a:p>
                      <a:r>
                        <a:rPr kumimoji="1" lang="ja-JP" altLang="en-US" sz="1400" b="0" dirty="0" smtClean="0">
                          <a:latin typeface="Meiryo UI" panose="020B0604030504040204" pitchFamily="50" charset="-128"/>
                          <a:ea typeface="Meiryo UI" panose="020B0604030504040204" pitchFamily="50" charset="-128"/>
                        </a:rPr>
                        <a:t>大阪市城東区森之宮（現在地）に新築移転</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4194981704"/>
                  </a:ext>
                </a:extLst>
              </a:tr>
              <a:tr h="127582">
                <a:tc>
                  <a:txBody>
                    <a:bodyPr/>
                    <a:lstStyle/>
                    <a:p>
                      <a:pPr algn="ctr"/>
                      <a:r>
                        <a:rPr kumimoji="1" lang="en-US" altLang="ja-JP" sz="1400" b="0" dirty="0" smtClean="0">
                          <a:latin typeface="Meiryo UI" panose="020B0604030504040204" pitchFamily="50" charset="-128"/>
                          <a:ea typeface="Meiryo UI" panose="020B0604030504040204" pitchFamily="50" charset="-128"/>
                        </a:rPr>
                        <a:t>2008</a:t>
                      </a:r>
                      <a:r>
                        <a:rPr kumimoji="1" lang="ja-JP" altLang="en-US" sz="1400" b="0" dirty="0" smtClean="0">
                          <a:latin typeface="Meiryo UI" panose="020B0604030504040204" pitchFamily="50" charset="-128"/>
                          <a:ea typeface="Meiryo UI" panose="020B0604030504040204" pitchFamily="50" charset="-128"/>
                        </a:rPr>
                        <a:t>年</a:t>
                      </a:r>
                      <a:endParaRPr kumimoji="1" lang="en-US" altLang="ja-JP" sz="1400" b="0" dirty="0" smtClean="0">
                        <a:latin typeface="Meiryo UI" panose="020B0604030504040204" pitchFamily="50" charset="-128"/>
                        <a:ea typeface="Meiryo UI" panose="020B0604030504040204" pitchFamily="50" charset="-128"/>
                      </a:endParaRPr>
                    </a:p>
                    <a:p>
                      <a:pPr algn="ctr"/>
                      <a:r>
                        <a:rPr kumimoji="1" lang="ja-JP" altLang="en-US" sz="800" b="0" dirty="0" smtClean="0">
                          <a:latin typeface="Meiryo UI" panose="020B0604030504040204" pitchFamily="50" charset="-128"/>
                          <a:ea typeface="Meiryo UI" panose="020B0604030504040204" pitchFamily="50" charset="-128"/>
                        </a:rPr>
                        <a:t>（平成</a:t>
                      </a:r>
                      <a:r>
                        <a:rPr kumimoji="1" lang="en-US" altLang="ja-JP" sz="800" b="0" dirty="0" smtClean="0">
                          <a:latin typeface="Meiryo UI" panose="020B0604030504040204" pitchFamily="50" charset="-128"/>
                          <a:ea typeface="Meiryo UI" panose="020B0604030504040204" pitchFamily="50" charset="-128"/>
                        </a:rPr>
                        <a:t>20</a:t>
                      </a:r>
                      <a:r>
                        <a:rPr kumimoji="1" lang="ja-JP" altLang="en-US" sz="800" b="0" dirty="0" smtClean="0">
                          <a:latin typeface="Meiryo UI" panose="020B0604030504040204" pitchFamily="50" charset="-128"/>
                          <a:ea typeface="Meiryo UI" panose="020B0604030504040204" pitchFamily="50" charset="-128"/>
                        </a:rPr>
                        <a:t>年）</a:t>
                      </a:r>
                      <a:endParaRPr kumimoji="1" lang="ja-JP" altLang="en-US" sz="800" b="0" dirty="0">
                        <a:latin typeface="Meiryo UI" panose="020B0604030504040204" pitchFamily="50" charset="-128"/>
                        <a:ea typeface="Meiryo UI" panose="020B0604030504040204" pitchFamily="50" charset="-128"/>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tc>
                  <a:txBody>
                    <a:bodyPr/>
                    <a:lstStyle/>
                    <a:p>
                      <a:r>
                        <a:rPr kumimoji="1" lang="ja-JP" altLang="en-US" sz="1400" b="1" dirty="0" smtClean="0">
                          <a:solidFill>
                            <a:schemeClr val="tx1"/>
                          </a:solidFill>
                          <a:latin typeface="Meiryo UI" panose="020B0604030504040204" pitchFamily="50" charset="-128"/>
                          <a:ea typeface="Meiryo UI" panose="020B0604030504040204" pitchFamily="50" charset="-128"/>
                        </a:rPr>
                        <a:t>地方独立行政法人</a:t>
                      </a:r>
                      <a:r>
                        <a:rPr kumimoji="1" lang="ja-JP" altLang="en-US" sz="1400" b="0" dirty="0" smtClean="0">
                          <a:latin typeface="Meiryo UI" panose="020B0604030504040204" pitchFamily="50" charset="-128"/>
                          <a:ea typeface="Meiryo UI" panose="020B0604030504040204" pitchFamily="50" charset="-128"/>
                        </a:rPr>
                        <a:t>に移行</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1782208171"/>
                  </a:ext>
                </a:extLst>
              </a:tr>
            </a:tbl>
          </a:graphicData>
        </a:graphic>
      </p:graphicFrame>
      <p:graphicFrame>
        <p:nvGraphicFramePr>
          <p:cNvPr id="63" name="表 62"/>
          <p:cNvGraphicFramePr>
            <a:graphicFrameLocks noGrp="1"/>
          </p:cNvGraphicFramePr>
          <p:nvPr>
            <p:extLst>
              <p:ext uri="{D42A27DB-BD31-4B8C-83A1-F6EECF244321}">
                <p14:modId xmlns:p14="http://schemas.microsoft.com/office/powerpoint/2010/main" val="440397667"/>
              </p:ext>
            </p:extLst>
          </p:nvPr>
        </p:nvGraphicFramePr>
        <p:xfrm>
          <a:off x="329720" y="4706104"/>
          <a:ext cx="8496448" cy="82296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869626">
                  <a:extLst>
                    <a:ext uri="{9D8B030D-6E8A-4147-A177-3AD203B41FA5}">
                      <a16:colId xmlns:a16="http://schemas.microsoft.com/office/drawing/2014/main" val="3152417032"/>
                    </a:ext>
                  </a:extLst>
                </a:gridCol>
                <a:gridCol w="7626822">
                  <a:extLst>
                    <a:ext uri="{9D8B030D-6E8A-4147-A177-3AD203B41FA5}">
                      <a16:colId xmlns:a16="http://schemas.microsoft.com/office/drawing/2014/main" val="1348569227"/>
                    </a:ext>
                  </a:extLst>
                </a:gridCol>
              </a:tblGrid>
              <a:tr h="127582">
                <a:tc gridSpan="2">
                  <a:txBody>
                    <a:bodyPr/>
                    <a:lstStyle/>
                    <a:p>
                      <a:pPr algn="ctr"/>
                      <a:r>
                        <a:rPr kumimoji="1" lang="ja-JP" altLang="en-US" sz="1400" b="0" dirty="0" smtClean="0">
                          <a:solidFill>
                            <a:schemeClr val="tx1"/>
                          </a:solidFill>
                          <a:latin typeface="Meiryo UI" panose="020B0604030504040204" pitchFamily="50" charset="-128"/>
                          <a:ea typeface="Meiryo UI" panose="020B0604030504040204" pitchFamily="50" charset="-128"/>
                        </a:rPr>
                        <a:t>＜地方独立行政法人大阪産業技術研究所＞</a:t>
                      </a:r>
                      <a:endParaRPr kumimoji="1" lang="ja-JP" altLang="en-US" sz="1400" b="0" dirty="0">
                        <a:solidFill>
                          <a:schemeClr val="tx1"/>
                        </a:solidFill>
                        <a:latin typeface="Meiryo UI" panose="020B0604030504040204" pitchFamily="50" charset="-128"/>
                        <a:ea typeface="Meiryo UI" panose="020B0604030504040204" pitchFamily="50" charset="-128"/>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CC"/>
                    </a:solidFill>
                  </a:tcPr>
                </a:tc>
                <a:tc hMerge="1">
                  <a:txBody>
                    <a:bodyPr/>
                    <a:lstStyle/>
                    <a:p>
                      <a:endParaRPr kumimoji="1" lang="ja-JP" altLang="en-US" sz="1400" b="0" dirty="0" smtClean="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80810199"/>
                  </a:ext>
                </a:extLst>
              </a:tr>
              <a:tr h="127582">
                <a:tc>
                  <a:txBody>
                    <a:bodyPr/>
                    <a:lstStyle/>
                    <a:p>
                      <a:pPr algn="ctr"/>
                      <a:r>
                        <a:rPr kumimoji="1" lang="en-US" altLang="ja-JP" sz="1400" b="0" dirty="0" smtClean="0">
                          <a:solidFill>
                            <a:schemeClr val="tx1"/>
                          </a:solidFill>
                          <a:latin typeface="Meiryo UI" panose="020B0604030504040204" pitchFamily="50" charset="-128"/>
                          <a:ea typeface="Meiryo UI" panose="020B0604030504040204" pitchFamily="50" charset="-128"/>
                        </a:rPr>
                        <a:t>2017</a:t>
                      </a:r>
                      <a:r>
                        <a:rPr kumimoji="1" lang="ja-JP" altLang="en-US" sz="1400" b="0" dirty="0" smtClean="0">
                          <a:solidFill>
                            <a:schemeClr val="tx1"/>
                          </a:solidFill>
                          <a:latin typeface="Meiryo UI" panose="020B0604030504040204" pitchFamily="50" charset="-128"/>
                          <a:ea typeface="Meiryo UI" panose="020B0604030504040204" pitchFamily="50" charset="-128"/>
                        </a:rPr>
                        <a:t>年</a:t>
                      </a:r>
                      <a:endParaRPr kumimoji="1" lang="en-US" altLang="ja-JP" sz="1400" b="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800" b="0" dirty="0" smtClean="0">
                          <a:solidFill>
                            <a:schemeClr val="tx1"/>
                          </a:solidFill>
                          <a:latin typeface="Meiryo UI" panose="020B0604030504040204" pitchFamily="50" charset="-128"/>
                          <a:ea typeface="Meiryo UI" panose="020B0604030504040204" pitchFamily="50" charset="-128"/>
                        </a:rPr>
                        <a:t>（平成</a:t>
                      </a:r>
                      <a:r>
                        <a:rPr kumimoji="1" lang="en-US" altLang="ja-JP" sz="800" b="0" dirty="0" smtClean="0">
                          <a:solidFill>
                            <a:schemeClr val="tx1"/>
                          </a:solidFill>
                          <a:latin typeface="Meiryo UI" panose="020B0604030504040204" pitchFamily="50" charset="-128"/>
                          <a:ea typeface="Meiryo UI" panose="020B0604030504040204" pitchFamily="50" charset="-128"/>
                        </a:rPr>
                        <a:t>29</a:t>
                      </a:r>
                      <a:r>
                        <a:rPr kumimoji="1" lang="ja-JP" altLang="en-US" sz="800" b="0" dirty="0" smtClean="0">
                          <a:solidFill>
                            <a:schemeClr val="tx1"/>
                          </a:solidFill>
                          <a:latin typeface="Meiryo UI" panose="020B0604030504040204" pitchFamily="50" charset="-128"/>
                          <a:ea typeface="Meiryo UI" panose="020B0604030504040204" pitchFamily="50" charset="-128"/>
                        </a:rPr>
                        <a:t>年）</a:t>
                      </a:r>
                      <a:endParaRPr kumimoji="1" lang="ja-JP" altLang="en-US" sz="800" b="0" dirty="0">
                        <a:solidFill>
                          <a:schemeClr val="tx1"/>
                        </a:solidFill>
                        <a:latin typeface="Meiryo UI" panose="020B0604030504040204" pitchFamily="50" charset="-128"/>
                        <a:ea typeface="Meiryo UI" panose="020B0604030504040204" pitchFamily="50" charset="-128"/>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CC"/>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rPr>
                        <a:t>地方独立行政法人大阪府立産業技術総合研究所と地方独立行政法人大阪市立工業研究所の新設合併により設立された</a:t>
                      </a:r>
                      <a:r>
                        <a:rPr kumimoji="1" lang="ja-JP" altLang="en-US" sz="1400" b="1" dirty="0" smtClean="0">
                          <a:solidFill>
                            <a:schemeClr val="tx1"/>
                          </a:solidFill>
                          <a:latin typeface="Meiryo UI" panose="020B0604030504040204" pitchFamily="50" charset="-128"/>
                          <a:ea typeface="Meiryo UI" panose="020B0604030504040204" pitchFamily="50" charset="-128"/>
                        </a:rPr>
                        <a:t>地方独立行政法人大阪産業技術研究所</a:t>
                      </a:r>
                      <a:r>
                        <a:rPr kumimoji="1" lang="ja-JP" altLang="en-US" sz="1400" b="0" dirty="0" smtClean="0">
                          <a:solidFill>
                            <a:schemeClr val="tx1"/>
                          </a:solidFill>
                          <a:latin typeface="Meiryo UI" panose="020B0604030504040204" pitchFamily="50" charset="-128"/>
                          <a:ea typeface="Meiryo UI" panose="020B0604030504040204" pitchFamily="50" charset="-128"/>
                        </a:rPr>
                        <a:t>に移行</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val="4116094191"/>
                  </a:ext>
                </a:extLst>
              </a:tr>
            </a:tbl>
          </a:graphicData>
        </a:graphic>
      </p:graphicFrame>
      <p:pic>
        <p:nvPicPr>
          <p:cNvPr id="6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07697" y="5603774"/>
            <a:ext cx="3128606" cy="115543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テキスト ボックス 8">
            <a:extLst>
              <a:ext uri="{FF2B5EF4-FFF2-40B4-BE49-F238E27FC236}">
                <a16:creationId xmlns:a16="http://schemas.microsoft.com/office/drawing/2014/main" id="{71AB26C6-7B6B-4F05-8586-47ACE32E043B}"/>
              </a:ext>
            </a:extLst>
          </p:cNvPr>
          <p:cNvSpPr txBox="1"/>
          <p:nvPr/>
        </p:nvSpPr>
        <p:spPr>
          <a:xfrm>
            <a:off x="4221805" y="44529"/>
            <a:ext cx="697627" cy="400110"/>
          </a:xfrm>
          <a:prstGeom prst="rect">
            <a:avLst/>
          </a:prstGeom>
          <a:noFill/>
        </p:spPr>
        <p:txBody>
          <a:bodyPr wrap="none" rtlCol="0">
            <a:spAutoFit/>
          </a:bodyPr>
          <a:lstStyle/>
          <a:p>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沿革</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a:extLst>
              <a:ext uri="{FF2B5EF4-FFF2-40B4-BE49-F238E27FC236}">
                <a16:creationId xmlns:a16="http://schemas.microsoft.com/office/drawing/2014/main" id="{71AB26C6-7B6B-4F05-8586-47ACE32E043B}"/>
              </a:ext>
            </a:extLst>
          </p:cNvPr>
          <p:cNvSpPr txBox="1"/>
          <p:nvPr/>
        </p:nvSpPr>
        <p:spPr>
          <a:xfrm>
            <a:off x="6978177" y="5516536"/>
            <a:ext cx="2037737" cy="261610"/>
          </a:xfrm>
          <a:prstGeom prst="rect">
            <a:avLst/>
          </a:prstGeom>
          <a:noFill/>
        </p:spPr>
        <p:txBody>
          <a:bodyPr wrap="none" rtlCol="0">
            <a:spAutoFit/>
          </a:bodyPr>
          <a:lstStyle/>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職員数</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269</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名（</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R3.4.1</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現在）</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a:extLst>
              <a:ext uri="{FF2B5EF4-FFF2-40B4-BE49-F238E27FC236}">
                <a16:creationId xmlns:a16="http://schemas.microsoft.com/office/drawing/2014/main" id="{71AB26C6-7B6B-4F05-8586-47ACE32E043B}"/>
              </a:ext>
            </a:extLst>
          </p:cNvPr>
          <p:cNvSpPr txBox="1"/>
          <p:nvPr/>
        </p:nvSpPr>
        <p:spPr>
          <a:xfrm>
            <a:off x="6918239" y="3344370"/>
            <a:ext cx="2045753" cy="261610"/>
          </a:xfrm>
          <a:prstGeom prst="rect">
            <a:avLst/>
          </a:prstGeom>
          <a:noFill/>
        </p:spPr>
        <p:txBody>
          <a:bodyPr wrap="none" rtlCol="0">
            <a:spAutoFit/>
          </a:bodyPr>
          <a:lstStyle/>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職員数</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93</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名（</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H28.4.1</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時点）</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a:extLst>
              <a:ext uri="{FF2B5EF4-FFF2-40B4-BE49-F238E27FC236}">
                <a16:creationId xmlns:a16="http://schemas.microsoft.com/office/drawing/2014/main" id="{71AB26C6-7B6B-4F05-8586-47ACE32E043B}"/>
              </a:ext>
            </a:extLst>
          </p:cNvPr>
          <p:cNvSpPr txBox="1"/>
          <p:nvPr/>
        </p:nvSpPr>
        <p:spPr>
          <a:xfrm>
            <a:off x="284118" y="3856227"/>
            <a:ext cx="2133918" cy="261610"/>
          </a:xfrm>
          <a:prstGeom prst="rect">
            <a:avLst/>
          </a:prstGeom>
          <a:noFill/>
        </p:spPr>
        <p:txBody>
          <a:bodyPr wrap="none" rtlCol="0">
            <a:spAutoFit/>
          </a:bodyPr>
          <a:lstStyle/>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職員数</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152</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名（</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H28.4.1</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時点）</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5438248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表 40">
            <a:extLst>
              <a:ext uri="{FF2B5EF4-FFF2-40B4-BE49-F238E27FC236}">
                <a16:creationId xmlns:a16="http://schemas.microsoft.com/office/drawing/2014/main" id="{C77B7239-4E68-234E-BFAE-D46EC23EBEDE}"/>
              </a:ext>
            </a:extLst>
          </p:cNvPr>
          <p:cNvGraphicFramePr>
            <a:graphicFrameLocks noGrp="1"/>
          </p:cNvGraphicFramePr>
          <p:nvPr>
            <p:extLst>
              <p:ext uri="{D42A27DB-BD31-4B8C-83A1-F6EECF244321}">
                <p14:modId xmlns:p14="http://schemas.microsoft.com/office/powerpoint/2010/main" val="4043505145"/>
              </p:ext>
            </p:extLst>
          </p:nvPr>
        </p:nvGraphicFramePr>
        <p:xfrm>
          <a:off x="46987" y="616061"/>
          <a:ext cx="9041258" cy="5759994"/>
        </p:xfrm>
        <a:graphic>
          <a:graphicData uri="http://schemas.openxmlformats.org/drawingml/2006/table">
            <a:tbl>
              <a:tblPr>
                <a:tableStyleId>{5C22544A-7EE6-4342-B048-85BDC9FD1C3A}</a:tableStyleId>
              </a:tblPr>
              <a:tblGrid>
                <a:gridCol w="6097335">
                  <a:extLst>
                    <a:ext uri="{9D8B030D-6E8A-4147-A177-3AD203B41FA5}">
                      <a16:colId xmlns:a16="http://schemas.microsoft.com/office/drawing/2014/main" val="852164669"/>
                    </a:ext>
                  </a:extLst>
                </a:gridCol>
                <a:gridCol w="2943923">
                  <a:extLst>
                    <a:ext uri="{9D8B030D-6E8A-4147-A177-3AD203B41FA5}">
                      <a16:colId xmlns:a16="http://schemas.microsoft.com/office/drawing/2014/main" val="1261468208"/>
                    </a:ext>
                  </a:extLst>
                </a:gridCol>
              </a:tblGrid>
              <a:tr h="225762">
                <a:tc>
                  <a:txBody>
                    <a:bodyPr/>
                    <a:lstStyle/>
                    <a:p>
                      <a:pPr marL="171450" indent="-171450" algn="l" fontAlgn="ctr">
                        <a:buFont typeface="Wingdings" pitchFamily="2" charset="2"/>
                        <a:buChar char="Ø"/>
                      </a:pPr>
                      <a:r>
                        <a:rPr lang="ja-JP" altLang="en-US" sz="1400" b="0" i="0" u="none" strike="noStrike" dirty="0" smtClean="0">
                          <a:solidFill>
                            <a:srgbClr val="000000"/>
                          </a:solidFill>
                          <a:effectLst/>
                          <a:latin typeface="+mn-ea"/>
                          <a:ea typeface="+mn-ea"/>
                        </a:rPr>
                        <a:t>　</a:t>
                      </a:r>
                      <a:r>
                        <a:rPr lang="en-US" altLang="ja-JP" sz="1400" b="0" i="0" u="none" strike="noStrike" dirty="0" smtClean="0">
                          <a:solidFill>
                            <a:srgbClr val="000000"/>
                          </a:solidFill>
                          <a:effectLst/>
                          <a:latin typeface="+mn-ea"/>
                          <a:ea typeface="+mn-ea"/>
                        </a:rPr>
                        <a:t>DX</a:t>
                      </a:r>
                      <a:r>
                        <a:rPr lang="ja-JP" altLang="en-US" sz="1400" b="0" i="0" u="none" strike="noStrike" dirty="0">
                          <a:solidFill>
                            <a:srgbClr val="000000"/>
                          </a:solidFill>
                          <a:effectLst/>
                          <a:latin typeface="+mn-ea"/>
                          <a:ea typeface="+mn-ea"/>
                        </a:rPr>
                        <a:t>関連</a:t>
                      </a:r>
                      <a:r>
                        <a:rPr kumimoji="1" lang="ja-JP" altLang="en-US" sz="1400" dirty="0">
                          <a:latin typeface="+mn-ea"/>
                          <a:ea typeface="+mn-ea"/>
                        </a:rPr>
                        <a:t>分野で</a:t>
                      </a:r>
                      <a:r>
                        <a:rPr kumimoji="1" lang="ja-JP" altLang="en-US" sz="1400">
                          <a:latin typeface="+mn-ea"/>
                          <a:ea typeface="+mn-ea"/>
                        </a:rPr>
                        <a:t>の</a:t>
                      </a:r>
                      <a:r>
                        <a:rPr kumimoji="1" lang="ja-JP" altLang="en-US" sz="1400" smtClean="0">
                          <a:latin typeface="+mn-ea"/>
                          <a:ea typeface="+mn-ea"/>
                        </a:rPr>
                        <a:t>研究テーマ</a:t>
                      </a:r>
                      <a:endParaRPr lang="ja-JP" altLang="en-US" sz="1400" b="0" i="0" u="none" strike="noStrike" dirty="0">
                        <a:solidFill>
                          <a:srgbClr val="000000"/>
                        </a:solidFill>
                        <a:effectLst/>
                        <a:latin typeface="+mn-ea"/>
                        <a:ea typeface="+mn-ea"/>
                      </a:endParaRPr>
                    </a:p>
                  </a:txBody>
                  <a:tcPr marL="7748" marR="7748" marT="774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ja-JP" altLang="en-US" sz="1400" b="0" i="0" u="none" strike="noStrike" dirty="0" smtClean="0">
                          <a:solidFill>
                            <a:srgbClr val="000000"/>
                          </a:solidFill>
                          <a:effectLst/>
                          <a:latin typeface="+mn-ea"/>
                          <a:ea typeface="+mn-ea"/>
                        </a:rPr>
                        <a:t>摘要</a:t>
                      </a:r>
                      <a:endParaRPr lang="zh-TW" altLang="en-US" sz="1400" b="0" i="0" u="none" strike="noStrike" dirty="0">
                        <a:solidFill>
                          <a:srgbClr val="000000"/>
                        </a:solidFill>
                        <a:effectLst/>
                        <a:latin typeface="+mn-ea"/>
                        <a:ea typeface="+mn-ea"/>
                      </a:endParaRPr>
                    </a:p>
                  </a:txBody>
                  <a:tcPr marL="7748" marR="7748" marT="774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661134531"/>
                  </a:ext>
                </a:extLst>
              </a:tr>
              <a:tr h="230593">
                <a:tc>
                  <a:txBody>
                    <a:bodyPr/>
                    <a:lstStyle/>
                    <a:p>
                      <a:pPr marL="0" indent="0" algn="l" fontAlgn="ctr">
                        <a:buFontTx/>
                        <a:buNone/>
                      </a:pPr>
                      <a:r>
                        <a:rPr lang="ja-JP" altLang="en-US" sz="1150" u="none" strike="noStrike">
                          <a:effectLst/>
                          <a:latin typeface="+mn-ea"/>
                          <a:ea typeface="+mn-ea"/>
                        </a:rPr>
                        <a:t>○高度センサ情報処理技術の開発と応用に関する研究</a:t>
                      </a:r>
                      <a:endParaRPr lang="ja-JP" altLang="en-US" sz="1150" b="0" i="0" u="none" strike="noStrike" dirty="0">
                        <a:solidFill>
                          <a:srgbClr val="000000"/>
                        </a:solidFill>
                        <a:effectLst/>
                        <a:latin typeface="+mn-ea"/>
                        <a:ea typeface="+mn-ea"/>
                      </a:endParaRPr>
                    </a:p>
                  </a:txBody>
                  <a:tcPr marL="5849" marR="5849" marT="58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ja-JP" altLang="en-US" sz="1150" b="0" i="0" u="none" strike="noStrike" dirty="0">
                        <a:solidFill>
                          <a:srgbClr val="000000"/>
                        </a:solidFill>
                        <a:effectLst/>
                        <a:latin typeface="+mn-ea"/>
                        <a:ea typeface="+mn-ea"/>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4898563"/>
                  </a:ext>
                </a:extLst>
              </a:tr>
              <a:tr h="230593">
                <a:tc>
                  <a:txBody>
                    <a:bodyPr/>
                    <a:lstStyle/>
                    <a:p>
                      <a:pPr marL="0" indent="0" algn="l" fontAlgn="ctr">
                        <a:buFontTx/>
                        <a:buNone/>
                      </a:pPr>
                      <a:r>
                        <a:rPr lang="ja-JP" altLang="en-US" sz="1150" u="none" strike="noStrike" dirty="0">
                          <a:effectLst/>
                          <a:latin typeface="+mn-ea"/>
                          <a:ea typeface="+mn-ea"/>
                        </a:rPr>
                        <a:t>　</a:t>
                      </a:r>
                      <a:r>
                        <a:rPr lang="en-US" altLang="ja-JP" sz="1150" u="none" strike="noStrike" dirty="0" smtClean="0">
                          <a:effectLst/>
                          <a:latin typeface="+mn-ea"/>
                          <a:ea typeface="+mn-ea"/>
                        </a:rPr>
                        <a:t>(1)</a:t>
                      </a:r>
                      <a:r>
                        <a:rPr lang="ja-JP" altLang="en-US" sz="1150" u="none" strike="noStrike" dirty="0" smtClean="0">
                          <a:effectLst/>
                          <a:latin typeface="+mn-ea"/>
                          <a:ea typeface="+mn-ea"/>
                        </a:rPr>
                        <a:t>官能</a:t>
                      </a:r>
                      <a:r>
                        <a:rPr lang="ja-JP" altLang="en-US" sz="1150" u="none" strike="noStrike" dirty="0">
                          <a:effectLst/>
                          <a:latin typeface="+mn-ea"/>
                          <a:ea typeface="+mn-ea"/>
                        </a:rPr>
                        <a:t>評価の自動化に関する研究</a:t>
                      </a:r>
                      <a:endParaRPr lang="ja-JP" altLang="en-US" sz="1150" b="0" i="0" u="none" strike="noStrike" dirty="0">
                        <a:solidFill>
                          <a:srgbClr val="000000"/>
                        </a:solidFill>
                        <a:effectLst/>
                        <a:latin typeface="+mn-ea"/>
                        <a:ea typeface="+mn-ea"/>
                      </a:endParaRPr>
                    </a:p>
                  </a:txBody>
                  <a:tcPr marL="5849" marR="5849" marT="58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150" u="none" strike="noStrike">
                          <a:effectLst/>
                          <a:latin typeface="+mn-ea"/>
                          <a:ea typeface="+mn-ea"/>
                        </a:rPr>
                        <a:t>所費研究：基盤研究</a:t>
                      </a:r>
                      <a:endParaRPr lang="ja-JP" altLang="en-US" sz="1150" b="0" i="0" u="none" strike="noStrike">
                        <a:solidFill>
                          <a:srgbClr val="000000"/>
                        </a:solidFill>
                        <a:effectLst/>
                        <a:latin typeface="+mn-ea"/>
                        <a:ea typeface="+mn-ea"/>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4427686"/>
                  </a:ext>
                </a:extLst>
              </a:tr>
              <a:tr h="230593">
                <a:tc>
                  <a:txBody>
                    <a:bodyPr/>
                    <a:lstStyle/>
                    <a:p>
                      <a:pPr marL="0" indent="0" algn="l" fontAlgn="ctr">
                        <a:buFontTx/>
                        <a:buNone/>
                      </a:pPr>
                      <a:r>
                        <a:rPr lang="ja-JP" altLang="en-US" sz="1150" u="none" strike="noStrike" dirty="0">
                          <a:effectLst/>
                          <a:latin typeface="+mn-ea"/>
                          <a:ea typeface="+mn-ea"/>
                        </a:rPr>
                        <a:t>　</a:t>
                      </a:r>
                      <a:r>
                        <a:rPr lang="en-US" altLang="ja-JP" sz="1150" u="none" strike="noStrike" dirty="0" smtClean="0">
                          <a:effectLst/>
                          <a:latin typeface="+mn-ea"/>
                          <a:ea typeface="+mn-ea"/>
                        </a:rPr>
                        <a:t>(2)</a:t>
                      </a:r>
                      <a:r>
                        <a:rPr lang="ja-JP" altLang="en-US" sz="1150" u="none" strike="noStrike" dirty="0" smtClean="0">
                          <a:effectLst/>
                          <a:latin typeface="+mn-ea"/>
                          <a:ea typeface="+mn-ea"/>
                        </a:rPr>
                        <a:t>情報</a:t>
                      </a:r>
                      <a:r>
                        <a:rPr lang="ja-JP" altLang="en-US" sz="1150" u="none" strike="noStrike" dirty="0">
                          <a:effectLst/>
                          <a:latin typeface="+mn-ea"/>
                          <a:ea typeface="+mn-ea"/>
                        </a:rPr>
                        <a:t>フォトニクスにおける撮像技術に関する研究</a:t>
                      </a:r>
                      <a:endParaRPr lang="ja-JP" altLang="en-US" sz="1150" b="0" i="0" u="none" strike="noStrike" dirty="0">
                        <a:solidFill>
                          <a:srgbClr val="000000"/>
                        </a:solidFill>
                        <a:effectLst/>
                        <a:latin typeface="+mn-ea"/>
                        <a:ea typeface="+mn-ea"/>
                      </a:endParaRPr>
                    </a:p>
                  </a:txBody>
                  <a:tcPr marL="5849" marR="5849" marT="58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150" u="none" strike="noStrike">
                          <a:effectLst/>
                          <a:latin typeface="+mn-ea"/>
                          <a:ea typeface="+mn-ea"/>
                        </a:rPr>
                        <a:t>所費研究：基盤研究</a:t>
                      </a:r>
                      <a:endParaRPr lang="ja-JP" altLang="en-US" sz="1150" b="0" i="0" u="none" strike="noStrike">
                        <a:solidFill>
                          <a:srgbClr val="000000"/>
                        </a:solidFill>
                        <a:effectLst/>
                        <a:latin typeface="+mn-ea"/>
                        <a:ea typeface="+mn-ea"/>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2316213"/>
                  </a:ext>
                </a:extLst>
              </a:tr>
              <a:tr h="230593">
                <a:tc>
                  <a:txBody>
                    <a:bodyPr/>
                    <a:lstStyle/>
                    <a:p>
                      <a:pPr marL="0" indent="0" algn="l" fontAlgn="ctr">
                        <a:buFontTx/>
                        <a:buNone/>
                      </a:pPr>
                      <a:r>
                        <a:rPr lang="ja-JP" altLang="en-US" sz="1150" u="none" strike="noStrike" dirty="0">
                          <a:effectLst/>
                          <a:latin typeface="+mn-ea"/>
                          <a:ea typeface="+mn-ea"/>
                        </a:rPr>
                        <a:t>　</a:t>
                      </a:r>
                      <a:r>
                        <a:rPr lang="en-US" altLang="ja-JP" sz="1150" u="none" strike="noStrike" dirty="0" smtClean="0">
                          <a:effectLst/>
                          <a:latin typeface="+mn-ea"/>
                          <a:ea typeface="+mn-ea"/>
                        </a:rPr>
                        <a:t>(3)</a:t>
                      </a:r>
                      <a:r>
                        <a:rPr lang="ja-JP" altLang="en-US" sz="1150" u="none" strike="noStrike" dirty="0" smtClean="0">
                          <a:effectLst/>
                          <a:latin typeface="+mn-ea"/>
                          <a:ea typeface="+mn-ea"/>
                        </a:rPr>
                        <a:t>画像</a:t>
                      </a:r>
                      <a:r>
                        <a:rPr lang="ja-JP" altLang="en-US" sz="1150" u="none" strike="noStrike" dirty="0">
                          <a:effectLst/>
                          <a:latin typeface="+mn-ea"/>
                          <a:ea typeface="+mn-ea"/>
                        </a:rPr>
                        <a:t>処理技術を用いた微生物の自動計数</a:t>
                      </a:r>
                    </a:p>
                  </a:txBody>
                  <a:tcPr marL="5849" marR="5849" marT="58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150" u="none" strike="noStrike">
                          <a:effectLst/>
                          <a:latin typeface="+mn-ea"/>
                          <a:ea typeface="+mn-ea"/>
                        </a:rPr>
                        <a:t>受託研究</a:t>
                      </a:r>
                      <a:endParaRPr lang="ja-JP" altLang="en-US" sz="1150" b="0" i="0" u="none" strike="noStrike">
                        <a:solidFill>
                          <a:srgbClr val="000000"/>
                        </a:solidFill>
                        <a:effectLst/>
                        <a:latin typeface="+mn-ea"/>
                        <a:ea typeface="+mn-ea"/>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9126422"/>
                  </a:ext>
                </a:extLst>
              </a:tr>
              <a:tr h="230593">
                <a:tc>
                  <a:txBody>
                    <a:bodyPr/>
                    <a:lstStyle/>
                    <a:p>
                      <a:pPr marL="0" indent="0" algn="l" fontAlgn="ctr">
                        <a:buFontTx/>
                        <a:buNone/>
                      </a:pPr>
                      <a:r>
                        <a:rPr lang="ja-JP" altLang="en-US" sz="1150" u="none" strike="noStrike" dirty="0">
                          <a:effectLst/>
                          <a:latin typeface="+mn-ea"/>
                          <a:ea typeface="+mn-ea"/>
                        </a:rPr>
                        <a:t>○プレス機自らが考えて動く機械学習を活用した知能化成形技術の構築</a:t>
                      </a:r>
                      <a:endParaRPr lang="ja-JP" altLang="en-US" sz="1150" b="0" i="0" u="none" strike="noStrike" dirty="0">
                        <a:solidFill>
                          <a:srgbClr val="000000"/>
                        </a:solidFill>
                        <a:effectLst/>
                        <a:latin typeface="+mn-ea"/>
                        <a:ea typeface="+mn-ea"/>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150" u="none" strike="noStrike">
                          <a:effectLst/>
                          <a:latin typeface="+mn-ea"/>
                          <a:ea typeface="+mn-ea"/>
                        </a:rPr>
                        <a:t>（財）天田財団研究開発助成</a:t>
                      </a:r>
                      <a:endParaRPr lang="zh-TW" altLang="en-US" sz="1150" b="0" i="0" u="none" strike="noStrike" dirty="0">
                        <a:solidFill>
                          <a:srgbClr val="000000"/>
                        </a:solidFill>
                        <a:effectLst/>
                        <a:latin typeface="+mn-ea"/>
                        <a:ea typeface="+mn-ea"/>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1795872"/>
                  </a:ext>
                </a:extLst>
              </a:tr>
              <a:tr h="230593">
                <a:tc>
                  <a:txBody>
                    <a:bodyPr/>
                    <a:lstStyle/>
                    <a:p>
                      <a:pPr marL="0" indent="0" algn="l" fontAlgn="ctr">
                        <a:buFontTx/>
                        <a:buNone/>
                      </a:pPr>
                      <a:r>
                        <a:rPr lang="ja-JP" altLang="en-US" sz="1150" u="none" strike="noStrike" dirty="0">
                          <a:effectLst/>
                          <a:latin typeface="+mn-ea"/>
                          <a:ea typeface="+mn-ea"/>
                        </a:rPr>
                        <a:t>○</a:t>
                      </a:r>
                      <a:r>
                        <a:rPr lang="en-US" altLang="ja-JP" sz="1150" u="none" strike="noStrike" dirty="0">
                          <a:effectLst/>
                          <a:latin typeface="+mn-ea"/>
                          <a:ea typeface="+mn-ea"/>
                        </a:rPr>
                        <a:t>AI</a:t>
                      </a:r>
                      <a:r>
                        <a:rPr lang="ja-JP" altLang="en-US" sz="1150" u="none" strike="noStrike" dirty="0">
                          <a:effectLst/>
                          <a:latin typeface="+mn-ea"/>
                          <a:ea typeface="+mn-ea"/>
                        </a:rPr>
                        <a:t>人材育成プロジェクト</a:t>
                      </a:r>
                      <a:endParaRPr lang="ja-JP" altLang="en-US" sz="1150" b="0" i="0" u="none" strike="noStrike" dirty="0">
                        <a:solidFill>
                          <a:srgbClr val="000000"/>
                        </a:solidFill>
                        <a:effectLst/>
                        <a:latin typeface="+mn-ea"/>
                        <a:ea typeface="+mn-ea"/>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ja-JP" altLang="en-US" sz="1150" b="0" i="0" u="none" strike="noStrike" dirty="0">
                        <a:solidFill>
                          <a:srgbClr val="000000"/>
                        </a:solidFill>
                        <a:effectLst/>
                        <a:latin typeface="+mn-ea"/>
                        <a:ea typeface="+mn-ea"/>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6669577"/>
                  </a:ext>
                </a:extLst>
              </a:tr>
              <a:tr h="230593">
                <a:tc>
                  <a:txBody>
                    <a:bodyPr/>
                    <a:lstStyle/>
                    <a:p>
                      <a:pPr marL="0" indent="0" algn="l" fontAlgn="ctr">
                        <a:buFontTx/>
                        <a:buNone/>
                      </a:pPr>
                      <a:r>
                        <a:rPr lang="ja-JP" altLang="en-US" sz="1150" u="none" strike="noStrike" dirty="0">
                          <a:effectLst/>
                          <a:latin typeface="+mn-ea"/>
                          <a:ea typeface="+mn-ea"/>
                        </a:rPr>
                        <a:t>　</a:t>
                      </a:r>
                      <a:r>
                        <a:rPr lang="en-US" altLang="ja-JP" sz="1150" u="none" strike="noStrike" dirty="0" smtClean="0">
                          <a:effectLst/>
                          <a:latin typeface="+mn-ea"/>
                          <a:ea typeface="+mn-ea"/>
                        </a:rPr>
                        <a:t>(1)</a:t>
                      </a:r>
                      <a:r>
                        <a:rPr lang="pt-PT" altLang="ja-JP" sz="1150" u="none" strike="noStrike" dirty="0" smtClean="0">
                          <a:effectLst/>
                          <a:latin typeface="+mn-ea"/>
                          <a:ea typeface="+mn-ea"/>
                        </a:rPr>
                        <a:t>DNN</a:t>
                      </a:r>
                      <a:r>
                        <a:rPr lang="ja-JP" altLang="en-US" sz="1150" u="none" strike="noStrike" dirty="0">
                          <a:effectLst/>
                          <a:latin typeface="+mn-ea"/>
                          <a:ea typeface="+mn-ea"/>
                        </a:rPr>
                        <a:t>と</a:t>
                      </a:r>
                      <a:r>
                        <a:rPr lang="pt-PT" altLang="ja-JP" sz="1150" u="none" strike="noStrike" dirty="0">
                          <a:effectLst/>
                          <a:latin typeface="+mn-ea"/>
                          <a:ea typeface="+mn-ea"/>
                        </a:rPr>
                        <a:t>CAE</a:t>
                      </a:r>
                      <a:r>
                        <a:rPr lang="ja-JP" altLang="en-US" sz="1150" u="none" strike="noStrike" dirty="0">
                          <a:effectLst/>
                          <a:latin typeface="+mn-ea"/>
                          <a:ea typeface="+mn-ea"/>
                        </a:rPr>
                        <a:t>を用いた構造物内部の音源位置推定</a:t>
                      </a:r>
                      <a:endParaRPr lang="ja-JP" altLang="en-US" sz="1150" b="0" i="0" u="none" strike="noStrike" dirty="0">
                        <a:solidFill>
                          <a:srgbClr val="000000"/>
                        </a:solidFill>
                        <a:effectLst/>
                        <a:latin typeface="+mn-ea"/>
                        <a:ea typeface="+mn-ea"/>
                      </a:endParaRPr>
                    </a:p>
                  </a:txBody>
                  <a:tcPr marL="5849" marR="5849" marT="58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150" u="none" strike="noStrike">
                          <a:effectLst/>
                          <a:latin typeface="+mn-ea"/>
                          <a:ea typeface="+mn-ea"/>
                        </a:rPr>
                        <a:t>所費研究：プロジェクト研究</a:t>
                      </a:r>
                      <a:endParaRPr lang="ja-JP" altLang="en-US" sz="1150" b="0" i="0" u="none" strike="noStrike">
                        <a:solidFill>
                          <a:srgbClr val="000000"/>
                        </a:solidFill>
                        <a:effectLst/>
                        <a:latin typeface="+mn-ea"/>
                        <a:ea typeface="+mn-ea"/>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8884046"/>
                  </a:ext>
                </a:extLst>
              </a:tr>
              <a:tr h="230593">
                <a:tc>
                  <a:txBody>
                    <a:bodyPr/>
                    <a:lstStyle/>
                    <a:p>
                      <a:pPr marL="0" indent="0" algn="l" fontAlgn="ctr">
                        <a:buFontTx/>
                        <a:buNone/>
                      </a:pPr>
                      <a:r>
                        <a:rPr lang="ja-JP" altLang="en-US" sz="1150" u="none" strike="noStrike" dirty="0">
                          <a:effectLst/>
                          <a:latin typeface="+mn-ea"/>
                          <a:ea typeface="+mn-ea"/>
                        </a:rPr>
                        <a:t>　</a:t>
                      </a:r>
                      <a:r>
                        <a:rPr lang="en-US" altLang="ja-JP" sz="1150" u="none" strike="noStrike" dirty="0" smtClean="0">
                          <a:effectLst/>
                          <a:latin typeface="+mn-ea"/>
                          <a:ea typeface="+mn-ea"/>
                        </a:rPr>
                        <a:t>(2)</a:t>
                      </a:r>
                      <a:r>
                        <a:rPr lang="ja-JP" altLang="en-US" sz="1150" u="none" strike="noStrike" dirty="0" smtClean="0">
                          <a:effectLst/>
                          <a:latin typeface="+mn-ea"/>
                          <a:ea typeface="+mn-ea"/>
                        </a:rPr>
                        <a:t>深層</a:t>
                      </a:r>
                      <a:r>
                        <a:rPr lang="ja-JP" altLang="en-US" sz="1150" u="none" strike="noStrike" dirty="0">
                          <a:effectLst/>
                          <a:latin typeface="+mn-ea"/>
                          <a:ea typeface="+mn-ea"/>
                        </a:rPr>
                        <a:t>学習による切削工具摩耗判定システム</a:t>
                      </a:r>
                      <a:endParaRPr lang="ja-JP" altLang="en-US" sz="1150" b="0" i="0" u="none" strike="noStrike" dirty="0">
                        <a:solidFill>
                          <a:srgbClr val="000000"/>
                        </a:solidFill>
                        <a:effectLst/>
                        <a:latin typeface="+mn-ea"/>
                        <a:ea typeface="+mn-ea"/>
                      </a:endParaRPr>
                    </a:p>
                  </a:txBody>
                  <a:tcPr marL="5849" marR="5849" marT="58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150" u="none" strike="noStrike">
                          <a:effectLst/>
                          <a:latin typeface="+mn-ea"/>
                          <a:ea typeface="+mn-ea"/>
                        </a:rPr>
                        <a:t>所費研究：プロジェクト研究</a:t>
                      </a:r>
                      <a:endParaRPr lang="ja-JP" altLang="en-US" sz="1150" b="0" i="0" u="none" strike="noStrike">
                        <a:solidFill>
                          <a:srgbClr val="000000"/>
                        </a:solidFill>
                        <a:effectLst/>
                        <a:latin typeface="+mn-ea"/>
                        <a:ea typeface="+mn-ea"/>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3476179"/>
                  </a:ext>
                </a:extLst>
              </a:tr>
              <a:tr h="230593">
                <a:tc>
                  <a:txBody>
                    <a:bodyPr/>
                    <a:lstStyle/>
                    <a:p>
                      <a:pPr marL="0" indent="0" algn="l" fontAlgn="ctr">
                        <a:buFontTx/>
                        <a:buNone/>
                      </a:pPr>
                      <a:r>
                        <a:rPr lang="ja-JP" altLang="en-US" sz="1150" u="none" strike="noStrike" dirty="0">
                          <a:effectLst/>
                          <a:latin typeface="+mn-ea"/>
                          <a:ea typeface="+mn-ea"/>
                        </a:rPr>
                        <a:t>　</a:t>
                      </a:r>
                      <a:r>
                        <a:rPr lang="en-US" altLang="ja-JP" sz="1150" u="none" strike="noStrike" dirty="0" smtClean="0">
                          <a:effectLst/>
                          <a:latin typeface="+mn-ea"/>
                          <a:ea typeface="+mn-ea"/>
                        </a:rPr>
                        <a:t>(3)</a:t>
                      </a:r>
                      <a:r>
                        <a:rPr lang="ja-JP" altLang="en-US" sz="1150" u="none" strike="noStrike" dirty="0" smtClean="0">
                          <a:effectLst/>
                          <a:latin typeface="+mn-ea"/>
                          <a:ea typeface="+mn-ea"/>
                        </a:rPr>
                        <a:t>深層</a:t>
                      </a:r>
                      <a:r>
                        <a:rPr lang="ja-JP" altLang="en-US" sz="1150" u="none" strike="noStrike" dirty="0">
                          <a:effectLst/>
                          <a:latin typeface="+mn-ea"/>
                          <a:ea typeface="+mn-ea"/>
                        </a:rPr>
                        <a:t>学習を用いた金属破断面解析</a:t>
                      </a:r>
                    </a:p>
                  </a:txBody>
                  <a:tcPr marL="5849" marR="5849" marT="58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150" u="none" strike="noStrike">
                          <a:effectLst/>
                          <a:latin typeface="+mn-ea"/>
                          <a:ea typeface="+mn-ea"/>
                        </a:rPr>
                        <a:t>所費研究：プロジェクト研究</a:t>
                      </a:r>
                      <a:endParaRPr lang="ja-JP" altLang="en-US" sz="1150" b="0" i="0" u="none" strike="noStrike">
                        <a:solidFill>
                          <a:srgbClr val="000000"/>
                        </a:solidFill>
                        <a:effectLst/>
                        <a:latin typeface="+mn-ea"/>
                        <a:ea typeface="+mn-ea"/>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5370143"/>
                  </a:ext>
                </a:extLst>
              </a:tr>
              <a:tr h="230593">
                <a:tc>
                  <a:txBody>
                    <a:bodyPr/>
                    <a:lstStyle/>
                    <a:p>
                      <a:pPr marL="0" indent="0" algn="l" fontAlgn="ctr">
                        <a:buFontTx/>
                        <a:buNone/>
                      </a:pPr>
                      <a:r>
                        <a:rPr lang="ja-JP" altLang="en-US" sz="1150" u="none" strike="noStrike">
                          <a:effectLst/>
                          <a:latin typeface="+mn-ea"/>
                          <a:ea typeface="+mn-ea"/>
                        </a:rPr>
                        <a:t>○マルチモーダル耳介個人認証による精度向上に関する検討</a:t>
                      </a:r>
                      <a:endParaRPr lang="ja-JP" altLang="en-US" sz="1150" b="0" i="0" u="none" strike="noStrike" dirty="0">
                        <a:solidFill>
                          <a:srgbClr val="000000"/>
                        </a:solidFill>
                        <a:effectLst/>
                        <a:latin typeface="+mn-ea"/>
                        <a:ea typeface="+mn-ea"/>
                      </a:endParaRPr>
                    </a:p>
                  </a:txBody>
                  <a:tcPr marL="7748" marR="7748" marT="774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150" u="none" strike="noStrike">
                          <a:effectLst/>
                          <a:latin typeface="+mn-ea"/>
                          <a:ea typeface="+mn-ea"/>
                        </a:rPr>
                        <a:t>共同研究（大学）</a:t>
                      </a:r>
                      <a:endParaRPr lang="zh-CN" altLang="en-US" sz="1150" b="0" i="0" u="none" strike="noStrike" dirty="0">
                        <a:solidFill>
                          <a:srgbClr val="000000"/>
                        </a:solidFill>
                        <a:effectLst/>
                        <a:latin typeface="+mn-ea"/>
                        <a:ea typeface="+mn-ea"/>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347145"/>
                  </a:ext>
                </a:extLst>
              </a:tr>
              <a:tr h="230593">
                <a:tc>
                  <a:txBody>
                    <a:bodyPr/>
                    <a:lstStyle/>
                    <a:p>
                      <a:pPr marL="0" indent="0" algn="l" fontAlgn="ctr">
                        <a:buFontTx/>
                        <a:buNone/>
                      </a:pPr>
                      <a:r>
                        <a:rPr lang="ja-JP" altLang="en-US" sz="1150" u="none" strike="noStrike">
                          <a:effectLst/>
                          <a:latin typeface="+mn-ea"/>
                          <a:ea typeface="+mn-ea"/>
                        </a:rPr>
                        <a:t>○５Ｇ移動通信システムの実現に向けた低誘電率樹脂の直接接合技術の開発</a:t>
                      </a:r>
                      <a:endParaRPr lang="ja-JP" altLang="en-US" sz="1150" b="0" i="0" u="none" strike="noStrike">
                        <a:solidFill>
                          <a:srgbClr val="000000"/>
                        </a:solidFill>
                        <a:effectLst/>
                        <a:latin typeface="+mn-ea"/>
                        <a:ea typeface="+mn-ea"/>
                      </a:endParaRPr>
                    </a:p>
                  </a:txBody>
                  <a:tcPr marL="5971" marR="5971" marT="597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150" u="none" strike="noStrike">
                          <a:effectLst/>
                          <a:latin typeface="+mn-ea"/>
                          <a:ea typeface="+mn-ea"/>
                        </a:rPr>
                        <a:t>経済産業省：戦略的基盤技術高度化支援事業</a:t>
                      </a:r>
                      <a:endParaRPr lang="ja-JP" altLang="en-US" sz="1150" b="0" i="0" u="none" strike="noStrike">
                        <a:solidFill>
                          <a:srgbClr val="000000"/>
                        </a:solidFill>
                        <a:effectLst/>
                        <a:latin typeface="+mn-ea"/>
                        <a:ea typeface="+mn-ea"/>
                      </a:endParaRPr>
                    </a:p>
                  </a:txBody>
                  <a:tcPr marL="5971" marR="5971" marT="597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6324302"/>
                  </a:ext>
                </a:extLst>
              </a:tr>
              <a:tr h="230593">
                <a:tc>
                  <a:txBody>
                    <a:bodyPr/>
                    <a:lstStyle/>
                    <a:p>
                      <a:pPr marL="0" indent="0" algn="l" fontAlgn="ctr">
                        <a:buFontTx/>
                        <a:buNone/>
                      </a:pPr>
                      <a:r>
                        <a:rPr lang="ja-JP" altLang="en-US" sz="1150" u="none" strike="noStrike">
                          <a:effectLst/>
                          <a:latin typeface="+mn-ea"/>
                          <a:ea typeface="+mn-ea"/>
                        </a:rPr>
                        <a:t>○銀</a:t>
                      </a:r>
                      <a:r>
                        <a:rPr lang="ja-JP" altLang="en-US" sz="1150" u="none" strike="noStrike" dirty="0">
                          <a:effectLst/>
                          <a:latin typeface="+mn-ea"/>
                          <a:ea typeface="+mn-ea"/>
                        </a:rPr>
                        <a:t>ナノインクを用いた電極の作製と半導体基板との電気的接触の評価</a:t>
                      </a:r>
                      <a:endParaRPr lang="ja-JP" altLang="en-US" sz="1150" b="0" i="0" u="none" strike="noStrike" dirty="0">
                        <a:solidFill>
                          <a:srgbClr val="000000"/>
                        </a:solidFill>
                        <a:effectLst/>
                        <a:latin typeface="+mn-ea"/>
                        <a:ea typeface="+mn-ea"/>
                      </a:endParaRPr>
                    </a:p>
                  </a:txBody>
                  <a:tcPr marL="7798" marR="7798" marT="779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150" u="none" strike="noStrike">
                          <a:effectLst/>
                          <a:latin typeface="+mn-ea"/>
                          <a:ea typeface="+mn-ea"/>
                        </a:rPr>
                        <a:t>日本学術振興会：科学研究費助成事業</a:t>
                      </a:r>
                      <a:endParaRPr lang="ja-JP" altLang="en-US" sz="1150" b="0" i="0" u="none" strike="noStrike" dirty="0">
                        <a:solidFill>
                          <a:srgbClr val="000000"/>
                        </a:solidFill>
                        <a:effectLst/>
                        <a:latin typeface="+mn-ea"/>
                        <a:ea typeface="+mn-ea"/>
                      </a:endParaRPr>
                    </a:p>
                  </a:txBody>
                  <a:tcPr marL="7798" marR="7798" marT="779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7158453"/>
                  </a:ext>
                </a:extLst>
              </a:tr>
              <a:tr h="230593">
                <a:tc>
                  <a:txBody>
                    <a:bodyPr/>
                    <a:lstStyle/>
                    <a:p>
                      <a:pPr marL="0" indent="0" algn="l" fontAlgn="ctr">
                        <a:buFontTx/>
                        <a:buNone/>
                      </a:pPr>
                      <a:r>
                        <a:rPr lang="ja-JP" altLang="en-US" sz="1150" u="none" strike="noStrike">
                          <a:effectLst/>
                          <a:latin typeface="+mn-ea"/>
                          <a:ea typeface="+mn-ea"/>
                        </a:rPr>
                        <a:t>○ヒト</a:t>
                      </a:r>
                      <a:r>
                        <a:rPr lang="ja-JP" altLang="en-US" sz="1150" u="none" strike="noStrike" dirty="0">
                          <a:effectLst/>
                          <a:latin typeface="+mn-ea"/>
                          <a:ea typeface="+mn-ea"/>
                        </a:rPr>
                        <a:t>嗅覚受容情報と機器分析情報との連携可能性</a:t>
                      </a:r>
                      <a:r>
                        <a:rPr lang="ja-JP" altLang="en-US" sz="1150" u="none" strike="noStrike">
                          <a:effectLst/>
                          <a:latin typeface="+mn-ea"/>
                          <a:ea typeface="+mn-ea"/>
                        </a:rPr>
                        <a:t>の検討（再掲）</a:t>
                      </a:r>
                      <a:endParaRPr lang="ja-JP" altLang="en-US" sz="1150" b="0" i="0" u="none" strike="noStrike" dirty="0">
                        <a:solidFill>
                          <a:srgbClr val="000000"/>
                        </a:solidFill>
                        <a:effectLst/>
                        <a:latin typeface="+mn-ea"/>
                        <a:ea typeface="+mn-ea"/>
                      </a:endParaRPr>
                    </a:p>
                  </a:txBody>
                  <a:tcPr marL="7748" marR="7748" marT="774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150" u="none" strike="noStrike">
                          <a:effectLst/>
                          <a:latin typeface="+mn-ea"/>
                          <a:ea typeface="+mn-ea"/>
                        </a:rPr>
                        <a:t>共同研究（</a:t>
                      </a:r>
                      <a:r>
                        <a:rPr lang="ja-JP" altLang="en-US" sz="1150" u="none" strike="noStrike" dirty="0">
                          <a:effectLst/>
                          <a:latin typeface="+mn-ea"/>
                          <a:ea typeface="+mn-ea"/>
                        </a:rPr>
                        <a:t>大学）</a:t>
                      </a:r>
                      <a:endParaRPr lang="zh-TW" altLang="en-US" sz="1150" b="0" i="0" u="none" strike="noStrike" dirty="0">
                        <a:solidFill>
                          <a:srgbClr val="000000"/>
                        </a:solidFill>
                        <a:effectLst/>
                        <a:latin typeface="+mn-ea"/>
                        <a:ea typeface="+mn-ea"/>
                      </a:endParaRPr>
                    </a:p>
                  </a:txBody>
                  <a:tcPr marL="7748" marR="7748" marT="774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9956324"/>
                  </a:ext>
                </a:extLst>
              </a:tr>
              <a:tr h="230593">
                <a:tc>
                  <a:txBody>
                    <a:bodyPr/>
                    <a:lstStyle/>
                    <a:p>
                      <a:pPr marL="0" indent="0" algn="l" fontAlgn="ctr">
                        <a:buFontTx/>
                        <a:buNone/>
                      </a:pPr>
                      <a:r>
                        <a:rPr lang="ja-JP" altLang="en-US" sz="1150" u="none" strike="noStrike">
                          <a:effectLst/>
                          <a:latin typeface="+mn-ea"/>
                          <a:ea typeface="+mn-ea"/>
                        </a:rPr>
                        <a:t>○実輸送反映高精度試験のための</a:t>
                      </a:r>
                      <a:r>
                        <a:rPr lang="pt-PT" altLang="ja-JP" sz="1150" u="none" strike="noStrike" dirty="0">
                          <a:effectLst/>
                          <a:latin typeface="+mn-ea"/>
                          <a:ea typeface="+mn-ea"/>
                        </a:rPr>
                        <a:t>GPS</a:t>
                      </a:r>
                      <a:r>
                        <a:rPr lang="ja-JP" altLang="en-US" sz="1150" u="none" strike="noStrike">
                          <a:effectLst/>
                          <a:latin typeface="+mn-ea"/>
                          <a:ea typeface="+mn-ea"/>
                        </a:rPr>
                        <a:t>と</a:t>
                      </a:r>
                      <a:r>
                        <a:rPr lang="pt-PT" altLang="ja-JP" sz="1150" u="none" strike="noStrike" dirty="0">
                          <a:effectLst/>
                          <a:latin typeface="+mn-ea"/>
                          <a:ea typeface="+mn-ea"/>
                        </a:rPr>
                        <a:t>AI</a:t>
                      </a:r>
                      <a:r>
                        <a:rPr lang="ja-JP" altLang="en-US" sz="1150" u="none" strike="noStrike">
                          <a:effectLst/>
                          <a:latin typeface="+mn-ea"/>
                          <a:ea typeface="+mn-ea"/>
                        </a:rPr>
                        <a:t>を用いた輸送振動の特徴量自動抽出法の開発</a:t>
                      </a:r>
                    </a:p>
                  </a:txBody>
                  <a:tcPr marL="7798" marR="7798" marT="779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150" u="none" strike="noStrike">
                          <a:effectLst/>
                          <a:latin typeface="+mn-ea"/>
                          <a:ea typeface="+mn-ea"/>
                        </a:rPr>
                        <a:t>日本学術振興会：科学研究費助成事業</a:t>
                      </a:r>
                      <a:endParaRPr lang="ja-JP" altLang="en-US" sz="1150" b="0" i="0" u="none" strike="noStrike">
                        <a:solidFill>
                          <a:srgbClr val="000000"/>
                        </a:solidFill>
                        <a:effectLst/>
                        <a:latin typeface="+mn-ea"/>
                        <a:ea typeface="+mn-ea"/>
                      </a:endParaRPr>
                    </a:p>
                  </a:txBody>
                  <a:tcPr marL="7748" marR="7748" marT="774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4489053"/>
                  </a:ext>
                </a:extLst>
              </a:tr>
              <a:tr h="230593">
                <a:tc>
                  <a:txBody>
                    <a:bodyPr/>
                    <a:lstStyle/>
                    <a:p>
                      <a:pPr marL="0" indent="0" algn="l" fontAlgn="ctr">
                        <a:buFontTx/>
                        <a:buNone/>
                      </a:pPr>
                      <a:r>
                        <a:rPr lang="ja-JP" altLang="en-US" sz="1150" u="none" strike="noStrike">
                          <a:effectLst/>
                          <a:latin typeface="+mn-ea"/>
                          <a:ea typeface="+mn-ea"/>
                        </a:rPr>
                        <a:t>○実物大立体像の空中浮遊化と超高臨場感を実現するホログラフィック</a:t>
                      </a:r>
                      <a:r>
                        <a:rPr lang="en-US" altLang="ja-JP" sz="1150" u="none" strike="noStrike" dirty="0">
                          <a:effectLst/>
                          <a:latin typeface="+mn-ea"/>
                          <a:ea typeface="+mn-ea"/>
                        </a:rPr>
                        <a:t>3</a:t>
                      </a:r>
                      <a:r>
                        <a:rPr lang="pt-PT" altLang="ja-JP" sz="1150" u="none" strike="noStrike" dirty="0">
                          <a:effectLst/>
                          <a:latin typeface="+mn-ea"/>
                          <a:ea typeface="+mn-ea"/>
                        </a:rPr>
                        <a:t>D</a:t>
                      </a:r>
                      <a:r>
                        <a:rPr lang="ja-JP" altLang="en-US" sz="1150" u="none" strike="noStrike">
                          <a:effectLst/>
                          <a:latin typeface="+mn-ea"/>
                          <a:ea typeface="+mn-ea"/>
                        </a:rPr>
                        <a:t>ディスプレイ</a:t>
                      </a:r>
                    </a:p>
                  </a:txBody>
                  <a:tcPr marL="7748" marR="7748" marT="774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150" u="none" strike="noStrike">
                          <a:effectLst/>
                          <a:latin typeface="+mn-ea"/>
                          <a:ea typeface="+mn-ea"/>
                        </a:rPr>
                        <a:t>日本学術振興会：科学研究費助成事業</a:t>
                      </a:r>
                      <a:endParaRPr lang="ja-JP" altLang="en-US" sz="1150" b="0" i="0" u="none" strike="noStrike">
                        <a:solidFill>
                          <a:srgbClr val="000000"/>
                        </a:solidFill>
                        <a:effectLst/>
                        <a:latin typeface="+mn-ea"/>
                        <a:ea typeface="+mn-ea"/>
                      </a:endParaRPr>
                    </a:p>
                  </a:txBody>
                  <a:tcPr marL="7748" marR="7748" marT="774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7726406"/>
                  </a:ext>
                </a:extLst>
              </a:tr>
              <a:tr h="230593">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150" u="none" strike="noStrike">
                          <a:effectLst/>
                          <a:latin typeface="+mn-ea"/>
                          <a:ea typeface="+mn-ea"/>
                        </a:rPr>
                        <a:t>○メタマテリアル測定空間からなる高周波電磁気特性測定系の実現</a:t>
                      </a:r>
                      <a:endParaRPr lang="ja-JP" altLang="en-US" sz="1150" b="0" i="0" u="none" strike="noStrike">
                        <a:solidFill>
                          <a:srgbClr val="000000"/>
                        </a:solidFill>
                        <a:effectLst/>
                        <a:latin typeface="+mn-ea"/>
                        <a:ea typeface="+mn-ea"/>
                      </a:endParaRPr>
                    </a:p>
                  </a:txBody>
                  <a:tcPr marL="7748" marR="7748" marT="774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150" u="none" strike="noStrike">
                          <a:effectLst/>
                          <a:latin typeface="+mn-ea"/>
                          <a:ea typeface="+mn-ea"/>
                        </a:rPr>
                        <a:t>日本学術振興会：科学研究費助成事業</a:t>
                      </a:r>
                      <a:endParaRPr lang="ja-JP" altLang="en-US" sz="1150" b="0" i="0" u="none" strike="noStrike">
                        <a:solidFill>
                          <a:srgbClr val="000000"/>
                        </a:solidFill>
                        <a:effectLst/>
                        <a:latin typeface="+mn-ea"/>
                        <a:ea typeface="+mn-ea"/>
                      </a:endParaRPr>
                    </a:p>
                  </a:txBody>
                  <a:tcPr marL="7748" marR="7748" marT="774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5647887"/>
                  </a:ext>
                </a:extLst>
              </a:tr>
              <a:tr h="230593">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150" u="none" strike="noStrike">
                          <a:effectLst/>
                          <a:latin typeface="+mn-ea"/>
                          <a:ea typeface="+mn-ea"/>
                        </a:rPr>
                        <a:t>○ミリ波帯域における電磁波の吸収・透過・反射特性の研究</a:t>
                      </a:r>
                      <a:endParaRPr lang="ja-JP" altLang="en-US" sz="1150" b="0" i="0" u="none" strike="noStrike">
                        <a:solidFill>
                          <a:srgbClr val="000000"/>
                        </a:solidFill>
                        <a:effectLst/>
                        <a:latin typeface="+mn-ea"/>
                        <a:ea typeface="+mn-ea"/>
                      </a:endParaRPr>
                    </a:p>
                  </a:txBody>
                  <a:tcPr marL="7748" marR="7748" marT="774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150" u="none" strike="noStrike">
                          <a:effectLst/>
                          <a:latin typeface="+mn-ea"/>
                          <a:ea typeface="+mn-ea"/>
                        </a:rPr>
                        <a:t>共同研究（大学）</a:t>
                      </a:r>
                      <a:endParaRPr lang="zh-CN" altLang="en-US" sz="1150" b="0" i="0" u="none" strike="noStrike" dirty="0">
                        <a:solidFill>
                          <a:srgbClr val="000000"/>
                        </a:solidFill>
                        <a:effectLst/>
                        <a:latin typeface="+mn-ea"/>
                        <a:ea typeface="+mn-ea"/>
                      </a:endParaRPr>
                    </a:p>
                  </a:txBody>
                  <a:tcPr marL="7748" marR="7748" marT="774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4081950"/>
                  </a:ext>
                </a:extLst>
              </a:tr>
              <a:tr h="230593">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150" u="none" strike="noStrike" dirty="0">
                          <a:effectLst/>
                          <a:latin typeface="+mn-ea"/>
                          <a:ea typeface="+mn-ea"/>
                        </a:rPr>
                        <a:t>○スマートテキスタイルに向けた高屈曲性・高排熱性を有する不織布配線素子の開発</a:t>
                      </a:r>
                      <a:r>
                        <a:rPr lang="en-US" altLang="ja-JP" sz="1150" u="none" strike="noStrike" dirty="0">
                          <a:effectLst/>
                          <a:latin typeface="+mn-ea"/>
                          <a:ea typeface="+mn-ea"/>
                        </a:rPr>
                        <a:t>(</a:t>
                      </a:r>
                      <a:r>
                        <a:rPr lang="ja-JP" altLang="en-US" sz="1150" u="none" strike="noStrike" dirty="0">
                          <a:effectLst/>
                          <a:latin typeface="+mn-ea"/>
                          <a:ea typeface="+mn-ea"/>
                        </a:rPr>
                        <a:t>再掲</a:t>
                      </a:r>
                      <a:r>
                        <a:rPr lang="en-US" altLang="ja-JP" sz="1150" u="none" strike="noStrike" dirty="0">
                          <a:effectLst/>
                          <a:latin typeface="+mn-ea"/>
                          <a:ea typeface="+mn-ea"/>
                        </a:rPr>
                        <a:t>)</a:t>
                      </a:r>
                      <a:endParaRPr lang="ja-JP" altLang="en-US" sz="1150" b="0" i="0" u="none" strike="noStrike" dirty="0">
                        <a:solidFill>
                          <a:srgbClr val="000000"/>
                        </a:solidFill>
                        <a:effectLst/>
                        <a:latin typeface="+mn-ea"/>
                        <a:ea typeface="+mn-ea"/>
                      </a:endParaRPr>
                    </a:p>
                  </a:txBody>
                  <a:tcPr marL="7748" marR="7748" marT="774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150" u="none" strike="noStrike">
                          <a:effectLst/>
                          <a:latin typeface="+mn-ea"/>
                          <a:ea typeface="+mn-ea"/>
                        </a:rPr>
                        <a:t>日本学術振興会：科学研究費助成事業</a:t>
                      </a:r>
                      <a:endParaRPr lang="ja-JP" altLang="en-US" sz="1150" b="0" i="0" u="none" strike="noStrike">
                        <a:solidFill>
                          <a:srgbClr val="000000"/>
                        </a:solidFill>
                        <a:effectLst/>
                        <a:latin typeface="+mn-ea"/>
                        <a:ea typeface="+mn-ea"/>
                      </a:endParaRPr>
                    </a:p>
                  </a:txBody>
                  <a:tcPr marL="7748" marR="7748" marT="774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2709233"/>
                  </a:ext>
                </a:extLst>
              </a:tr>
              <a:tr h="230593">
                <a:tc>
                  <a:txBody>
                    <a:bodyPr/>
                    <a:lstStyle/>
                    <a:p>
                      <a:pPr marL="0" indent="0" algn="l" fontAlgn="ctr">
                        <a:buFontTx/>
                        <a:buNone/>
                      </a:pPr>
                      <a:endParaRPr lang="ja-JP" altLang="en-US" sz="1150" b="0" i="0" u="none" strike="noStrike" dirty="0">
                        <a:solidFill>
                          <a:srgbClr val="000000"/>
                        </a:solidFill>
                        <a:effectLst/>
                        <a:latin typeface="+mn-ea"/>
                        <a:ea typeface="+mn-ea"/>
                      </a:endParaRPr>
                    </a:p>
                  </a:txBody>
                  <a:tcPr marL="7748" marR="7748" marT="774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zh-TW" altLang="en-US" sz="1150" b="0" i="0" u="none" strike="noStrike" dirty="0">
                        <a:solidFill>
                          <a:srgbClr val="000000"/>
                        </a:solidFill>
                        <a:effectLst/>
                        <a:latin typeface="+mn-ea"/>
                        <a:ea typeface="+mn-ea"/>
                      </a:endParaRPr>
                    </a:p>
                  </a:txBody>
                  <a:tcPr marL="7748" marR="7748" marT="774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9281649"/>
                  </a:ext>
                </a:extLst>
              </a:tr>
              <a:tr h="230593">
                <a:tc>
                  <a:txBody>
                    <a:bodyPr/>
                    <a:lstStyle/>
                    <a:p>
                      <a:pPr marL="0" indent="0" algn="l" fontAlgn="ctr">
                        <a:buFontTx/>
                        <a:buNone/>
                      </a:pPr>
                      <a:endParaRPr lang="ja-JP" altLang="en-US" sz="1150" b="0" i="0" u="none" strike="noStrike" dirty="0">
                        <a:solidFill>
                          <a:srgbClr val="000000"/>
                        </a:solidFill>
                        <a:effectLst/>
                        <a:latin typeface="+mn-ea"/>
                        <a:ea typeface="+mn-ea"/>
                      </a:endParaRPr>
                    </a:p>
                  </a:txBody>
                  <a:tcPr marL="7748" marR="7748" marT="774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zh-TW" altLang="en-US" sz="1150" b="0" i="0" u="none" strike="noStrike" dirty="0">
                        <a:solidFill>
                          <a:srgbClr val="000000"/>
                        </a:solidFill>
                        <a:effectLst/>
                        <a:latin typeface="+mn-ea"/>
                        <a:ea typeface="+mn-ea"/>
                      </a:endParaRPr>
                    </a:p>
                  </a:txBody>
                  <a:tcPr marL="7748" marR="7748" marT="774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4681179"/>
                  </a:ext>
                </a:extLst>
              </a:tr>
              <a:tr h="230593">
                <a:tc>
                  <a:txBody>
                    <a:bodyPr/>
                    <a:lstStyle/>
                    <a:p>
                      <a:pPr marL="0" indent="0" algn="l" fontAlgn="ctr">
                        <a:buFontTx/>
                        <a:buNone/>
                      </a:pPr>
                      <a:endParaRPr lang="ja-JP" altLang="en-US" sz="1150" b="0" i="0" u="none" strike="noStrike" dirty="0">
                        <a:solidFill>
                          <a:srgbClr val="000000"/>
                        </a:solidFill>
                        <a:effectLst/>
                        <a:latin typeface="+mn-ea"/>
                        <a:ea typeface="+mn-ea"/>
                      </a:endParaRPr>
                    </a:p>
                  </a:txBody>
                  <a:tcPr marL="7748" marR="7748" marT="774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zh-TW" altLang="en-US" sz="1150" b="0" i="0" u="none" strike="noStrike" dirty="0">
                        <a:solidFill>
                          <a:srgbClr val="000000"/>
                        </a:solidFill>
                        <a:effectLst/>
                        <a:latin typeface="+mn-ea"/>
                        <a:ea typeface="+mn-ea"/>
                      </a:endParaRPr>
                    </a:p>
                  </a:txBody>
                  <a:tcPr marL="7748" marR="7748" marT="774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0500453"/>
                  </a:ext>
                </a:extLst>
              </a:tr>
              <a:tr h="230593">
                <a:tc>
                  <a:txBody>
                    <a:bodyPr/>
                    <a:lstStyle/>
                    <a:p>
                      <a:pPr marL="0" indent="0" algn="l" fontAlgn="ctr">
                        <a:buFontTx/>
                        <a:buNone/>
                      </a:pPr>
                      <a:r>
                        <a:rPr lang="ja-JP" altLang="en-US" sz="1150" b="0" u="none" strike="noStrike" dirty="0">
                          <a:effectLst/>
                          <a:latin typeface="+mn-ea"/>
                          <a:ea typeface="+mn-ea"/>
                        </a:rPr>
                        <a:t>◎</a:t>
                      </a:r>
                      <a:r>
                        <a:rPr lang="pt-PT" altLang="ja-JP" sz="1150" b="0" u="none" strike="noStrike" dirty="0">
                          <a:effectLst/>
                          <a:latin typeface="+mn-ea"/>
                          <a:ea typeface="+mn-ea"/>
                        </a:rPr>
                        <a:t>EMC</a:t>
                      </a:r>
                      <a:r>
                        <a:rPr lang="ja-JP" altLang="en-US" sz="1150" b="0" u="none" strike="noStrike" dirty="0">
                          <a:effectLst/>
                          <a:latin typeface="+mn-ea"/>
                          <a:ea typeface="+mn-ea"/>
                        </a:rPr>
                        <a:t>技術開発支援</a:t>
                      </a:r>
                      <a:r>
                        <a:rPr lang="ja-JP" altLang="en-US" sz="1150" b="0" u="none" strike="noStrike" dirty="0" smtClean="0">
                          <a:effectLst/>
                          <a:latin typeface="+mn-ea"/>
                          <a:ea typeface="+mn-ea"/>
                        </a:rPr>
                        <a:t>センターの開設</a:t>
                      </a:r>
                      <a:endParaRPr lang="ja-JP" altLang="en-US" sz="1150" b="0" i="0" u="none" strike="noStrike" dirty="0">
                        <a:solidFill>
                          <a:srgbClr val="000000"/>
                        </a:solidFill>
                        <a:effectLst/>
                        <a:latin typeface="+mn-ea"/>
                        <a:ea typeface="+mn-ea"/>
                      </a:endParaRPr>
                    </a:p>
                  </a:txBody>
                  <a:tcPr marL="7748" marR="7748" marT="774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150" b="0" i="0" u="none" strike="noStrike">
                          <a:solidFill>
                            <a:schemeClr val="dk1"/>
                          </a:solidFill>
                          <a:effectLst/>
                          <a:latin typeface="+mn-ea"/>
                          <a:ea typeface="+mn-ea"/>
                        </a:rPr>
                        <a:t>所事業</a:t>
                      </a:r>
                      <a:endParaRPr lang="zh-TW" altLang="en-US" sz="1150" b="0" i="0" u="none" strike="noStrike" dirty="0">
                        <a:solidFill>
                          <a:srgbClr val="000000"/>
                        </a:solidFill>
                        <a:effectLst/>
                        <a:latin typeface="+mn-ea"/>
                        <a:ea typeface="+mn-ea"/>
                      </a:endParaRPr>
                    </a:p>
                  </a:txBody>
                  <a:tcPr marL="7748" marR="7748" marT="774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5150753"/>
                  </a:ext>
                </a:extLst>
              </a:tr>
              <a:tr h="230593">
                <a:tc>
                  <a:txBody>
                    <a:bodyPr/>
                    <a:lstStyle/>
                    <a:p>
                      <a:pPr marL="0" indent="0" algn="l" fontAlgn="ctr">
                        <a:buFontTx/>
                        <a:buNone/>
                      </a:pPr>
                      <a:r>
                        <a:rPr lang="ja-JP" altLang="en-US" sz="1150" b="0" u="none" strike="noStrike" dirty="0">
                          <a:effectLst/>
                          <a:latin typeface="+mn-ea"/>
                          <a:ea typeface="+mn-ea"/>
                        </a:rPr>
                        <a:t>◎</a:t>
                      </a:r>
                      <a:r>
                        <a:rPr lang="en-US" altLang="ja-JP" sz="1150" b="0" u="none" strike="noStrike" dirty="0">
                          <a:effectLst/>
                          <a:latin typeface="+mn-ea"/>
                          <a:ea typeface="+mn-ea"/>
                        </a:rPr>
                        <a:t>5G</a:t>
                      </a:r>
                      <a:r>
                        <a:rPr lang="ja-JP" altLang="en-US" sz="1150" b="0" u="none" strike="noStrike" dirty="0" smtClean="0">
                          <a:effectLst/>
                          <a:latin typeface="+mn-ea"/>
                          <a:ea typeface="+mn-ea"/>
                        </a:rPr>
                        <a:t>センターの開設</a:t>
                      </a:r>
                      <a:endParaRPr lang="ja-JP" altLang="en-US" sz="1150" b="0" i="0" u="none" strike="noStrike" dirty="0">
                        <a:solidFill>
                          <a:srgbClr val="000000"/>
                        </a:solidFill>
                        <a:effectLst/>
                        <a:latin typeface="+mn-ea"/>
                        <a:ea typeface="+mn-ea"/>
                      </a:endParaRPr>
                    </a:p>
                  </a:txBody>
                  <a:tcPr marL="7748" marR="7748" marT="774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150" b="0" i="0" u="none" strike="noStrike">
                          <a:solidFill>
                            <a:schemeClr val="dk1"/>
                          </a:solidFill>
                          <a:effectLst/>
                          <a:latin typeface="+mn-ea"/>
                          <a:ea typeface="+mn-ea"/>
                        </a:rPr>
                        <a:t>所事業</a:t>
                      </a:r>
                      <a:endParaRPr lang="zh-TW" altLang="en-US" sz="1150" b="0" i="0" u="none" strike="noStrike" dirty="0">
                        <a:solidFill>
                          <a:srgbClr val="000000"/>
                        </a:solidFill>
                        <a:effectLst/>
                        <a:latin typeface="+mn-ea"/>
                        <a:ea typeface="+mn-ea"/>
                      </a:endParaRPr>
                    </a:p>
                  </a:txBody>
                  <a:tcPr marL="7748" marR="7748" marT="774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56541237"/>
                  </a:ext>
                </a:extLst>
              </a:tr>
              <a:tr h="230593">
                <a:tc>
                  <a:txBody>
                    <a:bodyPr/>
                    <a:lstStyle/>
                    <a:p>
                      <a:pPr marL="0" indent="0" algn="l" fontAlgn="ctr">
                        <a:buFontTx/>
                        <a:buNone/>
                      </a:pPr>
                      <a:r>
                        <a:rPr lang="ja-JP" altLang="en-US" sz="1150" b="0" u="none" strike="noStrike" dirty="0">
                          <a:effectLst/>
                          <a:latin typeface="+mn-ea"/>
                          <a:ea typeface="+mn-ea"/>
                        </a:rPr>
                        <a:t>◎</a:t>
                      </a:r>
                      <a:r>
                        <a:rPr lang="ja-JP" altLang="en-US" sz="1150" b="0" u="none" strike="noStrike" dirty="0" smtClean="0">
                          <a:effectLst/>
                          <a:latin typeface="+mn-ea"/>
                          <a:ea typeface="+mn-ea"/>
                        </a:rPr>
                        <a:t>スマートラボの構築（材料評価系装置のスマート化による企業支援の拡充）</a:t>
                      </a:r>
                      <a:endParaRPr lang="ja-JP" altLang="en-US" sz="1150" b="0" i="0" u="none" strike="noStrike" dirty="0">
                        <a:solidFill>
                          <a:srgbClr val="000000"/>
                        </a:solidFill>
                        <a:effectLst/>
                        <a:latin typeface="+mn-ea"/>
                        <a:ea typeface="+mn-ea"/>
                      </a:endParaRPr>
                    </a:p>
                  </a:txBody>
                  <a:tcPr marL="7748" marR="7748" marT="774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150" b="0" i="0" u="none" strike="noStrike" dirty="0">
                          <a:solidFill>
                            <a:schemeClr val="dk1"/>
                          </a:solidFill>
                          <a:effectLst/>
                          <a:latin typeface="+mn-ea"/>
                          <a:ea typeface="+mn-ea"/>
                        </a:rPr>
                        <a:t>所事業</a:t>
                      </a:r>
                      <a:endParaRPr lang="zh-TW" altLang="en-US" sz="1150" b="0" i="0" u="none" strike="noStrike" dirty="0">
                        <a:solidFill>
                          <a:srgbClr val="000000"/>
                        </a:solidFill>
                        <a:effectLst/>
                        <a:latin typeface="+mn-ea"/>
                        <a:ea typeface="+mn-ea"/>
                      </a:endParaRPr>
                    </a:p>
                  </a:txBody>
                  <a:tcPr marL="7748" marR="7748" marT="774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9167376"/>
                  </a:ext>
                </a:extLst>
              </a:tr>
            </a:tbl>
          </a:graphicData>
        </a:graphic>
      </p:graphicFrame>
      <p:sp>
        <p:nvSpPr>
          <p:cNvPr id="3" name="スライド番号プレースホルダー 1"/>
          <p:cNvSpPr txBox="1">
            <a:spLocks/>
          </p:cNvSpPr>
          <p:nvPr/>
        </p:nvSpPr>
        <p:spPr>
          <a:xfrm>
            <a:off x="8629649" y="0"/>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39</a:t>
            </a:fld>
            <a:endParaRPr kumimoji="1" lang="ja-JP" altLang="en-US" sz="2000" dirty="0"/>
          </a:p>
        </p:txBody>
      </p:sp>
      <p:sp>
        <p:nvSpPr>
          <p:cNvPr id="4" name="テキスト ボックス 3">
            <a:extLst>
              <a:ext uri="{FF2B5EF4-FFF2-40B4-BE49-F238E27FC236}">
                <a16:creationId xmlns:a16="http://schemas.microsoft.com/office/drawing/2014/main" id="{E72C20A4-006A-4F55-A758-F9050344D47E}"/>
              </a:ext>
            </a:extLst>
          </p:cNvPr>
          <p:cNvSpPr txBox="1"/>
          <p:nvPr/>
        </p:nvSpPr>
        <p:spPr>
          <a:xfrm>
            <a:off x="1600150" y="58267"/>
            <a:ext cx="5923416" cy="400110"/>
          </a:xfrm>
          <a:prstGeom prst="rect">
            <a:avLst/>
          </a:prstGeom>
          <a:noFill/>
        </p:spPr>
        <p:txBody>
          <a:bodyPr wrap="none" rtlCol="0">
            <a:spAutoFit/>
          </a:bodyPr>
          <a:lstStyle/>
          <a:p>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取組みを進めている注目</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イノベーション</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分野の研究事業</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5" name="直線コネクタ 4">
            <a:extLst>
              <a:ext uri="{FF2B5EF4-FFF2-40B4-BE49-F238E27FC236}">
                <a16:creationId xmlns:a16="http://schemas.microsoft.com/office/drawing/2014/main" id="{DCBED761-4A2D-4E0D-9CAC-8DC67659F5D5}"/>
              </a:ext>
            </a:extLst>
          </p:cNvPr>
          <p:cNvCxnSpPr/>
          <p:nvPr/>
        </p:nvCxnSpPr>
        <p:spPr>
          <a:xfrm>
            <a:off x="308973" y="490315"/>
            <a:ext cx="86258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44585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3">
            <a:extLst>
              <a:ext uri="{FF2B5EF4-FFF2-40B4-BE49-F238E27FC236}">
                <a16:creationId xmlns:a16="http://schemas.microsoft.com/office/drawing/2014/main" id="{B2FC880D-615D-8945-97E8-BBBE8FB691B8}"/>
              </a:ext>
            </a:extLst>
          </p:cNvPr>
          <p:cNvSpPr txBox="1">
            <a:spLocks/>
          </p:cNvSpPr>
          <p:nvPr/>
        </p:nvSpPr>
        <p:spPr>
          <a:xfrm>
            <a:off x="1768917" y="185895"/>
            <a:ext cx="7109639" cy="400110"/>
          </a:xfrm>
          <a:prstGeom prst="rect">
            <a:avLst/>
          </a:prstGeom>
        </p:spPr>
        <p:txBody>
          <a:bodyPr wrap="none">
            <a:spAutoFit/>
          </a:bodyPr>
          <a:lstStyle>
            <a:lvl1pPr algn="ctr" defTabSz="990570" rtl="0" eaLnBrk="1" latinLnBrk="0" hangingPunct="1">
              <a:spcBef>
                <a:spcPct val="0"/>
              </a:spcBef>
              <a:buNone/>
              <a:defRPr kumimoji="1" sz="4767" kern="1200">
                <a:solidFill>
                  <a:schemeClr val="tx1"/>
                </a:solidFill>
                <a:latin typeface="+mj-lt"/>
                <a:ea typeface="+mj-ea"/>
                <a:cs typeface="+mj-cs"/>
              </a:defRPr>
            </a:lvl1pPr>
          </a:lstStyle>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木質リグニン由来次世代マテリアルの製造・利用技術の開発</a:t>
            </a:r>
          </a:p>
        </p:txBody>
      </p:sp>
      <p:cxnSp>
        <p:nvCxnSpPr>
          <p:cNvPr id="4" name="直線コネクタ 3">
            <a:extLst>
              <a:ext uri="{FF2B5EF4-FFF2-40B4-BE49-F238E27FC236}">
                <a16:creationId xmlns:a16="http://schemas.microsoft.com/office/drawing/2014/main" id="{E3A8A4AC-D4C6-1A46-93F9-61DFF43EE9F9}"/>
              </a:ext>
            </a:extLst>
          </p:cNvPr>
          <p:cNvCxnSpPr/>
          <p:nvPr/>
        </p:nvCxnSpPr>
        <p:spPr>
          <a:xfrm>
            <a:off x="124355" y="715415"/>
            <a:ext cx="885879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正方形/長方形 4"/>
          <p:cNvSpPr/>
          <p:nvPr/>
        </p:nvSpPr>
        <p:spPr>
          <a:xfrm>
            <a:off x="996164" y="807833"/>
            <a:ext cx="7115175" cy="338554"/>
          </a:xfrm>
          <a:prstGeom prst="rect">
            <a:avLst/>
          </a:prstGeom>
        </p:spPr>
        <p:txBody>
          <a:bodyPr wrap="square">
            <a:spAutoFit/>
          </a:bodyPr>
          <a:lstStyle/>
          <a:p>
            <a:r>
              <a:rPr lang="ja-JP" altLang="en-US" sz="1600" b="1" dirty="0">
                <a:latin typeface="メイリオ" panose="020B0604030504040204" pitchFamily="50" charset="-128"/>
                <a:ea typeface="メイリオ" panose="020B0604030504040204" pitchFamily="50" charset="-128"/>
              </a:rPr>
              <a:t>農林水産研究推進委託プロジェクト研究　≪脱炭素・環境プロジェクト≫</a:t>
            </a:r>
            <a:endParaRPr lang="en-US" altLang="ja-JP" sz="1600" b="1" dirty="0">
              <a:latin typeface="メイリオ" panose="020B0604030504040204" pitchFamily="50" charset="-128"/>
              <a:ea typeface="メイリオ" panose="020B0604030504040204" pitchFamily="50" charset="-128"/>
            </a:endParaRPr>
          </a:p>
        </p:txBody>
      </p:sp>
      <p:sp>
        <p:nvSpPr>
          <p:cNvPr id="6" name="正方形/長方形 5"/>
          <p:cNvSpPr/>
          <p:nvPr/>
        </p:nvSpPr>
        <p:spPr>
          <a:xfrm>
            <a:off x="1105700" y="1089327"/>
            <a:ext cx="6896100" cy="646331"/>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代表機関：国立研究開発法人森林研究・整備機構（森林総合研究所）</a:t>
            </a:r>
          </a:p>
          <a:p>
            <a:r>
              <a:rPr lang="ja-JP" altLang="en-US" sz="1200" dirty="0">
                <a:latin typeface="メイリオ" panose="020B0604030504040204" pitchFamily="50" charset="-128"/>
                <a:ea typeface="メイリオ" panose="020B0604030504040204" pitchFamily="50" charset="-128"/>
              </a:rPr>
              <a:t>共同研究機関：物質・材料研究機構、石川県工業試験場、</a:t>
            </a:r>
            <a:r>
              <a:rPr lang="ja-JP" altLang="en-US" sz="1200" dirty="0">
                <a:solidFill>
                  <a:srgbClr val="C00000"/>
                </a:solidFill>
                <a:latin typeface="メイリオ" panose="020B0604030504040204" pitchFamily="50" charset="-128"/>
                <a:ea typeface="メイリオ" panose="020B0604030504040204" pitchFamily="50" charset="-128"/>
              </a:rPr>
              <a:t>大阪技術研</a:t>
            </a:r>
            <a:r>
              <a:rPr lang="ja-JP" altLang="en-US" sz="1200" dirty="0">
                <a:latin typeface="メイリオ" panose="020B0604030504040204" pitchFamily="50" charset="-128"/>
                <a:ea typeface="メイリオ" panose="020B0604030504040204" pitchFamily="50" charset="-128"/>
              </a:rPr>
              <a:t>、東京工科大学、京都大学、</a:t>
            </a:r>
          </a:p>
          <a:p>
            <a:r>
              <a:rPr lang="ja-JP" altLang="en-US" sz="1200" dirty="0">
                <a:latin typeface="メイリオ" panose="020B0604030504040204" pitchFamily="50" charset="-128"/>
                <a:ea typeface="メイリオ" panose="020B0604030504040204" pitchFamily="50" charset="-128"/>
              </a:rPr>
              <a:t>　　　　　　　京都府立大学、宮崎大学、㈱宮城化成、㈱天童木工、ポリプラスチックス㈱</a:t>
            </a:r>
          </a:p>
        </p:txBody>
      </p:sp>
      <p:sp>
        <p:nvSpPr>
          <p:cNvPr id="7" name="テキスト ボックス 6">
            <a:extLst>
              <a:ext uri="{FF2B5EF4-FFF2-40B4-BE49-F238E27FC236}">
                <a16:creationId xmlns:a16="http://schemas.microsoft.com/office/drawing/2014/main" id="{D9D90D0C-81D4-4447-89AB-B8694952898D}"/>
              </a:ext>
            </a:extLst>
          </p:cNvPr>
          <p:cNvSpPr txBox="1"/>
          <p:nvPr/>
        </p:nvSpPr>
        <p:spPr>
          <a:xfrm>
            <a:off x="1235373" y="1773006"/>
            <a:ext cx="6636753" cy="400110"/>
          </a:xfrm>
          <a:prstGeom prst="rect">
            <a:avLst/>
          </a:prstGeom>
          <a:solidFill>
            <a:schemeClr val="accent6">
              <a:lumMod val="40000"/>
              <a:lumOff val="60000"/>
            </a:schemeClr>
          </a:solidFill>
          <a:ln>
            <a:solidFill>
              <a:srgbClr val="FF0000"/>
            </a:solidFill>
          </a:ln>
        </p:spPr>
        <p:txBody>
          <a:bodyPr wrap="none" rtlCol="0">
            <a:spAutoFit/>
          </a:bodyPr>
          <a:lstStyle/>
          <a:p>
            <a:r>
              <a:rPr kumimoji="1" lang="ja-JP" altLang="en-US" sz="2000" b="1" dirty="0">
                <a:latin typeface="メイリオ" panose="020B0604030504040204" pitchFamily="50" charset="-128"/>
                <a:ea typeface="メイリオ" panose="020B0604030504040204" pitchFamily="50" charset="-128"/>
              </a:rPr>
              <a:t>脱炭素社会の実現を推進する高機能リグニン材料の開発</a:t>
            </a:r>
          </a:p>
        </p:txBody>
      </p:sp>
      <p:sp>
        <p:nvSpPr>
          <p:cNvPr id="8" name="テキスト ボックス 7">
            <a:extLst>
              <a:ext uri="{FF2B5EF4-FFF2-40B4-BE49-F238E27FC236}">
                <a16:creationId xmlns:a16="http://schemas.microsoft.com/office/drawing/2014/main" id="{F09631B6-3563-4A3D-B4E8-50B0757E8A63}"/>
              </a:ext>
            </a:extLst>
          </p:cNvPr>
          <p:cNvSpPr txBox="1"/>
          <p:nvPr/>
        </p:nvSpPr>
        <p:spPr>
          <a:xfrm>
            <a:off x="124355" y="2326178"/>
            <a:ext cx="8742216" cy="738664"/>
          </a:xfrm>
          <a:prstGeom prst="rect">
            <a:avLst/>
          </a:prstGeom>
          <a:noFill/>
          <a:ln w="12700" cap="flat" cmpd="sng" algn="ctr">
            <a:solidFill>
              <a:srgbClr val="C00000"/>
            </a:solidFill>
            <a:prstDash val="sysDash"/>
            <a:miter lim="800000"/>
          </a:ln>
          <a:effectLst/>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a:t>
            </a:r>
            <a:r>
              <a:rPr kumimoji="0" lang="ja-JP" altLang="en-US" sz="14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概要</a:t>
            </a:r>
            <a:r>
              <a:rPr kumimoji="0" lang="en-US" altLang="ja-JP" sz="14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a:t>
            </a:r>
            <a:r>
              <a:rPr kumimoji="0" lang="ja-JP" altLang="en-US" sz="14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　脱炭素社会の実現と中山間地域へのバイオ産業創出を強力に推進するため、改質リグニンを用いたパフォーマンスの高い工業材料を製造する技術を開発し、次世代環境適合型バイオ材料としての製品展開を可能とす</a:t>
            </a:r>
            <a:r>
              <a:rPr kumimoji="0" lang="ja-JP" altLang="en-US" sz="1400" kern="0" noProof="0" dirty="0">
                <a:solidFill>
                  <a:prstClr val="black"/>
                </a:solidFill>
                <a:latin typeface="メイリオ" panose="020B0604030504040204" pitchFamily="50" charset="-128"/>
                <a:ea typeface="メイリオ" panose="020B0604030504040204" pitchFamily="50" charset="-128"/>
              </a:rPr>
              <a:t>る</a:t>
            </a:r>
            <a:r>
              <a:rPr kumimoji="0" lang="ja-JP" altLang="en-US" sz="14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a:t>
            </a:r>
          </a:p>
        </p:txBody>
      </p:sp>
      <p:pic>
        <p:nvPicPr>
          <p:cNvPr id="36" name="図 35"/>
          <p:cNvPicPr>
            <a:picLocks/>
          </p:cNvPicPr>
          <p:nvPr/>
        </p:nvPicPr>
        <p:blipFill>
          <a:blip r:embed="rId2" cstate="email">
            <a:extLst>
              <a:ext uri="{28A0092B-C50C-407E-A947-70E740481C1C}">
                <a14:useLocalDpi xmlns:a14="http://schemas.microsoft.com/office/drawing/2010/main"/>
              </a:ext>
            </a:extLst>
          </a:blip>
          <a:stretch>
            <a:fillRect/>
          </a:stretch>
        </p:blipFill>
        <p:spPr>
          <a:xfrm>
            <a:off x="133692" y="3836019"/>
            <a:ext cx="5683237" cy="2482667"/>
          </a:xfrm>
          <a:prstGeom prst="rect">
            <a:avLst/>
          </a:prstGeom>
        </p:spPr>
      </p:pic>
      <p:sp>
        <p:nvSpPr>
          <p:cNvPr id="37" name="正方形/長方形 36"/>
          <p:cNvSpPr/>
          <p:nvPr/>
        </p:nvSpPr>
        <p:spPr>
          <a:xfrm>
            <a:off x="124355" y="3146247"/>
            <a:ext cx="5020867" cy="646331"/>
          </a:xfrm>
          <a:prstGeom prst="rect">
            <a:avLst/>
          </a:prstGeom>
        </p:spPr>
        <p:txBody>
          <a:bodyPr wrap="square">
            <a:spAutoFit/>
          </a:bodyPr>
          <a:lstStyle/>
          <a:p>
            <a:r>
              <a:rPr lang="ja-JP" altLang="en-US" sz="1200" b="0" i="0" u="none" strike="noStrike" baseline="0" dirty="0">
                <a:latin typeface="メイリオ" panose="020B0604030504040204" pitchFamily="50" charset="-128"/>
                <a:ea typeface="メイリオ" panose="020B0604030504040204" pitchFamily="50" charset="-128"/>
              </a:rPr>
              <a:t>木材には、重量で</a:t>
            </a:r>
            <a:r>
              <a:rPr lang="en-US" altLang="ja-JP" sz="1200" b="0" i="0" u="none" strike="noStrike" baseline="0" dirty="0">
                <a:latin typeface="メイリオ" panose="020B0604030504040204" pitchFamily="50" charset="-128"/>
                <a:ea typeface="メイリオ" panose="020B0604030504040204" pitchFamily="50" charset="-128"/>
              </a:rPr>
              <a:t>20</a:t>
            </a:r>
            <a:r>
              <a:rPr lang="ja-JP" altLang="en-US" sz="1200" b="0" i="0" u="none" strike="noStrike" baseline="0" dirty="0">
                <a:latin typeface="メイリオ" panose="020B0604030504040204" pitchFamily="50" charset="-128"/>
                <a:ea typeface="メイリオ" panose="020B0604030504040204" pitchFamily="50" charset="-128"/>
              </a:rPr>
              <a:t>～</a:t>
            </a:r>
            <a:r>
              <a:rPr lang="en-US" altLang="ja-JP" sz="1200" b="0" i="0" u="none" strike="noStrike" baseline="0" dirty="0">
                <a:latin typeface="メイリオ" panose="020B0604030504040204" pitchFamily="50" charset="-128"/>
                <a:ea typeface="メイリオ" panose="020B0604030504040204" pitchFamily="50" charset="-128"/>
              </a:rPr>
              <a:t>35</a:t>
            </a:r>
            <a:r>
              <a:rPr lang="ja-JP" altLang="en-US" sz="1200" b="0" i="0" u="none" strike="noStrike" baseline="0" dirty="0">
                <a:latin typeface="メイリオ" panose="020B0604030504040204" pitchFamily="50" charset="-128"/>
                <a:ea typeface="メイリオ" panose="020B0604030504040204" pitchFamily="50" charset="-128"/>
              </a:rPr>
              <a:t>％の</a:t>
            </a:r>
            <a:r>
              <a:rPr lang="ja-JP" altLang="en-US" sz="1200" b="1" i="0" u="none" strike="noStrike" baseline="0" dirty="0">
                <a:solidFill>
                  <a:srgbClr val="C00000"/>
                </a:solidFill>
                <a:latin typeface="メイリオ" panose="020B0604030504040204" pitchFamily="50" charset="-128"/>
                <a:ea typeface="メイリオ" panose="020B0604030504040204" pitchFamily="50" charset="-128"/>
              </a:rPr>
              <a:t>「リグニン」</a:t>
            </a:r>
            <a:r>
              <a:rPr lang="ja-JP" altLang="en-US" sz="1200" b="0" i="0" u="none" strike="noStrike" baseline="0" dirty="0">
                <a:latin typeface="メイリオ" panose="020B0604030504040204" pitchFamily="50" charset="-128"/>
                <a:ea typeface="メイリオ" panose="020B0604030504040204" pitchFamily="50" charset="-128"/>
              </a:rPr>
              <a:t>と呼ばれる成分が含まれ</a:t>
            </a:r>
            <a:r>
              <a:rPr lang="ja-JP" altLang="en-US" sz="1200" dirty="0">
                <a:latin typeface="メイリオ" panose="020B0604030504040204" pitchFamily="50" charset="-128"/>
                <a:ea typeface="メイリオ" panose="020B0604030504040204" pitchFamily="50" charset="-128"/>
              </a:rPr>
              <a:t>ている</a:t>
            </a:r>
            <a:r>
              <a:rPr lang="ja-JP" altLang="en-US" sz="1200" b="0" i="0" u="none" strike="noStrike" baseline="0" dirty="0">
                <a:latin typeface="メイリオ" panose="020B0604030504040204" pitchFamily="50" charset="-128"/>
                <a:ea typeface="メイリオ" panose="020B0604030504040204" pitchFamily="50" charset="-128"/>
              </a:rPr>
              <a:t>。リグニンは陸上植物の細胞壁を固くしっかりした構造とするために生み出された物質。</a:t>
            </a:r>
            <a:endParaRPr lang="ja-JP" altLang="en-US" sz="1200" dirty="0"/>
          </a:p>
        </p:txBody>
      </p:sp>
      <p:pic>
        <p:nvPicPr>
          <p:cNvPr id="38" name="図 37">
            <a:extLst>
              <a:ext uri="{FF2B5EF4-FFF2-40B4-BE49-F238E27FC236}">
                <a16:creationId xmlns:a16="http://schemas.microsoft.com/office/drawing/2014/main" id="{6EF974D5-C5EA-4183-A39C-AA995D08E8EB}"/>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78081" y="3188489"/>
            <a:ext cx="609199" cy="42737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9" name="図 3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09013" y="3169224"/>
            <a:ext cx="826846" cy="745308"/>
          </a:xfrm>
          <a:prstGeom prst="rect">
            <a:avLst/>
          </a:prstGeom>
        </p:spPr>
      </p:pic>
      <p:pic>
        <p:nvPicPr>
          <p:cNvPr id="40" name="Picture 2">
            <a:extLst>
              <a:ext uri="{FF2B5EF4-FFF2-40B4-BE49-F238E27FC236}">
                <a16:creationId xmlns:a16="http://schemas.microsoft.com/office/drawing/2014/main" id="{ECC2E2B0-CCA3-4B42-B819-07BC1943D45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982988" y="3205149"/>
            <a:ext cx="808533" cy="519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2">
            <a:extLst>
              <a:ext uri="{FF2B5EF4-FFF2-40B4-BE49-F238E27FC236}">
                <a16:creationId xmlns:a16="http://schemas.microsoft.com/office/drawing/2014/main" id="{39FD85D1-3FB9-4442-81B9-CFAC5A0934C5}"/>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112975" y="3205149"/>
            <a:ext cx="742046" cy="55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 name="正方形/長方形 41">
            <a:extLst>
              <a:ext uri="{FF2B5EF4-FFF2-40B4-BE49-F238E27FC236}">
                <a16:creationId xmlns:a16="http://schemas.microsoft.com/office/drawing/2014/main" id="{DBB303DD-8842-4151-B8B5-C8CB61113394}"/>
              </a:ext>
            </a:extLst>
          </p:cNvPr>
          <p:cNvSpPr/>
          <p:nvPr/>
        </p:nvSpPr>
        <p:spPr>
          <a:xfrm>
            <a:off x="5996808" y="3649473"/>
            <a:ext cx="1038566" cy="302390"/>
          </a:xfrm>
          <a:prstGeom prst="rect">
            <a:avLst/>
          </a:prstGeom>
          <a:noFill/>
        </p:spPr>
        <p:txBody>
          <a:bodyPr wrap="square">
            <a:spAutoFit/>
          </a:bodyPr>
          <a:lstStyle/>
          <a:p>
            <a:pPr>
              <a:lnSpc>
                <a:spcPct val="130000"/>
              </a:lnSpc>
            </a:pPr>
            <a:r>
              <a:rPr lang="ja-JP" altLang="en-US" sz="1050" b="1" dirty="0">
                <a:latin typeface="メイリオ" panose="020B0604030504040204" pitchFamily="50" charset="-128"/>
                <a:ea typeface="メイリオ" panose="020B0604030504040204" pitchFamily="50" charset="-128"/>
              </a:rPr>
              <a:t>改質リグニン</a:t>
            </a:r>
            <a:endParaRPr lang="en-US" altLang="ja-JP" sz="1050" b="1" dirty="0">
              <a:latin typeface="メイリオ" panose="020B0604030504040204" pitchFamily="50" charset="-128"/>
              <a:ea typeface="メイリオ" panose="020B0604030504040204" pitchFamily="50" charset="-128"/>
            </a:endParaRPr>
          </a:p>
        </p:txBody>
      </p:sp>
      <p:sp>
        <p:nvSpPr>
          <p:cNvPr id="43" name="正方形/長方形 42">
            <a:extLst>
              <a:ext uri="{FF2B5EF4-FFF2-40B4-BE49-F238E27FC236}">
                <a16:creationId xmlns:a16="http://schemas.microsoft.com/office/drawing/2014/main" id="{B0D7652D-D821-4E1C-A0DE-342A039DC5E3}"/>
              </a:ext>
            </a:extLst>
          </p:cNvPr>
          <p:cNvSpPr/>
          <p:nvPr/>
        </p:nvSpPr>
        <p:spPr>
          <a:xfrm>
            <a:off x="6871279" y="3798590"/>
            <a:ext cx="2206776" cy="302390"/>
          </a:xfrm>
          <a:prstGeom prst="rect">
            <a:avLst/>
          </a:prstGeom>
          <a:noFill/>
        </p:spPr>
        <p:txBody>
          <a:bodyPr wrap="square">
            <a:spAutoFit/>
          </a:bodyPr>
          <a:lstStyle/>
          <a:p>
            <a:pPr>
              <a:lnSpc>
                <a:spcPct val="130000"/>
              </a:lnSpc>
            </a:pPr>
            <a:r>
              <a:rPr lang="ja-JP" altLang="en-US" sz="1050" b="1" dirty="0">
                <a:latin typeface="メイリオ" panose="020B0604030504040204" pitchFamily="50" charset="-128"/>
                <a:ea typeface="メイリオ" panose="020B0604030504040204" pitchFamily="50" charset="-128"/>
              </a:rPr>
              <a:t>改質リグニン製造ベンチプラント</a:t>
            </a:r>
            <a:endParaRPr lang="en-US" altLang="ja-JP" sz="1050" b="1" dirty="0">
              <a:latin typeface="メイリオ" panose="020B0604030504040204" pitchFamily="50" charset="-128"/>
              <a:ea typeface="メイリオ" panose="020B0604030504040204" pitchFamily="50" charset="-128"/>
            </a:endParaRPr>
          </a:p>
        </p:txBody>
      </p:sp>
      <p:sp>
        <p:nvSpPr>
          <p:cNvPr id="44" name="テキスト ボックス 43">
            <a:extLst>
              <a:ext uri="{FF2B5EF4-FFF2-40B4-BE49-F238E27FC236}">
                <a16:creationId xmlns:a16="http://schemas.microsoft.com/office/drawing/2014/main" id="{0D21A026-5214-4055-BB9B-6480D8D502D9}"/>
              </a:ext>
            </a:extLst>
          </p:cNvPr>
          <p:cNvSpPr txBox="1"/>
          <p:nvPr/>
        </p:nvSpPr>
        <p:spPr>
          <a:xfrm>
            <a:off x="5848825" y="4137917"/>
            <a:ext cx="3129408" cy="1815882"/>
          </a:xfrm>
          <a:prstGeom prst="rect">
            <a:avLst/>
          </a:prstGeom>
          <a:blipFill>
            <a:blip r:embed="rId7"/>
            <a:tile tx="0" ty="0" sx="100000" sy="100000" flip="none" algn="tl"/>
          </a:blip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1400" b="1" dirty="0">
                <a:solidFill>
                  <a:srgbClr val="C00000"/>
                </a:solidFill>
                <a:latin typeface="メイリオ" panose="020B0604030504040204" pitchFamily="50" charset="-128"/>
                <a:ea typeface="メイリオ" panose="020B0604030504040204" pitchFamily="50" charset="-128"/>
              </a:rPr>
              <a:t>【</a:t>
            </a:r>
            <a:r>
              <a:rPr kumimoji="1" lang="ja-JP" altLang="en-US" sz="1400" b="1" dirty="0">
                <a:solidFill>
                  <a:srgbClr val="C00000"/>
                </a:solidFill>
                <a:latin typeface="メイリオ" panose="020B0604030504040204" pitchFamily="50" charset="-128"/>
                <a:ea typeface="メイリオ" panose="020B0604030504040204" pitchFamily="50" charset="-128"/>
              </a:rPr>
              <a:t>技術開発の効果</a:t>
            </a:r>
            <a:r>
              <a:rPr kumimoji="1" lang="en-US" altLang="ja-JP" sz="1400" b="1" dirty="0">
                <a:solidFill>
                  <a:srgbClr val="C00000"/>
                </a:solidFill>
                <a:latin typeface="メイリオ" panose="020B0604030504040204" pitchFamily="50" charset="-128"/>
                <a:ea typeface="メイリオ" panose="020B0604030504040204" pitchFamily="50" charset="-128"/>
              </a:rPr>
              <a:t>】</a:t>
            </a:r>
          </a:p>
          <a:p>
            <a:r>
              <a:rPr kumimoji="1" lang="ja-JP" altLang="en-US" sz="1400" dirty="0">
                <a:latin typeface="メイリオ" panose="020B0604030504040204" pitchFamily="50" charset="-128"/>
                <a:ea typeface="メイリオ" panose="020B0604030504040204" pitchFamily="50" charset="-128"/>
              </a:rPr>
              <a:t>★スーパーエンプラなどの高付加価値用途に展開可能なリグニン系材料を国内の森林資源を用いて製造することが可能となり、地域への新産業創出に貢献すると共に、</a:t>
            </a:r>
            <a:r>
              <a:rPr kumimoji="1" lang="ja-JP" altLang="en-US" sz="1400" b="1" dirty="0">
                <a:solidFill>
                  <a:srgbClr val="C00000"/>
                </a:solidFill>
                <a:latin typeface="メイリオ" panose="020B0604030504040204" pitchFamily="50" charset="-128"/>
                <a:ea typeface="メイリオ" panose="020B0604030504040204" pitchFamily="50" charset="-128"/>
              </a:rPr>
              <a:t>環境適合型バイオベース材料</a:t>
            </a:r>
            <a:r>
              <a:rPr kumimoji="1" lang="ja-JP" altLang="en-US" sz="1400" dirty="0">
                <a:latin typeface="メイリオ" panose="020B0604030504040204" pitchFamily="50" charset="-128"/>
                <a:ea typeface="メイリオ" panose="020B0604030504040204" pitchFamily="50" charset="-128"/>
              </a:rPr>
              <a:t>への代替を劇的に推進できる。</a:t>
            </a:r>
            <a:endParaRPr kumimoji="1" lang="en-US" altLang="ja-JP" sz="1400" dirty="0">
              <a:latin typeface="メイリオ" panose="020B0604030504040204" pitchFamily="50" charset="-128"/>
              <a:ea typeface="メイリオ" panose="020B0604030504040204" pitchFamily="50" charset="-128"/>
            </a:endParaRPr>
          </a:p>
        </p:txBody>
      </p:sp>
      <p:sp>
        <p:nvSpPr>
          <p:cNvPr id="45" name="テキスト ボックス 44">
            <a:extLst>
              <a:ext uri="{FF2B5EF4-FFF2-40B4-BE49-F238E27FC236}">
                <a16:creationId xmlns:a16="http://schemas.microsoft.com/office/drawing/2014/main" id="{61314307-229B-4A0D-B525-A508947A2068}"/>
              </a:ext>
            </a:extLst>
          </p:cNvPr>
          <p:cNvSpPr txBox="1"/>
          <p:nvPr/>
        </p:nvSpPr>
        <p:spPr>
          <a:xfrm>
            <a:off x="3345486" y="6139853"/>
            <a:ext cx="5302644" cy="307777"/>
          </a:xfrm>
          <a:prstGeom prst="rect">
            <a:avLst/>
          </a:prstGeom>
          <a:solidFill>
            <a:schemeClr val="accent3">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kumimoji="1" lang="ja-JP" altLang="en-US" sz="1400" b="1" dirty="0">
                <a:solidFill>
                  <a:schemeClr val="bg1"/>
                </a:solidFill>
                <a:latin typeface="メイリオ" panose="020B0604030504040204" pitchFamily="50" charset="-128"/>
                <a:ea typeface="メイリオ" panose="020B0604030504040204" pitchFamily="50" charset="-128"/>
              </a:rPr>
              <a:t>改質リグニン産業創出の効果による温暖化ガス削減へ貢献！</a:t>
            </a:r>
          </a:p>
        </p:txBody>
      </p:sp>
      <p:sp>
        <p:nvSpPr>
          <p:cNvPr id="19" name="スライド番号プレースホルダー 1"/>
          <p:cNvSpPr txBox="1">
            <a:spLocks/>
          </p:cNvSpPr>
          <p:nvPr/>
        </p:nvSpPr>
        <p:spPr>
          <a:xfrm>
            <a:off x="8629649" y="6492875"/>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40</a:t>
            </a:fld>
            <a:endParaRPr kumimoji="1" lang="ja-JP" altLang="en-US" sz="2000" dirty="0"/>
          </a:p>
        </p:txBody>
      </p:sp>
      <p:sp>
        <p:nvSpPr>
          <p:cNvPr id="20" name="コンテンツ プレースホルダー 2">
            <a:extLst>
              <a:ext uri="{FF2B5EF4-FFF2-40B4-BE49-F238E27FC236}">
                <a16:creationId xmlns:a16="http://schemas.microsoft.com/office/drawing/2014/main" id="{6C83C8A4-8EFC-5A4E-A20A-B83D4F8B3E8E}"/>
              </a:ext>
            </a:extLst>
          </p:cNvPr>
          <p:cNvSpPr txBox="1">
            <a:spLocks/>
          </p:cNvSpPr>
          <p:nvPr/>
        </p:nvSpPr>
        <p:spPr>
          <a:xfrm>
            <a:off x="0" y="-4202"/>
            <a:ext cx="1723549" cy="346249"/>
          </a:xfrm>
          <a:prstGeom prst="rect">
            <a:avLst/>
          </a:prstGeom>
          <a:solidFill>
            <a:schemeClr val="accent6">
              <a:lumMod val="40000"/>
              <a:lumOff val="60000"/>
            </a:schemeClr>
          </a:solidFill>
        </p:spPr>
        <p:txBody>
          <a:bodyPr wrap="none">
            <a:spAutoFit/>
          </a:bodyPr>
          <a:lst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a:lstStyle>
          <a:p>
            <a:pPr marL="0" indent="0">
              <a:lnSpc>
                <a:spcPct val="110000"/>
              </a:lnSpc>
              <a:buNone/>
            </a:pP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　グリーン関連　</a:t>
            </a:r>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7176056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8EE9EE13-14D8-4DA3-90A7-30259D7E29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83792" y="4201835"/>
            <a:ext cx="3257196" cy="1142180"/>
          </a:xfrm>
          <a:prstGeom prst="rect">
            <a:avLst/>
          </a:prstGeom>
        </p:spPr>
      </p:pic>
      <p:sp>
        <p:nvSpPr>
          <p:cNvPr id="5" name="正方形/長方形 4"/>
          <p:cNvSpPr/>
          <p:nvPr/>
        </p:nvSpPr>
        <p:spPr>
          <a:xfrm>
            <a:off x="140023" y="1923182"/>
            <a:ext cx="902811" cy="307777"/>
          </a:xfrm>
          <a:prstGeom prst="rect">
            <a:avLst/>
          </a:prstGeom>
        </p:spPr>
        <p:txBody>
          <a:bodyPr wrap="none">
            <a:spAutoFit/>
          </a:bodyPr>
          <a:lstStyle/>
          <a:p>
            <a:r>
              <a:rPr lang="en-US" altLang="ja-JP" sz="1400" dirty="0">
                <a:latin typeface="メイリオ" panose="020B0604030504040204" pitchFamily="50" charset="-128"/>
                <a:ea typeface="メイリオ" panose="020B0604030504040204" pitchFamily="50" charset="-128"/>
                <a:cs typeface="Arial" panose="020B0604020202020204" pitchFamily="34" charset="0"/>
              </a:rPr>
              <a:t>【</a:t>
            </a:r>
            <a:r>
              <a:rPr lang="ja-JP" altLang="en-US" sz="1400" dirty="0">
                <a:latin typeface="メイリオ" panose="020B0604030504040204" pitchFamily="50" charset="-128"/>
                <a:ea typeface="メイリオ" panose="020B0604030504040204" pitchFamily="50" charset="-128"/>
                <a:cs typeface="Arial" panose="020B0604020202020204" pitchFamily="34" charset="0"/>
              </a:rPr>
              <a:t>目的</a:t>
            </a:r>
            <a:r>
              <a:rPr lang="en-US" altLang="ja-JP" sz="1400" dirty="0">
                <a:latin typeface="メイリオ" panose="020B0604030504040204" pitchFamily="50" charset="-128"/>
                <a:ea typeface="メイリオ" panose="020B0604030504040204" pitchFamily="50" charset="-128"/>
                <a:cs typeface="Arial" panose="020B0604020202020204" pitchFamily="34" charset="0"/>
              </a:rPr>
              <a:t>】</a:t>
            </a:r>
            <a:endParaRPr lang="ja-JP" altLang="en-US" sz="1400" dirty="0">
              <a:latin typeface="メイリオ" panose="020B0604030504040204" pitchFamily="50" charset="-128"/>
              <a:ea typeface="メイリオ" panose="020B0604030504040204" pitchFamily="50" charset="-128"/>
            </a:endParaRPr>
          </a:p>
        </p:txBody>
      </p:sp>
      <p:sp>
        <p:nvSpPr>
          <p:cNvPr id="7" name="正方形/長方形 6"/>
          <p:cNvSpPr/>
          <p:nvPr/>
        </p:nvSpPr>
        <p:spPr>
          <a:xfrm>
            <a:off x="154211" y="767484"/>
            <a:ext cx="1441420" cy="307777"/>
          </a:xfrm>
          <a:prstGeom prst="rect">
            <a:avLst/>
          </a:prstGeom>
          <a:solidFill>
            <a:schemeClr val="bg1"/>
          </a:solidFill>
        </p:spPr>
        <p:txBody>
          <a:bodyPr wrap="none">
            <a:spAutoFit/>
          </a:bodyPr>
          <a:lstStyle/>
          <a:p>
            <a:r>
              <a:rPr lang="en-US" altLang="ja-JP" sz="1400" dirty="0">
                <a:latin typeface="メイリオ" panose="020B0604030504040204" pitchFamily="50" charset="-128"/>
                <a:ea typeface="メイリオ" panose="020B0604030504040204" pitchFamily="50" charset="-128"/>
                <a:cs typeface="Arial" panose="020B0604020202020204" pitchFamily="34" charset="0"/>
              </a:rPr>
              <a:t>【</a:t>
            </a:r>
            <a:r>
              <a:rPr lang="ja-JP" altLang="en-US" sz="1400" dirty="0">
                <a:latin typeface="メイリオ" panose="020B0604030504040204" pitchFamily="50" charset="-128"/>
                <a:ea typeface="メイリオ" panose="020B0604030504040204" pitchFamily="50" charset="-128"/>
                <a:cs typeface="Arial" panose="020B0604020202020204" pitchFamily="34" charset="0"/>
              </a:rPr>
              <a:t>背景・課題</a:t>
            </a:r>
            <a:r>
              <a:rPr lang="en-US" altLang="ja-JP" sz="1400" dirty="0">
                <a:latin typeface="メイリオ" panose="020B0604030504040204" pitchFamily="50" charset="-128"/>
                <a:ea typeface="メイリオ" panose="020B0604030504040204" pitchFamily="50" charset="-128"/>
                <a:cs typeface="Arial" panose="020B0604020202020204" pitchFamily="34" charset="0"/>
              </a:rPr>
              <a:t>】</a:t>
            </a:r>
          </a:p>
        </p:txBody>
      </p:sp>
      <p:sp>
        <p:nvSpPr>
          <p:cNvPr id="39" name="タイトル 3">
            <a:extLst>
              <a:ext uri="{FF2B5EF4-FFF2-40B4-BE49-F238E27FC236}">
                <a16:creationId xmlns:a16="http://schemas.microsoft.com/office/drawing/2014/main" id="{C05D870E-B1D3-264E-9DBC-AA188AABCE9C}"/>
              </a:ext>
            </a:extLst>
          </p:cNvPr>
          <p:cNvSpPr txBox="1">
            <a:spLocks/>
          </p:cNvSpPr>
          <p:nvPr/>
        </p:nvSpPr>
        <p:spPr>
          <a:xfrm>
            <a:off x="1906833" y="45700"/>
            <a:ext cx="5314275" cy="707886"/>
          </a:xfrm>
          <a:prstGeom prst="rect">
            <a:avLst/>
          </a:prstGeom>
        </p:spPr>
        <p:txBody>
          <a:bodyPr wrap="none">
            <a:spAutoFit/>
          </a:bodyPr>
          <a:lstStyle>
            <a:lvl1pPr algn="ctr" defTabSz="990570" rtl="0" eaLnBrk="1" latinLnBrk="0" hangingPunct="1">
              <a:spcBef>
                <a:spcPct val="0"/>
              </a:spcBef>
              <a:buNone/>
              <a:defRPr kumimoji="1" sz="4767" kern="1200">
                <a:solidFill>
                  <a:schemeClr val="tx1"/>
                </a:solidFill>
                <a:latin typeface="+mj-lt"/>
                <a:ea typeface="+mj-ea"/>
                <a:cs typeface="+mj-cs"/>
              </a:defRPr>
            </a:lvl1pPr>
          </a:lstStyle>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除染廃棄物仮置場の適正管理に</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向けた</a:t>
            </a:r>
            <a:endPar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シート状</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高分子資材の劣化メカニズムの解明</a:t>
            </a:r>
          </a:p>
        </p:txBody>
      </p:sp>
      <p:cxnSp>
        <p:nvCxnSpPr>
          <p:cNvPr id="40" name="直線コネクタ 39">
            <a:extLst>
              <a:ext uri="{FF2B5EF4-FFF2-40B4-BE49-F238E27FC236}">
                <a16:creationId xmlns:a16="http://schemas.microsoft.com/office/drawing/2014/main" id="{7D6626AD-AA56-424A-90C0-53C2FF289184}"/>
              </a:ext>
            </a:extLst>
          </p:cNvPr>
          <p:cNvCxnSpPr/>
          <p:nvPr/>
        </p:nvCxnSpPr>
        <p:spPr>
          <a:xfrm>
            <a:off x="124355" y="662298"/>
            <a:ext cx="885879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正方形/長方形 62">
            <a:extLst>
              <a:ext uri="{FF2B5EF4-FFF2-40B4-BE49-F238E27FC236}">
                <a16:creationId xmlns:a16="http://schemas.microsoft.com/office/drawing/2014/main" id="{0B89AE01-0B00-5B40-8D2D-245AFFD39B80}"/>
              </a:ext>
            </a:extLst>
          </p:cNvPr>
          <p:cNvSpPr/>
          <p:nvPr/>
        </p:nvSpPr>
        <p:spPr>
          <a:xfrm>
            <a:off x="4740078" y="1923182"/>
            <a:ext cx="902811" cy="307777"/>
          </a:xfrm>
          <a:prstGeom prst="rect">
            <a:avLst/>
          </a:prstGeom>
        </p:spPr>
        <p:txBody>
          <a:bodyPr wrap="none">
            <a:spAutoFit/>
          </a:bodyPr>
          <a:lstStyle/>
          <a:p>
            <a:r>
              <a:rPr lang="en-US" altLang="ja-JP" sz="1400" dirty="0">
                <a:latin typeface="メイリオ" panose="020B0604030504040204" pitchFamily="50" charset="-128"/>
                <a:ea typeface="メイリオ" panose="020B0604030504040204" pitchFamily="50" charset="-128"/>
                <a:cs typeface="Arial" panose="020B0604020202020204" pitchFamily="34" charset="0"/>
              </a:rPr>
              <a:t>【</a:t>
            </a:r>
            <a:r>
              <a:rPr lang="ja-JP" altLang="en-US" sz="1400" dirty="0">
                <a:latin typeface="メイリオ" panose="020B0604030504040204" pitchFamily="50" charset="-128"/>
                <a:ea typeface="メイリオ" panose="020B0604030504040204" pitchFamily="50" charset="-128"/>
                <a:cs typeface="Arial" panose="020B0604020202020204" pitchFamily="34" charset="0"/>
              </a:rPr>
              <a:t>効果</a:t>
            </a:r>
            <a:r>
              <a:rPr lang="en-US" altLang="ja-JP" sz="1400" dirty="0">
                <a:latin typeface="メイリオ" panose="020B0604030504040204" pitchFamily="50" charset="-128"/>
                <a:ea typeface="メイリオ" panose="020B0604030504040204" pitchFamily="50" charset="-128"/>
                <a:cs typeface="Arial" panose="020B0604020202020204" pitchFamily="34" charset="0"/>
              </a:rPr>
              <a:t>】</a:t>
            </a:r>
            <a:endParaRPr lang="ja-JP" altLang="en-US" sz="1400" dirty="0">
              <a:latin typeface="メイリオ" panose="020B0604030504040204" pitchFamily="50" charset="-128"/>
              <a:ea typeface="メイリオ" panose="020B0604030504040204" pitchFamily="50" charset="-128"/>
            </a:endParaRPr>
          </a:p>
        </p:txBody>
      </p:sp>
      <p:sp>
        <p:nvSpPr>
          <p:cNvPr id="65" name="正方形/長方形 64">
            <a:extLst>
              <a:ext uri="{FF2B5EF4-FFF2-40B4-BE49-F238E27FC236}">
                <a16:creationId xmlns:a16="http://schemas.microsoft.com/office/drawing/2014/main" id="{10B4075F-0E72-624F-8FBB-F8DFFEA57CDD}"/>
              </a:ext>
            </a:extLst>
          </p:cNvPr>
          <p:cNvSpPr/>
          <p:nvPr/>
        </p:nvSpPr>
        <p:spPr>
          <a:xfrm>
            <a:off x="4707143" y="767484"/>
            <a:ext cx="1620957" cy="307777"/>
          </a:xfrm>
          <a:prstGeom prst="rect">
            <a:avLst/>
          </a:prstGeom>
        </p:spPr>
        <p:txBody>
          <a:bodyPr wrap="none">
            <a:spAutoFit/>
          </a:bodyPr>
          <a:lstStyle/>
          <a:p>
            <a:r>
              <a:rPr lang="en-US" altLang="ja-JP" sz="1400" dirty="0">
                <a:latin typeface="メイリオ" panose="020B0604030504040204" pitchFamily="50" charset="-128"/>
                <a:ea typeface="メイリオ" panose="020B0604030504040204" pitchFamily="50" charset="-128"/>
                <a:cs typeface="Arial" panose="020B0604020202020204" pitchFamily="34" charset="0"/>
              </a:rPr>
              <a:t>【</a:t>
            </a:r>
            <a:r>
              <a:rPr lang="ja-JP" altLang="en-US" sz="1400" dirty="0">
                <a:latin typeface="メイリオ" panose="020B0604030504040204" pitchFamily="50" charset="-128"/>
                <a:ea typeface="メイリオ" panose="020B0604030504040204" pitchFamily="50" charset="-128"/>
                <a:cs typeface="Arial" panose="020B0604020202020204" pitchFamily="34" charset="0"/>
              </a:rPr>
              <a:t>課題解決方法</a:t>
            </a:r>
            <a:r>
              <a:rPr lang="en-US" altLang="ja-JP" sz="1400" dirty="0">
                <a:latin typeface="メイリオ" panose="020B0604030504040204" pitchFamily="50" charset="-128"/>
                <a:ea typeface="メイリオ" panose="020B0604030504040204" pitchFamily="50" charset="-128"/>
                <a:cs typeface="Arial" panose="020B0604020202020204" pitchFamily="34" charset="0"/>
              </a:rPr>
              <a:t>】</a:t>
            </a:r>
            <a:endParaRPr lang="ja-JP" altLang="en-US" sz="1400" dirty="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4F1238B8-E93E-6F43-9B05-40E811B68BC3}"/>
              </a:ext>
            </a:extLst>
          </p:cNvPr>
          <p:cNvSpPr txBox="1"/>
          <p:nvPr/>
        </p:nvSpPr>
        <p:spPr>
          <a:xfrm>
            <a:off x="4911607" y="1027466"/>
            <a:ext cx="3905378" cy="830997"/>
          </a:xfrm>
          <a:prstGeom prst="rect">
            <a:avLst/>
          </a:prstGeom>
          <a:noFill/>
        </p:spPr>
        <p:txBody>
          <a:bodyPr wrap="square" rtlCol="0">
            <a:spAutoFit/>
          </a:bodyPr>
          <a:lstStyle/>
          <a:p>
            <a:r>
              <a:rPr lang="ja-JP" altLang="en-US" sz="1200" dirty="0">
                <a:latin typeface="メイリオ" panose="020B0604030504040204" pitchFamily="50" charset="-128"/>
                <a:ea typeface="メイリオ" panose="020B0604030504040204" pitchFamily="50" charset="-128"/>
              </a:rPr>
              <a:t>・現地長期供用品の劣化状態をミクロからマクロまで</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　横断的に分析</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・紫外線照射・加熱・荷重付与により人工的に劣化を</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　促進させ、現地実供用品と比較</a:t>
            </a:r>
          </a:p>
        </p:txBody>
      </p:sp>
      <p:sp>
        <p:nvSpPr>
          <p:cNvPr id="6" name="テキスト ボックス 5">
            <a:extLst>
              <a:ext uri="{FF2B5EF4-FFF2-40B4-BE49-F238E27FC236}">
                <a16:creationId xmlns:a16="http://schemas.microsoft.com/office/drawing/2014/main" id="{03730955-2CC6-C448-BED9-FC405DC60DE4}"/>
              </a:ext>
            </a:extLst>
          </p:cNvPr>
          <p:cNvSpPr txBox="1"/>
          <p:nvPr/>
        </p:nvSpPr>
        <p:spPr>
          <a:xfrm>
            <a:off x="327016" y="2177660"/>
            <a:ext cx="3719884" cy="1015663"/>
          </a:xfrm>
          <a:prstGeom prst="rect">
            <a:avLst/>
          </a:prstGeom>
          <a:noFill/>
        </p:spPr>
        <p:txBody>
          <a:bodyPr wrap="square" rtlCol="0">
            <a:spAutoFit/>
          </a:bodyPr>
          <a:lstStyle/>
          <a:p>
            <a:r>
              <a:rPr lang="ja-JP" altLang="en-US" sz="1200" dirty="0">
                <a:latin typeface="メイリオ" panose="020B0604030504040204" pitchFamily="50" charset="-128"/>
                <a:ea typeface="メイリオ" panose="020B0604030504040204" pitchFamily="50" charset="-128"/>
              </a:rPr>
              <a:t>日光・風雨に直接、曝された耐候性大型土の</a:t>
            </a:r>
            <a:r>
              <a:rPr lang="ja-JP" altLang="en-US" sz="1200" dirty="0" err="1">
                <a:latin typeface="メイリオ" panose="020B0604030504040204" pitchFamily="50" charset="-128"/>
                <a:ea typeface="メイリオ" panose="020B0604030504040204" pitchFamily="50" charset="-128"/>
              </a:rPr>
              <a:t>う</a:t>
            </a:r>
            <a:r>
              <a:rPr lang="ja-JP" altLang="en-US" sz="1200" dirty="0">
                <a:latin typeface="メイリオ" panose="020B0604030504040204" pitchFamily="50" charset="-128"/>
                <a:ea typeface="メイリオ" panose="020B0604030504040204" pitchFamily="50" charset="-128"/>
              </a:rPr>
              <a:t>（保管容器が入っている）の吊りベルト（シート状高分子資材）における</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　・現地屋外での劣化メカニズム</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　・引張強さに影響を与える</a:t>
            </a:r>
            <a:r>
              <a:rPr lang="ja-JP" altLang="en-US" sz="1200" dirty="0" smtClean="0">
                <a:latin typeface="メイリオ" panose="020B0604030504040204" pitchFamily="50" charset="-128"/>
                <a:ea typeface="メイリオ" panose="020B0604030504040204" pitchFamily="50" charset="-128"/>
              </a:rPr>
              <a:t>因子を</a:t>
            </a:r>
            <a:r>
              <a:rPr lang="ja-JP" altLang="en-US" sz="1200" dirty="0">
                <a:latin typeface="メイリオ" panose="020B0604030504040204" pitchFamily="50" charset="-128"/>
                <a:ea typeface="メイリオ" panose="020B0604030504040204" pitchFamily="50" charset="-128"/>
              </a:rPr>
              <a:t>解明</a:t>
            </a:r>
            <a:endParaRPr kumimoji="1" lang="ja-JP" altLang="en-US" sz="1200" dirty="0">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0299E73F-5D2A-924A-9A9F-21BA0562E292}"/>
              </a:ext>
            </a:extLst>
          </p:cNvPr>
          <p:cNvSpPr txBox="1"/>
          <p:nvPr/>
        </p:nvSpPr>
        <p:spPr>
          <a:xfrm>
            <a:off x="4911606" y="2177660"/>
            <a:ext cx="3905377" cy="830997"/>
          </a:xfrm>
          <a:prstGeom prst="rect">
            <a:avLst/>
          </a:prstGeom>
          <a:noFill/>
        </p:spPr>
        <p:txBody>
          <a:bodyPr wrap="square" rtlCol="0">
            <a:spAutoFit/>
          </a:bodyPr>
          <a:lstStyle/>
          <a:p>
            <a:pPr marL="88900" indent="-88900">
              <a:buFont typeface="Arial" panose="020B0604020202020204" pitchFamily="34" charset="0"/>
              <a:buChar char="•"/>
            </a:pPr>
            <a:r>
              <a:rPr lang="ja-JP" altLang="en-US" sz="1200">
                <a:latin typeface="メイリオ" panose="020B0604030504040204" pitchFamily="50" charset="-128"/>
                <a:ea typeface="メイリオ" panose="020B0604030504040204" pitchFamily="50" charset="-128"/>
              </a:rPr>
              <a:t>除染廃棄物仮置場の維持管理に活用</a:t>
            </a:r>
            <a:endParaRPr lang="en-US" altLang="ja-JP" sz="1200" dirty="0">
              <a:latin typeface="メイリオ" panose="020B0604030504040204" pitchFamily="50" charset="-128"/>
              <a:ea typeface="メイリオ" panose="020B0604030504040204" pitchFamily="50" charset="-128"/>
            </a:endParaRPr>
          </a:p>
          <a:p>
            <a:pPr marL="171450" indent="-171450">
              <a:buFont typeface="Wingdings" pitchFamily="2" charset="2"/>
              <a:buChar char="ü"/>
            </a:pPr>
            <a:r>
              <a:rPr lang="ja-JP" altLang="en-US" sz="1200">
                <a:latin typeface="メイリオ" panose="020B0604030504040204" pitchFamily="50" charset="-128"/>
                <a:ea typeface="メイリオ" panose="020B0604030504040204" pitchFamily="50" charset="-128"/>
              </a:rPr>
              <a:t>福島県</a:t>
            </a:r>
            <a:r>
              <a:rPr lang="ja-JP" altLang="en-US" sz="1200" dirty="0">
                <a:latin typeface="メイリオ" panose="020B0604030504040204" pitchFamily="50" charset="-128"/>
                <a:ea typeface="メイリオ" panose="020B0604030504040204" pitchFamily="50" charset="-128"/>
              </a:rPr>
              <a:t>環境創造センター（共同研究先）を</a:t>
            </a:r>
            <a:r>
              <a:rPr lang="ja-JP" altLang="en-US" sz="1200">
                <a:latin typeface="メイリオ" panose="020B0604030504040204" pitchFamily="50" charset="-128"/>
                <a:ea typeface="メイリオ" panose="020B0604030504040204" pitchFamily="50" charset="-128"/>
              </a:rPr>
              <a:t>通じ、仮置場</a:t>
            </a:r>
            <a:r>
              <a:rPr lang="ja-JP" altLang="en-US" sz="1200" dirty="0">
                <a:latin typeface="メイリオ" panose="020B0604030504040204" pitchFamily="50" charset="-128"/>
                <a:ea typeface="メイリオ" panose="020B0604030504040204" pitchFamily="50" charset="-128"/>
              </a:rPr>
              <a:t>を維持管理する福島県および同県内</a:t>
            </a:r>
            <a:r>
              <a:rPr lang="ja-JP" altLang="en-US" sz="1200">
                <a:latin typeface="メイリオ" panose="020B0604030504040204" pitchFamily="50" charset="-128"/>
                <a:ea typeface="メイリオ" panose="020B0604030504040204" pitchFamily="50" charset="-128"/>
              </a:rPr>
              <a:t>市町村に技術</a:t>
            </a:r>
            <a:r>
              <a:rPr lang="ja-JP" altLang="en-US" sz="1200" dirty="0">
                <a:latin typeface="メイリオ" panose="020B0604030504040204" pitchFamily="50" charset="-128"/>
                <a:ea typeface="メイリオ" panose="020B0604030504040204" pitchFamily="50" charset="-128"/>
              </a:rPr>
              <a:t>情報と</a:t>
            </a:r>
            <a:r>
              <a:rPr lang="ja-JP" altLang="en-US" sz="1200">
                <a:latin typeface="メイリオ" panose="020B0604030504040204" pitchFamily="50" charset="-128"/>
                <a:ea typeface="メイリオ" panose="020B0604030504040204" pitchFamily="50" charset="-128"/>
              </a:rPr>
              <a:t>して提供</a:t>
            </a:r>
            <a:endParaRPr lang="en-US" altLang="ja-JP" sz="1200" dirty="0">
              <a:latin typeface="メイリオ" panose="020B0604030504040204" pitchFamily="50" charset="-128"/>
              <a:ea typeface="メイリオ" panose="020B0604030504040204" pitchFamily="50" charset="-128"/>
            </a:endParaRPr>
          </a:p>
        </p:txBody>
      </p:sp>
      <p:sp>
        <p:nvSpPr>
          <p:cNvPr id="64" name="テキスト ボックス 63">
            <a:extLst>
              <a:ext uri="{FF2B5EF4-FFF2-40B4-BE49-F238E27FC236}">
                <a16:creationId xmlns:a16="http://schemas.microsoft.com/office/drawing/2014/main" id="{705D0E31-B2F9-5F48-BFC7-FBC6F7B2923B}"/>
              </a:ext>
            </a:extLst>
          </p:cNvPr>
          <p:cNvSpPr txBox="1"/>
          <p:nvPr/>
        </p:nvSpPr>
        <p:spPr>
          <a:xfrm>
            <a:off x="343431" y="1027466"/>
            <a:ext cx="4102481" cy="1015663"/>
          </a:xfrm>
          <a:prstGeom prst="rect">
            <a:avLst/>
          </a:prstGeom>
          <a:noFill/>
        </p:spPr>
        <p:txBody>
          <a:bodyPr wrap="square" rtlCol="0">
            <a:spAutoFit/>
          </a:bodyPr>
          <a:lstStyle/>
          <a:p>
            <a:r>
              <a:rPr lang="ja-JP" altLang="en-US" sz="1200" dirty="0">
                <a:latin typeface="メイリオ" panose="020B0604030504040204" pitchFamily="50" charset="-128"/>
                <a:ea typeface="メイリオ" panose="020B0604030504040204" pitchFamily="50" charset="-128"/>
              </a:rPr>
              <a:t>除染廃棄物が封入された保管容器</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　　・仮置場 → 中間貯蔵施設に搬出</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　　　　　⇒ 移送時には吊り上げ／吊り下ろしが必須</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　　・一部の仮置場では当初予定を超えて長期供用</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　　　　　⇒ 劣化・破損への懸念</a:t>
            </a:r>
          </a:p>
        </p:txBody>
      </p:sp>
      <p:pic>
        <p:nvPicPr>
          <p:cNvPr id="25" name="Picture 5">
            <a:extLst>
              <a:ext uri="{FF2B5EF4-FFF2-40B4-BE49-F238E27FC236}">
                <a16:creationId xmlns:a16="http://schemas.microsoft.com/office/drawing/2014/main" id="{4F4057EC-4EEE-40B8-AF5F-168E213CDDA3}"/>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179545" y="4625591"/>
            <a:ext cx="3679303" cy="1695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図 25">
            <a:extLst>
              <a:ext uri="{FF2B5EF4-FFF2-40B4-BE49-F238E27FC236}">
                <a16:creationId xmlns:a16="http://schemas.microsoft.com/office/drawing/2014/main" id="{7F8503FE-911B-4446-8EC7-FBB7F25B60A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64530" y="3274830"/>
            <a:ext cx="1754284" cy="1315714"/>
          </a:xfrm>
          <a:prstGeom prst="rect">
            <a:avLst/>
          </a:prstGeom>
          <a:ln w="38100">
            <a:solidFill>
              <a:srgbClr val="FF0000"/>
            </a:solidFill>
          </a:ln>
        </p:spPr>
      </p:pic>
      <p:cxnSp>
        <p:nvCxnSpPr>
          <p:cNvPr id="27" name="直線矢印コネクタ 26">
            <a:extLst>
              <a:ext uri="{FF2B5EF4-FFF2-40B4-BE49-F238E27FC236}">
                <a16:creationId xmlns:a16="http://schemas.microsoft.com/office/drawing/2014/main" id="{160E8090-EFA6-4A1F-A345-B10218E932C9}"/>
              </a:ext>
            </a:extLst>
          </p:cNvPr>
          <p:cNvCxnSpPr>
            <a:cxnSpLocks/>
            <a:stCxn id="26" idx="2"/>
          </p:cNvCxnSpPr>
          <p:nvPr/>
        </p:nvCxnSpPr>
        <p:spPr>
          <a:xfrm flipH="1">
            <a:off x="2951430" y="4590544"/>
            <a:ext cx="690242" cy="663305"/>
          </a:xfrm>
          <a:prstGeom prst="straightConnector1">
            <a:avLst/>
          </a:prstGeom>
          <a:ln w="381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4" name="図 33">
            <a:extLst>
              <a:ext uri="{FF2B5EF4-FFF2-40B4-BE49-F238E27FC236}">
                <a16:creationId xmlns:a16="http://schemas.microsoft.com/office/drawing/2014/main" id="{D96D1890-BE4D-4F3E-9FD0-B09AD99FB50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5400000">
            <a:off x="7574810" y="3257365"/>
            <a:ext cx="1684681" cy="1325429"/>
          </a:xfrm>
          <a:prstGeom prst="rect">
            <a:avLst/>
          </a:prstGeom>
          <a:ln w="38100">
            <a:noFill/>
          </a:ln>
        </p:spPr>
      </p:pic>
      <p:sp>
        <p:nvSpPr>
          <p:cNvPr id="43" name="テキスト ボックス 2">
            <a:extLst>
              <a:ext uri="{FF2B5EF4-FFF2-40B4-BE49-F238E27FC236}">
                <a16:creationId xmlns:a16="http://schemas.microsoft.com/office/drawing/2014/main" id="{17D9548E-6910-495B-9307-0C20CC9FA4A5}"/>
              </a:ext>
            </a:extLst>
          </p:cNvPr>
          <p:cNvSpPr txBox="1">
            <a:spLocks noChangeArrowheads="1"/>
          </p:cNvSpPr>
          <p:nvPr/>
        </p:nvSpPr>
        <p:spPr bwMode="auto">
          <a:xfrm>
            <a:off x="2764531" y="3288994"/>
            <a:ext cx="992658" cy="288147"/>
          </a:xfrm>
          <a:prstGeom prst="rect">
            <a:avLst/>
          </a:prstGeom>
          <a:solidFill>
            <a:schemeClr val="bg1"/>
          </a:solidFill>
          <a:ln>
            <a:solidFill>
              <a:schemeClr val="tx1"/>
            </a:solidFill>
          </a:ln>
        </p:spPr>
        <p:txBody>
          <a:bodyPr rot="0" vert="horz" wrap="square" lIns="36000" tIns="36000" rIns="36000" bIns="36000" anchor="t" anchorCtr="0" upright="1">
            <a:spAutoFit/>
          </a:bodyPr>
          <a:lstStyle/>
          <a:p>
            <a:pPr algn="ctr">
              <a:spcAft>
                <a:spcPts val="0"/>
              </a:spcAft>
            </a:pPr>
            <a:r>
              <a:rPr lang="ja-JP" altLang="en-US" sz="1400" kern="100" dirty="0">
                <a:solidFill>
                  <a:srgbClr val="FF0000"/>
                </a:solidFill>
                <a:latin typeface="メイリオ" panose="020B0604030504040204" pitchFamily="50" charset="-128"/>
                <a:ea typeface="メイリオ" panose="020B0604030504040204" pitchFamily="50" charset="-128"/>
                <a:cs typeface="Times New Roman"/>
              </a:rPr>
              <a:t>吊りベルト</a:t>
            </a:r>
          </a:p>
        </p:txBody>
      </p:sp>
      <p:pic>
        <p:nvPicPr>
          <p:cNvPr id="4" name="図 3">
            <a:extLst>
              <a:ext uri="{FF2B5EF4-FFF2-40B4-BE49-F238E27FC236}">
                <a16:creationId xmlns:a16="http://schemas.microsoft.com/office/drawing/2014/main" id="{BA6A09E1-3C32-41A7-BA1C-D123CE2380A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8474" y="3460764"/>
            <a:ext cx="2625780" cy="1315714"/>
          </a:xfrm>
          <a:prstGeom prst="rect">
            <a:avLst/>
          </a:prstGeom>
        </p:spPr>
      </p:pic>
      <p:pic>
        <p:nvPicPr>
          <p:cNvPr id="23" name="図 22">
            <a:extLst>
              <a:ext uri="{FF2B5EF4-FFF2-40B4-BE49-F238E27FC236}">
                <a16:creationId xmlns:a16="http://schemas.microsoft.com/office/drawing/2014/main" id="{3029A27F-235A-4BF2-94CE-A9AB102FB223}"/>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5024913" y="5355681"/>
            <a:ext cx="1826243" cy="1369683"/>
          </a:xfrm>
          <a:prstGeom prst="rect">
            <a:avLst/>
          </a:prstGeom>
        </p:spPr>
      </p:pic>
      <p:pic>
        <p:nvPicPr>
          <p:cNvPr id="28" name="図 27">
            <a:extLst>
              <a:ext uri="{FF2B5EF4-FFF2-40B4-BE49-F238E27FC236}">
                <a16:creationId xmlns:a16="http://schemas.microsoft.com/office/drawing/2014/main" id="{B0844876-BC6F-4E6C-B73A-66247AB0C40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908679" y="5355680"/>
            <a:ext cx="1826243" cy="1369683"/>
          </a:xfrm>
          <a:prstGeom prst="rect">
            <a:avLst/>
          </a:prstGeom>
        </p:spPr>
      </p:pic>
      <p:pic>
        <p:nvPicPr>
          <p:cNvPr id="29" name="図 28">
            <a:extLst>
              <a:ext uri="{FF2B5EF4-FFF2-40B4-BE49-F238E27FC236}">
                <a16:creationId xmlns:a16="http://schemas.microsoft.com/office/drawing/2014/main" id="{5A5EF192-BE68-4611-8A33-85CA367AD911}"/>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6118844" y="2988395"/>
            <a:ext cx="1538642" cy="1454724"/>
          </a:xfrm>
          <a:prstGeom prst="rect">
            <a:avLst/>
          </a:prstGeom>
        </p:spPr>
      </p:pic>
      <p:sp>
        <p:nvSpPr>
          <p:cNvPr id="30" name="テキスト ボックス 2">
            <a:extLst>
              <a:ext uri="{FF2B5EF4-FFF2-40B4-BE49-F238E27FC236}">
                <a16:creationId xmlns:a16="http://schemas.microsoft.com/office/drawing/2014/main" id="{843CA310-9A89-4000-9692-72B55D978232}"/>
              </a:ext>
            </a:extLst>
          </p:cNvPr>
          <p:cNvSpPr txBox="1">
            <a:spLocks noChangeArrowheads="1"/>
          </p:cNvSpPr>
          <p:nvPr/>
        </p:nvSpPr>
        <p:spPr bwMode="auto">
          <a:xfrm>
            <a:off x="6155474" y="2994711"/>
            <a:ext cx="1456766" cy="411257"/>
          </a:xfrm>
          <a:prstGeom prst="rect">
            <a:avLst/>
          </a:prstGeom>
          <a:solidFill>
            <a:schemeClr val="bg1"/>
          </a:solidFill>
          <a:ln>
            <a:solidFill>
              <a:schemeClr val="tx1"/>
            </a:solidFill>
          </a:ln>
        </p:spPr>
        <p:txBody>
          <a:bodyPr rot="0" vert="horz" wrap="square" lIns="36000" tIns="36000" rIns="36000" bIns="36000" anchor="t" anchorCtr="0" upright="1">
            <a:spAutoFit/>
          </a:bodyPr>
          <a:lstStyle/>
          <a:p>
            <a:pPr algn="ctr">
              <a:spcAft>
                <a:spcPts val="0"/>
              </a:spcAft>
            </a:pPr>
            <a:r>
              <a:rPr lang="ja-JP" altLang="en-US" sz="1100" kern="100">
                <a:latin typeface="メイリオ" panose="020B0604030504040204" pitchFamily="50" charset="-128"/>
                <a:ea typeface="メイリオ" panose="020B0604030504040204" pitchFamily="50" charset="-128"/>
                <a:cs typeface="Times New Roman"/>
              </a:rPr>
              <a:t>構造（配向）評価</a:t>
            </a:r>
            <a:endParaRPr lang="en-US" altLang="ja-JP" sz="1100" kern="100" dirty="0">
              <a:latin typeface="メイリオ" panose="020B0604030504040204" pitchFamily="50" charset="-128"/>
              <a:ea typeface="メイリオ" panose="020B0604030504040204" pitchFamily="50" charset="-128"/>
              <a:cs typeface="Times New Roman"/>
            </a:endParaRPr>
          </a:p>
          <a:p>
            <a:pPr algn="ctr">
              <a:spcAft>
                <a:spcPts val="0"/>
              </a:spcAft>
            </a:pPr>
            <a:r>
              <a:rPr lang="ja-JP" altLang="en-US" sz="1100" kern="100">
                <a:latin typeface="メイリオ" panose="020B0604030504040204" pitchFamily="50" charset="-128"/>
                <a:ea typeface="メイリオ" panose="020B0604030504040204" pitchFamily="50" charset="-128"/>
                <a:cs typeface="Times New Roman"/>
              </a:rPr>
              <a:t>（小角</a:t>
            </a:r>
            <a:r>
              <a:rPr lang="en-US" altLang="ja-JP" sz="1100" kern="100" dirty="0">
                <a:latin typeface="メイリオ" panose="020B0604030504040204" pitchFamily="50" charset="-128"/>
                <a:ea typeface="メイリオ" panose="020B0604030504040204" pitchFamily="50" charset="-128"/>
                <a:cs typeface="Times New Roman"/>
              </a:rPr>
              <a:t>X</a:t>
            </a:r>
            <a:r>
              <a:rPr lang="ja-JP" altLang="en-US" sz="1100" kern="100" dirty="0">
                <a:latin typeface="メイリオ" panose="020B0604030504040204" pitchFamily="50" charset="-128"/>
                <a:ea typeface="メイリオ" panose="020B0604030504040204" pitchFamily="50" charset="-128"/>
                <a:cs typeface="Times New Roman"/>
              </a:rPr>
              <a:t>線</a:t>
            </a:r>
            <a:r>
              <a:rPr lang="ja-JP" altLang="en-US" sz="1100" kern="100">
                <a:latin typeface="メイリオ" panose="020B0604030504040204" pitchFamily="50" charset="-128"/>
                <a:ea typeface="メイリオ" panose="020B0604030504040204" pitchFamily="50" charset="-128"/>
                <a:cs typeface="Times New Roman"/>
              </a:rPr>
              <a:t>散乱測定）</a:t>
            </a:r>
            <a:endParaRPr lang="ja-JP" altLang="en-US" sz="1100" kern="100" dirty="0">
              <a:latin typeface="メイリオ" panose="020B0604030504040204" pitchFamily="50" charset="-128"/>
              <a:ea typeface="メイリオ" panose="020B0604030504040204" pitchFamily="50" charset="-128"/>
              <a:cs typeface="Times New Roman"/>
            </a:endParaRPr>
          </a:p>
        </p:txBody>
      </p:sp>
      <p:sp>
        <p:nvSpPr>
          <p:cNvPr id="32" name="テキスト ボックス 2">
            <a:extLst>
              <a:ext uri="{FF2B5EF4-FFF2-40B4-BE49-F238E27FC236}">
                <a16:creationId xmlns:a16="http://schemas.microsoft.com/office/drawing/2014/main" id="{EA9F75F3-BCCB-4D4D-89DC-38D8CACCECD0}"/>
              </a:ext>
            </a:extLst>
          </p:cNvPr>
          <p:cNvSpPr txBox="1">
            <a:spLocks noChangeArrowheads="1"/>
          </p:cNvSpPr>
          <p:nvPr/>
        </p:nvSpPr>
        <p:spPr bwMode="auto">
          <a:xfrm>
            <a:off x="5281676" y="6459423"/>
            <a:ext cx="1354642" cy="241980"/>
          </a:xfrm>
          <a:prstGeom prst="rect">
            <a:avLst/>
          </a:prstGeom>
          <a:solidFill>
            <a:schemeClr val="bg1"/>
          </a:solidFill>
          <a:ln>
            <a:noFill/>
          </a:ln>
        </p:spPr>
        <p:txBody>
          <a:bodyPr rot="0" vert="horz" wrap="square" lIns="36000" tIns="36000" rIns="36000" bIns="36000" anchor="t" anchorCtr="0" upright="1">
            <a:spAutoFit/>
          </a:bodyPr>
          <a:lstStyle/>
          <a:p>
            <a:pPr algn="ctr">
              <a:spcAft>
                <a:spcPts val="0"/>
              </a:spcAft>
            </a:pPr>
            <a:r>
              <a:rPr lang="ja-JP" altLang="en-US" sz="1100" kern="100">
                <a:latin typeface="メイリオ" panose="020B0604030504040204" pitchFamily="50" charset="-128"/>
                <a:ea typeface="メイリオ" panose="020B0604030504040204" pitchFamily="50" charset="-128"/>
                <a:cs typeface="Times New Roman"/>
              </a:rPr>
              <a:t>劣化試験（紫外線）</a:t>
            </a:r>
            <a:endParaRPr lang="ja-JP" altLang="en-US" sz="1100" kern="100" dirty="0">
              <a:latin typeface="メイリオ" panose="020B0604030504040204" pitchFamily="50" charset="-128"/>
              <a:ea typeface="メイリオ" panose="020B0604030504040204" pitchFamily="50" charset="-128"/>
              <a:cs typeface="Times New Roman"/>
            </a:endParaRPr>
          </a:p>
        </p:txBody>
      </p:sp>
      <p:sp>
        <p:nvSpPr>
          <p:cNvPr id="36" name="テキスト ボックス 2">
            <a:extLst>
              <a:ext uri="{FF2B5EF4-FFF2-40B4-BE49-F238E27FC236}">
                <a16:creationId xmlns:a16="http://schemas.microsoft.com/office/drawing/2014/main" id="{1E70998B-DFA0-4FB3-9282-11220FF12904}"/>
              </a:ext>
            </a:extLst>
          </p:cNvPr>
          <p:cNvSpPr txBox="1">
            <a:spLocks noChangeArrowheads="1"/>
          </p:cNvSpPr>
          <p:nvPr/>
        </p:nvSpPr>
        <p:spPr bwMode="auto">
          <a:xfrm>
            <a:off x="7378105" y="6459422"/>
            <a:ext cx="1081668" cy="241980"/>
          </a:xfrm>
          <a:prstGeom prst="rect">
            <a:avLst/>
          </a:prstGeom>
          <a:solidFill>
            <a:schemeClr val="bg1"/>
          </a:solidFill>
          <a:ln>
            <a:noFill/>
          </a:ln>
        </p:spPr>
        <p:txBody>
          <a:bodyPr rot="0" vert="horz" wrap="square" lIns="36000" tIns="36000" rIns="36000" bIns="36000" anchor="t" anchorCtr="0" upright="1">
            <a:spAutoFit/>
          </a:bodyPr>
          <a:lstStyle/>
          <a:p>
            <a:pPr algn="ctr">
              <a:spcAft>
                <a:spcPts val="0"/>
              </a:spcAft>
            </a:pPr>
            <a:r>
              <a:rPr lang="ja-JP" altLang="en-US" sz="1100" kern="100">
                <a:latin typeface="メイリオ" panose="020B0604030504040204" pitchFamily="50" charset="-128"/>
                <a:ea typeface="メイリオ" panose="020B0604030504040204" pitchFamily="50" charset="-128"/>
                <a:cs typeface="Times New Roman"/>
              </a:rPr>
              <a:t>劣化試験（熱）</a:t>
            </a:r>
            <a:endParaRPr lang="ja-JP" altLang="en-US" sz="1100" kern="100" dirty="0">
              <a:latin typeface="メイリオ" panose="020B0604030504040204" pitchFamily="50" charset="-128"/>
              <a:ea typeface="メイリオ" panose="020B0604030504040204" pitchFamily="50" charset="-128"/>
              <a:cs typeface="Times New Roman"/>
            </a:endParaRPr>
          </a:p>
        </p:txBody>
      </p:sp>
      <p:sp>
        <p:nvSpPr>
          <p:cNvPr id="19" name="楕円 18">
            <a:extLst>
              <a:ext uri="{FF2B5EF4-FFF2-40B4-BE49-F238E27FC236}">
                <a16:creationId xmlns:a16="http://schemas.microsoft.com/office/drawing/2014/main" id="{F58E76E6-CDEE-4808-8AC8-6AA63A2F301B}"/>
              </a:ext>
            </a:extLst>
          </p:cNvPr>
          <p:cNvSpPr/>
          <p:nvPr/>
        </p:nvSpPr>
        <p:spPr>
          <a:xfrm>
            <a:off x="6590909" y="4778331"/>
            <a:ext cx="316885" cy="20670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2">
            <a:extLst>
              <a:ext uri="{FF2B5EF4-FFF2-40B4-BE49-F238E27FC236}">
                <a16:creationId xmlns:a16="http://schemas.microsoft.com/office/drawing/2014/main" id="{44611326-3991-40C4-B5FA-1AF853B5E118}"/>
              </a:ext>
            </a:extLst>
          </p:cNvPr>
          <p:cNvSpPr txBox="1">
            <a:spLocks noChangeArrowheads="1"/>
          </p:cNvSpPr>
          <p:nvPr/>
        </p:nvSpPr>
        <p:spPr bwMode="auto">
          <a:xfrm>
            <a:off x="2520176" y="6040521"/>
            <a:ext cx="1302122" cy="257369"/>
          </a:xfrm>
          <a:prstGeom prst="rect">
            <a:avLst/>
          </a:prstGeom>
          <a:solidFill>
            <a:schemeClr val="bg1"/>
          </a:solidFill>
          <a:ln>
            <a:noFill/>
          </a:ln>
        </p:spPr>
        <p:txBody>
          <a:bodyPr rot="0" vert="horz" wrap="square" lIns="36000" tIns="36000" rIns="36000" bIns="36000" anchor="t" anchorCtr="0" upright="1">
            <a:spAutoFit/>
          </a:bodyPr>
          <a:lstStyle/>
          <a:p>
            <a:pPr algn="ctr">
              <a:spcAft>
                <a:spcPts val="0"/>
              </a:spcAft>
            </a:pPr>
            <a:r>
              <a:rPr lang="ja-JP" altLang="en-US" sz="1200" kern="100" dirty="0">
                <a:latin typeface="メイリオ" panose="020B0604030504040204" pitchFamily="50" charset="-128"/>
                <a:ea typeface="メイリオ" panose="020B0604030504040204" pitchFamily="50" charset="-128"/>
                <a:cs typeface="Times New Roman"/>
              </a:rPr>
              <a:t>除染廃棄物仮置場</a:t>
            </a:r>
          </a:p>
        </p:txBody>
      </p:sp>
      <p:sp>
        <p:nvSpPr>
          <p:cNvPr id="3" name="テキスト ボックス 2">
            <a:extLst>
              <a:ext uri="{FF2B5EF4-FFF2-40B4-BE49-F238E27FC236}">
                <a16:creationId xmlns:a16="http://schemas.microsoft.com/office/drawing/2014/main" id="{5B3A4D92-8FD4-5541-9AD9-6DEA4436A677}"/>
              </a:ext>
            </a:extLst>
          </p:cNvPr>
          <p:cNvSpPr txBox="1"/>
          <p:nvPr/>
        </p:nvSpPr>
        <p:spPr>
          <a:xfrm>
            <a:off x="3780263" y="3356517"/>
            <a:ext cx="800219" cy="276999"/>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保管容器</a:t>
            </a:r>
          </a:p>
        </p:txBody>
      </p:sp>
      <p:sp>
        <p:nvSpPr>
          <p:cNvPr id="31" name="テキスト ボックス 30">
            <a:extLst>
              <a:ext uri="{FF2B5EF4-FFF2-40B4-BE49-F238E27FC236}">
                <a16:creationId xmlns:a16="http://schemas.microsoft.com/office/drawing/2014/main" id="{2D13B5C4-CE3B-2B41-B1FC-2CA2649C5ECF}"/>
              </a:ext>
            </a:extLst>
          </p:cNvPr>
          <p:cNvSpPr txBox="1"/>
          <p:nvPr/>
        </p:nvSpPr>
        <p:spPr>
          <a:xfrm>
            <a:off x="3642424" y="4166839"/>
            <a:ext cx="954107" cy="276999"/>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大型土のう</a:t>
            </a:r>
          </a:p>
        </p:txBody>
      </p:sp>
      <p:sp>
        <p:nvSpPr>
          <p:cNvPr id="33" name="テキスト ボックス 32">
            <a:extLst>
              <a:ext uri="{FF2B5EF4-FFF2-40B4-BE49-F238E27FC236}">
                <a16:creationId xmlns:a16="http://schemas.microsoft.com/office/drawing/2014/main" id="{760E306A-9C6E-B241-B0B9-947EA869BECF}"/>
              </a:ext>
            </a:extLst>
          </p:cNvPr>
          <p:cNvSpPr txBox="1"/>
          <p:nvPr/>
        </p:nvSpPr>
        <p:spPr>
          <a:xfrm>
            <a:off x="1278676" y="5047785"/>
            <a:ext cx="954107" cy="276999"/>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上部シート</a:t>
            </a:r>
          </a:p>
        </p:txBody>
      </p:sp>
      <p:sp>
        <p:nvSpPr>
          <p:cNvPr id="8" name="テキスト ボックス 7">
            <a:extLst>
              <a:ext uri="{FF2B5EF4-FFF2-40B4-BE49-F238E27FC236}">
                <a16:creationId xmlns:a16="http://schemas.microsoft.com/office/drawing/2014/main" id="{42F257B9-116D-2646-8582-DC3E7299E124}"/>
              </a:ext>
            </a:extLst>
          </p:cNvPr>
          <p:cNvSpPr txBox="1"/>
          <p:nvPr/>
        </p:nvSpPr>
        <p:spPr>
          <a:xfrm>
            <a:off x="7627435" y="2921620"/>
            <a:ext cx="184731" cy="261610"/>
          </a:xfrm>
          <a:prstGeom prst="rect">
            <a:avLst/>
          </a:prstGeom>
          <a:solidFill>
            <a:schemeClr val="bg1"/>
          </a:solidFill>
          <a:ln>
            <a:noFill/>
          </a:ln>
        </p:spPr>
        <p:txBody>
          <a:bodyPr wrap="none" rtlCol="0">
            <a:spAutoFit/>
          </a:bodyPr>
          <a:lstStyle/>
          <a:p>
            <a:endParaRPr kumimoji="1" lang="ja-JP" altLang="en-US" sz="1100">
              <a:latin typeface="Meiryo" panose="020B0604030504040204" pitchFamily="34" charset="-128"/>
              <a:ea typeface="Meiryo" panose="020B0604030504040204" pitchFamily="34" charset="-128"/>
            </a:endParaRPr>
          </a:p>
        </p:txBody>
      </p:sp>
      <p:sp>
        <p:nvSpPr>
          <p:cNvPr id="35" name="テキスト ボックス 2">
            <a:extLst>
              <a:ext uri="{FF2B5EF4-FFF2-40B4-BE49-F238E27FC236}">
                <a16:creationId xmlns:a16="http://schemas.microsoft.com/office/drawing/2014/main" id="{D103E393-F1F6-42CA-A0E0-668D11F01FDE}"/>
              </a:ext>
            </a:extLst>
          </p:cNvPr>
          <p:cNvSpPr txBox="1">
            <a:spLocks noChangeArrowheads="1"/>
          </p:cNvSpPr>
          <p:nvPr/>
        </p:nvSpPr>
        <p:spPr bwMode="auto">
          <a:xfrm>
            <a:off x="7895063" y="2947288"/>
            <a:ext cx="1070517" cy="411257"/>
          </a:xfrm>
          <a:prstGeom prst="rect">
            <a:avLst/>
          </a:prstGeom>
          <a:solidFill>
            <a:schemeClr val="bg1"/>
          </a:solidFill>
          <a:ln>
            <a:noFill/>
          </a:ln>
        </p:spPr>
        <p:txBody>
          <a:bodyPr rot="0" vert="horz" wrap="square" lIns="36000" tIns="36000" rIns="36000" bIns="36000" anchor="t" anchorCtr="0" upright="1">
            <a:spAutoFit/>
          </a:bodyPr>
          <a:lstStyle/>
          <a:p>
            <a:pPr algn="ctr"/>
            <a:r>
              <a:rPr lang="ja-JP" altLang="en-US" sz="1100">
                <a:latin typeface="Meiryo" panose="020B0604030504040204" pitchFamily="34" charset="-128"/>
                <a:ea typeface="Meiryo" panose="020B0604030504040204" pitchFamily="34" charset="-128"/>
              </a:rPr>
              <a:t>強度評価</a:t>
            </a:r>
            <a:endParaRPr lang="en-US" altLang="ja-JP" sz="1100" dirty="0">
              <a:latin typeface="Meiryo" panose="020B0604030504040204" pitchFamily="34" charset="-128"/>
              <a:ea typeface="Meiryo" panose="020B0604030504040204" pitchFamily="34" charset="-128"/>
            </a:endParaRPr>
          </a:p>
          <a:p>
            <a:pPr algn="ctr"/>
            <a:r>
              <a:rPr lang="ja-JP" altLang="en-US" sz="1100">
                <a:latin typeface="Meiryo" panose="020B0604030504040204" pitchFamily="34" charset="-128"/>
                <a:ea typeface="Meiryo" panose="020B0604030504040204" pitchFamily="34" charset="-128"/>
              </a:rPr>
              <a:t>（引張り試験）</a:t>
            </a:r>
          </a:p>
        </p:txBody>
      </p:sp>
      <p:sp>
        <p:nvSpPr>
          <p:cNvPr id="37" name="テキスト ボックス 2">
            <a:extLst>
              <a:ext uri="{FF2B5EF4-FFF2-40B4-BE49-F238E27FC236}">
                <a16:creationId xmlns:a16="http://schemas.microsoft.com/office/drawing/2014/main" id="{398BE7B7-276C-F143-9159-4256A70E409D}"/>
              </a:ext>
            </a:extLst>
          </p:cNvPr>
          <p:cNvSpPr txBox="1">
            <a:spLocks noChangeArrowheads="1"/>
          </p:cNvSpPr>
          <p:nvPr/>
        </p:nvSpPr>
        <p:spPr bwMode="auto">
          <a:xfrm>
            <a:off x="4646342" y="3816184"/>
            <a:ext cx="1456766" cy="411257"/>
          </a:xfrm>
          <a:prstGeom prst="rect">
            <a:avLst/>
          </a:prstGeom>
          <a:solidFill>
            <a:schemeClr val="bg1"/>
          </a:solidFill>
          <a:ln>
            <a:noFill/>
          </a:ln>
        </p:spPr>
        <p:txBody>
          <a:bodyPr rot="0" vert="horz" wrap="square" lIns="36000" tIns="36000" rIns="36000" bIns="36000" anchor="t" anchorCtr="0" upright="1">
            <a:spAutoFit/>
          </a:bodyPr>
          <a:lstStyle/>
          <a:p>
            <a:pPr algn="ctr">
              <a:spcAft>
                <a:spcPts val="0"/>
              </a:spcAft>
            </a:pPr>
            <a:r>
              <a:rPr lang="ja-JP" altLang="en-US" sz="1100" kern="100">
                <a:latin typeface="メイリオ" panose="020B0604030504040204" pitchFamily="50" charset="-128"/>
                <a:ea typeface="メイリオ" panose="020B0604030504040204" pitchFamily="50" charset="-128"/>
                <a:cs typeface="Times New Roman"/>
              </a:rPr>
              <a:t>化学構造評価</a:t>
            </a:r>
            <a:endParaRPr lang="en-US" altLang="ja-JP" sz="1100" kern="100" dirty="0">
              <a:latin typeface="メイリオ" panose="020B0604030504040204" pitchFamily="50" charset="-128"/>
              <a:ea typeface="メイリオ" panose="020B0604030504040204" pitchFamily="50" charset="-128"/>
              <a:cs typeface="Times New Roman"/>
            </a:endParaRPr>
          </a:p>
          <a:p>
            <a:pPr algn="ctr"/>
            <a:r>
              <a:rPr lang="ja-JP" altLang="en-US" sz="1100" kern="100">
                <a:latin typeface="メイリオ" panose="020B0604030504040204" pitchFamily="50" charset="-128"/>
                <a:ea typeface="メイリオ" panose="020B0604030504040204" pitchFamily="50" charset="-128"/>
                <a:cs typeface="Times New Roman"/>
              </a:rPr>
              <a:t>（赤外分光分析）</a:t>
            </a:r>
            <a:endParaRPr lang="ja-JP" altLang="en-US" sz="1100" kern="100" dirty="0">
              <a:latin typeface="メイリオ" panose="020B0604030504040204" pitchFamily="50" charset="-128"/>
              <a:ea typeface="メイリオ" panose="020B0604030504040204" pitchFamily="50" charset="-128"/>
              <a:cs typeface="Times New Roman"/>
            </a:endParaRPr>
          </a:p>
        </p:txBody>
      </p:sp>
      <p:sp>
        <p:nvSpPr>
          <p:cNvPr id="38" name="スライド番号プレースホルダー 1"/>
          <p:cNvSpPr txBox="1">
            <a:spLocks/>
          </p:cNvSpPr>
          <p:nvPr/>
        </p:nvSpPr>
        <p:spPr>
          <a:xfrm>
            <a:off x="8629649" y="0"/>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41</a:t>
            </a:fld>
            <a:endParaRPr kumimoji="1" lang="ja-JP" altLang="en-US" sz="2000" dirty="0"/>
          </a:p>
        </p:txBody>
      </p:sp>
      <p:sp>
        <p:nvSpPr>
          <p:cNvPr id="41" name="コンテンツ プレースホルダー 2">
            <a:extLst>
              <a:ext uri="{FF2B5EF4-FFF2-40B4-BE49-F238E27FC236}">
                <a16:creationId xmlns:a16="http://schemas.microsoft.com/office/drawing/2014/main" id="{6C83C8A4-8EFC-5A4E-A20A-B83D4F8B3E8E}"/>
              </a:ext>
            </a:extLst>
          </p:cNvPr>
          <p:cNvSpPr txBox="1">
            <a:spLocks/>
          </p:cNvSpPr>
          <p:nvPr/>
        </p:nvSpPr>
        <p:spPr>
          <a:xfrm>
            <a:off x="0" y="-4202"/>
            <a:ext cx="1723549" cy="346249"/>
          </a:xfrm>
          <a:prstGeom prst="rect">
            <a:avLst/>
          </a:prstGeom>
          <a:solidFill>
            <a:schemeClr val="accent6">
              <a:lumMod val="40000"/>
              <a:lumOff val="60000"/>
            </a:schemeClr>
          </a:solidFill>
        </p:spPr>
        <p:txBody>
          <a:bodyPr wrap="none">
            <a:spAutoFit/>
          </a:bodyPr>
          <a:lst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a:lstStyle>
          <a:p>
            <a:pPr marL="0" indent="0">
              <a:lnSpc>
                <a:spcPct val="110000"/>
              </a:lnSpc>
              <a:buNone/>
            </a:pP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　グリーン関連　</a:t>
            </a:r>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2395262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3">
            <a:extLst>
              <a:ext uri="{FF2B5EF4-FFF2-40B4-BE49-F238E27FC236}">
                <a16:creationId xmlns:a16="http://schemas.microsoft.com/office/drawing/2014/main" id="{B2FC880D-615D-8945-97E8-BBBE8FB691B8}"/>
              </a:ext>
            </a:extLst>
          </p:cNvPr>
          <p:cNvSpPr txBox="1">
            <a:spLocks/>
          </p:cNvSpPr>
          <p:nvPr/>
        </p:nvSpPr>
        <p:spPr>
          <a:xfrm>
            <a:off x="2403643" y="21773"/>
            <a:ext cx="4339650" cy="646331"/>
          </a:xfrm>
          <a:prstGeom prst="rect">
            <a:avLst/>
          </a:prstGeom>
        </p:spPr>
        <p:txBody>
          <a:bodyPr wrap="none">
            <a:spAutoFit/>
          </a:bodyPr>
          <a:lstStyle>
            <a:lvl1pPr algn="ctr" defTabSz="990570" rtl="0" eaLnBrk="1" latinLnBrk="0" hangingPunct="1">
              <a:spcBef>
                <a:spcPct val="0"/>
              </a:spcBef>
              <a:buNone/>
              <a:defRPr kumimoji="1" sz="4767" kern="1200">
                <a:solidFill>
                  <a:schemeClr val="tx1"/>
                </a:solidFill>
                <a:latin typeface="+mj-lt"/>
                <a:ea typeface="+mj-ea"/>
                <a:cs typeface="+mj-cs"/>
              </a:defRPr>
            </a:lvl1pPr>
          </a:lstStyle>
          <a:p>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実用性と安全性が大幅に改良</a:t>
            </a:r>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された</a:t>
            </a:r>
            <a:endParaRPr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rPr>
              <a:t>無機</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ナノハイブリッド光触媒塗料の開発</a:t>
            </a:r>
          </a:p>
        </p:txBody>
      </p:sp>
      <p:cxnSp>
        <p:nvCxnSpPr>
          <p:cNvPr id="4" name="直線コネクタ 3">
            <a:extLst>
              <a:ext uri="{FF2B5EF4-FFF2-40B4-BE49-F238E27FC236}">
                <a16:creationId xmlns:a16="http://schemas.microsoft.com/office/drawing/2014/main" id="{E3A8A4AC-D4C6-1A46-93F9-61DFF43EE9F9}"/>
              </a:ext>
            </a:extLst>
          </p:cNvPr>
          <p:cNvCxnSpPr/>
          <p:nvPr/>
        </p:nvCxnSpPr>
        <p:spPr>
          <a:xfrm>
            <a:off x="124355" y="582065"/>
            <a:ext cx="885879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2573845" y="626108"/>
            <a:ext cx="4254691" cy="338554"/>
          </a:xfrm>
          <a:prstGeom prst="rect">
            <a:avLst/>
          </a:prstGeom>
          <a:noFill/>
        </p:spPr>
        <p:txBody>
          <a:bodyPr wrap="none" rtlCol="0">
            <a:spAutoFit/>
          </a:bodyPr>
          <a:lstStyle/>
          <a:p>
            <a:r>
              <a:rPr kumimoji="1" lang="ja-JP" altLang="en-US" sz="1600" b="1" dirty="0">
                <a:latin typeface="メイリオ" panose="020B0604030504040204" pitchFamily="50" charset="-128"/>
                <a:ea typeface="メイリオ" panose="020B0604030504040204" pitchFamily="50" charset="-128"/>
              </a:rPr>
              <a:t>サポイン事業：大阪技術研</a:t>
            </a:r>
            <a:r>
              <a:rPr kumimoji="1" lang="en-US" altLang="ja-JP" sz="1600" b="1" dirty="0">
                <a:latin typeface="メイリオ" panose="020B0604030504040204" pitchFamily="50" charset="-128"/>
                <a:ea typeface="メイリオ" panose="020B0604030504040204" pitchFamily="50" charset="-128"/>
              </a:rPr>
              <a:t>×</a:t>
            </a:r>
            <a:r>
              <a:rPr lang="ja-JP" altLang="en-US" sz="1600" b="1" dirty="0">
                <a:latin typeface="メイリオ" panose="020B0604030504040204" pitchFamily="50" charset="-128"/>
                <a:ea typeface="メイリオ" panose="020B0604030504040204" pitchFamily="50" charset="-128"/>
              </a:rPr>
              <a:t>水谷ペイント㈱</a:t>
            </a:r>
            <a:endParaRPr kumimoji="1" lang="ja-JP" altLang="en-US" sz="1600" b="1" dirty="0">
              <a:latin typeface="メイリオ" panose="020B0604030504040204" pitchFamily="50" charset="-128"/>
              <a:ea typeface="メイリオ" panose="020B0604030504040204" pitchFamily="50" charset="-128"/>
            </a:endParaRPr>
          </a:p>
        </p:txBody>
      </p:sp>
      <p:sp>
        <p:nvSpPr>
          <p:cNvPr id="20" name="テキスト ボックス 19"/>
          <p:cNvSpPr txBox="1"/>
          <p:nvPr/>
        </p:nvSpPr>
        <p:spPr>
          <a:xfrm>
            <a:off x="501275" y="1798187"/>
            <a:ext cx="3416320" cy="307777"/>
          </a:xfrm>
          <a:prstGeom prst="rect">
            <a:avLst/>
          </a:prstGeom>
          <a:noFill/>
        </p:spPr>
        <p:txBody>
          <a:bodyPr wrap="none" rtlCol="0">
            <a:spAutoFit/>
          </a:bodyPr>
          <a:lstStyle/>
          <a:p>
            <a:r>
              <a:rPr lang="ja-JP" altLang="en-US" sz="1400" b="1" u="sng" dirty="0">
                <a:latin typeface="メイリオ" panose="020B0604030504040204" pitchFamily="50" charset="-128"/>
                <a:ea typeface="メイリオ" panose="020B0604030504040204" pitchFamily="50" charset="-128"/>
              </a:rPr>
              <a:t>酸化チタン微粒子複合体の合成・塗膜化</a:t>
            </a:r>
            <a:endParaRPr kumimoji="1" lang="ja-JP" altLang="en-US" sz="1400" b="1" u="sng" dirty="0">
              <a:latin typeface="メイリオ" panose="020B0604030504040204" pitchFamily="50" charset="-128"/>
              <a:ea typeface="メイリオ" panose="020B0604030504040204" pitchFamily="50" charset="-128"/>
            </a:endParaRPr>
          </a:p>
        </p:txBody>
      </p:sp>
      <p:sp>
        <p:nvSpPr>
          <p:cNvPr id="21" name="テキスト ボックス 20"/>
          <p:cNvSpPr txBox="1"/>
          <p:nvPr/>
        </p:nvSpPr>
        <p:spPr>
          <a:xfrm>
            <a:off x="5662315" y="1586302"/>
            <a:ext cx="2518638" cy="307777"/>
          </a:xfrm>
          <a:prstGeom prst="rect">
            <a:avLst/>
          </a:prstGeom>
          <a:noFill/>
        </p:spPr>
        <p:txBody>
          <a:bodyPr wrap="none" rtlCol="0">
            <a:spAutoFit/>
          </a:bodyPr>
          <a:lstStyle/>
          <a:p>
            <a:r>
              <a:rPr lang="ja-JP" altLang="en-US" sz="1400" b="1" u="sng" dirty="0">
                <a:latin typeface="メイリオ" panose="020B0604030504040204" pitchFamily="50" charset="-128"/>
                <a:ea typeface="メイリオ" panose="020B0604030504040204" pitchFamily="50" charset="-128"/>
              </a:rPr>
              <a:t>光触媒性能評価・抗カビ試験</a:t>
            </a:r>
            <a:endParaRPr kumimoji="1" lang="ja-JP" altLang="en-US" sz="1400" b="1" u="sng" dirty="0">
              <a:latin typeface="メイリオ" panose="020B0604030504040204" pitchFamily="50" charset="-128"/>
              <a:ea typeface="メイリオ" panose="020B0604030504040204" pitchFamily="50" charset="-128"/>
            </a:endParaRPr>
          </a:p>
        </p:txBody>
      </p:sp>
      <p:pic>
        <p:nvPicPr>
          <p:cNvPr id="22" name="図 2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4082" y="5005667"/>
            <a:ext cx="3819525" cy="1576388"/>
          </a:xfrm>
          <a:prstGeom prst="rect">
            <a:avLst/>
          </a:prstGeom>
        </p:spPr>
      </p:pic>
      <p:pic>
        <p:nvPicPr>
          <p:cNvPr id="23" name="図 2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6539" y="2190452"/>
            <a:ext cx="3587666" cy="2730727"/>
          </a:xfrm>
          <a:prstGeom prst="rect">
            <a:avLst/>
          </a:prstGeom>
        </p:spPr>
      </p:pic>
      <p:pic>
        <p:nvPicPr>
          <p:cNvPr id="24" name="図 2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01263" y="1896443"/>
            <a:ext cx="3854546" cy="2652591"/>
          </a:xfrm>
          <a:prstGeom prst="rect">
            <a:avLst/>
          </a:prstGeom>
        </p:spPr>
      </p:pic>
      <p:pic>
        <p:nvPicPr>
          <p:cNvPr id="25" name="図 2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16338" y="4630994"/>
            <a:ext cx="3677243" cy="2076244"/>
          </a:xfrm>
          <a:prstGeom prst="rect">
            <a:avLst/>
          </a:prstGeom>
        </p:spPr>
      </p:pic>
      <p:pic>
        <p:nvPicPr>
          <p:cNvPr id="26" name="図 2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3252" y="2183990"/>
            <a:ext cx="1761516" cy="849141"/>
          </a:xfrm>
          <a:prstGeom prst="rect">
            <a:avLst/>
          </a:prstGeom>
        </p:spPr>
      </p:pic>
      <p:sp>
        <p:nvSpPr>
          <p:cNvPr id="27" name="正方形/長方形 26"/>
          <p:cNvSpPr/>
          <p:nvPr/>
        </p:nvSpPr>
        <p:spPr>
          <a:xfrm>
            <a:off x="178345" y="964662"/>
            <a:ext cx="8577463" cy="523220"/>
          </a:xfrm>
          <a:prstGeom prst="rect">
            <a:avLst/>
          </a:prstGeom>
          <a:noFill/>
          <a:ln w="12700">
            <a:solidFill>
              <a:srgbClr val="C00000"/>
            </a:solidFill>
            <a:prstDash val="sysDash"/>
          </a:ln>
        </p:spPr>
        <p:txBody>
          <a:bodyPr wrap="square">
            <a:spAutoFit/>
          </a:bodyPr>
          <a:lstStyle/>
          <a:p>
            <a:r>
              <a:rPr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概要</a:t>
            </a:r>
            <a:r>
              <a:rPr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発癌性の</a:t>
            </a:r>
            <a:r>
              <a:rPr lang="ja-JP" altLang="en-US" sz="1400" dirty="0">
                <a:solidFill>
                  <a:srgbClr val="C00000"/>
                </a:solidFill>
                <a:latin typeface="メイリオ" panose="020B0604030504040204" pitchFamily="50" charset="-128"/>
                <a:ea typeface="メイリオ" panose="020B0604030504040204" pitchFamily="50" charset="-128"/>
              </a:rPr>
              <a:t>微粒子酸化チタン</a:t>
            </a:r>
            <a:r>
              <a:rPr lang="ja-JP" altLang="en-US" sz="1400" dirty="0">
                <a:latin typeface="メイリオ" panose="020B0604030504040204" pitchFamily="50" charset="-128"/>
                <a:ea typeface="メイリオ" panose="020B0604030504040204" pitchFamily="50" charset="-128"/>
              </a:rPr>
              <a:t>の飛散を防止するとともに，有害物質の酸化分解効率ならびに耐久性を向上させた</a:t>
            </a:r>
            <a:r>
              <a:rPr lang="ja-JP" altLang="en-US" sz="1400" dirty="0">
                <a:solidFill>
                  <a:srgbClr val="C00000"/>
                </a:solidFill>
                <a:latin typeface="メイリオ" panose="020B0604030504040204" pitchFamily="50" charset="-128"/>
                <a:ea typeface="メイリオ" panose="020B0604030504040204" pitchFamily="50" charset="-128"/>
              </a:rPr>
              <a:t>光触媒塗膜用塗料</a:t>
            </a:r>
            <a:r>
              <a:rPr lang="ja-JP" altLang="en-US" sz="1400" dirty="0">
                <a:latin typeface="メイリオ" panose="020B0604030504040204" pitchFamily="50" charset="-128"/>
                <a:ea typeface="メイリオ" panose="020B0604030504040204" pitchFamily="50" charset="-128"/>
              </a:rPr>
              <a:t>を開発する。</a:t>
            </a:r>
          </a:p>
        </p:txBody>
      </p:sp>
      <p:sp>
        <p:nvSpPr>
          <p:cNvPr id="14" name="スライド番号プレースホルダー 1"/>
          <p:cNvSpPr txBox="1">
            <a:spLocks/>
          </p:cNvSpPr>
          <p:nvPr/>
        </p:nvSpPr>
        <p:spPr>
          <a:xfrm>
            <a:off x="8629649" y="6492875"/>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42</a:t>
            </a:fld>
            <a:endParaRPr kumimoji="1" lang="ja-JP" altLang="en-US" sz="2000" dirty="0"/>
          </a:p>
        </p:txBody>
      </p:sp>
      <p:sp>
        <p:nvSpPr>
          <p:cNvPr id="15" name="コンテンツ プレースホルダー 2">
            <a:extLst>
              <a:ext uri="{FF2B5EF4-FFF2-40B4-BE49-F238E27FC236}">
                <a16:creationId xmlns:a16="http://schemas.microsoft.com/office/drawing/2014/main" id="{6C83C8A4-8EFC-5A4E-A20A-B83D4F8B3E8E}"/>
              </a:ext>
            </a:extLst>
          </p:cNvPr>
          <p:cNvSpPr txBox="1">
            <a:spLocks/>
          </p:cNvSpPr>
          <p:nvPr/>
        </p:nvSpPr>
        <p:spPr>
          <a:xfrm>
            <a:off x="0" y="-4202"/>
            <a:ext cx="1723549" cy="346249"/>
          </a:xfrm>
          <a:prstGeom prst="rect">
            <a:avLst/>
          </a:prstGeom>
          <a:solidFill>
            <a:schemeClr val="accent6">
              <a:lumMod val="40000"/>
              <a:lumOff val="60000"/>
            </a:schemeClr>
          </a:solidFill>
        </p:spPr>
        <p:txBody>
          <a:bodyPr wrap="none">
            <a:spAutoFit/>
          </a:bodyPr>
          <a:lst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a:lstStyle>
          <a:p>
            <a:pPr marL="0" indent="0">
              <a:lnSpc>
                <a:spcPct val="110000"/>
              </a:lnSpc>
              <a:buNone/>
            </a:pP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　グリーン関連　</a:t>
            </a:r>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9028390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タイトル 3">
            <a:extLst>
              <a:ext uri="{FF2B5EF4-FFF2-40B4-BE49-F238E27FC236}">
                <a16:creationId xmlns:a16="http://schemas.microsoft.com/office/drawing/2014/main" id="{C05D870E-B1D3-264E-9DBC-AA188AABCE9C}"/>
              </a:ext>
            </a:extLst>
          </p:cNvPr>
          <p:cNvSpPr txBox="1">
            <a:spLocks/>
          </p:cNvSpPr>
          <p:nvPr/>
        </p:nvSpPr>
        <p:spPr>
          <a:xfrm>
            <a:off x="2167722" y="73810"/>
            <a:ext cx="4810262" cy="646331"/>
          </a:xfrm>
          <a:prstGeom prst="rect">
            <a:avLst/>
          </a:prstGeom>
        </p:spPr>
        <p:txBody>
          <a:bodyPr wrap="none">
            <a:spAutoFit/>
          </a:bodyPr>
          <a:lstStyle>
            <a:lvl1pPr algn="ctr" defTabSz="990570" rtl="0" eaLnBrk="1" latinLnBrk="0" hangingPunct="1">
              <a:spcBef>
                <a:spcPct val="0"/>
              </a:spcBef>
              <a:buNone/>
              <a:defRPr kumimoji="1" sz="4767" kern="1200">
                <a:solidFill>
                  <a:schemeClr val="tx1"/>
                </a:solidFill>
                <a:latin typeface="+mj-lt"/>
                <a:ea typeface="+mj-ea"/>
                <a:cs typeface="+mj-cs"/>
              </a:defRPr>
            </a:lvl1pPr>
          </a:lstStyle>
          <a:p>
            <a:r>
              <a:rPr lang="ja-JP" altLang="en-US" sz="1800" dirty="0">
                <a:latin typeface="Meiryo" panose="020B0604030504040204" pitchFamily="34" charset="-128"/>
                <a:ea typeface="Meiryo" panose="020B0604030504040204" pitchFamily="34" charset="-128"/>
                <a:cs typeface="メイリオ" panose="020B0604030504040204" pitchFamily="50" charset="-128"/>
              </a:rPr>
              <a:t>新規アルツハイマー病治療薬の開発に</a:t>
            </a:r>
            <a:r>
              <a:rPr lang="ja-JP" altLang="en-US" sz="1800" dirty="0" smtClean="0">
                <a:latin typeface="Meiryo" panose="020B0604030504040204" pitchFamily="34" charset="-128"/>
                <a:ea typeface="Meiryo" panose="020B0604030504040204" pitchFamily="34" charset="-128"/>
                <a:cs typeface="メイリオ" panose="020B0604030504040204" pitchFamily="50" charset="-128"/>
              </a:rPr>
              <a:t>向けた</a:t>
            </a:r>
            <a:endParaRPr lang="en-US" altLang="ja-JP" sz="1800" dirty="0" smtClean="0">
              <a:latin typeface="Meiryo" panose="020B0604030504040204" pitchFamily="34" charset="-128"/>
              <a:ea typeface="Meiryo" panose="020B0604030504040204" pitchFamily="34" charset="-128"/>
              <a:cs typeface="メイリオ" panose="020B0604030504040204" pitchFamily="50" charset="-128"/>
            </a:endParaRPr>
          </a:p>
          <a:p>
            <a:r>
              <a:rPr lang="ja-JP" altLang="en-US" sz="1800" dirty="0" smtClean="0">
                <a:latin typeface="Meiryo" panose="020B0604030504040204" pitchFamily="34" charset="-128"/>
                <a:ea typeface="Meiryo" panose="020B0604030504040204" pitchFamily="34" charset="-128"/>
                <a:cs typeface="メイリオ" panose="020B0604030504040204" pitchFamily="50" charset="-128"/>
              </a:rPr>
              <a:t>希少</a:t>
            </a:r>
            <a:r>
              <a:rPr lang="ja-JP" altLang="en-US" sz="1800" dirty="0">
                <a:latin typeface="Meiryo" panose="020B0604030504040204" pitchFamily="34" charset="-128"/>
                <a:ea typeface="Meiryo" panose="020B0604030504040204" pitchFamily="34" charset="-128"/>
                <a:cs typeface="メイリオ" panose="020B0604030504040204" pitchFamily="50" charset="-128"/>
              </a:rPr>
              <a:t>機能性脂肪酸の利用と精製法の</a:t>
            </a:r>
            <a:r>
              <a:rPr lang="ja-JP" altLang="en-US" sz="1800" dirty="0" smtClean="0">
                <a:latin typeface="Meiryo" panose="020B0604030504040204" pitchFamily="34" charset="-128"/>
                <a:ea typeface="Meiryo" panose="020B0604030504040204" pitchFamily="34" charset="-128"/>
                <a:cs typeface="メイリオ" panose="020B0604030504040204" pitchFamily="50" charset="-128"/>
              </a:rPr>
              <a:t>確立</a:t>
            </a:r>
            <a:endParaRPr lang="ja-JP" altLang="en-US" sz="1800" dirty="0">
              <a:latin typeface="Meiryo" panose="020B0604030504040204" pitchFamily="34" charset="-128"/>
              <a:ea typeface="Meiryo" panose="020B0604030504040204" pitchFamily="34" charset="-128"/>
              <a:cs typeface="メイリオ" panose="020B0604030504040204" pitchFamily="50" charset="-128"/>
            </a:endParaRPr>
          </a:p>
        </p:txBody>
      </p:sp>
      <p:cxnSp>
        <p:nvCxnSpPr>
          <p:cNvPr id="40" name="直線コネクタ 39">
            <a:extLst>
              <a:ext uri="{FF2B5EF4-FFF2-40B4-BE49-F238E27FC236}">
                <a16:creationId xmlns:a16="http://schemas.microsoft.com/office/drawing/2014/main" id="{7D6626AD-AA56-424A-90C0-53C2FF289184}"/>
              </a:ext>
            </a:extLst>
          </p:cNvPr>
          <p:cNvCxnSpPr/>
          <p:nvPr/>
        </p:nvCxnSpPr>
        <p:spPr>
          <a:xfrm>
            <a:off x="124355" y="715415"/>
            <a:ext cx="885879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Box 4"/>
          <p:cNvSpPr txBox="1">
            <a:spLocks noChangeArrowheads="1"/>
          </p:cNvSpPr>
          <p:nvPr/>
        </p:nvSpPr>
        <p:spPr bwMode="auto">
          <a:xfrm>
            <a:off x="124355" y="1706902"/>
            <a:ext cx="3262432"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FF"/>
                </a:solidFill>
                <a:effectLst/>
                <a:uLnTx/>
                <a:uFillTx/>
                <a:latin typeface="メイリオ" panose="020B0604030504040204" pitchFamily="50" charset="-128"/>
                <a:ea typeface="メイリオ" panose="020B0604030504040204" pitchFamily="50" charset="-128"/>
              </a:rPr>
              <a:t>紅花油などに含まれるリノール酸</a:t>
            </a:r>
          </a:p>
        </p:txBody>
      </p:sp>
      <p:sp>
        <p:nvSpPr>
          <p:cNvPr id="9" name="下矢印 8"/>
          <p:cNvSpPr/>
          <p:nvPr/>
        </p:nvSpPr>
        <p:spPr>
          <a:xfrm>
            <a:off x="1170539" y="2580783"/>
            <a:ext cx="510837" cy="13251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0" name="Text Box 4"/>
          <p:cNvSpPr txBox="1">
            <a:spLocks noChangeArrowheads="1"/>
          </p:cNvSpPr>
          <p:nvPr/>
        </p:nvSpPr>
        <p:spPr bwMode="auto">
          <a:xfrm>
            <a:off x="1584175" y="2996620"/>
            <a:ext cx="1441420" cy="307777"/>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アルカリ共役法</a:t>
            </a:r>
          </a:p>
        </p:txBody>
      </p:sp>
      <p:sp>
        <p:nvSpPr>
          <p:cNvPr id="11" name="Text Box 4"/>
          <p:cNvSpPr txBox="1">
            <a:spLocks noChangeArrowheads="1"/>
          </p:cNvSpPr>
          <p:nvPr/>
        </p:nvSpPr>
        <p:spPr bwMode="auto">
          <a:xfrm>
            <a:off x="124355" y="4045597"/>
            <a:ext cx="3185487" cy="58477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FF"/>
                </a:solidFill>
                <a:effectLst/>
                <a:uLnTx/>
                <a:uFillTx/>
                <a:latin typeface="メイリオ" panose="020B0604030504040204" pitchFamily="50" charset="-128"/>
                <a:ea typeface="メイリオ" panose="020B0604030504040204" pitchFamily="50" charset="-128"/>
              </a:rPr>
              <a:t>共役リノール酸</a:t>
            </a:r>
            <a:r>
              <a:rPr kumimoji="1" lang="en-US" altLang="ja-JP" sz="1600" b="0" i="0" u="none" strike="noStrike" kern="1200" cap="none" spc="0" normalizeH="0" baseline="0" noProof="0" dirty="0">
                <a:ln>
                  <a:noFill/>
                </a:ln>
                <a:solidFill>
                  <a:srgbClr val="0000FF"/>
                </a:solidFill>
                <a:effectLst/>
                <a:uLnTx/>
                <a:uFillTx/>
                <a:latin typeface="メイリオ" panose="020B0604030504040204" pitchFamily="50" charset="-128"/>
                <a:ea typeface="メイリオ" panose="020B0604030504040204" pitchFamily="50" charset="-128"/>
              </a:rPr>
              <a:t>(CLA)</a:t>
            </a:r>
            <a:r>
              <a:rPr kumimoji="1" lang="ja-JP" altLang="en-US" sz="1600" b="0" i="0" u="none" strike="noStrike" kern="1200" cap="none" spc="0" normalizeH="0" baseline="0" noProof="0" dirty="0">
                <a:ln>
                  <a:noFill/>
                </a:ln>
                <a:solidFill>
                  <a:srgbClr val="0000FF"/>
                </a:solidFill>
                <a:effectLst/>
                <a:uLnTx/>
                <a:uFillTx/>
                <a:latin typeface="メイリオ" panose="020B0604030504040204" pitchFamily="50" charset="-128"/>
                <a:ea typeface="メイリオ" panose="020B0604030504040204" pitchFamily="50" charset="-128"/>
              </a:rPr>
              <a:t>に変換</a:t>
            </a:r>
            <a:endParaRPr kumimoji="1" lang="en-US" altLang="ja-JP" sz="1600" b="0" i="0" u="none" strike="noStrike" kern="1200" cap="none" spc="0" normalizeH="0" baseline="0" noProof="0" dirty="0">
              <a:ln>
                <a:noFill/>
              </a:ln>
              <a:solidFill>
                <a:srgbClr val="0000FF"/>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600" b="0" dirty="0">
                <a:solidFill>
                  <a:srgbClr val="0000FF"/>
                </a:solidFill>
                <a:latin typeface="メイリオ" panose="020B0604030504040204" pitchFamily="50" charset="-128"/>
                <a:ea typeface="メイリオ" panose="020B0604030504040204" pitchFamily="50" charset="-128"/>
              </a:rPr>
              <a:t>　⇒</a:t>
            </a:r>
            <a:r>
              <a:rPr lang="en-US" altLang="ja-JP" sz="1600" b="0" dirty="0">
                <a:solidFill>
                  <a:srgbClr val="0000FF"/>
                </a:solidFill>
                <a:latin typeface="メイリオ" panose="020B0604030504040204" pitchFamily="50" charset="-128"/>
                <a:ea typeface="メイリオ" panose="020B0604030504040204" pitchFamily="50" charset="-128"/>
              </a:rPr>
              <a:t>2</a:t>
            </a:r>
            <a:r>
              <a:rPr lang="ja-JP" altLang="en-US" sz="1600" b="0" dirty="0">
                <a:solidFill>
                  <a:srgbClr val="0000FF"/>
                </a:solidFill>
                <a:latin typeface="メイリオ" panose="020B0604030504040204" pitchFamily="50" charset="-128"/>
                <a:ea typeface="メイリオ" panose="020B0604030504040204" pitchFamily="50" charset="-128"/>
              </a:rPr>
              <a:t>種類の異性体の等量混合物</a:t>
            </a:r>
            <a:endParaRPr kumimoji="1" lang="ja-JP" altLang="en-US" sz="1600" b="0" i="0" u="none" strike="noStrike" kern="1200" cap="none" spc="0" normalizeH="0" baseline="0" noProof="0" dirty="0">
              <a:ln>
                <a:noFill/>
              </a:ln>
              <a:solidFill>
                <a:srgbClr val="0000FF"/>
              </a:solidFill>
              <a:effectLst/>
              <a:uLnTx/>
              <a:uFillTx/>
              <a:latin typeface="メイリオ" panose="020B0604030504040204" pitchFamily="50" charset="-128"/>
              <a:ea typeface="メイリオ" panose="020B0604030504040204" pitchFamily="50" charset="-128"/>
            </a:endParaRPr>
          </a:p>
        </p:txBody>
      </p:sp>
      <p:grpSp>
        <p:nvGrpSpPr>
          <p:cNvPr id="12" name="グループ化 11"/>
          <p:cNvGrpSpPr>
            <a:grpSpLocks noChangeAspect="1"/>
          </p:cNvGrpSpPr>
          <p:nvPr/>
        </p:nvGrpSpPr>
        <p:grpSpPr>
          <a:xfrm>
            <a:off x="280292" y="1998568"/>
            <a:ext cx="677666" cy="1907323"/>
            <a:chOff x="4334568" y="3140968"/>
            <a:chExt cx="1305985" cy="3717032"/>
          </a:xfrm>
        </p:grpSpPr>
        <p:pic>
          <p:nvPicPr>
            <p:cNvPr id="13" name="図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34568" y="3140968"/>
              <a:ext cx="1305985" cy="3717032"/>
            </a:xfrm>
            <a:prstGeom prst="rect">
              <a:avLst/>
            </a:prstGeom>
          </p:spPr>
        </p:pic>
        <p:sp>
          <p:nvSpPr>
            <p:cNvPr id="14" name="正方形/長方形 13"/>
            <p:cNvSpPr/>
            <p:nvPr/>
          </p:nvSpPr>
          <p:spPr>
            <a:xfrm>
              <a:off x="4609776" y="4391869"/>
              <a:ext cx="851878" cy="16120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grpSp>
      <p:sp>
        <p:nvSpPr>
          <p:cNvPr id="25" name="Text Box 4"/>
          <p:cNvSpPr txBox="1">
            <a:spLocks noChangeArrowheads="1"/>
          </p:cNvSpPr>
          <p:nvPr/>
        </p:nvSpPr>
        <p:spPr bwMode="auto">
          <a:xfrm>
            <a:off x="890448" y="6348188"/>
            <a:ext cx="3596628" cy="307777"/>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体脂肪低減作用</a:t>
            </a:r>
            <a:r>
              <a:rPr lang="ja-JP" altLang="en-US" sz="1400" b="1" dirty="0">
                <a:solidFill>
                  <a:srgbClr val="000000"/>
                </a:solidFill>
                <a:latin typeface="メイリオ" panose="020B0604030504040204" pitchFamily="50" charset="-128"/>
                <a:ea typeface="メイリオ" panose="020B0604030504040204" pitchFamily="50" charset="-128"/>
              </a:rPr>
              <a:t>（以前から知られている）</a:t>
            </a:r>
            <a:endParaRPr kumimoji="1" lang="ja-JP" altLang="en-US" sz="1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endParaRPr>
          </a:p>
        </p:txBody>
      </p:sp>
      <p:pic>
        <p:nvPicPr>
          <p:cNvPr id="2" name="図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6737" y="4675211"/>
            <a:ext cx="2900000" cy="553333"/>
          </a:xfrm>
          <a:prstGeom prst="rect">
            <a:avLst/>
          </a:prstGeom>
        </p:spPr>
      </p:pic>
      <p:pic>
        <p:nvPicPr>
          <p:cNvPr id="3" name="図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3404" y="5570027"/>
            <a:ext cx="2893333" cy="553333"/>
          </a:xfrm>
          <a:prstGeom prst="rect">
            <a:avLst/>
          </a:prstGeom>
        </p:spPr>
      </p:pic>
      <p:pic>
        <p:nvPicPr>
          <p:cNvPr id="26" name="図 2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15762" y="2058861"/>
            <a:ext cx="2900000" cy="320000"/>
          </a:xfrm>
          <a:prstGeom prst="rect">
            <a:avLst/>
          </a:prstGeom>
        </p:spPr>
      </p:pic>
      <p:sp>
        <p:nvSpPr>
          <p:cNvPr id="31" name="正方形/長方形 30"/>
          <p:cNvSpPr/>
          <p:nvPr/>
        </p:nvSpPr>
        <p:spPr>
          <a:xfrm>
            <a:off x="254797" y="1045970"/>
            <a:ext cx="8812030" cy="646331"/>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研究代表：（国）産総研（</a:t>
            </a:r>
            <a:r>
              <a:rPr lang="en-US" altLang="ja-JP" sz="1200" dirty="0">
                <a:latin typeface="メイリオ" panose="020B0604030504040204" pitchFamily="50" charset="-128"/>
                <a:ea typeface="メイリオ" panose="020B0604030504040204" pitchFamily="50" charset="-128"/>
              </a:rPr>
              <a:t>c9,t11 CLA</a:t>
            </a:r>
            <a:r>
              <a:rPr lang="ja-JP" altLang="en-US" sz="1200" dirty="0">
                <a:latin typeface="メイリオ" panose="020B0604030504040204" pitchFamily="50" charset="-128"/>
                <a:ea typeface="メイリオ" panose="020B0604030504040204" pitchFamily="50" charset="-128"/>
              </a:rPr>
              <a:t>によるアミロイド</a:t>
            </a:r>
            <a:r>
              <a:rPr lang="el-GR" altLang="ja-JP" sz="1200" dirty="0">
                <a:latin typeface="メイリオ" panose="020B0604030504040204" pitchFamily="50" charset="-128"/>
                <a:ea typeface="メイリオ" panose="020B0604030504040204" pitchFamily="50" charset="-128"/>
              </a:rPr>
              <a:t>β</a:t>
            </a:r>
            <a:r>
              <a:rPr lang="ja-JP" altLang="en-US" sz="1200" dirty="0">
                <a:latin typeface="メイリオ" panose="020B0604030504040204" pitchFamily="50" charset="-128"/>
                <a:ea typeface="メイリオ" panose="020B0604030504040204" pitchFamily="50" charset="-128"/>
              </a:rPr>
              <a:t>（アルツハイマー病の原因物質）産生抑制機構の検証）</a:t>
            </a:r>
          </a:p>
          <a:p>
            <a:r>
              <a:rPr lang="ja-JP" altLang="en-US" sz="1200" dirty="0">
                <a:latin typeface="メイリオ" panose="020B0604030504040204" pitchFamily="50" charset="-128"/>
                <a:ea typeface="メイリオ" panose="020B0604030504040204" pitchFamily="50" charset="-128"/>
              </a:rPr>
              <a:t>研究分担：</a:t>
            </a:r>
            <a:r>
              <a:rPr lang="ja-JP" altLang="en-US" sz="1200" b="1" dirty="0">
                <a:solidFill>
                  <a:srgbClr val="C00000"/>
                </a:solidFill>
                <a:latin typeface="メイリオ" panose="020B0604030504040204" pitchFamily="50" charset="-128"/>
                <a:ea typeface="メイリオ" panose="020B0604030504040204" pitchFamily="50" charset="-128"/>
              </a:rPr>
              <a:t>大阪技術研</a:t>
            </a:r>
            <a:r>
              <a:rPr lang="ja-JP" altLang="en-US" sz="1200" dirty="0">
                <a:latin typeface="メイリオ" panose="020B0604030504040204" pitchFamily="50" charset="-128"/>
                <a:ea typeface="メイリオ" panose="020B0604030504040204" pitchFamily="50" charset="-128"/>
              </a:rPr>
              <a:t>（酵素法による</a:t>
            </a:r>
            <a:r>
              <a:rPr lang="en-US" altLang="ja-JP" sz="1200" dirty="0">
                <a:latin typeface="メイリオ" panose="020B0604030504040204" pitchFamily="50" charset="-128"/>
                <a:ea typeface="メイリオ" panose="020B0604030504040204" pitchFamily="50" charset="-128"/>
              </a:rPr>
              <a:t>c9,t11 CLA</a:t>
            </a:r>
            <a:r>
              <a:rPr lang="ja-JP" altLang="en-US" sz="1200" dirty="0">
                <a:latin typeface="メイリオ" panose="020B0604030504040204" pitchFamily="50" charset="-128"/>
                <a:ea typeface="メイリオ" panose="020B0604030504040204" pitchFamily="50" charset="-128"/>
              </a:rPr>
              <a:t>の調製法確立）、京都大学（乳酸菌を活用した</a:t>
            </a:r>
            <a:r>
              <a:rPr lang="en-US" altLang="ja-JP" sz="1200" dirty="0">
                <a:latin typeface="メイリオ" panose="020B0604030504040204" pitchFamily="50" charset="-128"/>
                <a:ea typeface="メイリオ" panose="020B0604030504040204" pitchFamily="50" charset="-128"/>
              </a:rPr>
              <a:t>c9t11CLA</a:t>
            </a:r>
            <a:r>
              <a:rPr lang="ja-JP" altLang="en-US" sz="1200" dirty="0">
                <a:latin typeface="メイリオ" panose="020B0604030504040204" pitchFamily="50" charset="-128"/>
                <a:ea typeface="メイリオ" panose="020B0604030504040204" pitchFamily="50" charset="-128"/>
              </a:rPr>
              <a:t>調製法の開発）、北海道大学（</a:t>
            </a:r>
            <a:r>
              <a:rPr lang="en-US" altLang="ja-JP" sz="1200" dirty="0">
                <a:latin typeface="メイリオ" panose="020B0604030504040204" pitchFamily="50" charset="-128"/>
                <a:ea typeface="メイリオ" panose="020B0604030504040204" pitchFamily="50" charset="-128"/>
              </a:rPr>
              <a:t>c9,t11 CLA</a:t>
            </a:r>
            <a:r>
              <a:rPr lang="ja-JP" altLang="en-US" sz="1200" dirty="0">
                <a:latin typeface="メイリオ" panose="020B0604030504040204" pitchFamily="50" charset="-128"/>
                <a:ea typeface="メイリオ" panose="020B0604030504040204" pitchFamily="50" charset="-128"/>
              </a:rPr>
              <a:t>によるアミロイド</a:t>
            </a:r>
            <a:r>
              <a:rPr lang="el-GR" altLang="ja-JP" sz="1200" dirty="0">
                <a:latin typeface="メイリオ" panose="020B0604030504040204" pitchFamily="50" charset="-128"/>
                <a:ea typeface="メイリオ" panose="020B0604030504040204" pitchFamily="50" charset="-128"/>
              </a:rPr>
              <a:t>β</a:t>
            </a:r>
            <a:r>
              <a:rPr lang="ja-JP" altLang="en-US" sz="1200" dirty="0">
                <a:latin typeface="メイリオ" panose="020B0604030504040204" pitchFamily="50" charset="-128"/>
                <a:ea typeface="メイリオ" panose="020B0604030504040204" pitchFamily="50" charset="-128"/>
              </a:rPr>
              <a:t>産生抑制機構の検証）、東京大学 （</a:t>
            </a:r>
            <a:r>
              <a:rPr lang="en-US" altLang="ja-JP" sz="1200" dirty="0">
                <a:latin typeface="メイリオ" panose="020B0604030504040204" pitchFamily="50" charset="-128"/>
                <a:ea typeface="メイリオ" panose="020B0604030504040204" pitchFamily="50" charset="-128"/>
              </a:rPr>
              <a:t>c9,t11 CLA</a:t>
            </a:r>
            <a:r>
              <a:rPr lang="ja-JP" altLang="en-US" sz="1200" dirty="0" err="1">
                <a:latin typeface="メイリオ" panose="020B0604030504040204" pitchFamily="50" charset="-128"/>
                <a:ea typeface="メイリオ" panose="020B0604030504040204" pitchFamily="50" charset="-128"/>
              </a:rPr>
              <a:t>の抗</a:t>
            </a:r>
            <a:r>
              <a:rPr lang="ja-JP" altLang="en-US" sz="1200" dirty="0">
                <a:latin typeface="メイリオ" panose="020B0604030504040204" pitchFamily="50" charset="-128"/>
                <a:ea typeface="メイリオ" panose="020B0604030504040204" pitchFamily="50" charset="-128"/>
              </a:rPr>
              <a:t>炎症作用の検証）</a:t>
            </a:r>
          </a:p>
        </p:txBody>
      </p:sp>
      <p:sp>
        <p:nvSpPr>
          <p:cNvPr id="32" name="正方形/長方形 31"/>
          <p:cNvSpPr/>
          <p:nvPr/>
        </p:nvSpPr>
        <p:spPr>
          <a:xfrm>
            <a:off x="1655284" y="744810"/>
            <a:ext cx="5648326" cy="369332"/>
          </a:xfrm>
          <a:prstGeom prst="rect">
            <a:avLst/>
          </a:prstGeom>
        </p:spPr>
        <p:txBody>
          <a:bodyPr wrap="square">
            <a:spAutoFit/>
          </a:bodyPr>
          <a:lstStyle/>
          <a:p>
            <a:r>
              <a:rPr lang="ja-JP" altLang="en-US" b="1" dirty="0">
                <a:latin typeface="メイリオ" panose="020B0604030504040204" pitchFamily="50" charset="-128"/>
                <a:ea typeface="メイリオ" panose="020B0604030504040204" pitchFamily="50" charset="-128"/>
              </a:rPr>
              <a:t>AMED：橋渡し研究戦略的推進プログラム/シーズA</a:t>
            </a:r>
          </a:p>
        </p:txBody>
      </p:sp>
      <p:grpSp>
        <p:nvGrpSpPr>
          <p:cNvPr id="35" name="グループ化 34"/>
          <p:cNvGrpSpPr>
            <a:grpSpLocks noChangeAspect="1"/>
          </p:cNvGrpSpPr>
          <p:nvPr/>
        </p:nvGrpSpPr>
        <p:grpSpPr>
          <a:xfrm>
            <a:off x="7573211" y="5053580"/>
            <a:ext cx="1001889" cy="1586225"/>
            <a:chOff x="7752242" y="2687055"/>
            <a:chExt cx="1391758" cy="2391523"/>
          </a:xfrm>
        </p:grpSpPr>
        <p:pic>
          <p:nvPicPr>
            <p:cNvPr id="36" name="図 35"/>
            <p:cNvPicPr>
              <a:picLocks noChangeAspect="1"/>
            </p:cNvPicPr>
            <p:nvPr/>
          </p:nvPicPr>
          <p:blipFill>
            <a:blip r:embed="rId7" cstate="email">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tretch>
              <a:fillRect/>
            </a:stretch>
          </p:blipFill>
          <p:spPr>
            <a:xfrm>
              <a:off x="7752242" y="2687055"/>
              <a:ext cx="1391758" cy="2391523"/>
            </a:xfrm>
            <a:prstGeom prst="rect">
              <a:avLst/>
            </a:prstGeom>
          </p:spPr>
        </p:pic>
        <p:sp>
          <p:nvSpPr>
            <p:cNvPr id="37" name="正方形/長方形 36"/>
            <p:cNvSpPr/>
            <p:nvPr/>
          </p:nvSpPr>
          <p:spPr>
            <a:xfrm rot="21137574">
              <a:off x="7767816" y="2996273"/>
              <a:ext cx="809004" cy="2867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endParaRPr>
            </a:p>
          </p:txBody>
        </p:sp>
        <p:sp>
          <p:nvSpPr>
            <p:cNvPr id="38" name="正方形/長方形 37"/>
            <p:cNvSpPr/>
            <p:nvPr/>
          </p:nvSpPr>
          <p:spPr>
            <a:xfrm>
              <a:off x="7889716" y="4797022"/>
              <a:ext cx="325343" cy="1582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endParaRPr>
            </a:p>
          </p:txBody>
        </p:sp>
      </p:grpSp>
      <p:sp>
        <p:nvSpPr>
          <p:cNvPr id="41" name="下矢印 40"/>
          <p:cNvSpPr/>
          <p:nvPr/>
        </p:nvSpPr>
        <p:spPr>
          <a:xfrm rot="16200000">
            <a:off x="4741477" y="5541695"/>
            <a:ext cx="390624" cy="5732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42" name="Text Box 4"/>
          <p:cNvSpPr txBox="1">
            <a:spLocks noChangeArrowheads="1"/>
          </p:cNvSpPr>
          <p:nvPr/>
        </p:nvSpPr>
        <p:spPr bwMode="auto">
          <a:xfrm>
            <a:off x="5397213" y="5464081"/>
            <a:ext cx="2107099" cy="954107"/>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CLA</a:t>
            </a: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は以前より、サプリメントとして販売されている</a:t>
            </a:r>
            <a:endParaRPr kumimoji="1"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400" b="0" dirty="0">
                <a:solidFill>
                  <a:srgbClr val="000000"/>
                </a:solidFill>
                <a:latin typeface="メイリオ" panose="020B0604030504040204" pitchFamily="50" charset="-128"/>
                <a:ea typeface="メイリオ" panose="020B0604030504040204" pitchFamily="50" charset="-128"/>
              </a:rPr>
              <a:t>（等量混合物として）</a:t>
            </a:r>
            <a:endPar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endParaRPr>
          </a:p>
        </p:txBody>
      </p:sp>
      <p:sp>
        <p:nvSpPr>
          <p:cNvPr id="43" name="Text Box 4"/>
          <p:cNvSpPr txBox="1">
            <a:spLocks noChangeArrowheads="1"/>
          </p:cNvSpPr>
          <p:nvPr/>
        </p:nvSpPr>
        <p:spPr bwMode="auto">
          <a:xfrm>
            <a:off x="4750822" y="2123968"/>
            <a:ext cx="4316005" cy="584775"/>
          </a:xfrm>
          <a:prstGeom prst="rect">
            <a:avLst/>
          </a:prstGeom>
          <a:noFill/>
          <a:ln w="9525">
            <a:noFill/>
            <a:miter lim="800000"/>
            <a:headEnd/>
            <a:tailEnd/>
          </a:ln>
        </p:spPr>
        <p:txBody>
          <a:bodyPr wrap="square">
            <a:spAutoFit/>
          </a:bodyPr>
          <a:lstStyle/>
          <a:p>
            <a:pPr lvl="0">
              <a:defRPr/>
            </a:pPr>
            <a:r>
              <a:rPr lang="en-US" altLang="ja-JP" sz="1600" b="0" dirty="0">
                <a:latin typeface="メイリオ" panose="020B0604030504040204" pitchFamily="50" charset="-128"/>
                <a:ea typeface="メイリオ" panose="020B0604030504040204" pitchFamily="50" charset="-128"/>
              </a:rPr>
              <a:t>9</a:t>
            </a:r>
            <a:r>
              <a:rPr lang="en-US" altLang="ja-JP" sz="1600" b="0" i="1" dirty="0">
                <a:latin typeface="メイリオ" panose="020B0604030504040204" pitchFamily="50" charset="-128"/>
                <a:ea typeface="メイリオ" panose="020B0604030504040204" pitchFamily="50" charset="-128"/>
              </a:rPr>
              <a:t>cis</a:t>
            </a:r>
            <a:r>
              <a:rPr lang="en-US" altLang="ja-JP" sz="1600" b="0" dirty="0">
                <a:latin typeface="メイリオ" panose="020B0604030504040204" pitchFamily="50" charset="-128"/>
                <a:ea typeface="メイリオ" panose="020B0604030504040204" pitchFamily="50" charset="-128"/>
              </a:rPr>
              <a:t>,11</a:t>
            </a:r>
            <a:r>
              <a:rPr lang="en-US" altLang="ja-JP" sz="1600" b="0" i="1" dirty="0">
                <a:latin typeface="メイリオ" panose="020B0604030504040204" pitchFamily="50" charset="-128"/>
                <a:ea typeface="メイリオ" panose="020B0604030504040204" pitchFamily="50" charset="-128"/>
              </a:rPr>
              <a:t>trans</a:t>
            </a:r>
            <a:r>
              <a:rPr lang="en-US" altLang="ja-JP" sz="1600" b="0" dirty="0">
                <a:latin typeface="メイリオ" panose="020B0604030504040204" pitchFamily="50" charset="-128"/>
                <a:ea typeface="メイリオ" panose="020B0604030504040204" pitchFamily="50" charset="-128"/>
              </a:rPr>
              <a:t>-CLA</a:t>
            </a:r>
            <a:r>
              <a:rPr lang="ja-JP" altLang="en-US" sz="1600" b="0" dirty="0">
                <a:latin typeface="メイリオ" panose="020B0604030504040204" pitchFamily="50" charset="-128"/>
                <a:ea typeface="メイリオ" panose="020B0604030504040204" pitchFamily="50" charset="-128"/>
              </a:rPr>
              <a:t>による</a:t>
            </a:r>
            <a:r>
              <a:rPr kumimoji="1" lang="ja-JP" altLang="en-US" sz="16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rPr>
              <a:t>アルツハイマー病</a:t>
            </a:r>
            <a:r>
              <a:rPr kumimoji="1" lang="en-US" altLang="ja-JP" sz="16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rPr>
              <a:t>(AD)</a:t>
            </a:r>
            <a:r>
              <a:rPr kumimoji="1" lang="ja-JP" altLang="en-US" sz="16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rPr>
              <a:t>の予防効果</a:t>
            </a:r>
            <a:r>
              <a:rPr kumimoji="1" lang="ja-JP" altLang="en-US" sz="16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が発表された</a:t>
            </a:r>
          </a:p>
        </p:txBody>
      </p:sp>
      <p:sp>
        <p:nvSpPr>
          <p:cNvPr id="44" name="下矢印 43"/>
          <p:cNvSpPr/>
          <p:nvPr/>
        </p:nvSpPr>
        <p:spPr>
          <a:xfrm>
            <a:off x="6433114" y="2708743"/>
            <a:ext cx="653485" cy="5757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45" name="Text Box 4"/>
          <p:cNvSpPr txBox="1">
            <a:spLocks noChangeArrowheads="1"/>
          </p:cNvSpPr>
          <p:nvPr/>
        </p:nvSpPr>
        <p:spPr bwMode="auto">
          <a:xfrm>
            <a:off x="4946956" y="3425180"/>
            <a:ext cx="4036193" cy="1077218"/>
          </a:xfrm>
          <a:prstGeom prst="rect">
            <a:avLst/>
          </a:prstGeom>
          <a:noFill/>
          <a:ln w="12700">
            <a:solidFill>
              <a:srgbClr val="C00000"/>
            </a:solidFill>
            <a:prstDash val="sysDash"/>
            <a:miter lim="800000"/>
            <a:headEnd/>
            <a:tailEnd/>
          </a:ln>
        </p:spPr>
        <p:txBody>
          <a:bodyPr wrap="square">
            <a:spAutoFit/>
          </a:bodyPr>
          <a:lstStyle/>
          <a:p>
            <a:pPr>
              <a:defRPr/>
            </a:pPr>
            <a:r>
              <a:rPr lang="en-US" altLang="ja-JP" sz="1600" b="0" noProof="0" dirty="0">
                <a:latin typeface="メイリオ" panose="020B0604030504040204" pitchFamily="50" charset="-128"/>
                <a:ea typeface="メイリオ" panose="020B0604030504040204" pitchFamily="50" charset="-128"/>
              </a:rPr>
              <a:t>2</a:t>
            </a:r>
            <a:r>
              <a:rPr lang="ja-JP" altLang="en-US" sz="1600" b="0" noProof="0" dirty="0">
                <a:latin typeface="メイリオ" panose="020B0604030504040204" pitchFamily="50" charset="-128"/>
                <a:ea typeface="メイリオ" panose="020B0604030504040204" pitchFamily="50" charset="-128"/>
              </a:rPr>
              <a:t>種類の異性体の等量混合物から、</a:t>
            </a:r>
            <a:r>
              <a:rPr lang="en-US" altLang="ja-JP" sz="1600" b="0" i="1" dirty="0">
                <a:latin typeface="メイリオ" panose="020B0604030504040204" pitchFamily="50" charset="-128"/>
                <a:ea typeface="メイリオ" panose="020B0604030504040204" pitchFamily="50" charset="-128"/>
              </a:rPr>
              <a:t>cis</a:t>
            </a:r>
            <a:r>
              <a:rPr lang="en-US" altLang="ja-JP" sz="1600" b="0" dirty="0">
                <a:latin typeface="メイリオ" panose="020B0604030504040204" pitchFamily="50" charset="-128"/>
                <a:ea typeface="メイリオ" panose="020B0604030504040204" pitchFamily="50" charset="-128"/>
              </a:rPr>
              <a:t>,11</a:t>
            </a:r>
            <a:r>
              <a:rPr lang="en-US" altLang="ja-JP" sz="1600" b="0" i="1" dirty="0">
                <a:latin typeface="メイリオ" panose="020B0604030504040204" pitchFamily="50" charset="-128"/>
                <a:ea typeface="メイリオ" panose="020B0604030504040204" pitchFamily="50" charset="-128"/>
              </a:rPr>
              <a:t>trans</a:t>
            </a:r>
            <a:r>
              <a:rPr lang="en-US" altLang="ja-JP" sz="1600" b="0" dirty="0">
                <a:latin typeface="メイリオ" panose="020B0604030504040204" pitchFamily="50" charset="-128"/>
                <a:ea typeface="メイリオ" panose="020B0604030504040204" pitchFamily="50" charset="-128"/>
              </a:rPr>
              <a:t>-CLA</a:t>
            </a:r>
            <a:r>
              <a:rPr lang="ja-JP" altLang="en-US" sz="1600" b="0" dirty="0" err="1">
                <a:latin typeface="メイリオ" panose="020B0604030504040204" pitchFamily="50" charset="-128"/>
                <a:ea typeface="メイリオ" panose="020B0604030504040204" pitchFamily="50" charset="-128"/>
              </a:rPr>
              <a:t>だけを</a:t>
            </a:r>
            <a:r>
              <a:rPr lang="ja-JP" altLang="en-US" sz="1600" b="0" dirty="0">
                <a:latin typeface="メイリオ" panose="020B0604030504040204" pitchFamily="50" charset="-128"/>
                <a:ea typeface="メイリオ" panose="020B0604030504040204" pitchFamily="50" charset="-128"/>
              </a:rPr>
              <a:t>分画する</a:t>
            </a:r>
            <a:endParaRPr lang="en-US" altLang="ja-JP" sz="1600" b="0" dirty="0">
              <a:latin typeface="メイリオ" panose="020B0604030504040204" pitchFamily="50" charset="-128"/>
              <a:ea typeface="メイリオ" panose="020B0604030504040204" pitchFamily="50" charset="-128"/>
            </a:endParaRPr>
          </a:p>
          <a:p>
            <a:pPr>
              <a:defRPr/>
            </a:pPr>
            <a:r>
              <a:rPr lang="en-US" altLang="ja-JP" sz="1600" b="0" dirty="0">
                <a:latin typeface="メイリオ" panose="020B0604030504040204" pitchFamily="50" charset="-128"/>
                <a:ea typeface="メイリオ" panose="020B0604030504040204" pitchFamily="50" charset="-128"/>
              </a:rPr>
              <a:t>(10</a:t>
            </a:r>
            <a:r>
              <a:rPr lang="en-US" altLang="ja-JP" sz="1600" b="0" i="1" dirty="0">
                <a:latin typeface="メイリオ" panose="020B0604030504040204" pitchFamily="50" charset="-128"/>
                <a:ea typeface="メイリオ" panose="020B0604030504040204" pitchFamily="50" charset="-128"/>
              </a:rPr>
              <a:t>trans</a:t>
            </a:r>
            <a:r>
              <a:rPr lang="en-US" altLang="ja-JP" sz="1600" b="0" dirty="0">
                <a:latin typeface="メイリオ" panose="020B0604030504040204" pitchFamily="50" charset="-128"/>
                <a:ea typeface="メイリオ" panose="020B0604030504040204" pitchFamily="50" charset="-128"/>
              </a:rPr>
              <a:t>,12</a:t>
            </a:r>
            <a:r>
              <a:rPr lang="en-US" altLang="ja-JP" sz="1600" b="0" i="1" dirty="0">
                <a:latin typeface="メイリオ" panose="020B0604030504040204" pitchFamily="50" charset="-128"/>
                <a:ea typeface="メイリオ" panose="020B0604030504040204" pitchFamily="50" charset="-128"/>
              </a:rPr>
              <a:t>cis</a:t>
            </a:r>
            <a:r>
              <a:rPr lang="en-US" altLang="ja-JP" sz="1600" b="0" dirty="0">
                <a:latin typeface="メイリオ" panose="020B0604030504040204" pitchFamily="50" charset="-128"/>
                <a:ea typeface="メイリオ" panose="020B0604030504040204" pitchFamily="50" charset="-128"/>
              </a:rPr>
              <a:t>-CLA</a:t>
            </a:r>
            <a:r>
              <a:rPr lang="ja-JP" altLang="en-US" sz="1600" b="0" dirty="0">
                <a:latin typeface="メイリオ" panose="020B0604030504040204" pitchFamily="50" charset="-128"/>
                <a:ea typeface="メイリオ" panose="020B0604030504040204" pitchFamily="50" charset="-128"/>
              </a:rPr>
              <a:t>の過剰摂取は脂肪肝を誘導するため</a:t>
            </a:r>
            <a:r>
              <a:rPr kumimoji="1" lang="en-US" altLang="ja-JP" sz="16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t>)</a:t>
            </a:r>
            <a:endParaRPr kumimoji="1" lang="ja-JP" altLang="en-US" sz="16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endParaRPr>
          </a:p>
        </p:txBody>
      </p:sp>
      <p:sp>
        <p:nvSpPr>
          <p:cNvPr id="46" name="下矢印 45"/>
          <p:cNvSpPr/>
          <p:nvPr/>
        </p:nvSpPr>
        <p:spPr>
          <a:xfrm rot="12643411">
            <a:off x="4097268" y="2736545"/>
            <a:ext cx="555748" cy="2149396"/>
          </a:xfrm>
          <a:prstGeom prst="downArrow">
            <a:avLst>
              <a:gd name="adj1" fmla="val 50000"/>
              <a:gd name="adj2" fmla="val 813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6" name="Text Box 6"/>
          <p:cNvSpPr txBox="1">
            <a:spLocks noChangeArrowheads="1"/>
          </p:cNvSpPr>
          <p:nvPr/>
        </p:nvSpPr>
        <p:spPr bwMode="auto">
          <a:xfrm>
            <a:off x="2268018" y="5938694"/>
            <a:ext cx="2082621"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effectLst/>
                <a:uLnTx/>
                <a:uFillTx/>
                <a:latin typeface="Arial"/>
                <a:ea typeface="ＭＳ Ｐゴシック"/>
                <a:cs typeface="+mn-cs"/>
              </a:rPr>
              <a:t>10</a:t>
            </a:r>
            <a:r>
              <a:rPr kumimoji="1" lang="en-US" altLang="ja-JP" sz="1800" b="0" i="1" u="none" strike="noStrike" kern="1200" cap="none" spc="0" normalizeH="0" baseline="0" noProof="0" dirty="0">
                <a:ln>
                  <a:noFill/>
                </a:ln>
                <a:effectLst/>
                <a:uLnTx/>
                <a:uFillTx/>
                <a:latin typeface="Arial"/>
                <a:ea typeface="ＭＳ Ｐゴシック"/>
                <a:cs typeface="+mn-cs"/>
              </a:rPr>
              <a:t>trans</a:t>
            </a:r>
            <a:r>
              <a:rPr kumimoji="1" lang="en-US" altLang="ja-JP" sz="1800" b="0" i="0" u="none" strike="noStrike" kern="1200" cap="none" spc="0" normalizeH="0" baseline="0" noProof="0" dirty="0">
                <a:ln>
                  <a:noFill/>
                </a:ln>
                <a:effectLst/>
                <a:uLnTx/>
                <a:uFillTx/>
                <a:latin typeface="Arial"/>
                <a:ea typeface="ＭＳ Ｐゴシック"/>
                <a:cs typeface="+mn-cs"/>
              </a:rPr>
              <a:t>,12</a:t>
            </a:r>
            <a:r>
              <a:rPr kumimoji="1" lang="en-US" altLang="ja-JP" sz="1800" b="0" i="1" u="none" strike="noStrike" kern="1200" cap="none" spc="0" normalizeH="0" baseline="0" noProof="0" dirty="0">
                <a:ln>
                  <a:noFill/>
                </a:ln>
                <a:effectLst/>
                <a:uLnTx/>
                <a:uFillTx/>
                <a:latin typeface="Arial"/>
                <a:ea typeface="ＭＳ Ｐゴシック"/>
                <a:cs typeface="+mn-cs"/>
              </a:rPr>
              <a:t>cis</a:t>
            </a:r>
            <a:r>
              <a:rPr kumimoji="1" lang="en-US" altLang="ja-JP" sz="1800" b="0" i="0" u="none" strike="noStrike" kern="1200" cap="none" spc="0" normalizeH="0" baseline="0" noProof="0" dirty="0">
                <a:ln>
                  <a:noFill/>
                </a:ln>
                <a:effectLst/>
                <a:uLnTx/>
                <a:uFillTx/>
                <a:latin typeface="Arial"/>
                <a:ea typeface="ＭＳ Ｐゴシック"/>
                <a:cs typeface="+mn-cs"/>
              </a:rPr>
              <a:t>-CLA</a:t>
            </a:r>
          </a:p>
        </p:txBody>
      </p:sp>
      <p:sp>
        <p:nvSpPr>
          <p:cNvPr id="15" name="Text Box 5"/>
          <p:cNvSpPr txBox="1">
            <a:spLocks noChangeArrowheads="1"/>
          </p:cNvSpPr>
          <p:nvPr/>
        </p:nvSpPr>
        <p:spPr bwMode="auto">
          <a:xfrm>
            <a:off x="2298978" y="5117988"/>
            <a:ext cx="1937262"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Arial"/>
                <a:ea typeface="ＭＳ Ｐゴシック"/>
                <a:cs typeface="+mn-cs"/>
              </a:rPr>
              <a:t>9</a:t>
            </a:r>
            <a:r>
              <a:rPr kumimoji="1" lang="en-US" altLang="ja-JP" sz="1800" b="0" i="1" u="none" strike="noStrike" kern="1200" cap="none" spc="0" normalizeH="0" baseline="0" noProof="0" dirty="0">
                <a:ln>
                  <a:noFill/>
                </a:ln>
                <a:solidFill>
                  <a:srgbClr val="FF0000"/>
                </a:solidFill>
                <a:effectLst/>
                <a:uLnTx/>
                <a:uFillTx/>
                <a:latin typeface="Arial"/>
                <a:ea typeface="ＭＳ Ｐゴシック"/>
                <a:cs typeface="+mn-cs"/>
              </a:rPr>
              <a:t>cis</a:t>
            </a:r>
            <a:r>
              <a:rPr kumimoji="1" lang="en-US" altLang="ja-JP" sz="1800" b="0" i="0" u="none" strike="noStrike" kern="1200" cap="none" spc="0" normalizeH="0" baseline="0" noProof="0" dirty="0">
                <a:ln>
                  <a:noFill/>
                </a:ln>
                <a:solidFill>
                  <a:srgbClr val="FF0000"/>
                </a:solidFill>
                <a:effectLst/>
                <a:uLnTx/>
                <a:uFillTx/>
                <a:latin typeface="Arial"/>
                <a:ea typeface="ＭＳ Ｐゴシック"/>
                <a:cs typeface="+mn-cs"/>
              </a:rPr>
              <a:t>,11</a:t>
            </a:r>
            <a:r>
              <a:rPr kumimoji="1" lang="en-US" altLang="ja-JP" sz="1800" b="0" i="1" u="none" strike="noStrike" kern="1200" cap="none" spc="0" normalizeH="0" baseline="0" noProof="0" dirty="0">
                <a:ln>
                  <a:noFill/>
                </a:ln>
                <a:solidFill>
                  <a:srgbClr val="FF0000"/>
                </a:solidFill>
                <a:effectLst/>
                <a:uLnTx/>
                <a:uFillTx/>
                <a:latin typeface="Arial"/>
                <a:ea typeface="ＭＳ Ｐゴシック"/>
                <a:cs typeface="+mn-cs"/>
              </a:rPr>
              <a:t>trans</a:t>
            </a:r>
            <a:r>
              <a:rPr kumimoji="1" lang="en-US" altLang="ja-JP" sz="1800" b="0" i="0" u="none" strike="noStrike" kern="1200" cap="none" spc="0" normalizeH="0" baseline="0" noProof="0" dirty="0">
                <a:ln>
                  <a:noFill/>
                </a:ln>
                <a:solidFill>
                  <a:srgbClr val="FF0000"/>
                </a:solidFill>
                <a:effectLst/>
                <a:uLnTx/>
                <a:uFillTx/>
                <a:latin typeface="Arial"/>
                <a:ea typeface="ＭＳ Ｐゴシック"/>
                <a:cs typeface="+mn-cs"/>
              </a:rPr>
              <a:t>-CLA</a:t>
            </a:r>
          </a:p>
        </p:txBody>
      </p:sp>
      <p:sp>
        <p:nvSpPr>
          <p:cNvPr id="33" name="楕円 32"/>
          <p:cNvSpPr/>
          <p:nvPr/>
        </p:nvSpPr>
        <p:spPr>
          <a:xfrm>
            <a:off x="219075" y="4581525"/>
            <a:ext cx="4479447" cy="988502"/>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スライド番号プレースホルダー 1"/>
          <p:cNvSpPr txBox="1">
            <a:spLocks/>
          </p:cNvSpPr>
          <p:nvPr/>
        </p:nvSpPr>
        <p:spPr>
          <a:xfrm>
            <a:off x="8629649" y="0"/>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43</a:t>
            </a:fld>
            <a:endParaRPr kumimoji="1" lang="ja-JP" altLang="en-US" sz="2000" dirty="0"/>
          </a:p>
        </p:txBody>
      </p:sp>
      <p:sp>
        <p:nvSpPr>
          <p:cNvPr id="34" name="コンテンツ プレースホルダー 2">
            <a:extLst>
              <a:ext uri="{FF2B5EF4-FFF2-40B4-BE49-F238E27FC236}">
                <a16:creationId xmlns:a16="http://schemas.microsoft.com/office/drawing/2014/main" id="{6C83C8A4-8EFC-5A4E-A20A-B83D4F8B3E8E}"/>
              </a:ext>
            </a:extLst>
          </p:cNvPr>
          <p:cNvSpPr txBox="1">
            <a:spLocks/>
          </p:cNvSpPr>
          <p:nvPr/>
        </p:nvSpPr>
        <p:spPr>
          <a:xfrm>
            <a:off x="0" y="4676"/>
            <a:ext cx="1531188" cy="346249"/>
          </a:xfrm>
          <a:prstGeom prst="rect">
            <a:avLst/>
          </a:prstGeom>
          <a:solidFill>
            <a:schemeClr val="accent5">
              <a:lumMod val="20000"/>
              <a:lumOff val="80000"/>
            </a:schemeClr>
          </a:solidFill>
        </p:spPr>
        <p:txBody>
          <a:bodyPr wrap="none">
            <a:spAutoFit/>
          </a:bodyPr>
          <a:lst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a:lstStyle>
          <a:p>
            <a:pPr marL="0" indent="0">
              <a:lnSpc>
                <a:spcPct val="110000"/>
              </a:lnSpc>
              <a:buNone/>
            </a:pP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　ライフ関連　</a:t>
            </a:r>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9773755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角丸四角形 115"/>
          <p:cNvSpPr/>
          <p:nvPr/>
        </p:nvSpPr>
        <p:spPr>
          <a:xfrm>
            <a:off x="447037" y="3844472"/>
            <a:ext cx="2843160" cy="2578570"/>
          </a:xfrm>
          <a:prstGeom prst="roundRect">
            <a:avLst>
              <a:gd name="adj" fmla="val 8326"/>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endParaRPr>
          </a:p>
        </p:txBody>
      </p:sp>
      <p:sp>
        <p:nvSpPr>
          <p:cNvPr id="39" name="タイトル 3">
            <a:extLst>
              <a:ext uri="{FF2B5EF4-FFF2-40B4-BE49-F238E27FC236}">
                <a16:creationId xmlns:a16="http://schemas.microsoft.com/office/drawing/2014/main" id="{C05D870E-B1D3-264E-9DBC-AA188AABCE9C}"/>
              </a:ext>
            </a:extLst>
          </p:cNvPr>
          <p:cNvSpPr txBox="1">
            <a:spLocks/>
          </p:cNvSpPr>
          <p:nvPr/>
        </p:nvSpPr>
        <p:spPr>
          <a:xfrm>
            <a:off x="278243" y="153542"/>
            <a:ext cx="8610422" cy="383184"/>
          </a:xfrm>
          <a:prstGeom prst="rect">
            <a:avLst/>
          </a:prstGeom>
        </p:spPr>
        <p:txBody>
          <a:bodyPr>
            <a:normAutofit/>
          </a:bodyPr>
          <a:lstStyle>
            <a:lvl1pPr algn="ctr" defTabSz="990570" rtl="0" eaLnBrk="1" latinLnBrk="0" hangingPunct="1">
              <a:spcBef>
                <a:spcPct val="0"/>
              </a:spcBef>
              <a:buNone/>
              <a:defRPr kumimoji="1" sz="4767" kern="1200">
                <a:solidFill>
                  <a:schemeClr val="tx1"/>
                </a:solidFill>
                <a:latin typeface="+mj-lt"/>
                <a:ea typeface="+mj-ea"/>
                <a:cs typeface="+mj-cs"/>
              </a:defRPr>
            </a:lvl1pPr>
          </a:lstStyle>
          <a:p>
            <a:r>
              <a:rPr lang="ja-JP" altLang="en-US" sz="1800" dirty="0">
                <a:latin typeface="Meiryo" panose="020B0604030504040204" pitchFamily="34" charset="-128"/>
                <a:ea typeface="Meiryo" panose="020B0604030504040204" pitchFamily="34" charset="-128"/>
                <a:cs typeface="メイリオ" panose="020B0604030504040204" pitchFamily="50" charset="-128"/>
              </a:rPr>
              <a:t>認知機能維持効果を強化した介護食品素材開発</a:t>
            </a:r>
          </a:p>
        </p:txBody>
      </p:sp>
      <p:cxnSp>
        <p:nvCxnSpPr>
          <p:cNvPr id="40" name="直線コネクタ 39">
            <a:extLst>
              <a:ext uri="{FF2B5EF4-FFF2-40B4-BE49-F238E27FC236}">
                <a16:creationId xmlns:a16="http://schemas.microsoft.com/office/drawing/2014/main" id="{7D6626AD-AA56-424A-90C0-53C2FF289184}"/>
              </a:ext>
            </a:extLst>
          </p:cNvPr>
          <p:cNvCxnSpPr/>
          <p:nvPr/>
        </p:nvCxnSpPr>
        <p:spPr>
          <a:xfrm>
            <a:off x="124355" y="648040"/>
            <a:ext cx="885879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正方形/長方形 31"/>
          <p:cNvSpPr/>
          <p:nvPr/>
        </p:nvSpPr>
        <p:spPr>
          <a:xfrm>
            <a:off x="1172030" y="696096"/>
            <a:ext cx="3507790" cy="369332"/>
          </a:xfrm>
          <a:prstGeom prst="rect">
            <a:avLst/>
          </a:prstGeom>
        </p:spPr>
        <p:txBody>
          <a:bodyPr wrap="square">
            <a:spAutoFit/>
          </a:bodyPr>
          <a:lstStyle/>
          <a:p>
            <a:r>
              <a:rPr lang="en-US" altLang="ja-JP" b="1" dirty="0">
                <a:latin typeface="メイリオ" panose="020B0604030504040204" pitchFamily="50" charset="-128"/>
                <a:ea typeface="メイリオ" panose="020B0604030504040204" pitchFamily="50" charset="-128"/>
              </a:rPr>
              <a:t>JST</a:t>
            </a:r>
            <a:r>
              <a:rPr lang="ja-JP" altLang="en-US" b="1" dirty="0">
                <a:latin typeface="メイリオ" panose="020B0604030504040204" pitchFamily="50" charset="-128"/>
                <a:ea typeface="メイリオ" panose="020B0604030504040204" pitchFamily="50" charset="-128"/>
              </a:rPr>
              <a:t>：A</a:t>
            </a:r>
            <a:r>
              <a:rPr lang="en-US" altLang="ja-JP" b="1" dirty="0">
                <a:latin typeface="メイリオ" panose="020B0604030504040204" pitchFamily="50" charset="-128"/>
                <a:ea typeface="メイリオ" panose="020B0604030504040204" pitchFamily="50" charset="-128"/>
              </a:rPr>
              <a:t>-Step</a:t>
            </a:r>
            <a:r>
              <a:rPr lang="ja-JP" altLang="en-US" b="1" dirty="0">
                <a:latin typeface="メイリオ" panose="020B0604030504040204" pitchFamily="50" charset="-128"/>
                <a:ea typeface="メイリオ" panose="020B0604030504040204" pitchFamily="50" charset="-128"/>
              </a:rPr>
              <a:t>（トライアウト）</a:t>
            </a:r>
          </a:p>
        </p:txBody>
      </p:sp>
      <p:sp>
        <p:nvSpPr>
          <p:cNvPr id="98" name="テキスト ボックス 97"/>
          <p:cNvSpPr txBox="1"/>
          <p:nvPr/>
        </p:nvSpPr>
        <p:spPr>
          <a:xfrm>
            <a:off x="4545272" y="718937"/>
            <a:ext cx="3704860" cy="307777"/>
          </a:xfrm>
          <a:prstGeom prst="rect">
            <a:avLst/>
          </a:prstGeom>
          <a:noFill/>
        </p:spPr>
        <p:txBody>
          <a:bodyPr wrap="none" rtlCol="0">
            <a:spAutoFit/>
          </a:bodyPr>
          <a:lstStyle/>
          <a:p>
            <a:r>
              <a:rPr lang="ja-JP" altLang="en-US" sz="1400" b="1" dirty="0">
                <a:solidFill>
                  <a:srgbClr val="C00000"/>
                </a:solidFill>
                <a:latin typeface="メイリオ" panose="020B0604030504040204" pitchFamily="50" charset="-128"/>
                <a:ea typeface="メイリオ" panose="020B0604030504040204" pitchFamily="50" charset="-128"/>
              </a:rPr>
              <a:t>大阪技術研</a:t>
            </a:r>
            <a:r>
              <a:rPr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相愛大学</a:t>
            </a:r>
            <a:r>
              <a:rPr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キユーピー株式会社</a:t>
            </a:r>
          </a:p>
        </p:txBody>
      </p:sp>
      <p:sp>
        <p:nvSpPr>
          <p:cNvPr id="99" name="角丸四角形 98"/>
          <p:cNvSpPr/>
          <p:nvPr/>
        </p:nvSpPr>
        <p:spPr>
          <a:xfrm>
            <a:off x="209997" y="2481978"/>
            <a:ext cx="2704514" cy="1063959"/>
          </a:xfrm>
          <a:prstGeom prst="roundRect">
            <a:avLst>
              <a:gd name="adj" fmla="val 20741"/>
            </a:avLst>
          </a:prstGeom>
          <a:solidFill>
            <a:srgbClr val="CCFFFF"/>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1" name="Picture 2" descr="鰯"/>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2235" t="32430" b="32014"/>
          <a:stretch/>
        </p:blipFill>
        <p:spPr bwMode="auto">
          <a:xfrm flipH="1">
            <a:off x="2748144" y="1079328"/>
            <a:ext cx="2011417" cy="731529"/>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00108" y="1797410"/>
            <a:ext cx="450723" cy="780098"/>
          </a:xfrm>
          <a:prstGeom prst="rect">
            <a:avLst/>
          </a:prstGeom>
          <a:noFill/>
          <a:ln w="9525">
            <a:noFill/>
            <a:miter lim="800000"/>
            <a:headEnd/>
            <a:tailEnd/>
          </a:ln>
        </p:spPr>
      </p:pic>
      <p:pic>
        <p:nvPicPr>
          <p:cNvPr id="103"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363783" y="1805415"/>
            <a:ext cx="267462" cy="462915"/>
          </a:xfrm>
          <a:prstGeom prst="rect">
            <a:avLst/>
          </a:prstGeom>
          <a:noFill/>
          <a:ln w="9525">
            <a:noFill/>
            <a:miter lim="800000"/>
            <a:headEnd/>
            <a:tailEnd/>
          </a:ln>
        </p:spPr>
      </p:pic>
      <p:sp>
        <p:nvSpPr>
          <p:cNvPr id="104" name="テキスト ボックス 103"/>
          <p:cNvSpPr txBox="1"/>
          <p:nvPr/>
        </p:nvSpPr>
        <p:spPr>
          <a:xfrm>
            <a:off x="304835" y="2558426"/>
            <a:ext cx="2535615" cy="1042061"/>
          </a:xfrm>
          <a:prstGeom prst="rect">
            <a:avLst/>
          </a:prstGeom>
          <a:noFill/>
        </p:spPr>
        <p:txBody>
          <a:bodyPr wrap="square" rtlCol="0">
            <a:spAutoFit/>
          </a:bodyPr>
          <a:lstStyle/>
          <a:p>
            <a:r>
              <a:rPr lang="ja-JP" altLang="en-US" sz="1200" dirty="0">
                <a:latin typeface="メイリオ" panose="020B0604030504040204" pitchFamily="50" charset="-128"/>
                <a:ea typeface="メイリオ" panose="020B0604030504040204" pitchFamily="50" charset="-128"/>
              </a:rPr>
              <a:t>大阪技術研・キユーピーは魚油のエイコサペンタエン酸（</a:t>
            </a:r>
            <a:r>
              <a:rPr lang="en-US" altLang="ja-JP" sz="1200" b="1" dirty="0">
                <a:solidFill>
                  <a:srgbClr val="C00000"/>
                </a:solidFill>
                <a:latin typeface="メイリオ" panose="020B0604030504040204" pitchFamily="50" charset="-128"/>
                <a:ea typeface="メイリオ" panose="020B0604030504040204" pitchFamily="50" charset="-128"/>
              </a:rPr>
              <a:t>EPA</a:t>
            </a:r>
            <a:r>
              <a:rPr lang="ja-JP" altLang="en-US" sz="1200" dirty="0">
                <a:latin typeface="メイリオ" panose="020B0604030504040204" pitchFamily="50" charset="-128"/>
                <a:ea typeface="メイリオ" panose="020B0604030504040204" pitchFamily="50" charset="-128"/>
              </a:rPr>
              <a:t>）とドコサヘキサエン酸（</a:t>
            </a:r>
            <a:r>
              <a:rPr lang="en-US" altLang="ja-JP" sz="1200" b="1" dirty="0">
                <a:solidFill>
                  <a:srgbClr val="C00000"/>
                </a:solidFill>
                <a:latin typeface="メイリオ" panose="020B0604030504040204" pitchFamily="50" charset="-128"/>
                <a:ea typeface="メイリオ" panose="020B0604030504040204" pitchFamily="50" charset="-128"/>
              </a:rPr>
              <a:t>DHA</a:t>
            </a:r>
            <a:r>
              <a:rPr lang="ja-JP" altLang="en-US" sz="1200" dirty="0">
                <a:latin typeface="メイリオ" panose="020B0604030504040204" pitchFamily="50" charset="-128"/>
                <a:ea typeface="メイリオ" panose="020B0604030504040204" pitchFamily="50" charset="-128"/>
              </a:rPr>
              <a:t>）を高効率に分別・濃縮する酵素処理技術を特許化</a:t>
            </a:r>
          </a:p>
        </p:txBody>
      </p:sp>
      <p:sp>
        <p:nvSpPr>
          <p:cNvPr id="107" name="曲折矢印 106"/>
          <p:cNvSpPr/>
          <p:nvPr/>
        </p:nvSpPr>
        <p:spPr>
          <a:xfrm rot="10800000">
            <a:off x="3092596" y="3208461"/>
            <a:ext cx="689260" cy="1008444"/>
          </a:xfrm>
          <a:prstGeom prst="bentArrow">
            <a:avLst>
              <a:gd name="adj1" fmla="val 37943"/>
              <a:gd name="adj2" fmla="val 33161"/>
              <a:gd name="adj3" fmla="val 38020"/>
              <a:gd name="adj4" fmla="val 5677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tx1"/>
              </a:solidFill>
              <a:latin typeface="メイリオ" panose="020B0604030504040204" pitchFamily="50" charset="-128"/>
              <a:ea typeface="メイリオ" panose="020B0604030504040204" pitchFamily="50" charset="-128"/>
            </a:endParaRPr>
          </a:p>
        </p:txBody>
      </p:sp>
      <p:sp>
        <p:nvSpPr>
          <p:cNvPr id="110" name="正方形/長方形 109"/>
          <p:cNvSpPr/>
          <p:nvPr/>
        </p:nvSpPr>
        <p:spPr>
          <a:xfrm>
            <a:off x="149897" y="1157301"/>
            <a:ext cx="2350452" cy="338554"/>
          </a:xfrm>
          <a:prstGeom prst="rect">
            <a:avLst/>
          </a:prstGeom>
        </p:spPr>
        <p:txBody>
          <a:bodyPr wrap="square">
            <a:spAutoFit/>
          </a:bodyPr>
          <a:lstStyle/>
          <a:p>
            <a:r>
              <a:rPr lang="ja-JP" altLang="en-US" sz="1600" b="1" dirty="0">
                <a:solidFill>
                  <a:srgbClr val="0000CC"/>
                </a:solidFill>
                <a:latin typeface="メイリオ" panose="020B0604030504040204" pitchFamily="50" charset="-128"/>
                <a:ea typeface="メイリオ" panose="020B0604030504040204" pitchFamily="50" charset="-128"/>
              </a:rPr>
              <a:t>大阪技術研の保有技術</a:t>
            </a:r>
            <a:endParaRPr lang="en-US" altLang="ja-JP" sz="1600" b="1" dirty="0">
              <a:solidFill>
                <a:srgbClr val="0000CC"/>
              </a:solidFill>
              <a:latin typeface="メイリオ" panose="020B0604030504040204" pitchFamily="50" charset="-128"/>
              <a:ea typeface="メイリオ" panose="020B0604030504040204" pitchFamily="50" charset="-128"/>
            </a:endParaRPr>
          </a:p>
        </p:txBody>
      </p:sp>
      <p:pic>
        <p:nvPicPr>
          <p:cNvPr id="111" name="図 110"/>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815128" y="2297974"/>
            <a:ext cx="1738984" cy="831604"/>
          </a:xfrm>
          <a:prstGeom prst="rect">
            <a:avLst/>
          </a:prstGeom>
        </p:spPr>
      </p:pic>
      <p:sp>
        <p:nvSpPr>
          <p:cNvPr id="112" name="テキスト ボックス 111"/>
          <p:cNvSpPr txBox="1"/>
          <p:nvPr/>
        </p:nvSpPr>
        <p:spPr>
          <a:xfrm>
            <a:off x="3448150" y="2728058"/>
            <a:ext cx="1420357" cy="307777"/>
          </a:xfrm>
          <a:prstGeom prst="rect">
            <a:avLst/>
          </a:prstGeom>
          <a:noFill/>
        </p:spPr>
        <p:txBody>
          <a:bodyPr wrap="square" rtlCol="0">
            <a:spAutoFit/>
          </a:bodyPr>
          <a:lstStyle/>
          <a:p>
            <a:r>
              <a:rPr lang="ja-JP" altLang="en-US" sz="1400" b="1" dirty="0">
                <a:latin typeface="メイリオ" panose="020B0604030504040204" pitchFamily="50" charset="-128"/>
                <a:ea typeface="メイリオ" panose="020B0604030504040204" pitchFamily="50" charset="-128"/>
              </a:rPr>
              <a:t>脂質分解酵素</a:t>
            </a:r>
          </a:p>
        </p:txBody>
      </p:sp>
      <p:sp>
        <p:nvSpPr>
          <p:cNvPr id="115" name="テキスト ボックス 114"/>
          <p:cNvSpPr txBox="1"/>
          <p:nvPr/>
        </p:nvSpPr>
        <p:spPr>
          <a:xfrm>
            <a:off x="5439092" y="1129136"/>
            <a:ext cx="3203378" cy="1892826"/>
          </a:xfrm>
          <a:prstGeom prst="rect">
            <a:avLst/>
          </a:prstGeom>
          <a:solidFill>
            <a:schemeClr val="bg1">
              <a:lumMod val="95000"/>
            </a:schemeClr>
          </a:solidFill>
        </p:spPr>
        <p:txBody>
          <a:bodyPr wrap="square" rtlCol="0">
            <a:spAutoFit/>
          </a:bodyPr>
          <a:lstStyle/>
          <a:p>
            <a:pPr algn="ctr"/>
            <a:r>
              <a:rPr kumimoji="1" lang="ja-JP" altLang="en-US" sz="1600" b="1" dirty="0">
                <a:latin typeface="メイリオ" panose="020B0604030504040204" pitchFamily="50" charset="-128"/>
                <a:ea typeface="メイリオ" panose="020B0604030504040204" pitchFamily="50" charset="-128"/>
              </a:rPr>
              <a:t>超高齢化社会</a:t>
            </a:r>
            <a:endParaRPr kumimoji="1" lang="en-US" altLang="ja-JP" sz="1600" b="1" dirty="0">
              <a:latin typeface="メイリオ" panose="020B0604030504040204" pitchFamily="50" charset="-128"/>
              <a:ea typeface="メイリオ" panose="020B0604030504040204" pitchFamily="50" charset="-128"/>
            </a:endParaRPr>
          </a:p>
          <a:p>
            <a:pPr algn="ctr"/>
            <a:r>
              <a:rPr kumimoji="1" lang="en-US" altLang="ja-JP" sz="1600" b="1" dirty="0">
                <a:latin typeface="メイリオ" panose="020B0604030504040204" pitchFamily="50" charset="-128"/>
                <a:ea typeface="メイリオ" panose="020B0604030504040204" pitchFamily="50" charset="-128"/>
              </a:rPr>
              <a:t>2025</a:t>
            </a:r>
            <a:r>
              <a:rPr kumimoji="1" lang="ja-JP" altLang="en-US" sz="1600" b="1" dirty="0" smtClean="0">
                <a:latin typeface="メイリオ" panose="020B0604030504040204" pitchFamily="50" charset="-128"/>
                <a:ea typeface="メイリオ" panose="020B0604030504040204" pitchFamily="50" charset="-128"/>
              </a:rPr>
              <a:t>年</a:t>
            </a:r>
            <a:r>
              <a:rPr kumimoji="1" lang="ja-JP" altLang="en-US" sz="1600" dirty="0">
                <a:latin typeface="メイリオ" panose="020B0604030504040204" pitchFamily="50" charset="-128"/>
                <a:ea typeface="メイリオ" panose="020B0604030504040204" pitchFamily="50" charset="-128"/>
              </a:rPr>
              <a:t>、日本</a:t>
            </a:r>
            <a:r>
              <a:rPr lang="ja-JP" altLang="en-US" sz="1600" dirty="0">
                <a:latin typeface="メイリオ" panose="020B0604030504040204" pitchFamily="50" charset="-128"/>
                <a:ea typeface="メイリオ" panose="020B0604030504040204" pitchFamily="50" charset="-128"/>
              </a:rPr>
              <a:t>総人口の</a:t>
            </a:r>
            <a:r>
              <a:rPr kumimoji="1" lang="en-US" altLang="ja-JP" sz="1600" b="1" dirty="0">
                <a:latin typeface="メイリオ" panose="020B0604030504040204" pitchFamily="50" charset="-128"/>
                <a:ea typeface="メイリオ" panose="020B0604030504040204" pitchFamily="50" charset="-128"/>
              </a:rPr>
              <a:t>30%</a:t>
            </a:r>
            <a:r>
              <a:rPr kumimoji="1" lang="ja-JP" altLang="en-US" sz="1600" b="1" dirty="0">
                <a:latin typeface="メイリオ" panose="020B0604030504040204" pitchFamily="50" charset="-128"/>
                <a:ea typeface="メイリオ" panose="020B0604030504040204" pitchFamily="50" charset="-128"/>
              </a:rPr>
              <a:t>が</a:t>
            </a:r>
            <a:r>
              <a:rPr kumimoji="1" lang="en-US" altLang="ja-JP" sz="1600" b="1" dirty="0">
                <a:latin typeface="メイリオ" panose="020B0604030504040204" pitchFamily="50" charset="-128"/>
                <a:ea typeface="メイリオ" panose="020B0604030504040204" pitchFamily="50" charset="-128"/>
              </a:rPr>
              <a:t>65</a:t>
            </a:r>
            <a:r>
              <a:rPr kumimoji="1" lang="ja-JP" altLang="en-US" sz="1600" b="1" dirty="0">
                <a:latin typeface="メイリオ" panose="020B0604030504040204" pitchFamily="50" charset="-128"/>
                <a:ea typeface="メイリオ" panose="020B0604030504040204" pitchFamily="50" charset="-128"/>
              </a:rPr>
              <a:t>歳以上</a:t>
            </a:r>
            <a:r>
              <a:rPr lang="ja-JP" altLang="en-US" sz="1600" dirty="0">
                <a:latin typeface="メイリオ" panose="020B0604030504040204" pitchFamily="50" charset="-128"/>
                <a:ea typeface="メイリオ" panose="020B0604030504040204" pitchFamily="50" charset="-128"/>
              </a:rPr>
              <a:t>に</a:t>
            </a:r>
            <a:endParaRPr lang="en-US" altLang="ja-JP" sz="1600" dirty="0">
              <a:latin typeface="メイリオ" panose="020B0604030504040204" pitchFamily="50" charset="-128"/>
              <a:ea typeface="メイリオ" panose="020B0604030504040204" pitchFamily="50" charset="-128"/>
            </a:endParaRPr>
          </a:p>
          <a:p>
            <a:pPr algn="ctr">
              <a:spcBef>
                <a:spcPts val="600"/>
              </a:spcBef>
            </a:pPr>
            <a:r>
              <a:rPr lang="en-US" altLang="ja-JP" sz="1600" dirty="0">
                <a:latin typeface="メイリオ" panose="020B0604030504040204" pitchFamily="50" charset="-128"/>
                <a:ea typeface="メイリオ" panose="020B0604030504040204" pitchFamily="50" charset="-128"/>
              </a:rPr>
              <a:t>2020</a:t>
            </a:r>
            <a:r>
              <a:rPr lang="ja-JP" altLang="en-US" sz="1600" dirty="0" smtClean="0">
                <a:latin typeface="メイリオ" panose="020B0604030504040204" pitchFamily="50" charset="-128"/>
                <a:ea typeface="メイリオ" panose="020B0604030504040204" pitchFamily="50" charset="-128"/>
              </a:rPr>
              <a:t>年</a:t>
            </a:r>
            <a:r>
              <a:rPr lang="ja-JP" altLang="en-US" sz="1600" dirty="0">
                <a:latin typeface="メイリオ" panose="020B0604030504040204" pitchFamily="50" charset="-128"/>
                <a:ea typeface="メイリオ" panose="020B0604030504040204" pitchFamily="50" charset="-128"/>
              </a:rPr>
              <a:t>の認知症患者は</a:t>
            </a:r>
            <a:r>
              <a:rPr lang="en-US" altLang="ja-JP" sz="1600" b="1" dirty="0">
                <a:latin typeface="メイリオ" panose="020B0604030504040204" pitchFamily="50" charset="-128"/>
                <a:ea typeface="メイリオ" panose="020B0604030504040204" pitchFamily="50" charset="-128"/>
              </a:rPr>
              <a:t>600</a:t>
            </a:r>
            <a:r>
              <a:rPr lang="ja-JP" altLang="en-US" sz="1600" b="1" dirty="0">
                <a:latin typeface="メイリオ" panose="020B0604030504040204" pitchFamily="50" charset="-128"/>
                <a:ea typeface="メイリオ" panose="020B0604030504040204" pitchFamily="50" charset="-128"/>
              </a:rPr>
              <a:t>万人</a:t>
            </a:r>
            <a:r>
              <a:rPr lang="ja-JP" altLang="en-US" sz="1600" dirty="0">
                <a:latin typeface="メイリオ" panose="020B0604030504040204" pitchFamily="50" charset="-128"/>
                <a:ea typeface="メイリオ" panose="020B0604030504040204" pitchFamily="50" charset="-128"/>
              </a:rPr>
              <a:t>、</a:t>
            </a:r>
            <a:endParaRPr lang="en-US" altLang="ja-JP" sz="1600" dirty="0">
              <a:latin typeface="メイリオ" panose="020B0604030504040204" pitchFamily="50" charset="-128"/>
              <a:ea typeface="メイリオ" panose="020B0604030504040204" pitchFamily="50" charset="-128"/>
            </a:endParaRPr>
          </a:p>
          <a:p>
            <a:pPr algn="ctr"/>
            <a:r>
              <a:rPr lang="ja-JP" altLang="en-US" sz="1600" dirty="0">
                <a:latin typeface="メイリオ" panose="020B0604030504040204" pitchFamily="50" charset="-128"/>
                <a:ea typeface="メイリオ" panose="020B0604030504040204" pitchFamily="50" charset="-128"/>
              </a:rPr>
              <a:t>（</a:t>
            </a:r>
            <a:r>
              <a:rPr lang="en-US" altLang="ja-JP" sz="1600" dirty="0">
                <a:latin typeface="メイリオ" panose="020B0604030504040204" pitchFamily="50" charset="-128"/>
                <a:ea typeface="メイリオ" panose="020B0604030504040204" pitchFamily="50" charset="-128"/>
              </a:rPr>
              <a:t>65</a:t>
            </a:r>
            <a:r>
              <a:rPr lang="ja-JP" altLang="en-US" sz="1600" dirty="0">
                <a:latin typeface="メイリオ" panose="020B0604030504040204" pitchFamily="50" charset="-128"/>
                <a:ea typeface="メイリオ" panose="020B0604030504040204" pitchFamily="50" charset="-128"/>
              </a:rPr>
              <a:t>歳以上の</a:t>
            </a:r>
            <a:r>
              <a:rPr lang="en-US" altLang="ja-JP" sz="1600" dirty="0">
                <a:latin typeface="メイリオ" panose="020B0604030504040204" pitchFamily="50" charset="-128"/>
                <a:ea typeface="メイリオ" panose="020B0604030504040204" pitchFamily="50" charset="-128"/>
              </a:rPr>
              <a:t>6</a:t>
            </a:r>
            <a:r>
              <a:rPr lang="ja-JP" altLang="en-US" sz="1600" dirty="0">
                <a:latin typeface="メイリオ" panose="020B0604030504040204" pitchFamily="50" charset="-128"/>
                <a:ea typeface="メイリオ" panose="020B0604030504040204" pitchFamily="50" charset="-128"/>
              </a:rPr>
              <a:t>人に</a:t>
            </a:r>
            <a:r>
              <a:rPr lang="en-US" altLang="ja-JP" sz="1600" dirty="0">
                <a:latin typeface="メイリオ" panose="020B0604030504040204" pitchFamily="50" charset="-128"/>
                <a:ea typeface="メイリオ" panose="020B0604030504040204" pitchFamily="50" charset="-128"/>
              </a:rPr>
              <a:t>1</a:t>
            </a:r>
            <a:r>
              <a:rPr lang="ja-JP" altLang="en-US" sz="1600" dirty="0">
                <a:latin typeface="メイリオ" panose="020B0604030504040204" pitchFamily="50" charset="-128"/>
                <a:ea typeface="メイリオ" panose="020B0604030504040204" pitchFamily="50" charset="-128"/>
              </a:rPr>
              <a:t>人）</a:t>
            </a:r>
            <a:endParaRPr lang="en-US" altLang="ja-JP" sz="1600" dirty="0">
              <a:latin typeface="メイリオ" panose="020B0604030504040204" pitchFamily="50" charset="-128"/>
              <a:ea typeface="メイリオ" panose="020B0604030504040204" pitchFamily="50" charset="-128"/>
            </a:endParaRPr>
          </a:p>
          <a:p>
            <a:pPr algn="ctr"/>
            <a:r>
              <a:rPr lang="ja-JP" altLang="en-US" sz="1600" dirty="0">
                <a:highlight>
                  <a:srgbClr val="FFFF00"/>
                </a:highlight>
                <a:latin typeface="メイリオ" panose="020B0604030504040204" pitchFamily="50" charset="-128"/>
                <a:ea typeface="メイリオ" panose="020B0604030504040204" pitchFamily="50" charset="-128"/>
              </a:rPr>
              <a:t>認知機能の維持効果をもつ食品の日常摂取が重要</a:t>
            </a:r>
            <a:endParaRPr lang="en-US" altLang="ja-JP" sz="1600" dirty="0">
              <a:highlight>
                <a:srgbClr val="FFFF00"/>
              </a:highlight>
              <a:latin typeface="メイリオ" panose="020B0604030504040204" pitchFamily="50" charset="-128"/>
              <a:ea typeface="メイリオ" panose="020B0604030504040204" pitchFamily="50" charset="-128"/>
            </a:endParaRPr>
          </a:p>
        </p:txBody>
      </p:sp>
      <p:pic>
        <p:nvPicPr>
          <p:cNvPr id="118" name="図 117"/>
          <p:cNvPicPr>
            <a:picLocks noChangeAspect="1"/>
          </p:cNvPicPr>
          <p:nvPr/>
        </p:nvPicPr>
        <p:blipFill rotWithShape="1">
          <a:blip r:embed="rId7" cstate="email">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a:ext>
            </a:extLst>
          </a:blip>
          <a:srcRect/>
          <a:stretch/>
        </p:blipFill>
        <p:spPr>
          <a:xfrm>
            <a:off x="1888448" y="4260831"/>
            <a:ext cx="940171" cy="1333255"/>
          </a:xfrm>
          <a:prstGeom prst="rect">
            <a:avLst/>
          </a:prstGeom>
        </p:spPr>
      </p:pic>
      <p:sp>
        <p:nvSpPr>
          <p:cNvPr id="119" name="円/楕円 9"/>
          <p:cNvSpPr/>
          <p:nvPr/>
        </p:nvSpPr>
        <p:spPr>
          <a:xfrm rot="16976636">
            <a:off x="2260276" y="3729756"/>
            <a:ext cx="918632" cy="594373"/>
          </a:xfrm>
          <a:prstGeom prst="ellipse">
            <a:avLst/>
          </a:prstGeom>
          <a:solidFill>
            <a:srgbClr val="FFFF00"/>
          </a:solidFill>
          <a:ln w="19050">
            <a:solidFill>
              <a:srgbClr val="FFC000"/>
            </a:solidFill>
          </a:ln>
          <a:effectLst>
            <a:outerShdw blurRad="50800" dist="38100" dir="2700000" algn="tl" rotWithShape="0">
              <a:prstClr val="black">
                <a:alpha val="40000"/>
              </a:prstClr>
            </a:outerShdw>
          </a:effectLst>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endParaRPr>
          </a:p>
        </p:txBody>
      </p:sp>
      <p:sp>
        <p:nvSpPr>
          <p:cNvPr id="120" name="正方形/長方形 119"/>
          <p:cNvSpPr/>
          <p:nvPr/>
        </p:nvSpPr>
        <p:spPr>
          <a:xfrm rot="19389242">
            <a:off x="2466267" y="3882859"/>
            <a:ext cx="548898" cy="387560"/>
          </a:xfrm>
          <a:prstGeom prst="rect">
            <a:avLst/>
          </a:prstGeom>
          <a:noFill/>
        </p:spPr>
        <p:txBody>
          <a:bodyPr wrap="none" lIns="91440" tIns="45720" rIns="91440" bIns="45720" numCol="1">
            <a:prstTxWarp prst="textInflateBottom">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ja-JP"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メイリオ" panose="020B0604030504040204" pitchFamily="50" charset="-128"/>
                <a:ea typeface="メイリオ" panose="020B0604030504040204" pitchFamily="50" charset="-128"/>
              </a:rPr>
              <a:t>EPA</a:t>
            </a:r>
            <a:endParaRPr lang="ja-JP" alt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メイリオ" panose="020B0604030504040204" pitchFamily="50" charset="-128"/>
              <a:ea typeface="メイリオ" panose="020B0604030504040204" pitchFamily="50" charset="-128"/>
            </a:endParaRPr>
          </a:p>
        </p:txBody>
      </p:sp>
      <p:pic>
        <p:nvPicPr>
          <p:cNvPr id="121" name="図 120"/>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709241" y="5588220"/>
            <a:ext cx="1024960" cy="340883"/>
          </a:xfrm>
          <a:prstGeom prst="rect">
            <a:avLst/>
          </a:prstGeom>
        </p:spPr>
      </p:pic>
      <p:sp>
        <p:nvSpPr>
          <p:cNvPr id="122" name="正方形/長方形 121"/>
          <p:cNvSpPr/>
          <p:nvPr/>
        </p:nvSpPr>
        <p:spPr>
          <a:xfrm>
            <a:off x="497850" y="4179968"/>
            <a:ext cx="1672477" cy="276999"/>
          </a:xfrm>
          <a:prstGeom prst="rect">
            <a:avLst/>
          </a:prstGeom>
        </p:spPr>
        <p:txBody>
          <a:bodyPr wrap="square">
            <a:spAutoFit/>
          </a:bodyPr>
          <a:lstStyle/>
          <a:p>
            <a:r>
              <a:rPr lang="ja-JP" altLang="en-US" sz="1200" kern="100" dirty="0">
                <a:solidFill>
                  <a:schemeClr val="bg2">
                    <a:lumMod val="10000"/>
                  </a:schemeClr>
                </a:solidFill>
                <a:latin typeface="メイリオ" panose="020B0604030504040204" pitchFamily="50" charset="-128"/>
                <a:ea typeface="メイリオ" panose="020B0604030504040204" pitchFamily="50" charset="-128"/>
                <a:cs typeface="ＭＳ 明朝" panose="02020609040205080304" pitchFamily="17" charset="-128"/>
              </a:rPr>
              <a:t>市販高脂血症薬</a:t>
            </a:r>
            <a:endParaRPr lang="ja-JP" altLang="en-US" sz="1200" dirty="0">
              <a:solidFill>
                <a:schemeClr val="bg2">
                  <a:lumMod val="10000"/>
                </a:schemeClr>
              </a:solidFill>
              <a:latin typeface="メイリオ" panose="020B0604030504040204" pitchFamily="50" charset="-128"/>
              <a:ea typeface="メイリオ" panose="020B0604030504040204" pitchFamily="50" charset="-128"/>
            </a:endParaRPr>
          </a:p>
        </p:txBody>
      </p:sp>
      <p:sp>
        <p:nvSpPr>
          <p:cNvPr id="123" name="円/楕円 12"/>
          <p:cNvSpPr/>
          <p:nvPr/>
        </p:nvSpPr>
        <p:spPr>
          <a:xfrm rot="5734998">
            <a:off x="1906310" y="3834460"/>
            <a:ext cx="459316" cy="445780"/>
          </a:xfrm>
          <a:prstGeom prst="ellipse">
            <a:avLst/>
          </a:prstGeom>
          <a:solidFill>
            <a:srgbClr val="FFFF00"/>
          </a:solidFill>
          <a:ln w="19050">
            <a:solidFill>
              <a:srgbClr val="FFC000"/>
            </a:solidFill>
          </a:ln>
          <a:effectLst>
            <a:outerShdw blurRad="50800" dist="38100" dir="2700000" algn="tl" rotWithShape="0">
              <a:prstClr val="black">
                <a:alpha val="40000"/>
              </a:prstClr>
            </a:outerShdw>
          </a:effectLst>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endParaRPr>
          </a:p>
        </p:txBody>
      </p:sp>
      <p:pic>
        <p:nvPicPr>
          <p:cNvPr id="124" name="図 123"/>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678645" y="4468401"/>
            <a:ext cx="1162870" cy="875834"/>
          </a:xfrm>
          <a:prstGeom prst="rect">
            <a:avLst/>
          </a:prstGeom>
        </p:spPr>
      </p:pic>
      <p:sp>
        <p:nvSpPr>
          <p:cNvPr id="125" name="テキスト ボックス 124">
            <a:extLst>
              <a:ext uri="{FF2B5EF4-FFF2-40B4-BE49-F238E27FC236}">
                <a16:creationId xmlns:a16="http://schemas.microsoft.com/office/drawing/2014/main" id="{A1827C34-B5C0-4AB4-9BB3-F1E059530184}"/>
              </a:ext>
            </a:extLst>
          </p:cNvPr>
          <p:cNvSpPr txBox="1"/>
          <p:nvPr/>
        </p:nvSpPr>
        <p:spPr>
          <a:xfrm>
            <a:off x="447035" y="6115265"/>
            <a:ext cx="2848793" cy="307777"/>
          </a:xfrm>
          <a:prstGeom prst="rect">
            <a:avLst/>
          </a:prstGeom>
          <a:noFill/>
        </p:spPr>
        <p:txBody>
          <a:bodyPr wrap="square" rtlCol="0">
            <a:spAutoFit/>
          </a:bodyPr>
          <a:lstStyle/>
          <a:p>
            <a:pPr algn="ctr"/>
            <a:r>
              <a:rPr lang="ja-JP" altLang="en-US" sz="1400" dirty="0">
                <a:latin typeface="メイリオ" panose="020B0604030504040204" pitchFamily="50" charset="-128"/>
                <a:ea typeface="メイリオ" panose="020B0604030504040204" pitchFamily="50" charset="-128"/>
              </a:rPr>
              <a:t>国内市場規模 </a:t>
            </a:r>
            <a:r>
              <a:rPr lang="en-US" altLang="ja-JP" sz="1400" dirty="0">
                <a:latin typeface="メイリオ" panose="020B0604030504040204" pitchFamily="50" charset="-128"/>
                <a:ea typeface="メイリオ" panose="020B0604030504040204" pitchFamily="50" charset="-128"/>
              </a:rPr>
              <a:t>345</a:t>
            </a:r>
            <a:r>
              <a:rPr lang="ja-JP" altLang="en-US" sz="1400" dirty="0">
                <a:latin typeface="メイリオ" panose="020B0604030504040204" pitchFamily="50" charset="-128"/>
                <a:ea typeface="メイリオ" panose="020B0604030504040204" pitchFamily="50" charset="-128"/>
              </a:rPr>
              <a:t>億円 </a:t>
            </a:r>
            <a:r>
              <a:rPr lang="en-US" altLang="ja-JP" sz="1400" dirty="0">
                <a:latin typeface="メイリオ" panose="020B0604030504040204" pitchFamily="50" charset="-128"/>
                <a:ea typeface="メイリオ" panose="020B0604030504040204" pitchFamily="50" charset="-128"/>
              </a:rPr>
              <a:t>(2014)</a:t>
            </a:r>
          </a:p>
        </p:txBody>
      </p:sp>
      <p:sp>
        <p:nvSpPr>
          <p:cNvPr id="126" name="テキスト ボックス 125"/>
          <p:cNvSpPr txBox="1"/>
          <p:nvPr/>
        </p:nvSpPr>
        <p:spPr>
          <a:xfrm>
            <a:off x="466436" y="3914621"/>
            <a:ext cx="550792" cy="307777"/>
          </a:xfrm>
          <a:prstGeom prst="rect">
            <a:avLst/>
          </a:prstGeom>
          <a:noFill/>
        </p:spPr>
        <p:txBody>
          <a:bodyPr wrap="none" rtlCol="0">
            <a:spAutoFit/>
          </a:bodyPr>
          <a:lstStyle/>
          <a:p>
            <a:r>
              <a:rPr kumimoji="1" lang="en-US" altLang="ja-JP" sz="1400" b="1" dirty="0">
                <a:latin typeface="メイリオ" panose="020B0604030504040204" pitchFamily="50" charset="-128"/>
                <a:ea typeface="メイリオ" panose="020B0604030504040204" pitchFamily="50" charset="-128"/>
              </a:rPr>
              <a:t>EPA</a:t>
            </a:r>
            <a:endParaRPr kumimoji="1" lang="ja-JP" altLang="en-US" sz="1400" b="1" dirty="0">
              <a:latin typeface="メイリオ" panose="020B0604030504040204" pitchFamily="50" charset="-128"/>
              <a:ea typeface="メイリオ" panose="020B0604030504040204" pitchFamily="50" charset="-128"/>
            </a:endParaRPr>
          </a:p>
        </p:txBody>
      </p:sp>
      <p:sp>
        <p:nvSpPr>
          <p:cNvPr id="127" name="テキスト ボックス 126"/>
          <p:cNvSpPr txBox="1"/>
          <p:nvPr/>
        </p:nvSpPr>
        <p:spPr>
          <a:xfrm>
            <a:off x="711236" y="5686684"/>
            <a:ext cx="954107" cy="276999"/>
          </a:xfrm>
          <a:prstGeom prst="rect">
            <a:avLst/>
          </a:prstGeom>
          <a:noFill/>
        </p:spPr>
        <p:txBody>
          <a:bodyPr wrap="none" rtlCol="0">
            <a:spAutoFit/>
          </a:bodyPr>
          <a:lstStyle/>
          <a:p>
            <a:r>
              <a:rPr kumimoji="1" lang="ja-JP" altLang="en-US" sz="1200" dirty="0">
                <a:latin typeface="メイリオ" panose="020B0604030504040204" pitchFamily="50" charset="-128"/>
                <a:ea typeface="メイリオ" panose="020B0604030504040204" pitchFamily="50" charset="-128"/>
              </a:rPr>
              <a:t>血栓を改善</a:t>
            </a:r>
          </a:p>
        </p:txBody>
      </p:sp>
      <p:sp>
        <p:nvSpPr>
          <p:cNvPr id="128" name="テキスト ボックス 127"/>
          <p:cNvSpPr txBox="1"/>
          <p:nvPr/>
        </p:nvSpPr>
        <p:spPr>
          <a:xfrm>
            <a:off x="97393" y="3844473"/>
            <a:ext cx="369332" cy="2770616"/>
          </a:xfrm>
          <a:prstGeom prst="rect">
            <a:avLst/>
          </a:prstGeom>
          <a:noFill/>
        </p:spPr>
        <p:txBody>
          <a:bodyPr vert="eaVert" wrap="square" rtlCol="0">
            <a:spAutoFit/>
          </a:bodyPr>
          <a:lstStyle/>
          <a:p>
            <a:r>
              <a:rPr kumimoji="1" lang="ja-JP" altLang="en-US" sz="1200" dirty="0">
                <a:latin typeface="メイリオ" panose="020B0604030504040204" pitchFamily="50" charset="-128"/>
                <a:ea typeface="メイリオ" panose="020B0604030504040204" pitchFamily="50" charset="-128"/>
              </a:rPr>
              <a:t>現在、</a:t>
            </a:r>
            <a:r>
              <a:rPr kumimoji="1" lang="en-US" altLang="ja-JP" sz="1200" dirty="0">
                <a:latin typeface="メイリオ" panose="020B0604030504040204" pitchFamily="50" charset="-128"/>
                <a:ea typeface="メイリオ" panose="020B0604030504040204" pitchFamily="50" charset="-128"/>
              </a:rPr>
              <a:t>EPA</a:t>
            </a:r>
            <a:r>
              <a:rPr kumimoji="1" lang="ja-JP" altLang="en-US" sz="1200" dirty="0">
                <a:latin typeface="メイリオ" panose="020B0604030504040204" pitchFamily="50" charset="-128"/>
                <a:ea typeface="メイリオ" panose="020B0604030504040204" pitchFamily="50" charset="-128"/>
              </a:rPr>
              <a:t>は医薬品として認証・販売</a:t>
            </a:r>
          </a:p>
        </p:txBody>
      </p:sp>
      <p:pic>
        <p:nvPicPr>
          <p:cNvPr id="129" name="Picture 2" descr="https://mmgjapan.encom.jp/src/illust/ihoaa0a6a4.jpg"/>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4053044" y="4959270"/>
            <a:ext cx="1587701" cy="1526626"/>
          </a:xfrm>
          <a:prstGeom prst="rect">
            <a:avLst/>
          </a:prstGeom>
          <a:noFill/>
        </p:spPr>
      </p:pic>
      <p:pic>
        <p:nvPicPr>
          <p:cNvPr id="130" name="図 129"/>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3896140" y="4184363"/>
            <a:ext cx="1591373" cy="803724"/>
          </a:xfrm>
          <a:prstGeom prst="rect">
            <a:avLst/>
          </a:prstGeom>
        </p:spPr>
      </p:pic>
      <p:sp>
        <p:nvSpPr>
          <p:cNvPr id="131" name="円/楕円 9"/>
          <p:cNvSpPr/>
          <p:nvPr/>
        </p:nvSpPr>
        <p:spPr>
          <a:xfrm rot="19635943">
            <a:off x="4985099" y="3818181"/>
            <a:ext cx="864096" cy="576064"/>
          </a:xfrm>
          <a:prstGeom prst="ellipse">
            <a:avLst/>
          </a:prstGeom>
          <a:solidFill>
            <a:srgbClr val="FFFF00"/>
          </a:solidFill>
          <a:ln w="19050">
            <a:solidFill>
              <a:srgbClr val="FFC000"/>
            </a:solidFill>
          </a:ln>
          <a:effectLst>
            <a:outerShdw blurRad="50800" dist="38100" dir="2700000" algn="tl" rotWithShape="0">
              <a:prstClr val="black">
                <a:alpha val="40000"/>
              </a:prstClr>
            </a:outerShdw>
          </a:effectLst>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endParaRPr>
          </a:p>
        </p:txBody>
      </p:sp>
      <p:sp>
        <p:nvSpPr>
          <p:cNvPr id="132" name="円/楕円 12"/>
          <p:cNvSpPr/>
          <p:nvPr/>
        </p:nvSpPr>
        <p:spPr>
          <a:xfrm rot="5165654">
            <a:off x="4601202" y="4063902"/>
            <a:ext cx="593521" cy="786624"/>
          </a:xfrm>
          <a:prstGeom prst="ellipse">
            <a:avLst/>
          </a:prstGeom>
          <a:solidFill>
            <a:schemeClr val="accent6">
              <a:lumMod val="60000"/>
              <a:lumOff val="40000"/>
            </a:schemeClr>
          </a:solidFill>
          <a:ln w="19050">
            <a:solidFill>
              <a:srgbClr val="FFC000"/>
            </a:solidFill>
          </a:ln>
          <a:effectLst>
            <a:outerShdw blurRad="50800" dist="38100" dir="2700000" algn="tl" rotWithShape="0">
              <a:prstClr val="black">
                <a:alpha val="40000"/>
              </a:prstClr>
            </a:outerShdw>
          </a:effectLst>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endParaRPr>
          </a:p>
        </p:txBody>
      </p:sp>
      <p:sp>
        <p:nvSpPr>
          <p:cNvPr id="133" name="正方形/長方形 132"/>
          <p:cNvSpPr/>
          <p:nvPr/>
        </p:nvSpPr>
        <p:spPr>
          <a:xfrm rot="420099">
            <a:off x="5136931" y="4002701"/>
            <a:ext cx="531989" cy="287486"/>
          </a:xfrm>
          <a:prstGeom prst="rect">
            <a:avLst/>
          </a:prstGeom>
          <a:noFill/>
        </p:spPr>
        <p:txBody>
          <a:bodyPr wrap="none" lIns="91440" tIns="45720" rIns="91440" bIns="45720" numCol="1">
            <a:prstTxWarp prst="textInflateBottom">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ja-JP"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メイリオ" panose="020B0604030504040204" pitchFamily="50" charset="-128"/>
                <a:ea typeface="メイリオ" panose="020B0604030504040204" pitchFamily="50" charset="-128"/>
              </a:rPr>
              <a:t>DHA</a:t>
            </a:r>
            <a:endParaRPr lang="ja-JP" alt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メイリオ" panose="020B0604030504040204" pitchFamily="50" charset="-128"/>
              <a:ea typeface="メイリオ" panose="020B0604030504040204" pitchFamily="50" charset="-128"/>
            </a:endParaRPr>
          </a:p>
        </p:txBody>
      </p:sp>
      <p:sp>
        <p:nvSpPr>
          <p:cNvPr id="134" name="正方形/長方形 133"/>
          <p:cNvSpPr/>
          <p:nvPr/>
        </p:nvSpPr>
        <p:spPr>
          <a:xfrm rot="20175460">
            <a:off x="4610168" y="4361533"/>
            <a:ext cx="592905" cy="260790"/>
          </a:xfrm>
          <a:prstGeom prst="rect">
            <a:avLst/>
          </a:prstGeom>
          <a:noFill/>
        </p:spPr>
        <p:txBody>
          <a:bodyPr wrap="none" lIns="91440" tIns="45720" rIns="91440" bIns="45720" numCol="1">
            <a:prstTxWarp prst="textInflateBottom">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ja-JP" altLang="en-US" sz="5400" b="1" dirty="0">
                <a:ln w="11430"/>
                <a:solidFill>
                  <a:schemeClr val="bg2">
                    <a:lumMod val="10000"/>
                  </a:schemeClr>
                </a:solidFill>
                <a:effectLst>
                  <a:outerShdw blurRad="50800" dist="39000" dir="5460000" algn="tl">
                    <a:srgbClr val="000000">
                      <a:alpha val="38000"/>
                    </a:srgbClr>
                  </a:outerShdw>
                </a:effectLst>
                <a:latin typeface="メイリオ" panose="020B0604030504040204" pitchFamily="50" charset="-128"/>
                <a:ea typeface="メイリオ" panose="020B0604030504040204" pitchFamily="50" charset="-128"/>
              </a:rPr>
              <a:t>強化物質</a:t>
            </a:r>
          </a:p>
        </p:txBody>
      </p:sp>
      <p:sp>
        <p:nvSpPr>
          <p:cNvPr id="135" name="角丸四角形 134"/>
          <p:cNvSpPr/>
          <p:nvPr/>
        </p:nvSpPr>
        <p:spPr>
          <a:xfrm>
            <a:off x="3690439" y="3829056"/>
            <a:ext cx="2449119" cy="2930413"/>
          </a:xfrm>
          <a:prstGeom prst="roundRect">
            <a:avLst>
              <a:gd name="adj" fmla="val 832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endParaRPr>
          </a:p>
        </p:txBody>
      </p:sp>
      <p:sp>
        <p:nvSpPr>
          <p:cNvPr id="137" name="テキスト ボックス 136">
            <a:extLst>
              <a:ext uri="{FF2B5EF4-FFF2-40B4-BE49-F238E27FC236}">
                <a16:creationId xmlns:a16="http://schemas.microsoft.com/office/drawing/2014/main" id="{4D07C741-004A-43B0-973C-1DFC95D98CC8}"/>
              </a:ext>
            </a:extLst>
          </p:cNvPr>
          <p:cNvSpPr txBox="1"/>
          <p:nvPr/>
        </p:nvSpPr>
        <p:spPr>
          <a:xfrm>
            <a:off x="3768298" y="6127669"/>
            <a:ext cx="2236510" cy="584775"/>
          </a:xfrm>
          <a:prstGeom prst="rect">
            <a:avLst/>
          </a:prstGeom>
          <a:noFill/>
        </p:spPr>
        <p:txBody>
          <a:bodyPr wrap="none" rtlCol="0">
            <a:spAutoFit/>
          </a:bodyPr>
          <a:lstStyle/>
          <a:p>
            <a:pPr algn="ctr"/>
            <a:r>
              <a:rPr lang="ja-JP" altLang="en-US" sz="1600" dirty="0">
                <a:highlight>
                  <a:srgbClr val="FFFF00"/>
                </a:highlight>
                <a:latin typeface="メイリオ" panose="020B0604030504040204" pitchFamily="50" charset="-128"/>
                <a:ea typeface="メイリオ" panose="020B0604030504040204" pitchFamily="50" charset="-128"/>
              </a:rPr>
              <a:t>認知機能の維持効果を</a:t>
            </a:r>
            <a:endParaRPr lang="en-US" altLang="ja-JP" sz="1600" dirty="0">
              <a:highlight>
                <a:srgbClr val="FFFF00"/>
              </a:highlight>
              <a:latin typeface="メイリオ" panose="020B0604030504040204" pitchFamily="50" charset="-128"/>
              <a:ea typeface="メイリオ" panose="020B0604030504040204" pitchFamily="50" charset="-128"/>
            </a:endParaRPr>
          </a:p>
          <a:p>
            <a:pPr algn="ctr"/>
            <a:r>
              <a:rPr lang="ja-JP" altLang="en-US" sz="1600" dirty="0">
                <a:highlight>
                  <a:srgbClr val="FFFF00"/>
                </a:highlight>
                <a:latin typeface="メイリオ" panose="020B0604030504040204" pitchFamily="50" charset="-128"/>
                <a:ea typeface="メイリオ" panose="020B0604030504040204" pitchFamily="50" charset="-128"/>
              </a:rPr>
              <a:t>実験室で確認</a:t>
            </a:r>
            <a:endParaRPr lang="ja-JP" altLang="en-US" sz="1600" dirty="0">
              <a:latin typeface="メイリオ" panose="020B0604030504040204" pitchFamily="50" charset="-128"/>
              <a:ea typeface="メイリオ" panose="020B0604030504040204" pitchFamily="50" charset="-128"/>
            </a:endParaRPr>
          </a:p>
        </p:txBody>
      </p:sp>
      <p:sp>
        <p:nvSpPr>
          <p:cNvPr id="139" name="テキスト ボックス 138"/>
          <p:cNvSpPr txBox="1"/>
          <p:nvPr/>
        </p:nvSpPr>
        <p:spPr>
          <a:xfrm>
            <a:off x="5462253" y="4329931"/>
            <a:ext cx="646331" cy="461665"/>
          </a:xfrm>
          <a:prstGeom prst="rect">
            <a:avLst/>
          </a:prstGeom>
          <a:noFill/>
        </p:spPr>
        <p:txBody>
          <a:bodyPr wrap="none" rtlCol="0">
            <a:spAutoFit/>
          </a:bodyPr>
          <a:lstStyle/>
          <a:p>
            <a:r>
              <a:rPr kumimoji="1" lang="ja-JP" altLang="en-US" sz="1200" dirty="0">
                <a:latin typeface="メイリオ" panose="020B0604030504040204" pitchFamily="50" charset="-128"/>
                <a:ea typeface="メイリオ" panose="020B0604030504040204" pitchFamily="50" charset="-128"/>
              </a:rPr>
              <a:t>を含む</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副産物</a:t>
            </a:r>
          </a:p>
        </p:txBody>
      </p:sp>
      <p:sp>
        <p:nvSpPr>
          <p:cNvPr id="100" name="角丸四角形 99"/>
          <p:cNvSpPr/>
          <p:nvPr/>
        </p:nvSpPr>
        <p:spPr>
          <a:xfrm>
            <a:off x="124355" y="1048808"/>
            <a:ext cx="4744152" cy="2588201"/>
          </a:xfrm>
          <a:prstGeom prst="roundRect">
            <a:avLst>
              <a:gd name="adj" fmla="val 8326"/>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endParaRPr>
          </a:p>
        </p:txBody>
      </p:sp>
      <p:sp>
        <p:nvSpPr>
          <p:cNvPr id="4" name="正方形/長方形 3"/>
          <p:cNvSpPr/>
          <p:nvPr/>
        </p:nvSpPr>
        <p:spPr>
          <a:xfrm>
            <a:off x="254797" y="1502077"/>
            <a:ext cx="2608404" cy="954107"/>
          </a:xfrm>
          <a:prstGeom prst="rect">
            <a:avLst/>
          </a:prstGeom>
        </p:spPr>
        <p:txBody>
          <a:bodyPr wrap="square">
            <a:spAutoFit/>
          </a:bodyPr>
          <a:lstStyle/>
          <a:p>
            <a:pPr>
              <a:spcBef>
                <a:spcPts val="600"/>
              </a:spcBef>
            </a:pPr>
            <a:r>
              <a:rPr lang="ja-JP" altLang="en-US" sz="1400" b="1" dirty="0">
                <a:latin typeface="メイリオ" panose="020B0604030504040204" pitchFamily="50" charset="-128"/>
                <a:ea typeface="メイリオ" panose="020B0604030504040204" pitchFamily="50" charset="-128"/>
              </a:rPr>
              <a:t>循環器病改善や抗ガン作用</a:t>
            </a:r>
            <a:r>
              <a:rPr lang="ja-JP" altLang="en-US" sz="1400" dirty="0">
                <a:latin typeface="メイリオ" panose="020B0604030504040204" pitchFamily="50" charset="-128"/>
                <a:ea typeface="メイリオ" panose="020B0604030504040204" pitchFamily="50" charset="-128"/>
              </a:rPr>
              <a:t>を持つ</a:t>
            </a:r>
            <a:r>
              <a:rPr lang="ja-JP" altLang="en-US" sz="1400" b="1" dirty="0">
                <a:latin typeface="メイリオ" panose="020B0604030504040204" pitchFamily="50" charset="-128"/>
                <a:ea typeface="メイリオ" panose="020B0604030504040204" pitchFamily="50" charset="-128"/>
              </a:rPr>
              <a:t>健康に良い</a:t>
            </a:r>
            <a:r>
              <a:rPr lang="ja-JP" altLang="en-US" sz="1400" dirty="0">
                <a:latin typeface="メイリオ" panose="020B0604030504040204" pitchFamily="50" charset="-128"/>
                <a:ea typeface="メイリオ" panose="020B0604030504040204" pitchFamily="50" charset="-128"/>
              </a:rPr>
              <a:t>脂肪酸を</a:t>
            </a:r>
            <a:r>
              <a:rPr lang="ja-JP" altLang="en-US" sz="1400" b="1" dirty="0">
                <a:latin typeface="メイリオ" panose="020B0604030504040204" pitchFamily="50" charset="-128"/>
                <a:ea typeface="メイリオ" panose="020B0604030504040204" pitchFamily="50" charset="-128"/>
              </a:rPr>
              <a:t>天然油脂から酵素で濃縮</a:t>
            </a:r>
            <a:r>
              <a:rPr lang="ja-JP" altLang="en-US" sz="1400" dirty="0">
                <a:latin typeface="メイリオ" panose="020B0604030504040204" pitchFamily="50" charset="-128"/>
                <a:ea typeface="メイリオ" panose="020B0604030504040204" pitchFamily="50" charset="-128"/>
              </a:rPr>
              <a:t>する技術を開発</a:t>
            </a:r>
            <a:endParaRPr lang="en-US" altLang="ja-JP" sz="1400" dirty="0">
              <a:latin typeface="メイリオ" panose="020B0604030504040204" pitchFamily="50" charset="-128"/>
              <a:ea typeface="メイリオ" panose="020B0604030504040204" pitchFamily="50" charset="-128"/>
            </a:endParaRPr>
          </a:p>
        </p:txBody>
      </p:sp>
      <p:sp>
        <p:nvSpPr>
          <p:cNvPr id="143" name="角丸四角形 142"/>
          <p:cNvSpPr/>
          <p:nvPr/>
        </p:nvSpPr>
        <p:spPr>
          <a:xfrm>
            <a:off x="6522717" y="3345547"/>
            <a:ext cx="2460432" cy="3366898"/>
          </a:xfrm>
          <a:prstGeom prst="roundRect">
            <a:avLst>
              <a:gd name="adj" fmla="val 9254"/>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endParaRPr>
          </a:p>
        </p:txBody>
      </p:sp>
      <p:sp>
        <p:nvSpPr>
          <p:cNvPr id="144" name="テキスト ボックス 143">
            <a:extLst>
              <a:ext uri="{FF2B5EF4-FFF2-40B4-BE49-F238E27FC236}">
                <a16:creationId xmlns:a16="http://schemas.microsoft.com/office/drawing/2014/main" id="{EDA43406-F2C1-468E-AA79-CEAEC7DD2CF4}"/>
              </a:ext>
            </a:extLst>
          </p:cNvPr>
          <p:cNvSpPr txBox="1"/>
          <p:nvPr/>
        </p:nvSpPr>
        <p:spPr>
          <a:xfrm>
            <a:off x="6497298" y="6095282"/>
            <a:ext cx="2443298" cy="600164"/>
          </a:xfrm>
          <a:prstGeom prst="rect">
            <a:avLst/>
          </a:prstGeom>
          <a:noFill/>
        </p:spPr>
        <p:txBody>
          <a:bodyPr wrap="none" rtlCol="0">
            <a:spAutoFit/>
          </a:bodyPr>
          <a:lstStyle/>
          <a:p>
            <a:pPr algn="r"/>
            <a:r>
              <a:rPr lang="ja-JP" altLang="en-US" sz="1100" dirty="0">
                <a:latin typeface="メイリオ" panose="020B0604030504040204" pitchFamily="50" charset="-128"/>
                <a:ea typeface="メイリオ" panose="020B0604030504040204" pitchFamily="50" charset="-128"/>
              </a:rPr>
              <a:t>国内市場規模　</a:t>
            </a:r>
            <a:r>
              <a:rPr lang="en-US" altLang="ja-JP" sz="1100" dirty="0">
                <a:latin typeface="メイリオ" panose="020B0604030504040204" pitchFamily="50" charset="-128"/>
                <a:ea typeface="メイリオ" panose="020B0604030504040204" pitchFamily="50" charset="-128"/>
              </a:rPr>
              <a:t>1,528</a:t>
            </a:r>
            <a:r>
              <a:rPr lang="ja-JP" altLang="en-US" sz="1100" dirty="0">
                <a:latin typeface="メイリオ" panose="020B0604030504040204" pitchFamily="50" charset="-128"/>
                <a:ea typeface="メイリオ" panose="020B0604030504040204" pitchFamily="50" charset="-128"/>
              </a:rPr>
              <a:t>億円 </a:t>
            </a:r>
            <a:r>
              <a:rPr lang="en-US" altLang="ja-JP" sz="1100" dirty="0">
                <a:latin typeface="メイリオ" panose="020B0604030504040204" pitchFamily="50" charset="-128"/>
                <a:ea typeface="メイリオ" panose="020B0604030504040204" pitchFamily="50" charset="-128"/>
              </a:rPr>
              <a:t>(2018)</a:t>
            </a:r>
          </a:p>
          <a:p>
            <a:pPr algn="r"/>
            <a:r>
              <a:rPr lang="en-US" altLang="ja-JP" sz="1100" dirty="0">
                <a:latin typeface="メイリオ" panose="020B0604030504040204" pitchFamily="50" charset="-128"/>
                <a:ea typeface="メイリオ" panose="020B0604030504040204" pitchFamily="50" charset="-128"/>
              </a:rPr>
              <a:t>1,720</a:t>
            </a:r>
            <a:r>
              <a:rPr lang="ja-JP" altLang="en-US" sz="1100" dirty="0">
                <a:latin typeface="メイリオ" panose="020B0604030504040204" pitchFamily="50" charset="-128"/>
                <a:ea typeface="メイリオ" panose="020B0604030504040204" pitchFamily="50" charset="-128"/>
              </a:rPr>
              <a:t>億円 </a:t>
            </a:r>
            <a:r>
              <a:rPr lang="en-US" altLang="ja-JP" sz="1100" dirty="0">
                <a:latin typeface="メイリオ" panose="020B0604030504040204" pitchFamily="50" charset="-128"/>
                <a:ea typeface="メイリオ" panose="020B0604030504040204" pitchFamily="50" charset="-128"/>
              </a:rPr>
              <a:t>(2023)</a:t>
            </a:r>
          </a:p>
          <a:p>
            <a:pPr algn="r"/>
            <a:r>
              <a:rPr lang="ja-JP" altLang="en-US" sz="1100" dirty="0">
                <a:latin typeface="メイリオ" panose="020B0604030504040204" pitchFamily="50" charset="-128"/>
                <a:ea typeface="メイリオ" panose="020B0604030504040204" pitchFamily="50" charset="-128"/>
              </a:rPr>
              <a:t>国際市場規模  　　</a:t>
            </a:r>
            <a:r>
              <a:rPr lang="en-US" altLang="ja-JP" sz="1100" dirty="0">
                <a:latin typeface="メイリオ" panose="020B0604030504040204" pitchFamily="50" charset="-128"/>
                <a:ea typeface="メイリオ" panose="020B0604030504040204" pitchFamily="50" charset="-128"/>
              </a:rPr>
              <a:t>1.5</a:t>
            </a:r>
            <a:r>
              <a:rPr lang="ja-JP" altLang="en-US" sz="1100" dirty="0">
                <a:latin typeface="メイリオ" panose="020B0604030504040204" pitchFamily="50" charset="-128"/>
                <a:ea typeface="メイリオ" panose="020B0604030504040204" pitchFamily="50" charset="-128"/>
              </a:rPr>
              <a:t>兆円 </a:t>
            </a:r>
            <a:r>
              <a:rPr lang="en-US" altLang="ja-JP" sz="1100" dirty="0">
                <a:latin typeface="メイリオ" panose="020B0604030504040204" pitchFamily="50" charset="-128"/>
                <a:ea typeface="メイリオ" panose="020B0604030504040204" pitchFamily="50" charset="-128"/>
              </a:rPr>
              <a:t>(2024)</a:t>
            </a:r>
          </a:p>
        </p:txBody>
      </p:sp>
      <p:pic>
        <p:nvPicPr>
          <p:cNvPr id="151" name="図 150">
            <a:extLst>
              <a:ext uri="{FF2B5EF4-FFF2-40B4-BE49-F238E27FC236}">
                <a16:creationId xmlns:a16="http://schemas.microsoft.com/office/drawing/2014/main" id="{6C32E26B-09C9-4D95-8F11-5598008B78FE}"/>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6728898" y="5275386"/>
            <a:ext cx="1149966" cy="772490"/>
          </a:xfrm>
          <a:prstGeom prst="rect">
            <a:avLst/>
          </a:prstGeom>
        </p:spPr>
      </p:pic>
      <p:sp>
        <p:nvSpPr>
          <p:cNvPr id="152" name="テキスト ボックス 151">
            <a:extLst>
              <a:ext uri="{FF2B5EF4-FFF2-40B4-BE49-F238E27FC236}">
                <a16:creationId xmlns:a16="http://schemas.microsoft.com/office/drawing/2014/main" id="{9D2AA8C0-9ACE-4F5F-B128-4C9557E39779}"/>
              </a:ext>
            </a:extLst>
          </p:cNvPr>
          <p:cNvSpPr txBox="1"/>
          <p:nvPr/>
        </p:nvSpPr>
        <p:spPr>
          <a:xfrm>
            <a:off x="6620909" y="4303828"/>
            <a:ext cx="902811" cy="307777"/>
          </a:xfrm>
          <a:prstGeom prst="rect">
            <a:avLst/>
          </a:prstGeom>
          <a:noFill/>
        </p:spPr>
        <p:txBody>
          <a:bodyPr wrap="none" rtlCol="0">
            <a:spAutoFit/>
          </a:bodyPr>
          <a:lstStyle/>
          <a:p>
            <a:r>
              <a:rPr lang="ja-JP" altLang="en-US" sz="1400" b="1" dirty="0">
                <a:latin typeface="メイリオ" panose="020B0604030504040204" pitchFamily="50" charset="-128"/>
                <a:ea typeface="メイリオ" panose="020B0604030504040204" pitchFamily="50" charset="-128"/>
              </a:rPr>
              <a:t>介護食　</a:t>
            </a:r>
          </a:p>
        </p:txBody>
      </p:sp>
      <p:pic>
        <p:nvPicPr>
          <p:cNvPr id="148" name="Picture 2"/>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8008555" y="4348289"/>
            <a:ext cx="644462" cy="854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9" name="図 148"/>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276724" y="4340599"/>
            <a:ext cx="550145" cy="893570"/>
          </a:xfrm>
          <a:prstGeom prst="rect">
            <a:avLst/>
          </a:prstGeom>
        </p:spPr>
      </p:pic>
      <p:pic>
        <p:nvPicPr>
          <p:cNvPr id="150" name="図 149"/>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8298310" y="5233609"/>
            <a:ext cx="643406" cy="826700"/>
          </a:xfrm>
          <a:prstGeom prst="rect">
            <a:avLst/>
          </a:prstGeom>
        </p:spPr>
      </p:pic>
      <p:sp>
        <p:nvSpPr>
          <p:cNvPr id="153" name="テキスト ボックス 152">
            <a:extLst>
              <a:ext uri="{FF2B5EF4-FFF2-40B4-BE49-F238E27FC236}">
                <a16:creationId xmlns:a16="http://schemas.microsoft.com/office/drawing/2014/main" id="{4D07C741-004A-43B0-973C-1DFC95D98CC8}"/>
              </a:ext>
            </a:extLst>
          </p:cNvPr>
          <p:cNvSpPr txBox="1"/>
          <p:nvPr/>
        </p:nvSpPr>
        <p:spPr>
          <a:xfrm>
            <a:off x="6233235" y="3398466"/>
            <a:ext cx="3057248" cy="830997"/>
          </a:xfrm>
          <a:prstGeom prst="rect">
            <a:avLst/>
          </a:prstGeom>
          <a:noFill/>
        </p:spPr>
        <p:txBody>
          <a:bodyPr wrap="none" rtlCol="0">
            <a:spAutoFit/>
          </a:bodyPr>
          <a:lstStyle/>
          <a:p>
            <a:pPr algn="ctr"/>
            <a:r>
              <a:rPr lang="ja-JP" altLang="en-US" sz="1600" dirty="0">
                <a:highlight>
                  <a:srgbClr val="FFFF00"/>
                </a:highlight>
                <a:latin typeface="メイリオ" panose="020B0604030504040204" pitchFamily="50" charset="-128"/>
                <a:ea typeface="メイリオ" panose="020B0604030504040204" pitchFamily="50" charset="-128"/>
              </a:rPr>
              <a:t>認知機能の維持効果を</a:t>
            </a:r>
            <a:endParaRPr lang="en-US" altLang="ja-JP" sz="1600" dirty="0">
              <a:highlight>
                <a:srgbClr val="FFFF00"/>
              </a:highlight>
              <a:latin typeface="メイリオ" panose="020B0604030504040204" pitchFamily="50" charset="-128"/>
              <a:ea typeface="メイリオ" panose="020B0604030504040204" pitchFamily="50" charset="-128"/>
            </a:endParaRPr>
          </a:p>
          <a:p>
            <a:pPr algn="ctr"/>
            <a:r>
              <a:rPr lang="ja-JP" altLang="en-US" sz="1600" dirty="0">
                <a:highlight>
                  <a:srgbClr val="FFFF00"/>
                </a:highlight>
                <a:latin typeface="メイリオ" panose="020B0604030504040204" pitchFamily="50" charset="-128"/>
                <a:ea typeface="メイリオ" panose="020B0604030504040204" pitchFamily="50" charset="-128"/>
              </a:rPr>
              <a:t>付与した高齢者用食品に展開</a:t>
            </a:r>
            <a:endParaRPr lang="en-US" altLang="ja-JP" sz="1600" dirty="0">
              <a:highlight>
                <a:srgbClr val="FFFF00"/>
              </a:highlight>
              <a:latin typeface="メイリオ" panose="020B0604030504040204" pitchFamily="50" charset="-128"/>
              <a:ea typeface="メイリオ" panose="020B0604030504040204" pitchFamily="50" charset="-128"/>
            </a:endParaRPr>
          </a:p>
          <a:p>
            <a:pPr algn="ctr"/>
            <a:r>
              <a:rPr lang="ja-JP" altLang="en-US" sz="1600" dirty="0">
                <a:highlight>
                  <a:srgbClr val="FFFF00"/>
                </a:highlight>
                <a:latin typeface="メイリオ" panose="020B0604030504040204" pitchFamily="50" charset="-128"/>
                <a:ea typeface="メイリオ" panose="020B0604030504040204" pitchFamily="50" charset="-128"/>
              </a:rPr>
              <a:t>（既存商品に効果を付与する）</a:t>
            </a:r>
            <a:endParaRPr lang="ja-JP" altLang="en-US" sz="1600" dirty="0">
              <a:latin typeface="メイリオ" panose="020B0604030504040204" pitchFamily="50" charset="-128"/>
              <a:ea typeface="メイリオ" panose="020B0604030504040204" pitchFamily="50" charset="-128"/>
            </a:endParaRPr>
          </a:p>
        </p:txBody>
      </p:sp>
      <p:sp>
        <p:nvSpPr>
          <p:cNvPr id="154" name="正方形/長方形 153"/>
          <p:cNvSpPr/>
          <p:nvPr/>
        </p:nvSpPr>
        <p:spPr>
          <a:xfrm>
            <a:off x="6408256" y="3070678"/>
            <a:ext cx="1569660" cy="369332"/>
          </a:xfrm>
          <a:prstGeom prst="rect">
            <a:avLst/>
          </a:prstGeom>
        </p:spPr>
        <p:txBody>
          <a:bodyPr wrap="none">
            <a:spAutoFit/>
          </a:bodyPr>
          <a:lstStyle/>
          <a:p>
            <a:r>
              <a:rPr lang="ja-JP" altLang="en-US" b="1" dirty="0">
                <a:solidFill>
                  <a:srgbClr val="0000CC"/>
                </a:solidFill>
                <a:latin typeface="メイリオ" panose="020B0604030504040204" pitchFamily="50" charset="-128"/>
                <a:ea typeface="メイリオ" panose="020B0604030504040204" pitchFamily="50" charset="-128"/>
              </a:rPr>
              <a:t>キユーピー社</a:t>
            </a:r>
            <a:endParaRPr lang="ja-JP" altLang="en-US" b="1" dirty="0">
              <a:solidFill>
                <a:srgbClr val="002060"/>
              </a:solidFill>
              <a:latin typeface="メイリオ" panose="020B0604030504040204" pitchFamily="50" charset="-128"/>
              <a:ea typeface="メイリオ" panose="020B0604030504040204" pitchFamily="50" charset="-128"/>
            </a:endParaRPr>
          </a:p>
        </p:txBody>
      </p:sp>
      <p:sp>
        <p:nvSpPr>
          <p:cNvPr id="155" name="右矢印 154"/>
          <p:cNvSpPr/>
          <p:nvPr/>
        </p:nvSpPr>
        <p:spPr>
          <a:xfrm>
            <a:off x="6112214" y="4766329"/>
            <a:ext cx="385084" cy="573582"/>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6627657" y="5257951"/>
            <a:ext cx="1620957" cy="307777"/>
          </a:xfrm>
          <a:prstGeom prst="rect">
            <a:avLst/>
          </a:prstGeom>
        </p:spPr>
        <p:txBody>
          <a:bodyPr wrap="none">
            <a:spAutoFit/>
          </a:bodyPr>
          <a:lstStyle/>
          <a:p>
            <a:r>
              <a:rPr lang="ja-JP" altLang="en-US" sz="1400" b="1" dirty="0">
                <a:latin typeface="メイリオ" panose="020B0604030504040204" pitchFamily="50" charset="-128"/>
                <a:ea typeface="メイリオ" panose="020B0604030504040204" pitchFamily="50" charset="-128"/>
              </a:rPr>
              <a:t>油脂栄養強化食品</a:t>
            </a:r>
          </a:p>
        </p:txBody>
      </p:sp>
      <p:sp>
        <p:nvSpPr>
          <p:cNvPr id="136" name="正方形/長方形 135"/>
          <p:cNvSpPr/>
          <p:nvPr/>
        </p:nvSpPr>
        <p:spPr>
          <a:xfrm>
            <a:off x="3833458" y="3498056"/>
            <a:ext cx="2492990" cy="369332"/>
          </a:xfrm>
          <a:prstGeom prst="rect">
            <a:avLst/>
          </a:prstGeom>
          <a:solidFill>
            <a:schemeClr val="bg1"/>
          </a:solidFill>
        </p:spPr>
        <p:txBody>
          <a:bodyPr wrap="none">
            <a:spAutoFit/>
          </a:bodyPr>
          <a:lstStyle/>
          <a:p>
            <a:r>
              <a:rPr lang="ja-JP" altLang="en-US" b="1" dirty="0">
                <a:solidFill>
                  <a:srgbClr val="0000CC"/>
                </a:solidFill>
                <a:latin typeface="メイリオ" panose="020B0604030504040204" pitchFamily="50" charset="-128"/>
                <a:ea typeface="メイリオ" panose="020B0604030504040204" pitchFamily="50" charset="-128"/>
              </a:rPr>
              <a:t>大阪技術研・相愛大学</a:t>
            </a:r>
            <a:endParaRPr lang="ja-JP" altLang="en-US" b="1" dirty="0">
              <a:solidFill>
                <a:srgbClr val="002060"/>
              </a:solidFill>
              <a:latin typeface="メイリオ" panose="020B0604030504040204" pitchFamily="50" charset="-128"/>
              <a:ea typeface="メイリオ" panose="020B0604030504040204" pitchFamily="50" charset="-128"/>
            </a:endParaRPr>
          </a:p>
        </p:txBody>
      </p:sp>
      <p:sp>
        <p:nvSpPr>
          <p:cNvPr id="142" name="曲折矢印 141"/>
          <p:cNvSpPr/>
          <p:nvPr/>
        </p:nvSpPr>
        <p:spPr>
          <a:xfrm rot="10800000" flipH="1">
            <a:off x="3524125" y="3206861"/>
            <a:ext cx="689260" cy="1008444"/>
          </a:xfrm>
          <a:prstGeom prst="bentArrow">
            <a:avLst>
              <a:gd name="adj1" fmla="val 37943"/>
              <a:gd name="adj2" fmla="val 33161"/>
              <a:gd name="adj3" fmla="val 38020"/>
              <a:gd name="adj4" fmla="val 5677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tx1"/>
              </a:solidFill>
              <a:latin typeface="メイリオ" panose="020B0604030504040204" pitchFamily="50" charset="-128"/>
              <a:ea typeface="メイリオ" panose="020B0604030504040204" pitchFamily="50" charset="-128"/>
            </a:endParaRPr>
          </a:p>
        </p:txBody>
      </p:sp>
      <p:sp>
        <p:nvSpPr>
          <p:cNvPr id="108" name="テキスト ボックス 107"/>
          <p:cNvSpPr txBox="1"/>
          <p:nvPr/>
        </p:nvSpPr>
        <p:spPr>
          <a:xfrm>
            <a:off x="3381103" y="3344168"/>
            <a:ext cx="621214" cy="338554"/>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rPr>
              <a:t>分別</a:t>
            </a:r>
          </a:p>
        </p:txBody>
      </p:sp>
      <p:sp>
        <p:nvSpPr>
          <p:cNvPr id="53" name="スライド番号プレースホルダー 1"/>
          <p:cNvSpPr txBox="1">
            <a:spLocks/>
          </p:cNvSpPr>
          <p:nvPr/>
        </p:nvSpPr>
        <p:spPr>
          <a:xfrm>
            <a:off x="8629649" y="6492875"/>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44</a:t>
            </a:fld>
            <a:endParaRPr kumimoji="1" lang="ja-JP" altLang="en-US" sz="2000" dirty="0"/>
          </a:p>
        </p:txBody>
      </p:sp>
      <p:sp>
        <p:nvSpPr>
          <p:cNvPr id="54" name="コンテンツ プレースホルダー 2">
            <a:extLst>
              <a:ext uri="{FF2B5EF4-FFF2-40B4-BE49-F238E27FC236}">
                <a16:creationId xmlns:a16="http://schemas.microsoft.com/office/drawing/2014/main" id="{6C83C8A4-8EFC-5A4E-A20A-B83D4F8B3E8E}"/>
              </a:ext>
            </a:extLst>
          </p:cNvPr>
          <p:cNvSpPr txBox="1">
            <a:spLocks/>
          </p:cNvSpPr>
          <p:nvPr/>
        </p:nvSpPr>
        <p:spPr>
          <a:xfrm>
            <a:off x="0" y="4676"/>
            <a:ext cx="1531188" cy="346249"/>
          </a:xfrm>
          <a:prstGeom prst="rect">
            <a:avLst/>
          </a:prstGeom>
          <a:solidFill>
            <a:schemeClr val="accent5">
              <a:lumMod val="20000"/>
              <a:lumOff val="80000"/>
            </a:schemeClr>
          </a:solidFill>
        </p:spPr>
        <p:txBody>
          <a:bodyPr wrap="none">
            <a:spAutoFit/>
          </a:bodyPr>
          <a:lst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a:lstStyle>
          <a:p>
            <a:pPr marL="0" indent="0">
              <a:lnSpc>
                <a:spcPct val="110000"/>
              </a:lnSpc>
              <a:buNone/>
            </a:pP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　ライフ関連　</a:t>
            </a:r>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8332291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40023" y="2611178"/>
            <a:ext cx="800219" cy="276999"/>
          </a:xfrm>
          <a:prstGeom prst="rect">
            <a:avLst/>
          </a:prstGeom>
        </p:spPr>
        <p:txBody>
          <a:bodyPr wrap="none">
            <a:spAutoFit/>
          </a:bodyPr>
          <a:lstStyle/>
          <a:p>
            <a:r>
              <a:rPr lang="en-US" altLang="ja-JP" sz="1200" dirty="0">
                <a:latin typeface="Meiryo" panose="020B0604030504040204" pitchFamily="34" charset="-128"/>
                <a:ea typeface="Meiryo" panose="020B0604030504040204" pitchFamily="34" charset="-128"/>
                <a:cs typeface="Arial" panose="020B0604020202020204" pitchFamily="34" charset="0"/>
              </a:rPr>
              <a:t>【</a:t>
            </a:r>
            <a:r>
              <a:rPr lang="ja-JP" altLang="en-US" sz="1200">
                <a:latin typeface="Meiryo" panose="020B0604030504040204" pitchFamily="34" charset="-128"/>
                <a:ea typeface="Meiryo" panose="020B0604030504040204" pitchFamily="34" charset="-128"/>
                <a:cs typeface="Arial" panose="020B0604020202020204" pitchFamily="34" charset="0"/>
              </a:rPr>
              <a:t>目的</a:t>
            </a:r>
            <a:r>
              <a:rPr lang="en-US" altLang="ja-JP" sz="1200" dirty="0">
                <a:latin typeface="Meiryo" panose="020B0604030504040204" pitchFamily="34" charset="-128"/>
                <a:ea typeface="Meiryo" panose="020B0604030504040204" pitchFamily="34" charset="-128"/>
                <a:cs typeface="Arial" panose="020B0604020202020204" pitchFamily="34" charset="0"/>
              </a:rPr>
              <a:t>】</a:t>
            </a:r>
            <a:endParaRPr lang="ja-JP" altLang="en-US" sz="1200" dirty="0">
              <a:latin typeface="Meiryo" panose="020B0604030504040204" pitchFamily="34" charset="-128"/>
              <a:ea typeface="Meiryo" panose="020B0604030504040204" pitchFamily="34" charset="-128"/>
            </a:endParaRPr>
          </a:p>
        </p:txBody>
      </p:sp>
      <p:sp>
        <p:nvSpPr>
          <p:cNvPr id="7" name="正方形/長方形 6"/>
          <p:cNvSpPr/>
          <p:nvPr/>
        </p:nvSpPr>
        <p:spPr>
          <a:xfrm>
            <a:off x="154211" y="763392"/>
            <a:ext cx="1261884" cy="276999"/>
          </a:xfrm>
          <a:prstGeom prst="rect">
            <a:avLst/>
          </a:prstGeom>
          <a:solidFill>
            <a:schemeClr val="bg1"/>
          </a:solidFill>
        </p:spPr>
        <p:txBody>
          <a:bodyPr wrap="none">
            <a:spAutoFit/>
          </a:bodyPr>
          <a:lstStyle/>
          <a:p>
            <a:r>
              <a:rPr lang="en-US" altLang="ja-JP" sz="1200" dirty="0">
                <a:latin typeface="Meiryo" panose="020B0604030504040204" pitchFamily="34" charset="-128"/>
                <a:ea typeface="Meiryo" panose="020B0604030504040204" pitchFamily="34" charset="-128"/>
                <a:cs typeface="Arial" panose="020B0604020202020204" pitchFamily="34" charset="0"/>
              </a:rPr>
              <a:t>【</a:t>
            </a:r>
            <a:r>
              <a:rPr lang="ja-JP" altLang="en-US" sz="1200">
                <a:latin typeface="Meiryo" panose="020B0604030504040204" pitchFamily="34" charset="-128"/>
                <a:ea typeface="Meiryo" panose="020B0604030504040204" pitchFamily="34" charset="-128"/>
                <a:cs typeface="Arial" panose="020B0604020202020204" pitchFamily="34" charset="0"/>
              </a:rPr>
              <a:t>背景・課題</a:t>
            </a:r>
            <a:r>
              <a:rPr lang="en-US" altLang="ja-JP" sz="1200" dirty="0">
                <a:latin typeface="Meiryo" panose="020B0604030504040204" pitchFamily="34" charset="-128"/>
                <a:ea typeface="Meiryo" panose="020B0604030504040204" pitchFamily="34" charset="-128"/>
                <a:cs typeface="Arial" panose="020B0604020202020204" pitchFamily="34" charset="0"/>
              </a:rPr>
              <a:t>】</a:t>
            </a:r>
          </a:p>
        </p:txBody>
      </p:sp>
      <p:sp>
        <p:nvSpPr>
          <p:cNvPr id="39" name="タイトル 3">
            <a:extLst>
              <a:ext uri="{FF2B5EF4-FFF2-40B4-BE49-F238E27FC236}">
                <a16:creationId xmlns:a16="http://schemas.microsoft.com/office/drawing/2014/main" id="{C05D870E-B1D3-264E-9DBC-AA188AABCE9C}"/>
              </a:ext>
            </a:extLst>
          </p:cNvPr>
          <p:cNvSpPr txBox="1">
            <a:spLocks/>
          </p:cNvSpPr>
          <p:nvPr/>
        </p:nvSpPr>
        <p:spPr>
          <a:xfrm>
            <a:off x="1603371" y="185895"/>
            <a:ext cx="6596678" cy="400110"/>
          </a:xfrm>
          <a:prstGeom prst="rect">
            <a:avLst/>
          </a:prstGeom>
        </p:spPr>
        <p:txBody>
          <a:bodyPr wrap="none">
            <a:spAutoFit/>
          </a:bodyPr>
          <a:lstStyle>
            <a:lvl1pPr algn="ctr" defTabSz="990570" rtl="0" eaLnBrk="1" latinLnBrk="0" hangingPunct="1">
              <a:spcBef>
                <a:spcPct val="0"/>
              </a:spcBef>
              <a:buNone/>
              <a:defRPr kumimoji="1" sz="4767" kern="1200">
                <a:solidFill>
                  <a:schemeClr val="tx1"/>
                </a:solidFill>
                <a:latin typeface="+mj-lt"/>
                <a:ea typeface="+mj-ea"/>
                <a:cs typeface="+mj-cs"/>
              </a:defRPr>
            </a:lvl1pPr>
          </a:lstStyle>
          <a:p>
            <a:r>
              <a:rPr lang="ja-JP" altLang="en-US" sz="2000" dirty="0">
                <a:latin typeface="Meiryo" panose="020B0604030504040204" pitchFamily="34" charset="-128"/>
                <a:ea typeface="Meiryo" panose="020B0604030504040204" pitchFamily="34" charset="-128"/>
                <a:cs typeface="メイリオ" panose="020B0604030504040204" pitchFamily="50" charset="-128"/>
              </a:rPr>
              <a:t>ヒト嗅覚受容情報と機器分析情報との連携可能性の検討</a:t>
            </a:r>
          </a:p>
        </p:txBody>
      </p:sp>
      <p:cxnSp>
        <p:nvCxnSpPr>
          <p:cNvPr id="40" name="直線コネクタ 39">
            <a:extLst>
              <a:ext uri="{FF2B5EF4-FFF2-40B4-BE49-F238E27FC236}">
                <a16:creationId xmlns:a16="http://schemas.microsoft.com/office/drawing/2014/main" id="{7D6626AD-AA56-424A-90C0-53C2FF289184}"/>
              </a:ext>
            </a:extLst>
          </p:cNvPr>
          <p:cNvCxnSpPr/>
          <p:nvPr/>
        </p:nvCxnSpPr>
        <p:spPr>
          <a:xfrm>
            <a:off x="124355" y="715415"/>
            <a:ext cx="885879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正方形/長方形 62">
            <a:extLst>
              <a:ext uri="{FF2B5EF4-FFF2-40B4-BE49-F238E27FC236}">
                <a16:creationId xmlns:a16="http://schemas.microsoft.com/office/drawing/2014/main" id="{0B89AE01-0B00-5B40-8D2D-245AFFD39B80}"/>
              </a:ext>
            </a:extLst>
          </p:cNvPr>
          <p:cNvSpPr/>
          <p:nvPr/>
        </p:nvSpPr>
        <p:spPr>
          <a:xfrm>
            <a:off x="4740078" y="1928566"/>
            <a:ext cx="800219" cy="276999"/>
          </a:xfrm>
          <a:prstGeom prst="rect">
            <a:avLst/>
          </a:prstGeom>
        </p:spPr>
        <p:txBody>
          <a:bodyPr wrap="none">
            <a:spAutoFit/>
          </a:bodyPr>
          <a:lstStyle/>
          <a:p>
            <a:r>
              <a:rPr lang="en-US" altLang="ja-JP" sz="1200" dirty="0">
                <a:latin typeface="Meiryo" panose="020B0604030504040204" pitchFamily="34" charset="-128"/>
                <a:ea typeface="Meiryo" panose="020B0604030504040204" pitchFamily="34" charset="-128"/>
                <a:cs typeface="Arial" panose="020B0604020202020204" pitchFamily="34" charset="0"/>
              </a:rPr>
              <a:t>【</a:t>
            </a:r>
            <a:r>
              <a:rPr lang="ja-JP" altLang="en-US" sz="1200">
                <a:latin typeface="Meiryo" panose="020B0604030504040204" pitchFamily="34" charset="-128"/>
                <a:ea typeface="Meiryo" panose="020B0604030504040204" pitchFamily="34" charset="-128"/>
                <a:cs typeface="Arial" panose="020B0604020202020204" pitchFamily="34" charset="0"/>
              </a:rPr>
              <a:t>効果</a:t>
            </a:r>
            <a:r>
              <a:rPr lang="en-US" altLang="ja-JP" sz="1200" dirty="0">
                <a:latin typeface="Meiryo" panose="020B0604030504040204" pitchFamily="34" charset="-128"/>
                <a:ea typeface="Meiryo" panose="020B0604030504040204" pitchFamily="34" charset="-128"/>
                <a:cs typeface="Arial" panose="020B0604020202020204" pitchFamily="34" charset="0"/>
              </a:rPr>
              <a:t>】</a:t>
            </a:r>
            <a:endParaRPr lang="ja-JP" altLang="en-US" sz="1200" dirty="0">
              <a:latin typeface="Meiryo" panose="020B0604030504040204" pitchFamily="34" charset="-128"/>
              <a:ea typeface="Meiryo" panose="020B0604030504040204" pitchFamily="34" charset="-128"/>
            </a:endParaRPr>
          </a:p>
        </p:txBody>
      </p:sp>
      <p:sp>
        <p:nvSpPr>
          <p:cNvPr id="65" name="正方形/長方形 64">
            <a:extLst>
              <a:ext uri="{FF2B5EF4-FFF2-40B4-BE49-F238E27FC236}">
                <a16:creationId xmlns:a16="http://schemas.microsoft.com/office/drawing/2014/main" id="{10B4075F-0E72-624F-8FBB-F8DFFEA57CDD}"/>
              </a:ext>
            </a:extLst>
          </p:cNvPr>
          <p:cNvSpPr/>
          <p:nvPr/>
        </p:nvSpPr>
        <p:spPr>
          <a:xfrm>
            <a:off x="4707143" y="746882"/>
            <a:ext cx="1415772" cy="276999"/>
          </a:xfrm>
          <a:prstGeom prst="rect">
            <a:avLst/>
          </a:prstGeom>
        </p:spPr>
        <p:txBody>
          <a:bodyPr wrap="none">
            <a:spAutoFit/>
          </a:bodyPr>
          <a:lstStyle/>
          <a:p>
            <a:r>
              <a:rPr lang="en-US" altLang="ja-JP" sz="1200" dirty="0">
                <a:latin typeface="Meiryo" panose="020B0604030504040204" pitchFamily="34" charset="-128"/>
                <a:ea typeface="Meiryo" panose="020B0604030504040204" pitchFamily="34" charset="-128"/>
                <a:cs typeface="Arial" panose="020B0604020202020204" pitchFamily="34" charset="0"/>
              </a:rPr>
              <a:t>【</a:t>
            </a:r>
            <a:r>
              <a:rPr lang="ja-JP" altLang="en-US" sz="1200">
                <a:latin typeface="Meiryo" panose="020B0604030504040204" pitchFamily="34" charset="-128"/>
                <a:ea typeface="Meiryo" panose="020B0604030504040204" pitchFamily="34" charset="-128"/>
                <a:cs typeface="Arial" panose="020B0604020202020204" pitchFamily="34" charset="0"/>
              </a:rPr>
              <a:t>課題解決方法</a:t>
            </a:r>
            <a:r>
              <a:rPr lang="en-US" altLang="ja-JP" sz="1200" dirty="0">
                <a:latin typeface="Meiryo" panose="020B0604030504040204" pitchFamily="34" charset="-128"/>
                <a:ea typeface="Meiryo" panose="020B0604030504040204" pitchFamily="34" charset="-128"/>
                <a:cs typeface="Arial" panose="020B0604020202020204" pitchFamily="34" charset="0"/>
              </a:rPr>
              <a:t>】</a:t>
            </a:r>
            <a:endParaRPr lang="ja-JP" altLang="en-US" sz="1200" dirty="0">
              <a:latin typeface="Meiryo" panose="020B0604030504040204" pitchFamily="34" charset="-128"/>
              <a:ea typeface="Meiryo" panose="020B0604030504040204" pitchFamily="34" charset="-128"/>
            </a:endParaRPr>
          </a:p>
        </p:txBody>
      </p:sp>
      <p:sp>
        <p:nvSpPr>
          <p:cNvPr id="2" name="テキスト ボックス 1">
            <a:extLst>
              <a:ext uri="{FF2B5EF4-FFF2-40B4-BE49-F238E27FC236}">
                <a16:creationId xmlns:a16="http://schemas.microsoft.com/office/drawing/2014/main" id="{4F1238B8-E93E-6F43-9B05-40E811B68BC3}"/>
              </a:ext>
            </a:extLst>
          </p:cNvPr>
          <p:cNvSpPr txBox="1"/>
          <p:nvPr/>
        </p:nvSpPr>
        <p:spPr>
          <a:xfrm>
            <a:off x="4911607" y="1006864"/>
            <a:ext cx="3738467" cy="938719"/>
          </a:xfrm>
          <a:prstGeom prst="rect">
            <a:avLst/>
          </a:prstGeom>
          <a:noFill/>
        </p:spPr>
        <p:txBody>
          <a:bodyPr wrap="square" rtlCol="0">
            <a:spAutoFit/>
          </a:bodyPr>
          <a:lstStyle/>
          <a:p>
            <a:r>
              <a:rPr lang="ja-JP" altLang="en-US" sz="1100">
                <a:latin typeface="Meiryo" panose="020B0604030504040204" pitchFamily="34" charset="-128"/>
                <a:ea typeface="Meiryo" panose="020B0604030504040204" pitchFamily="34" charset="-128"/>
              </a:rPr>
              <a:t>ヒト嗅覚受容体発現細胞アレイ（匂いマトリックス）による匂い分子応答シグナルデータと</a:t>
            </a:r>
            <a:r>
              <a:rPr lang="ja-JP" altLang="ja-JP" sz="1100">
                <a:latin typeface="Meiryo" panose="020B0604030504040204" pitchFamily="34" charset="-128"/>
                <a:ea typeface="Meiryo" panose="020B0604030504040204" pitchFamily="34" charset="-128"/>
              </a:rPr>
              <a:t>ガスクロマトグラフ質量分析計で保持時間により分取した物質</a:t>
            </a:r>
            <a:r>
              <a:rPr lang="ja-JP" altLang="en-US" sz="1100">
                <a:latin typeface="Meiryo" panose="020B0604030504040204" pitchFamily="34" charset="-128"/>
                <a:ea typeface="Meiryo" panose="020B0604030504040204" pitchFamily="34" charset="-128"/>
              </a:rPr>
              <a:t>（または匂い嗅ぎ検出器による官能データ）について、人工知能を用いた有機的データ統合の可能性について検討する。</a:t>
            </a:r>
          </a:p>
        </p:txBody>
      </p:sp>
      <p:sp>
        <p:nvSpPr>
          <p:cNvPr id="6" name="テキスト ボックス 5">
            <a:extLst>
              <a:ext uri="{FF2B5EF4-FFF2-40B4-BE49-F238E27FC236}">
                <a16:creationId xmlns:a16="http://schemas.microsoft.com/office/drawing/2014/main" id="{03730955-2CC6-C448-BED9-FC405DC60DE4}"/>
              </a:ext>
            </a:extLst>
          </p:cNvPr>
          <p:cNvSpPr txBox="1"/>
          <p:nvPr/>
        </p:nvSpPr>
        <p:spPr>
          <a:xfrm>
            <a:off x="327015" y="2865656"/>
            <a:ext cx="4102481" cy="430887"/>
          </a:xfrm>
          <a:prstGeom prst="rect">
            <a:avLst/>
          </a:prstGeom>
          <a:noFill/>
        </p:spPr>
        <p:txBody>
          <a:bodyPr wrap="square" rtlCol="0">
            <a:spAutoFit/>
          </a:bodyPr>
          <a:lstStyle/>
          <a:p>
            <a:r>
              <a:rPr lang="ja-JP" altLang="en-US" sz="1100">
                <a:latin typeface="Meiryo" panose="020B0604030504040204" pitchFamily="34" charset="-128"/>
                <a:ea typeface="Meiryo" panose="020B0604030504040204" pitchFamily="34" charset="-128"/>
              </a:rPr>
              <a:t>匂い</a:t>
            </a:r>
            <a:r>
              <a:rPr lang="ja-JP" altLang="ja-JP" sz="1100">
                <a:latin typeface="Meiryo" panose="020B0604030504040204" pitchFamily="34" charset="-128"/>
                <a:ea typeface="Meiryo" panose="020B0604030504040204" pitchFamily="34" charset="-128"/>
              </a:rPr>
              <a:t>嗅ぎ</a:t>
            </a:r>
            <a:r>
              <a:rPr lang="ja-JP" altLang="en-US" sz="1100">
                <a:latin typeface="Meiryo" panose="020B0604030504040204" pitchFamily="34" charset="-128"/>
                <a:ea typeface="Meiryo" panose="020B0604030504040204" pitchFamily="34" charset="-128"/>
              </a:rPr>
              <a:t>システムやセンサーを用いた分析機器</a:t>
            </a:r>
            <a:r>
              <a:rPr lang="ja-JP" altLang="ja-JP" sz="1100">
                <a:latin typeface="Meiryo" panose="020B0604030504040204" pitchFamily="34" charset="-128"/>
                <a:ea typeface="Meiryo" panose="020B0604030504040204" pitchFamily="34" charset="-128"/>
              </a:rPr>
              <a:t>を使用しない、</a:t>
            </a:r>
            <a:r>
              <a:rPr lang="ja-JP" altLang="en-US" sz="1100">
                <a:latin typeface="Meiryo" panose="020B0604030504040204" pitchFamily="34" charset="-128"/>
                <a:ea typeface="Meiryo" panose="020B0604030504040204" pitchFamily="34" charset="-128"/>
              </a:rPr>
              <a:t>匂い</a:t>
            </a:r>
            <a:r>
              <a:rPr lang="ja-JP" altLang="ja-JP" sz="1100">
                <a:latin typeface="Meiryo" panose="020B0604030504040204" pitchFamily="34" charset="-128"/>
                <a:ea typeface="Meiryo" panose="020B0604030504040204" pitchFamily="34" charset="-128"/>
              </a:rPr>
              <a:t>物質特定方法</a:t>
            </a:r>
            <a:r>
              <a:rPr lang="ja-JP" altLang="en-US" sz="1100">
                <a:latin typeface="Meiryo" panose="020B0604030504040204" pitchFamily="34" charset="-128"/>
                <a:ea typeface="Meiryo" panose="020B0604030504040204" pitchFamily="34" charset="-128"/>
              </a:rPr>
              <a:t>を開発する。</a:t>
            </a:r>
            <a:endParaRPr kumimoji="1" lang="ja-JP" altLang="en-US" sz="1100">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0299E73F-5D2A-924A-9A9F-21BA0562E292}"/>
              </a:ext>
            </a:extLst>
          </p:cNvPr>
          <p:cNvSpPr txBox="1"/>
          <p:nvPr/>
        </p:nvSpPr>
        <p:spPr>
          <a:xfrm>
            <a:off x="4911607" y="2188547"/>
            <a:ext cx="3747000" cy="1107996"/>
          </a:xfrm>
          <a:prstGeom prst="rect">
            <a:avLst/>
          </a:prstGeom>
          <a:noFill/>
        </p:spPr>
        <p:txBody>
          <a:bodyPr wrap="square" rtlCol="0">
            <a:spAutoFit/>
          </a:bodyPr>
          <a:lstStyle/>
          <a:p>
            <a:r>
              <a:rPr lang="ja-JP" altLang="en-US" sz="1100">
                <a:latin typeface="Meiryo" panose="020B0604030504040204" pitchFamily="34" charset="-128"/>
                <a:ea typeface="Meiryo" panose="020B0604030504040204" pitchFamily="34" charset="-128"/>
              </a:rPr>
              <a:t>・匂いデータベースの構築、匂いのデジタル化</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　→匂い関連製品にパラダイムシフトを起こす。</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・遠隔地への匂い情報の転送と再構成</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　（匂いが伝わるテレビや映画）</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・嗅覚受容体応答情報の医療への応用</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　（アロマテラピーの発展型等）</a:t>
            </a:r>
            <a:endParaRPr lang="en-US" altLang="ja-JP" sz="1100" dirty="0">
              <a:latin typeface="Meiryo" panose="020B0604030504040204" pitchFamily="34" charset="-128"/>
              <a:ea typeface="Meiryo" panose="020B0604030504040204" pitchFamily="34" charset="-128"/>
            </a:endParaRPr>
          </a:p>
        </p:txBody>
      </p:sp>
      <p:sp>
        <p:nvSpPr>
          <p:cNvPr id="64" name="テキスト ボックス 63">
            <a:extLst>
              <a:ext uri="{FF2B5EF4-FFF2-40B4-BE49-F238E27FC236}">
                <a16:creationId xmlns:a16="http://schemas.microsoft.com/office/drawing/2014/main" id="{705D0E31-B2F9-5F48-BFC7-FBC6F7B2923B}"/>
              </a:ext>
            </a:extLst>
          </p:cNvPr>
          <p:cNvSpPr txBox="1"/>
          <p:nvPr/>
        </p:nvSpPr>
        <p:spPr>
          <a:xfrm>
            <a:off x="327015" y="1017871"/>
            <a:ext cx="4268736" cy="1615827"/>
          </a:xfrm>
          <a:prstGeom prst="rect">
            <a:avLst/>
          </a:prstGeom>
          <a:noFill/>
        </p:spPr>
        <p:txBody>
          <a:bodyPr wrap="square" rtlCol="0">
            <a:spAutoFit/>
          </a:bodyPr>
          <a:lstStyle/>
          <a:p>
            <a:r>
              <a:rPr lang="ja-JP" altLang="en-US" sz="1100">
                <a:latin typeface="Meiryo" panose="020B0604030504040204" pitchFamily="34" charset="-128"/>
                <a:ea typeface="Meiryo" panose="020B0604030504040204" pitchFamily="34" charset="-128"/>
              </a:rPr>
              <a:t>匂いに対する評価と課題</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１。人の嗅覚を用いる嗅覚測定</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　　（官能試験や匂い</a:t>
            </a:r>
            <a:r>
              <a:rPr lang="ja-JP" altLang="ja-JP" sz="1100">
                <a:latin typeface="Meiryo" panose="020B0604030504040204" pitchFamily="34" charset="-128"/>
                <a:ea typeface="Meiryo" panose="020B0604030504040204" pitchFamily="34" charset="-128"/>
              </a:rPr>
              <a:t>嗅ぎ</a:t>
            </a:r>
            <a:r>
              <a:rPr lang="ja-JP" altLang="en-US" sz="1100">
                <a:latin typeface="Meiryo" panose="020B0604030504040204" pitchFamily="34" charset="-128"/>
                <a:ea typeface="Meiryo" panose="020B0604030504040204" pitchFamily="34" charset="-128"/>
              </a:rPr>
              <a:t>システム）</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　　　・高い専門人材育成が必要</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　　　・再現性が低い</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２。ガス検知器などのセンサーを用いた分析機器</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　　による測定　</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　　・センサーに反応する物質の存在のみ測定</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３。機器分析テデータと官能情報が一致しない場合が多々ある。</a:t>
            </a:r>
          </a:p>
        </p:txBody>
      </p:sp>
      <p:pic>
        <p:nvPicPr>
          <p:cNvPr id="23" name="図 22">
            <a:extLst>
              <a:ext uri="{FF2B5EF4-FFF2-40B4-BE49-F238E27FC236}">
                <a16:creationId xmlns:a16="http://schemas.microsoft.com/office/drawing/2014/main" id="{18C546A1-C650-7D4E-A525-2A0C5BC0038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99028" y="3561347"/>
            <a:ext cx="5475131" cy="1501541"/>
          </a:xfrm>
          <a:prstGeom prst="rect">
            <a:avLst/>
          </a:prstGeom>
        </p:spPr>
      </p:pic>
      <p:pic>
        <p:nvPicPr>
          <p:cNvPr id="37" name="図 36">
            <a:extLst>
              <a:ext uri="{FF2B5EF4-FFF2-40B4-BE49-F238E27FC236}">
                <a16:creationId xmlns:a16="http://schemas.microsoft.com/office/drawing/2014/main" id="{5CB84B17-5A83-D44F-A2BC-07B72E8CA02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595607" y="5083444"/>
            <a:ext cx="2874936" cy="1720312"/>
          </a:xfrm>
          <a:prstGeom prst="rect">
            <a:avLst/>
          </a:prstGeom>
        </p:spPr>
      </p:pic>
      <p:pic>
        <p:nvPicPr>
          <p:cNvPr id="38" name="図 37">
            <a:extLst>
              <a:ext uri="{FF2B5EF4-FFF2-40B4-BE49-F238E27FC236}">
                <a16:creationId xmlns:a16="http://schemas.microsoft.com/office/drawing/2014/main" id="{1323AAAC-6B8F-BF49-822D-584542E6020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501540" y="5176434"/>
            <a:ext cx="2580468" cy="1627322"/>
          </a:xfrm>
          <a:prstGeom prst="rect">
            <a:avLst/>
          </a:prstGeom>
        </p:spPr>
      </p:pic>
      <p:pic>
        <p:nvPicPr>
          <p:cNvPr id="11" name="図 10">
            <a:extLst>
              <a:ext uri="{FF2B5EF4-FFF2-40B4-BE49-F238E27FC236}">
                <a16:creationId xmlns:a16="http://schemas.microsoft.com/office/drawing/2014/main" id="{16F7A6AF-FAC4-1A46-93C6-C1DA517CCF5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5261" y="3367916"/>
            <a:ext cx="2723896" cy="1483217"/>
          </a:xfrm>
          <a:prstGeom prst="rect">
            <a:avLst/>
          </a:prstGeom>
        </p:spPr>
      </p:pic>
      <p:sp>
        <p:nvSpPr>
          <p:cNvPr id="68" name="テキスト ボックス 67">
            <a:extLst>
              <a:ext uri="{FF2B5EF4-FFF2-40B4-BE49-F238E27FC236}">
                <a16:creationId xmlns:a16="http://schemas.microsoft.com/office/drawing/2014/main" id="{1187A4A6-406B-314A-81B0-58925E992A21}"/>
              </a:ext>
            </a:extLst>
          </p:cNvPr>
          <p:cNvSpPr txBox="1"/>
          <p:nvPr/>
        </p:nvSpPr>
        <p:spPr>
          <a:xfrm>
            <a:off x="2242687" y="3272592"/>
            <a:ext cx="1005403" cy="215444"/>
          </a:xfrm>
          <a:prstGeom prst="rect">
            <a:avLst/>
          </a:prstGeom>
          <a:solidFill>
            <a:schemeClr val="bg1"/>
          </a:solidFill>
        </p:spPr>
        <p:txBody>
          <a:bodyPr wrap="none" rtlCol="0">
            <a:spAutoFit/>
          </a:bodyPr>
          <a:lstStyle/>
          <a:p>
            <a:r>
              <a:rPr kumimoji="1" lang="ja-JP" altLang="en-US" sz="800">
                <a:solidFill>
                  <a:srgbClr val="FF0000"/>
                </a:solidFill>
                <a:latin typeface="MS Mincho" panose="02020609040205080304" pitchFamily="49" charset="-128"/>
                <a:ea typeface="MS Mincho" panose="02020609040205080304" pitchFamily="49" charset="-128"/>
              </a:rPr>
              <a:t>匂い嗅ぎシステム</a:t>
            </a:r>
          </a:p>
        </p:txBody>
      </p:sp>
      <p:pic>
        <p:nvPicPr>
          <p:cNvPr id="70" name="図 69">
            <a:extLst>
              <a:ext uri="{FF2B5EF4-FFF2-40B4-BE49-F238E27FC236}">
                <a16:creationId xmlns:a16="http://schemas.microsoft.com/office/drawing/2014/main" id="{C3CAA0EE-988E-744E-BB2F-D58B6E283F99}"/>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r="44075"/>
          <a:stretch/>
        </p:blipFill>
        <p:spPr>
          <a:xfrm>
            <a:off x="138361" y="4963333"/>
            <a:ext cx="2621297" cy="1668475"/>
          </a:xfrm>
          <a:prstGeom prst="rect">
            <a:avLst/>
          </a:prstGeom>
        </p:spPr>
      </p:pic>
      <p:pic>
        <p:nvPicPr>
          <p:cNvPr id="71" name="図 70">
            <a:extLst>
              <a:ext uri="{FF2B5EF4-FFF2-40B4-BE49-F238E27FC236}">
                <a16:creationId xmlns:a16="http://schemas.microsoft.com/office/drawing/2014/main" id="{5FA2FDA9-59D7-B343-AA45-ECA22DA042CA}"/>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59234" t="18374" b="17446"/>
          <a:stretch/>
        </p:blipFill>
        <p:spPr>
          <a:xfrm>
            <a:off x="1635088" y="4818851"/>
            <a:ext cx="2035890" cy="1140951"/>
          </a:xfrm>
          <a:prstGeom prst="rect">
            <a:avLst/>
          </a:prstGeom>
        </p:spPr>
      </p:pic>
      <p:sp>
        <p:nvSpPr>
          <p:cNvPr id="73" name="正方形/長方形 72">
            <a:extLst>
              <a:ext uri="{FF2B5EF4-FFF2-40B4-BE49-F238E27FC236}">
                <a16:creationId xmlns:a16="http://schemas.microsoft.com/office/drawing/2014/main" id="{D15A5B50-E3A8-A848-A08D-3787FA7A6C61}"/>
              </a:ext>
            </a:extLst>
          </p:cNvPr>
          <p:cNvSpPr/>
          <p:nvPr/>
        </p:nvSpPr>
        <p:spPr>
          <a:xfrm>
            <a:off x="384502" y="6652125"/>
            <a:ext cx="2864887" cy="261610"/>
          </a:xfrm>
          <a:prstGeom prst="rect">
            <a:avLst/>
          </a:prstGeom>
          <a:noFill/>
        </p:spPr>
        <p:txBody>
          <a:bodyPr wrap="none">
            <a:spAutoFit/>
          </a:bodyPr>
          <a:lstStyle/>
          <a:p>
            <a:r>
              <a:rPr lang="ja-JP" altLang="en-US" sz="1100">
                <a:latin typeface="Meiryo" panose="020B0604030504040204" pitchFamily="34" charset="-128"/>
                <a:ea typeface="Meiryo" panose="020B0604030504040204" pitchFamily="34" charset="-128"/>
                <a:cs typeface="Arial" panose="020B0604020202020204" pitchFamily="34" charset="0"/>
              </a:rPr>
              <a:t>・機器分析データと官能情報が一致しない</a:t>
            </a:r>
            <a:endParaRPr lang="en-US" altLang="ja-JP" sz="1100" dirty="0">
              <a:latin typeface="Meiryo" panose="020B0604030504040204" pitchFamily="34" charset="-128"/>
              <a:ea typeface="Meiryo" panose="020B0604030504040204" pitchFamily="34" charset="-128"/>
              <a:cs typeface="Arial" panose="020B0604020202020204" pitchFamily="34" charset="0"/>
            </a:endParaRPr>
          </a:p>
        </p:txBody>
      </p:sp>
      <p:sp>
        <p:nvSpPr>
          <p:cNvPr id="75" name="テキスト ボックス 74">
            <a:extLst>
              <a:ext uri="{FF2B5EF4-FFF2-40B4-BE49-F238E27FC236}">
                <a16:creationId xmlns:a16="http://schemas.microsoft.com/office/drawing/2014/main" id="{F7E4EC31-F1DF-B048-8CD9-EB9154E739DA}"/>
              </a:ext>
            </a:extLst>
          </p:cNvPr>
          <p:cNvSpPr txBox="1"/>
          <p:nvPr/>
        </p:nvSpPr>
        <p:spPr>
          <a:xfrm>
            <a:off x="2078183" y="5937662"/>
            <a:ext cx="1650669" cy="253916"/>
          </a:xfrm>
          <a:prstGeom prst="rect">
            <a:avLst/>
          </a:prstGeom>
          <a:noFill/>
        </p:spPr>
        <p:txBody>
          <a:bodyPr wrap="square" rtlCol="0">
            <a:spAutoFit/>
          </a:bodyPr>
          <a:lstStyle/>
          <a:p>
            <a:r>
              <a:rPr lang="ja-JP" altLang="en-US" sz="1050">
                <a:latin typeface="Meiryo" panose="020B0604030504040204" pitchFamily="34" charset="-128"/>
                <a:ea typeface="Meiryo" panose="020B0604030504040204" pitchFamily="34" charset="-128"/>
              </a:rPr>
              <a:t>桃系飲料の着香成分分析</a:t>
            </a:r>
          </a:p>
        </p:txBody>
      </p:sp>
      <p:sp>
        <p:nvSpPr>
          <p:cNvPr id="21" name="スライド番号プレースホルダー 1"/>
          <p:cNvSpPr txBox="1">
            <a:spLocks/>
          </p:cNvSpPr>
          <p:nvPr/>
        </p:nvSpPr>
        <p:spPr>
          <a:xfrm>
            <a:off x="8629649" y="0"/>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45</a:t>
            </a:fld>
            <a:endParaRPr kumimoji="1" lang="ja-JP" altLang="en-US" sz="2000" dirty="0"/>
          </a:p>
        </p:txBody>
      </p:sp>
      <p:sp>
        <p:nvSpPr>
          <p:cNvPr id="22" name="コンテンツ プレースホルダー 2">
            <a:extLst>
              <a:ext uri="{FF2B5EF4-FFF2-40B4-BE49-F238E27FC236}">
                <a16:creationId xmlns:a16="http://schemas.microsoft.com/office/drawing/2014/main" id="{6C83C8A4-8EFC-5A4E-A20A-B83D4F8B3E8E}"/>
              </a:ext>
            </a:extLst>
          </p:cNvPr>
          <p:cNvSpPr txBox="1">
            <a:spLocks/>
          </p:cNvSpPr>
          <p:nvPr/>
        </p:nvSpPr>
        <p:spPr>
          <a:xfrm>
            <a:off x="0" y="4676"/>
            <a:ext cx="1531188" cy="346249"/>
          </a:xfrm>
          <a:prstGeom prst="rect">
            <a:avLst/>
          </a:prstGeom>
          <a:solidFill>
            <a:schemeClr val="accent5">
              <a:lumMod val="20000"/>
              <a:lumOff val="80000"/>
            </a:schemeClr>
          </a:solidFill>
        </p:spPr>
        <p:txBody>
          <a:bodyPr wrap="none">
            <a:spAutoFit/>
          </a:bodyPr>
          <a:lst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a:lstStyle>
          <a:p>
            <a:pPr marL="0" indent="0">
              <a:lnSpc>
                <a:spcPct val="110000"/>
              </a:lnSpc>
              <a:buNone/>
            </a:pP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　ライフ関連　</a:t>
            </a:r>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0690504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40023" y="2343554"/>
            <a:ext cx="800219" cy="276999"/>
          </a:xfrm>
          <a:prstGeom prst="rect">
            <a:avLst/>
          </a:prstGeom>
        </p:spPr>
        <p:txBody>
          <a:bodyPr wrap="none">
            <a:spAutoFit/>
          </a:bodyPr>
          <a:lstStyle/>
          <a:p>
            <a:r>
              <a:rPr lang="en-US" altLang="ja-JP" sz="1200" dirty="0">
                <a:latin typeface="Meiryo" panose="020B0604030504040204" pitchFamily="34" charset="-128"/>
                <a:ea typeface="Meiryo" panose="020B0604030504040204" pitchFamily="34" charset="-128"/>
                <a:cs typeface="Arial" panose="020B0604020202020204" pitchFamily="34" charset="0"/>
              </a:rPr>
              <a:t>【</a:t>
            </a:r>
            <a:r>
              <a:rPr lang="ja-JP" altLang="en-US" sz="1200">
                <a:latin typeface="Meiryo" panose="020B0604030504040204" pitchFamily="34" charset="-128"/>
                <a:ea typeface="Meiryo" panose="020B0604030504040204" pitchFamily="34" charset="-128"/>
                <a:cs typeface="Arial" panose="020B0604020202020204" pitchFamily="34" charset="0"/>
              </a:rPr>
              <a:t>目的</a:t>
            </a:r>
            <a:r>
              <a:rPr lang="en-US" altLang="ja-JP" sz="1200" dirty="0">
                <a:latin typeface="Meiryo" panose="020B0604030504040204" pitchFamily="34" charset="-128"/>
                <a:ea typeface="Meiryo" panose="020B0604030504040204" pitchFamily="34" charset="-128"/>
                <a:cs typeface="Arial" panose="020B0604020202020204" pitchFamily="34" charset="0"/>
              </a:rPr>
              <a:t>】</a:t>
            </a:r>
            <a:endParaRPr lang="ja-JP" altLang="en-US" sz="1200" dirty="0">
              <a:latin typeface="Meiryo" panose="020B0604030504040204" pitchFamily="34" charset="-128"/>
              <a:ea typeface="Meiryo" panose="020B0604030504040204" pitchFamily="34" charset="-128"/>
            </a:endParaRPr>
          </a:p>
        </p:txBody>
      </p:sp>
      <p:sp>
        <p:nvSpPr>
          <p:cNvPr id="7" name="正方形/長方形 6"/>
          <p:cNvSpPr/>
          <p:nvPr/>
        </p:nvSpPr>
        <p:spPr>
          <a:xfrm>
            <a:off x="154211" y="763392"/>
            <a:ext cx="1261884" cy="276999"/>
          </a:xfrm>
          <a:prstGeom prst="rect">
            <a:avLst/>
          </a:prstGeom>
          <a:solidFill>
            <a:schemeClr val="bg1"/>
          </a:solidFill>
        </p:spPr>
        <p:txBody>
          <a:bodyPr wrap="none">
            <a:spAutoFit/>
          </a:bodyPr>
          <a:lstStyle/>
          <a:p>
            <a:r>
              <a:rPr lang="en-US" altLang="ja-JP" sz="1200" dirty="0">
                <a:latin typeface="Meiryo" panose="020B0604030504040204" pitchFamily="34" charset="-128"/>
                <a:ea typeface="Meiryo" panose="020B0604030504040204" pitchFamily="34" charset="-128"/>
                <a:cs typeface="Arial" panose="020B0604020202020204" pitchFamily="34" charset="0"/>
              </a:rPr>
              <a:t>【</a:t>
            </a:r>
            <a:r>
              <a:rPr lang="ja-JP" altLang="en-US" sz="1200">
                <a:latin typeface="Meiryo" panose="020B0604030504040204" pitchFamily="34" charset="-128"/>
                <a:ea typeface="Meiryo" panose="020B0604030504040204" pitchFamily="34" charset="-128"/>
                <a:cs typeface="Arial" panose="020B0604020202020204" pitchFamily="34" charset="0"/>
              </a:rPr>
              <a:t>背景・課題</a:t>
            </a:r>
            <a:r>
              <a:rPr lang="en-US" altLang="ja-JP" sz="1200" dirty="0">
                <a:latin typeface="Meiryo" panose="020B0604030504040204" pitchFamily="34" charset="-128"/>
                <a:ea typeface="Meiryo" panose="020B0604030504040204" pitchFamily="34" charset="-128"/>
                <a:cs typeface="Arial" panose="020B0604020202020204" pitchFamily="34" charset="0"/>
              </a:rPr>
              <a:t>】</a:t>
            </a:r>
          </a:p>
        </p:txBody>
      </p:sp>
      <p:cxnSp>
        <p:nvCxnSpPr>
          <p:cNvPr id="40" name="直線コネクタ 39">
            <a:extLst>
              <a:ext uri="{FF2B5EF4-FFF2-40B4-BE49-F238E27FC236}">
                <a16:creationId xmlns:a16="http://schemas.microsoft.com/office/drawing/2014/main" id="{7D6626AD-AA56-424A-90C0-53C2FF289184}"/>
              </a:ext>
            </a:extLst>
          </p:cNvPr>
          <p:cNvCxnSpPr/>
          <p:nvPr/>
        </p:nvCxnSpPr>
        <p:spPr>
          <a:xfrm>
            <a:off x="124355" y="715415"/>
            <a:ext cx="885879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正方形/長方形 62">
            <a:extLst>
              <a:ext uri="{FF2B5EF4-FFF2-40B4-BE49-F238E27FC236}">
                <a16:creationId xmlns:a16="http://schemas.microsoft.com/office/drawing/2014/main" id="{0B89AE01-0B00-5B40-8D2D-245AFFD39B80}"/>
              </a:ext>
            </a:extLst>
          </p:cNvPr>
          <p:cNvSpPr/>
          <p:nvPr/>
        </p:nvSpPr>
        <p:spPr>
          <a:xfrm>
            <a:off x="4740078" y="1928566"/>
            <a:ext cx="800219" cy="276999"/>
          </a:xfrm>
          <a:prstGeom prst="rect">
            <a:avLst/>
          </a:prstGeom>
        </p:spPr>
        <p:txBody>
          <a:bodyPr wrap="none">
            <a:spAutoFit/>
          </a:bodyPr>
          <a:lstStyle/>
          <a:p>
            <a:r>
              <a:rPr lang="en-US" altLang="ja-JP" sz="1200" dirty="0">
                <a:latin typeface="Meiryo" panose="020B0604030504040204" pitchFamily="34" charset="-128"/>
                <a:ea typeface="Meiryo" panose="020B0604030504040204" pitchFamily="34" charset="-128"/>
                <a:cs typeface="Arial" panose="020B0604020202020204" pitchFamily="34" charset="0"/>
              </a:rPr>
              <a:t>【</a:t>
            </a:r>
            <a:r>
              <a:rPr lang="ja-JP" altLang="en-US" sz="1200">
                <a:latin typeface="Meiryo" panose="020B0604030504040204" pitchFamily="34" charset="-128"/>
                <a:ea typeface="Meiryo" panose="020B0604030504040204" pitchFamily="34" charset="-128"/>
                <a:cs typeface="Arial" panose="020B0604020202020204" pitchFamily="34" charset="0"/>
              </a:rPr>
              <a:t>効果</a:t>
            </a:r>
            <a:r>
              <a:rPr lang="en-US" altLang="ja-JP" sz="1200" dirty="0">
                <a:latin typeface="Meiryo" panose="020B0604030504040204" pitchFamily="34" charset="-128"/>
                <a:ea typeface="Meiryo" panose="020B0604030504040204" pitchFamily="34" charset="-128"/>
                <a:cs typeface="Arial" panose="020B0604020202020204" pitchFamily="34" charset="0"/>
              </a:rPr>
              <a:t>】</a:t>
            </a:r>
            <a:endParaRPr lang="ja-JP" altLang="en-US" sz="1200" dirty="0">
              <a:latin typeface="Meiryo" panose="020B0604030504040204" pitchFamily="34" charset="-128"/>
              <a:ea typeface="Meiryo" panose="020B0604030504040204" pitchFamily="34" charset="-128"/>
            </a:endParaRPr>
          </a:p>
        </p:txBody>
      </p:sp>
      <p:sp>
        <p:nvSpPr>
          <p:cNvPr id="65" name="正方形/長方形 64">
            <a:extLst>
              <a:ext uri="{FF2B5EF4-FFF2-40B4-BE49-F238E27FC236}">
                <a16:creationId xmlns:a16="http://schemas.microsoft.com/office/drawing/2014/main" id="{10B4075F-0E72-624F-8FBB-F8DFFEA57CDD}"/>
              </a:ext>
            </a:extLst>
          </p:cNvPr>
          <p:cNvSpPr/>
          <p:nvPr/>
        </p:nvSpPr>
        <p:spPr>
          <a:xfrm>
            <a:off x="4707143" y="746882"/>
            <a:ext cx="1415772" cy="276999"/>
          </a:xfrm>
          <a:prstGeom prst="rect">
            <a:avLst/>
          </a:prstGeom>
        </p:spPr>
        <p:txBody>
          <a:bodyPr wrap="none">
            <a:spAutoFit/>
          </a:bodyPr>
          <a:lstStyle/>
          <a:p>
            <a:r>
              <a:rPr lang="en-US" altLang="ja-JP" sz="1200" dirty="0">
                <a:latin typeface="Meiryo" panose="020B0604030504040204" pitchFamily="34" charset="-128"/>
                <a:ea typeface="Meiryo" panose="020B0604030504040204" pitchFamily="34" charset="-128"/>
                <a:cs typeface="Arial" panose="020B0604020202020204" pitchFamily="34" charset="0"/>
              </a:rPr>
              <a:t>【</a:t>
            </a:r>
            <a:r>
              <a:rPr lang="ja-JP" altLang="en-US" sz="1200">
                <a:latin typeface="Meiryo" panose="020B0604030504040204" pitchFamily="34" charset="-128"/>
                <a:ea typeface="Meiryo" panose="020B0604030504040204" pitchFamily="34" charset="-128"/>
                <a:cs typeface="Arial" panose="020B0604020202020204" pitchFamily="34" charset="0"/>
              </a:rPr>
              <a:t>課題解決方法</a:t>
            </a:r>
            <a:r>
              <a:rPr lang="en-US" altLang="ja-JP" sz="1200" dirty="0">
                <a:latin typeface="Meiryo" panose="020B0604030504040204" pitchFamily="34" charset="-128"/>
                <a:ea typeface="Meiryo" panose="020B0604030504040204" pitchFamily="34" charset="-128"/>
                <a:cs typeface="Arial" panose="020B0604020202020204" pitchFamily="34" charset="0"/>
              </a:rPr>
              <a:t>】</a:t>
            </a:r>
            <a:endParaRPr lang="ja-JP" altLang="en-US" sz="1200" dirty="0">
              <a:latin typeface="Meiryo" panose="020B0604030504040204" pitchFamily="34" charset="-128"/>
              <a:ea typeface="Meiryo" panose="020B0604030504040204" pitchFamily="34" charset="-128"/>
            </a:endParaRPr>
          </a:p>
        </p:txBody>
      </p:sp>
      <p:sp>
        <p:nvSpPr>
          <p:cNvPr id="2" name="テキスト ボックス 1">
            <a:extLst>
              <a:ext uri="{FF2B5EF4-FFF2-40B4-BE49-F238E27FC236}">
                <a16:creationId xmlns:a16="http://schemas.microsoft.com/office/drawing/2014/main" id="{4F1238B8-E93E-6F43-9B05-40E811B68BC3}"/>
              </a:ext>
            </a:extLst>
          </p:cNvPr>
          <p:cNvSpPr txBox="1"/>
          <p:nvPr/>
        </p:nvSpPr>
        <p:spPr>
          <a:xfrm>
            <a:off x="4911607" y="1006864"/>
            <a:ext cx="4053973" cy="769441"/>
          </a:xfrm>
          <a:prstGeom prst="rect">
            <a:avLst/>
          </a:prstGeom>
          <a:noFill/>
        </p:spPr>
        <p:txBody>
          <a:bodyPr wrap="square" rtlCol="0">
            <a:spAutoFit/>
          </a:bodyPr>
          <a:lstStyle/>
          <a:p>
            <a:r>
              <a:rPr lang="pt-PT" altLang="ja-JP" sz="1100" dirty="0">
                <a:latin typeface="Meiryo" panose="020B0604030504040204" pitchFamily="34" charset="-128"/>
                <a:ea typeface="Meiryo" panose="020B0604030504040204" pitchFamily="34" charset="-128"/>
              </a:rPr>
              <a:t>MEMS</a:t>
            </a:r>
            <a:r>
              <a:rPr lang="ja-JP" altLang="en-US" sz="1100">
                <a:latin typeface="Meiryo" panose="020B0604030504040204" pitchFamily="34" charset="-128"/>
                <a:ea typeface="Meiryo" panose="020B0604030504040204" pitchFamily="34" charset="-128"/>
              </a:rPr>
              <a:t>微細加工技術を使って、超音波（音響）センサおよび細胞インターフェース</a:t>
            </a:r>
            <a:r>
              <a:rPr lang="en-US" altLang="ja-JP" sz="1100" dirty="0">
                <a:latin typeface="Meiryo" panose="020B0604030504040204" pitchFamily="34" charset="-128"/>
                <a:ea typeface="Meiryo" panose="020B0604030504040204" pitchFamily="34" charset="-128"/>
              </a:rPr>
              <a:t> </a:t>
            </a:r>
            <a:r>
              <a:rPr lang="ja-JP" altLang="en-US" sz="1100">
                <a:latin typeface="Meiryo" panose="020B0604030504040204" pitchFamily="34" charset="-128"/>
                <a:ea typeface="Meiryo" panose="020B0604030504040204" pitchFamily="34" charset="-128"/>
              </a:rPr>
              <a:t>を作製する。</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聴覚中枢系への適用は、殆ど事例がなく、モデル動物を使って実証を行う。</a:t>
            </a:r>
          </a:p>
        </p:txBody>
      </p:sp>
      <p:sp>
        <p:nvSpPr>
          <p:cNvPr id="6" name="テキスト ボックス 5">
            <a:extLst>
              <a:ext uri="{FF2B5EF4-FFF2-40B4-BE49-F238E27FC236}">
                <a16:creationId xmlns:a16="http://schemas.microsoft.com/office/drawing/2014/main" id="{03730955-2CC6-C448-BED9-FC405DC60DE4}"/>
              </a:ext>
            </a:extLst>
          </p:cNvPr>
          <p:cNvSpPr txBox="1"/>
          <p:nvPr/>
        </p:nvSpPr>
        <p:spPr>
          <a:xfrm>
            <a:off x="327015" y="2598032"/>
            <a:ext cx="4102481" cy="769441"/>
          </a:xfrm>
          <a:prstGeom prst="rect">
            <a:avLst/>
          </a:prstGeom>
          <a:noFill/>
        </p:spPr>
        <p:txBody>
          <a:bodyPr wrap="square" rtlCol="0">
            <a:spAutoFit/>
          </a:bodyPr>
          <a:lstStyle/>
          <a:p>
            <a:r>
              <a:rPr lang="ja-JP" altLang="en-US" sz="1100">
                <a:latin typeface="Meiryo" panose="020B0604030504040204" pitchFamily="34" charset="-128"/>
                <a:ea typeface="Meiryo" panose="020B0604030504040204" pitchFamily="34" charset="-128"/>
              </a:rPr>
              <a:t>事故や疾患で損失した聴覚機能を人工的に補綴する装置（聴覚中枢系補綴器）を開発する。従来、骨伝導や空気伝道による聴覚補綴が行われていたが、伝音性、感音性が不足しており、脳覚醒による聴覚補綴の可能性について検討する。</a:t>
            </a:r>
            <a:endParaRPr kumimoji="1" lang="ja-JP" altLang="en-US" sz="1100">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0299E73F-5D2A-924A-9A9F-21BA0562E292}"/>
              </a:ext>
            </a:extLst>
          </p:cNvPr>
          <p:cNvSpPr txBox="1"/>
          <p:nvPr/>
        </p:nvSpPr>
        <p:spPr>
          <a:xfrm>
            <a:off x="4911606" y="2188547"/>
            <a:ext cx="4120881" cy="600164"/>
          </a:xfrm>
          <a:prstGeom prst="rect">
            <a:avLst/>
          </a:prstGeom>
          <a:noFill/>
        </p:spPr>
        <p:txBody>
          <a:bodyPr wrap="square" rtlCol="0">
            <a:spAutoFit/>
          </a:bodyPr>
          <a:lstStyle/>
          <a:p>
            <a:pPr marL="171450" indent="-171450">
              <a:buFont typeface="Arial" panose="020B0604020202020204" pitchFamily="34" charset="0"/>
              <a:buChar char="•"/>
            </a:pPr>
            <a:r>
              <a:rPr lang="ja-JP" altLang="en-US" sz="1100">
                <a:latin typeface="Meiryo" panose="020B0604030504040204" pitchFamily="34" charset="-128"/>
                <a:ea typeface="Meiryo" panose="020B0604030504040204" pitchFamily="34" charset="-128"/>
              </a:rPr>
              <a:t>多分野協働による医療</a:t>
            </a:r>
            <a:r>
              <a:rPr lang="pt-PT" altLang="ja-JP" sz="1100" dirty="0">
                <a:latin typeface="Meiryo" panose="020B0604030504040204" pitchFamily="34" charset="-128"/>
                <a:ea typeface="Meiryo" panose="020B0604030504040204" pitchFamily="34" charset="-128"/>
              </a:rPr>
              <a:t>BMI</a:t>
            </a:r>
            <a:r>
              <a:rPr lang="ja-JP" altLang="en-US" sz="1100">
                <a:latin typeface="Meiryo" panose="020B0604030504040204" pitchFamily="34" charset="-128"/>
                <a:ea typeface="Meiryo" panose="020B0604030504040204" pitchFamily="34" charset="-128"/>
              </a:rPr>
              <a:t>の創成</a:t>
            </a:r>
          </a:p>
          <a:p>
            <a:pPr marL="171450" indent="-171450">
              <a:buFont typeface="Arial" panose="020B0604020202020204" pitchFamily="34" charset="0"/>
              <a:buChar char="•"/>
            </a:pPr>
            <a:r>
              <a:rPr lang="ja-JP" altLang="en-US" sz="1100">
                <a:latin typeface="Meiryo" panose="020B0604030504040204" pitchFamily="34" charset="-128"/>
                <a:ea typeface="Meiryo" panose="020B0604030504040204" pitchFamily="34" charset="-128"/>
              </a:rPr>
              <a:t>脳情報</a:t>
            </a:r>
            <a:r>
              <a:rPr lang="en-US" altLang="ja-JP" sz="1100" dirty="0">
                <a:latin typeface="Meiryo" panose="020B0604030504040204" pitchFamily="34" charset="-128"/>
                <a:ea typeface="Meiryo" panose="020B0604030504040204" pitchFamily="34" charset="-128"/>
              </a:rPr>
              <a:t>(</a:t>
            </a:r>
            <a:r>
              <a:rPr lang="ja-JP" altLang="en-US" sz="1100">
                <a:latin typeface="Meiryo" panose="020B0604030504040204" pitchFamily="34" charset="-128"/>
                <a:ea typeface="Meiryo" panose="020B0604030504040204" pitchFamily="34" charset="-128"/>
              </a:rPr>
              <a:t>電気的刺激</a:t>
            </a:r>
            <a:r>
              <a:rPr lang="en-US" altLang="ja-JP" sz="1100" dirty="0">
                <a:latin typeface="Meiryo" panose="020B0604030504040204" pitchFamily="34" charset="-128"/>
                <a:ea typeface="Meiryo" panose="020B0604030504040204" pitchFamily="34" charset="-128"/>
              </a:rPr>
              <a:t>)</a:t>
            </a:r>
            <a:r>
              <a:rPr lang="ja-JP" altLang="en-US" sz="1100">
                <a:latin typeface="Meiryo" panose="020B0604030504040204" pitchFamily="34" charset="-128"/>
                <a:ea typeface="Meiryo" panose="020B0604030504040204" pitchFamily="34" charset="-128"/>
              </a:rPr>
              <a:t>の伝達：読み出し、書き込み技術の創成</a:t>
            </a:r>
          </a:p>
          <a:p>
            <a:r>
              <a:rPr lang="ja-JP" altLang="en-US" sz="1100">
                <a:latin typeface="Meiryo" panose="020B0604030504040204" pitchFamily="34" charset="-128"/>
                <a:ea typeface="Meiryo" panose="020B0604030504040204" pitchFamily="34" charset="-128"/>
              </a:rPr>
              <a:t>⇒実現に不可欠なパーツや部材への参入</a:t>
            </a:r>
          </a:p>
        </p:txBody>
      </p:sp>
      <p:sp>
        <p:nvSpPr>
          <p:cNvPr id="64" name="テキスト ボックス 63">
            <a:extLst>
              <a:ext uri="{FF2B5EF4-FFF2-40B4-BE49-F238E27FC236}">
                <a16:creationId xmlns:a16="http://schemas.microsoft.com/office/drawing/2014/main" id="{705D0E31-B2F9-5F48-BFC7-FBC6F7B2923B}"/>
              </a:ext>
            </a:extLst>
          </p:cNvPr>
          <p:cNvSpPr txBox="1"/>
          <p:nvPr/>
        </p:nvSpPr>
        <p:spPr>
          <a:xfrm>
            <a:off x="327015" y="1017871"/>
            <a:ext cx="4066565" cy="1277273"/>
          </a:xfrm>
          <a:prstGeom prst="rect">
            <a:avLst/>
          </a:prstGeom>
          <a:noFill/>
        </p:spPr>
        <p:txBody>
          <a:bodyPr wrap="square" rtlCol="0">
            <a:spAutoFit/>
          </a:bodyPr>
          <a:lstStyle/>
          <a:p>
            <a:r>
              <a:rPr lang="ja-JP" altLang="en-US" sz="1100">
                <a:latin typeface="Meiryo" panose="020B0604030504040204" pitchFamily="34" charset="-128"/>
                <a:ea typeface="Meiryo" panose="020B0604030504040204" pitchFamily="34" charset="-128"/>
              </a:rPr>
              <a:t>脳と機械のインタフェース</a:t>
            </a:r>
            <a:r>
              <a:rPr lang="en-US" altLang="ja-JP" sz="1100" dirty="0">
                <a:latin typeface="Meiryo" panose="020B0604030504040204" pitchFamily="34" charset="-128"/>
                <a:ea typeface="Meiryo" panose="020B0604030504040204" pitchFamily="34" charset="-128"/>
              </a:rPr>
              <a:t>(</a:t>
            </a:r>
            <a:r>
              <a:rPr lang="pt-PT" altLang="ja-JP" sz="1100" dirty="0">
                <a:latin typeface="Meiryo" panose="020B0604030504040204" pitchFamily="34" charset="-128"/>
                <a:ea typeface="Meiryo" panose="020B0604030504040204" pitchFamily="34" charset="-128"/>
              </a:rPr>
              <a:t>BMI)</a:t>
            </a:r>
            <a:r>
              <a:rPr lang="ja-JP" altLang="en-US" sz="1100">
                <a:latin typeface="Meiryo" panose="020B0604030504040204" pitchFamily="34" charset="-128"/>
                <a:ea typeface="Meiryo" panose="020B0604030504040204" pitchFamily="34" charset="-128"/>
              </a:rPr>
              <a:t>による喪失身体機能の再生が求められている。</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とくに、脳をダイレクトに機械につなぎ，従来の通信や生活のかたちを可能にし得る技術の創出</a:t>
            </a:r>
          </a:p>
          <a:p>
            <a:endParaRPr lang="ja-JP" altLang="en-US" sz="1100">
              <a:latin typeface="Meiryo" panose="020B0604030504040204" pitchFamily="34" charset="-128"/>
              <a:ea typeface="Meiryo" panose="020B0604030504040204" pitchFamily="34" charset="-128"/>
            </a:endParaRPr>
          </a:p>
          <a:p>
            <a:pPr marL="285750" indent="-285750">
              <a:buFont typeface="Wingdings" charset="2"/>
              <a:buChar char="ü"/>
            </a:pPr>
            <a:r>
              <a:rPr lang="ja-JP" altLang="en-US" sz="1100">
                <a:latin typeface="Meiryo" panose="020B0604030504040204" pitchFamily="34" charset="-128"/>
                <a:ea typeface="Meiryo" panose="020B0604030504040204" pitchFamily="34" charset="-128"/>
              </a:rPr>
              <a:t>今後の医療を支えるものづくり技術・製品の研究開発</a:t>
            </a:r>
            <a:endParaRPr lang="en-US" altLang="ja-JP" sz="1100" dirty="0">
              <a:latin typeface="Meiryo" panose="020B0604030504040204" pitchFamily="34" charset="-128"/>
              <a:ea typeface="Meiryo" panose="020B0604030504040204" pitchFamily="34" charset="-128"/>
            </a:endParaRPr>
          </a:p>
          <a:p>
            <a:pPr marL="285750" indent="-285750">
              <a:buFont typeface="Wingdings" charset="2"/>
              <a:buChar char="ü"/>
            </a:pPr>
            <a:r>
              <a:rPr lang="ja-JP" altLang="en-US" sz="1100">
                <a:latin typeface="Meiryo" panose="020B0604030504040204" pitchFamily="34" charset="-128"/>
                <a:ea typeface="Meiryo" panose="020B0604030504040204" pitchFamily="34" charset="-128"/>
              </a:rPr>
              <a:t>失われた脳機能の代償や回復に役立つ技術の創成</a:t>
            </a:r>
          </a:p>
        </p:txBody>
      </p:sp>
      <p:pic>
        <p:nvPicPr>
          <p:cNvPr id="3" name="図 2">
            <a:extLst>
              <a:ext uri="{FF2B5EF4-FFF2-40B4-BE49-F238E27FC236}">
                <a16:creationId xmlns:a16="http://schemas.microsoft.com/office/drawing/2014/main" id="{98E86834-7DFB-E44F-9A89-0E42D70E375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3250" y="4912831"/>
            <a:ext cx="2725696" cy="1878263"/>
          </a:xfrm>
          <a:prstGeom prst="rect">
            <a:avLst/>
          </a:prstGeom>
        </p:spPr>
      </p:pic>
      <p:pic>
        <p:nvPicPr>
          <p:cNvPr id="22" name="Picture 79">
            <a:extLst>
              <a:ext uri="{FF2B5EF4-FFF2-40B4-BE49-F238E27FC236}">
                <a16:creationId xmlns:a16="http://schemas.microsoft.com/office/drawing/2014/main" id="{A1056BE2-1001-9F45-AA97-5F1F88737D8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25589" y="3837568"/>
            <a:ext cx="4070195" cy="2212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a:extLst>
              <a:ext uri="{FF2B5EF4-FFF2-40B4-BE49-F238E27FC236}">
                <a16:creationId xmlns:a16="http://schemas.microsoft.com/office/drawing/2014/main" id="{C3FD5E87-ADA3-A047-9D5B-1FC6B1B955C5}"/>
              </a:ext>
            </a:extLst>
          </p:cNvPr>
          <p:cNvSpPr/>
          <p:nvPr/>
        </p:nvSpPr>
        <p:spPr>
          <a:xfrm>
            <a:off x="4867830" y="3846501"/>
            <a:ext cx="2529860" cy="261610"/>
          </a:xfrm>
          <a:prstGeom prst="rect">
            <a:avLst/>
          </a:prstGeom>
          <a:solidFill>
            <a:schemeClr val="bg1"/>
          </a:solidFill>
        </p:spPr>
        <p:txBody>
          <a:bodyPr wrap="none">
            <a:spAutoFit/>
          </a:bodyPr>
          <a:lstStyle/>
          <a:p>
            <a:r>
              <a:rPr lang="en-US" altLang="ja-JP" sz="1100" dirty="0">
                <a:latin typeface="Meiryo" panose="020B0604030504040204" pitchFamily="34" charset="-128"/>
                <a:ea typeface="Meiryo" panose="020B0604030504040204" pitchFamily="34" charset="-128"/>
              </a:rPr>
              <a:t>3</a:t>
            </a:r>
            <a:r>
              <a:rPr lang="ja-JP" altLang="en-US" sz="1100">
                <a:latin typeface="Meiryo" panose="020B0604030504040204" pitchFamily="34" charset="-128"/>
                <a:ea typeface="Meiryo" panose="020B0604030504040204" pitchFamily="34" charset="-128"/>
              </a:rPr>
              <a:t>要素の統合・シリコン基板上に集積</a:t>
            </a:r>
          </a:p>
        </p:txBody>
      </p:sp>
      <p:pic>
        <p:nvPicPr>
          <p:cNvPr id="25" name="図 24">
            <a:extLst>
              <a:ext uri="{FF2B5EF4-FFF2-40B4-BE49-F238E27FC236}">
                <a16:creationId xmlns:a16="http://schemas.microsoft.com/office/drawing/2014/main" id="{68E96244-57F7-D343-BE37-C770F4DDF7F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145699" y="3572502"/>
            <a:ext cx="2441224" cy="1341755"/>
          </a:xfrm>
          <a:prstGeom prst="rect">
            <a:avLst/>
          </a:prstGeom>
        </p:spPr>
      </p:pic>
      <p:sp>
        <p:nvSpPr>
          <p:cNvPr id="26" name="テキスト ボックス 25">
            <a:extLst>
              <a:ext uri="{FF2B5EF4-FFF2-40B4-BE49-F238E27FC236}">
                <a16:creationId xmlns:a16="http://schemas.microsoft.com/office/drawing/2014/main" id="{2CD42064-8D48-754A-8AD7-C2E7C9F1D842}"/>
              </a:ext>
            </a:extLst>
          </p:cNvPr>
          <p:cNvSpPr txBox="1"/>
          <p:nvPr/>
        </p:nvSpPr>
        <p:spPr>
          <a:xfrm>
            <a:off x="3174961" y="3780240"/>
            <a:ext cx="738611" cy="261610"/>
          </a:xfrm>
          <a:prstGeom prst="rect">
            <a:avLst/>
          </a:prstGeom>
          <a:noFill/>
          <a:ln>
            <a:noFill/>
          </a:ln>
        </p:spPr>
        <p:txBody>
          <a:bodyPr wrap="square" rtlCol="0">
            <a:spAutoFit/>
          </a:bodyPr>
          <a:lstStyle/>
          <a:p>
            <a:r>
              <a:rPr kumimoji="1" lang="ja-JP" altLang="en-US" sz="1100" kern="1200" dirty="0">
                <a:solidFill>
                  <a:srgbClr val="660066"/>
                </a:solidFill>
                <a:latin typeface="メイリオ"/>
                <a:ea typeface="メイリオ"/>
                <a:cs typeface="メイリオ"/>
              </a:rPr>
              <a:t>医療</a:t>
            </a:r>
            <a:r>
              <a:rPr kumimoji="1" lang="en-US" altLang="ja-JP" sz="1100" kern="1200" dirty="0">
                <a:solidFill>
                  <a:srgbClr val="660066"/>
                </a:solidFill>
                <a:latin typeface="メイリオ"/>
                <a:ea typeface="メイリオ"/>
                <a:cs typeface="メイリオ"/>
              </a:rPr>
              <a:t>BMI</a:t>
            </a:r>
            <a:endParaRPr kumimoji="1" lang="ja-JP" altLang="en-US" sz="1100" kern="1200" dirty="0">
              <a:solidFill>
                <a:srgbClr val="660066"/>
              </a:solidFill>
              <a:latin typeface="メイリオ"/>
              <a:ea typeface="メイリオ"/>
              <a:cs typeface="メイリオ"/>
            </a:endParaRPr>
          </a:p>
        </p:txBody>
      </p:sp>
      <p:sp>
        <p:nvSpPr>
          <p:cNvPr id="9" name="角丸四角形吹き出し 8">
            <a:extLst>
              <a:ext uri="{FF2B5EF4-FFF2-40B4-BE49-F238E27FC236}">
                <a16:creationId xmlns:a16="http://schemas.microsoft.com/office/drawing/2014/main" id="{6CB7EE4F-BA7D-5243-8367-310BA3B1A8F8}"/>
              </a:ext>
            </a:extLst>
          </p:cNvPr>
          <p:cNvSpPr/>
          <p:nvPr/>
        </p:nvSpPr>
        <p:spPr>
          <a:xfrm>
            <a:off x="3869472" y="3702205"/>
            <a:ext cx="4393580" cy="2542478"/>
          </a:xfrm>
          <a:prstGeom prst="wedgeRoundRectCallout">
            <a:avLst>
              <a:gd name="adj1" fmla="val -54843"/>
              <a:gd name="adj2" fmla="val -37061"/>
              <a:gd name="adj3" fmla="val 16667"/>
            </a:avLst>
          </a:prstGeom>
          <a:noFill/>
          <a:ln w="63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スライド番号プレースホルダー 1"/>
          <p:cNvSpPr txBox="1">
            <a:spLocks/>
          </p:cNvSpPr>
          <p:nvPr/>
        </p:nvSpPr>
        <p:spPr>
          <a:xfrm>
            <a:off x="8629649" y="6492875"/>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46</a:t>
            </a:fld>
            <a:endParaRPr kumimoji="1" lang="ja-JP" altLang="en-US" sz="2000" dirty="0"/>
          </a:p>
        </p:txBody>
      </p:sp>
      <p:sp>
        <p:nvSpPr>
          <p:cNvPr id="19" name="コンテンツ プレースホルダー 2">
            <a:extLst>
              <a:ext uri="{FF2B5EF4-FFF2-40B4-BE49-F238E27FC236}">
                <a16:creationId xmlns:a16="http://schemas.microsoft.com/office/drawing/2014/main" id="{6C83C8A4-8EFC-5A4E-A20A-B83D4F8B3E8E}"/>
              </a:ext>
            </a:extLst>
          </p:cNvPr>
          <p:cNvSpPr txBox="1">
            <a:spLocks/>
          </p:cNvSpPr>
          <p:nvPr/>
        </p:nvSpPr>
        <p:spPr>
          <a:xfrm>
            <a:off x="0" y="4676"/>
            <a:ext cx="1531188" cy="346249"/>
          </a:xfrm>
          <a:prstGeom prst="rect">
            <a:avLst/>
          </a:prstGeom>
          <a:solidFill>
            <a:schemeClr val="accent5">
              <a:lumMod val="20000"/>
              <a:lumOff val="80000"/>
            </a:schemeClr>
          </a:solidFill>
        </p:spPr>
        <p:txBody>
          <a:bodyPr wrap="none">
            <a:spAutoFit/>
          </a:bodyPr>
          <a:lst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a:lstStyle>
          <a:p>
            <a:pPr marL="0" indent="0">
              <a:lnSpc>
                <a:spcPct val="110000"/>
              </a:lnSpc>
              <a:buNone/>
            </a:pP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　ライフ関連　</a:t>
            </a:r>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タイトル 3">
            <a:extLst>
              <a:ext uri="{FF2B5EF4-FFF2-40B4-BE49-F238E27FC236}">
                <a16:creationId xmlns:a16="http://schemas.microsoft.com/office/drawing/2014/main" id="{C05D870E-B1D3-264E-9DBC-AA188AABCE9C}"/>
              </a:ext>
            </a:extLst>
          </p:cNvPr>
          <p:cNvSpPr txBox="1">
            <a:spLocks/>
          </p:cNvSpPr>
          <p:nvPr/>
        </p:nvSpPr>
        <p:spPr>
          <a:xfrm>
            <a:off x="1585485" y="41140"/>
            <a:ext cx="6083717" cy="707886"/>
          </a:xfrm>
          <a:prstGeom prst="rect">
            <a:avLst/>
          </a:prstGeom>
        </p:spPr>
        <p:txBody>
          <a:bodyPr wrap="none">
            <a:spAutoFit/>
          </a:bodyPr>
          <a:lstStyle>
            <a:lvl1pPr algn="ctr" defTabSz="990570" rtl="0" eaLnBrk="1" latinLnBrk="0" hangingPunct="1">
              <a:spcBef>
                <a:spcPct val="0"/>
              </a:spcBef>
              <a:buNone/>
              <a:defRPr kumimoji="1" sz="4767" kern="1200">
                <a:solidFill>
                  <a:schemeClr val="tx1"/>
                </a:solidFill>
                <a:latin typeface="+mj-lt"/>
                <a:ea typeface="+mj-ea"/>
                <a:cs typeface="+mj-cs"/>
              </a:defRPr>
            </a:lvl1pPr>
          </a:lstStyle>
          <a:p>
            <a:r>
              <a:rPr lang="ja-JP" altLang="en-US" sz="2000" dirty="0">
                <a:latin typeface="Meiryo" panose="020B0604030504040204" pitchFamily="34" charset="-128"/>
                <a:ea typeface="Meiryo" panose="020B0604030504040204" pitchFamily="34" charset="-128"/>
                <a:cs typeface="メイリオ" panose="020B0604030504040204" pitchFamily="50" charset="-128"/>
              </a:rPr>
              <a:t>バイオウルトラサウンド薬学</a:t>
            </a:r>
            <a:r>
              <a:rPr lang="ja-JP" altLang="en-US" sz="2000" dirty="0" smtClean="0">
                <a:latin typeface="Meiryo" panose="020B0604030504040204" pitchFamily="34" charset="-128"/>
                <a:ea typeface="Meiryo" panose="020B0604030504040204" pitchFamily="34" charset="-128"/>
                <a:cs typeface="メイリオ" panose="020B0604030504040204" pitchFamily="50" charset="-128"/>
              </a:rPr>
              <a:t>：</a:t>
            </a:r>
            <a:endParaRPr lang="en-US" altLang="ja-JP" sz="2000" dirty="0" smtClean="0">
              <a:latin typeface="Meiryo" panose="020B0604030504040204" pitchFamily="34" charset="-128"/>
              <a:ea typeface="Meiryo" panose="020B0604030504040204" pitchFamily="34" charset="-128"/>
              <a:cs typeface="メイリオ" panose="020B0604030504040204" pitchFamily="50" charset="-128"/>
            </a:endParaRPr>
          </a:p>
          <a:p>
            <a:r>
              <a:rPr lang="ja-JP" altLang="en-US" sz="2000" dirty="0" smtClean="0">
                <a:latin typeface="Meiryo" panose="020B0604030504040204" pitchFamily="34" charset="-128"/>
                <a:ea typeface="Meiryo" panose="020B0604030504040204" pitchFamily="34" charset="-128"/>
                <a:cs typeface="メイリオ" panose="020B0604030504040204" pitchFamily="50" charset="-128"/>
              </a:rPr>
              <a:t>マイクロダイアフラム</a:t>
            </a:r>
            <a:r>
              <a:rPr lang="ja-JP" altLang="en-US" sz="2000" dirty="0">
                <a:latin typeface="Meiryo" panose="020B0604030504040204" pitchFamily="34" charset="-128"/>
                <a:ea typeface="Meiryo" panose="020B0604030504040204" pitchFamily="34" charset="-128"/>
                <a:cs typeface="メイリオ" panose="020B0604030504040204" pitchFamily="50" charset="-128"/>
              </a:rPr>
              <a:t>開発から覚醒脳への応用展開</a:t>
            </a:r>
          </a:p>
        </p:txBody>
      </p:sp>
    </p:spTree>
    <p:extLst>
      <p:ext uri="{BB962C8B-B14F-4D97-AF65-F5344CB8AC3E}">
        <p14:creationId xmlns:p14="http://schemas.microsoft.com/office/powerpoint/2010/main" val="39562200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タイトル 3">
            <a:extLst>
              <a:ext uri="{FF2B5EF4-FFF2-40B4-BE49-F238E27FC236}">
                <a16:creationId xmlns:a16="http://schemas.microsoft.com/office/drawing/2014/main" id="{C05D870E-B1D3-264E-9DBC-AA188AABCE9C}"/>
              </a:ext>
            </a:extLst>
          </p:cNvPr>
          <p:cNvSpPr txBox="1">
            <a:spLocks/>
          </p:cNvSpPr>
          <p:nvPr/>
        </p:nvSpPr>
        <p:spPr>
          <a:xfrm>
            <a:off x="1574807" y="93807"/>
            <a:ext cx="6318169" cy="648731"/>
          </a:xfrm>
          <a:prstGeom prst="rect">
            <a:avLst/>
          </a:prstGeom>
        </p:spPr>
        <p:txBody>
          <a:bodyPr>
            <a:normAutofit lnSpcReduction="10000"/>
          </a:bodyPr>
          <a:lstStyle>
            <a:lvl1pPr algn="ctr" defTabSz="990570" rtl="0" eaLnBrk="1" latinLnBrk="0" hangingPunct="1">
              <a:spcBef>
                <a:spcPct val="0"/>
              </a:spcBef>
              <a:buNone/>
              <a:defRPr kumimoji="1" sz="4767" kern="1200">
                <a:solidFill>
                  <a:schemeClr val="tx1"/>
                </a:solidFill>
                <a:latin typeface="+mj-lt"/>
                <a:ea typeface="+mj-ea"/>
                <a:cs typeface="+mj-cs"/>
              </a:defRPr>
            </a:lvl1pPr>
          </a:lstStyle>
          <a:p>
            <a:pPr algn="l"/>
            <a:r>
              <a:rPr lang="ja-JP" altLang="en-US" sz="2000" dirty="0">
                <a:latin typeface="Meiryo" panose="020B0604030504040204" pitchFamily="34" charset="-128"/>
                <a:ea typeface="Meiryo" panose="020B0604030504040204" pitchFamily="34" charset="-128"/>
                <a:cs typeface="メイリオ" panose="020B0604030504040204" pitchFamily="50" charset="-128"/>
              </a:rPr>
              <a:t>アトピー性皮膚炎や肌荒れを緩和</a:t>
            </a:r>
            <a:r>
              <a:rPr lang="ja-JP" altLang="en-US" sz="2000" dirty="0" smtClean="0">
                <a:latin typeface="Meiryo" panose="020B0604030504040204" pitchFamily="34" charset="-128"/>
                <a:ea typeface="Meiryo" panose="020B0604030504040204" pitchFamily="34" charset="-128"/>
                <a:cs typeface="メイリオ" panose="020B0604030504040204" pitchFamily="50" charset="-128"/>
              </a:rPr>
              <a:t>する機能性</a:t>
            </a:r>
            <a:r>
              <a:rPr lang="ja-JP" altLang="en-US" sz="2000" dirty="0">
                <a:latin typeface="Meiryo" panose="020B0604030504040204" pitchFamily="34" charset="-128"/>
                <a:ea typeface="Meiryo" panose="020B0604030504040204" pitchFamily="34" charset="-128"/>
                <a:cs typeface="メイリオ" panose="020B0604030504040204" pitchFamily="50" charset="-128"/>
              </a:rPr>
              <a:t>脂肪酸</a:t>
            </a:r>
            <a:r>
              <a:rPr lang="ja-JP" altLang="en-US" sz="2000" dirty="0" smtClean="0">
                <a:latin typeface="Meiryo" panose="020B0604030504040204" pitchFamily="34" charset="-128"/>
                <a:ea typeface="Meiryo" panose="020B0604030504040204" pitchFamily="34" charset="-128"/>
                <a:cs typeface="メイリオ" panose="020B0604030504040204" pitchFamily="50" charset="-128"/>
              </a:rPr>
              <a:t>の</a:t>
            </a:r>
            <a:endParaRPr lang="en-US" altLang="ja-JP" sz="2000" dirty="0" smtClean="0">
              <a:latin typeface="Meiryo" panose="020B0604030504040204" pitchFamily="34" charset="-128"/>
              <a:ea typeface="Meiryo" panose="020B0604030504040204" pitchFamily="34" charset="-128"/>
              <a:cs typeface="メイリオ" panose="020B0604030504040204" pitchFamily="50" charset="-128"/>
            </a:endParaRPr>
          </a:p>
          <a:p>
            <a:pPr algn="l"/>
            <a:r>
              <a:rPr lang="ja-JP" altLang="en-US" sz="2000" dirty="0" smtClean="0">
                <a:latin typeface="Meiryo" panose="020B0604030504040204" pitchFamily="34" charset="-128"/>
                <a:ea typeface="Meiryo" panose="020B0604030504040204" pitchFamily="34" charset="-128"/>
                <a:cs typeface="メイリオ" panose="020B0604030504040204" pitchFamily="50" charset="-128"/>
              </a:rPr>
              <a:t>スマート</a:t>
            </a:r>
            <a:r>
              <a:rPr lang="ja-JP" altLang="en-US" sz="2000" dirty="0">
                <a:latin typeface="Meiryo" panose="020B0604030504040204" pitchFamily="34" charset="-128"/>
                <a:ea typeface="Meiryo" panose="020B0604030504040204" pitchFamily="34" charset="-128"/>
                <a:cs typeface="メイリオ" panose="020B0604030504040204" pitchFamily="50" charset="-128"/>
              </a:rPr>
              <a:t>酵母を用いた生産・精製法の開発</a:t>
            </a:r>
          </a:p>
          <a:p>
            <a:endParaRPr lang="ja-JP" altLang="en-US" sz="2000" dirty="0">
              <a:latin typeface="Meiryo" panose="020B0604030504040204" pitchFamily="34" charset="-128"/>
              <a:ea typeface="Meiryo" panose="020B0604030504040204" pitchFamily="34" charset="-128"/>
              <a:cs typeface="メイリオ" panose="020B0604030504040204" pitchFamily="50" charset="-128"/>
            </a:endParaRPr>
          </a:p>
        </p:txBody>
      </p:sp>
      <p:cxnSp>
        <p:nvCxnSpPr>
          <p:cNvPr id="40" name="直線コネクタ 39">
            <a:extLst>
              <a:ext uri="{FF2B5EF4-FFF2-40B4-BE49-F238E27FC236}">
                <a16:creationId xmlns:a16="http://schemas.microsoft.com/office/drawing/2014/main" id="{7D6626AD-AA56-424A-90C0-53C2FF289184}"/>
              </a:ext>
            </a:extLst>
          </p:cNvPr>
          <p:cNvCxnSpPr/>
          <p:nvPr/>
        </p:nvCxnSpPr>
        <p:spPr>
          <a:xfrm>
            <a:off x="124355" y="715415"/>
            <a:ext cx="885879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D:\nagao\Desktop\電顕\180105\S epidermidis NBRC100911 Type\Ep Type 18.jpg">
            <a:extLst>
              <a:ext uri="{FF2B5EF4-FFF2-40B4-BE49-F238E27FC236}">
                <a16:creationId xmlns:a16="http://schemas.microsoft.com/office/drawing/2014/main" id="{E3CE0F36-ECD7-40DD-990D-31C57AA1509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79277" y="935642"/>
            <a:ext cx="1133856" cy="848563"/>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205"/>
          <p:cNvSpPr txBox="1">
            <a:spLocks noChangeArrowheads="1"/>
          </p:cNvSpPr>
          <p:nvPr/>
        </p:nvSpPr>
        <p:spPr bwMode="auto">
          <a:xfrm>
            <a:off x="247517" y="1322729"/>
            <a:ext cx="2642223" cy="307777"/>
          </a:xfrm>
          <a:prstGeom prst="rect">
            <a:avLst/>
          </a:prstGeom>
          <a:noFill/>
          <a:ln w="9525">
            <a:noFill/>
            <a:miter lim="800000"/>
            <a:headEnd/>
            <a:tailEnd/>
          </a:ln>
        </p:spPr>
        <p:txBody>
          <a:bodyPr wrap="square">
            <a:spAutoFit/>
          </a:bodyPr>
          <a:lstStyle/>
          <a:p>
            <a:pPr marL="90488" marR="0" lvl="0" indent="-90488" algn="l"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例：</a:t>
            </a:r>
            <a:r>
              <a:rPr kumimoji="0" lang="ja-JP" altLang="en-US" sz="1400" b="1" i="0" u="none" strike="noStrike" kern="1200" cap="none" spc="0" normalizeH="0" baseline="0" noProof="0" dirty="0">
                <a:ln>
                  <a:noFill/>
                </a:ln>
                <a:solidFill>
                  <a:srgbClr val="0000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表皮ブドウ球菌</a:t>
            </a:r>
            <a:endParaRPr kumimoji="0" lang="en-US" altLang="ja-JP" sz="1400" b="1" i="0" u="none" strike="noStrike" kern="1200" cap="none" spc="0" normalizeH="0" baseline="0" noProof="0" dirty="0">
              <a:ln>
                <a:noFill/>
              </a:ln>
              <a:solidFill>
                <a:srgbClr val="0000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Text Box 205"/>
          <p:cNvSpPr txBox="1">
            <a:spLocks noChangeArrowheads="1"/>
          </p:cNvSpPr>
          <p:nvPr/>
        </p:nvSpPr>
        <p:spPr bwMode="auto">
          <a:xfrm>
            <a:off x="469857" y="1570752"/>
            <a:ext cx="3211657" cy="738664"/>
          </a:xfrm>
          <a:prstGeom prst="rect">
            <a:avLst/>
          </a:prstGeom>
          <a:noFill/>
          <a:ln w="9525">
            <a:noFill/>
            <a:miter lim="800000"/>
            <a:headEnd/>
            <a:tailEnd/>
          </a:ln>
        </p:spPr>
        <p:txBody>
          <a:bodyPr wrap="square">
            <a:spAutoFit/>
          </a:bodyPr>
          <a:lstStyle/>
          <a:p>
            <a:pPr marL="88900" indent="-88900" fontAlgn="auto">
              <a:spcBef>
                <a:spcPts val="0"/>
              </a:spcBef>
              <a:spcAft>
                <a:spcPts val="0"/>
              </a:spcAft>
              <a:defRPr/>
            </a:pPr>
            <a:r>
              <a:rPr kumimoji="0" lang="en-US" altLang="ja-JP" sz="1400" b="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1400" b="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健常者に常在</a:t>
            </a:r>
            <a:endParaRPr kumimoji="0" lang="en-US" altLang="ja-JP" sz="14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88900" marR="0" lvl="0" indent="-88900" algn="l" defTabSz="9144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14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黄色ブドウ球菌の生育を抑制</a:t>
            </a:r>
            <a:endParaRPr kumimoji="0" lang="en-US" altLang="ja-JP" sz="14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R="0" lvl="0" algn="l" defTabSz="914400" rtl="0" eaLnBrk="1" fontAlgn="base" latinLnBrk="0" hangingPunct="1">
              <a:lnSpc>
                <a:spcPct val="100000"/>
              </a:lnSpc>
              <a:spcBef>
                <a:spcPct val="0"/>
              </a:spcBef>
              <a:spcAft>
                <a:spcPct val="0"/>
              </a:spcAft>
              <a:buClrTx/>
              <a:buSzTx/>
              <a:tabLst/>
              <a:defRPr/>
            </a:pPr>
            <a:r>
              <a:rPr kumimoji="0"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美肌菌</a:t>
            </a:r>
            <a:endParaRPr kumimoji="0"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Text Box 205">
            <a:extLst>
              <a:ext uri="{FF2B5EF4-FFF2-40B4-BE49-F238E27FC236}">
                <a16:creationId xmlns:a16="http://schemas.microsoft.com/office/drawing/2014/main" id="{6FA60E3F-9F05-4C73-AEDF-307B1BADD4BA}"/>
              </a:ext>
            </a:extLst>
          </p:cNvPr>
          <p:cNvSpPr txBox="1">
            <a:spLocks noChangeArrowheads="1"/>
          </p:cNvSpPr>
          <p:nvPr/>
        </p:nvSpPr>
        <p:spPr bwMode="auto">
          <a:xfrm>
            <a:off x="175305" y="913383"/>
            <a:ext cx="1488369" cy="338554"/>
          </a:xfrm>
          <a:prstGeom prst="rect">
            <a:avLst/>
          </a:prstGeom>
          <a:solidFill>
            <a:srgbClr val="FFFF00"/>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rgbClr val="0000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皮膚の善玉菌</a:t>
            </a:r>
            <a:endParaRPr kumimoji="0"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8" name="Picture 2" descr="D:\nagao\Desktop\電顕\180105\S aureus NBRC100910 Type\Au Type 17.jpg">
            <a:extLst>
              <a:ext uri="{FF2B5EF4-FFF2-40B4-BE49-F238E27FC236}">
                <a16:creationId xmlns:a16="http://schemas.microsoft.com/office/drawing/2014/main" id="{AF1BEC2A-00D4-46BA-8A43-02587B4B954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88171" y="913525"/>
            <a:ext cx="1122883" cy="841248"/>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205"/>
          <p:cNvSpPr txBox="1">
            <a:spLocks noChangeArrowheads="1"/>
          </p:cNvSpPr>
          <p:nvPr/>
        </p:nvSpPr>
        <p:spPr bwMode="auto">
          <a:xfrm>
            <a:off x="5120833" y="1282374"/>
            <a:ext cx="2052566" cy="307777"/>
          </a:xfrm>
          <a:prstGeom prst="rect">
            <a:avLst/>
          </a:prstGeom>
          <a:noFill/>
          <a:ln w="9525">
            <a:noFill/>
            <a:miter lim="800000"/>
            <a:headEnd/>
            <a:tailEnd/>
          </a:ln>
        </p:spPr>
        <p:txBody>
          <a:bodyPr wrap="square">
            <a:spAutoFit/>
          </a:bodyPr>
          <a:lstStyle/>
          <a:p>
            <a:pPr marL="90488" marR="0" lvl="0" indent="-90488" algn="l"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例：</a:t>
            </a:r>
            <a:r>
              <a:rPr kumimoji="0" lang="ja-JP" altLang="en-US" sz="1400" b="1" i="0" u="none" strike="noStrike" kern="1200" cap="none" spc="0" normalizeH="0" baseline="0" noProof="0" dirty="0">
                <a:ln>
                  <a:noFill/>
                </a:ln>
                <a:solidFill>
                  <a:srgbClr val="0000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黄色ブドウ球菌</a:t>
            </a:r>
            <a:endParaRPr kumimoji="0" lang="en-US" altLang="ja-JP" sz="1400" b="1" i="0" u="none" strike="noStrike" kern="1200" cap="none" spc="0" normalizeH="0" baseline="0" noProof="0" dirty="0">
              <a:ln>
                <a:noFill/>
              </a:ln>
              <a:solidFill>
                <a:srgbClr val="0000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Text Box 205"/>
          <p:cNvSpPr txBox="1">
            <a:spLocks noChangeArrowheads="1"/>
          </p:cNvSpPr>
          <p:nvPr/>
        </p:nvSpPr>
        <p:spPr bwMode="auto">
          <a:xfrm>
            <a:off x="5398849" y="1545546"/>
            <a:ext cx="3312205" cy="738664"/>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種々の疾病の原因</a:t>
            </a:r>
            <a:endParaRPr kumimoji="0"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88900" marR="0" lvl="0" indent="-88900" algn="l" defTabSz="914400" rtl="0" eaLnBrk="1" fontAlgn="auto" latinLnBrk="0" hangingPunct="1">
              <a:lnSpc>
                <a:spcPct val="100000"/>
              </a:lnSpc>
              <a:spcBef>
                <a:spcPts val="0"/>
              </a:spcBef>
              <a:spcAft>
                <a:spcPts val="0"/>
              </a:spcAft>
              <a:buClrTx/>
              <a:buSzTx/>
              <a:tabLst/>
              <a:defRPr/>
            </a:pPr>
            <a:r>
              <a:rPr kumimoji="0" lang="en-US" altLang="ja-JP" sz="14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14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アトピー性皮膚炎の悪化因子の一つ</a:t>
            </a:r>
            <a:endParaRPr kumimoji="0" lang="en-US" altLang="ja-JP" sz="14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R="0" lvl="0" algn="l" defTabSz="914400" rtl="0" eaLnBrk="1" fontAlgn="auto" latinLnBrk="0" hangingPunct="1">
              <a:lnSpc>
                <a:spcPct val="100000"/>
              </a:lnSpc>
              <a:spcBef>
                <a:spcPts val="0"/>
              </a:spcBef>
              <a:spcAft>
                <a:spcPts val="0"/>
              </a:spcAft>
              <a:buClrTx/>
              <a:buSzTx/>
              <a:tabLst/>
              <a:defRPr/>
            </a:pPr>
            <a:r>
              <a:rPr kumimoji="0" lang="en-US" altLang="ja-JP" sz="14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14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肌荒れに関与</a:t>
            </a:r>
            <a:endParaRPr kumimoji="0" lang="en-US" altLang="ja-JP" sz="14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Text Box 205">
            <a:extLst>
              <a:ext uri="{FF2B5EF4-FFF2-40B4-BE49-F238E27FC236}">
                <a16:creationId xmlns:a16="http://schemas.microsoft.com/office/drawing/2014/main" id="{6FA60E3F-9F05-4C73-AEDF-307B1BADD4BA}"/>
              </a:ext>
            </a:extLst>
          </p:cNvPr>
          <p:cNvSpPr txBox="1">
            <a:spLocks noChangeArrowheads="1"/>
          </p:cNvSpPr>
          <p:nvPr/>
        </p:nvSpPr>
        <p:spPr bwMode="auto">
          <a:xfrm>
            <a:off x="5141608" y="951407"/>
            <a:ext cx="1447254" cy="338554"/>
          </a:xfrm>
          <a:prstGeom prst="rect">
            <a:avLst/>
          </a:prstGeom>
          <a:solidFill>
            <a:schemeClr val="accent2">
              <a:lumMod val="20000"/>
              <a:lumOff val="80000"/>
            </a:schemeClr>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皮膚の悪玉菌</a:t>
            </a:r>
            <a:endParaRPr kumimoji="0" lang="en-US" altLang="ja-JP" sz="16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左右矢印 11"/>
          <p:cNvSpPr/>
          <p:nvPr/>
        </p:nvSpPr>
        <p:spPr>
          <a:xfrm>
            <a:off x="3914386" y="959561"/>
            <a:ext cx="864096" cy="426970"/>
          </a:xfrm>
          <a:prstGeom prst="lef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216416" y="2358646"/>
            <a:ext cx="5182899" cy="738664"/>
          </a:xfrm>
          <a:prstGeom prst="rect">
            <a:avLst/>
          </a:prstGeom>
          <a:noFill/>
          <a:ln w="9525">
            <a:noFill/>
            <a:prstDash val="sysDash"/>
          </a:ln>
        </p:spPr>
        <p:txBody>
          <a:bodyPr wrap="square" rtlCol="0">
            <a:spAutoFit/>
          </a:bodyPr>
          <a:lstStyle/>
          <a:p>
            <a:pPr fontAlgn="auto">
              <a:spcBef>
                <a:spcPts val="0"/>
              </a:spcBef>
              <a:spcAft>
                <a:spcPts val="0"/>
              </a:spcAft>
              <a:defRPr/>
            </a:pPr>
            <a:r>
              <a:rPr lang="ja-JP" altLang="en-US" sz="1400" kern="0" dirty="0">
                <a:latin typeface="メイリオ" panose="020B0604030504040204" pitchFamily="50" charset="-128"/>
                <a:ea typeface="メイリオ" panose="020B0604030504040204" pitchFamily="50" charset="-128"/>
                <a:cs typeface="メイリオ" panose="020B0604030504040204" pitchFamily="50" charset="-128"/>
              </a:rPr>
              <a:t>これまで、企業との共同研究で</a:t>
            </a:r>
            <a:r>
              <a:rPr lang="ja-JP" altLang="en-US" sz="1400" b="0" kern="0" dirty="0">
                <a:latin typeface="メイリオ" panose="020B0604030504040204" pitchFamily="50" charset="-128"/>
                <a:ea typeface="メイリオ" panose="020B0604030504040204" pitchFamily="50" charset="-128"/>
                <a:cs typeface="メイリオ" panose="020B0604030504040204" pitchFamily="50" charset="-128"/>
              </a:rPr>
              <a:t>、植物</a:t>
            </a:r>
            <a:r>
              <a:rPr kumimoji="1" lang="ja-JP" altLang="en-US" sz="1400" b="0" i="0" u="none" strike="noStrike" kern="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油脂から、悪玉菌だけを選択的に抑制する</a:t>
            </a:r>
            <a:r>
              <a:rPr kumimoji="1" lang="ja-JP" altLang="en-US" sz="1400" i="0" u="none" strike="noStrike" kern="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パルミトレイン酸（</a:t>
            </a:r>
            <a:r>
              <a:rPr kumimoji="1" lang="en-US" altLang="ja-JP" sz="1400" i="0" u="none" strike="noStrike" kern="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POA</a:t>
            </a:r>
            <a:r>
              <a:rPr kumimoji="1" lang="ja-JP" altLang="en-US" sz="1400" i="0" u="none" strike="noStrike" kern="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b="0" i="0" u="none" strike="noStrike" kern="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を含む化粧品素材を開発。</a:t>
            </a:r>
            <a:r>
              <a:rPr kumimoji="1" lang="en-US" altLang="ja-JP" sz="1400" i="0" u="none" strike="noStrike" kern="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POA</a:t>
            </a:r>
            <a:r>
              <a:rPr kumimoji="1" lang="ja-JP" altLang="en-US" sz="1400" i="0" u="none" strike="noStrike" kern="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を含む、化粧品、マスクを製品化。</a:t>
            </a:r>
            <a:endParaRPr lang="ja-JP" altLang="en-US" sz="1400" kern="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7132553" y="6175171"/>
            <a:ext cx="1391172" cy="338554"/>
          </a:xfrm>
          <a:prstGeom prst="rect">
            <a:avLst/>
          </a:prstGeom>
        </p:spPr>
        <p:txBody>
          <a:bodyPr wrap="square">
            <a:spAutoFit/>
          </a:bodyPr>
          <a:lstStyle>
            <a:defPPr>
              <a:defRPr lang="ja-JP"/>
            </a:defPPr>
            <a:lvl1pPr marL="0" algn="l" defTabSz="713232" rtl="0" eaLnBrk="1" latinLnBrk="0" hangingPunct="1">
              <a:defRPr kumimoji="1" sz="1404" kern="1200">
                <a:solidFill>
                  <a:schemeClr val="tx1"/>
                </a:solidFill>
                <a:latin typeface="+mn-lt"/>
                <a:ea typeface="+mn-ea"/>
                <a:cs typeface="+mn-cs"/>
              </a:defRPr>
            </a:lvl1pPr>
            <a:lvl2pPr marL="356616" algn="l" defTabSz="713232" rtl="0" eaLnBrk="1" latinLnBrk="0" hangingPunct="1">
              <a:defRPr kumimoji="1" sz="1404" kern="1200">
                <a:solidFill>
                  <a:schemeClr val="tx1"/>
                </a:solidFill>
                <a:latin typeface="+mn-lt"/>
                <a:ea typeface="+mn-ea"/>
                <a:cs typeface="+mn-cs"/>
              </a:defRPr>
            </a:lvl2pPr>
            <a:lvl3pPr marL="713232" algn="l" defTabSz="713232" rtl="0" eaLnBrk="1" latinLnBrk="0" hangingPunct="1">
              <a:defRPr kumimoji="1" sz="1404" kern="1200">
                <a:solidFill>
                  <a:schemeClr val="tx1"/>
                </a:solidFill>
                <a:latin typeface="+mn-lt"/>
                <a:ea typeface="+mn-ea"/>
                <a:cs typeface="+mn-cs"/>
              </a:defRPr>
            </a:lvl3pPr>
            <a:lvl4pPr marL="1069848" algn="l" defTabSz="713232" rtl="0" eaLnBrk="1" latinLnBrk="0" hangingPunct="1">
              <a:defRPr kumimoji="1" sz="1404" kern="1200">
                <a:solidFill>
                  <a:schemeClr val="tx1"/>
                </a:solidFill>
                <a:latin typeface="+mn-lt"/>
                <a:ea typeface="+mn-ea"/>
                <a:cs typeface="+mn-cs"/>
              </a:defRPr>
            </a:lvl4pPr>
            <a:lvl5pPr marL="1426464" algn="l" defTabSz="713232" rtl="0" eaLnBrk="1" latinLnBrk="0" hangingPunct="1">
              <a:defRPr kumimoji="1" sz="1404" kern="1200">
                <a:solidFill>
                  <a:schemeClr val="tx1"/>
                </a:solidFill>
                <a:latin typeface="+mn-lt"/>
                <a:ea typeface="+mn-ea"/>
                <a:cs typeface="+mn-cs"/>
              </a:defRPr>
            </a:lvl5pPr>
            <a:lvl6pPr marL="1783080" algn="l" defTabSz="713232" rtl="0" eaLnBrk="1" latinLnBrk="0" hangingPunct="1">
              <a:defRPr kumimoji="1" sz="1404" kern="1200">
                <a:solidFill>
                  <a:schemeClr val="tx1"/>
                </a:solidFill>
                <a:latin typeface="+mn-lt"/>
                <a:ea typeface="+mn-ea"/>
                <a:cs typeface="+mn-cs"/>
              </a:defRPr>
            </a:lvl6pPr>
            <a:lvl7pPr marL="2139696" algn="l" defTabSz="713232" rtl="0" eaLnBrk="1" latinLnBrk="0" hangingPunct="1">
              <a:defRPr kumimoji="1" sz="1404" kern="1200">
                <a:solidFill>
                  <a:schemeClr val="tx1"/>
                </a:solidFill>
                <a:latin typeface="+mn-lt"/>
                <a:ea typeface="+mn-ea"/>
                <a:cs typeface="+mn-cs"/>
              </a:defRPr>
            </a:lvl7pPr>
            <a:lvl8pPr marL="2496312" algn="l" defTabSz="713232" rtl="0" eaLnBrk="1" latinLnBrk="0" hangingPunct="1">
              <a:defRPr kumimoji="1" sz="1404" kern="1200">
                <a:solidFill>
                  <a:schemeClr val="tx1"/>
                </a:solidFill>
                <a:latin typeface="+mn-lt"/>
                <a:ea typeface="+mn-ea"/>
                <a:cs typeface="+mn-cs"/>
              </a:defRPr>
            </a:lvl8pPr>
            <a:lvl9pPr marL="2852928" algn="l" defTabSz="713232" rtl="0" eaLnBrk="1" latinLnBrk="0" hangingPunct="1">
              <a:defRPr kumimoji="1" sz="1404" kern="1200">
                <a:solidFill>
                  <a:schemeClr val="tx1"/>
                </a:solidFill>
                <a:latin typeface="+mn-lt"/>
                <a:ea typeface="+mn-ea"/>
                <a:cs typeface="+mn-cs"/>
              </a:defRPr>
            </a:lvl9pPr>
          </a:lstStyle>
          <a:p>
            <a:pPr marL="0" marR="0" lvl="0" indent="0" algn="l" defTabSz="713232"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健康な皮膚</a:t>
            </a:r>
          </a:p>
        </p:txBody>
      </p:sp>
      <p:grpSp>
        <p:nvGrpSpPr>
          <p:cNvPr id="15" name="グループ化 14"/>
          <p:cNvGrpSpPr>
            <a:grpSpLocks noChangeAspect="1"/>
          </p:cNvGrpSpPr>
          <p:nvPr/>
        </p:nvGrpSpPr>
        <p:grpSpPr>
          <a:xfrm>
            <a:off x="219739" y="4785804"/>
            <a:ext cx="2026054" cy="1386874"/>
            <a:chOff x="1406622" y="3736201"/>
            <a:chExt cx="2157332" cy="1476738"/>
          </a:xfrm>
        </p:grpSpPr>
        <p:sp>
          <p:nvSpPr>
            <p:cNvPr id="16" name="角丸四角形 15"/>
            <p:cNvSpPr/>
            <p:nvPr/>
          </p:nvSpPr>
          <p:spPr>
            <a:xfrm>
              <a:off x="1406622" y="3736201"/>
              <a:ext cx="2157332" cy="1476738"/>
            </a:xfrm>
            <a:prstGeom prst="roundRect">
              <a:avLst>
                <a:gd name="adj" fmla="val 27064"/>
              </a:avLst>
            </a:prstGeom>
            <a:solidFill>
              <a:srgbClr val="F4D8E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17" name="円/楕円 542"/>
            <p:cNvSpPr/>
            <p:nvPr/>
          </p:nvSpPr>
          <p:spPr>
            <a:xfrm>
              <a:off x="2576257" y="3956069"/>
              <a:ext cx="216000" cy="216000"/>
            </a:xfrm>
            <a:prstGeom prst="ellipse">
              <a:avLst/>
            </a:prstGeom>
            <a:solidFill>
              <a:srgbClr val="1F497D">
                <a:lumMod val="20000"/>
                <a:lumOff val="80000"/>
              </a:srgbClr>
            </a:solidFill>
            <a:ln w="12700" cap="flat" cmpd="sng" algn="ctr">
              <a:solidFill>
                <a:srgbClr val="0000FF"/>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a:ln>
                    <a:noFill/>
                  </a:ln>
                  <a:solidFill>
                    <a:srgbClr val="0000FF"/>
                  </a:solidFill>
                  <a:effectLst/>
                  <a:uLnTx/>
                  <a:uFillTx/>
                  <a:latin typeface="Arial"/>
                  <a:ea typeface="ＭＳ Ｐゴシック"/>
                  <a:cs typeface="+mn-cs"/>
                </a:rPr>
                <a:t>善</a:t>
              </a:r>
            </a:p>
          </p:txBody>
        </p:sp>
        <p:sp>
          <p:nvSpPr>
            <p:cNvPr id="18" name="爆発 1 17"/>
            <p:cNvSpPr/>
            <p:nvPr/>
          </p:nvSpPr>
          <p:spPr>
            <a:xfrm>
              <a:off x="2579626" y="4257275"/>
              <a:ext cx="288000" cy="288000"/>
            </a:xfrm>
            <a:prstGeom prst="irregularSeal1">
              <a:avLst/>
            </a:prstGeom>
            <a:solidFill>
              <a:srgbClr val="FF66FF"/>
            </a:solidFill>
            <a:ln w="12700" cap="flat" cmpd="sng" algn="ctr">
              <a:solidFill>
                <a:srgbClr val="FF66FF"/>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a:ln>
                    <a:noFill/>
                  </a:ln>
                  <a:solidFill>
                    <a:prstClr val="black"/>
                  </a:solidFill>
                  <a:effectLst/>
                  <a:uLnTx/>
                  <a:uFillTx/>
                  <a:latin typeface="Arial"/>
                  <a:ea typeface="ＭＳ Ｐゴシック"/>
                  <a:cs typeface="+mn-cs"/>
                </a:rPr>
                <a:t>悪</a:t>
              </a:r>
            </a:p>
          </p:txBody>
        </p:sp>
        <p:sp>
          <p:nvSpPr>
            <p:cNvPr id="19" name="円/楕円 542"/>
            <p:cNvSpPr/>
            <p:nvPr/>
          </p:nvSpPr>
          <p:spPr>
            <a:xfrm>
              <a:off x="2499548" y="4653219"/>
              <a:ext cx="216000" cy="216000"/>
            </a:xfrm>
            <a:prstGeom prst="ellipse">
              <a:avLst/>
            </a:prstGeom>
            <a:solidFill>
              <a:srgbClr val="1F497D">
                <a:lumMod val="20000"/>
                <a:lumOff val="80000"/>
              </a:srgbClr>
            </a:solidFill>
            <a:ln w="12700" cap="flat" cmpd="sng" algn="ctr">
              <a:solidFill>
                <a:srgbClr val="0000FF"/>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a:ln>
                    <a:noFill/>
                  </a:ln>
                  <a:solidFill>
                    <a:srgbClr val="0000FF"/>
                  </a:solidFill>
                  <a:effectLst/>
                  <a:uLnTx/>
                  <a:uFillTx/>
                  <a:latin typeface="Arial"/>
                  <a:ea typeface="ＭＳ Ｐゴシック"/>
                  <a:cs typeface="+mn-cs"/>
                </a:rPr>
                <a:t>善</a:t>
              </a:r>
            </a:p>
          </p:txBody>
        </p:sp>
        <p:sp>
          <p:nvSpPr>
            <p:cNvPr id="20" name="爆発 1 19"/>
            <p:cNvSpPr/>
            <p:nvPr/>
          </p:nvSpPr>
          <p:spPr>
            <a:xfrm>
              <a:off x="1812470" y="4169303"/>
              <a:ext cx="288000" cy="288000"/>
            </a:xfrm>
            <a:prstGeom prst="irregularSeal1">
              <a:avLst/>
            </a:prstGeom>
            <a:solidFill>
              <a:srgbClr val="FF66FF"/>
            </a:solidFill>
            <a:ln w="12700" cap="flat" cmpd="sng" algn="ctr">
              <a:solidFill>
                <a:srgbClr val="FF66FF"/>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a:ln>
                    <a:noFill/>
                  </a:ln>
                  <a:solidFill>
                    <a:prstClr val="black"/>
                  </a:solidFill>
                  <a:effectLst/>
                  <a:uLnTx/>
                  <a:uFillTx/>
                  <a:latin typeface="Arial"/>
                  <a:ea typeface="ＭＳ Ｐゴシック"/>
                  <a:cs typeface="+mn-cs"/>
                </a:rPr>
                <a:t>悪</a:t>
              </a:r>
            </a:p>
          </p:txBody>
        </p:sp>
        <p:sp>
          <p:nvSpPr>
            <p:cNvPr id="21" name="爆発 1 20"/>
            <p:cNvSpPr/>
            <p:nvPr/>
          </p:nvSpPr>
          <p:spPr>
            <a:xfrm>
              <a:off x="2827953" y="3970386"/>
              <a:ext cx="288000" cy="288000"/>
            </a:xfrm>
            <a:prstGeom prst="irregularSeal1">
              <a:avLst/>
            </a:prstGeom>
            <a:solidFill>
              <a:srgbClr val="FF66FF"/>
            </a:solidFill>
            <a:ln w="12700" cap="flat" cmpd="sng" algn="ctr">
              <a:solidFill>
                <a:srgbClr val="FF66FF"/>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a:ln>
                    <a:noFill/>
                  </a:ln>
                  <a:solidFill>
                    <a:prstClr val="black"/>
                  </a:solidFill>
                  <a:effectLst/>
                  <a:uLnTx/>
                  <a:uFillTx/>
                  <a:latin typeface="Arial"/>
                  <a:ea typeface="ＭＳ Ｐゴシック"/>
                  <a:cs typeface="+mn-cs"/>
                </a:rPr>
                <a:t>悪</a:t>
              </a:r>
            </a:p>
          </p:txBody>
        </p:sp>
        <p:sp>
          <p:nvSpPr>
            <p:cNvPr id="22" name="円/楕円 542"/>
            <p:cNvSpPr/>
            <p:nvPr/>
          </p:nvSpPr>
          <p:spPr>
            <a:xfrm>
              <a:off x="3233344" y="4711644"/>
              <a:ext cx="216000" cy="216000"/>
            </a:xfrm>
            <a:prstGeom prst="ellipse">
              <a:avLst/>
            </a:prstGeom>
            <a:solidFill>
              <a:srgbClr val="1F497D">
                <a:lumMod val="20000"/>
                <a:lumOff val="80000"/>
              </a:srgbClr>
            </a:solidFill>
            <a:ln w="12700" cap="flat" cmpd="sng" algn="ctr">
              <a:solidFill>
                <a:srgbClr val="0000FF"/>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a:ln>
                    <a:noFill/>
                  </a:ln>
                  <a:solidFill>
                    <a:srgbClr val="0000FF"/>
                  </a:solidFill>
                  <a:effectLst/>
                  <a:uLnTx/>
                  <a:uFillTx/>
                  <a:latin typeface="Arial"/>
                  <a:ea typeface="ＭＳ Ｐゴシック"/>
                  <a:cs typeface="+mn-cs"/>
                </a:rPr>
                <a:t>善</a:t>
              </a:r>
            </a:p>
          </p:txBody>
        </p:sp>
        <p:sp>
          <p:nvSpPr>
            <p:cNvPr id="23" name="爆発 1 22"/>
            <p:cNvSpPr/>
            <p:nvPr/>
          </p:nvSpPr>
          <p:spPr>
            <a:xfrm>
              <a:off x="3097018" y="4271783"/>
              <a:ext cx="288000" cy="288000"/>
            </a:xfrm>
            <a:prstGeom prst="irregularSeal1">
              <a:avLst/>
            </a:prstGeom>
            <a:solidFill>
              <a:srgbClr val="FF66FF"/>
            </a:solidFill>
            <a:ln w="12700" cap="flat" cmpd="sng" algn="ctr">
              <a:solidFill>
                <a:srgbClr val="FF66FF"/>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a:ln>
                    <a:noFill/>
                  </a:ln>
                  <a:solidFill>
                    <a:prstClr val="black"/>
                  </a:solidFill>
                  <a:effectLst/>
                  <a:uLnTx/>
                  <a:uFillTx/>
                  <a:latin typeface="Arial"/>
                  <a:ea typeface="ＭＳ Ｐゴシック"/>
                  <a:cs typeface="+mn-cs"/>
                </a:rPr>
                <a:t>悪</a:t>
              </a:r>
            </a:p>
          </p:txBody>
        </p:sp>
        <p:sp>
          <p:nvSpPr>
            <p:cNvPr id="24" name="爆発 1 23"/>
            <p:cNvSpPr/>
            <p:nvPr/>
          </p:nvSpPr>
          <p:spPr>
            <a:xfrm>
              <a:off x="2800953" y="4604319"/>
              <a:ext cx="288000" cy="288000"/>
            </a:xfrm>
            <a:prstGeom prst="irregularSeal1">
              <a:avLst/>
            </a:prstGeom>
            <a:solidFill>
              <a:srgbClr val="FF66FF"/>
            </a:solidFill>
            <a:ln w="12700" cap="flat" cmpd="sng" algn="ctr">
              <a:solidFill>
                <a:srgbClr val="FF66FF"/>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a:ln>
                    <a:noFill/>
                  </a:ln>
                  <a:solidFill>
                    <a:prstClr val="black"/>
                  </a:solidFill>
                  <a:effectLst/>
                  <a:uLnTx/>
                  <a:uFillTx/>
                  <a:latin typeface="Arial"/>
                  <a:ea typeface="ＭＳ Ｐゴシック"/>
                  <a:cs typeface="+mn-cs"/>
                </a:rPr>
                <a:t>悪</a:t>
              </a:r>
            </a:p>
          </p:txBody>
        </p:sp>
        <p:sp>
          <p:nvSpPr>
            <p:cNvPr id="25" name="爆発 1 24"/>
            <p:cNvSpPr/>
            <p:nvPr/>
          </p:nvSpPr>
          <p:spPr>
            <a:xfrm>
              <a:off x="2067289" y="4442805"/>
              <a:ext cx="288000" cy="288000"/>
            </a:xfrm>
            <a:prstGeom prst="irregularSeal1">
              <a:avLst/>
            </a:prstGeom>
            <a:solidFill>
              <a:srgbClr val="FF66FF"/>
            </a:solidFill>
            <a:ln w="12700" cap="flat" cmpd="sng" algn="ctr">
              <a:solidFill>
                <a:srgbClr val="FF66FF"/>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a:ln>
                    <a:noFill/>
                  </a:ln>
                  <a:solidFill>
                    <a:prstClr val="black"/>
                  </a:solidFill>
                  <a:effectLst/>
                  <a:uLnTx/>
                  <a:uFillTx/>
                  <a:latin typeface="Arial"/>
                  <a:ea typeface="ＭＳ Ｐゴシック"/>
                  <a:cs typeface="+mn-cs"/>
                </a:rPr>
                <a:t>悪</a:t>
              </a:r>
            </a:p>
          </p:txBody>
        </p:sp>
        <p:sp>
          <p:nvSpPr>
            <p:cNvPr id="26" name="爆発 1 25"/>
            <p:cNvSpPr/>
            <p:nvPr/>
          </p:nvSpPr>
          <p:spPr>
            <a:xfrm>
              <a:off x="2208653" y="4097712"/>
              <a:ext cx="288000" cy="288000"/>
            </a:xfrm>
            <a:prstGeom prst="irregularSeal1">
              <a:avLst/>
            </a:prstGeom>
            <a:solidFill>
              <a:srgbClr val="FF66FF"/>
            </a:solidFill>
            <a:ln w="12700" cap="flat" cmpd="sng" algn="ctr">
              <a:solidFill>
                <a:srgbClr val="FF66FF"/>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a:ln>
                    <a:noFill/>
                  </a:ln>
                  <a:solidFill>
                    <a:prstClr val="black"/>
                  </a:solidFill>
                  <a:effectLst/>
                  <a:uLnTx/>
                  <a:uFillTx/>
                  <a:latin typeface="Arial"/>
                  <a:ea typeface="ＭＳ Ｐゴシック"/>
                  <a:cs typeface="+mn-cs"/>
                </a:rPr>
                <a:t>悪</a:t>
              </a:r>
            </a:p>
          </p:txBody>
        </p:sp>
        <p:sp>
          <p:nvSpPr>
            <p:cNvPr id="27" name="爆発 1 26"/>
            <p:cNvSpPr/>
            <p:nvPr/>
          </p:nvSpPr>
          <p:spPr>
            <a:xfrm>
              <a:off x="2950603" y="4897207"/>
              <a:ext cx="288000" cy="288000"/>
            </a:xfrm>
            <a:prstGeom prst="irregularSeal1">
              <a:avLst/>
            </a:prstGeom>
            <a:solidFill>
              <a:srgbClr val="FF66FF"/>
            </a:solidFill>
            <a:ln w="12700" cap="flat" cmpd="sng" algn="ctr">
              <a:solidFill>
                <a:srgbClr val="FF66FF"/>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a:ln>
                    <a:noFill/>
                  </a:ln>
                  <a:solidFill>
                    <a:prstClr val="black"/>
                  </a:solidFill>
                  <a:effectLst/>
                  <a:uLnTx/>
                  <a:uFillTx/>
                  <a:latin typeface="Arial"/>
                  <a:ea typeface="ＭＳ Ｐゴシック"/>
                  <a:cs typeface="+mn-cs"/>
                </a:rPr>
                <a:t>悪</a:t>
              </a:r>
            </a:p>
          </p:txBody>
        </p:sp>
        <p:sp>
          <p:nvSpPr>
            <p:cNvPr id="28" name="爆発 1 27"/>
            <p:cNvSpPr/>
            <p:nvPr/>
          </p:nvSpPr>
          <p:spPr>
            <a:xfrm>
              <a:off x="2172587" y="4818279"/>
              <a:ext cx="288000" cy="288000"/>
            </a:xfrm>
            <a:prstGeom prst="irregularSeal1">
              <a:avLst/>
            </a:prstGeom>
            <a:solidFill>
              <a:srgbClr val="FF66FF"/>
            </a:solidFill>
            <a:ln w="12700" cap="flat" cmpd="sng" algn="ctr">
              <a:solidFill>
                <a:srgbClr val="FF66FF"/>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a:ln>
                    <a:noFill/>
                  </a:ln>
                  <a:solidFill>
                    <a:prstClr val="black"/>
                  </a:solidFill>
                  <a:effectLst/>
                  <a:uLnTx/>
                  <a:uFillTx/>
                  <a:latin typeface="Arial"/>
                  <a:ea typeface="ＭＳ Ｐゴシック"/>
                  <a:cs typeface="+mn-cs"/>
                </a:rPr>
                <a:t>悪</a:t>
              </a:r>
            </a:p>
          </p:txBody>
        </p:sp>
        <p:sp>
          <p:nvSpPr>
            <p:cNvPr id="29" name="円/楕円 542"/>
            <p:cNvSpPr/>
            <p:nvPr/>
          </p:nvSpPr>
          <p:spPr>
            <a:xfrm>
              <a:off x="1822635" y="3806803"/>
              <a:ext cx="216000" cy="216000"/>
            </a:xfrm>
            <a:prstGeom prst="ellipse">
              <a:avLst/>
            </a:prstGeom>
            <a:solidFill>
              <a:srgbClr val="1F497D">
                <a:lumMod val="20000"/>
                <a:lumOff val="80000"/>
              </a:srgbClr>
            </a:solidFill>
            <a:ln w="12700" cap="flat" cmpd="sng" algn="ctr">
              <a:solidFill>
                <a:srgbClr val="0000FF"/>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a:ln>
                    <a:noFill/>
                  </a:ln>
                  <a:solidFill>
                    <a:srgbClr val="0000FF"/>
                  </a:solidFill>
                  <a:effectLst/>
                  <a:uLnTx/>
                  <a:uFillTx/>
                  <a:latin typeface="Arial"/>
                  <a:ea typeface="ＭＳ Ｐゴシック"/>
                  <a:cs typeface="+mn-cs"/>
                </a:rPr>
                <a:t>善</a:t>
              </a:r>
            </a:p>
          </p:txBody>
        </p:sp>
        <p:sp>
          <p:nvSpPr>
            <p:cNvPr id="30" name="爆発 1 29"/>
            <p:cNvSpPr/>
            <p:nvPr/>
          </p:nvSpPr>
          <p:spPr>
            <a:xfrm>
              <a:off x="1524470" y="3942834"/>
              <a:ext cx="288000" cy="288000"/>
            </a:xfrm>
            <a:prstGeom prst="irregularSeal1">
              <a:avLst/>
            </a:prstGeom>
            <a:solidFill>
              <a:srgbClr val="FF66FF"/>
            </a:solidFill>
            <a:ln w="12700" cap="flat" cmpd="sng" algn="ctr">
              <a:solidFill>
                <a:srgbClr val="FF66FF"/>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a:ln>
                    <a:noFill/>
                  </a:ln>
                  <a:solidFill>
                    <a:prstClr val="black"/>
                  </a:solidFill>
                  <a:effectLst/>
                  <a:uLnTx/>
                  <a:uFillTx/>
                  <a:latin typeface="Arial"/>
                  <a:ea typeface="ＭＳ Ｐゴシック"/>
                  <a:cs typeface="+mn-cs"/>
                </a:rPr>
                <a:t>悪</a:t>
              </a:r>
            </a:p>
          </p:txBody>
        </p:sp>
        <p:sp>
          <p:nvSpPr>
            <p:cNvPr id="31" name="爆発 1 30"/>
            <p:cNvSpPr/>
            <p:nvPr/>
          </p:nvSpPr>
          <p:spPr>
            <a:xfrm>
              <a:off x="2162778" y="3764377"/>
              <a:ext cx="288000" cy="288000"/>
            </a:xfrm>
            <a:prstGeom prst="irregularSeal1">
              <a:avLst/>
            </a:prstGeom>
            <a:solidFill>
              <a:srgbClr val="FF66FF"/>
            </a:solidFill>
            <a:ln w="12700" cap="flat" cmpd="sng" algn="ctr">
              <a:solidFill>
                <a:srgbClr val="FF66FF"/>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a:ln>
                    <a:noFill/>
                  </a:ln>
                  <a:solidFill>
                    <a:prstClr val="black"/>
                  </a:solidFill>
                  <a:effectLst/>
                  <a:uLnTx/>
                  <a:uFillTx/>
                  <a:latin typeface="Arial"/>
                  <a:ea typeface="ＭＳ Ｐゴシック"/>
                  <a:cs typeface="+mn-cs"/>
                </a:rPr>
                <a:t>悪</a:t>
              </a:r>
            </a:p>
          </p:txBody>
        </p:sp>
        <p:sp>
          <p:nvSpPr>
            <p:cNvPr id="32" name="爆発 1 31"/>
            <p:cNvSpPr/>
            <p:nvPr/>
          </p:nvSpPr>
          <p:spPr>
            <a:xfrm>
              <a:off x="3120473" y="3897242"/>
              <a:ext cx="288000" cy="288000"/>
            </a:xfrm>
            <a:prstGeom prst="irregularSeal1">
              <a:avLst/>
            </a:prstGeom>
            <a:solidFill>
              <a:srgbClr val="FF66FF"/>
            </a:solidFill>
            <a:ln w="12700" cap="flat" cmpd="sng" algn="ctr">
              <a:solidFill>
                <a:srgbClr val="FF66FF"/>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a:ln>
                    <a:noFill/>
                  </a:ln>
                  <a:solidFill>
                    <a:prstClr val="black"/>
                  </a:solidFill>
                  <a:effectLst/>
                  <a:uLnTx/>
                  <a:uFillTx/>
                  <a:latin typeface="Arial"/>
                  <a:ea typeface="ＭＳ Ｐゴシック"/>
                  <a:cs typeface="+mn-cs"/>
                </a:rPr>
                <a:t>悪</a:t>
              </a:r>
            </a:p>
          </p:txBody>
        </p:sp>
        <p:sp>
          <p:nvSpPr>
            <p:cNvPr id="33" name="円/楕円 542"/>
            <p:cNvSpPr/>
            <p:nvPr/>
          </p:nvSpPr>
          <p:spPr>
            <a:xfrm>
              <a:off x="1849694" y="4624467"/>
              <a:ext cx="216000" cy="216000"/>
            </a:xfrm>
            <a:prstGeom prst="ellipse">
              <a:avLst/>
            </a:prstGeom>
            <a:solidFill>
              <a:srgbClr val="1F497D">
                <a:lumMod val="20000"/>
                <a:lumOff val="80000"/>
              </a:srgbClr>
            </a:solidFill>
            <a:ln w="12700" cap="flat" cmpd="sng" algn="ctr">
              <a:solidFill>
                <a:srgbClr val="0000FF"/>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a:ln>
                    <a:noFill/>
                  </a:ln>
                  <a:solidFill>
                    <a:srgbClr val="0000FF"/>
                  </a:solidFill>
                  <a:effectLst/>
                  <a:uLnTx/>
                  <a:uFillTx/>
                  <a:latin typeface="Arial"/>
                  <a:ea typeface="ＭＳ Ｐゴシック"/>
                  <a:cs typeface="+mn-cs"/>
                </a:rPr>
                <a:t>善</a:t>
              </a:r>
            </a:p>
          </p:txBody>
        </p:sp>
        <p:sp>
          <p:nvSpPr>
            <p:cNvPr id="34" name="爆発 1 33"/>
            <p:cNvSpPr/>
            <p:nvPr/>
          </p:nvSpPr>
          <p:spPr>
            <a:xfrm>
              <a:off x="1477817" y="4414053"/>
              <a:ext cx="288000" cy="288000"/>
            </a:xfrm>
            <a:prstGeom prst="irregularSeal1">
              <a:avLst/>
            </a:prstGeom>
            <a:solidFill>
              <a:srgbClr val="FF66FF"/>
            </a:solidFill>
            <a:ln w="12700" cap="flat" cmpd="sng" algn="ctr">
              <a:solidFill>
                <a:srgbClr val="FF66FF"/>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a:ln>
                    <a:noFill/>
                  </a:ln>
                  <a:solidFill>
                    <a:prstClr val="black"/>
                  </a:solidFill>
                  <a:effectLst/>
                  <a:uLnTx/>
                  <a:uFillTx/>
                  <a:latin typeface="Arial"/>
                  <a:ea typeface="ＭＳ Ｐゴシック"/>
                  <a:cs typeface="+mn-cs"/>
                </a:rPr>
                <a:t>悪</a:t>
              </a:r>
            </a:p>
          </p:txBody>
        </p:sp>
        <p:sp>
          <p:nvSpPr>
            <p:cNvPr id="35" name="爆発 1 34"/>
            <p:cNvSpPr/>
            <p:nvPr/>
          </p:nvSpPr>
          <p:spPr>
            <a:xfrm>
              <a:off x="1591741" y="4746397"/>
              <a:ext cx="288000" cy="288000"/>
            </a:xfrm>
            <a:prstGeom prst="irregularSeal1">
              <a:avLst/>
            </a:prstGeom>
            <a:solidFill>
              <a:srgbClr val="FF66FF"/>
            </a:solidFill>
            <a:ln w="12700" cap="flat" cmpd="sng" algn="ctr">
              <a:solidFill>
                <a:srgbClr val="FF66FF"/>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a:ln>
                    <a:noFill/>
                  </a:ln>
                  <a:solidFill>
                    <a:prstClr val="black"/>
                  </a:solidFill>
                  <a:effectLst/>
                  <a:uLnTx/>
                  <a:uFillTx/>
                  <a:latin typeface="Arial"/>
                  <a:ea typeface="ＭＳ Ｐゴシック"/>
                  <a:cs typeface="+mn-cs"/>
                </a:rPr>
                <a:t>悪</a:t>
              </a:r>
            </a:p>
          </p:txBody>
        </p:sp>
      </p:grpSp>
      <p:grpSp>
        <p:nvGrpSpPr>
          <p:cNvPr id="36" name="グループ化 35"/>
          <p:cNvGrpSpPr>
            <a:grpSpLocks noChangeAspect="1"/>
          </p:cNvGrpSpPr>
          <p:nvPr/>
        </p:nvGrpSpPr>
        <p:grpSpPr>
          <a:xfrm>
            <a:off x="6735152" y="4720713"/>
            <a:ext cx="2013430" cy="1378233"/>
            <a:chOff x="7231040" y="3679838"/>
            <a:chExt cx="2157332" cy="1476738"/>
          </a:xfrm>
        </p:grpSpPr>
        <p:sp>
          <p:nvSpPr>
            <p:cNvPr id="37" name="角丸四角形 36"/>
            <p:cNvSpPr/>
            <p:nvPr/>
          </p:nvSpPr>
          <p:spPr>
            <a:xfrm>
              <a:off x="7231040" y="3679838"/>
              <a:ext cx="2157332" cy="1476738"/>
            </a:xfrm>
            <a:prstGeom prst="roundRect">
              <a:avLst>
                <a:gd name="adj" fmla="val 27064"/>
              </a:avLst>
            </a:prstGeom>
            <a:solidFill>
              <a:srgbClr val="F4D8E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38" name="円/楕円 542"/>
            <p:cNvSpPr/>
            <p:nvPr/>
          </p:nvSpPr>
          <p:spPr>
            <a:xfrm>
              <a:off x="8117249" y="4084494"/>
              <a:ext cx="216000" cy="216000"/>
            </a:xfrm>
            <a:prstGeom prst="ellipse">
              <a:avLst/>
            </a:prstGeom>
            <a:solidFill>
              <a:srgbClr val="1F497D">
                <a:lumMod val="20000"/>
                <a:lumOff val="80000"/>
              </a:srgbClr>
            </a:solidFill>
            <a:ln w="12700" cap="flat" cmpd="sng" algn="ctr">
              <a:solidFill>
                <a:srgbClr val="0000FF"/>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a:ln>
                    <a:noFill/>
                  </a:ln>
                  <a:solidFill>
                    <a:srgbClr val="0000FF"/>
                  </a:solidFill>
                  <a:effectLst/>
                  <a:uLnTx/>
                  <a:uFillTx/>
                  <a:latin typeface="Arial"/>
                  <a:ea typeface="ＭＳ Ｐゴシック"/>
                  <a:cs typeface="+mn-cs"/>
                </a:rPr>
                <a:t>善</a:t>
              </a:r>
            </a:p>
          </p:txBody>
        </p:sp>
        <p:sp>
          <p:nvSpPr>
            <p:cNvPr id="41" name="円/楕円 542"/>
            <p:cNvSpPr/>
            <p:nvPr/>
          </p:nvSpPr>
          <p:spPr>
            <a:xfrm>
              <a:off x="8010863" y="4702720"/>
              <a:ext cx="216000" cy="216000"/>
            </a:xfrm>
            <a:prstGeom prst="ellipse">
              <a:avLst/>
            </a:prstGeom>
            <a:solidFill>
              <a:srgbClr val="1F497D">
                <a:lumMod val="20000"/>
                <a:lumOff val="80000"/>
              </a:srgbClr>
            </a:solidFill>
            <a:ln w="12700" cap="flat" cmpd="sng" algn="ctr">
              <a:solidFill>
                <a:srgbClr val="0000FF"/>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a:ln>
                    <a:noFill/>
                  </a:ln>
                  <a:solidFill>
                    <a:srgbClr val="0000FF"/>
                  </a:solidFill>
                  <a:effectLst/>
                  <a:uLnTx/>
                  <a:uFillTx/>
                  <a:latin typeface="Arial"/>
                  <a:ea typeface="ＭＳ Ｐゴシック"/>
                  <a:cs typeface="+mn-cs"/>
                </a:rPr>
                <a:t>善</a:t>
              </a:r>
            </a:p>
          </p:txBody>
        </p:sp>
        <p:sp>
          <p:nvSpPr>
            <p:cNvPr id="42" name="円/楕円 542"/>
            <p:cNvSpPr/>
            <p:nvPr/>
          </p:nvSpPr>
          <p:spPr>
            <a:xfrm>
              <a:off x="8534193" y="4665341"/>
              <a:ext cx="216000" cy="216000"/>
            </a:xfrm>
            <a:prstGeom prst="ellipse">
              <a:avLst/>
            </a:prstGeom>
            <a:solidFill>
              <a:srgbClr val="1F497D">
                <a:lumMod val="20000"/>
                <a:lumOff val="80000"/>
              </a:srgbClr>
            </a:solidFill>
            <a:ln w="12700" cap="flat" cmpd="sng" algn="ctr">
              <a:solidFill>
                <a:srgbClr val="0000FF"/>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a:ln>
                    <a:noFill/>
                  </a:ln>
                  <a:solidFill>
                    <a:srgbClr val="0000FF"/>
                  </a:solidFill>
                  <a:effectLst/>
                  <a:uLnTx/>
                  <a:uFillTx/>
                  <a:latin typeface="Arial"/>
                  <a:ea typeface="ＭＳ Ｐゴシック"/>
                  <a:cs typeface="+mn-cs"/>
                </a:rPr>
                <a:t>善</a:t>
              </a:r>
            </a:p>
          </p:txBody>
        </p:sp>
        <p:sp>
          <p:nvSpPr>
            <p:cNvPr id="43" name="円/楕円 542"/>
            <p:cNvSpPr/>
            <p:nvPr/>
          </p:nvSpPr>
          <p:spPr>
            <a:xfrm>
              <a:off x="8232274" y="4354787"/>
              <a:ext cx="216000" cy="216000"/>
            </a:xfrm>
            <a:prstGeom prst="ellipse">
              <a:avLst/>
            </a:prstGeom>
            <a:solidFill>
              <a:srgbClr val="1F497D">
                <a:lumMod val="20000"/>
                <a:lumOff val="80000"/>
              </a:srgbClr>
            </a:solidFill>
            <a:ln w="12700" cap="flat" cmpd="sng" algn="ctr">
              <a:solidFill>
                <a:srgbClr val="0000FF"/>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a:ln>
                    <a:noFill/>
                  </a:ln>
                  <a:solidFill>
                    <a:srgbClr val="0000FF"/>
                  </a:solidFill>
                  <a:effectLst/>
                  <a:uLnTx/>
                  <a:uFillTx/>
                  <a:latin typeface="Arial"/>
                  <a:ea typeface="ＭＳ Ｐゴシック"/>
                  <a:cs typeface="+mn-cs"/>
                </a:rPr>
                <a:t>善</a:t>
              </a:r>
            </a:p>
          </p:txBody>
        </p:sp>
        <p:sp>
          <p:nvSpPr>
            <p:cNvPr id="44" name="円/楕円 542"/>
            <p:cNvSpPr/>
            <p:nvPr/>
          </p:nvSpPr>
          <p:spPr>
            <a:xfrm>
              <a:off x="8591704" y="4317408"/>
              <a:ext cx="216000" cy="216000"/>
            </a:xfrm>
            <a:prstGeom prst="ellipse">
              <a:avLst/>
            </a:prstGeom>
            <a:solidFill>
              <a:srgbClr val="1F497D">
                <a:lumMod val="20000"/>
                <a:lumOff val="80000"/>
              </a:srgbClr>
            </a:solidFill>
            <a:ln w="12700" cap="flat" cmpd="sng" algn="ctr">
              <a:solidFill>
                <a:srgbClr val="0000FF"/>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a:ln>
                    <a:noFill/>
                  </a:ln>
                  <a:solidFill>
                    <a:srgbClr val="0000FF"/>
                  </a:solidFill>
                  <a:effectLst/>
                  <a:uLnTx/>
                  <a:uFillTx/>
                  <a:latin typeface="Arial"/>
                  <a:ea typeface="ＭＳ Ｐゴシック"/>
                  <a:cs typeface="+mn-cs"/>
                </a:rPr>
                <a:t>善</a:t>
              </a:r>
            </a:p>
          </p:txBody>
        </p:sp>
        <p:sp>
          <p:nvSpPr>
            <p:cNvPr id="45" name="円/楕円 542"/>
            <p:cNvSpPr/>
            <p:nvPr/>
          </p:nvSpPr>
          <p:spPr>
            <a:xfrm>
              <a:off x="8545693" y="4047116"/>
              <a:ext cx="216000" cy="216000"/>
            </a:xfrm>
            <a:prstGeom prst="ellipse">
              <a:avLst/>
            </a:prstGeom>
            <a:solidFill>
              <a:srgbClr val="1F497D">
                <a:lumMod val="20000"/>
                <a:lumOff val="80000"/>
              </a:srgbClr>
            </a:solidFill>
            <a:ln w="12700" cap="flat" cmpd="sng" algn="ctr">
              <a:solidFill>
                <a:srgbClr val="0000FF"/>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a:ln>
                    <a:noFill/>
                  </a:ln>
                  <a:solidFill>
                    <a:srgbClr val="0000FF"/>
                  </a:solidFill>
                  <a:effectLst/>
                  <a:uLnTx/>
                  <a:uFillTx/>
                  <a:latin typeface="Arial"/>
                  <a:ea typeface="ＭＳ Ｐゴシック"/>
                  <a:cs typeface="+mn-cs"/>
                </a:rPr>
                <a:t>善</a:t>
              </a:r>
            </a:p>
          </p:txBody>
        </p:sp>
        <p:sp>
          <p:nvSpPr>
            <p:cNvPr id="46" name="円/楕円 542"/>
            <p:cNvSpPr/>
            <p:nvPr/>
          </p:nvSpPr>
          <p:spPr>
            <a:xfrm>
              <a:off x="7714408" y="4077944"/>
              <a:ext cx="216000" cy="216000"/>
            </a:xfrm>
            <a:prstGeom prst="ellipse">
              <a:avLst/>
            </a:prstGeom>
            <a:solidFill>
              <a:srgbClr val="1F497D">
                <a:lumMod val="20000"/>
                <a:lumOff val="80000"/>
              </a:srgbClr>
            </a:solidFill>
            <a:ln w="12700" cap="flat" cmpd="sng" algn="ctr">
              <a:solidFill>
                <a:srgbClr val="0000FF"/>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a:ln>
                    <a:noFill/>
                  </a:ln>
                  <a:solidFill>
                    <a:srgbClr val="0000FF"/>
                  </a:solidFill>
                  <a:effectLst/>
                  <a:uLnTx/>
                  <a:uFillTx/>
                  <a:latin typeface="Arial"/>
                  <a:ea typeface="ＭＳ Ｐゴシック"/>
                  <a:cs typeface="+mn-cs"/>
                </a:rPr>
                <a:t>善</a:t>
              </a:r>
            </a:p>
          </p:txBody>
        </p:sp>
        <p:sp>
          <p:nvSpPr>
            <p:cNvPr id="47" name="円/楕円 542"/>
            <p:cNvSpPr/>
            <p:nvPr/>
          </p:nvSpPr>
          <p:spPr>
            <a:xfrm>
              <a:off x="8255615" y="4854967"/>
              <a:ext cx="216000" cy="216000"/>
            </a:xfrm>
            <a:prstGeom prst="ellipse">
              <a:avLst/>
            </a:prstGeom>
            <a:solidFill>
              <a:srgbClr val="1F497D">
                <a:lumMod val="20000"/>
                <a:lumOff val="80000"/>
              </a:srgbClr>
            </a:solidFill>
            <a:ln w="12700" cap="flat" cmpd="sng" algn="ctr">
              <a:solidFill>
                <a:srgbClr val="0000FF"/>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a:ln>
                    <a:noFill/>
                  </a:ln>
                  <a:solidFill>
                    <a:srgbClr val="0000FF"/>
                  </a:solidFill>
                  <a:effectLst/>
                  <a:uLnTx/>
                  <a:uFillTx/>
                  <a:latin typeface="Arial"/>
                  <a:ea typeface="ＭＳ Ｐゴシック"/>
                  <a:cs typeface="+mn-cs"/>
                </a:rPr>
                <a:t>善</a:t>
              </a:r>
            </a:p>
          </p:txBody>
        </p:sp>
        <p:sp>
          <p:nvSpPr>
            <p:cNvPr id="48" name="円/楕円 542"/>
            <p:cNvSpPr/>
            <p:nvPr/>
          </p:nvSpPr>
          <p:spPr>
            <a:xfrm>
              <a:off x="7674592" y="4881341"/>
              <a:ext cx="216000" cy="216000"/>
            </a:xfrm>
            <a:prstGeom prst="ellipse">
              <a:avLst/>
            </a:prstGeom>
            <a:solidFill>
              <a:srgbClr val="1F497D">
                <a:lumMod val="20000"/>
                <a:lumOff val="80000"/>
              </a:srgbClr>
            </a:solidFill>
            <a:ln w="12700" cap="flat" cmpd="sng" algn="ctr">
              <a:solidFill>
                <a:srgbClr val="0000FF"/>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a:ln>
                    <a:noFill/>
                  </a:ln>
                  <a:solidFill>
                    <a:srgbClr val="0000FF"/>
                  </a:solidFill>
                  <a:effectLst/>
                  <a:uLnTx/>
                  <a:uFillTx/>
                  <a:latin typeface="Arial"/>
                  <a:ea typeface="ＭＳ Ｐゴシック"/>
                  <a:cs typeface="+mn-cs"/>
                </a:rPr>
                <a:t>善</a:t>
              </a:r>
            </a:p>
          </p:txBody>
        </p:sp>
        <p:sp>
          <p:nvSpPr>
            <p:cNvPr id="49" name="円/楕円 542"/>
            <p:cNvSpPr/>
            <p:nvPr/>
          </p:nvSpPr>
          <p:spPr>
            <a:xfrm>
              <a:off x="7377345" y="4562161"/>
              <a:ext cx="216000" cy="216000"/>
            </a:xfrm>
            <a:prstGeom prst="ellipse">
              <a:avLst/>
            </a:prstGeom>
            <a:solidFill>
              <a:srgbClr val="1F497D">
                <a:lumMod val="20000"/>
                <a:lumOff val="80000"/>
              </a:srgbClr>
            </a:solidFill>
            <a:ln w="12700" cap="flat" cmpd="sng" algn="ctr">
              <a:solidFill>
                <a:srgbClr val="0000FF"/>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a:ln>
                    <a:noFill/>
                  </a:ln>
                  <a:solidFill>
                    <a:srgbClr val="0000FF"/>
                  </a:solidFill>
                  <a:effectLst/>
                  <a:uLnTx/>
                  <a:uFillTx/>
                  <a:latin typeface="Arial"/>
                  <a:ea typeface="ＭＳ Ｐゴシック"/>
                  <a:cs typeface="+mn-cs"/>
                </a:rPr>
                <a:t>善</a:t>
              </a:r>
            </a:p>
          </p:txBody>
        </p:sp>
        <p:sp>
          <p:nvSpPr>
            <p:cNvPr id="50" name="円/楕円 542"/>
            <p:cNvSpPr/>
            <p:nvPr/>
          </p:nvSpPr>
          <p:spPr>
            <a:xfrm>
              <a:off x="7754090" y="4468566"/>
              <a:ext cx="216000" cy="216000"/>
            </a:xfrm>
            <a:prstGeom prst="ellipse">
              <a:avLst/>
            </a:prstGeom>
            <a:solidFill>
              <a:srgbClr val="1F497D">
                <a:lumMod val="20000"/>
                <a:lumOff val="80000"/>
              </a:srgbClr>
            </a:solidFill>
            <a:ln w="12700" cap="flat" cmpd="sng" algn="ctr">
              <a:solidFill>
                <a:srgbClr val="0000FF"/>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a:ln>
                    <a:noFill/>
                  </a:ln>
                  <a:solidFill>
                    <a:srgbClr val="0000FF"/>
                  </a:solidFill>
                  <a:effectLst/>
                  <a:uLnTx/>
                  <a:uFillTx/>
                  <a:latin typeface="Arial"/>
                  <a:ea typeface="ＭＳ Ｐゴシック"/>
                  <a:cs typeface="+mn-cs"/>
                </a:rPr>
                <a:t>善</a:t>
              </a:r>
            </a:p>
          </p:txBody>
        </p:sp>
        <p:sp>
          <p:nvSpPr>
            <p:cNvPr id="51" name="円/楕円 542"/>
            <p:cNvSpPr/>
            <p:nvPr/>
          </p:nvSpPr>
          <p:spPr>
            <a:xfrm>
              <a:off x="7417961" y="4211360"/>
              <a:ext cx="216000" cy="216000"/>
            </a:xfrm>
            <a:prstGeom prst="ellipse">
              <a:avLst/>
            </a:prstGeom>
            <a:solidFill>
              <a:srgbClr val="1F497D">
                <a:lumMod val="20000"/>
                <a:lumOff val="80000"/>
              </a:srgbClr>
            </a:solidFill>
            <a:ln w="12700" cap="flat" cmpd="sng" algn="ctr">
              <a:solidFill>
                <a:srgbClr val="0000FF"/>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a:ln>
                    <a:noFill/>
                  </a:ln>
                  <a:solidFill>
                    <a:srgbClr val="0000FF"/>
                  </a:solidFill>
                  <a:effectLst/>
                  <a:uLnTx/>
                  <a:uFillTx/>
                  <a:latin typeface="Arial"/>
                  <a:ea typeface="ＭＳ Ｐゴシック"/>
                  <a:cs typeface="+mn-cs"/>
                </a:rPr>
                <a:t>善</a:t>
              </a:r>
            </a:p>
          </p:txBody>
        </p:sp>
        <p:sp>
          <p:nvSpPr>
            <p:cNvPr id="52" name="円/楕円 542"/>
            <p:cNvSpPr/>
            <p:nvPr/>
          </p:nvSpPr>
          <p:spPr>
            <a:xfrm>
              <a:off x="8928128" y="4817741"/>
              <a:ext cx="216000" cy="216000"/>
            </a:xfrm>
            <a:prstGeom prst="ellipse">
              <a:avLst/>
            </a:prstGeom>
            <a:solidFill>
              <a:srgbClr val="1F497D">
                <a:lumMod val="20000"/>
                <a:lumOff val="80000"/>
              </a:srgbClr>
            </a:solidFill>
            <a:ln w="12700" cap="flat" cmpd="sng" algn="ctr">
              <a:solidFill>
                <a:srgbClr val="0000FF"/>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a:ln>
                    <a:noFill/>
                  </a:ln>
                  <a:solidFill>
                    <a:srgbClr val="0000FF"/>
                  </a:solidFill>
                  <a:effectLst/>
                  <a:uLnTx/>
                  <a:uFillTx/>
                  <a:latin typeface="Arial"/>
                  <a:ea typeface="ＭＳ Ｐゴシック"/>
                  <a:cs typeface="+mn-cs"/>
                </a:rPr>
                <a:t>善</a:t>
              </a:r>
            </a:p>
          </p:txBody>
        </p:sp>
        <p:sp>
          <p:nvSpPr>
            <p:cNvPr id="53" name="円/楕円 542"/>
            <p:cNvSpPr/>
            <p:nvPr/>
          </p:nvSpPr>
          <p:spPr>
            <a:xfrm>
              <a:off x="9011517" y="4469808"/>
              <a:ext cx="216000" cy="216000"/>
            </a:xfrm>
            <a:prstGeom prst="ellipse">
              <a:avLst/>
            </a:prstGeom>
            <a:solidFill>
              <a:srgbClr val="1F497D">
                <a:lumMod val="20000"/>
                <a:lumOff val="80000"/>
              </a:srgbClr>
            </a:solidFill>
            <a:ln w="12700" cap="flat" cmpd="sng" algn="ctr">
              <a:solidFill>
                <a:srgbClr val="0000FF"/>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a:ln>
                    <a:noFill/>
                  </a:ln>
                  <a:solidFill>
                    <a:srgbClr val="0000FF"/>
                  </a:solidFill>
                  <a:effectLst/>
                  <a:uLnTx/>
                  <a:uFillTx/>
                  <a:latin typeface="Arial"/>
                  <a:ea typeface="ＭＳ Ｐゴシック"/>
                  <a:cs typeface="+mn-cs"/>
                </a:rPr>
                <a:t>善</a:t>
              </a:r>
            </a:p>
          </p:txBody>
        </p:sp>
        <p:sp>
          <p:nvSpPr>
            <p:cNvPr id="54" name="円/楕円 542"/>
            <p:cNvSpPr/>
            <p:nvPr/>
          </p:nvSpPr>
          <p:spPr>
            <a:xfrm>
              <a:off x="8982758" y="4044244"/>
              <a:ext cx="216000" cy="216000"/>
            </a:xfrm>
            <a:prstGeom prst="ellipse">
              <a:avLst/>
            </a:prstGeom>
            <a:solidFill>
              <a:srgbClr val="1F497D">
                <a:lumMod val="20000"/>
                <a:lumOff val="80000"/>
              </a:srgbClr>
            </a:solidFill>
            <a:ln w="12700" cap="flat" cmpd="sng" algn="ctr">
              <a:solidFill>
                <a:srgbClr val="0000FF"/>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a:ln>
                    <a:noFill/>
                  </a:ln>
                  <a:solidFill>
                    <a:srgbClr val="0000FF"/>
                  </a:solidFill>
                  <a:effectLst/>
                  <a:uLnTx/>
                  <a:uFillTx/>
                  <a:latin typeface="Arial"/>
                  <a:ea typeface="ＭＳ Ｐゴシック"/>
                  <a:cs typeface="+mn-cs"/>
                </a:rPr>
                <a:t>善</a:t>
              </a:r>
            </a:p>
          </p:txBody>
        </p:sp>
        <p:sp>
          <p:nvSpPr>
            <p:cNvPr id="55" name="円/楕円 542"/>
            <p:cNvSpPr/>
            <p:nvPr/>
          </p:nvSpPr>
          <p:spPr>
            <a:xfrm>
              <a:off x="7941843" y="3753816"/>
              <a:ext cx="216000" cy="216000"/>
            </a:xfrm>
            <a:prstGeom prst="ellipse">
              <a:avLst/>
            </a:prstGeom>
            <a:solidFill>
              <a:srgbClr val="1F497D">
                <a:lumMod val="20000"/>
                <a:lumOff val="80000"/>
              </a:srgbClr>
            </a:solidFill>
            <a:ln w="12700" cap="flat" cmpd="sng" algn="ctr">
              <a:solidFill>
                <a:srgbClr val="0000FF"/>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a:ln>
                    <a:noFill/>
                  </a:ln>
                  <a:solidFill>
                    <a:srgbClr val="0000FF"/>
                  </a:solidFill>
                  <a:effectLst/>
                  <a:uLnTx/>
                  <a:uFillTx/>
                  <a:latin typeface="Arial"/>
                  <a:ea typeface="ＭＳ Ｐゴシック"/>
                  <a:cs typeface="+mn-cs"/>
                </a:rPr>
                <a:t>善</a:t>
              </a:r>
            </a:p>
          </p:txBody>
        </p:sp>
        <p:sp>
          <p:nvSpPr>
            <p:cNvPr id="56" name="円/楕円 542"/>
            <p:cNvSpPr/>
            <p:nvPr/>
          </p:nvSpPr>
          <p:spPr>
            <a:xfrm>
              <a:off x="8447930" y="3742316"/>
              <a:ext cx="216000" cy="216000"/>
            </a:xfrm>
            <a:prstGeom prst="ellipse">
              <a:avLst/>
            </a:prstGeom>
            <a:solidFill>
              <a:srgbClr val="1F497D">
                <a:lumMod val="20000"/>
                <a:lumOff val="80000"/>
              </a:srgbClr>
            </a:solidFill>
            <a:ln w="12700" cap="flat" cmpd="sng" algn="ctr">
              <a:solidFill>
                <a:srgbClr val="0000FF"/>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a:ln>
                    <a:noFill/>
                  </a:ln>
                  <a:solidFill>
                    <a:srgbClr val="0000FF"/>
                  </a:solidFill>
                  <a:effectLst/>
                  <a:uLnTx/>
                  <a:uFillTx/>
                  <a:latin typeface="Arial"/>
                  <a:ea typeface="ＭＳ Ｐゴシック"/>
                  <a:cs typeface="+mn-cs"/>
                </a:rPr>
                <a:t>善</a:t>
              </a:r>
            </a:p>
          </p:txBody>
        </p:sp>
        <p:sp>
          <p:nvSpPr>
            <p:cNvPr id="57" name="円/楕円 542"/>
            <p:cNvSpPr/>
            <p:nvPr/>
          </p:nvSpPr>
          <p:spPr>
            <a:xfrm>
              <a:off x="7452738" y="3773144"/>
              <a:ext cx="216000" cy="216000"/>
            </a:xfrm>
            <a:prstGeom prst="ellipse">
              <a:avLst/>
            </a:prstGeom>
            <a:solidFill>
              <a:srgbClr val="1F497D">
                <a:lumMod val="20000"/>
                <a:lumOff val="80000"/>
              </a:srgbClr>
            </a:solidFill>
            <a:ln w="12700" cap="flat" cmpd="sng" algn="ctr">
              <a:solidFill>
                <a:srgbClr val="0000FF"/>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a:ln>
                    <a:noFill/>
                  </a:ln>
                  <a:solidFill>
                    <a:srgbClr val="0000FF"/>
                  </a:solidFill>
                  <a:effectLst/>
                  <a:uLnTx/>
                  <a:uFillTx/>
                  <a:latin typeface="Arial"/>
                  <a:ea typeface="ＭＳ Ｐゴシック"/>
                  <a:cs typeface="+mn-cs"/>
                </a:rPr>
                <a:t>善</a:t>
              </a:r>
            </a:p>
          </p:txBody>
        </p:sp>
        <p:sp>
          <p:nvSpPr>
            <p:cNvPr id="58" name="円/楕円 542"/>
            <p:cNvSpPr/>
            <p:nvPr/>
          </p:nvSpPr>
          <p:spPr>
            <a:xfrm>
              <a:off x="8902247" y="3739444"/>
              <a:ext cx="216000" cy="216000"/>
            </a:xfrm>
            <a:prstGeom prst="ellipse">
              <a:avLst/>
            </a:prstGeom>
            <a:solidFill>
              <a:srgbClr val="1F497D">
                <a:lumMod val="20000"/>
                <a:lumOff val="80000"/>
              </a:srgbClr>
            </a:solidFill>
            <a:ln w="12700" cap="flat" cmpd="sng" algn="ctr">
              <a:solidFill>
                <a:srgbClr val="0000FF"/>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a:ln>
                    <a:noFill/>
                  </a:ln>
                  <a:solidFill>
                    <a:srgbClr val="0000FF"/>
                  </a:solidFill>
                  <a:effectLst/>
                  <a:uLnTx/>
                  <a:uFillTx/>
                  <a:latin typeface="Arial"/>
                  <a:ea typeface="ＭＳ Ｐゴシック"/>
                  <a:cs typeface="+mn-cs"/>
                </a:rPr>
                <a:t>善</a:t>
              </a:r>
            </a:p>
          </p:txBody>
        </p:sp>
      </p:grpSp>
      <p:sp>
        <p:nvSpPr>
          <p:cNvPr id="59" name="正方形/長方形 58"/>
          <p:cNvSpPr/>
          <p:nvPr/>
        </p:nvSpPr>
        <p:spPr>
          <a:xfrm>
            <a:off x="73595" y="6228601"/>
            <a:ext cx="2377983" cy="523220"/>
          </a:xfrm>
          <a:prstGeom prst="rect">
            <a:avLst/>
          </a:prstGeom>
        </p:spPr>
        <p:txBody>
          <a:bodyPr wrap="square">
            <a:spAutoFit/>
          </a:bodyPr>
          <a:lstStyle>
            <a:defPPr>
              <a:defRPr lang="ja-JP"/>
            </a:defPPr>
            <a:lvl1pPr marL="0" algn="l" defTabSz="713232" rtl="0" eaLnBrk="1" latinLnBrk="0" hangingPunct="1">
              <a:defRPr kumimoji="1" sz="1404" kern="1200">
                <a:solidFill>
                  <a:schemeClr val="tx1"/>
                </a:solidFill>
                <a:latin typeface="+mn-lt"/>
                <a:ea typeface="+mn-ea"/>
                <a:cs typeface="+mn-cs"/>
              </a:defRPr>
            </a:lvl1pPr>
            <a:lvl2pPr marL="356616" algn="l" defTabSz="713232" rtl="0" eaLnBrk="1" latinLnBrk="0" hangingPunct="1">
              <a:defRPr kumimoji="1" sz="1404" kern="1200">
                <a:solidFill>
                  <a:schemeClr val="tx1"/>
                </a:solidFill>
                <a:latin typeface="+mn-lt"/>
                <a:ea typeface="+mn-ea"/>
                <a:cs typeface="+mn-cs"/>
              </a:defRPr>
            </a:lvl2pPr>
            <a:lvl3pPr marL="713232" algn="l" defTabSz="713232" rtl="0" eaLnBrk="1" latinLnBrk="0" hangingPunct="1">
              <a:defRPr kumimoji="1" sz="1404" kern="1200">
                <a:solidFill>
                  <a:schemeClr val="tx1"/>
                </a:solidFill>
                <a:latin typeface="+mn-lt"/>
                <a:ea typeface="+mn-ea"/>
                <a:cs typeface="+mn-cs"/>
              </a:defRPr>
            </a:lvl3pPr>
            <a:lvl4pPr marL="1069848" algn="l" defTabSz="713232" rtl="0" eaLnBrk="1" latinLnBrk="0" hangingPunct="1">
              <a:defRPr kumimoji="1" sz="1404" kern="1200">
                <a:solidFill>
                  <a:schemeClr val="tx1"/>
                </a:solidFill>
                <a:latin typeface="+mn-lt"/>
                <a:ea typeface="+mn-ea"/>
                <a:cs typeface="+mn-cs"/>
              </a:defRPr>
            </a:lvl4pPr>
            <a:lvl5pPr marL="1426464" algn="l" defTabSz="713232" rtl="0" eaLnBrk="1" latinLnBrk="0" hangingPunct="1">
              <a:defRPr kumimoji="1" sz="1404" kern="1200">
                <a:solidFill>
                  <a:schemeClr val="tx1"/>
                </a:solidFill>
                <a:latin typeface="+mn-lt"/>
                <a:ea typeface="+mn-ea"/>
                <a:cs typeface="+mn-cs"/>
              </a:defRPr>
            </a:lvl5pPr>
            <a:lvl6pPr marL="1783080" algn="l" defTabSz="713232" rtl="0" eaLnBrk="1" latinLnBrk="0" hangingPunct="1">
              <a:defRPr kumimoji="1" sz="1404" kern="1200">
                <a:solidFill>
                  <a:schemeClr val="tx1"/>
                </a:solidFill>
                <a:latin typeface="+mn-lt"/>
                <a:ea typeface="+mn-ea"/>
                <a:cs typeface="+mn-cs"/>
              </a:defRPr>
            </a:lvl6pPr>
            <a:lvl7pPr marL="2139696" algn="l" defTabSz="713232" rtl="0" eaLnBrk="1" latinLnBrk="0" hangingPunct="1">
              <a:defRPr kumimoji="1" sz="1404" kern="1200">
                <a:solidFill>
                  <a:schemeClr val="tx1"/>
                </a:solidFill>
                <a:latin typeface="+mn-lt"/>
                <a:ea typeface="+mn-ea"/>
                <a:cs typeface="+mn-cs"/>
              </a:defRPr>
            </a:lvl7pPr>
            <a:lvl8pPr marL="2496312" algn="l" defTabSz="713232" rtl="0" eaLnBrk="1" latinLnBrk="0" hangingPunct="1">
              <a:defRPr kumimoji="1" sz="1404" kern="1200">
                <a:solidFill>
                  <a:schemeClr val="tx1"/>
                </a:solidFill>
                <a:latin typeface="+mn-lt"/>
                <a:ea typeface="+mn-ea"/>
                <a:cs typeface="+mn-cs"/>
              </a:defRPr>
            </a:lvl8pPr>
            <a:lvl9pPr marL="2852928" algn="l" defTabSz="713232" rtl="0" eaLnBrk="1" latinLnBrk="0" hangingPunct="1">
              <a:defRPr kumimoji="1" sz="1404" kern="1200">
                <a:solidFill>
                  <a:schemeClr val="tx1"/>
                </a:solidFill>
                <a:latin typeface="+mn-lt"/>
                <a:ea typeface="+mn-ea"/>
                <a:cs typeface="+mn-cs"/>
              </a:defRPr>
            </a:lvl9pPr>
          </a:lstStyle>
          <a:p>
            <a:pPr marL="0" marR="0" lvl="0" indent="0" algn="l" defTabSz="713232"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アトピー性皮膚炎や</a:t>
            </a:r>
            <a:r>
              <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肌荒れ時の皮膚</a:t>
            </a:r>
          </a:p>
        </p:txBody>
      </p:sp>
      <p:sp>
        <p:nvSpPr>
          <p:cNvPr id="60" name="右矢印 59"/>
          <p:cNvSpPr/>
          <p:nvPr/>
        </p:nvSpPr>
        <p:spPr>
          <a:xfrm>
            <a:off x="2925255" y="4738960"/>
            <a:ext cx="3151079" cy="688684"/>
          </a:xfrm>
          <a:prstGeom prst="rightArrow">
            <a:avLst>
              <a:gd name="adj1" fmla="val 64776"/>
              <a:gd name="adj2" fmla="val 78201"/>
            </a:avLst>
          </a:prstGeom>
          <a:solidFill>
            <a:schemeClr val="accent4">
              <a:lumMod val="20000"/>
              <a:lumOff val="80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61" name="テキスト ボックス 60"/>
          <p:cNvSpPr txBox="1"/>
          <p:nvPr/>
        </p:nvSpPr>
        <p:spPr>
          <a:xfrm>
            <a:off x="3264053" y="4929088"/>
            <a:ext cx="2164762"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悪玉菌</a:t>
            </a:r>
            <a:r>
              <a:rPr kumimoji="0" lang="ja-JP" altLang="en-US" b="0" i="0" u="none" strike="noStrike" kern="0" cap="none" spc="0" normalizeH="0" baseline="0" noProof="0" dirty="0">
                <a:ln>
                  <a:noFill/>
                </a:ln>
                <a:solidFill>
                  <a:prstClr val="black"/>
                </a:solidFill>
                <a:effectLst/>
                <a:uLnTx/>
                <a:uFill>
                  <a:solidFill>
                    <a:srgbClr val="FF0000"/>
                  </a:solidFill>
                </a:uFill>
                <a:latin typeface="メイリオ" panose="020B0604030504040204" pitchFamily="50" charset="-128"/>
                <a:ea typeface="メイリオ" panose="020B0604030504040204" pitchFamily="50" charset="-128"/>
              </a:rPr>
              <a:t>だけ</a:t>
            </a:r>
            <a:r>
              <a:rPr kumimoji="0" lang="ja-JP" altLang="en-US"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を抑制</a:t>
            </a:r>
            <a:endParaRPr kumimoji="1" lang="ja-JP" altLang="en-US"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62" name="テキスト ボックス 61">
            <a:extLst>
              <a:ext uri="{FF2B5EF4-FFF2-40B4-BE49-F238E27FC236}">
                <a16:creationId xmlns:a16="http://schemas.microsoft.com/office/drawing/2014/main" id="{27634E64-22EC-4A52-B6E2-B9C2E6D8619A}"/>
              </a:ext>
            </a:extLst>
          </p:cNvPr>
          <p:cNvSpPr txBox="1"/>
          <p:nvPr/>
        </p:nvSpPr>
        <p:spPr>
          <a:xfrm>
            <a:off x="1549805" y="4357741"/>
            <a:ext cx="988691" cy="307736"/>
          </a:xfrm>
          <a:prstGeom prst="rect">
            <a:avLst/>
          </a:prstGeom>
          <a:noFill/>
          <a:ln w="12700" cap="flat" cmpd="sng" algn="ctr">
            <a:noFill/>
            <a:miter lim="800000"/>
          </a:ln>
          <a:effectLst/>
        </p:spPr>
        <p:txBody>
          <a:bodyPr wrap="square" lIns="91399" tIns="45700" rIns="91399" bIns="4570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400" b="1" i="0" u="none" strike="noStrike" kern="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Arial" panose="020B0604020202020204" pitchFamily="34" charset="0"/>
              </a:rPr>
              <a:t>悪玉菌</a:t>
            </a:r>
            <a:endParaRPr kumimoji="0" lang="en-US" altLang="ja-JP" sz="1400" b="1" i="0" u="none" strike="noStrike" kern="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Arial" panose="020B0604020202020204" pitchFamily="34" charset="0"/>
            </a:endParaRPr>
          </a:p>
        </p:txBody>
      </p:sp>
      <p:cxnSp>
        <p:nvCxnSpPr>
          <p:cNvPr id="63" name="直線矢印コネクタ 62"/>
          <p:cNvCxnSpPr/>
          <p:nvPr/>
        </p:nvCxnSpPr>
        <p:spPr>
          <a:xfrm>
            <a:off x="1916588" y="4584936"/>
            <a:ext cx="43233" cy="373128"/>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64" name="テキスト ボックス 63">
            <a:extLst>
              <a:ext uri="{FF2B5EF4-FFF2-40B4-BE49-F238E27FC236}">
                <a16:creationId xmlns:a16="http://schemas.microsoft.com/office/drawing/2014/main" id="{27634E64-22EC-4A52-B6E2-B9C2E6D8619A}"/>
              </a:ext>
            </a:extLst>
          </p:cNvPr>
          <p:cNvSpPr txBox="1"/>
          <p:nvPr/>
        </p:nvSpPr>
        <p:spPr>
          <a:xfrm>
            <a:off x="665364" y="4402166"/>
            <a:ext cx="988691" cy="307736"/>
          </a:xfrm>
          <a:prstGeom prst="rect">
            <a:avLst/>
          </a:prstGeom>
          <a:noFill/>
          <a:ln w="12700" cap="flat" cmpd="sng" algn="ctr">
            <a:noFill/>
            <a:miter lim="800000"/>
          </a:ln>
          <a:effectLst/>
        </p:spPr>
        <p:txBody>
          <a:bodyPr wrap="square" lIns="91399" tIns="45700" rIns="91399" bIns="4570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400" b="1" i="0" u="none" strike="noStrike" kern="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Arial" panose="020B0604020202020204" pitchFamily="34" charset="0"/>
              </a:rPr>
              <a:t>善玉菌</a:t>
            </a:r>
            <a:endParaRPr kumimoji="0" lang="en-US" altLang="ja-JP" sz="1400" b="1" i="0" u="none" strike="noStrike" kern="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Arial" panose="020B0604020202020204" pitchFamily="34" charset="0"/>
            </a:endParaRPr>
          </a:p>
        </p:txBody>
      </p:sp>
      <p:cxnSp>
        <p:nvCxnSpPr>
          <p:cNvPr id="65" name="直線矢印コネクタ 64"/>
          <p:cNvCxnSpPr>
            <a:stCxn id="64" idx="2"/>
          </p:cNvCxnSpPr>
          <p:nvPr/>
        </p:nvCxnSpPr>
        <p:spPr>
          <a:xfrm>
            <a:off x="1159710" y="4709902"/>
            <a:ext cx="201392" cy="267816"/>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66" name="図 6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0837734">
            <a:off x="4512919" y="5482357"/>
            <a:ext cx="1389033" cy="1156877"/>
          </a:xfrm>
          <a:prstGeom prst="rect">
            <a:avLst/>
          </a:prstGeom>
        </p:spPr>
      </p:pic>
      <p:pic>
        <p:nvPicPr>
          <p:cNvPr id="67" name="図 6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13478" y="5372710"/>
            <a:ext cx="1897362" cy="1190774"/>
          </a:xfrm>
          <a:prstGeom prst="rect">
            <a:avLst/>
          </a:prstGeom>
        </p:spPr>
      </p:pic>
      <p:sp>
        <p:nvSpPr>
          <p:cNvPr id="68" name="テキスト ボックス 67"/>
          <p:cNvSpPr txBox="1"/>
          <p:nvPr/>
        </p:nvSpPr>
        <p:spPr>
          <a:xfrm>
            <a:off x="4139952" y="5747072"/>
            <a:ext cx="595035" cy="33855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6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塗布</a:t>
            </a:r>
            <a:endPar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69" name="フリーフォーム 68"/>
          <p:cNvSpPr/>
          <p:nvPr/>
        </p:nvSpPr>
        <p:spPr>
          <a:xfrm>
            <a:off x="4164814" y="5654953"/>
            <a:ext cx="886121" cy="377510"/>
          </a:xfrm>
          <a:custGeom>
            <a:avLst/>
            <a:gdLst>
              <a:gd name="connsiteX0" fmla="*/ 0 w 778598"/>
              <a:gd name="connsiteY0" fmla="*/ 0 h 561315"/>
              <a:gd name="connsiteX1" fmla="*/ 534154 w 778598"/>
              <a:gd name="connsiteY1" fmla="*/ 162963 h 561315"/>
              <a:gd name="connsiteX2" fmla="*/ 778598 w 778598"/>
              <a:gd name="connsiteY2" fmla="*/ 561315 h 561315"/>
            </a:gdLst>
            <a:ahLst/>
            <a:cxnLst>
              <a:cxn ang="0">
                <a:pos x="connsiteX0" y="connsiteY0"/>
              </a:cxn>
              <a:cxn ang="0">
                <a:pos x="connsiteX1" y="connsiteY1"/>
              </a:cxn>
              <a:cxn ang="0">
                <a:pos x="connsiteX2" y="connsiteY2"/>
              </a:cxn>
            </a:cxnLst>
            <a:rect l="l" t="t" r="r" b="b"/>
            <a:pathLst>
              <a:path w="778598" h="561315">
                <a:moveTo>
                  <a:pt x="0" y="0"/>
                </a:moveTo>
                <a:cubicBezTo>
                  <a:pt x="202194" y="34705"/>
                  <a:pt x="404388" y="69411"/>
                  <a:pt x="534154" y="162963"/>
                </a:cubicBezTo>
                <a:cubicBezTo>
                  <a:pt x="663920" y="256515"/>
                  <a:pt x="765018" y="540190"/>
                  <a:pt x="778598" y="561315"/>
                </a:cubicBezTo>
              </a:path>
            </a:pathLst>
          </a:custGeom>
          <a:noFill/>
          <a:ln w="28575">
            <a:solidFill>
              <a:srgbClr val="FF0000"/>
            </a:solidFill>
            <a:tailEnd type="arrow"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prstClr val="white"/>
              </a:solidFill>
              <a:effectLst/>
              <a:uLnTx/>
              <a:uFillTx/>
              <a:latin typeface="Arial"/>
              <a:ea typeface="ＭＳ Ｐゴシック"/>
              <a:cs typeface="+mn-cs"/>
            </a:endParaRPr>
          </a:p>
        </p:txBody>
      </p:sp>
      <p:grpSp>
        <p:nvGrpSpPr>
          <p:cNvPr id="70" name="グループ化 69"/>
          <p:cNvGrpSpPr>
            <a:grpSpLocks noChangeAspect="1"/>
          </p:cNvGrpSpPr>
          <p:nvPr/>
        </p:nvGrpSpPr>
        <p:grpSpPr>
          <a:xfrm>
            <a:off x="5671990" y="2457376"/>
            <a:ext cx="2531822" cy="408134"/>
            <a:chOff x="5889179" y="2269901"/>
            <a:chExt cx="3164777" cy="510167"/>
          </a:xfrm>
        </p:grpSpPr>
        <p:pic>
          <p:nvPicPr>
            <p:cNvPr id="71" name="Picture 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889179" y="2269901"/>
              <a:ext cx="3164777" cy="412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 name="テキスト ボックス 71"/>
            <p:cNvSpPr txBox="1"/>
            <p:nvPr/>
          </p:nvSpPr>
          <p:spPr>
            <a:xfrm>
              <a:off x="7020273" y="2356876"/>
              <a:ext cx="373100" cy="4231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srgbClr val="F14124"/>
                  </a:solidFill>
                  <a:effectLst/>
                  <a:uLnTx/>
                  <a:uFillTx/>
                  <a:latin typeface="Arial"/>
                  <a:ea typeface="ＭＳ Ｐゴシック"/>
                  <a:cs typeface="Arial" panose="020B0604020202020204" pitchFamily="34" charset="0"/>
                </a:rPr>
                <a:t>9</a:t>
              </a:r>
              <a:endParaRPr kumimoji="0" lang="ja-JP" altLang="en-US" sz="1600" b="0" i="0" u="none" strike="noStrike" kern="0" cap="none" spc="0" normalizeH="0" baseline="0" noProof="0" dirty="0">
                <a:ln>
                  <a:noFill/>
                </a:ln>
                <a:solidFill>
                  <a:srgbClr val="F14124"/>
                </a:solidFill>
                <a:effectLst/>
                <a:uLnTx/>
                <a:uFillTx/>
                <a:latin typeface="Arial"/>
                <a:ea typeface="ＭＳ Ｐゴシック"/>
                <a:cs typeface="Arial" panose="020B0604020202020204" pitchFamily="34" charset="0"/>
              </a:endParaRPr>
            </a:p>
          </p:txBody>
        </p:sp>
      </p:grpSp>
      <p:sp>
        <p:nvSpPr>
          <p:cNvPr id="73" name="テキスト ボックス 72"/>
          <p:cNvSpPr txBox="1"/>
          <p:nvPr/>
        </p:nvSpPr>
        <p:spPr>
          <a:xfrm>
            <a:off x="6647169" y="2826668"/>
            <a:ext cx="216437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200" i="0" u="none" strike="noStrike" kern="0" cap="none" spc="0" normalizeH="0" baseline="0" noProof="0" dirty="0">
                <a:ln>
                  <a:noFill/>
                </a:ln>
                <a:solidFill>
                  <a:prstClr val="black"/>
                </a:solidFill>
                <a:effectLst/>
                <a:uLnTx/>
                <a:uFillTx/>
                <a:latin typeface="Arial"/>
                <a:ea typeface="ＭＳ Ｐゴシック"/>
                <a:cs typeface="+mn-cs"/>
              </a:rPr>
              <a:t>9-</a:t>
            </a:r>
            <a:r>
              <a:rPr kumimoji="0" lang="en-US" altLang="ja-JP" sz="1200" i="1" u="none" strike="noStrike" kern="0" cap="none" spc="0" normalizeH="0" baseline="0" noProof="0" dirty="0">
                <a:ln>
                  <a:noFill/>
                </a:ln>
                <a:solidFill>
                  <a:prstClr val="black"/>
                </a:solidFill>
                <a:effectLst/>
                <a:uLnTx/>
                <a:uFillTx/>
                <a:latin typeface="Arial"/>
                <a:ea typeface="ＭＳ Ｐゴシック"/>
                <a:cs typeface="+mn-cs"/>
              </a:rPr>
              <a:t>cis</a:t>
            </a:r>
            <a:r>
              <a:rPr kumimoji="0" lang="en-US" altLang="ja-JP" sz="1200" i="0" u="none" strike="noStrike" kern="0" cap="none" spc="0" normalizeH="0" baseline="0" noProof="0" dirty="0">
                <a:ln>
                  <a:noFill/>
                </a:ln>
                <a:solidFill>
                  <a:prstClr val="black"/>
                </a:solidFill>
                <a:effectLst/>
                <a:uLnTx/>
                <a:uFillTx/>
                <a:latin typeface="Arial"/>
                <a:ea typeface="ＭＳ Ｐゴシック"/>
                <a:cs typeface="+mn-cs"/>
              </a:rPr>
              <a:t>-C16:1(</a:t>
            </a:r>
            <a:r>
              <a:rPr kumimoji="0" lang="ja-JP" altLang="en-US" sz="1200" i="0" u="none" strike="noStrike" kern="0" cap="none" spc="0" normalizeH="0" baseline="0" noProof="0" dirty="0">
                <a:ln>
                  <a:noFill/>
                </a:ln>
                <a:solidFill>
                  <a:prstClr val="black"/>
                </a:solidFill>
                <a:effectLst/>
                <a:uLnTx/>
                <a:uFillTx/>
                <a:latin typeface="Arial"/>
                <a:ea typeface="ＭＳ Ｐゴシック"/>
                <a:cs typeface="+mn-cs"/>
              </a:rPr>
              <a:t>パルミトレイン酸</a:t>
            </a:r>
            <a:r>
              <a:rPr kumimoji="0" lang="en-US" altLang="ja-JP" sz="1200" i="0" u="none" strike="noStrike" kern="0" cap="none" spc="0" normalizeH="0" baseline="0" noProof="0" dirty="0">
                <a:ln>
                  <a:noFill/>
                </a:ln>
                <a:solidFill>
                  <a:prstClr val="black"/>
                </a:solidFill>
                <a:effectLst/>
                <a:uLnTx/>
                <a:uFillTx/>
                <a:latin typeface="Arial"/>
                <a:ea typeface="ＭＳ Ｐゴシック"/>
                <a:cs typeface="+mn-cs"/>
              </a:rPr>
              <a:t>)</a:t>
            </a:r>
            <a:endParaRPr kumimoji="1" lang="ja-JP" altLang="en-US" sz="1200" i="0" u="none" strike="noStrike" kern="1200" cap="none" spc="0" normalizeH="0" baseline="0" noProof="0" dirty="0">
              <a:ln>
                <a:noFill/>
              </a:ln>
              <a:solidFill>
                <a:prstClr val="black"/>
              </a:solidFill>
              <a:effectLst/>
              <a:uLnTx/>
              <a:uFillTx/>
              <a:latin typeface="Calibri"/>
              <a:cs typeface="+mn-cs"/>
            </a:endParaRPr>
          </a:p>
        </p:txBody>
      </p:sp>
      <p:sp>
        <p:nvSpPr>
          <p:cNvPr id="74" name="角丸四角形 73"/>
          <p:cNvSpPr/>
          <p:nvPr/>
        </p:nvSpPr>
        <p:spPr>
          <a:xfrm>
            <a:off x="107504" y="2315620"/>
            <a:ext cx="8784976" cy="8027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フローチャート: 組合せ 74"/>
          <p:cNvSpPr/>
          <p:nvPr/>
        </p:nvSpPr>
        <p:spPr>
          <a:xfrm>
            <a:off x="3351651" y="3123686"/>
            <a:ext cx="2512446" cy="296081"/>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正方形/長方形 75"/>
          <p:cNvSpPr/>
          <p:nvPr/>
        </p:nvSpPr>
        <p:spPr>
          <a:xfrm>
            <a:off x="5399315" y="3149352"/>
            <a:ext cx="1620957" cy="338554"/>
          </a:xfrm>
          <a:prstGeom prst="rect">
            <a:avLst/>
          </a:prstGeom>
        </p:spPr>
        <p:txBody>
          <a:bodyPr wrap="none">
            <a:spAutoFit/>
          </a:bodyPr>
          <a:lstStyle/>
          <a:p>
            <a:r>
              <a:rPr lang="ja-JP" altLang="en-US" sz="1600" kern="0"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医薬品への展開</a:t>
            </a:r>
            <a:endParaRPr lang="ja-JP" altLang="en-US" sz="1600" dirty="0"/>
          </a:p>
        </p:txBody>
      </p:sp>
      <p:sp>
        <p:nvSpPr>
          <p:cNvPr id="77" name="正方形/長方形 76"/>
          <p:cNvSpPr/>
          <p:nvPr/>
        </p:nvSpPr>
        <p:spPr>
          <a:xfrm>
            <a:off x="936900" y="3530071"/>
            <a:ext cx="7038823" cy="338554"/>
          </a:xfrm>
          <a:prstGeom prst="rect">
            <a:avLst/>
          </a:prstGeom>
          <a:solidFill>
            <a:schemeClr val="accent6">
              <a:lumMod val="40000"/>
              <a:lumOff val="60000"/>
            </a:schemeClr>
          </a:solidFill>
        </p:spPr>
        <p:txBody>
          <a:bodyPr wrap="square">
            <a:spAutoFit/>
          </a:bodyPr>
          <a:lstStyle/>
          <a:p>
            <a:r>
              <a:rPr lang="ja-JP" altLang="en-US" sz="160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酵母が生産する油脂由来の</a:t>
            </a:r>
            <a:r>
              <a:rPr lang="en-US" altLang="ja-JP" sz="160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POA</a:t>
            </a:r>
            <a:r>
              <a:rPr lang="ja-JP" altLang="en-US" sz="1600" kern="100" dirty="0" err="1">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を配</a:t>
            </a:r>
            <a:r>
              <a:rPr lang="ja-JP" altLang="en-US" sz="160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合した保湿クリームの製品化を目指す</a:t>
            </a:r>
            <a:endParaRPr lang="en-US" altLang="ja-JP" sz="160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78" name="正方形/長方形 77"/>
          <p:cNvSpPr/>
          <p:nvPr/>
        </p:nvSpPr>
        <p:spPr>
          <a:xfrm>
            <a:off x="151444" y="3859802"/>
            <a:ext cx="8813044" cy="461665"/>
          </a:xfrm>
          <a:prstGeom prst="rect">
            <a:avLst/>
          </a:prstGeom>
        </p:spPr>
        <p:txBody>
          <a:bodyPr wrap="square">
            <a:spAutoFit/>
          </a:bodyPr>
          <a:lstStyle/>
          <a:p>
            <a:r>
              <a:rPr lang="ja-JP" altLang="en-US" sz="120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参画機関と分担</a:t>
            </a:r>
            <a:r>
              <a:rPr lang="ja-JP" altLang="en-US" sz="1200" b="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1200" kern="100" dirty="0">
                <a:latin typeface="メイリオ" panose="020B0604030504040204" pitchFamily="50" charset="-128"/>
                <a:ea typeface="メイリオ" panose="020B0604030504040204" pitchFamily="50" charset="-128"/>
                <a:cs typeface="Times New Roman" panose="02020603050405020304" pitchFamily="18" charset="0"/>
              </a:rPr>
              <a:t>ヤヱガキ醗酵技研</a:t>
            </a:r>
            <a:r>
              <a:rPr lang="ja-JP" altLang="en-US" sz="1200" b="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1200" b="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工業スケールでの酵母の培養と、酵母からの</a:t>
            </a:r>
            <a:r>
              <a:rPr lang="en-US" altLang="ja-JP" sz="1200" b="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POA</a:t>
            </a:r>
            <a:r>
              <a:rPr lang="ja-JP" altLang="ja-JP" sz="1200" b="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含有油脂の抽出法の確立</a:t>
            </a:r>
            <a:r>
              <a:rPr lang="ja-JP" altLang="en-US" sz="1200" b="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1200" b="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1200" kern="100" dirty="0">
                <a:latin typeface="メイリオ" panose="020B0604030504040204" pitchFamily="50" charset="-128"/>
                <a:ea typeface="メイリオ" panose="020B0604030504040204" pitchFamily="50" charset="-128"/>
                <a:cs typeface="Times New Roman" panose="02020603050405020304" pitchFamily="18" charset="0"/>
              </a:rPr>
              <a:t>大阪医科大学</a:t>
            </a:r>
            <a:r>
              <a:rPr lang="ja-JP" altLang="en-US" sz="1200" b="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200" b="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POA</a:t>
            </a:r>
            <a:r>
              <a:rPr lang="ja-JP" altLang="ja-JP" sz="1200" b="0" kern="100" dirty="0" err="1">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を配</a:t>
            </a:r>
            <a:r>
              <a:rPr lang="ja-JP" altLang="ja-JP" sz="1200" b="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合したクリームのヒト試験</a:t>
            </a:r>
            <a:r>
              <a:rPr lang="ja-JP" altLang="en-US" sz="1200" b="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1200" b="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1200" b="1" kern="100" dirty="0">
                <a:solidFill>
                  <a:srgbClr val="C00000"/>
                </a:solidFill>
                <a:latin typeface="メイリオ" panose="020B0604030504040204" pitchFamily="50" charset="-128"/>
                <a:ea typeface="メイリオ" panose="020B0604030504040204" pitchFamily="50" charset="-128"/>
                <a:cs typeface="Times New Roman" panose="02020603050405020304" pitchFamily="18" charset="0"/>
              </a:rPr>
              <a:t>大阪技術研</a:t>
            </a:r>
            <a:r>
              <a:rPr lang="ja-JP" altLang="en-US" sz="1200" b="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200" b="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POA</a:t>
            </a:r>
            <a:r>
              <a:rPr lang="ja-JP" altLang="ja-JP" sz="1200" b="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精製法の確立</a:t>
            </a:r>
            <a:r>
              <a:rPr lang="ja-JP" altLang="en-US" sz="1200" b="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、等）</a:t>
            </a:r>
            <a:endParaRPr lang="ja-JP" altLang="en-US" sz="1200" b="0" dirty="0">
              <a:latin typeface="メイリオ" panose="020B0604030504040204" pitchFamily="50" charset="-128"/>
              <a:ea typeface="メイリオ" panose="020B0604030504040204" pitchFamily="50" charset="-128"/>
            </a:endParaRPr>
          </a:p>
        </p:txBody>
      </p:sp>
      <p:sp>
        <p:nvSpPr>
          <p:cNvPr id="79" name="角丸四角形 78"/>
          <p:cNvSpPr/>
          <p:nvPr/>
        </p:nvSpPr>
        <p:spPr>
          <a:xfrm>
            <a:off x="72302" y="3464652"/>
            <a:ext cx="8856984" cy="8525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正方形/長方形 79"/>
          <p:cNvSpPr/>
          <p:nvPr/>
        </p:nvSpPr>
        <p:spPr>
          <a:xfrm>
            <a:off x="7052661" y="348060"/>
            <a:ext cx="2044149" cy="369332"/>
          </a:xfrm>
          <a:prstGeom prst="rect">
            <a:avLst/>
          </a:prstGeom>
        </p:spPr>
        <p:txBody>
          <a:bodyPr wrap="none">
            <a:spAutoFit/>
          </a:bodyPr>
          <a:lstStyle/>
          <a:p>
            <a:pPr fontAlgn="ctr"/>
            <a:r>
              <a:rPr lang="ja-JP" altLang="en-US" dirty="0">
                <a:latin typeface="MS Gothic" panose="020B0609070205080204" pitchFamily="49" charset="-128"/>
                <a:ea typeface="MS Gothic" panose="020B0609070205080204" pitchFamily="49" charset="-128"/>
              </a:rPr>
              <a:t>（サポイン事業）</a:t>
            </a:r>
            <a:endParaRPr lang="ja-JP" altLang="en-US" b="0" dirty="0">
              <a:solidFill>
                <a:srgbClr val="000000"/>
              </a:solidFill>
              <a:latin typeface="MS Gothic" panose="020B0609070205080204" pitchFamily="49" charset="-128"/>
              <a:ea typeface="MS Gothic" panose="020B0609070205080204" pitchFamily="49" charset="-128"/>
            </a:endParaRPr>
          </a:p>
        </p:txBody>
      </p:sp>
      <p:sp>
        <p:nvSpPr>
          <p:cNvPr id="81" name="スライド番号プレースホルダー 1"/>
          <p:cNvSpPr txBox="1">
            <a:spLocks/>
          </p:cNvSpPr>
          <p:nvPr/>
        </p:nvSpPr>
        <p:spPr>
          <a:xfrm>
            <a:off x="8629649" y="0"/>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47</a:t>
            </a:fld>
            <a:endParaRPr kumimoji="1" lang="ja-JP" altLang="en-US" sz="2000" dirty="0"/>
          </a:p>
        </p:txBody>
      </p:sp>
      <p:sp>
        <p:nvSpPr>
          <p:cNvPr id="82" name="コンテンツ プレースホルダー 2">
            <a:extLst>
              <a:ext uri="{FF2B5EF4-FFF2-40B4-BE49-F238E27FC236}">
                <a16:creationId xmlns:a16="http://schemas.microsoft.com/office/drawing/2014/main" id="{6C83C8A4-8EFC-5A4E-A20A-B83D4F8B3E8E}"/>
              </a:ext>
            </a:extLst>
          </p:cNvPr>
          <p:cNvSpPr txBox="1">
            <a:spLocks/>
          </p:cNvSpPr>
          <p:nvPr/>
        </p:nvSpPr>
        <p:spPr>
          <a:xfrm>
            <a:off x="0" y="4676"/>
            <a:ext cx="1531188" cy="346249"/>
          </a:xfrm>
          <a:prstGeom prst="rect">
            <a:avLst/>
          </a:prstGeom>
          <a:solidFill>
            <a:schemeClr val="accent5">
              <a:lumMod val="20000"/>
              <a:lumOff val="80000"/>
            </a:schemeClr>
          </a:solidFill>
        </p:spPr>
        <p:txBody>
          <a:bodyPr wrap="none">
            <a:spAutoFit/>
          </a:bodyPr>
          <a:lst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a:lstStyle>
          <a:p>
            <a:pPr marL="0" indent="0">
              <a:lnSpc>
                <a:spcPct val="110000"/>
              </a:lnSpc>
              <a:buNone/>
            </a:pP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　ライフ関連　</a:t>
            </a:r>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0730691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3"/>
          <p:cNvSpPr txBox="1">
            <a:spLocks/>
          </p:cNvSpPr>
          <p:nvPr/>
        </p:nvSpPr>
        <p:spPr>
          <a:xfrm>
            <a:off x="1531605" y="23446"/>
            <a:ext cx="6083717" cy="707886"/>
          </a:xfrm>
          <a:prstGeom prst="rect">
            <a:avLst/>
          </a:prstGeom>
        </p:spPr>
        <p:txBody>
          <a:bodyPr wrap="none">
            <a:spAutoFit/>
          </a:bodyPr>
          <a:lstStyle>
            <a:lvl1pPr algn="ctr" defTabSz="990570" rtl="0" eaLnBrk="1" latinLnBrk="0" hangingPunct="1">
              <a:spcBef>
                <a:spcPct val="0"/>
              </a:spcBef>
              <a:buNone/>
              <a:defRPr kumimoji="1" sz="4767" kern="1200">
                <a:solidFill>
                  <a:schemeClr val="tx1"/>
                </a:solidFill>
                <a:latin typeface="+mj-lt"/>
                <a:ea typeface="+mj-ea"/>
                <a:cs typeface="+mj-cs"/>
              </a:defRPr>
            </a:lvl1pPr>
          </a:lstStyle>
          <a:p>
            <a:r>
              <a:rPr lang="ja-JP" altLang="ja-JP" sz="2000" dirty="0">
                <a:latin typeface="メイリオ" panose="020B0604030504040204" pitchFamily="50" charset="-128"/>
                <a:ea typeface="メイリオ" panose="020B0604030504040204" pitchFamily="50" charset="-128"/>
                <a:cs typeface="メイリオ" panose="020B0604030504040204" pitchFamily="50" charset="-128"/>
              </a:rPr>
              <a:t>高度センサ情報処理技術の開発と応用に関する研究</a:t>
            </a:r>
            <a:br>
              <a:rPr lang="ja-JP" altLang="ja-JP" sz="2000" dirty="0">
                <a:latin typeface="メイリオ" panose="020B0604030504040204" pitchFamily="50" charset="-128"/>
                <a:ea typeface="メイリオ" panose="020B0604030504040204" pitchFamily="50" charset="-128"/>
                <a:cs typeface="メイリオ" panose="020B0604030504040204" pitchFamily="50" charset="-128"/>
              </a:rPr>
            </a:b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ja-JP" sz="2000" dirty="0">
                <a:latin typeface="メイリオ" panose="020B0604030504040204" pitchFamily="50" charset="-128"/>
                <a:ea typeface="メイリオ" panose="020B0604030504040204" pitchFamily="50" charset="-128"/>
                <a:cs typeface="メイリオ" panose="020B0604030504040204" pitchFamily="50" charset="-128"/>
              </a:rPr>
              <a:t>官能評価の自動化に関する研究</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コンテンツ プレースホルダー 4"/>
          <p:cNvSpPr txBox="1">
            <a:spLocks/>
          </p:cNvSpPr>
          <p:nvPr/>
        </p:nvSpPr>
        <p:spPr>
          <a:xfrm>
            <a:off x="1" y="790203"/>
            <a:ext cx="5054600" cy="3007097"/>
          </a:xfrm>
          <a:prstGeom prst="rect">
            <a:avLst/>
          </a:prstGeom>
        </p:spPr>
        <p:txBody>
          <a:bodyPr>
            <a:normAutofit/>
          </a:bodyPr>
          <a:lst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a:lstStyle>
          <a:p>
            <a:pPr marL="0" indent="0">
              <a:buNone/>
            </a:pPr>
            <a:r>
              <a:rPr lang="en-US" altLang="ja-JP" sz="15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500">
                <a:latin typeface="メイリオ" panose="020B0604030504040204" pitchFamily="50" charset="-128"/>
                <a:ea typeface="メイリオ" panose="020B0604030504040204" pitchFamily="50" charset="-128"/>
                <a:cs typeface="メイリオ" panose="020B0604030504040204" pitchFamily="50" charset="-128"/>
              </a:rPr>
              <a:t>自動</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外観検査</a:t>
            </a:r>
            <a:r>
              <a:rPr lang="ja-JP" altLang="en-US" sz="1500">
                <a:latin typeface="メイリオ" panose="020B0604030504040204" pitchFamily="50" charset="-128"/>
                <a:ea typeface="メイリオ" panose="020B0604030504040204" pitchFamily="50" charset="-128"/>
                <a:cs typeface="メイリオ" panose="020B0604030504040204" pitchFamily="50" charset="-128"/>
              </a:rPr>
              <a:t>の必要性</a:t>
            </a:r>
            <a:r>
              <a:rPr lang="en-US" altLang="ja-JP" sz="1500" dirty="0">
                <a:latin typeface="メイリオ" panose="020B0604030504040204" pitchFamily="50" charset="-128"/>
                <a:ea typeface="メイリオ" panose="020B0604030504040204" pitchFamily="50" charset="-128"/>
                <a:cs typeface="メイリオ" panose="020B0604030504040204" pitchFamily="50" charset="-128"/>
              </a:rPr>
              <a:t>】</a:t>
            </a:r>
          </a:p>
          <a:p>
            <a:pPr marL="0" indent="0">
              <a:buNone/>
            </a:pPr>
            <a:r>
              <a:rPr lang="ja-JP" altLang="en-US" sz="1500">
                <a:latin typeface="メイリオ" panose="020B0604030504040204" pitchFamily="50" charset="-128"/>
                <a:ea typeface="メイリオ" panose="020B0604030504040204" pitchFamily="50" charset="-128"/>
                <a:cs typeface="メイリオ" panose="020B0604030504040204" pitchFamily="50" charset="-128"/>
              </a:rPr>
              <a:t>　微妙</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な色や形状の検査は検査員に頼っているが、次の理由により自動化が求められて</a:t>
            </a:r>
            <a:r>
              <a:rPr lang="ja-JP" altLang="en-US" sz="1500">
                <a:latin typeface="メイリオ" panose="020B0604030504040204" pitchFamily="50" charset="-128"/>
                <a:ea typeface="メイリオ" panose="020B0604030504040204" pitchFamily="50" charset="-128"/>
                <a:cs typeface="メイリオ" panose="020B0604030504040204" pitchFamily="50" charset="-128"/>
              </a:rPr>
              <a:t>いる。</a:t>
            </a:r>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500">
                <a:latin typeface="メイリオ" panose="020B0604030504040204" pitchFamily="50" charset="-128"/>
                <a:ea typeface="メイリオ" panose="020B0604030504040204" pitchFamily="50" charset="-128"/>
                <a:cs typeface="メイリオ" panose="020B0604030504040204" pitchFamily="50" charset="-128"/>
              </a:rPr>
              <a:t>・検査員ごとの検査基準のバラツキ　</a:t>
            </a:r>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500">
                <a:latin typeface="メイリオ" panose="020B0604030504040204" pitchFamily="50" charset="-128"/>
                <a:ea typeface="メイリオ" panose="020B0604030504040204" pitchFamily="50" charset="-128"/>
                <a:cs typeface="メイリオ" panose="020B0604030504040204" pitchFamily="50" charset="-128"/>
              </a:rPr>
              <a:t>・検査員の体調、疲労による検査基準の変動</a:t>
            </a:r>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15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50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・少子高齢化による人材不足</a:t>
            </a:r>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en-US" altLang="ja-JP" sz="15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500">
                <a:latin typeface="メイリオ" panose="020B0604030504040204" pitchFamily="50" charset="-128"/>
                <a:ea typeface="メイリオ" panose="020B0604030504040204" pitchFamily="50" charset="-128"/>
                <a:cs typeface="メイリオ" panose="020B0604030504040204" pitchFamily="50" charset="-128"/>
              </a:rPr>
              <a:t>ディープラーニング</a:t>
            </a:r>
            <a:r>
              <a:rPr lang="en-US" altLang="ja-JP" sz="1500" dirty="0">
                <a:latin typeface="メイリオ" panose="020B0604030504040204" pitchFamily="50" charset="-128"/>
                <a:ea typeface="メイリオ" panose="020B0604030504040204" pitchFamily="50" charset="-128"/>
                <a:cs typeface="メイリオ" panose="020B0604030504040204" pitchFamily="50" charset="-128"/>
              </a:rPr>
              <a:t>(DL)</a:t>
            </a:r>
            <a:r>
              <a:rPr lang="ja-JP" altLang="en-US" sz="1500" dirty="0" err="1">
                <a:latin typeface="メイリオ" panose="020B0604030504040204" pitchFamily="50" charset="-128"/>
                <a:ea typeface="メイリオ" panose="020B0604030504040204" pitchFamily="50" charset="-128"/>
                <a:cs typeface="メイリオ" panose="020B0604030504040204" pitchFamily="50" charset="-128"/>
              </a:rPr>
              <a:t>へ</a:t>
            </a:r>
            <a:r>
              <a:rPr lang="ja-JP" altLang="en-US" sz="1500" err="1">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500">
                <a:latin typeface="メイリオ" panose="020B0604030504040204" pitchFamily="50" charset="-128"/>
                <a:ea typeface="メイリオ" panose="020B0604030504040204" pitchFamily="50" charset="-128"/>
                <a:cs typeface="メイリオ" panose="020B0604030504040204" pitchFamily="50" charset="-128"/>
              </a:rPr>
              <a:t>期待</a:t>
            </a:r>
            <a:r>
              <a:rPr lang="en-US" altLang="ja-JP" sz="1500" dirty="0">
                <a:latin typeface="メイリオ" panose="020B0604030504040204" pitchFamily="50" charset="-128"/>
                <a:ea typeface="メイリオ" panose="020B0604030504040204" pitchFamily="50" charset="-128"/>
                <a:cs typeface="メイリオ" panose="020B0604030504040204" pitchFamily="50" charset="-128"/>
              </a:rPr>
              <a:t>】</a:t>
            </a:r>
          </a:p>
          <a:p>
            <a:pPr marL="0" indent="0">
              <a:buNone/>
            </a:pPr>
            <a:r>
              <a:rPr lang="ja-JP" altLang="en-US" sz="1500">
                <a:latin typeface="メイリオ" panose="020B0604030504040204" pitchFamily="50" charset="-128"/>
                <a:ea typeface="メイリオ" panose="020B0604030504040204" pitchFamily="50" charset="-128"/>
                <a:cs typeface="メイリオ" panose="020B0604030504040204" pitchFamily="50" charset="-128"/>
              </a:rPr>
              <a:t>　ビッグデータ</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を利用する</a:t>
            </a:r>
            <a:r>
              <a:rPr lang="en-US" altLang="ja-JP" sz="1500" dirty="0">
                <a:latin typeface="メイリオ" panose="020B0604030504040204" pitchFamily="50" charset="-128"/>
                <a:ea typeface="メイリオ" panose="020B0604030504040204" pitchFamily="50" charset="-128"/>
                <a:cs typeface="メイリオ" panose="020B0604030504040204" pitchFamily="50" charset="-128"/>
              </a:rPr>
              <a:t>DL</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と、極めて少量しか不良品を発生しない高精度なものづくりは相性が悪いという問題があり、</a:t>
            </a:r>
            <a:r>
              <a:rPr lang="ja-JP" altLang="en-US" sz="15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少量の異常データで自動検査を実現する方法が</a:t>
            </a:r>
            <a:r>
              <a:rPr lang="ja-JP" altLang="en-US" sz="150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求められている。</a:t>
            </a:r>
            <a:endParaRPr lang="en-US" altLang="ja-JP" sz="15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テキスト ボックス 7"/>
          <p:cNvSpPr txBox="1"/>
          <p:nvPr/>
        </p:nvSpPr>
        <p:spPr>
          <a:xfrm>
            <a:off x="5911083" y="3089692"/>
            <a:ext cx="2715808" cy="348109"/>
          </a:xfrm>
          <a:prstGeom prst="rect">
            <a:avLst/>
          </a:prstGeom>
          <a:noFill/>
        </p:spPr>
        <p:txBody>
          <a:bodyPr wrap="none" rtlCol="0">
            <a:spAutoFit/>
          </a:bodyPr>
          <a:lstStyle/>
          <a:p>
            <a:pPr algn="ctr"/>
            <a:r>
              <a:rPr lang="ja-JP" altLang="en-US" sz="1662" dirty="0">
                <a:latin typeface="メイリオ" panose="020B0604030504040204" pitchFamily="50" charset="-128"/>
                <a:ea typeface="メイリオ" panose="020B0604030504040204" pitchFamily="50" charset="-128"/>
                <a:cs typeface="メイリオ" panose="020B0604030504040204" pitchFamily="50" charset="-128"/>
              </a:rPr>
              <a:t>微妙な色</a:t>
            </a:r>
            <a:r>
              <a:rPr lang="ja-JP" altLang="en-US" sz="1662">
                <a:latin typeface="メイリオ" panose="020B0604030504040204" pitchFamily="50" charset="-128"/>
                <a:ea typeface="メイリオ" panose="020B0604030504040204" pitchFamily="50" charset="-128"/>
                <a:cs typeface="メイリオ" panose="020B0604030504040204" pitchFamily="50" charset="-128"/>
              </a:rPr>
              <a:t>の異常</a:t>
            </a:r>
            <a:r>
              <a:rPr lang="ja-JP" altLang="en-US" sz="1662"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662"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62"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62" dirty="0">
                <a:latin typeface="メイリオ" panose="020B0604030504040204" pitchFamily="50" charset="-128"/>
                <a:ea typeface="メイリオ" panose="020B0604030504040204" pitchFamily="50" charset="-128"/>
                <a:cs typeface="メイリオ" panose="020B0604030504040204" pitchFamily="50" charset="-128"/>
              </a:rPr>
              <a:t>部分</a:t>
            </a:r>
            <a:r>
              <a:rPr lang="en-US" altLang="ja-JP" sz="1662" dirty="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662"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33" name="グループ化 32">
            <a:extLst>
              <a:ext uri="{FF2B5EF4-FFF2-40B4-BE49-F238E27FC236}">
                <a16:creationId xmlns:a16="http://schemas.microsoft.com/office/drawing/2014/main" id="{CCDDC128-4FE0-5249-917E-B66ABFCF0DC9}"/>
              </a:ext>
            </a:extLst>
          </p:cNvPr>
          <p:cNvGrpSpPr/>
          <p:nvPr/>
        </p:nvGrpSpPr>
        <p:grpSpPr>
          <a:xfrm>
            <a:off x="5520267" y="1303867"/>
            <a:ext cx="3429141" cy="1708027"/>
            <a:chOff x="5520267" y="1126463"/>
            <a:chExt cx="3785308" cy="1885431"/>
          </a:xfrm>
        </p:grpSpPr>
        <p:pic>
          <p:nvPicPr>
            <p:cNvPr id="6" name="図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20267" y="1126463"/>
              <a:ext cx="1871842" cy="1871841"/>
            </a:xfrm>
            <a:prstGeom prst="rect">
              <a:avLst/>
            </a:prstGeom>
          </p:spPr>
        </p:pic>
        <p:pic>
          <p:nvPicPr>
            <p:cNvPr id="7" name="図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33733" y="1140053"/>
              <a:ext cx="1871842" cy="1871841"/>
            </a:xfrm>
            <a:prstGeom prst="rect">
              <a:avLst/>
            </a:prstGeom>
          </p:spPr>
        </p:pic>
        <p:sp>
          <p:nvSpPr>
            <p:cNvPr id="9" name="正方形/長方形 8"/>
            <p:cNvSpPr/>
            <p:nvPr/>
          </p:nvSpPr>
          <p:spPr>
            <a:xfrm>
              <a:off x="5574920" y="2146369"/>
              <a:ext cx="347296" cy="2637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0" name="正方形/長方形 9"/>
            <p:cNvSpPr/>
            <p:nvPr/>
          </p:nvSpPr>
          <p:spPr>
            <a:xfrm>
              <a:off x="8670950" y="1473756"/>
              <a:ext cx="529700" cy="3619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grpSp>
      <p:sp>
        <p:nvSpPr>
          <p:cNvPr id="11" name="タイトル 1">
            <a:extLst>
              <a:ext uri="{FF2B5EF4-FFF2-40B4-BE49-F238E27FC236}">
                <a16:creationId xmlns:a16="http://schemas.microsoft.com/office/drawing/2014/main" id="{86322827-DF67-664E-988A-7BD27F4059C9}"/>
              </a:ext>
            </a:extLst>
          </p:cNvPr>
          <p:cNvSpPr txBox="1">
            <a:spLocks/>
          </p:cNvSpPr>
          <p:nvPr/>
        </p:nvSpPr>
        <p:spPr>
          <a:xfrm>
            <a:off x="0" y="3790919"/>
            <a:ext cx="7057054" cy="445659"/>
          </a:xfrm>
          <a:prstGeom prst="rect">
            <a:avLst/>
          </a:prstGeom>
        </p:spPr>
        <p:txBody>
          <a:bodyPr anchor="ctr" anchorCtr="0">
            <a:noAutofit/>
          </a:bodyPr>
          <a:lstStyle>
            <a:lvl1pPr algn="ctr" defTabSz="990570" rtl="0" eaLnBrk="1" latinLnBrk="0" hangingPunct="1">
              <a:spcBef>
                <a:spcPct val="0"/>
              </a:spcBef>
              <a:buNone/>
              <a:defRPr kumimoji="1" sz="4767" kern="1200">
                <a:solidFill>
                  <a:schemeClr val="tx1"/>
                </a:solidFill>
                <a:latin typeface="+mj-lt"/>
                <a:ea typeface="+mj-ea"/>
                <a:cs typeface="+mj-cs"/>
              </a:defRPr>
            </a:lvl1pPr>
          </a:lstStyle>
          <a:p>
            <a:pPr algn="l"/>
            <a:r>
              <a:rPr lang="en-US" altLang="ja-JP" sz="15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500">
                <a:latin typeface="メイリオ" panose="020B0604030504040204" pitchFamily="50" charset="-128"/>
                <a:ea typeface="メイリオ" panose="020B0604030504040204" pitchFamily="50" charset="-128"/>
                <a:cs typeface="メイリオ" panose="020B0604030504040204" pitchFamily="50" charset="-128"/>
              </a:rPr>
              <a:t>少数</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の異常データで学習可能な自動製品検査アルゴリズム</a:t>
            </a:r>
            <a:r>
              <a:rPr lang="ja-JP" altLang="en-US" sz="1500">
                <a:latin typeface="メイリオ" panose="020B0604030504040204" pitchFamily="50" charset="-128"/>
                <a:ea typeface="メイリオ" panose="020B0604030504040204" pitchFamily="50" charset="-128"/>
                <a:cs typeface="メイリオ" panose="020B0604030504040204" pitchFamily="50" charset="-128"/>
              </a:rPr>
              <a:t>を開発</a:t>
            </a:r>
            <a:r>
              <a:rPr lang="en-US" altLang="ja-JP" sz="1500" dirty="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5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2" name="グループ化 11">
            <a:extLst>
              <a:ext uri="{FF2B5EF4-FFF2-40B4-BE49-F238E27FC236}">
                <a16:creationId xmlns:a16="http://schemas.microsoft.com/office/drawing/2014/main" id="{D660E5E4-47D0-5549-9CD0-660DCE0985EE}"/>
              </a:ext>
            </a:extLst>
          </p:cNvPr>
          <p:cNvGrpSpPr/>
          <p:nvPr/>
        </p:nvGrpSpPr>
        <p:grpSpPr>
          <a:xfrm>
            <a:off x="3913846" y="4373207"/>
            <a:ext cx="4820940" cy="2353860"/>
            <a:chOff x="3489515" y="2176646"/>
            <a:chExt cx="5212970" cy="2550015"/>
          </a:xfrm>
        </p:grpSpPr>
        <p:sp>
          <p:nvSpPr>
            <p:cNvPr id="13" name="テキスト ボックス 12">
              <a:extLst>
                <a:ext uri="{FF2B5EF4-FFF2-40B4-BE49-F238E27FC236}">
                  <a16:creationId xmlns:a16="http://schemas.microsoft.com/office/drawing/2014/main" id="{68908794-0588-7A46-844A-DAC236179190}"/>
                </a:ext>
              </a:extLst>
            </p:cNvPr>
            <p:cNvSpPr txBox="1"/>
            <p:nvPr/>
          </p:nvSpPr>
          <p:spPr>
            <a:xfrm>
              <a:off x="3874652" y="3737470"/>
              <a:ext cx="470086" cy="315434"/>
            </a:xfrm>
            <a:prstGeom prst="rect">
              <a:avLst/>
            </a:prstGeom>
            <a:noFill/>
          </p:spPr>
          <p:txBody>
            <a:bodyPr wrap="none" rtlCol="0">
              <a:spAutoFit/>
            </a:bodyPr>
            <a:lstStyle/>
            <a:p>
              <a:r>
                <a:rPr lang="en-US" altLang="ja-JP" sz="1292" dirty="0"/>
                <a:t>100</a:t>
              </a:r>
              <a:endParaRPr lang="ja-JP" altLang="en-US" sz="1292" dirty="0"/>
            </a:p>
          </p:txBody>
        </p:sp>
        <p:sp>
          <p:nvSpPr>
            <p:cNvPr id="14" name="テキスト ボックス 13">
              <a:extLst>
                <a:ext uri="{FF2B5EF4-FFF2-40B4-BE49-F238E27FC236}">
                  <a16:creationId xmlns:a16="http://schemas.microsoft.com/office/drawing/2014/main" id="{AD1F7FA2-FFB0-104A-8CC6-F3050AAA18D4}"/>
                </a:ext>
              </a:extLst>
            </p:cNvPr>
            <p:cNvSpPr txBox="1"/>
            <p:nvPr/>
          </p:nvSpPr>
          <p:spPr>
            <a:xfrm>
              <a:off x="3987317" y="4194213"/>
              <a:ext cx="379951" cy="315434"/>
            </a:xfrm>
            <a:prstGeom prst="rect">
              <a:avLst/>
            </a:prstGeom>
            <a:noFill/>
          </p:spPr>
          <p:txBody>
            <a:bodyPr wrap="none" rtlCol="0">
              <a:spAutoFit/>
            </a:bodyPr>
            <a:lstStyle/>
            <a:p>
              <a:r>
                <a:rPr lang="en-US" altLang="ja-JP" sz="1292" dirty="0"/>
                <a:t>95</a:t>
              </a:r>
              <a:endParaRPr lang="ja-JP" altLang="en-US" sz="1292" dirty="0"/>
            </a:p>
          </p:txBody>
        </p:sp>
        <p:sp>
          <p:nvSpPr>
            <p:cNvPr id="15" name="テキスト ボックス 14">
              <a:extLst>
                <a:ext uri="{FF2B5EF4-FFF2-40B4-BE49-F238E27FC236}">
                  <a16:creationId xmlns:a16="http://schemas.microsoft.com/office/drawing/2014/main" id="{A8FD6CEA-186E-5C4E-8689-41D4FC1D83F8}"/>
                </a:ext>
              </a:extLst>
            </p:cNvPr>
            <p:cNvSpPr txBox="1"/>
            <p:nvPr/>
          </p:nvSpPr>
          <p:spPr>
            <a:xfrm>
              <a:off x="5638567" y="4018580"/>
              <a:ext cx="913825" cy="315434"/>
            </a:xfrm>
            <a:prstGeom prst="rect">
              <a:avLst/>
            </a:prstGeom>
            <a:solidFill>
              <a:schemeClr val="accent1">
                <a:lumMod val="20000"/>
                <a:lumOff val="80000"/>
                <a:alpha val="50000"/>
              </a:schemeClr>
            </a:solidFill>
          </p:spPr>
          <p:txBody>
            <a:bodyPr wrap="none" rtlCol="0">
              <a:spAutoFit/>
            </a:bodyPr>
            <a:lstStyle/>
            <a:p>
              <a:r>
                <a:rPr lang="ja-JP" altLang="en-US" sz="1292" dirty="0"/>
                <a:t>提案手法</a:t>
              </a:r>
            </a:p>
          </p:txBody>
        </p:sp>
        <p:graphicFrame>
          <p:nvGraphicFramePr>
            <p:cNvPr id="16" name="グラフ 15">
              <a:extLst>
                <a:ext uri="{FF2B5EF4-FFF2-40B4-BE49-F238E27FC236}">
                  <a16:creationId xmlns:a16="http://schemas.microsoft.com/office/drawing/2014/main" id="{6B93CE4F-FDAF-CA43-81EA-814C7F89CE93}"/>
                </a:ext>
              </a:extLst>
            </p:cNvPr>
            <p:cNvGraphicFramePr>
              <a:graphicFrameLocks/>
            </p:cNvGraphicFramePr>
            <p:nvPr/>
          </p:nvGraphicFramePr>
          <p:xfrm>
            <a:off x="3489515" y="2195022"/>
            <a:ext cx="5212970" cy="2467956"/>
          </p:xfrm>
          <a:graphic>
            <a:graphicData uri="http://schemas.openxmlformats.org/drawingml/2006/chart">
              <c:chart xmlns:c="http://schemas.openxmlformats.org/drawingml/2006/chart" xmlns:r="http://schemas.openxmlformats.org/officeDocument/2006/relationships" r:id="rId4"/>
            </a:graphicData>
          </a:graphic>
        </p:graphicFrame>
        <p:sp>
          <p:nvSpPr>
            <p:cNvPr id="17" name="テキスト ボックス 16">
              <a:extLst>
                <a:ext uri="{FF2B5EF4-FFF2-40B4-BE49-F238E27FC236}">
                  <a16:creationId xmlns:a16="http://schemas.microsoft.com/office/drawing/2014/main" id="{2B4731D9-B024-E546-B534-93B3CFE3C71E}"/>
                </a:ext>
              </a:extLst>
            </p:cNvPr>
            <p:cNvSpPr txBox="1"/>
            <p:nvPr/>
          </p:nvSpPr>
          <p:spPr>
            <a:xfrm>
              <a:off x="5061403" y="4380385"/>
              <a:ext cx="3641082" cy="346276"/>
            </a:xfrm>
            <a:prstGeom prst="rect">
              <a:avLst/>
            </a:prstGeom>
            <a:noFill/>
          </p:spPr>
          <p:txBody>
            <a:bodyPr wrap="square" rtlCol="0">
              <a:spAutoFit/>
            </a:bodyPr>
            <a:lstStyle/>
            <a:p>
              <a:r>
                <a:rPr lang="ja-JP" altLang="en-US" sz="1477" dirty="0"/>
                <a:t>学習に使用する異常画像の枚数</a:t>
              </a:r>
              <a:endParaRPr lang="ja-JP" altLang="ja-JP" sz="1477" dirty="0"/>
            </a:p>
          </p:txBody>
        </p:sp>
        <p:sp>
          <p:nvSpPr>
            <p:cNvPr id="18" name="テキスト ボックス 17">
              <a:extLst>
                <a:ext uri="{FF2B5EF4-FFF2-40B4-BE49-F238E27FC236}">
                  <a16:creationId xmlns:a16="http://schemas.microsoft.com/office/drawing/2014/main" id="{474C0537-C8A1-8C43-B70A-15C21B7F0C04}"/>
                </a:ext>
              </a:extLst>
            </p:cNvPr>
            <p:cNvSpPr txBox="1"/>
            <p:nvPr/>
          </p:nvSpPr>
          <p:spPr>
            <a:xfrm>
              <a:off x="4226971" y="2318116"/>
              <a:ext cx="511686" cy="346276"/>
            </a:xfrm>
            <a:prstGeom prst="rect">
              <a:avLst/>
            </a:prstGeom>
            <a:noFill/>
          </p:spPr>
          <p:txBody>
            <a:bodyPr wrap="none" rtlCol="0">
              <a:spAutoFit/>
            </a:bodyPr>
            <a:lstStyle/>
            <a:p>
              <a:r>
                <a:rPr lang="en-US" altLang="ja-JP" sz="1477" dirty="0"/>
                <a:t>100</a:t>
              </a:r>
              <a:endParaRPr lang="ja-JP" altLang="en-US" sz="1477" dirty="0"/>
            </a:p>
          </p:txBody>
        </p:sp>
        <p:sp>
          <p:nvSpPr>
            <p:cNvPr id="19" name="テキスト ボックス 18">
              <a:extLst>
                <a:ext uri="{FF2B5EF4-FFF2-40B4-BE49-F238E27FC236}">
                  <a16:creationId xmlns:a16="http://schemas.microsoft.com/office/drawing/2014/main" id="{A58C4402-9C9F-4D46-938F-90FF135A8C8D}"/>
                </a:ext>
              </a:extLst>
            </p:cNvPr>
            <p:cNvSpPr txBox="1"/>
            <p:nvPr/>
          </p:nvSpPr>
          <p:spPr>
            <a:xfrm>
              <a:off x="4368497" y="2777557"/>
              <a:ext cx="407685" cy="346276"/>
            </a:xfrm>
            <a:prstGeom prst="rect">
              <a:avLst/>
            </a:prstGeom>
            <a:noFill/>
          </p:spPr>
          <p:txBody>
            <a:bodyPr wrap="none" rtlCol="0">
              <a:spAutoFit/>
            </a:bodyPr>
            <a:lstStyle/>
            <a:p>
              <a:r>
                <a:rPr lang="en-US" altLang="ja-JP" sz="1477" dirty="0"/>
                <a:t>95</a:t>
              </a:r>
              <a:endParaRPr lang="ja-JP" altLang="en-US" sz="1477" dirty="0"/>
            </a:p>
          </p:txBody>
        </p:sp>
        <p:sp>
          <p:nvSpPr>
            <p:cNvPr id="20" name="テキスト ボックス 19">
              <a:extLst>
                <a:ext uri="{FF2B5EF4-FFF2-40B4-BE49-F238E27FC236}">
                  <a16:creationId xmlns:a16="http://schemas.microsoft.com/office/drawing/2014/main" id="{1680AA08-1EB8-5243-8E24-290FC8F432F4}"/>
                </a:ext>
              </a:extLst>
            </p:cNvPr>
            <p:cNvSpPr txBox="1"/>
            <p:nvPr/>
          </p:nvSpPr>
          <p:spPr>
            <a:xfrm>
              <a:off x="4368497" y="3275098"/>
              <a:ext cx="407685" cy="346276"/>
            </a:xfrm>
            <a:prstGeom prst="rect">
              <a:avLst/>
            </a:prstGeom>
            <a:noFill/>
          </p:spPr>
          <p:txBody>
            <a:bodyPr wrap="none" rtlCol="0">
              <a:spAutoFit/>
            </a:bodyPr>
            <a:lstStyle/>
            <a:p>
              <a:r>
                <a:rPr lang="en-US" altLang="ja-JP" sz="1477" dirty="0"/>
                <a:t>90</a:t>
              </a:r>
              <a:endParaRPr lang="ja-JP" altLang="en-US" sz="1477" dirty="0"/>
            </a:p>
          </p:txBody>
        </p:sp>
        <p:sp>
          <p:nvSpPr>
            <p:cNvPr id="21" name="テキスト ボックス 20">
              <a:extLst>
                <a:ext uri="{FF2B5EF4-FFF2-40B4-BE49-F238E27FC236}">
                  <a16:creationId xmlns:a16="http://schemas.microsoft.com/office/drawing/2014/main" id="{14E08DDE-9176-C841-A4E5-36DDC69AA345}"/>
                </a:ext>
              </a:extLst>
            </p:cNvPr>
            <p:cNvSpPr txBox="1"/>
            <p:nvPr/>
          </p:nvSpPr>
          <p:spPr>
            <a:xfrm>
              <a:off x="4368497" y="3696440"/>
              <a:ext cx="407685" cy="346276"/>
            </a:xfrm>
            <a:prstGeom prst="rect">
              <a:avLst/>
            </a:prstGeom>
            <a:noFill/>
          </p:spPr>
          <p:txBody>
            <a:bodyPr wrap="none" rtlCol="0">
              <a:spAutoFit/>
            </a:bodyPr>
            <a:lstStyle/>
            <a:p>
              <a:r>
                <a:rPr lang="en-US" altLang="ja-JP" sz="1477" dirty="0"/>
                <a:t>85</a:t>
              </a:r>
              <a:endParaRPr lang="ja-JP" altLang="en-US" sz="1477" dirty="0"/>
            </a:p>
          </p:txBody>
        </p:sp>
        <p:sp>
          <p:nvSpPr>
            <p:cNvPr id="22" name="テキスト ボックス 21">
              <a:extLst>
                <a:ext uri="{FF2B5EF4-FFF2-40B4-BE49-F238E27FC236}">
                  <a16:creationId xmlns:a16="http://schemas.microsoft.com/office/drawing/2014/main" id="{B3CDFDF7-B3BE-DD44-934C-3EE22711EB0E}"/>
                </a:ext>
              </a:extLst>
            </p:cNvPr>
            <p:cNvSpPr txBox="1"/>
            <p:nvPr/>
          </p:nvSpPr>
          <p:spPr>
            <a:xfrm rot="16200000">
              <a:off x="3132030" y="3033563"/>
              <a:ext cx="2028681" cy="314847"/>
            </a:xfrm>
            <a:prstGeom prst="rect">
              <a:avLst/>
            </a:prstGeom>
            <a:noFill/>
          </p:spPr>
          <p:txBody>
            <a:bodyPr wrap="none" rtlCol="0">
              <a:spAutoFit/>
            </a:bodyPr>
            <a:lstStyle/>
            <a:p>
              <a:r>
                <a:rPr lang="ja-JP" altLang="en-US" sz="1292" dirty="0"/>
                <a:t>検査実験での</a:t>
              </a:r>
              <a:r>
                <a:rPr lang="ja-JP" altLang="ja-JP" sz="1292" dirty="0"/>
                <a:t>識別率</a:t>
              </a:r>
              <a:r>
                <a:rPr lang="en-US" altLang="ja-JP" sz="1292" dirty="0"/>
                <a:t>(%)</a:t>
              </a:r>
              <a:endParaRPr lang="ja-JP" altLang="ja-JP" sz="1292" dirty="0"/>
            </a:p>
          </p:txBody>
        </p:sp>
        <p:sp>
          <p:nvSpPr>
            <p:cNvPr id="23" name="テキスト ボックス 22">
              <a:extLst>
                <a:ext uri="{FF2B5EF4-FFF2-40B4-BE49-F238E27FC236}">
                  <a16:creationId xmlns:a16="http://schemas.microsoft.com/office/drawing/2014/main" id="{8DDE9211-F0C3-5540-BBEA-79129368DFC7}"/>
                </a:ext>
              </a:extLst>
            </p:cNvPr>
            <p:cNvSpPr txBox="1"/>
            <p:nvPr/>
          </p:nvSpPr>
          <p:spPr>
            <a:xfrm>
              <a:off x="7442588" y="3519650"/>
              <a:ext cx="955244" cy="315434"/>
            </a:xfrm>
            <a:prstGeom prst="rect">
              <a:avLst/>
            </a:prstGeom>
            <a:solidFill>
              <a:schemeClr val="bg1"/>
            </a:solidFill>
          </p:spPr>
          <p:txBody>
            <a:bodyPr wrap="square" rtlCol="0">
              <a:spAutoFit/>
            </a:bodyPr>
            <a:lstStyle/>
            <a:p>
              <a:r>
                <a:rPr lang="ja-JP" altLang="en-US" sz="1292" dirty="0"/>
                <a:t>提案手法</a:t>
              </a:r>
            </a:p>
          </p:txBody>
        </p:sp>
      </p:grpSp>
      <p:sp>
        <p:nvSpPr>
          <p:cNvPr id="24" name="コンテンツ プレースホルダー 2">
            <a:extLst>
              <a:ext uri="{FF2B5EF4-FFF2-40B4-BE49-F238E27FC236}">
                <a16:creationId xmlns:a16="http://schemas.microsoft.com/office/drawing/2014/main" id="{6C83C8A4-8EFC-5A4E-A20A-B83D4F8B3E8E}"/>
              </a:ext>
            </a:extLst>
          </p:cNvPr>
          <p:cNvSpPr txBox="1">
            <a:spLocks/>
          </p:cNvSpPr>
          <p:nvPr/>
        </p:nvSpPr>
        <p:spPr>
          <a:xfrm>
            <a:off x="0" y="4676"/>
            <a:ext cx="1225848" cy="346249"/>
          </a:xfrm>
          <a:prstGeom prst="rect">
            <a:avLst/>
          </a:prstGeom>
          <a:solidFill>
            <a:schemeClr val="bg1">
              <a:lumMod val="85000"/>
            </a:schemeClr>
          </a:solidFill>
        </p:spPr>
        <p:txBody>
          <a:bodyPr wrap="none">
            <a:spAutoFit/>
          </a:bodyPr>
          <a:lst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a:lstStyle>
          <a:p>
            <a:pPr marL="0" indent="0">
              <a:lnSpc>
                <a:spcPct val="110000"/>
              </a:lnSpc>
              <a:buNone/>
            </a:pP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500" dirty="0" smtClean="0">
                <a:latin typeface="メイリオ" panose="020B0604030504040204" pitchFamily="50" charset="-128"/>
                <a:ea typeface="メイリオ" panose="020B0604030504040204" pitchFamily="50" charset="-128"/>
                <a:cs typeface="メイリオ" panose="020B0604030504040204" pitchFamily="50" charset="-128"/>
              </a:rPr>
              <a:t>DX</a:t>
            </a: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関連　</a:t>
            </a:r>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34" name="直線コネクタ 33">
            <a:extLst>
              <a:ext uri="{FF2B5EF4-FFF2-40B4-BE49-F238E27FC236}">
                <a16:creationId xmlns:a16="http://schemas.microsoft.com/office/drawing/2014/main" id="{2821B2DF-29B5-F54E-A4F5-0BC25A9FCA61}"/>
              </a:ext>
            </a:extLst>
          </p:cNvPr>
          <p:cNvCxnSpPr/>
          <p:nvPr/>
        </p:nvCxnSpPr>
        <p:spPr>
          <a:xfrm>
            <a:off x="124355" y="715415"/>
            <a:ext cx="885879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コンテンツ プレースホルダー 2">
            <a:extLst>
              <a:ext uri="{FF2B5EF4-FFF2-40B4-BE49-F238E27FC236}">
                <a16:creationId xmlns:a16="http://schemas.microsoft.com/office/drawing/2014/main" id="{6C83C8A4-8EFC-5A4E-A20A-B83D4F8B3E8E}"/>
              </a:ext>
            </a:extLst>
          </p:cNvPr>
          <p:cNvSpPr txBox="1">
            <a:spLocks/>
          </p:cNvSpPr>
          <p:nvPr/>
        </p:nvSpPr>
        <p:spPr>
          <a:xfrm>
            <a:off x="392572" y="4382597"/>
            <a:ext cx="3912728" cy="2627803"/>
          </a:xfrm>
          <a:prstGeom prst="rect">
            <a:avLst/>
          </a:prstGeom>
        </p:spPr>
        <p:txBody>
          <a:bodyPr>
            <a:normAutofit/>
          </a:bodyPr>
          <a:lst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a:lstStyle>
          <a:p>
            <a:pPr marL="177800" indent="-177800">
              <a:lnSpc>
                <a:spcPct val="110000"/>
              </a:lnSpc>
            </a:pP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必要な異常画像枚数を数千枚から</a:t>
            </a:r>
            <a:r>
              <a:rPr lang="ja-JP" altLang="en-US" sz="15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数十枚に削減し</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、かつ従来の少数データでの学習手法よりも高精度な識別を達成できた。</a:t>
            </a:r>
            <a:r>
              <a:rPr lang="en-US" altLang="ja-JP" sz="15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右図</a:t>
            </a:r>
            <a:r>
              <a:rPr lang="en-US" altLang="ja-JP" sz="1500" dirty="0">
                <a:latin typeface="メイリオ" panose="020B0604030504040204" pitchFamily="50" charset="-128"/>
                <a:ea typeface="メイリオ" panose="020B0604030504040204" pitchFamily="50" charset="-128"/>
                <a:cs typeface="メイリオ" panose="020B0604030504040204" pitchFamily="50" charset="-128"/>
              </a:rPr>
              <a:t>)</a:t>
            </a:r>
          </a:p>
          <a:p>
            <a:pPr marL="177800" indent="-177800">
              <a:lnSpc>
                <a:spcPct val="110000"/>
              </a:lnSpc>
            </a:pP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この技術により、発生が稀な異常品の収集コストを低減でき、</a:t>
            </a:r>
            <a:r>
              <a:rPr lang="ja-JP" altLang="en-US" sz="15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自動検査導入の容易化</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につながる。また自動化により管理履歴の記録や、装置の故障予測などへの発展が期待できる。</a:t>
            </a:r>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スライド番号プレースホルダー 1"/>
          <p:cNvSpPr txBox="1">
            <a:spLocks/>
          </p:cNvSpPr>
          <p:nvPr/>
        </p:nvSpPr>
        <p:spPr>
          <a:xfrm>
            <a:off x="8629649" y="6492875"/>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48</a:t>
            </a:fld>
            <a:endParaRPr kumimoji="1" lang="ja-JP" altLang="en-US" sz="2000" dirty="0"/>
          </a:p>
        </p:txBody>
      </p:sp>
    </p:spTree>
    <p:extLst>
      <p:ext uri="{BB962C8B-B14F-4D97-AF65-F5344CB8AC3E}">
        <p14:creationId xmlns:p14="http://schemas.microsoft.com/office/powerpoint/2010/main" val="10398732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グラフ 18"/>
          <p:cNvGraphicFramePr>
            <a:graphicFrameLocks/>
          </p:cNvGraphicFramePr>
          <p:nvPr>
            <p:extLst/>
          </p:nvPr>
        </p:nvGraphicFramePr>
        <p:xfrm>
          <a:off x="4627148" y="1182328"/>
          <a:ext cx="4572000" cy="52054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グラフ 28"/>
          <p:cNvGraphicFramePr>
            <a:graphicFrameLocks/>
          </p:cNvGraphicFramePr>
          <p:nvPr>
            <p:extLst/>
          </p:nvPr>
        </p:nvGraphicFramePr>
        <p:xfrm>
          <a:off x="72732" y="1215581"/>
          <a:ext cx="4572000" cy="5205413"/>
        </p:xfrm>
        <a:graphic>
          <a:graphicData uri="http://schemas.openxmlformats.org/drawingml/2006/chart">
            <c:chart xmlns:c="http://schemas.openxmlformats.org/drawingml/2006/chart" xmlns:r="http://schemas.openxmlformats.org/officeDocument/2006/relationships" r:id="rId4"/>
          </a:graphicData>
        </a:graphic>
      </p:graphicFrame>
      <p:cxnSp>
        <p:nvCxnSpPr>
          <p:cNvPr id="35" name="直線コネクタ 34">
            <a:extLst>
              <a:ext uri="{FF2B5EF4-FFF2-40B4-BE49-F238E27FC236}">
                <a16:creationId xmlns:a16="http://schemas.microsoft.com/office/drawing/2014/main" id="{BF389201-6E96-48A2-8E26-931AD5F851C2}"/>
              </a:ext>
            </a:extLst>
          </p:cNvPr>
          <p:cNvCxnSpPr/>
          <p:nvPr/>
        </p:nvCxnSpPr>
        <p:spPr>
          <a:xfrm>
            <a:off x="259053" y="476672"/>
            <a:ext cx="86258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テキスト ボックス 38">
            <a:extLst>
              <a:ext uri="{FF2B5EF4-FFF2-40B4-BE49-F238E27FC236}">
                <a16:creationId xmlns:a16="http://schemas.microsoft.com/office/drawing/2014/main" id="{198C8E61-E8FF-41AC-89BA-6C9F76412FCE}"/>
              </a:ext>
            </a:extLst>
          </p:cNvPr>
          <p:cNvSpPr txBox="1"/>
          <p:nvPr/>
        </p:nvSpPr>
        <p:spPr>
          <a:xfrm>
            <a:off x="241933" y="765862"/>
            <a:ext cx="1904689" cy="307777"/>
          </a:xfrm>
          <a:prstGeom prst="rect">
            <a:avLst/>
          </a:prstGeom>
          <a:noFill/>
        </p:spPr>
        <p:txBody>
          <a:bodyPr wrap="none" rtlCol="0">
            <a:spAutoFit/>
          </a:bodyPr>
          <a:lstStyle/>
          <a:p>
            <a:r>
              <a:rPr kumimoji="1" lang="ja-JP" altLang="en-US" sz="1400" b="1" dirty="0">
                <a:latin typeface="Meiryo UI" panose="020B0604030504040204" pitchFamily="50" charset="-128"/>
                <a:ea typeface="Meiryo UI" panose="020B0604030504040204" pitchFamily="50" charset="-128"/>
              </a:rPr>
              <a:t>◆　</a:t>
            </a:r>
            <a:r>
              <a:rPr kumimoji="1" lang="ja-JP" altLang="en-US" sz="1400" b="1" dirty="0" smtClean="0">
                <a:latin typeface="Meiryo UI" panose="020B0604030504040204" pitchFamily="50" charset="-128"/>
                <a:ea typeface="Meiryo UI" panose="020B0604030504040204" pitchFamily="50" charset="-128"/>
              </a:rPr>
              <a:t>事業収入額の比較</a:t>
            </a:r>
            <a:endParaRPr kumimoji="1" lang="en-US" altLang="ja-JP" sz="1400" b="1" dirty="0" smtClean="0">
              <a:latin typeface="Meiryo UI" panose="020B0604030504040204" pitchFamily="50" charset="-128"/>
              <a:ea typeface="Meiryo UI" panose="020B0604030504040204" pitchFamily="50" charset="-128"/>
            </a:endParaRPr>
          </a:p>
        </p:txBody>
      </p:sp>
      <p:sp>
        <p:nvSpPr>
          <p:cNvPr id="40" name="テキスト ボックス 39">
            <a:extLst>
              <a:ext uri="{FF2B5EF4-FFF2-40B4-BE49-F238E27FC236}">
                <a16:creationId xmlns:a16="http://schemas.microsoft.com/office/drawing/2014/main" id="{CBA14742-CD78-4DE5-AAD4-D59D7B7C7DF1}"/>
              </a:ext>
            </a:extLst>
          </p:cNvPr>
          <p:cNvSpPr txBox="1"/>
          <p:nvPr/>
        </p:nvSpPr>
        <p:spPr>
          <a:xfrm>
            <a:off x="4983212" y="765861"/>
            <a:ext cx="1725152" cy="307777"/>
          </a:xfrm>
          <a:prstGeom prst="rect">
            <a:avLst/>
          </a:prstGeom>
          <a:noFill/>
        </p:spPr>
        <p:txBody>
          <a:bodyPr wrap="none" rtlCol="0">
            <a:spAutoFit/>
          </a:bodyPr>
          <a:lstStyle/>
          <a:p>
            <a:r>
              <a:rPr kumimoji="1" lang="ja-JP" altLang="en-US" sz="1400" b="1" dirty="0">
                <a:latin typeface="Meiryo UI" panose="020B0604030504040204" pitchFamily="50" charset="-128"/>
                <a:ea typeface="Meiryo UI" panose="020B0604030504040204" pitchFamily="50" charset="-128"/>
              </a:rPr>
              <a:t>◆　特許収入の比較</a:t>
            </a:r>
            <a:endParaRPr kumimoji="1" lang="ja-JP" altLang="en-US" sz="900" b="1" dirty="0">
              <a:latin typeface="Meiryo UI" panose="020B0604030504040204" pitchFamily="50" charset="-128"/>
              <a:ea typeface="Meiryo UI" panose="020B0604030504040204" pitchFamily="50" charset="-128"/>
            </a:endParaRPr>
          </a:p>
        </p:txBody>
      </p:sp>
      <p:sp>
        <p:nvSpPr>
          <p:cNvPr id="12" name="スライド番号プレースホルダー 1"/>
          <p:cNvSpPr txBox="1">
            <a:spLocks/>
          </p:cNvSpPr>
          <p:nvPr/>
        </p:nvSpPr>
        <p:spPr>
          <a:xfrm>
            <a:off x="8629649" y="6492875"/>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4</a:t>
            </a:fld>
            <a:endParaRPr kumimoji="1" lang="ja-JP" altLang="en-US" sz="2000" dirty="0"/>
          </a:p>
        </p:txBody>
      </p:sp>
      <p:sp>
        <p:nvSpPr>
          <p:cNvPr id="11" name="テキスト ボックス 10">
            <a:extLst>
              <a:ext uri="{FF2B5EF4-FFF2-40B4-BE49-F238E27FC236}">
                <a16:creationId xmlns:a16="http://schemas.microsoft.com/office/drawing/2014/main" id="{71AB26C6-7B6B-4F05-8586-47ACE32E043B}"/>
              </a:ext>
            </a:extLst>
          </p:cNvPr>
          <p:cNvSpPr txBox="1"/>
          <p:nvPr/>
        </p:nvSpPr>
        <p:spPr>
          <a:xfrm>
            <a:off x="2541082" y="43051"/>
            <a:ext cx="4065537" cy="400110"/>
          </a:xfrm>
          <a:prstGeom prst="rect">
            <a:avLst/>
          </a:prstGeom>
          <a:noFill/>
        </p:spPr>
        <p:txBody>
          <a:bodyPr wrap="none" rtlCol="0">
            <a:spAutoFit/>
          </a:bodyPr>
          <a:lstStyle/>
          <a:p>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活動</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（地独</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機関との比較</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令和</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年度</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a:extLst>
              <a:ext uri="{FF2B5EF4-FFF2-40B4-BE49-F238E27FC236}">
                <a16:creationId xmlns:a16="http://schemas.microsoft.com/office/drawing/2014/main" id="{198C8E61-E8FF-41AC-89BA-6C9F76412FCE}"/>
              </a:ext>
            </a:extLst>
          </p:cNvPr>
          <p:cNvSpPr txBox="1"/>
          <p:nvPr/>
        </p:nvSpPr>
        <p:spPr>
          <a:xfrm>
            <a:off x="2200666" y="2158176"/>
            <a:ext cx="845103" cy="307777"/>
          </a:xfrm>
          <a:prstGeom prst="rect">
            <a:avLst/>
          </a:prstGeom>
          <a:noFill/>
        </p:spPr>
        <p:txBody>
          <a:bodyPr wrap="none" rtlCol="0">
            <a:spAutoFit/>
          </a:bodyPr>
          <a:lstStyle/>
          <a:p>
            <a:r>
              <a:rPr kumimoji="1" lang="ja-JP" altLang="en-US" sz="1400" b="1" dirty="0" smtClean="0">
                <a:solidFill>
                  <a:srgbClr val="FF0000"/>
                </a:solidFill>
                <a:latin typeface="Meiryo UI" panose="020B0604030504040204" pitchFamily="50" charset="-128"/>
                <a:ea typeface="Meiryo UI" panose="020B0604030504040204" pitchFamily="50" charset="-128"/>
              </a:rPr>
              <a:t>全国</a:t>
            </a:r>
            <a:r>
              <a:rPr kumimoji="1" lang="en-US" altLang="ja-JP" sz="1400" b="1" dirty="0" smtClean="0">
                <a:solidFill>
                  <a:srgbClr val="FF0000"/>
                </a:solidFill>
                <a:latin typeface="Meiryo UI" panose="020B0604030504040204" pitchFamily="50" charset="-128"/>
                <a:ea typeface="Meiryo UI" panose="020B0604030504040204" pitchFamily="50" charset="-128"/>
              </a:rPr>
              <a:t>1</a:t>
            </a:r>
            <a:r>
              <a:rPr kumimoji="1" lang="ja-JP" altLang="en-US" sz="1400" b="1" dirty="0" smtClean="0">
                <a:solidFill>
                  <a:srgbClr val="FF0000"/>
                </a:solidFill>
                <a:latin typeface="Meiryo UI" panose="020B0604030504040204" pitchFamily="50" charset="-128"/>
                <a:ea typeface="Meiryo UI" panose="020B0604030504040204" pitchFamily="50" charset="-128"/>
              </a:rPr>
              <a:t>位</a:t>
            </a:r>
            <a:endParaRPr kumimoji="1" lang="en-US" altLang="ja-JP" sz="1400" b="1" dirty="0" smtClean="0">
              <a:solidFill>
                <a:srgbClr val="FF0000"/>
              </a:solidFill>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198C8E61-E8FF-41AC-89BA-6C9F76412FCE}"/>
              </a:ext>
            </a:extLst>
          </p:cNvPr>
          <p:cNvSpPr txBox="1"/>
          <p:nvPr/>
        </p:nvSpPr>
        <p:spPr>
          <a:xfrm>
            <a:off x="1123938" y="2404407"/>
            <a:ext cx="486030" cy="307777"/>
          </a:xfrm>
          <a:prstGeom prst="rect">
            <a:avLst/>
          </a:prstGeom>
          <a:noFill/>
        </p:spPr>
        <p:txBody>
          <a:bodyPr wrap="none" rtlCol="0">
            <a:spAutoFit/>
          </a:bodyPr>
          <a:lstStyle/>
          <a:p>
            <a:r>
              <a:rPr kumimoji="1" lang="en-US" altLang="ja-JP" sz="1400" b="1" dirty="0">
                <a:solidFill>
                  <a:srgbClr val="0033CC"/>
                </a:solidFill>
                <a:latin typeface="Meiryo UI" panose="020B0604030504040204" pitchFamily="50" charset="-128"/>
                <a:ea typeface="Meiryo UI" panose="020B0604030504040204" pitchFamily="50" charset="-128"/>
              </a:rPr>
              <a:t>2</a:t>
            </a:r>
            <a:r>
              <a:rPr kumimoji="1" lang="ja-JP" altLang="en-US" sz="1400" b="1" dirty="0" smtClean="0">
                <a:solidFill>
                  <a:srgbClr val="0033CC"/>
                </a:solidFill>
                <a:latin typeface="Meiryo UI" panose="020B0604030504040204" pitchFamily="50" charset="-128"/>
                <a:ea typeface="Meiryo UI" panose="020B0604030504040204" pitchFamily="50" charset="-128"/>
              </a:rPr>
              <a:t>位</a:t>
            </a:r>
            <a:endParaRPr kumimoji="1" lang="en-US" altLang="ja-JP" sz="1400" b="1" dirty="0" smtClean="0">
              <a:solidFill>
                <a:srgbClr val="0033CC"/>
              </a:solidFill>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198C8E61-E8FF-41AC-89BA-6C9F76412FCE}"/>
              </a:ext>
            </a:extLst>
          </p:cNvPr>
          <p:cNvSpPr txBox="1"/>
          <p:nvPr/>
        </p:nvSpPr>
        <p:spPr>
          <a:xfrm>
            <a:off x="3628082" y="3019290"/>
            <a:ext cx="486030" cy="307777"/>
          </a:xfrm>
          <a:prstGeom prst="rect">
            <a:avLst/>
          </a:prstGeom>
          <a:noFill/>
        </p:spPr>
        <p:txBody>
          <a:bodyPr wrap="none" rtlCol="0">
            <a:spAutoFit/>
          </a:bodyPr>
          <a:lstStyle/>
          <a:p>
            <a:r>
              <a:rPr kumimoji="1" lang="en-US" altLang="ja-JP" sz="1400" b="1" dirty="0" smtClean="0">
                <a:latin typeface="Meiryo UI" panose="020B0604030504040204" pitchFamily="50" charset="-128"/>
                <a:ea typeface="Meiryo UI" panose="020B0604030504040204" pitchFamily="50" charset="-128"/>
              </a:rPr>
              <a:t>3</a:t>
            </a:r>
            <a:r>
              <a:rPr kumimoji="1" lang="ja-JP" altLang="en-US" sz="1400" b="1" dirty="0" smtClean="0">
                <a:latin typeface="Meiryo UI" panose="020B0604030504040204" pitchFamily="50" charset="-128"/>
                <a:ea typeface="Meiryo UI" panose="020B0604030504040204" pitchFamily="50" charset="-128"/>
              </a:rPr>
              <a:t>位</a:t>
            </a:r>
            <a:endParaRPr kumimoji="1" lang="en-US" altLang="ja-JP" sz="1400" b="1" dirty="0" smtClean="0">
              <a:latin typeface="Meiryo UI" panose="020B0604030504040204" pitchFamily="50" charset="-128"/>
              <a:ea typeface="Meiryo UI" panose="020B0604030504040204" pitchFamily="50" charset="-128"/>
            </a:endParaRPr>
          </a:p>
        </p:txBody>
      </p:sp>
      <p:sp>
        <p:nvSpPr>
          <p:cNvPr id="18" name="テキスト ボックス 4"/>
          <p:cNvSpPr txBox="1"/>
          <p:nvPr/>
        </p:nvSpPr>
        <p:spPr>
          <a:xfrm>
            <a:off x="205573" y="1296545"/>
            <a:ext cx="512961" cy="153888"/>
          </a:xfrm>
          <a:prstGeom prst="rect">
            <a:avLst/>
          </a:prstGeom>
          <a:solidFill>
            <a:schemeClr val="lt1"/>
          </a:solidFill>
          <a:ln w="9525" cmpd="sng">
            <a:solidFill>
              <a:schemeClr val="bg1"/>
            </a:solidFill>
          </a:ln>
        </p:spPr>
        <p:style>
          <a:lnRef idx="0">
            <a:scrgbClr r="0" g="0" b="0"/>
          </a:lnRef>
          <a:fillRef idx="0">
            <a:scrgbClr r="0" g="0" b="0"/>
          </a:fillRef>
          <a:effectRef idx="0">
            <a:scrgbClr r="0" g="0" b="0"/>
          </a:effectRef>
          <a:fontRef idx="minor">
            <a:schemeClr val="dk1"/>
          </a:fontRef>
        </p:style>
        <p:txBody>
          <a:bodyPr wrap="non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000" dirty="0"/>
              <a:t>（千円）</a:t>
            </a:r>
          </a:p>
        </p:txBody>
      </p:sp>
      <p:sp>
        <p:nvSpPr>
          <p:cNvPr id="20" name="テキスト ボックス 5"/>
          <p:cNvSpPr txBox="1"/>
          <p:nvPr/>
        </p:nvSpPr>
        <p:spPr>
          <a:xfrm>
            <a:off x="4627299" y="1272729"/>
            <a:ext cx="512961" cy="153888"/>
          </a:xfrm>
          <a:prstGeom prst="rect">
            <a:avLst/>
          </a:prstGeom>
          <a:solidFill>
            <a:schemeClr val="lt1"/>
          </a:solidFill>
          <a:ln w="9525" cmpd="sng">
            <a:solidFill>
              <a:schemeClr val="bg1"/>
            </a:solidFill>
          </a:ln>
        </p:spPr>
        <p:style>
          <a:lnRef idx="0">
            <a:scrgbClr r="0" g="0" b="0"/>
          </a:lnRef>
          <a:fillRef idx="0">
            <a:scrgbClr r="0" g="0" b="0"/>
          </a:fillRef>
          <a:effectRef idx="0">
            <a:scrgbClr r="0" g="0" b="0"/>
          </a:effectRef>
          <a:fontRef idx="minor">
            <a:schemeClr val="dk1"/>
          </a:fontRef>
        </p:style>
        <p:txBody>
          <a:bodyPr wrap="non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000" dirty="0"/>
              <a:t>（千円）</a:t>
            </a:r>
          </a:p>
        </p:txBody>
      </p:sp>
      <p:sp>
        <p:nvSpPr>
          <p:cNvPr id="21" name="テキスト ボックス 20">
            <a:extLst>
              <a:ext uri="{FF2B5EF4-FFF2-40B4-BE49-F238E27FC236}">
                <a16:creationId xmlns:a16="http://schemas.microsoft.com/office/drawing/2014/main" id="{198C8E61-E8FF-41AC-89BA-6C9F76412FCE}"/>
              </a:ext>
            </a:extLst>
          </p:cNvPr>
          <p:cNvSpPr txBox="1"/>
          <p:nvPr/>
        </p:nvSpPr>
        <p:spPr>
          <a:xfrm>
            <a:off x="6688815" y="1733568"/>
            <a:ext cx="845103" cy="307777"/>
          </a:xfrm>
          <a:prstGeom prst="rect">
            <a:avLst/>
          </a:prstGeom>
          <a:noFill/>
        </p:spPr>
        <p:txBody>
          <a:bodyPr wrap="none" rtlCol="0">
            <a:spAutoFit/>
          </a:bodyPr>
          <a:lstStyle/>
          <a:p>
            <a:r>
              <a:rPr kumimoji="1" lang="ja-JP" altLang="en-US" sz="1400" b="1" dirty="0" smtClean="0">
                <a:solidFill>
                  <a:srgbClr val="0033CC"/>
                </a:solidFill>
                <a:latin typeface="Meiryo UI" panose="020B0604030504040204" pitchFamily="50" charset="-128"/>
                <a:ea typeface="Meiryo UI" panose="020B0604030504040204" pitchFamily="50" charset="-128"/>
              </a:rPr>
              <a:t>全国</a:t>
            </a:r>
            <a:r>
              <a:rPr kumimoji="1" lang="en-US" altLang="ja-JP" sz="1400" b="1" dirty="0" smtClean="0">
                <a:solidFill>
                  <a:srgbClr val="0033CC"/>
                </a:solidFill>
                <a:latin typeface="Meiryo UI" panose="020B0604030504040204" pitchFamily="50" charset="-128"/>
                <a:ea typeface="Meiryo UI" panose="020B0604030504040204" pitchFamily="50" charset="-128"/>
              </a:rPr>
              <a:t>2</a:t>
            </a:r>
            <a:r>
              <a:rPr kumimoji="1" lang="ja-JP" altLang="en-US" sz="1400" b="1" dirty="0" smtClean="0">
                <a:solidFill>
                  <a:srgbClr val="0033CC"/>
                </a:solidFill>
                <a:latin typeface="Meiryo UI" panose="020B0604030504040204" pitchFamily="50" charset="-128"/>
                <a:ea typeface="Meiryo UI" panose="020B0604030504040204" pitchFamily="50" charset="-128"/>
              </a:rPr>
              <a:t>位</a:t>
            </a:r>
            <a:endParaRPr kumimoji="1" lang="en-US" altLang="ja-JP" sz="1400" b="1" dirty="0" smtClean="0">
              <a:solidFill>
                <a:srgbClr val="0033CC"/>
              </a:solidFill>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198C8E61-E8FF-41AC-89BA-6C9F76412FCE}"/>
              </a:ext>
            </a:extLst>
          </p:cNvPr>
          <p:cNvSpPr txBox="1"/>
          <p:nvPr/>
        </p:nvSpPr>
        <p:spPr>
          <a:xfrm>
            <a:off x="8169995" y="2602203"/>
            <a:ext cx="486030" cy="307777"/>
          </a:xfrm>
          <a:prstGeom prst="rect">
            <a:avLst/>
          </a:prstGeom>
          <a:noFill/>
        </p:spPr>
        <p:txBody>
          <a:bodyPr wrap="none" rtlCol="0">
            <a:spAutoFit/>
          </a:bodyPr>
          <a:lstStyle/>
          <a:p>
            <a:r>
              <a:rPr kumimoji="1" lang="en-US" altLang="ja-JP" sz="1400" b="1" dirty="0">
                <a:latin typeface="Meiryo UI" panose="020B0604030504040204" pitchFamily="50" charset="-128"/>
                <a:ea typeface="Meiryo UI" panose="020B0604030504040204" pitchFamily="50" charset="-128"/>
              </a:rPr>
              <a:t>4</a:t>
            </a:r>
            <a:r>
              <a:rPr kumimoji="1" lang="ja-JP" altLang="en-US" sz="1400" b="1" dirty="0" smtClean="0">
                <a:latin typeface="Meiryo UI" panose="020B0604030504040204" pitchFamily="50" charset="-128"/>
                <a:ea typeface="Meiryo UI" panose="020B0604030504040204" pitchFamily="50" charset="-128"/>
              </a:rPr>
              <a:t>位</a:t>
            </a:r>
            <a:endParaRPr kumimoji="1" lang="en-US" altLang="ja-JP" sz="1400" b="1" dirty="0" smtClean="0">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198C8E61-E8FF-41AC-89BA-6C9F76412FCE}"/>
              </a:ext>
            </a:extLst>
          </p:cNvPr>
          <p:cNvSpPr txBox="1"/>
          <p:nvPr/>
        </p:nvSpPr>
        <p:spPr>
          <a:xfrm>
            <a:off x="5492261" y="4743309"/>
            <a:ext cx="607859" cy="307777"/>
          </a:xfrm>
          <a:prstGeom prst="rect">
            <a:avLst/>
          </a:prstGeom>
          <a:noFill/>
        </p:spPr>
        <p:txBody>
          <a:bodyPr wrap="none" rtlCol="0">
            <a:spAutoFit/>
          </a:bodyPr>
          <a:lstStyle/>
          <a:p>
            <a:r>
              <a:rPr kumimoji="1" lang="en-US" altLang="ja-JP" sz="1400" b="1" dirty="0" smtClean="0">
                <a:latin typeface="Meiryo UI" panose="020B0604030504040204" pitchFamily="50" charset="-128"/>
                <a:ea typeface="Meiryo UI" panose="020B0604030504040204" pitchFamily="50" charset="-128"/>
              </a:rPr>
              <a:t>20</a:t>
            </a:r>
            <a:r>
              <a:rPr kumimoji="1" lang="ja-JP" altLang="en-US" sz="1400" b="1" dirty="0" smtClean="0">
                <a:latin typeface="Meiryo UI" panose="020B0604030504040204" pitchFamily="50" charset="-128"/>
                <a:ea typeface="Meiryo UI" panose="020B0604030504040204" pitchFamily="50" charset="-128"/>
              </a:rPr>
              <a:t>位</a:t>
            </a:r>
            <a:endParaRPr kumimoji="1" lang="en-US" altLang="ja-JP" sz="1400" b="1" dirty="0" smtClean="0">
              <a:latin typeface="Meiryo UI" panose="020B0604030504040204" pitchFamily="50" charset="-128"/>
              <a:ea typeface="Meiryo UI" panose="020B0604030504040204" pitchFamily="50" charset="-128"/>
            </a:endParaRPr>
          </a:p>
        </p:txBody>
      </p:sp>
      <p:sp>
        <p:nvSpPr>
          <p:cNvPr id="24" name="テキスト ボックス 23">
            <a:extLst>
              <a:ext uri="{FF2B5EF4-FFF2-40B4-BE49-F238E27FC236}">
                <a16:creationId xmlns:a16="http://schemas.microsoft.com/office/drawing/2014/main" id="{198C8E61-E8FF-41AC-89BA-6C9F76412FCE}"/>
              </a:ext>
            </a:extLst>
          </p:cNvPr>
          <p:cNvSpPr txBox="1"/>
          <p:nvPr/>
        </p:nvSpPr>
        <p:spPr>
          <a:xfrm>
            <a:off x="5148028" y="6356174"/>
            <a:ext cx="3736920" cy="261610"/>
          </a:xfrm>
          <a:prstGeom prst="rect">
            <a:avLst/>
          </a:prstGeom>
          <a:noFill/>
        </p:spPr>
        <p:txBody>
          <a:bodyPr wrap="none" rtlCol="0">
            <a:spAutoFit/>
          </a:bodyPr>
          <a:lstStyle/>
          <a:p>
            <a:r>
              <a:rPr kumimoji="1" lang="ja-JP" altLang="en-US" sz="1100" dirty="0" smtClean="0">
                <a:latin typeface="Meiryo UI" panose="020B0604030504040204" pitchFamily="50" charset="-128"/>
                <a:ea typeface="Meiryo UI" panose="020B0604030504040204" pitchFamily="50" charset="-128"/>
              </a:rPr>
              <a:t>（参考）第</a:t>
            </a:r>
            <a:r>
              <a:rPr kumimoji="1" lang="en-US" altLang="ja-JP" sz="1100" dirty="0" smtClean="0">
                <a:latin typeface="Meiryo UI" panose="020B0604030504040204" pitchFamily="50" charset="-128"/>
                <a:ea typeface="Meiryo UI" panose="020B0604030504040204" pitchFamily="50" charset="-128"/>
              </a:rPr>
              <a:t>1</a:t>
            </a:r>
            <a:r>
              <a:rPr kumimoji="1" lang="ja-JP" altLang="en-US" sz="1100" dirty="0" smtClean="0">
                <a:latin typeface="Meiryo UI" panose="020B0604030504040204" pitchFamily="50" charset="-128"/>
                <a:ea typeface="Meiryo UI" panose="020B0604030504040204" pitchFamily="50" charset="-128"/>
              </a:rPr>
              <a:t>位：福井県工業技術センター（</a:t>
            </a:r>
            <a:r>
              <a:rPr kumimoji="1" lang="en-US" altLang="ja-JP" sz="1100" dirty="0" smtClean="0">
                <a:latin typeface="Meiryo UI" panose="020B0604030504040204" pitchFamily="50" charset="-128"/>
                <a:ea typeface="Meiryo UI" panose="020B0604030504040204" pitchFamily="50" charset="-128"/>
              </a:rPr>
              <a:t>13,523</a:t>
            </a:r>
            <a:r>
              <a:rPr kumimoji="1" lang="ja-JP" altLang="en-US" sz="1100" dirty="0" smtClean="0">
                <a:latin typeface="Meiryo UI" panose="020B0604030504040204" pitchFamily="50" charset="-128"/>
                <a:ea typeface="Meiryo UI" panose="020B0604030504040204" pitchFamily="50" charset="-128"/>
              </a:rPr>
              <a:t>千円）</a:t>
            </a:r>
            <a:endParaRPr kumimoji="1" lang="en-US" altLang="ja-JP" sz="1100" dirty="0" smtClean="0">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198C8E61-E8FF-41AC-89BA-6C9F76412FCE}"/>
              </a:ext>
            </a:extLst>
          </p:cNvPr>
          <p:cNvSpPr txBox="1"/>
          <p:nvPr/>
        </p:nvSpPr>
        <p:spPr>
          <a:xfrm>
            <a:off x="6905309" y="582981"/>
            <a:ext cx="2100255" cy="261610"/>
          </a:xfrm>
          <a:prstGeom prst="rect">
            <a:avLst/>
          </a:prstGeom>
          <a:noFill/>
        </p:spPr>
        <p:txBody>
          <a:bodyPr wrap="none" rtlCol="0">
            <a:spAutoFit/>
          </a:bodyPr>
          <a:lstStyle/>
          <a:p>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順位は、全国</a:t>
            </a:r>
            <a:r>
              <a:rPr kumimoji="1" lang="en-US" altLang="ja-JP" sz="1100" dirty="0" smtClean="0">
                <a:latin typeface="Meiryo UI" panose="020B0604030504040204" pitchFamily="50" charset="-128"/>
                <a:ea typeface="Meiryo UI" panose="020B0604030504040204" pitchFamily="50" charset="-128"/>
              </a:rPr>
              <a:t>65</a:t>
            </a:r>
            <a:r>
              <a:rPr kumimoji="1" lang="ja-JP" altLang="en-US" sz="1100" dirty="0" smtClean="0">
                <a:latin typeface="Meiryo UI" panose="020B0604030504040204" pitchFamily="50" charset="-128"/>
                <a:ea typeface="Meiryo UI" panose="020B0604030504040204" pitchFamily="50" charset="-128"/>
              </a:rPr>
              <a:t>機関中の順位</a:t>
            </a:r>
            <a:endParaRPr kumimoji="1" lang="en-US" altLang="ja-JP" sz="1100" dirty="0" smtClean="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9895852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1452832" y="58615"/>
            <a:ext cx="6253635" cy="707886"/>
          </a:xfrm>
          <a:prstGeom prst="rect">
            <a:avLst/>
          </a:prstGeom>
        </p:spPr>
        <p:txBody>
          <a:bodyPr wrap="none">
            <a:spAutoFit/>
          </a:bodyPr>
          <a:lstStyle/>
          <a:p>
            <a:pPr algn="ctr"/>
            <a:r>
              <a:rPr lang="ja-JP" altLang="ja-JP" sz="2000" dirty="0">
                <a:latin typeface="メイリオ" panose="020B0604030504040204" pitchFamily="50" charset="-128"/>
                <a:ea typeface="メイリオ" panose="020B0604030504040204" pitchFamily="50" charset="-128"/>
                <a:cs typeface="メイリオ" panose="020B0604030504040204" pitchFamily="50" charset="-128"/>
              </a:rPr>
              <a:t>高度センサ情報処理技術の開発と応用に関する研究</a:t>
            </a:r>
            <a:br>
              <a:rPr lang="ja-JP" altLang="ja-JP" sz="2000" dirty="0">
                <a:latin typeface="メイリオ" panose="020B0604030504040204" pitchFamily="50" charset="-128"/>
                <a:ea typeface="メイリオ" panose="020B0604030504040204" pitchFamily="50" charset="-128"/>
                <a:cs typeface="メイリオ" panose="020B0604030504040204" pitchFamily="50" charset="-128"/>
              </a:rPr>
            </a:b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情報フォトニクスにおける撮像技術に関する研究</a:t>
            </a:r>
          </a:p>
        </p:txBody>
      </p:sp>
      <p:grpSp>
        <p:nvGrpSpPr>
          <p:cNvPr id="7" name="グループ化 6">
            <a:extLst>
              <a:ext uri="{FF2B5EF4-FFF2-40B4-BE49-F238E27FC236}">
                <a16:creationId xmlns:a16="http://schemas.microsoft.com/office/drawing/2014/main" id="{2E059B9C-5591-2F48-ACDD-412BE16F48CB}"/>
              </a:ext>
            </a:extLst>
          </p:cNvPr>
          <p:cNvGrpSpPr/>
          <p:nvPr/>
        </p:nvGrpSpPr>
        <p:grpSpPr>
          <a:xfrm>
            <a:off x="284962" y="2451429"/>
            <a:ext cx="3702838" cy="2274499"/>
            <a:chOff x="136890" y="2197429"/>
            <a:chExt cx="5533694" cy="3399117"/>
          </a:xfrm>
        </p:grpSpPr>
        <p:sp>
          <p:nvSpPr>
            <p:cNvPr id="13" name="正方形/長方形 12"/>
            <p:cNvSpPr/>
            <p:nvPr/>
          </p:nvSpPr>
          <p:spPr>
            <a:xfrm>
              <a:off x="3541623" y="2726619"/>
              <a:ext cx="680622" cy="1584012"/>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4" name="グループ化 13"/>
            <p:cNvGrpSpPr/>
            <p:nvPr/>
          </p:nvGrpSpPr>
          <p:grpSpPr>
            <a:xfrm>
              <a:off x="4207275" y="3755417"/>
              <a:ext cx="53250" cy="473764"/>
              <a:chOff x="1212574" y="1264389"/>
              <a:chExt cx="119269" cy="1061142"/>
            </a:xfrm>
          </p:grpSpPr>
          <p:sp>
            <p:nvSpPr>
              <p:cNvPr id="51" name="正方形/長方形 50"/>
              <p:cNvSpPr/>
              <p:nvPr/>
            </p:nvSpPr>
            <p:spPr>
              <a:xfrm>
                <a:off x="1212574" y="1264389"/>
                <a:ext cx="119269" cy="17885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2" name="正方形/長方形 51"/>
              <p:cNvSpPr/>
              <p:nvPr/>
            </p:nvSpPr>
            <p:spPr>
              <a:xfrm>
                <a:off x="1212574" y="1440248"/>
                <a:ext cx="119269" cy="17885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3" name="正方形/長方形 52"/>
              <p:cNvSpPr/>
              <p:nvPr/>
            </p:nvSpPr>
            <p:spPr>
              <a:xfrm>
                <a:off x="1212574" y="1619101"/>
                <a:ext cx="119269" cy="17885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 name="正方形/長方形 53"/>
              <p:cNvSpPr/>
              <p:nvPr/>
            </p:nvSpPr>
            <p:spPr>
              <a:xfrm>
                <a:off x="1212574" y="1794960"/>
                <a:ext cx="119269" cy="17885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 name="正方形/長方形 54"/>
              <p:cNvSpPr/>
              <p:nvPr/>
            </p:nvSpPr>
            <p:spPr>
              <a:xfrm>
                <a:off x="1212574" y="1970819"/>
                <a:ext cx="119269" cy="17885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 name="正方形/長方形 55"/>
              <p:cNvSpPr/>
              <p:nvPr/>
            </p:nvSpPr>
            <p:spPr>
              <a:xfrm>
                <a:off x="1212574" y="2146678"/>
                <a:ext cx="119269" cy="17885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15" name="グループ化 14"/>
            <p:cNvGrpSpPr/>
            <p:nvPr/>
          </p:nvGrpSpPr>
          <p:grpSpPr>
            <a:xfrm>
              <a:off x="4207275" y="3281830"/>
              <a:ext cx="53250" cy="473764"/>
              <a:chOff x="1212574" y="1264389"/>
              <a:chExt cx="119269" cy="1061142"/>
            </a:xfrm>
          </p:grpSpPr>
          <p:sp>
            <p:nvSpPr>
              <p:cNvPr id="45" name="正方形/長方形 44"/>
              <p:cNvSpPr/>
              <p:nvPr/>
            </p:nvSpPr>
            <p:spPr>
              <a:xfrm>
                <a:off x="1212574" y="1264389"/>
                <a:ext cx="119269" cy="17885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 name="正方形/長方形 45"/>
              <p:cNvSpPr/>
              <p:nvPr/>
            </p:nvSpPr>
            <p:spPr>
              <a:xfrm>
                <a:off x="1212574" y="1440248"/>
                <a:ext cx="119269" cy="17885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 name="正方形/長方形 46"/>
              <p:cNvSpPr/>
              <p:nvPr/>
            </p:nvSpPr>
            <p:spPr>
              <a:xfrm>
                <a:off x="1212574" y="1619101"/>
                <a:ext cx="119269" cy="17885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 name="正方形/長方形 47"/>
              <p:cNvSpPr/>
              <p:nvPr/>
            </p:nvSpPr>
            <p:spPr>
              <a:xfrm>
                <a:off x="1212574" y="1794960"/>
                <a:ext cx="119269" cy="17885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 name="正方形/長方形 48"/>
              <p:cNvSpPr/>
              <p:nvPr/>
            </p:nvSpPr>
            <p:spPr>
              <a:xfrm>
                <a:off x="1212574" y="1970819"/>
                <a:ext cx="119269" cy="17885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 name="正方形/長方形 49"/>
              <p:cNvSpPr/>
              <p:nvPr/>
            </p:nvSpPr>
            <p:spPr>
              <a:xfrm>
                <a:off x="1212574" y="2146678"/>
                <a:ext cx="119269" cy="17885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16" name="グループ化 15"/>
            <p:cNvGrpSpPr/>
            <p:nvPr/>
          </p:nvGrpSpPr>
          <p:grpSpPr>
            <a:xfrm>
              <a:off x="4207275" y="2808067"/>
              <a:ext cx="53250" cy="473764"/>
              <a:chOff x="1212574" y="1264389"/>
              <a:chExt cx="119269" cy="1061142"/>
            </a:xfrm>
          </p:grpSpPr>
          <p:sp>
            <p:nvSpPr>
              <p:cNvPr id="39" name="正方形/長方形 38"/>
              <p:cNvSpPr/>
              <p:nvPr/>
            </p:nvSpPr>
            <p:spPr>
              <a:xfrm>
                <a:off x="1212574" y="1264389"/>
                <a:ext cx="119269" cy="17885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 name="正方形/長方形 39"/>
              <p:cNvSpPr/>
              <p:nvPr/>
            </p:nvSpPr>
            <p:spPr>
              <a:xfrm>
                <a:off x="1212574" y="1440248"/>
                <a:ext cx="119269" cy="17885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正方形/長方形 40"/>
              <p:cNvSpPr/>
              <p:nvPr/>
            </p:nvSpPr>
            <p:spPr>
              <a:xfrm>
                <a:off x="1212574" y="1619101"/>
                <a:ext cx="119269" cy="17885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正方形/長方形 41"/>
              <p:cNvSpPr/>
              <p:nvPr/>
            </p:nvSpPr>
            <p:spPr>
              <a:xfrm>
                <a:off x="1212574" y="1794960"/>
                <a:ext cx="119269" cy="17885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 name="正方形/長方形 42"/>
              <p:cNvSpPr/>
              <p:nvPr/>
            </p:nvSpPr>
            <p:spPr>
              <a:xfrm>
                <a:off x="1212574" y="1970819"/>
                <a:ext cx="119269" cy="17885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 name="正方形/長方形 43"/>
              <p:cNvSpPr/>
              <p:nvPr/>
            </p:nvSpPr>
            <p:spPr>
              <a:xfrm>
                <a:off x="1212574" y="2146678"/>
                <a:ext cx="119269" cy="17885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7" name="円弧 16"/>
            <p:cNvSpPr/>
            <p:nvPr/>
          </p:nvSpPr>
          <p:spPr>
            <a:xfrm rot="2700000">
              <a:off x="381282" y="3136753"/>
              <a:ext cx="763743" cy="763744"/>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円弧 17"/>
            <p:cNvSpPr/>
            <p:nvPr/>
          </p:nvSpPr>
          <p:spPr>
            <a:xfrm rot="2700000">
              <a:off x="423204" y="2995899"/>
              <a:ext cx="1045450" cy="1045451"/>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雲 18"/>
            <p:cNvSpPr/>
            <p:nvPr/>
          </p:nvSpPr>
          <p:spPr>
            <a:xfrm>
              <a:off x="1600984" y="2928429"/>
              <a:ext cx="263661" cy="1180391"/>
            </a:xfrm>
            <a:prstGeom prst="cloud">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フリーフォーム 19"/>
            <p:cNvSpPr/>
            <p:nvPr/>
          </p:nvSpPr>
          <p:spPr>
            <a:xfrm>
              <a:off x="2137690" y="3080788"/>
              <a:ext cx="114941" cy="875673"/>
            </a:xfrm>
            <a:custGeom>
              <a:avLst/>
              <a:gdLst>
                <a:gd name="connsiteX0" fmla="*/ 0 w 441960"/>
                <a:gd name="connsiteY0" fmla="*/ 0 h 1289461"/>
                <a:gd name="connsiteX1" fmla="*/ 190500 w 441960"/>
                <a:gd name="connsiteY1" fmla="*/ 480060 h 1289461"/>
                <a:gd name="connsiteX2" fmla="*/ 38100 w 441960"/>
                <a:gd name="connsiteY2" fmla="*/ 960120 h 1289461"/>
                <a:gd name="connsiteX3" fmla="*/ 144780 w 441960"/>
                <a:gd name="connsiteY3" fmla="*/ 1287780 h 1289461"/>
                <a:gd name="connsiteX4" fmla="*/ 441960 w 441960"/>
                <a:gd name="connsiteY4" fmla="*/ 1074420 h 1289461"/>
                <a:gd name="connsiteX0" fmla="*/ 0 w 190694"/>
                <a:gd name="connsiteY0" fmla="*/ 0 h 1287780"/>
                <a:gd name="connsiteX1" fmla="*/ 190500 w 190694"/>
                <a:gd name="connsiteY1" fmla="*/ 480060 h 1287780"/>
                <a:gd name="connsiteX2" fmla="*/ 38100 w 190694"/>
                <a:gd name="connsiteY2" fmla="*/ 960120 h 1287780"/>
                <a:gd name="connsiteX3" fmla="*/ 144780 w 190694"/>
                <a:gd name="connsiteY3" fmla="*/ 1287780 h 1287780"/>
              </a:gdLst>
              <a:ahLst/>
              <a:cxnLst>
                <a:cxn ang="0">
                  <a:pos x="connsiteX0" y="connsiteY0"/>
                </a:cxn>
                <a:cxn ang="0">
                  <a:pos x="connsiteX1" y="connsiteY1"/>
                </a:cxn>
                <a:cxn ang="0">
                  <a:pos x="connsiteX2" y="connsiteY2"/>
                </a:cxn>
                <a:cxn ang="0">
                  <a:pos x="connsiteX3" y="connsiteY3"/>
                </a:cxn>
              </a:cxnLst>
              <a:rect l="l" t="t" r="r" b="b"/>
              <a:pathLst>
                <a:path w="190694" h="1287780">
                  <a:moveTo>
                    <a:pt x="0" y="0"/>
                  </a:moveTo>
                  <a:cubicBezTo>
                    <a:pt x="92075" y="160020"/>
                    <a:pt x="184150" y="320040"/>
                    <a:pt x="190500" y="480060"/>
                  </a:cubicBezTo>
                  <a:cubicBezTo>
                    <a:pt x="196850" y="640080"/>
                    <a:pt x="45720" y="825500"/>
                    <a:pt x="38100" y="960120"/>
                  </a:cubicBezTo>
                  <a:cubicBezTo>
                    <a:pt x="30480" y="1094740"/>
                    <a:pt x="77470" y="1268730"/>
                    <a:pt x="144780" y="128778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フリーフォーム 20"/>
            <p:cNvSpPr/>
            <p:nvPr/>
          </p:nvSpPr>
          <p:spPr>
            <a:xfrm>
              <a:off x="2582513" y="2916026"/>
              <a:ext cx="158194" cy="1205195"/>
            </a:xfrm>
            <a:custGeom>
              <a:avLst/>
              <a:gdLst>
                <a:gd name="connsiteX0" fmla="*/ 0 w 441960"/>
                <a:gd name="connsiteY0" fmla="*/ 0 h 1289461"/>
                <a:gd name="connsiteX1" fmla="*/ 190500 w 441960"/>
                <a:gd name="connsiteY1" fmla="*/ 480060 h 1289461"/>
                <a:gd name="connsiteX2" fmla="*/ 38100 w 441960"/>
                <a:gd name="connsiteY2" fmla="*/ 960120 h 1289461"/>
                <a:gd name="connsiteX3" fmla="*/ 144780 w 441960"/>
                <a:gd name="connsiteY3" fmla="*/ 1287780 h 1289461"/>
                <a:gd name="connsiteX4" fmla="*/ 441960 w 441960"/>
                <a:gd name="connsiteY4" fmla="*/ 1074420 h 1289461"/>
                <a:gd name="connsiteX0" fmla="*/ 0 w 190694"/>
                <a:gd name="connsiteY0" fmla="*/ 0 h 1287780"/>
                <a:gd name="connsiteX1" fmla="*/ 190500 w 190694"/>
                <a:gd name="connsiteY1" fmla="*/ 480060 h 1287780"/>
                <a:gd name="connsiteX2" fmla="*/ 38100 w 190694"/>
                <a:gd name="connsiteY2" fmla="*/ 960120 h 1287780"/>
                <a:gd name="connsiteX3" fmla="*/ 144780 w 190694"/>
                <a:gd name="connsiteY3" fmla="*/ 1287780 h 1287780"/>
              </a:gdLst>
              <a:ahLst/>
              <a:cxnLst>
                <a:cxn ang="0">
                  <a:pos x="connsiteX0" y="connsiteY0"/>
                </a:cxn>
                <a:cxn ang="0">
                  <a:pos x="connsiteX1" y="connsiteY1"/>
                </a:cxn>
                <a:cxn ang="0">
                  <a:pos x="connsiteX2" y="connsiteY2"/>
                </a:cxn>
                <a:cxn ang="0">
                  <a:pos x="connsiteX3" y="connsiteY3"/>
                </a:cxn>
              </a:cxnLst>
              <a:rect l="l" t="t" r="r" b="b"/>
              <a:pathLst>
                <a:path w="190694" h="1287780">
                  <a:moveTo>
                    <a:pt x="0" y="0"/>
                  </a:moveTo>
                  <a:cubicBezTo>
                    <a:pt x="92075" y="160020"/>
                    <a:pt x="184150" y="320040"/>
                    <a:pt x="190500" y="480060"/>
                  </a:cubicBezTo>
                  <a:cubicBezTo>
                    <a:pt x="196850" y="640080"/>
                    <a:pt x="45720" y="825500"/>
                    <a:pt x="38100" y="960120"/>
                  </a:cubicBezTo>
                  <a:cubicBezTo>
                    <a:pt x="30480" y="1094740"/>
                    <a:pt x="77470" y="1268730"/>
                    <a:pt x="144780" y="128778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テキスト ボックス 21"/>
            <p:cNvSpPr txBox="1"/>
            <p:nvPr/>
          </p:nvSpPr>
          <p:spPr>
            <a:xfrm>
              <a:off x="3367715" y="4308640"/>
              <a:ext cx="735931" cy="413960"/>
            </a:xfrm>
            <a:prstGeom prst="rect">
              <a:avLst/>
            </a:prstGeom>
            <a:noFill/>
          </p:spPr>
          <p:txBody>
            <a:bodyPr wrap="none" rtlCol="0">
              <a:spAutoFit/>
            </a:bodyPr>
            <a:lstStyle/>
            <a:p>
              <a:pPr algn="ct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変調</a:t>
              </a:r>
            </a:p>
          </p:txBody>
        </p:sp>
        <p:sp>
          <p:nvSpPr>
            <p:cNvPr id="23" name="テキスト ボックス 22"/>
            <p:cNvSpPr txBox="1"/>
            <p:nvPr/>
          </p:nvSpPr>
          <p:spPr>
            <a:xfrm>
              <a:off x="4321381" y="2800014"/>
              <a:ext cx="1349203" cy="781924"/>
            </a:xfrm>
            <a:prstGeom prst="rect">
              <a:avLst/>
            </a:prstGeom>
            <a:noFill/>
          </p:spPr>
          <p:txBody>
            <a:bodyPr wrap="none" rtlCol="0">
              <a:spAutoFit/>
            </a:bodyPr>
            <a:lstStyle/>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イメージ</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センサ</a:t>
              </a:r>
            </a:p>
          </p:txBody>
        </p:sp>
        <p:sp>
          <p:nvSpPr>
            <p:cNvPr id="24" name="テキスト ボックス 23"/>
            <p:cNvSpPr txBox="1"/>
            <p:nvPr/>
          </p:nvSpPr>
          <p:spPr>
            <a:xfrm>
              <a:off x="1326520" y="4094756"/>
              <a:ext cx="812590" cy="459956"/>
            </a:xfrm>
            <a:prstGeom prst="rect">
              <a:avLst/>
            </a:prstGeom>
            <a:noFill/>
          </p:spPr>
          <p:txBody>
            <a:bodyPr wrap="none" rtlCol="0">
              <a:spAutoFit/>
            </a:bodyPr>
            <a:lstStyle/>
            <a:p>
              <a:pPr algn="ct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収差</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テキスト ボックス 24"/>
            <p:cNvSpPr txBox="1"/>
            <p:nvPr/>
          </p:nvSpPr>
          <p:spPr>
            <a:xfrm>
              <a:off x="136890" y="3773901"/>
              <a:ext cx="812590" cy="459956"/>
            </a:xfrm>
            <a:prstGeom prst="rect">
              <a:avLst/>
            </a:prstGeom>
            <a:noFill/>
          </p:spPr>
          <p:txBody>
            <a:bodyPr wrap="none" rtlCol="0">
              <a:spAutoFit/>
            </a:bodyPr>
            <a:lstStyle/>
            <a:p>
              <a:pPr algn="ct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光源</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フリーフォーム 25"/>
            <p:cNvSpPr/>
            <p:nvPr/>
          </p:nvSpPr>
          <p:spPr>
            <a:xfrm rot="10800000">
              <a:off x="4055320" y="3329180"/>
              <a:ext cx="100692" cy="378888"/>
            </a:xfrm>
            <a:custGeom>
              <a:avLst/>
              <a:gdLst>
                <a:gd name="connsiteX0" fmla="*/ 0 w 441960"/>
                <a:gd name="connsiteY0" fmla="*/ 0 h 1289461"/>
                <a:gd name="connsiteX1" fmla="*/ 190500 w 441960"/>
                <a:gd name="connsiteY1" fmla="*/ 480060 h 1289461"/>
                <a:gd name="connsiteX2" fmla="*/ 38100 w 441960"/>
                <a:gd name="connsiteY2" fmla="*/ 960120 h 1289461"/>
                <a:gd name="connsiteX3" fmla="*/ 144780 w 441960"/>
                <a:gd name="connsiteY3" fmla="*/ 1287780 h 1289461"/>
                <a:gd name="connsiteX4" fmla="*/ 441960 w 441960"/>
                <a:gd name="connsiteY4" fmla="*/ 1074420 h 1289461"/>
                <a:gd name="connsiteX0" fmla="*/ 0 w 190694"/>
                <a:gd name="connsiteY0" fmla="*/ 0 h 1287780"/>
                <a:gd name="connsiteX1" fmla="*/ 190500 w 190694"/>
                <a:gd name="connsiteY1" fmla="*/ 480060 h 1287780"/>
                <a:gd name="connsiteX2" fmla="*/ 38100 w 190694"/>
                <a:gd name="connsiteY2" fmla="*/ 960120 h 1287780"/>
                <a:gd name="connsiteX3" fmla="*/ 144780 w 190694"/>
                <a:gd name="connsiteY3" fmla="*/ 1287780 h 1287780"/>
                <a:gd name="connsiteX0" fmla="*/ 0 w 196069"/>
                <a:gd name="connsiteY0" fmla="*/ 0 h 1287780"/>
                <a:gd name="connsiteX1" fmla="*/ 190500 w 196069"/>
                <a:gd name="connsiteY1" fmla="*/ 480060 h 1287780"/>
                <a:gd name="connsiteX2" fmla="*/ 135754 w 196069"/>
                <a:gd name="connsiteY2" fmla="*/ 702336 h 1287780"/>
                <a:gd name="connsiteX3" fmla="*/ 38100 w 196069"/>
                <a:gd name="connsiteY3" fmla="*/ 960120 h 1287780"/>
                <a:gd name="connsiteX4" fmla="*/ 144780 w 196069"/>
                <a:gd name="connsiteY4" fmla="*/ 1287780 h 1287780"/>
                <a:gd name="connsiteX0" fmla="*/ 0 w 183383"/>
                <a:gd name="connsiteY0" fmla="*/ 0 h 1287780"/>
                <a:gd name="connsiteX1" fmla="*/ 176463 w 183383"/>
                <a:gd name="connsiteY1" fmla="*/ 226981 h 1287780"/>
                <a:gd name="connsiteX2" fmla="*/ 135754 w 183383"/>
                <a:gd name="connsiteY2" fmla="*/ 702336 h 1287780"/>
                <a:gd name="connsiteX3" fmla="*/ 38100 w 183383"/>
                <a:gd name="connsiteY3" fmla="*/ 960120 h 1287780"/>
                <a:gd name="connsiteX4" fmla="*/ 144780 w 183383"/>
                <a:gd name="connsiteY4" fmla="*/ 1287780 h 1287780"/>
                <a:gd name="connsiteX0" fmla="*/ 0 w 220584"/>
                <a:gd name="connsiteY0" fmla="*/ 0 h 1287780"/>
                <a:gd name="connsiteX1" fmla="*/ 176463 w 220584"/>
                <a:gd name="connsiteY1" fmla="*/ 226981 h 1287780"/>
                <a:gd name="connsiteX2" fmla="*/ 135754 w 220584"/>
                <a:gd name="connsiteY2" fmla="*/ 702336 h 1287780"/>
                <a:gd name="connsiteX3" fmla="*/ 220584 w 220584"/>
                <a:gd name="connsiteY3" fmla="*/ 1023390 h 1287780"/>
                <a:gd name="connsiteX4" fmla="*/ 144780 w 220584"/>
                <a:gd name="connsiteY4" fmla="*/ 1287780 h 1287780"/>
                <a:gd name="connsiteX0" fmla="*/ 0 w 220584"/>
                <a:gd name="connsiteY0" fmla="*/ 0 h 1287780"/>
                <a:gd name="connsiteX1" fmla="*/ 204537 w 220584"/>
                <a:gd name="connsiteY1" fmla="*/ 290251 h 1287780"/>
                <a:gd name="connsiteX2" fmla="*/ 135754 w 220584"/>
                <a:gd name="connsiteY2" fmla="*/ 702336 h 1287780"/>
                <a:gd name="connsiteX3" fmla="*/ 220584 w 220584"/>
                <a:gd name="connsiteY3" fmla="*/ 1023390 h 1287780"/>
                <a:gd name="connsiteX4" fmla="*/ 144780 w 220584"/>
                <a:gd name="connsiteY4" fmla="*/ 1287780 h 1287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84" h="1287780">
                  <a:moveTo>
                    <a:pt x="0" y="0"/>
                  </a:moveTo>
                  <a:cubicBezTo>
                    <a:pt x="92075" y="160020"/>
                    <a:pt x="198187" y="130231"/>
                    <a:pt x="204537" y="290251"/>
                  </a:cubicBezTo>
                  <a:cubicBezTo>
                    <a:pt x="227163" y="407307"/>
                    <a:pt x="161154" y="622326"/>
                    <a:pt x="135754" y="702336"/>
                  </a:cubicBezTo>
                  <a:cubicBezTo>
                    <a:pt x="110354" y="782346"/>
                    <a:pt x="219080" y="925816"/>
                    <a:pt x="220584" y="1023390"/>
                  </a:cubicBezTo>
                  <a:cubicBezTo>
                    <a:pt x="212964" y="1158010"/>
                    <a:pt x="77470" y="1268730"/>
                    <a:pt x="144780" y="128778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フリーフォーム 26"/>
            <p:cNvSpPr/>
            <p:nvPr/>
          </p:nvSpPr>
          <p:spPr>
            <a:xfrm rot="10800000">
              <a:off x="3379764" y="3067389"/>
              <a:ext cx="78775" cy="902470"/>
            </a:xfrm>
            <a:custGeom>
              <a:avLst/>
              <a:gdLst>
                <a:gd name="connsiteX0" fmla="*/ 0 w 441960"/>
                <a:gd name="connsiteY0" fmla="*/ 0 h 1289461"/>
                <a:gd name="connsiteX1" fmla="*/ 190500 w 441960"/>
                <a:gd name="connsiteY1" fmla="*/ 480060 h 1289461"/>
                <a:gd name="connsiteX2" fmla="*/ 38100 w 441960"/>
                <a:gd name="connsiteY2" fmla="*/ 960120 h 1289461"/>
                <a:gd name="connsiteX3" fmla="*/ 144780 w 441960"/>
                <a:gd name="connsiteY3" fmla="*/ 1287780 h 1289461"/>
                <a:gd name="connsiteX4" fmla="*/ 441960 w 441960"/>
                <a:gd name="connsiteY4" fmla="*/ 1074420 h 1289461"/>
                <a:gd name="connsiteX0" fmla="*/ 0 w 190694"/>
                <a:gd name="connsiteY0" fmla="*/ 0 h 1287780"/>
                <a:gd name="connsiteX1" fmla="*/ 190500 w 190694"/>
                <a:gd name="connsiteY1" fmla="*/ 480060 h 1287780"/>
                <a:gd name="connsiteX2" fmla="*/ 38100 w 190694"/>
                <a:gd name="connsiteY2" fmla="*/ 960120 h 1287780"/>
                <a:gd name="connsiteX3" fmla="*/ 144780 w 190694"/>
                <a:gd name="connsiteY3" fmla="*/ 1287780 h 1287780"/>
              </a:gdLst>
              <a:ahLst/>
              <a:cxnLst>
                <a:cxn ang="0">
                  <a:pos x="connsiteX0" y="connsiteY0"/>
                </a:cxn>
                <a:cxn ang="0">
                  <a:pos x="connsiteX1" y="connsiteY1"/>
                </a:cxn>
                <a:cxn ang="0">
                  <a:pos x="connsiteX2" y="connsiteY2"/>
                </a:cxn>
                <a:cxn ang="0">
                  <a:pos x="connsiteX3" y="connsiteY3"/>
                </a:cxn>
              </a:cxnLst>
              <a:rect l="l" t="t" r="r" b="b"/>
              <a:pathLst>
                <a:path w="190694" h="1287780">
                  <a:moveTo>
                    <a:pt x="0" y="0"/>
                  </a:moveTo>
                  <a:cubicBezTo>
                    <a:pt x="92075" y="160020"/>
                    <a:pt x="184150" y="320040"/>
                    <a:pt x="190500" y="480060"/>
                  </a:cubicBezTo>
                  <a:cubicBezTo>
                    <a:pt x="196850" y="640080"/>
                    <a:pt x="45720" y="825500"/>
                    <a:pt x="38100" y="960120"/>
                  </a:cubicBezTo>
                  <a:cubicBezTo>
                    <a:pt x="30480" y="1094740"/>
                    <a:pt x="77470" y="1268730"/>
                    <a:pt x="144780" y="128778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フリーフォーム 27"/>
            <p:cNvSpPr/>
            <p:nvPr/>
          </p:nvSpPr>
          <p:spPr>
            <a:xfrm rot="10800000">
              <a:off x="3692268" y="3290999"/>
              <a:ext cx="197684" cy="455249"/>
            </a:xfrm>
            <a:custGeom>
              <a:avLst/>
              <a:gdLst>
                <a:gd name="connsiteX0" fmla="*/ 0 w 441960"/>
                <a:gd name="connsiteY0" fmla="*/ 0 h 1289461"/>
                <a:gd name="connsiteX1" fmla="*/ 190500 w 441960"/>
                <a:gd name="connsiteY1" fmla="*/ 480060 h 1289461"/>
                <a:gd name="connsiteX2" fmla="*/ 38100 w 441960"/>
                <a:gd name="connsiteY2" fmla="*/ 960120 h 1289461"/>
                <a:gd name="connsiteX3" fmla="*/ 144780 w 441960"/>
                <a:gd name="connsiteY3" fmla="*/ 1287780 h 1289461"/>
                <a:gd name="connsiteX4" fmla="*/ 441960 w 441960"/>
                <a:gd name="connsiteY4" fmla="*/ 1074420 h 1289461"/>
                <a:gd name="connsiteX0" fmla="*/ 0 w 190694"/>
                <a:gd name="connsiteY0" fmla="*/ 0 h 1287780"/>
                <a:gd name="connsiteX1" fmla="*/ 190500 w 190694"/>
                <a:gd name="connsiteY1" fmla="*/ 480060 h 1287780"/>
                <a:gd name="connsiteX2" fmla="*/ 38100 w 190694"/>
                <a:gd name="connsiteY2" fmla="*/ 960120 h 1287780"/>
                <a:gd name="connsiteX3" fmla="*/ 144780 w 190694"/>
                <a:gd name="connsiteY3" fmla="*/ 1287780 h 1287780"/>
                <a:gd name="connsiteX0" fmla="*/ 0 w 196069"/>
                <a:gd name="connsiteY0" fmla="*/ 0 h 1287780"/>
                <a:gd name="connsiteX1" fmla="*/ 190500 w 196069"/>
                <a:gd name="connsiteY1" fmla="*/ 480060 h 1287780"/>
                <a:gd name="connsiteX2" fmla="*/ 135754 w 196069"/>
                <a:gd name="connsiteY2" fmla="*/ 702336 h 1287780"/>
                <a:gd name="connsiteX3" fmla="*/ 38100 w 196069"/>
                <a:gd name="connsiteY3" fmla="*/ 960120 h 1287780"/>
                <a:gd name="connsiteX4" fmla="*/ 144780 w 196069"/>
                <a:gd name="connsiteY4" fmla="*/ 1287780 h 1287780"/>
                <a:gd name="connsiteX0" fmla="*/ 0 w 183383"/>
                <a:gd name="connsiteY0" fmla="*/ 0 h 1287780"/>
                <a:gd name="connsiteX1" fmla="*/ 176463 w 183383"/>
                <a:gd name="connsiteY1" fmla="*/ 226981 h 1287780"/>
                <a:gd name="connsiteX2" fmla="*/ 135754 w 183383"/>
                <a:gd name="connsiteY2" fmla="*/ 702336 h 1287780"/>
                <a:gd name="connsiteX3" fmla="*/ 38100 w 183383"/>
                <a:gd name="connsiteY3" fmla="*/ 960120 h 1287780"/>
                <a:gd name="connsiteX4" fmla="*/ 144780 w 183383"/>
                <a:gd name="connsiteY4" fmla="*/ 1287780 h 1287780"/>
                <a:gd name="connsiteX0" fmla="*/ 0 w 220584"/>
                <a:gd name="connsiteY0" fmla="*/ 0 h 1287780"/>
                <a:gd name="connsiteX1" fmla="*/ 176463 w 220584"/>
                <a:gd name="connsiteY1" fmla="*/ 226981 h 1287780"/>
                <a:gd name="connsiteX2" fmla="*/ 135754 w 220584"/>
                <a:gd name="connsiteY2" fmla="*/ 702336 h 1287780"/>
                <a:gd name="connsiteX3" fmla="*/ 220584 w 220584"/>
                <a:gd name="connsiteY3" fmla="*/ 1023390 h 1287780"/>
                <a:gd name="connsiteX4" fmla="*/ 144780 w 220584"/>
                <a:gd name="connsiteY4" fmla="*/ 1287780 h 1287780"/>
                <a:gd name="connsiteX0" fmla="*/ 0 w 220584"/>
                <a:gd name="connsiteY0" fmla="*/ 0 h 1287780"/>
                <a:gd name="connsiteX1" fmla="*/ 204537 w 220584"/>
                <a:gd name="connsiteY1" fmla="*/ 290251 h 1287780"/>
                <a:gd name="connsiteX2" fmla="*/ 135754 w 220584"/>
                <a:gd name="connsiteY2" fmla="*/ 702336 h 1287780"/>
                <a:gd name="connsiteX3" fmla="*/ 220584 w 220584"/>
                <a:gd name="connsiteY3" fmla="*/ 1023390 h 1287780"/>
                <a:gd name="connsiteX4" fmla="*/ 144780 w 220584"/>
                <a:gd name="connsiteY4" fmla="*/ 1287780 h 1287780"/>
                <a:gd name="connsiteX0" fmla="*/ 0 w 237424"/>
                <a:gd name="connsiteY0" fmla="*/ 0 h 1287780"/>
                <a:gd name="connsiteX1" fmla="*/ 233985 w 237424"/>
                <a:gd name="connsiteY1" fmla="*/ 290251 h 1287780"/>
                <a:gd name="connsiteX2" fmla="*/ 135754 w 237424"/>
                <a:gd name="connsiteY2" fmla="*/ 702336 h 1287780"/>
                <a:gd name="connsiteX3" fmla="*/ 220584 w 237424"/>
                <a:gd name="connsiteY3" fmla="*/ 1023390 h 1287780"/>
                <a:gd name="connsiteX4" fmla="*/ 144780 w 237424"/>
                <a:gd name="connsiteY4" fmla="*/ 1287780 h 1287780"/>
                <a:gd name="connsiteX0" fmla="*/ 0 w 319104"/>
                <a:gd name="connsiteY0" fmla="*/ 0 h 1287780"/>
                <a:gd name="connsiteX1" fmla="*/ 233985 w 319104"/>
                <a:gd name="connsiteY1" fmla="*/ 290251 h 1287780"/>
                <a:gd name="connsiteX2" fmla="*/ 312442 w 319104"/>
                <a:gd name="connsiteY2" fmla="*/ 683371 h 1287780"/>
                <a:gd name="connsiteX3" fmla="*/ 220584 w 319104"/>
                <a:gd name="connsiteY3" fmla="*/ 1023390 h 1287780"/>
                <a:gd name="connsiteX4" fmla="*/ 144780 w 319104"/>
                <a:gd name="connsiteY4" fmla="*/ 1287780 h 1287780"/>
                <a:gd name="connsiteX0" fmla="*/ 0 w 314670"/>
                <a:gd name="connsiteY0" fmla="*/ 0 h 1287780"/>
                <a:gd name="connsiteX1" fmla="*/ 86745 w 314670"/>
                <a:gd name="connsiteY1" fmla="*/ 309215 h 1287780"/>
                <a:gd name="connsiteX2" fmla="*/ 312442 w 314670"/>
                <a:gd name="connsiteY2" fmla="*/ 683371 h 1287780"/>
                <a:gd name="connsiteX3" fmla="*/ 220584 w 314670"/>
                <a:gd name="connsiteY3" fmla="*/ 1023390 h 1287780"/>
                <a:gd name="connsiteX4" fmla="*/ 144780 w 314670"/>
                <a:gd name="connsiteY4" fmla="*/ 1287780 h 1287780"/>
                <a:gd name="connsiteX0" fmla="*/ 82221 w 229771"/>
                <a:gd name="connsiteY0" fmla="*/ 0 h 1136066"/>
                <a:gd name="connsiteX1" fmla="*/ 2094 w 229771"/>
                <a:gd name="connsiteY1" fmla="*/ 157501 h 1136066"/>
                <a:gd name="connsiteX2" fmla="*/ 227791 w 229771"/>
                <a:gd name="connsiteY2" fmla="*/ 531657 h 1136066"/>
                <a:gd name="connsiteX3" fmla="*/ 135933 w 229771"/>
                <a:gd name="connsiteY3" fmla="*/ 871676 h 1136066"/>
                <a:gd name="connsiteX4" fmla="*/ 60129 w 229771"/>
                <a:gd name="connsiteY4" fmla="*/ 1136066 h 1136066"/>
                <a:gd name="connsiteX0" fmla="*/ 82221 w 229771"/>
                <a:gd name="connsiteY0" fmla="*/ 0 h 1136066"/>
                <a:gd name="connsiteX1" fmla="*/ 2094 w 229771"/>
                <a:gd name="connsiteY1" fmla="*/ 157501 h 1136066"/>
                <a:gd name="connsiteX2" fmla="*/ 227791 w 229771"/>
                <a:gd name="connsiteY2" fmla="*/ 531657 h 1136066"/>
                <a:gd name="connsiteX3" fmla="*/ 47588 w 229771"/>
                <a:gd name="connsiteY3" fmla="*/ 814784 h 1136066"/>
                <a:gd name="connsiteX4" fmla="*/ 60129 w 229771"/>
                <a:gd name="connsiteY4" fmla="*/ 1136066 h 1136066"/>
                <a:gd name="connsiteX0" fmla="*/ 82221 w 229771"/>
                <a:gd name="connsiteY0" fmla="*/ 0 h 1022281"/>
                <a:gd name="connsiteX1" fmla="*/ 2094 w 229771"/>
                <a:gd name="connsiteY1" fmla="*/ 157501 h 1022281"/>
                <a:gd name="connsiteX2" fmla="*/ 227791 w 229771"/>
                <a:gd name="connsiteY2" fmla="*/ 531657 h 1022281"/>
                <a:gd name="connsiteX3" fmla="*/ 47588 w 229771"/>
                <a:gd name="connsiteY3" fmla="*/ 814784 h 1022281"/>
                <a:gd name="connsiteX4" fmla="*/ 168105 w 229771"/>
                <a:gd name="connsiteY4" fmla="*/ 1022281 h 1022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771" h="1022281">
                  <a:moveTo>
                    <a:pt x="82221" y="0"/>
                  </a:moveTo>
                  <a:cubicBezTo>
                    <a:pt x="174296" y="160020"/>
                    <a:pt x="-22168" y="68892"/>
                    <a:pt x="2094" y="157501"/>
                  </a:cubicBezTo>
                  <a:cubicBezTo>
                    <a:pt x="26356" y="246111"/>
                    <a:pt x="253191" y="451647"/>
                    <a:pt x="227791" y="531657"/>
                  </a:cubicBezTo>
                  <a:cubicBezTo>
                    <a:pt x="202391" y="611667"/>
                    <a:pt x="57536" y="733013"/>
                    <a:pt x="47588" y="814784"/>
                  </a:cubicBezTo>
                  <a:cubicBezTo>
                    <a:pt x="37640" y="896555"/>
                    <a:pt x="100795" y="1003231"/>
                    <a:pt x="168105" y="1022281"/>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29" name="カギ線コネクタ 28"/>
            <p:cNvCxnSpPr>
              <a:cxnSpLocks/>
              <a:stCxn id="48" idx="3"/>
              <a:endCxn id="30" idx="3"/>
            </p:cNvCxnSpPr>
            <p:nvPr/>
          </p:nvCxnSpPr>
          <p:spPr>
            <a:xfrm flipH="1">
              <a:off x="4000392" y="3558638"/>
              <a:ext cx="260134" cy="1807931"/>
            </a:xfrm>
            <a:prstGeom prst="bentConnector3">
              <a:avLst>
                <a:gd name="adj1" fmla="val -131329"/>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2349178" y="5136590"/>
              <a:ext cx="1651214" cy="459956"/>
            </a:xfrm>
            <a:prstGeom prst="rect">
              <a:avLst/>
            </a:prstGeom>
            <a:noFill/>
            <a:ln w="19050">
              <a:solidFill>
                <a:schemeClr val="tx1"/>
              </a:solidFill>
            </a:ln>
          </p:spPr>
          <p:txBody>
            <a:bodyPr wrap="square" rtlCol="0">
              <a:spAutoFit/>
            </a:bodyPr>
            <a:lstStyle/>
            <a:p>
              <a:pPr algn="ct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機械学習器</a:t>
              </a:r>
            </a:p>
          </p:txBody>
        </p:sp>
        <p:cxnSp>
          <p:nvCxnSpPr>
            <p:cNvPr id="31" name="カギ線コネクタ 30"/>
            <p:cNvCxnSpPr>
              <a:cxnSpLocks/>
              <a:stCxn id="30" idx="1"/>
              <a:endCxn id="24" idx="2"/>
            </p:cNvCxnSpPr>
            <p:nvPr/>
          </p:nvCxnSpPr>
          <p:spPr>
            <a:xfrm rot="10800000">
              <a:off x="1732817" y="4554714"/>
              <a:ext cx="616362" cy="811857"/>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3081001" y="2197429"/>
              <a:ext cx="1617513" cy="459956"/>
            </a:xfrm>
            <a:prstGeom prst="rect">
              <a:avLst/>
            </a:prstGeom>
            <a:noFill/>
          </p:spPr>
          <p:txBody>
            <a:bodyPr wrap="none" rtlCol="0">
              <a:spAutoFit/>
            </a:bodyPr>
            <a:lstStyle/>
            <a:p>
              <a:pPr algn="ctr"/>
              <a:r>
                <a:rPr lang="ja-JP" altLang="en-US" sz="1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波面センサ</a:t>
              </a:r>
            </a:p>
          </p:txBody>
        </p:sp>
        <p:sp>
          <p:nvSpPr>
            <p:cNvPr id="33" name="左大かっこ 32"/>
            <p:cNvSpPr/>
            <p:nvPr/>
          </p:nvSpPr>
          <p:spPr>
            <a:xfrm rot="5400000">
              <a:off x="3919230" y="2180684"/>
              <a:ext cx="91811" cy="1067538"/>
            </a:xfrm>
            <a:prstGeom prst="leftBracket">
              <a:avLst>
                <a:gd name="adj" fmla="val 26746"/>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34" name="直線コネクタ 33"/>
            <p:cNvCxnSpPr/>
            <p:nvPr/>
          </p:nvCxnSpPr>
          <p:spPr>
            <a:xfrm>
              <a:off x="3615482" y="4612236"/>
              <a:ext cx="0" cy="87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a:cxnSpLocks/>
            </p:cNvCxnSpPr>
            <p:nvPr/>
          </p:nvCxnSpPr>
          <p:spPr>
            <a:xfrm>
              <a:off x="3623347" y="4691229"/>
              <a:ext cx="27534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4147148" y="4529622"/>
              <a:ext cx="1523436" cy="689934"/>
            </a:xfrm>
            <a:prstGeom prst="rect">
              <a:avLst/>
            </a:prstGeom>
            <a:solidFill>
              <a:schemeClr val="bg1"/>
            </a:solidFill>
          </p:spPr>
          <p:txBody>
            <a:bodyPr wrap="square" rtlCol="0">
              <a:spAutoFit/>
            </a:bodyPr>
            <a:lstStyle/>
            <a:p>
              <a:r>
                <a:rPr lang="ja-JP" altLang="en-US" sz="12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新手法、</a:t>
              </a:r>
              <a:endParaRPr lang="en-US" altLang="ja-JP" sz="12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従来手法等</a:t>
              </a:r>
              <a:endParaRPr lang="en-US" altLang="ja-JP" sz="12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楕円 73"/>
            <p:cNvSpPr/>
            <p:nvPr/>
          </p:nvSpPr>
          <p:spPr>
            <a:xfrm flipH="1">
              <a:off x="3035681" y="2956566"/>
              <a:ext cx="114289" cy="1124118"/>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8" name="図 37"/>
            <p:cNvPicPr>
              <a:picLocks noChangeAspect="1"/>
            </p:cNvPicPr>
            <p:nvPr/>
          </p:nvPicPr>
          <p:blipFill>
            <a:blip r:embed="rId2" cstate="email">
              <a:biLevel thresh="75000"/>
              <a:extLst>
                <a:ext uri="{28A0092B-C50C-407E-A947-70E740481C1C}">
                  <a14:useLocalDpi xmlns:a14="http://schemas.microsoft.com/office/drawing/2010/main"/>
                </a:ext>
              </a:extLst>
            </a:blip>
            <a:stretch>
              <a:fillRect/>
            </a:stretch>
          </p:blipFill>
          <p:spPr>
            <a:xfrm>
              <a:off x="434294" y="3409734"/>
              <a:ext cx="217782" cy="217782"/>
            </a:xfrm>
            <a:prstGeom prst="rect">
              <a:avLst/>
            </a:prstGeom>
          </p:spPr>
        </p:pic>
      </p:grpSp>
      <p:sp>
        <p:nvSpPr>
          <p:cNvPr id="58" name="Text Box 4">
            <a:extLst>
              <a:ext uri="{FF2B5EF4-FFF2-40B4-BE49-F238E27FC236}">
                <a16:creationId xmlns:a16="http://schemas.microsoft.com/office/drawing/2014/main" id="{741FC41B-0711-0E4D-9B3C-478D85578B1E}"/>
              </a:ext>
            </a:extLst>
          </p:cNvPr>
          <p:cNvSpPr txBox="1">
            <a:spLocks noChangeArrowheads="1"/>
          </p:cNvSpPr>
          <p:nvPr/>
        </p:nvSpPr>
        <p:spPr bwMode="auto">
          <a:xfrm>
            <a:off x="0" y="4991100"/>
            <a:ext cx="1970594"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406" tIns="84406" rIns="84406" bIns="84406" numCol="1" anchor="t" anchorCtr="0" compatLnSpc="1">
            <a:prstTxWarp prst="textNoShape">
              <a:avLst/>
            </a:prstTxWarp>
          </a:bodyPr>
          <a:lstStyle/>
          <a:p>
            <a:pPr algn="ctr" fontAlgn="base">
              <a:spcBef>
                <a:spcPct val="0"/>
              </a:spcBef>
              <a:spcAft>
                <a:spcPct val="0"/>
              </a:spcAft>
            </a:pP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a:latin typeface="メイリオ" panose="020B0604030504040204" pitchFamily="50" charset="-128"/>
                <a:ea typeface="メイリオ" panose="020B0604030504040204" pitchFamily="50" charset="-128"/>
                <a:cs typeface="メイリオ" panose="020B0604030504040204" pitchFamily="50" charset="-128"/>
              </a:rPr>
              <a:t>期待される応用先</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9" name="Picture 2" descr="æ¥ç«åæãè»¢åå½¢èèéæå°é»ãã£ã«ã TCTFã">
            <a:extLst>
              <a:ext uri="{FF2B5EF4-FFF2-40B4-BE49-F238E27FC236}">
                <a16:creationId xmlns:a16="http://schemas.microsoft.com/office/drawing/2014/main" id="{E0E867A5-0FF3-974D-8A4C-7B6507D0365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99941" y="5564488"/>
            <a:ext cx="975041" cy="732674"/>
          </a:xfrm>
          <a:prstGeom prst="rect">
            <a:avLst/>
          </a:prstGeom>
          <a:noFill/>
          <a:extLst>
            <a:ext uri="{909E8E84-426E-40DD-AFC4-6F175D3DCCD1}">
              <a14:hiddenFill xmlns:a14="http://schemas.microsoft.com/office/drawing/2010/main">
                <a:solidFill>
                  <a:srgbClr val="FFFFFF"/>
                </a:solidFill>
              </a14:hiddenFill>
            </a:ext>
          </a:extLst>
        </p:spPr>
      </p:pic>
      <p:sp>
        <p:nvSpPr>
          <p:cNvPr id="60" name="Text Box 4">
            <a:extLst>
              <a:ext uri="{FF2B5EF4-FFF2-40B4-BE49-F238E27FC236}">
                <a16:creationId xmlns:a16="http://schemas.microsoft.com/office/drawing/2014/main" id="{2161989F-2A2B-8048-BE8A-7B2D9719FB1A}"/>
              </a:ext>
            </a:extLst>
          </p:cNvPr>
          <p:cNvSpPr txBox="1">
            <a:spLocks noChangeArrowheads="1"/>
          </p:cNvSpPr>
          <p:nvPr/>
        </p:nvSpPr>
        <p:spPr bwMode="auto">
          <a:xfrm>
            <a:off x="2728126" y="6402012"/>
            <a:ext cx="1312568" cy="283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406" tIns="84406" rIns="84406" bIns="84406" numCol="1" anchor="t" anchorCtr="0" compatLnSpc="1">
            <a:prstTxWarp prst="textNoShape">
              <a:avLst/>
            </a:prstTxWarp>
          </a:bodyPr>
          <a:lstStyle/>
          <a:p>
            <a:pPr algn="ctr" fontAlgn="base">
              <a:spcBef>
                <a:spcPct val="0"/>
              </a:spcBef>
              <a:spcAft>
                <a:spcPct val="0"/>
              </a:spcAft>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フィルム検査</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1" name="Picture 6" descr="G:\LP-M5300_RB5Z100284\Epson_4046_1.tif">
            <a:extLst>
              <a:ext uri="{FF2B5EF4-FFF2-40B4-BE49-F238E27FC236}">
                <a16:creationId xmlns:a16="http://schemas.microsoft.com/office/drawing/2014/main" id="{576B1B81-9DBD-1843-8B9B-5932FB517449}"/>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rot="5400000">
            <a:off x="537299" y="5472433"/>
            <a:ext cx="658050" cy="991408"/>
          </a:xfrm>
          <a:prstGeom prst="rect">
            <a:avLst/>
          </a:prstGeom>
          <a:noFill/>
          <a:extLst>
            <a:ext uri="{909E8E84-426E-40DD-AFC4-6F175D3DCCD1}">
              <a14:hiddenFill xmlns:a14="http://schemas.microsoft.com/office/drawing/2010/main">
                <a:solidFill>
                  <a:srgbClr val="FFFFFF"/>
                </a:solidFill>
              </a14:hiddenFill>
            </a:ext>
          </a:extLst>
        </p:spPr>
      </p:pic>
      <p:sp>
        <p:nvSpPr>
          <p:cNvPr id="62" name="Text Box 4">
            <a:extLst>
              <a:ext uri="{FF2B5EF4-FFF2-40B4-BE49-F238E27FC236}">
                <a16:creationId xmlns:a16="http://schemas.microsoft.com/office/drawing/2014/main" id="{DA9304D9-DB96-234F-89DF-D901DF59ACD5}"/>
              </a:ext>
            </a:extLst>
          </p:cNvPr>
          <p:cNvSpPr txBox="1">
            <a:spLocks noChangeArrowheads="1"/>
          </p:cNvSpPr>
          <p:nvPr/>
        </p:nvSpPr>
        <p:spPr bwMode="auto">
          <a:xfrm>
            <a:off x="397011" y="6441931"/>
            <a:ext cx="974667" cy="243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406" tIns="84406" rIns="84406" bIns="84406" numCol="1" anchor="t" anchorCtr="0" compatLnSpc="1">
            <a:prstTxWarp prst="textNoShape">
              <a:avLst/>
            </a:prstTxWarp>
          </a:bodyPr>
          <a:lstStyle/>
          <a:p>
            <a:pPr algn="ctr" fontAlgn="base">
              <a:spcBef>
                <a:spcPct val="0"/>
              </a:spcBef>
              <a:spcAft>
                <a:spcPct val="0"/>
              </a:spcAft>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眼底検査</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3" name="Picture 5">
            <a:extLst>
              <a:ext uri="{FF2B5EF4-FFF2-40B4-BE49-F238E27FC236}">
                <a16:creationId xmlns:a16="http://schemas.microsoft.com/office/drawing/2014/main" id="{E98FC7E6-E921-7D4A-9F83-561421D74F65}"/>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11043"/>
          <a:stretch/>
        </p:blipFill>
        <p:spPr bwMode="auto">
          <a:xfrm>
            <a:off x="1598448" y="5379053"/>
            <a:ext cx="965074" cy="918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 name="Text Box 4">
            <a:extLst>
              <a:ext uri="{FF2B5EF4-FFF2-40B4-BE49-F238E27FC236}">
                <a16:creationId xmlns:a16="http://schemas.microsoft.com/office/drawing/2014/main" id="{B42725E3-8101-AB48-89D4-F24551EDE8AB}"/>
              </a:ext>
            </a:extLst>
          </p:cNvPr>
          <p:cNvSpPr txBox="1">
            <a:spLocks noChangeArrowheads="1"/>
          </p:cNvSpPr>
          <p:nvPr/>
        </p:nvSpPr>
        <p:spPr bwMode="auto">
          <a:xfrm>
            <a:off x="1507142" y="6347967"/>
            <a:ext cx="1034952" cy="337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406" tIns="84406" rIns="84406" bIns="84406" numCol="1" anchor="t" anchorCtr="0" compatLnSpc="1">
            <a:prstTxWarp prst="textNoShape">
              <a:avLst/>
            </a:prstTxWarp>
          </a:bodyPr>
          <a:lstStyle/>
          <a:p>
            <a:pPr algn="ctr" fontAlgn="base">
              <a:spcBef>
                <a:spcPct val="0"/>
              </a:spcBef>
              <a:spcAft>
                <a:spcPct val="0"/>
              </a:spcAft>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生体観察</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 name="Text Box 4">
            <a:extLst>
              <a:ext uri="{FF2B5EF4-FFF2-40B4-BE49-F238E27FC236}">
                <a16:creationId xmlns:a16="http://schemas.microsoft.com/office/drawing/2014/main" id="{3DD16F93-E7C3-5E44-AB71-FDA2C9B5425D}"/>
              </a:ext>
            </a:extLst>
          </p:cNvPr>
          <p:cNvSpPr txBox="1">
            <a:spLocks noChangeArrowheads="1"/>
          </p:cNvSpPr>
          <p:nvPr/>
        </p:nvSpPr>
        <p:spPr bwMode="auto">
          <a:xfrm>
            <a:off x="4648200" y="6011674"/>
            <a:ext cx="4292600" cy="73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406" tIns="84406" rIns="84406" bIns="84406" numCol="1" anchor="t" anchorCtr="0" compatLnSpc="1">
            <a:prstTxWarp prst="textNoShape">
              <a:avLst/>
            </a:prstTxWarp>
          </a:bodyPr>
          <a:lstStyle/>
          <a:p>
            <a:pPr marL="88900" indent="-88900" fontAlgn="base">
              <a:spcBef>
                <a:spcPct val="0"/>
              </a:spcBef>
              <a:spcAft>
                <a:spcPct val="0"/>
              </a:spcAft>
              <a:buFont typeface="Arial" panose="020B0604020202020204" pitchFamily="34" charset="0"/>
              <a:buChar char="•"/>
            </a:pPr>
            <a:r>
              <a:rPr lang="ja-JP" altLang="en-US" sz="1400">
                <a:latin typeface="メイリオ" panose="020B0604030504040204" pitchFamily="50" charset="-128"/>
                <a:ea typeface="メイリオ" panose="020B0604030504040204" pitchFamily="50" charset="-128"/>
                <a:cs typeface="メイリオ" panose="020B0604030504040204" pitchFamily="50" charset="-128"/>
              </a:rPr>
              <a:t>エアスプレー</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からの目に見えない空気揺らぎを定量的かつリアルタイムに</a:t>
            </a:r>
            <a:r>
              <a:rPr lang="ja-JP" altLang="en-US" sz="1400">
                <a:latin typeface="メイリオ" panose="020B0604030504040204" pitchFamily="50" charset="-128"/>
                <a:ea typeface="メイリオ" panose="020B0604030504040204" pitchFamily="50" charset="-128"/>
                <a:cs typeface="メイリオ" panose="020B0604030504040204" pitchFamily="50" charset="-128"/>
              </a:rPr>
              <a:t>測定可能</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88900" indent="-88900" fontAlgn="base">
              <a:spcBef>
                <a:spcPct val="0"/>
              </a:spcBef>
              <a:spcAft>
                <a:spcPct val="0"/>
              </a:spcAft>
              <a:buFont typeface="Arial" panose="020B0604020202020204" pitchFamily="34" charset="0"/>
              <a:buChar char="•"/>
            </a:pPr>
            <a:r>
              <a:rPr lang="ja-JP" altLang="en-US" sz="1400">
                <a:latin typeface="メイリオ" panose="020B0604030504040204" pitchFamily="50" charset="-128"/>
                <a:ea typeface="メイリオ" panose="020B0604030504040204" pitchFamily="50" charset="-128"/>
                <a:cs typeface="メイリオ" panose="020B0604030504040204" pitchFamily="50" charset="-128"/>
              </a:rPr>
              <a:t>民生向け</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の安価な</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GPU</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でも</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秒間に</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70</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回</a:t>
            </a:r>
            <a:r>
              <a:rPr lang="ja-JP" altLang="en-US" sz="1400">
                <a:latin typeface="メイリオ" panose="020B0604030504040204" pitchFamily="50" charset="-128"/>
                <a:ea typeface="メイリオ" panose="020B0604030504040204" pitchFamily="50" charset="-128"/>
                <a:cs typeface="メイリオ" panose="020B0604030504040204" pitchFamily="50" charset="-128"/>
              </a:rPr>
              <a:t>測定可能</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80" name="グループ化 79">
            <a:extLst>
              <a:ext uri="{FF2B5EF4-FFF2-40B4-BE49-F238E27FC236}">
                <a16:creationId xmlns:a16="http://schemas.microsoft.com/office/drawing/2014/main" id="{5CF21DCA-3936-6046-B909-16451C71AB61}"/>
              </a:ext>
            </a:extLst>
          </p:cNvPr>
          <p:cNvGrpSpPr/>
          <p:nvPr/>
        </p:nvGrpSpPr>
        <p:grpSpPr>
          <a:xfrm>
            <a:off x="4412955" y="3670300"/>
            <a:ext cx="4642143" cy="2210680"/>
            <a:chOff x="336256" y="4381500"/>
            <a:chExt cx="4642143" cy="2210680"/>
          </a:xfrm>
        </p:grpSpPr>
        <p:pic>
          <p:nvPicPr>
            <p:cNvPr id="66" name="図 65">
              <a:extLst>
                <a:ext uri="{FF2B5EF4-FFF2-40B4-BE49-F238E27FC236}">
                  <a16:creationId xmlns:a16="http://schemas.microsoft.com/office/drawing/2014/main" id="{C99A5B96-A9C5-FE43-90D8-FE01CAA052C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11523" r="1057" b="36236"/>
            <a:stretch/>
          </p:blipFill>
          <p:spPr>
            <a:xfrm flipH="1">
              <a:off x="338693" y="4714744"/>
              <a:ext cx="2243773" cy="1111845"/>
            </a:xfrm>
            <a:prstGeom prst="rect">
              <a:avLst/>
            </a:prstGeom>
          </p:spPr>
        </p:pic>
        <p:pic>
          <p:nvPicPr>
            <p:cNvPr id="67" name="図 66">
              <a:extLst>
                <a:ext uri="{FF2B5EF4-FFF2-40B4-BE49-F238E27FC236}">
                  <a16:creationId xmlns:a16="http://schemas.microsoft.com/office/drawing/2014/main" id="{90E9CA8C-5C1E-EF49-815B-D05ED158959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949" t="64138" b="201"/>
            <a:stretch/>
          </p:blipFill>
          <p:spPr>
            <a:xfrm>
              <a:off x="336256" y="5833216"/>
              <a:ext cx="2246209" cy="758964"/>
            </a:xfrm>
            <a:prstGeom prst="rect">
              <a:avLst/>
            </a:prstGeom>
          </p:spPr>
        </p:pic>
        <p:sp>
          <p:nvSpPr>
            <p:cNvPr id="68" name="Text Box 4">
              <a:extLst>
                <a:ext uri="{FF2B5EF4-FFF2-40B4-BE49-F238E27FC236}">
                  <a16:creationId xmlns:a16="http://schemas.microsoft.com/office/drawing/2014/main" id="{499E827A-151A-534E-84F0-17B54516BE4F}"/>
                </a:ext>
              </a:extLst>
            </p:cNvPr>
            <p:cNvSpPr txBox="1">
              <a:spLocks noChangeArrowheads="1"/>
            </p:cNvSpPr>
            <p:nvPr/>
          </p:nvSpPr>
          <p:spPr bwMode="auto">
            <a:xfrm>
              <a:off x="1027123" y="4381500"/>
              <a:ext cx="1093675"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406" tIns="84406" rIns="84406" bIns="84406" numCol="1" anchor="t" anchorCtr="0" compatLnSpc="1">
              <a:prstTxWarp prst="textNoShape">
                <a:avLst/>
              </a:prstTxWarp>
            </a:bodyPr>
            <a:lstStyle/>
            <a:p>
              <a:pPr algn="ctr" fontAlgn="base">
                <a:spcBef>
                  <a:spcPct val="0"/>
                </a:spcBef>
                <a:spcAft>
                  <a:spcPct val="0"/>
                </a:spcAft>
              </a:pPr>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揺らぎ無し</a:t>
              </a:r>
              <a:endParaRPr lang="en-US" altLang="ja-JP" sz="1200" b="1"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9" name="図 68">
              <a:extLst>
                <a:ext uri="{FF2B5EF4-FFF2-40B4-BE49-F238E27FC236}">
                  <a16:creationId xmlns:a16="http://schemas.microsoft.com/office/drawing/2014/main" id="{5B398C28-8296-5549-B17B-4444C9E1FA7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t="11311" r="909"/>
            <a:stretch/>
          </p:blipFill>
          <p:spPr>
            <a:xfrm flipH="1">
              <a:off x="2729863" y="4703389"/>
              <a:ext cx="2248536" cy="1888791"/>
            </a:xfrm>
            <a:prstGeom prst="rect">
              <a:avLst/>
            </a:prstGeom>
          </p:spPr>
        </p:pic>
        <p:pic>
          <p:nvPicPr>
            <p:cNvPr id="70" name="図 69">
              <a:extLst>
                <a:ext uri="{FF2B5EF4-FFF2-40B4-BE49-F238E27FC236}">
                  <a16:creationId xmlns:a16="http://schemas.microsoft.com/office/drawing/2014/main" id="{53C46266-3B36-844A-9A56-3288D979830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1018" t="64097"/>
            <a:stretch/>
          </p:blipFill>
          <p:spPr>
            <a:xfrm>
              <a:off x="2732299" y="5827568"/>
              <a:ext cx="2246099" cy="764612"/>
            </a:xfrm>
            <a:prstGeom prst="rect">
              <a:avLst/>
            </a:prstGeom>
          </p:spPr>
        </p:pic>
        <p:sp>
          <p:nvSpPr>
            <p:cNvPr id="71" name="Text Box 4">
              <a:extLst>
                <a:ext uri="{FF2B5EF4-FFF2-40B4-BE49-F238E27FC236}">
                  <a16:creationId xmlns:a16="http://schemas.microsoft.com/office/drawing/2014/main" id="{D4E90E22-A5C0-BB4E-ACF1-E376800C49E0}"/>
                </a:ext>
              </a:extLst>
            </p:cNvPr>
            <p:cNvSpPr txBox="1">
              <a:spLocks noChangeArrowheads="1"/>
            </p:cNvSpPr>
            <p:nvPr/>
          </p:nvSpPr>
          <p:spPr bwMode="auto">
            <a:xfrm>
              <a:off x="3276510" y="4381500"/>
              <a:ext cx="1143089"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406" tIns="84406" rIns="84406" bIns="84406" numCol="1" anchor="t" anchorCtr="0" compatLnSpc="1">
              <a:prstTxWarp prst="textNoShape">
                <a:avLst/>
              </a:prstTxWarp>
            </a:bodyPr>
            <a:lstStyle/>
            <a:p>
              <a:pPr algn="ctr" fontAlgn="base">
                <a:spcBef>
                  <a:spcPct val="0"/>
                </a:spcBef>
                <a:spcAft>
                  <a:spcPct val="0"/>
                </a:spcAft>
              </a:pPr>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揺らぎ有り</a:t>
              </a:r>
              <a:endParaRPr lang="en-US" altLang="ja-JP" sz="12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4" name="テキスト ボックス 3">
            <a:extLst>
              <a:ext uri="{FF2B5EF4-FFF2-40B4-BE49-F238E27FC236}">
                <a16:creationId xmlns:a16="http://schemas.microsoft.com/office/drawing/2014/main" id="{0B631B5E-D0A4-CA41-874D-F4C702207E2B}"/>
              </a:ext>
            </a:extLst>
          </p:cNvPr>
          <p:cNvSpPr txBox="1"/>
          <p:nvPr/>
        </p:nvSpPr>
        <p:spPr>
          <a:xfrm>
            <a:off x="4470400" y="794734"/>
            <a:ext cx="4495800" cy="1438855"/>
          </a:xfrm>
          <a:prstGeom prst="rect">
            <a:avLst/>
          </a:prstGeom>
          <a:noFill/>
        </p:spPr>
        <p:txBody>
          <a:bodyPr wrap="square" rtlCol="0">
            <a:spAutoFit/>
          </a:bodyPr>
          <a:lstStyle/>
          <a:p>
            <a:pPr>
              <a:lnSpc>
                <a:spcPts val="2100"/>
              </a:lnSpc>
            </a:pPr>
            <a:r>
              <a:rPr lang="en-US" altLang="ja-JP" sz="15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500">
                <a:latin typeface="メイリオ" panose="020B0604030504040204" pitchFamily="50" charset="-128"/>
                <a:ea typeface="メイリオ" panose="020B0604030504040204" pitchFamily="50" charset="-128"/>
                <a:cs typeface="メイリオ" panose="020B0604030504040204" pitchFamily="50" charset="-128"/>
              </a:rPr>
              <a:t>本研究による課題解決</a:t>
            </a:r>
            <a:r>
              <a:rPr lang="en-US" altLang="ja-JP" sz="1500" dirty="0">
                <a:latin typeface="メイリオ" panose="020B0604030504040204" pitchFamily="50" charset="-128"/>
                <a:ea typeface="メイリオ" panose="020B0604030504040204" pitchFamily="50" charset="-128"/>
                <a:cs typeface="メイリオ" panose="020B0604030504040204" pitchFamily="50" charset="-128"/>
              </a:rPr>
              <a:t>】</a:t>
            </a:r>
          </a:p>
          <a:p>
            <a:pPr marL="215900" lvl="1">
              <a:lnSpc>
                <a:spcPts val="2100"/>
              </a:lnSpc>
            </a:pPr>
            <a:r>
              <a:rPr lang="ja-JP" altLang="en-US" sz="1500">
                <a:latin typeface="メイリオ" panose="020B0604030504040204" pitchFamily="50" charset="-128"/>
                <a:ea typeface="メイリオ" panose="020B0604030504040204" pitchFamily="50" charset="-128"/>
                <a:cs typeface="メイリオ" panose="020B0604030504040204" pitchFamily="50" charset="-128"/>
              </a:rPr>
              <a:t>既知の空気揺らぎとそれに対応する意図的に特徴量を強調させた強度画像を機械学習器に訓練させる</a:t>
            </a:r>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2100"/>
              </a:lnSpc>
            </a:pPr>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正方形/長方形 4">
            <a:extLst>
              <a:ext uri="{FF2B5EF4-FFF2-40B4-BE49-F238E27FC236}">
                <a16:creationId xmlns:a16="http://schemas.microsoft.com/office/drawing/2014/main" id="{454CE047-5566-FB42-ADFE-309497812258}"/>
              </a:ext>
            </a:extLst>
          </p:cNvPr>
          <p:cNvSpPr/>
          <p:nvPr/>
        </p:nvSpPr>
        <p:spPr>
          <a:xfrm>
            <a:off x="46171" y="805934"/>
            <a:ext cx="3647152" cy="323165"/>
          </a:xfrm>
          <a:prstGeom prst="rect">
            <a:avLst/>
          </a:prstGeom>
        </p:spPr>
        <p:txBody>
          <a:bodyPr wrap="none">
            <a:spAutoFit/>
          </a:bodyPr>
          <a:lstStyle/>
          <a:p>
            <a:r>
              <a:rPr lang="en-US" altLang="ja-JP" sz="15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500">
                <a:latin typeface="メイリオ" panose="020B0604030504040204" pitchFamily="50" charset="-128"/>
                <a:ea typeface="メイリオ" panose="020B0604030504040204" pitchFamily="50" charset="-128"/>
                <a:cs typeface="メイリオ" panose="020B0604030504040204" pitchFamily="50" charset="-128"/>
              </a:rPr>
              <a:t>波面センサ</a:t>
            </a:r>
            <a:r>
              <a:rPr lang="en-US" altLang="ja-JP" sz="15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500">
                <a:latin typeface="メイリオ" panose="020B0604030504040204" pitchFamily="50" charset="-128"/>
                <a:ea typeface="メイリオ" panose="020B0604030504040204" pitchFamily="50" charset="-128"/>
                <a:cs typeface="メイリオ" panose="020B0604030504040204" pitchFamily="50" charset="-128"/>
              </a:rPr>
              <a:t>空気揺らぎ等の定量計測</a:t>
            </a:r>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正方形/長方形 5">
            <a:extLst>
              <a:ext uri="{FF2B5EF4-FFF2-40B4-BE49-F238E27FC236}">
                <a16:creationId xmlns:a16="http://schemas.microsoft.com/office/drawing/2014/main" id="{22A5857B-DCDD-F947-BFB0-24F326DB17A3}"/>
              </a:ext>
            </a:extLst>
          </p:cNvPr>
          <p:cNvSpPr/>
          <p:nvPr/>
        </p:nvSpPr>
        <p:spPr>
          <a:xfrm>
            <a:off x="218440" y="1137196"/>
            <a:ext cx="4175760" cy="1169551"/>
          </a:xfrm>
          <a:prstGeom prst="rect">
            <a:avLst/>
          </a:prstGeom>
        </p:spPr>
        <p:txBody>
          <a:bodyPr wrap="square">
            <a:spAutoFit/>
          </a:bodyPr>
          <a:lstStyle/>
          <a:p>
            <a:pPr>
              <a:lnSpc>
                <a:spcPts val="2100"/>
              </a:lnSpc>
            </a:pP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（波面センサの課題）</a:t>
            </a:r>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a:p>
            <a:pPr marL="355600" lvl="1" indent="-177800">
              <a:lnSpc>
                <a:spcPts val="2100"/>
              </a:lnSpc>
              <a:buFont typeface="Arial" panose="020B0604020202020204" pitchFamily="34" charset="0"/>
              <a:buChar char="•"/>
            </a:pP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空間解像度とダイナミックレンジの間にはトレードオフが存在する</a:t>
            </a:r>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a:p>
            <a:pPr marL="355600" lvl="1" indent="-177800">
              <a:lnSpc>
                <a:spcPts val="2100"/>
              </a:lnSpc>
              <a:buFont typeface="Arial" panose="020B0604020202020204" pitchFamily="34" charset="0"/>
              <a:buChar char="•"/>
            </a:pP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反復演算に伴う高速計測が困難である</a:t>
            </a:r>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1" name="正方形/長方形 80">
            <a:extLst>
              <a:ext uri="{FF2B5EF4-FFF2-40B4-BE49-F238E27FC236}">
                <a16:creationId xmlns:a16="http://schemas.microsoft.com/office/drawing/2014/main" id="{D70AE872-011B-D040-B6C3-1443B540F632}"/>
              </a:ext>
            </a:extLst>
          </p:cNvPr>
          <p:cNvSpPr/>
          <p:nvPr/>
        </p:nvSpPr>
        <p:spPr>
          <a:xfrm>
            <a:off x="4470400" y="2017236"/>
            <a:ext cx="4483100" cy="1438855"/>
          </a:xfrm>
          <a:prstGeom prst="rect">
            <a:avLst/>
          </a:prstGeom>
        </p:spPr>
        <p:txBody>
          <a:bodyPr wrap="square">
            <a:spAutoFit/>
          </a:bodyPr>
          <a:lstStyle/>
          <a:p>
            <a:pPr>
              <a:lnSpc>
                <a:spcPts val="2100"/>
              </a:lnSpc>
            </a:pPr>
            <a:r>
              <a:rPr lang="en-US" altLang="ja-JP" sz="15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高速計測可能な波面センサの開発に成功</a:t>
            </a:r>
            <a:r>
              <a:rPr lang="en-US" altLang="ja-JP" sz="1500" dirty="0">
                <a:latin typeface="メイリオ" panose="020B0604030504040204" pitchFamily="50" charset="-128"/>
                <a:ea typeface="メイリオ" panose="020B0604030504040204" pitchFamily="50" charset="-128"/>
                <a:cs typeface="メイリオ" panose="020B0604030504040204" pitchFamily="50" charset="-128"/>
              </a:rPr>
              <a:t>】</a:t>
            </a:r>
          </a:p>
          <a:p>
            <a:pPr marL="393700" lvl="1" indent="-127000">
              <a:lnSpc>
                <a:spcPts val="2100"/>
              </a:lnSpc>
              <a:buFont typeface="Arial" panose="020B0604020202020204" pitchFamily="34" charset="0"/>
              <a:buChar char="•"/>
            </a:pP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機械学習の利用により、従来より簡素な光学系で計測系が構築できる</a:t>
            </a:r>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a:p>
            <a:pPr marL="393700" lvl="1" indent="-127000">
              <a:lnSpc>
                <a:spcPts val="2100"/>
              </a:lnSpc>
              <a:buFont typeface="Arial" panose="020B0604020202020204" pitchFamily="34" charset="0"/>
              <a:buChar char="•"/>
            </a:pP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既存波面センサも活用できる、柔軟性の高い波面計測が実現できる</a:t>
            </a:r>
          </a:p>
        </p:txBody>
      </p:sp>
      <p:cxnSp>
        <p:nvCxnSpPr>
          <p:cNvPr id="82" name="直線コネクタ 81">
            <a:extLst>
              <a:ext uri="{FF2B5EF4-FFF2-40B4-BE49-F238E27FC236}">
                <a16:creationId xmlns:a16="http://schemas.microsoft.com/office/drawing/2014/main" id="{254D636D-04CA-C048-8920-48846C078E08}"/>
              </a:ext>
            </a:extLst>
          </p:cNvPr>
          <p:cNvCxnSpPr/>
          <p:nvPr/>
        </p:nvCxnSpPr>
        <p:spPr>
          <a:xfrm>
            <a:off x="133685" y="724745"/>
            <a:ext cx="885879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スライド番号プレースホルダー 1"/>
          <p:cNvSpPr txBox="1">
            <a:spLocks/>
          </p:cNvSpPr>
          <p:nvPr/>
        </p:nvSpPr>
        <p:spPr>
          <a:xfrm>
            <a:off x="8629649" y="0"/>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49</a:t>
            </a:fld>
            <a:endParaRPr kumimoji="1" lang="ja-JP" altLang="en-US" sz="2000" dirty="0"/>
          </a:p>
        </p:txBody>
      </p:sp>
      <p:sp>
        <p:nvSpPr>
          <p:cNvPr id="72" name="コンテンツ プレースホルダー 2">
            <a:extLst>
              <a:ext uri="{FF2B5EF4-FFF2-40B4-BE49-F238E27FC236}">
                <a16:creationId xmlns:a16="http://schemas.microsoft.com/office/drawing/2014/main" id="{6C83C8A4-8EFC-5A4E-A20A-B83D4F8B3E8E}"/>
              </a:ext>
            </a:extLst>
          </p:cNvPr>
          <p:cNvSpPr txBox="1">
            <a:spLocks/>
          </p:cNvSpPr>
          <p:nvPr/>
        </p:nvSpPr>
        <p:spPr>
          <a:xfrm>
            <a:off x="0" y="4676"/>
            <a:ext cx="1225848" cy="346249"/>
          </a:xfrm>
          <a:prstGeom prst="rect">
            <a:avLst/>
          </a:prstGeom>
          <a:solidFill>
            <a:schemeClr val="bg1">
              <a:lumMod val="85000"/>
            </a:schemeClr>
          </a:solidFill>
        </p:spPr>
        <p:txBody>
          <a:bodyPr wrap="none">
            <a:spAutoFit/>
          </a:bodyPr>
          <a:lst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a:lstStyle>
          <a:p>
            <a:pPr marL="0" indent="0">
              <a:lnSpc>
                <a:spcPct val="110000"/>
              </a:lnSpc>
              <a:buNone/>
            </a:pP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500" dirty="0" smtClean="0">
                <a:latin typeface="メイリオ" panose="020B0604030504040204" pitchFamily="50" charset="-128"/>
                <a:ea typeface="メイリオ" panose="020B0604030504040204" pitchFamily="50" charset="-128"/>
                <a:cs typeface="メイリオ" panose="020B0604030504040204" pitchFamily="50" charset="-128"/>
              </a:rPr>
              <a:t>DX</a:t>
            </a: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関連　</a:t>
            </a:r>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1488069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3"/>
          <p:cNvSpPr txBox="1">
            <a:spLocks/>
          </p:cNvSpPr>
          <p:nvPr/>
        </p:nvSpPr>
        <p:spPr>
          <a:xfrm>
            <a:off x="1534538" y="76476"/>
            <a:ext cx="6083717" cy="707886"/>
          </a:xfrm>
          <a:prstGeom prst="rect">
            <a:avLst/>
          </a:prstGeom>
        </p:spPr>
        <p:txBody>
          <a:bodyPr wrap="none">
            <a:spAutoFit/>
          </a:bodyPr>
          <a:lstStyle>
            <a:lvl1pPr algn="ctr" defTabSz="990570" rtl="0" eaLnBrk="1" latinLnBrk="0" hangingPunct="1">
              <a:spcBef>
                <a:spcPct val="0"/>
              </a:spcBef>
              <a:buNone/>
              <a:defRPr kumimoji="1" sz="4767" kern="1200">
                <a:solidFill>
                  <a:schemeClr val="tx1"/>
                </a:solidFill>
                <a:latin typeface="+mj-lt"/>
                <a:ea typeface="+mj-ea"/>
                <a:cs typeface="+mj-cs"/>
              </a:defRPr>
            </a:lvl1pPr>
          </a:lstStyle>
          <a:p>
            <a:r>
              <a:rPr lang="ja-JP" altLang="ja-JP" sz="2000" dirty="0">
                <a:latin typeface="メイリオ" panose="020B0604030504040204" pitchFamily="50" charset="-128"/>
                <a:ea typeface="メイリオ" panose="020B0604030504040204" pitchFamily="50" charset="-128"/>
                <a:cs typeface="メイリオ" panose="020B0604030504040204" pitchFamily="50" charset="-128"/>
              </a:rPr>
              <a:t>高度センサ情報処理技術の開発と応用に関する研究</a:t>
            </a:r>
            <a:br>
              <a:rPr lang="ja-JP" altLang="ja-JP" sz="2000" dirty="0">
                <a:latin typeface="メイリオ" panose="020B0604030504040204" pitchFamily="50" charset="-128"/>
                <a:ea typeface="メイリオ" panose="020B0604030504040204" pitchFamily="50" charset="-128"/>
                <a:cs typeface="メイリオ" panose="020B0604030504040204" pitchFamily="50" charset="-128"/>
              </a:rPr>
            </a:b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画像処理技術を用いた微生物の自動</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計数</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テキスト ボックス 2"/>
          <p:cNvSpPr txBox="1">
            <a:spLocks noChangeArrowheads="1"/>
          </p:cNvSpPr>
          <p:nvPr/>
        </p:nvSpPr>
        <p:spPr bwMode="auto">
          <a:xfrm>
            <a:off x="75602" y="798378"/>
            <a:ext cx="8687308" cy="477054"/>
          </a:xfrm>
          <a:prstGeom prst="rect">
            <a:avLst/>
          </a:prstGeom>
          <a:noFill/>
          <a:ln w="9525">
            <a:no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lr>
                <a:schemeClr val="hlink"/>
              </a:buClr>
              <a:buSzPct val="70000"/>
              <a:buFont typeface="Wingdings" panose="05000000000000000000" pitchFamily="2" charset="2"/>
              <a:buChar char="n"/>
              <a:defRPr kumimoji="1" sz="3200">
                <a:solidFill>
                  <a:schemeClr val="tx1"/>
                </a:solidFill>
                <a:latin typeface="Garamond" panose="02020404030301010803" pitchFamily="18" charset="0"/>
                <a:ea typeface="ＭＳ Ｐゴシック" panose="020B0600070205080204" pitchFamily="50" charset="-128"/>
              </a:defRPr>
            </a:lvl1pPr>
            <a:lvl2pPr marL="742950" indent="-285750">
              <a:spcBef>
                <a:spcPct val="20000"/>
              </a:spcBef>
              <a:buClr>
                <a:schemeClr val="accent2"/>
              </a:buClr>
              <a:buSzPct val="70000"/>
              <a:buFont typeface="Wingdings" panose="05000000000000000000" pitchFamily="2" charset="2"/>
              <a:buChar char="n"/>
              <a:defRPr kumimoji="1" sz="2800">
                <a:solidFill>
                  <a:schemeClr val="tx1"/>
                </a:solidFill>
                <a:latin typeface="Garamond" panose="02020404030301010803" pitchFamily="18" charset="0"/>
                <a:ea typeface="ＭＳ Ｐゴシック" panose="020B0600070205080204" pitchFamily="50" charset="-128"/>
              </a:defRPr>
            </a:lvl2pPr>
            <a:lvl3pPr marL="1143000" indent="-228600">
              <a:spcBef>
                <a:spcPct val="20000"/>
              </a:spcBef>
              <a:buClr>
                <a:schemeClr val="tx2"/>
              </a:buClr>
              <a:buSzPct val="70000"/>
              <a:buFont typeface="Wingdings" panose="05000000000000000000" pitchFamily="2" charset="2"/>
              <a:buChar char="n"/>
              <a:defRPr kumimoji="1" sz="2400">
                <a:solidFill>
                  <a:schemeClr val="tx1"/>
                </a:solidFill>
                <a:latin typeface="Garamond" panose="02020404030301010803" pitchFamily="18"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n"/>
              <a:defRPr kumimoji="1" sz="2000">
                <a:solidFill>
                  <a:schemeClr val="tx1"/>
                </a:solidFill>
                <a:latin typeface="Garamond" panose="02020404030301010803" pitchFamily="18" charset="0"/>
                <a:ea typeface="ＭＳ Ｐゴシック" panose="020B0600070205080204" pitchFamily="50" charset="-128"/>
              </a:defRPr>
            </a:lvl4pPr>
            <a:lvl5pPr marL="2057400" indent="-228600">
              <a:spcBef>
                <a:spcPct val="20000"/>
              </a:spcBef>
              <a:buClr>
                <a:schemeClr val="hlink"/>
              </a:buClr>
              <a:buSzPct val="70000"/>
              <a:buFont typeface="Wingdings" panose="05000000000000000000" pitchFamily="2" charset="2"/>
              <a:buChar char="n"/>
              <a:defRPr kumimoji="1" sz="2000">
                <a:solidFill>
                  <a:schemeClr val="tx1"/>
                </a:solidFill>
                <a:latin typeface="Garamond" panose="02020404030301010803"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Garamond" panose="02020404030301010803"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Garamond" panose="02020404030301010803"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Garamond" panose="02020404030301010803"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Garamond" panose="02020404030301010803" pitchFamily="18" charset="0"/>
                <a:ea typeface="ＭＳ Ｐゴシック" panose="020B0600070205080204" pitchFamily="50" charset="-128"/>
              </a:defRPr>
            </a:lvl9pPr>
          </a:lstStyle>
          <a:p>
            <a:pPr>
              <a:lnSpc>
                <a:spcPts val="1520"/>
              </a:lnSpc>
              <a:spcBef>
                <a:spcPct val="0"/>
              </a:spcBef>
              <a:buClrTx/>
              <a:buSzTx/>
              <a:buFontTx/>
              <a:buNone/>
            </a:pP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a:latin typeface="メイリオ" panose="020B0604030504040204" pitchFamily="50" charset="-128"/>
                <a:ea typeface="メイリオ" panose="020B0604030504040204" pitchFamily="50" charset="-128"/>
                <a:cs typeface="メイリオ" panose="020B0604030504040204" pitchFamily="50" charset="-128"/>
              </a:rPr>
              <a:t>背景</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a:latin typeface="メイリオ" panose="020B0604030504040204" pitchFamily="50" charset="-128"/>
                <a:ea typeface="メイリオ" panose="020B0604030504040204" pitchFamily="50" charset="-128"/>
              </a:rPr>
              <a:t>温泉</a:t>
            </a:r>
            <a:r>
              <a:rPr lang="ja-JP" altLang="en-US" sz="1100" dirty="0">
                <a:latin typeface="メイリオ" panose="020B0604030504040204" pitchFamily="50" charset="-128"/>
                <a:ea typeface="メイリオ" panose="020B0604030504040204" pitchFamily="50" charset="-128"/>
              </a:rPr>
              <a:t>でのレジオネラ</a:t>
            </a:r>
            <a:r>
              <a:rPr lang="ja-JP" altLang="en-US" sz="1100">
                <a:latin typeface="メイリオ" panose="020B0604030504040204" pitchFamily="50" charset="-128"/>
                <a:ea typeface="メイリオ" panose="020B0604030504040204" pitchFamily="50" charset="-128"/>
              </a:rPr>
              <a:t>肺炎や食品</a:t>
            </a:r>
            <a:r>
              <a:rPr lang="ja-JP" altLang="en-US" sz="1100" dirty="0">
                <a:latin typeface="メイリオ" panose="020B0604030504040204" pitchFamily="50" charset="-128"/>
                <a:ea typeface="メイリオ" panose="020B0604030504040204" pitchFamily="50" charset="-128"/>
              </a:rPr>
              <a:t>による大規模食中毒の原因となる</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微生物からの安全性確保に向け、検査現場で短時間</a:t>
            </a:r>
            <a:r>
              <a:rPr lang="ja-JP" altLang="en-US" sz="1100">
                <a:latin typeface="メイリオ" panose="020B0604030504040204" pitchFamily="50" charset="-128"/>
                <a:ea typeface="メイリオ" panose="020B0604030504040204" pitchFamily="50" charset="-128"/>
                <a:cs typeface="メイリオ" panose="020B0604030504040204" pitchFamily="50" charset="-128"/>
              </a:rPr>
              <a:t>に微生物</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1520"/>
              </a:lnSpc>
              <a:spcBef>
                <a:spcPct val="0"/>
              </a:spcBef>
              <a:buClrTx/>
              <a:buSzTx/>
              <a:buFontTx/>
              <a:buNone/>
            </a:pP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a:latin typeface="メイリオ" panose="020B0604030504040204" pitchFamily="50" charset="-128"/>
                <a:ea typeface="メイリオ" panose="020B0604030504040204" pitchFamily="50" charset="-128"/>
                <a:cs typeface="メイリオ" panose="020B0604030504040204" pitchFamily="50" charset="-128"/>
              </a:rPr>
              <a:t>数</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を測定するニーズが</a:t>
            </a:r>
            <a:r>
              <a:rPr lang="ja-JP" altLang="en-US" sz="1100">
                <a:latin typeface="メイリオ" panose="020B0604030504040204" pitchFamily="50" charset="-128"/>
                <a:ea typeface="メイリオ" panose="020B0604030504040204" pitchFamily="50" charset="-128"/>
                <a:cs typeface="メイリオ" panose="020B0604030504040204" pitchFamily="50" charset="-128"/>
              </a:rPr>
              <a:t>高い。</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テキスト ボックス 4"/>
          <p:cNvSpPr txBox="1">
            <a:spLocks noChangeArrowheads="1"/>
          </p:cNvSpPr>
          <p:nvPr/>
        </p:nvSpPr>
        <p:spPr bwMode="auto">
          <a:xfrm>
            <a:off x="278129" y="1444316"/>
            <a:ext cx="2409606" cy="201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kumimoji="1" sz="3200">
                <a:solidFill>
                  <a:schemeClr val="tx1"/>
                </a:solidFill>
                <a:latin typeface="Garamond" panose="02020404030301010803" pitchFamily="18" charset="0"/>
                <a:ea typeface="ＭＳ Ｐゴシック" panose="020B0600070205080204" pitchFamily="50" charset="-128"/>
              </a:defRPr>
            </a:lvl1pPr>
            <a:lvl2pPr marL="742950" indent="-285750">
              <a:spcBef>
                <a:spcPct val="20000"/>
              </a:spcBef>
              <a:buClr>
                <a:schemeClr val="accent2"/>
              </a:buClr>
              <a:buSzPct val="70000"/>
              <a:buFont typeface="Wingdings" panose="05000000000000000000" pitchFamily="2" charset="2"/>
              <a:buChar char="n"/>
              <a:defRPr kumimoji="1" sz="2800">
                <a:solidFill>
                  <a:schemeClr val="tx1"/>
                </a:solidFill>
                <a:latin typeface="Garamond" panose="02020404030301010803" pitchFamily="18" charset="0"/>
                <a:ea typeface="ＭＳ Ｐゴシック" panose="020B0600070205080204" pitchFamily="50" charset="-128"/>
              </a:defRPr>
            </a:lvl2pPr>
            <a:lvl3pPr marL="1143000" indent="-228600">
              <a:spcBef>
                <a:spcPct val="20000"/>
              </a:spcBef>
              <a:buClr>
                <a:schemeClr val="tx2"/>
              </a:buClr>
              <a:buSzPct val="70000"/>
              <a:buFont typeface="Wingdings" panose="05000000000000000000" pitchFamily="2" charset="2"/>
              <a:buChar char="n"/>
              <a:defRPr kumimoji="1" sz="2400">
                <a:solidFill>
                  <a:schemeClr val="tx1"/>
                </a:solidFill>
                <a:latin typeface="Garamond" panose="02020404030301010803" pitchFamily="18"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n"/>
              <a:defRPr kumimoji="1" sz="2000">
                <a:solidFill>
                  <a:schemeClr val="tx1"/>
                </a:solidFill>
                <a:latin typeface="Garamond" panose="02020404030301010803" pitchFamily="18" charset="0"/>
                <a:ea typeface="ＭＳ Ｐゴシック" panose="020B0600070205080204" pitchFamily="50" charset="-128"/>
              </a:defRPr>
            </a:lvl4pPr>
            <a:lvl5pPr marL="2057400" indent="-228600">
              <a:spcBef>
                <a:spcPct val="20000"/>
              </a:spcBef>
              <a:buClr>
                <a:schemeClr val="hlink"/>
              </a:buClr>
              <a:buSzPct val="70000"/>
              <a:buFont typeface="Wingdings" panose="05000000000000000000" pitchFamily="2" charset="2"/>
              <a:buChar char="n"/>
              <a:defRPr kumimoji="1" sz="2000">
                <a:solidFill>
                  <a:schemeClr val="tx1"/>
                </a:solidFill>
                <a:latin typeface="Garamond" panose="02020404030301010803"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Garamond" panose="02020404030301010803"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Garamond" panose="02020404030301010803"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Garamond" panose="02020404030301010803"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Garamond" panose="02020404030301010803" pitchFamily="18" charset="0"/>
                <a:ea typeface="ＭＳ Ｐゴシック" panose="020B0600070205080204" pitchFamily="50" charset="-128"/>
              </a:defRPr>
            </a:lvl9pPr>
          </a:lstStyle>
          <a:p>
            <a:pPr>
              <a:lnSpc>
                <a:spcPts val="1520"/>
              </a:lnSpc>
              <a:spcBef>
                <a:spcPct val="0"/>
              </a:spcBef>
              <a:buClrTx/>
              <a:buSzTx/>
              <a:buFontTx/>
              <a:buNone/>
            </a:pPr>
            <a:r>
              <a:rPr lang="ja-JP" altLang="en-US" sz="1100" u="sng" dirty="0">
                <a:latin typeface="メイリオ" panose="020B0604030504040204" pitchFamily="50" charset="-128"/>
                <a:ea typeface="メイリオ" panose="020B0604030504040204" pitchFamily="50" charset="-128"/>
                <a:cs typeface="メイリオ" panose="020B0604030504040204" pitchFamily="50" charset="-128"/>
              </a:rPr>
              <a:t>プレート培養法</a:t>
            </a:r>
            <a:endParaRPr lang="en-US" altLang="ja-JP" sz="1100" u="sng"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1520"/>
              </a:lnSpc>
              <a:spcBef>
                <a:spcPct val="0"/>
              </a:spcBef>
              <a:buClrTx/>
              <a:buSzTx/>
              <a:buFontTx/>
              <a:buNone/>
            </a:pP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　試料液を無菌の希釈液で懸濁し、寒天培地で培養したコロニー</a:t>
            </a:r>
            <a:r>
              <a:rPr lang="ja-JP" altLang="en-US" sz="1100">
                <a:latin typeface="メイリオ" panose="020B0604030504040204" pitchFamily="50" charset="-128"/>
                <a:ea typeface="メイリオ" panose="020B0604030504040204" pitchFamily="50" charset="-128"/>
                <a:cs typeface="メイリオ" panose="020B0604030504040204" pitchFamily="50" charset="-128"/>
              </a:rPr>
              <a:t>を観察して</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微生物を</a:t>
            </a:r>
            <a:r>
              <a:rPr lang="ja-JP" altLang="en-US" sz="1100">
                <a:latin typeface="メイリオ" panose="020B0604030504040204" pitchFamily="50" charset="-128"/>
                <a:ea typeface="メイリオ" panose="020B0604030504040204" pitchFamily="50" charset="-128"/>
                <a:cs typeface="メイリオ" panose="020B0604030504040204" pitchFamily="50" charset="-128"/>
              </a:rPr>
              <a:t>定量化する</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1520"/>
              </a:lnSpc>
              <a:spcBef>
                <a:spcPct val="0"/>
              </a:spcBef>
              <a:buClrTx/>
              <a:buSzTx/>
              <a:buFontTx/>
              <a:buNone/>
            </a:pPr>
            <a:r>
              <a:rPr lang="ja-JP" altLang="en-US" sz="110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安価におこなえる</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1520"/>
              </a:lnSpc>
              <a:spcBef>
                <a:spcPct val="0"/>
              </a:spcBef>
              <a:buClrTx/>
              <a:buSzTx/>
              <a:buFontTx/>
              <a:buNone/>
            </a:pP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a:latin typeface="メイリオ" panose="020B0604030504040204" pitchFamily="50" charset="-128"/>
                <a:ea typeface="メイリオ" panose="020B0604030504040204" pitchFamily="50" charset="-128"/>
                <a:cs typeface="メイリオ" panose="020B0604030504040204" pitchFamily="50" charset="-128"/>
              </a:rPr>
              <a:t>短所</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a:t>
            </a:r>
          </a:p>
          <a:p>
            <a:pPr marL="88900" indent="-88900">
              <a:lnSpc>
                <a:spcPts val="1520"/>
              </a:lnSpc>
              <a:spcBef>
                <a:spcPct val="0"/>
              </a:spcBef>
              <a:buClrTx/>
              <a:buSzTx/>
              <a:buFont typeface="Arial" panose="020B0604020202020204" pitchFamily="34" charset="0"/>
              <a:buChar char="•"/>
            </a:pPr>
            <a:r>
              <a:rPr lang="ja-JP" altLang="en-US" sz="1100">
                <a:latin typeface="メイリオ" panose="020B0604030504040204" pitchFamily="50" charset="-128"/>
                <a:ea typeface="メイリオ" panose="020B0604030504040204" pitchFamily="50" charset="-128"/>
                <a:cs typeface="メイリオ" panose="020B0604030504040204" pitchFamily="50" charset="-128"/>
              </a:rPr>
              <a:t>結果</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が出るまでに数日を要する</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pPr marL="88900" indent="-88900">
              <a:lnSpc>
                <a:spcPts val="1520"/>
              </a:lnSpc>
              <a:spcBef>
                <a:spcPct val="0"/>
              </a:spcBef>
              <a:buClrTx/>
              <a:buSzTx/>
              <a:buFont typeface="Arial" panose="020B0604020202020204" pitchFamily="34" charset="0"/>
              <a:buChar char="•"/>
            </a:pPr>
            <a:r>
              <a:rPr lang="ja-JP" altLang="en-US" sz="1100">
                <a:latin typeface="メイリオ" panose="020B0604030504040204" pitchFamily="50" charset="-128"/>
                <a:ea typeface="メイリオ" panose="020B0604030504040204" pitchFamily="50" charset="-128"/>
                <a:cs typeface="メイリオ" panose="020B0604030504040204" pitchFamily="50" charset="-128"/>
              </a:rPr>
              <a:t>人が目視計数するため、疲労による見逃しや重複などが生じる</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pPr marL="88900" indent="-88900">
              <a:lnSpc>
                <a:spcPts val="1520"/>
              </a:lnSpc>
              <a:spcBef>
                <a:spcPct val="0"/>
              </a:spcBef>
              <a:buClrTx/>
              <a:buSzTx/>
              <a:buFont typeface="Arial" panose="020B0604020202020204" pitchFamily="34" charset="0"/>
              <a:buChar char="•"/>
            </a:pPr>
            <a:r>
              <a:rPr lang="ja-JP" altLang="en-US" sz="1100">
                <a:latin typeface="メイリオ" panose="020B0604030504040204" pitchFamily="50" charset="-128"/>
                <a:ea typeface="メイリオ" panose="020B0604030504040204" pitchFamily="50" charset="-128"/>
                <a:cs typeface="メイリオ" panose="020B0604030504040204" pitchFamily="50" charset="-128"/>
              </a:rPr>
              <a:t>微生物数を過小評価しやすい</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テキスト ボックス 4"/>
          <p:cNvSpPr txBox="1">
            <a:spLocks noChangeArrowheads="1"/>
          </p:cNvSpPr>
          <p:nvPr/>
        </p:nvSpPr>
        <p:spPr bwMode="auto">
          <a:xfrm>
            <a:off x="4143799" y="1444316"/>
            <a:ext cx="2330798" cy="1823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kumimoji="1" sz="3200">
                <a:solidFill>
                  <a:schemeClr val="tx1"/>
                </a:solidFill>
                <a:latin typeface="Garamond" panose="02020404030301010803" pitchFamily="18" charset="0"/>
                <a:ea typeface="ＭＳ Ｐゴシック" panose="020B0600070205080204" pitchFamily="50" charset="-128"/>
              </a:defRPr>
            </a:lvl1pPr>
            <a:lvl2pPr marL="742950" indent="-285750">
              <a:spcBef>
                <a:spcPct val="20000"/>
              </a:spcBef>
              <a:buClr>
                <a:schemeClr val="accent2"/>
              </a:buClr>
              <a:buSzPct val="70000"/>
              <a:buFont typeface="Wingdings" panose="05000000000000000000" pitchFamily="2" charset="2"/>
              <a:buChar char="n"/>
              <a:defRPr kumimoji="1" sz="2800">
                <a:solidFill>
                  <a:schemeClr val="tx1"/>
                </a:solidFill>
                <a:latin typeface="Garamond" panose="02020404030301010803" pitchFamily="18" charset="0"/>
                <a:ea typeface="ＭＳ Ｐゴシック" panose="020B0600070205080204" pitchFamily="50" charset="-128"/>
              </a:defRPr>
            </a:lvl2pPr>
            <a:lvl3pPr marL="1143000" indent="-228600">
              <a:spcBef>
                <a:spcPct val="20000"/>
              </a:spcBef>
              <a:buClr>
                <a:schemeClr val="tx2"/>
              </a:buClr>
              <a:buSzPct val="70000"/>
              <a:buFont typeface="Wingdings" panose="05000000000000000000" pitchFamily="2" charset="2"/>
              <a:buChar char="n"/>
              <a:defRPr kumimoji="1" sz="2400">
                <a:solidFill>
                  <a:schemeClr val="tx1"/>
                </a:solidFill>
                <a:latin typeface="Garamond" panose="02020404030301010803" pitchFamily="18"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n"/>
              <a:defRPr kumimoji="1" sz="2000">
                <a:solidFill>
                  <a:schemeClr val="tx1"/>
                </a:solidFill>
                <a:latin typeface="Garamond" panose="02020404030301010803" pitchFamily="18" charset="0"/>
                <a:ea typeface="ＭＳ Ｐゴシック" panose="020B0600070205080204" pitchFamily="50" charset="-128"/>
              </a:defRPr>
            </a:lvl4pPr>
            <a:lvl5pPr marL="2057400" indent="-228600">
              <a:spcBef>
                <a:spcPct val="20000"/>
              </a:spcBef>
              <a:buClr>
                <a:schemeClr val="hlink"/>
              </a:buClr>
              <a:buSzPct val="70000"/>
              <a:buFont typeface="Wingdings" panose="05000000000000000000" pitchFamily="2" charset="2"/>
              <a:buChar char="n"/>
              <a:defRPr kumimoji="1" sz="2000">
                <a:solidFill>
                  <a:schemeClr val="tx1"/>
                </a:solidFill>
                <a:latin typeface="Garamond" panose="02020404030301010803"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Garamond" panose="02020404030301010803"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Garamond" panose="02020404030301010803"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Garamond" panose="02020404030301010803"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Garamond" panose="02020404030301010803" pitchFamily="18" charset="0"/>
                <a:ea typeface="ＭＳ Ｐゴシック" panose="020B0600070205080204" pitchFamily="50" charset="-128"/>
              </a:defRPr>
            </a:lvl9pPr>
          </a:lstStyle>
          <a:p>
            <a:pPr>
              <a:lnSpc>
                <a:spcPts val="1520"/>
              </a:lnSpc>
              <a:spcBef>
                <a:spcPct val="0"/>
              </a:spcBef>
              <a:buClrTx/>
              <a:buSzTx/>
              <a:buFontTx/>
              <a:buNone/>
            </a:pPr>
            <a:r>
              <a:rPr lang="ja-JP" altLang="en-US" sz="1100" u="sng" dirty="0">
                <a:latin typeface="メイリオ" panose="020B0604030504040204" pitchFamily="50" charset="-128"/>
                <a:ea typeface="メイリオ" panose="020B0604030504040204" pitchFamily="50" charset="-128"/>
                <a:cs typeface="メイリオ" panose="020B0604030504040204" pitchFamily="50" charset="-128"/>
              </a:rPr>
              <a:t>フローサイトメトリー</a:t>
            </a:r>
            <a:endParaRPr lang="en-US" altLang="ja-JP" sz="1100" u="sng"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1520"/>
              </a:lnSpc>
              <a:spcBef>
                <a:spcPct val="0"/>
              </a:spcBef>
              <a:buClrTx/>
              <a:buSzTx/>
              <a:buFontTx/>
              <a:buNone/>
            </a:pP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　試料液に蛍光色素を混ぜて微生物を染色し、これを毛細管に流しながら</a:t>
            </a:r>
            <a:r>
              <a:rPr lang="ja-JP" altLang="en-US" sz="1100">
                <a:latin typeface="メイリオ" panose="020B0604030504040204" pitchFamily="50" charset="-128"/>
                <a:ea typeface="メイリオ" panose="020B0604030504040204" pitchFamily="50" charset="-128"/>
                <a:cs typeface="メイリオ" panose="020B0604030504040204" pitchFamily="50" charset="-128"/>
              </a:rPr>
              <a:t>励起ビーム（レーザ光）で</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光学</a:t>
            </a:r>
            <a:r>
              <a:rPr lang="ja-JP" altLang="en-US" sz="1100">
                <a:latin typeface="メイリオ" panose="020B0604030504040204" pitchFamily="50" charset="-128"/>
                <a:ea typeface="メイリオ" panose="020B0604030504040204" pitchFamily="50" charset="-128"/>
                <a:cs typeface="メイリオ" panose="020B0604030504040204" pitchFamily="50" charset="-128"/>
              </a:rPr>
              <a:t>検出する</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1520"/>
              </a:lnSpc>
              <a:spcBef>
                <a:spcPct val="0"/>
              </a:spcBef>
              <a:buClrTx/>
              <a:buSzTx/>
              <a:buFontTx/>
              <a:buNone/>
            </a:pP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・数時間以内で結果が得られる</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1520"/>
              </a:lnSpc>
              <a:spcBef>
                <a:spcPct val="0"/>
              </a:spcBef>
              <a:buClrTx/>
              <a:buSzTx/>
              <a:buNone/>
            </a:pP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・直接計数であり自動化が可能</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1520"/>
              </a:lnSpc>
              <a:spcBef>
                <a:spcPct val="0"/>
              </a:spcBef>
              <a:buClrTx/>
              <a:buSzTx/>
              <a:buNone/>
            </a:pP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a:latin typeface="メイリオ" panose="020B0604030504040204" pitchFamily="50" charset="-128"/>
                <a:ea typeface="メイリオ" panose="020B0604030504040204" pitchFamily="50" charset="-128"/>
                <a:cs typeface="メイリオ" panose="020B0604030504040204" pitchFamily="50" charset="-128"/>
              </a:rPr>
              <a:t>短所</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a:t>
            </a:r>
          </a:p>
          <a:p>
            <a:pPr>
              <a:lnSpc>
                <a:spcPts val="1520"/>
              </a:lnSpc>
              <a:spcBef>
                <a:spcPct val="0"/>
              </a:spcBef>
              <a:buClrTx/>
              <a:buSzTx/>
              <a:buNone/>
            </a:pPr>
            <a:r>
              <a:rPr lang="ja-JP" altLang="en-US" sz="1100">
                <a:latin typeface="メイリオ" panose="020B0604030504040204" pitchFamily="50" charset="-128"/>
                <a:ea typeface="メイリオ" panose="020B0604030504040204" pitchFamily="50" charset="-128"/>
                <a:cs typeface="メイリオ" panose="020B0604030504040204" pitchFamily="50" charset="-128"/>
              </a:rPr>
              <a:t>・装置が高価</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である</a:t>
            </a:r>
          </a:p>
        </p:txBody>
      </p:sp>
      <p:pic>
        <p:nvPicPr>
          <p:cNvPr id="13" name="図 3">
            <a:extLst>
              <a:ext uri="{FF2B5EF4-FFF2-40B4-BE49-F238E27FC236}">
                <a16:creationId xmlns:a16="http://schemas.microsoft.com/office/drawing/2014/main" id="{62C2CA4F-117D-484F-872C-DEF06AD89D99}"/>
              </a:ext>
            </a:extLst>
          </p:cNvPr>
          <p:cNvPicPr>
            <a:picLocks noChangeAspect="1"/>
          </p:cNvPicPr>
          <p:nvPr/>
        </p:nvPicPr>
        <p:blipFill>
          <a:blip r:embed="rId2" cstate="email">
            <a:extLst>
              <a:ext uri="{28A0092B-C50C-407E-A947-70E740481C1C}">
                <a14:useLocalDpi xmlns:a14="http://schemas.microsoft.com/office/drawing/2010/main"/>
              </a:ext>
            </a:extLst>
          </a:blip>
          <a:srcRect l="3500" r="3696"/>
          <a:stretch>
            <a:fillRect/>
          </a:stretch>
        </p:blipFill>
        <p:spPr bwMode="auto">
          <a:xfrm>
            <a:off x="366707" y="4916431"/>
            <a:ext cx="1923600" cy="1560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テキスト ボックス 2">
            <a:extLst>
              <a:ext uri="{FF2B5EF4-FFF2-40B4-BE49-F238E27FC236}">
                <a16:creationId xmlns:a16="http://schemas.microsoft.com/office/drawing/2014/main" id="{5ABE6399-9639-9848-83EA-4B9FB9CB1AF5}"/>
              </a:ext>
            </a:extLst>
          </p:cNvPr>
          <p:cNvSpPr txBox="1">
            <a:spLocks noChangeArrowheads="1"/>
          </p:cNvSpPr>
          <p:nvPr/>
        </p:nvSpPr>
        <p:spPr bwMode="auto">
          <a:xfrm>
            <a:off x="75602" y="3954587"/>
            <a:ext cx="7837275"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kumimoji="1" sz="3200">
                <a:solidFill>
                  <a:schemeClr val="tx1"/>
                </a:solidFill>
                <a:latin typeface="Garamond" panose="02020404030301010803" pitchFamily="18" charset="0"/>
                <a:ea typeface="ＭＳ Ｐゴシック" panose="020B0600070205080204" pitchFamily="50" charset="-128"/>
              </a:defRPr>
            </a:lvl1pPr>
            <a:lvl2pPr marL="742950" indent="-285750">
              <a:spcBef>
                <a:spcPct val="20000"/>
              </a:spcBef>
              <a:buClr>
                <a:schemeClr val="accent2"/>
              </a:buClr>
              <a:buSzPct val="70000"/>
              <a:buFont typeface="Wingdings" panose="05000000000000000000" pitchFamily="2" charset="2"/>
              <a:buChar char="n"/>
              <a:defRPr kumimoji="1" sz="2800">
                <a:solidFill>
                  <a:schemeClr val="tx1"/>
                </a:solidFill>
                <a:latin typeface="Garamond" panose="02020404030301010803" pitchFamily="18" charset="0"/>
                <a:ea typeface="ＭＳ Ｐゴシック" panose="020B0600070205080204" pitchFamily="50" charset="-128"/>
              </a:defRPr>
            </a:lvl2pPr>
            <a:lvl3pPr marL="1143000" indent="-228600">
              <a:spcBef>
                <a:spcPct val="20000"/>
              </a:spcBef>
              <a:buClr>
                <a:schemeClr val="tx2"/>
              </a:buClr>
              <a:buSzPct val="70000"/>
              <a:buFont typeface="Wingdings" panose="05000000000000000000" pitchFamily="2" charset="2"/>
              <a:buChar char="n"/>
              <a:defRPr kumimoji="1" sz="2400">
                <a:solidFill>
                  <a:schemeClr val="tx1"/>
                </a:solidFill>
                <a:latin typeface="Garamond" panose="02020404030301010803" pitchFamily="18"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n"/>
              <a:defRPr kumimoji="1" sz="2000">
                <a:solidFill>
                  <a:schemeClr val="tx1"/>
                </a:solidFill>
                <a:latin typeface="Garamond" panose="02020404030301010803" pitchFamily="18" charset="0"/>
                <a:ea typeface="ＭＳ Ｐゴシック" panose="020B0600070205080204" pitchFamily="50" charset="-128"/>
              </a:defRPr>
            </a:lvl4pPr>
            <a:lvl5pPr marL="2057400" indent="-228600">
              <a:spcBef>
                <a:spcPct val="20000"/>
              </a:spcBef>
              <a:buClr>
                <a:schemeClr val="hlink"/>
              </a:buClr>
              <a:buSzPct val="70000"/>
              <a:buFont typeface="Wingdings" panose="05000000000000000000" pitchFamily="2" charset="2"/>
              <a:buChar char="n"/>
              <a:defRPr kumimoji="1" sz="2000">
                <a:solidFill>
                  <a:schemeClr val="tx1"/>
                </a:solidFill>
                <a:latin typeface="Garamond" panose="02020404030301010803"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Garamond" panose="02020404030301010803"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Garamond" panose="02020404030301010803"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Garamond" panose="02020404030301010803"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Garamond" panose="02020404030301010803" pitchFamily="18" charset="0"/>
                <a:ea typeface="ＭＳ Ｐゴシック" panose="020B0600070205080204" pitchFamily="50" charset="-128"/>
              </a:defRPr>
            </a:lvl9pPr>
          </a:lstStyle>
          <a:p>
            <a:pPr>
              <a:lnSpc>
                <a:spcPts val="1520"/>
              </a:lnSpc>
              <a:spcBef>
                <a:spcPct val="0"/>
              </a:spcBef>
              <a:buClrTx/>
              <a:buSzTx/>
              <a:buFontTx/>
              <a:buNone/>
            </a:pP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a:latin typeface="メイリオ" panose="020B0604030504040204" pitchFamily="50" charset="-128"/>
                <a:ea typeface="メイリオ" panose="020B0604030504040204" pitchFamily="50" charset="-128"/>
                <a:cs typeface="メイリオ" panose="020B0604030504040204" pitchFamily="50" charset="-128"/>
              </a:rPr>
              <a:t>ポータブル</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・マイクロ流</a:t>
            </a:r>
            <a:r>
              <a:rPr lang="ja-JP" altLang="en-US" sz="1100">
                <a:latin typeface="メイリオ" panose="020B0604030504040204" pitchFamily="50" charset="-128"/>
                <a:ea typeface="メイリオ" panose="020B0604030504040204" pitchFamily="50" charset="-128"/>
                <a:cs typeface="メイリオ" panose="020B0604030504040204" pitchFamily="50" charset="-128"/>
              </a:rPr>
              <a:t>路システムの開発</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a:t>
            </a:r>
          </a:p>
          <a:p>
            <a:pPr>
              <a:lnSpc>
                <a:spcPts val="1520"/>
              </a:lnSpc>
              <a:spcBef>
                <a:spcPct val="0"/>
              </a:spcBef>
              <a:buClrTx/>
              <a:buSzTx/>
              <a:buFont typeface="Wingdings" panose="05000000000000000000" pitchFamily="2" charset="2"/>
              <a:buNone/>
            </a:pPr>
            <a:r>
              <a:rPr lang="ja-JP" altLang="en-US" sz="1100">
                <a:latin typeface="メイリオ" panose="020B0604030504040204" pitchFamily="50" charset="-128"/>
                <a:ea typeface="メイリオ" panose="020B0604030504040204" pitchFamily="50" charset="-128"/>
                <a:cs typeface="メイリオ" panose="020B0604030504040204" pitchFamily="50" charset="-128"/>
              </a:rPr>
              <a:t>　マイクロ流</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路チップを用いた持ち運びが可能なシステム（</a:t>
            </a:r>
            <a:r>
              <a:rPr lang="ja-JP" altLang="en-US" sz="1100">
                <a:latin typeface="メイリオ" panose="020B0604030504040204" pitchFamily="50" charset="-128"/>
                <a:ea typeface="メイリオ" panose="020B0604030504040204" pitchFamily="50" charset="-128"/>
                <a:cs typeface="メイリオ" panose="020B0604030504040204" pitchFamily="50" charset="-128"/>
              </a:rPr>
              <a:t>イメージングフローサイトメトリー）の開発</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1520"/>
              </a:lnSpc>
              <a:spcBef>
                <a:spcPct val="0"/>
              </a:spcBef>
              <a:buClrTx/>
              <a:buSzTx/>
              <a:buFontTx/>
              <a:buNone/>
            </a:pPr>
            <a:r>
              <a:rPr lang="ja-JP" altLang="en-US" sz="110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長所</a:t>
            </a:r>
            <a:r>
              <a:rPr lang="en-US" altLang="ja-JP" sz="11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取水現場で</a:t>
            </a:r>
            <a:r>
              <a:rPr lang="en-US" altLang="ja-JP" sz="11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1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1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時間あれば</a:t>
            </a:r>
            <a:r>
              <a:rPr lang="ja-JP" altLang="en-US" sz="110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測定可能</a:t>
            </a:r>
            <a:r>
              <a:rPr lang="ja-JP" altLang="en-US" sz="11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計数の信頼性が高い（蛍光顕微鏡と比較）</a:t>
            </a:r>
            <a:endParaRPr lang="en-US" altLang="ja-JP" sz="11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520"/>
              </a:lnSpc>
              <a:spcBef>
                <a:spcPct val="0"/>
              </a:spcBef>
              <a:buClrTx/>
              <a:buSzTx/>
              <a:buFontTx/>
              <a:buNone/>
            </a:pPr>
            <a:r>
              <a:rPr lang="ja-JP" altLang="en-US" sz="110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フローサイトメトリーに比べて安価</a:t>
            </a:r>
            <a:endParaRPr lang="en-US" altLang="ja-JP" sz="11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テキスト ボックス 1">
            <a:extLst>
              <a:ext uri="{FF2B5EF4-FFF2-40B4-BE49-F238E27FC236}">
                <a16:creationId xmlns:a16="http://schemas.microsoft.com/office/drawing/2014/main" id="{4B98F5E4-83BB-364F-A592-82B937A06949}"/>
              </a:ext>
            </a:extLst>
          </p:cNvPr>
          <p:cNvSpPr txBox="1">
            <a:spLocks noChangeArrowheads="1"/>
          </p:cNvSpPr>
          <p:nvPr/>
        </p:nvSpPr>
        <p:spPr bwMode="auto">
          <a:xfrm>
            <a:off x="1513217" y="4928612"/>
            <a:ext cx="1371497" cy="276999"/>
          </a:xfrm>
          <a:prstGeom prst="rect">
            <a:avLst/>
          </a:prstGeom>
          <a:solidFill>
            <a:schemeClr val="bg1"/>
          </a:solidFill>
          <a:ln>
            <a:noFill/>
          </a:ln>
        </p:spPr>
        <p:txBody>
          <a:bodyPr wrap="square">
            <a:spAutoFit/>
          </a:bodyPr>
          <a:lstStyle>
            <a:lvl1pPr>
              <a:spcBef>
                <a:spcPct val="20000"/>
              </a:spcBef>
              <a:buClr>
                <a:schemeClr val="hlink"/>
              </a:buClr>
              <a:buSzPct val="70000"/>
              <a:buFont typeface="Wingdings" panose="05000000000000000000" pitchFamily="2" charset="2"/>
              <a:buChar char="n"/>
              <a:defRPr kumimoji="1" sz="3200">
                <a:solidFill>
                  <a:schemeClr val="tx1"/>
                </a:solidFill>
                <a:latin typeface="Garamond" panose="02020404030301010803" pitchFamily="18" charset="0"/>
                <a:ea typeface="ＭＳ Ｐゴシック" panose="020B0600070205080204" pitchFamily="50" charset="-128"/>
              </a:defRPr>
            </a:lvl1pPr>
            <a:lvl2pPr marL="742950" indent="-285750">
              <a:spcBef>
                <a:spcPct val="20000"/>
              </a:spcBef>
              <a:buClr>
                <a:schemeClr val="accent2"/>
              </a:buClr>
              <a:buSzPct val="70000"/>
              <a:buFont typeface="Wingdings" panose="05000000000000000000" pitchFamily="2" charset="2"/>
              <a:buChar char="n"/>
              <a:defRPr kumimoji="1" sz="2800">
                <a:solidFill>
                  <a:schemeClr val="tx1"/>
                </a:solidFill>
                <a:latin typeface="Garamond" panose="02020404030301010803" pitchFamily="18" charset="0"/>
                <a:ea typeface="ＭＳ Ｐゴシック" panose="020B0600070205080204" pitchFamily="50" charset="-128"/>
              </a:defRPr>
            </a:lvl2pPr>
            <a:lvl3pPr marL="1143000" indent="-228600">
              <a:spcBef>
                <a:spcPct val="20000"/>
              </a:spcBef>
              <a:buClr>
                <a:schemeClr val="tx2"/>
              </a:buClr>
              <a:buSzPct val="70000"/>
              <a:buFont typeface="Wingdings" panose="05000000000000000000" pitchFamily="2" charset="2"/>
              <a:buChar char="n"/>
              <a:defRPr kumimoji="1" sz="2400">
                <a:solidFill>
                  <a:schemeClr val="tx1"/>
                </a:solidFill>
                <a:latin typeface="Garamond" panose="02020404030301010803" pitchFamily="18"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n"/>
              <a:defRPr kumimoji="1" sz="2000">
                <a:solidFill>
                  <a:schemeClr val="tx1"/>
                </a:solidFill>
                <a:latin typeface="Garamond" panose="02020404030301010803" pitchFamily="18" charset="0"/>
                <a:ea typeface="ＭＳ Ｐゴシック" panose="020B0600070205080204" pitchFamily="50" charset="-128"/>
              </a:defRPr>
            </a:lvl4pPr>
            <a:lvl5pPr marL="2057400" indent="-228600">
              <a:spcBef>
                <a:spcPct val="20000"/>
              </a:spcBef>
              <a:buClr>
                <a:schemeClr val="hlink"/>
              </a:buClr>
              <a:buSzPct val="70000"/>
              <a:buFont typeface="Wingdings" panose="05000000000000000000" pitchFamily="2" charset="2"/>
              <a:buChar char="n"/>
              <a:defRPr kumimoji="1" sz="2000">
                <a:solidFill>
                  <a:schemeClr val="tx1"/>
                </a:solidFill>
                <a:latin typeface="Garamond" panose="02020404030301010803"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Garamond" panose="02020404030301010803"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Garamond" panose="02020404030301010803"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Garamond" panose="02020404030301010803"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Garamond" panose="02020404030301010803" pitchFamily="18" charset="0"/>
                <a:ea typeface="ＭＳ Ｐゴシック" panose="020B0600070205080204" pitchFamily="50" charset="-128"/>
              </a:defRPr>
            </a:lvl9pPr>
          </a:lstStyle>
          <a:p>
            <a:pPr>
              <a:spcBef>
                <a:spcPct val="0"/>
              </a:spcBef>
              <a:buClrTx/>
              <a:buSzTx/>
              <a:buFontTx/>
              <a:buNone/>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システムの外観　　　</a:t>
            </a:r>
          </a:p>
        </p:txBody>
      </p:sp>
      <p:sp>
        <p:nvSpPr>
          <p:cNvPr id="18" name="テキスト ボックス 6">
            <a:extLst>
              <a:ext uri="{FF2B5EF4-FFF2-40B4-BE49-F238E27FC236}">
                <a16:creationId xmlns:a16="http://schemas.microsoft.com/office/drawing/2014/main" id="{120B55E6-3B16-6C46-B05A-29AD4F3CBB90}"/>
              </a:ext>
            </a:extLst>
          </p:cNvPr>
          <p:cNvSpPr txBox="1">
            <a:spLocks noChangeArrowheads="1"/>
          </p:cNvSpPr>
          <p:nvPr/>
        </p:nvSpPr>
        <p:spPr bwMode="auto">
          <a:xfrm>
            <a:off x="75602" y="3464925"/>
            <a:ext cx="8310924"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kumimoji="1" sz="3200">
                <a:solidFill>
                  <a:schemeClr val="tx1"/>
                </a:solidFill>
                <a:latin typeface="Garamond" panose="02020404030301010803" pitchFamily="18" charset="0"/>
                <a:ea typeface="ＭＳ Ｐゴシック" panose="020B0600070205080204" pitchFamily="50" charset="-128"/>
              </a:defRPr>
            </a:lvl1pPr>
            <a:lvl2pPr marL="742950" indent="-285750">
              <a:spcBef>
                <a:spcPct val="20000"/>
              </a:spcBef>
              <a:buClr>
                <a:schemeClr val="accent2"/>
              </a:buClr>
              <a:buSzPct val="70000"/>
              <a:buFont typeface="Wingdings" panose="05000000000000000000" pitchFamily="2" charset="2"/>
              <a:buChar char="n"/>
              <a:defRPr kumimoji="1" sz="2800">
                <a:solidFill>
                  <a:schemeClr val="tx1"/>
                </a:solidFill>
                <a:latin typeface="Garamond" panose="02020404030301010803" pitchFamily="18" charset="0"/>
                <a:ea typeface="ＭＳ Ｐゴシック" panose="020B0600070205080204" pitchFamily="50" charset="-128"/>
              </a:defRPr>
            </a:lvl2pPr>
            <a:lvl3pPr marL="1143000" indent="-228600">
              <a:spcBef>
                <a:spcPct val="20000"/>
              </a:spcBef>
              <a:buClr>
                <a:schemeClr val="tx2"/>
              </a:buClr>
              <a:buSzPct val="70000"/>
              <a:buFont typeface="Wingdings" panose="05000000000000000000" pitchFamily="2" charset="2"/>
              <a:buChar char="n"/>
              <a:defRPr kumimoji="1" sz="2400">
                <a:solidFill>
                  <a:schemeClr val="tx1"/>
                </a:solidFill>
                <a:latin typeface="Garamond" panose="02020404030301010803" pitchFamily="18"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n"/>
              <a:defRPr kumimoji="1" sz="2000">
                <a:solidFill>
                  <a:schemeClr val="tx1"/>
                </a:solidFill>
                <a:latin typeface="Garamond" panose="02020404030301010803" pitchFamily="18" charset="0"/>
                <a:ea typeface="ＭＳ Ｐゴシック" panose="020B0600070205080204" pitchFamily="50" charset="-128"/>
              </a:defRPr>
            </a:lvl4pPr>
            <a:lvl5pPr marL="2057400" indent="-228600">
              <a:spcBef>
                <a:spcPct val="20000"/>
              </a:spcBef>
              <a:buClr>
                <a:schemeClr val="hlink"/>
              </a:buClr>
              <a:buSzPct val="70000"/>
              <a:buFont typeface="Wingdings" panose="05000000000000000000" pitchFamily="2" charset="2"/>
              <a:buChar char="n"/>
              <a:defRPr kumimoji="1" sz="2000">
                <a:solidFill>
                  <a:schemeClr val="tx1"/>
                </a:solidFill>
                <a:latin typeface="Garamond" panose="02020404030301010803"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Garamond" panose="02020404030301010803"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Garamond" panose="02020404030301010803"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Garamond" panose="02020404030301010803"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Garamond" panose="02020404030301010803" pitchFamily="18" charset="0"/>
                <a:ea typeface="ＭＳ Ｐゴシック" panose="020B0600070205080204" pitchFamily="50" charset="-128"/>
              </a:defRPr>
            </a:lvl9pPr>
          </a:lstStyle>
          <a:p>
            <a:pPr>
              <a:lnSpc>
                <a:spcPts val="1520"/>
              </a:lnSpc>
              <a:spcBef>
                <a:spcPct val="0"/>
              </a:spcBef>
              <a:buClrTx/>
              <a:buSzTx/>
              <a:buFontTx/>
              <a:buNone/>
            </a:pP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a:latin typeface="メイリオ" panose="020B0604030504040204" pitchFamily="50" charset="-128"/>
                <a:ea typeface="メイリオ" panose="020B0604030504040204" pitchFamily="50" charset="-128"/>
                <a:cs typeface="メイリオ" panose="020B0604030504040204" pitchFamily="50" charset="-128"/>
              </a:rPr>
              <a:t>課題解決方法</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a:latin typeface="メイリオ" panose="020B0604030504040204" pitchFamily="50" charset="-128"/>
                <a:ea typeface="メイリオ" panose="020B0604030504040204" pitchFamily="50" charset="-128"/>
                <a:cs typeface="メイリオ" panose="020B0604030504040204" pitchFamily="50" charset="-128"/>
              </a:rPr>
              <a:t>・マイクロ流路システムで観察したビデオデータから画像処理技術を用いて細菌を自動検出・計数する。　　　</a:t>
            </a:r>
            <a:endParaRPr lang="en-US" altLang="ja-JP" sz="1100" dirty="0">
              <a:latin typeface="メイリオ" panose="020B0604030504040204" pitchFamily="50" charset="-128"/>
              <a:ea typeface="メイリオ" panose="020B0604030504040204" pitchFamily="50" charset="-128"/>
            </a:endParaRPr>
          </a:p>
          <a:p>
            <a:pPr>
              <a:lnSpc>
                <a:spcPts val="1520"/>
              </a:lnSpc>
              <a:spcBef>
                <a:spcPct val="0"/>
              </a:spcBef>
              <a:buClrTx/>
              <a:buSzTx/>
              <a:buFontTx/>
              <a:buNone/>
            </a:pPr>
            <a:r>
              <a:rPr lang="en-US" altLang="ja-JP" sz="1100" dirty="0">
                <a:latin typeface="メイリオ" panose="020B0604030504040204" pitchFamily="50" charset="-128"/>
                <a:ea typeface="メイリオ" panose="020B0604030504040204" pitchFamily="50" charset="-128"/>
              </a:rPr>
              <a:t>                        </a:t>
            </a:r>
            <a:r>
              <a:rPr lang="ja-JP" altLang="en-US" sz="1100">
                <a:latin typeface="メイリオ" panose="020B0604030504040204" pitchFamily="50" charset="-128"/>
                <a:ea typeface="メイリオ" panose="020B0604030504040204" pitchFamily="50" charset="-128"/>
              </a:rPr>
              <a:t>・ビデオ</a:t>
            </a:r>
            <a:r>
              <a:rPr lang="ja-JP" altLang="en-US" sz="1100" dirty="0">
                <a:latin typeface="メイリオ" panose="020B0604030504040204" pitchFamily="50" charset="-128"/>
                <a:ea typeface="メイリオ" panose="020B0604030504040204" pitchFamily="50" charset="-128"/>
              </a:rPr>
              <a:t>画像内の微生物の形と運動パターンをコンピュータで学習させた結果に基づいて細菌を検出、計数する。</a:t>
            </a:r>
          </a:p>
        </p:txBody>
      </p:sp>
      <p:sp>
        <p:nvSpPr>
          <p:cNvPr id="29" name="テキスト ボックス 28">
            <a:extLst>
              <a:ext uri="{FF2B5EF4-FFF2-40B4-BE49-F238E27FC236}">
                <a16:creationId xmlns:a16="http://schemas.microsoft.com/office/drawing/2014/main" id="{AA6D3635-4309-8746-A98B-9E815ADF6972}"/>
              </a:ext>
            </a:extLst>
          </p:cNvPr>
          <p:cNvSpPr txBox="1"/>
          <p:nvPr/>
        </p:nvSpPr>
        <p:spPr>
          <a:xfrm>
            <a:off x="75602" y="1227999"/>
            <a:ext cx="1454244" cy="261610"/>
          </a:xfrm>
          <a:prstGeom prst="rect">
            <a:avLst/>
          </a:prstGeom>
          <a:noFill/>
        </p:spPr>
        <p:txBody>
          <a:bodyPr wrap="none" rtlCol="0">
            <a:spAutoFit/>
          </a:bodyPr>
          <a:lstStyle/>
          <a:p>
            <a:r>
              <a:rPr kumimoji="1" lang="en-US" altLang="ja-JP" sz="1100" dirty="0">
                <a:latin typeface="MS Gothic" panose="020B0609070205080204" pitchFamily="49" charset="-128"/>
                <a:ea typeface="MS Gothic" panose="020B0609070205080204" pitchFamily="49" charset="-128"/>
              </a:rPr>
              <a:t>【</a:t>
            </a:r>
            <a:r>
              <a:rPr kumimoji="1" lang="ja-JP" altLang="en-US" sz="1100">
                <a:latin typeface="MS Gothic" panose="020B0609070205080204" pitchFamily="49" charset="-128"/>
                <a:ea typeface="MS Gothic" panose="020B0609070205080204" pitchFamily="49" charset="-128"/>
              </a:rPr>
              <a:t>現在の測定方法</a:t>
            </a:r>
            <a:r>
              <a:rPr kumimoji="1" lang="en-US" altLang="ja-JP" sz="1100" dirty="0">
                <a:latin typeface="MS Gothic" panose="020B0609070205080204" pitchFamily="49" charset="-128"/>
                <a:ea typeface="MS Gothic" panose="020B0609070205080204" pitchFamily="49" charset="-128"/>
              </a:rPr>
              <a:t>】</a:t>
            </a:r>
            <a:endParaRPr kumimoji="1" lang="ja-JP" altLang="en-US" sz="1100">
              <a:latin typeface="MS Gothic" panose="020B0609070205080204" pitchFamily="49" charset="-128"/>
              <a:ea typeface="MS Gothic" panose="020B0609070205080204" pitchFamily="49" charset="-128"/>
            </a:endParaRPr>
          </a:p>
        </p:txBody>
      </p:sp>
      <p:pic>
        <p:nvPicPr>
          <p:cNvPr id="30" name="図 29">
            <a:extLst>
              <a:ext uri="{FF2B5EF4-FFF2-40B4-BE49-F238E27FC236}">
                <a16:creationId xmlns:a16="http://schemas.microsoft.com/office/drawing/2014/main" id="{F76A6C96-B2CE-A246-9531-3701E9B44D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04026" y="1755987"/>
            <a:ext cx="1047750" cy="941649"/>
          </a:xfrm>
          <a:prstGeom prst="rect">
            <a:avLst/>
          </a:prstGeom>
        </p:spPr>
      </p:pic>
      <p:pic>
        <p:nvPicPr>
          <p:cNvPr id="32" name="図 31">
            <a:extLst>
              <a:ext uri="{FF2B5EF4-FFF2-40B4-BE49-F238E27FC236}">
                <a16:creationId xmlns:a16="http://schemas.microsoft.com/office/drawing/2014/main" id="{C1F24DFE-8290-914B-BA07-C2F84664C8F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397" t="4937" r="2612" b="5812"/>
          <a:stretch/>
        </p:blipFill>
        <p:spPr>
          <a:xfrm>
            <a:off x="6638306" y="1567543"/>
            <a:ext cx="2084120" cy="1484416"/>
          </a:xfrm>
          <a:prstGeom prst="rect">
            <a:avLst/>
          </a:prstGeom>
        </p:spPr>
      </p:pic>
      <p:pic>
        <p:nvPicPr>
          <p:cNvPr id="33" name="図 32">
            <a:extLst>
              <a:ext uri="{FF2B5EF4-FFF2-40B4-BE49-F238E27FC236}">
                <a16:creationId xmlns:a16="http://schemas.microsoft.com/office/drawing/2014/main" id="{B558D34D-D40E-9140-AD37-09887BE74AC1}"/>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a:ext>
            </a:extLst>
          </a:blip>
          <a:srcRect t="21230" r="218"/>
          <a:stretch/>
        </p:blipFill>
        <p:spPr>
          <a:xfrm>
            <a:off x="3082938" y="5184940"/>
            <a:ext cx="3764129" cy="1266144"/>
          </a:xfrm>
          <a:prstGeom prst="rect">
            <a:avLst/>
          </a:prstGeom>
          <a:ln>
            <a:solidFill>
              <a:schemeClr val="tx1"/>
            </a:solidFill>
          </a:ln>
        </p:spPr>
      </p:pic>
      <p:sp>
        <p:nvSpPr>
          <p:cNvPr id="34" name="楕円 16">
            <a:extLst>
              <a:ext uri="{FF2B5EF4-FFF2-40B4-BE49-F238E27FC236}">
                <a16:creationId xmlns:a16="http://schemas.microsoft.com/office/drawing/2014/main" id="{3644E094-A1AC-3749-8B39-92DDCEEA70A0}"/>
              </a:ext>
            </a:extLst>
          </p:cNvPr>
          <p:cNvSpPr/>
          <p:nvPr/>
        </p:nvSpPr>
        <p:spPr>
          <a:xfrm>
            <a:off x="3086501" y="5304441"/>
            <a:ext cx="464129" cy="168043"/>
          </a:xfrm>
          <a:prstGeom prst="ellipse">
            <a:avLst/>
          </a:prstGeom>
          <a:noFill/>
          <a:ln w="190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5" name="楕円 17">
            <a:extLst>
              <a:ext uri="{FF2B5EF4-FFF2-40B4-BE49-F238E27FC236}">
                <a16:creationId xmlns:a16="http://schemas.microsoft.com/office/drawing/2014/main" id="{F53AB63B-D26E-334C-904D-ABDFA8F5FA3B}"/>
              </a:ext>
            </a:extLst>
          </p:cNvPr>
          <p:cNvSpPr/>
          <p:nvPr/>
        </p:nvSpPr>
        <p:spPr>
          <a:xfrm>
            <a:off x="3800229" y="5472483"/>
            <a:ext cx="506322" cy="211699"/>
          </a:xfrm>
          <a:prstGeom prst="ellipse">
            <a:avLst/>
          </a:prstGeom>
          <a:noFill/>
          <a:ln w="190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36" name="直線矢印コネクタ 35">
            <a:extLst>
              <a:ext uri="{FF2B5EF4-FFF2-40B4-BE49-F238E27FC236}">
                <a16:creationId xmlns:a16="http://schemas.microsoft.com/office/drawing/2014/main" id="{6E3F3799-3427-BF46-BD65-0ECE7499AEF9}"/>
              </a:ext>
            </a:extLst>
          </p:cNvPr>
          <p:cNvCxnSpPr/>
          <p:nvPr/>
        </p:nvCxnSpPr>
        <p:spPr>
          <a:xfrm flipH="1">
            <a:off x="3334651" y="5075934"/>
            <a:ext cx="1448" cy="182251"/>
          </a:xfrm>
          <a:prstGeom prst="straightConnector1">
            <a:avLst/>
          </a:prstGeom>
          <a:ln w="19050">
            <a:solidFill>
              <a:schemeClr val="accent2"/>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7" name="直線矢印コネクタ 36">
            <a:extLst>
              <a:ext uri="{FF2B5EF4-FFF2-40B4-BE49-F238E27FC236}">
                <a16:creationId xmlns:a16="http://schemas.microsoft.com/office/drawing/2014/main" id="{4E0C61AA-ABA9-2748-84D6-A3D46E49ED84}"/>
              </a:ext>
            </a:extLst>
          </p:cNvPr>
          <p:cNvCxnSpPr/>
          <p:nvPr/>
        </p:nvCxnSpPr>
        <p:spPr>
          <a:xfrm>
            <a:off x="3515475" y="5075934"/>
            <a:ext cx="441476" cy="370067"/>
          </a:xfrm>
          <a:prstGeom prst="straightConnector1">
            <a:avLst/>
          </a:prstGeom>
          <a:ln w="19050">
            <a:solidFill>
              <a:schemeClr val="accent2"/>
            </a:solidFill>
            <a:tailEnd type="stealth" w="lg" len="lg"/>
          </a:ln>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85C200B2-1954-124C-A13F-F4165D8AC58A}"/>
              </a:ext>
            </a:extLst>
          </p:cNvPr>
          <p:cNvSpPr txBox="1"/>
          <p:nvPr/>
        </p:nvSpPr>
        <p:spPr>
          <a:xfrm>
            <a:off x="2971385" y="4866287"/>
            <a:ext cx="705861" cy="276999"/>
          </a:xfrm>
          <a:prstGeom prst="rect">
            <a:avLst/>
          </a:prstGeom>
          <a:noFill/>
        </p:spPr>
        <p:txBody>
          <a:bodyPr wrap="square" rtlCol="0">
            <a:spAutoFit/>
          </a:bodyPr>
          <a:lstStyle/>
          <a:p>
            <a:r>
              <a:rPr kumimoji="1" lang="ja-JP" altLang="en-US" sz="1200" dirty="0">
                <a:solidFill>
                  <a:srgbClr val="FF0000"/>
                </a:solidFill>
                <a:latin typeface="メイリオ" panose="020B0604030504040204" pitchFamily="50" charset="-128"/>
                <a:ea typeface="メイリオ" panose="020B0604030504040204" pitchFamily="50" charset="-128"/>
              </a:rPr>
              <a:t>微生物</a:t>
            </a:r>
          </a:p>
        </p:txBody>
      </p:sp>
      <p:sp>
        <p:nvSpPr>
          <p:cNvPr id="39" name="正方形/長方形 38">
            <a:extLst>
              <a:ext uri="{FF2B5EF4-FFF2-40B4-BE49-F238E27FC236}">
                <a16:creationId xmlns:a16="http://schemas.microsoft.com/office/drawing/2014/main" id="{A6CCB966-519C-1C4E-8BF0-31C4773005C8}"/>
              </a:ext>
            </a:extLst>
          </p:cNvPr>
          <p:cNvSpPr/>
          <p:nvPr/>
        </p:nvSpPr>
        <p:spPr>
          <a:xfrm>
            <a:off x="3716664" y="4952104"/>
            <a:ext cx="646331" cy="276999"/>
          </a:xfrm>
          <a:prstGeom prst="rect">
            <a:avLst/>
          </a:prstGeom>
        </p:spPr>
        <p:txBody>
          <a:bodyPr wrap="none">
            <a:spAutoFit/>
          </a:bodyPr>
          <a:lstStyle/>
          <a:p>
            <a:r>
              <a:rPr lang="ja-JP" altLang="en-US" sz="12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生画像</a:t>
            </a:r>
            <a:endParaRPr lang="ja-JP" altLang="en-US" sz="1200" dirty="0">
              <a:solidFill>
                <a:srgbClr val="0432FF"/>
              </a:solidFill>
            </a:endParaRPr>
          </a:p>
        </p:txBody>
      </p:sp>
      <p:sp>
        <p:nvSpPr>
          <p:cNvPr id="40" name="正方形/長方形 39">
            <a:extLst>
              <a:ext uri="{FF2B5EF4-FFF2-40B4-BE49-F238E27FC236}">
                <a16:creationId xmlns:a16="http://schemas.microsoft.com/office/drawing/2014/main" id="{6D20B570-2760-2142-BAAD-34D56A6488C7}"/>
              </a:ext>
            </a:extLst>
          </p:cNvPr>
          <p:cNvSpPr/>
          <p:nvPr/>
        </p:nvSpPr>
        <p:spPr>
          <a:xfrm>
            <a:off x="5469718" y="4935931"/>
            <a:ext cx="800219" cy="276999"/>
          </a:xfrm>
          <a:prstGeom prst="rect">
            <a:avLst/>
          </a:prstGeom>
        </p:spPr>
        <p:txBody>
          <a:bodyPr wrap="none">
            <a:spAutoFit/>
          </a:bodyPr>
          <a:lstStyle/>
          <a:p>
            <a:r>
              <a:rPr lang="ja-JP" altLang="en-US" sz="12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計数画像</a:t>
            </a:r>
            <a:endParaRPr lang="ja-JP" altLang="en-US" sz="1200" dirty="0">
              <a:solidFill>
                <a:srgbClr val="0432FF"/>
              </a:solidFill>
            </a:endParaRPr>
          </a:p>
        </p:txBody>
      </p:sp>
      <p:pic>
        <p:nvPicPr>
          <p:cNvPr id="41" name="図 40">
            <a:extLst>
              <a:ext uri="{FF2B5EF4-FFF2-40B4-BE49-F238E27FC236}">
                <a16:creationId xmlns:a16="http://schemas.microsoft.com/office/drawing/2014/main" id="{A7FC55ED-8520-8948-B459-75A22F5CDB0F}"/>
              </a:ext>
            </a:extLst>
          </p:cNvPr>
          <p:cNvPicPr>
            <a:picLocks/>
          </p:cNvPicPr>
          <p:nvPr/>
        </p:nvPicPr>
        <p:blipFill rotWithShape="1">
          <a:blip r:embed="rId7" cstate="email">
            <a:extLst>
              <a:ext uri="{28A0092B-C50C-407E-A947-70E740481C1C}">
                <a14:useLocalDpi xmlns:a14="http://schemas.microsoft.com/office/drawing/2010/main"/>
              </a:ext>
            </a:extLst>
          </a:blip>
          <a:srcRect l="11927" t="14116" b="13566"/>
          <a:stretch/>
        </p:blipFill>
        <p:spPr>
          <a:xfrm>
            <a:off x="7442764" y="4945436"/>
            <a:ext cx="1329565" cy="1128889"/>
          </a:xfrm>
          <a:prstGeom prst="rect">
            <a:avLst/>
          </a:prstGeom>
        </p:spPr>
      </p:pic>
      <p:cxnSp>
        <p:nvCxnSpPr>
          <p:cNvPr id="43" name="直線コネクタ 42">
            <a:extLst>
              <a:ext uri="{FF2B5EF4-FFF2-40B4-BE49-F238E27FC236}">
                <a16:creationId xmlns:a16="http://schemas.microsoft.com/office/drawing/2014/main" id="{60D501A2-48A0-4D45-ABCD-233EF131AD9C}"/>
              </a:ext>
            </a:extLst>
          </p:cNvPr>
          <p:cNvCxnSpPr/>
          <p:nvPr/>
        </p:nvCxnSpPr>
        <p:spPr>
          <a:xfrm>
            <a:off x="105694" y="780726"/>
            <a:ext cx="885879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正方形/長方形 43">
            <a:extLst>
              <a:ext uri="{FF2B5EF4-FFF2-40B4-BE49-F238E27FC236}">
                <a16:creationId xmlns:a16="http://schemas.microsoft.com/office/drawing/2014/main" id="{B0AFF999-AEC9-1745-ABE5-69C20A149663}"/>
              </a:ext>
            </a:extLst>
          </p:cNvPr>
          <p:cNvSpPr/>
          <p:nvPr/>
        </p:nvSpPr>
        <p:spPr>
          <a:xfrm>
            <a:off x="7199240" y="6340902"/>
            <a:ext cx="1820244" cy="415498"/>
          </a:xfrm>
          <a:prstGeom prst="rect">
            <a:avLst/>
          </a:prstGeom>
        </p:spPr>
        <p:txBody>
          <a:bodyPr wrap="square">
            <a:spAutoFit/>
          </a:bodyPr>
          <a:lstStyle/>
          <a:p>
            <a:r>
              <a:rPr lang="ja-JP" altLang="en-US" sz="1050">
                <a:latin typeface="メイリオ" panose="020B0604030504040204" pitchFamily="50" charset="-128"/>
                <a:ea typeface="メイリオ" panose="020B0604030504040204" pitchFamily="50" charset="-128"/>
              </a:rPr>
              <a:t>自動および目視検査による検出数の比較</a:t>
            </a:r>
            <a:endParaRPr lang="ja-JP" altLang="en-US" sz="1050" dirty="0"/>
          </a:p>
        </p:txBody>
      </p:sp>
      <p:sp>
        <p:nvSpPr>
          <p:cNvPr id="45" name="正方形/長方形 44">
            <a:extLst>
              <a:ext uri="{FF2B5EF4-FFF2-40B4-BE49-F238E27FC236}">
                <a16:creationId xmlns:a16="http://schemas.microsoft.com/office/drawing/2014/main" id="{A570D92A-7831-DF4F-AF2C-952006766EAF}"/>
              </a:ext>
            </a:extLst>
          </p:cNvPr>
          <p:cNvSpPr/>
          <p:nvPr/>
        </p:nvSpPr>
        <p:spPr>
          <a:xfrm rot="16200000">
            <a:off x="6740463" y="5344439"/>
            <a:ext cx="1261884" cy="253916"/>
          </a:xfrm>
          <a:prstGeom prst="rect">
            <a:avLst/>
          </a:prstGeom>
        </p:spPr>
        <p:txBody>
          <a:bodyPr wrap="none">
            <a:spAutoFit/>
          </a:bodyPr>
          <a:lstStyle/>
          <a:p>
            <a:r>
              <a:rPr lang="ja-JP" altLang="en-US" sz="1050">
                <a:latin typeface="メイリオ" panose="020B0604030504040204" pitchFamily="50" charset="-128"/>
                <a:ea typeface="メイリオ" panose="020B0604030504040204" pitchFamily="50" charset="-128"/>
              </a:rPr>
              <a:t>自動検査（菌数）</a:t>
            </a:r>
            <a:endParaRPr lang="ja-JP" altLang="en-US" sz="1050" dirty="0"/>
          </a:p>
        </p:txBody>
      </p:sp>
      <p:sp>
        <p:nvSpPr>
          <p:cNvPr id="46" name="正方形/長方形 45">
            <a:extLst>
              <a:ext uri="{FF2B5EF4-FFF2-40B4-BE49-F238E27FC236}">
                <a16:creationId xmlns:a16="http://schemas.microsoft.com/office/drawing/2014/main" id="{253994F4-9E4A-2E40-92B3-462059FF0170}"/>
              </a:ext>
            </a:extLst>
          </p:cNvPr>
          <p:cNvSpPr/>
          <p:nvPr/>
        </p:nvSpPr>
        <p:spPr>
          <a:xfrm>
            <a:off x="7494548" y="6102153"/>
            <a:ext cx="1261884" cy="253916"/>
          </a:xfrm>
          <a:prstGeom prst="rect">
            <a:avLst/>
          </a:prstGeom>
        </p:spPr>
        <p:txBody>
          <a:bodyPr wrap="none">
            <a:spAutoFit/>
          </a:bodyPr>
          <a:lstStyle/>
          <a:p>
            <a:r>
              <a:rPr lang="ja-JP" altLang="en-US" sz="1050">
                <a:latin typeface="メイリオ" panose="020B0604030504040204" pitchFamily="50" charset="-128"/>
                <a:ea typeface="メイリオ" panose="020B0604030504040204" pitchFamily="50" charset="-128"/>
              </a:rPr>
              <a:t>目視検査（菌数）</a:t>
            </a:r>
            <a:endParaRPr lang="ja-JP" altLang="en-US" sz="1050" dirty="0"/>
          </a:p>
        </p:txBody>
      </p:sp>
      <p:sp>
        <p:nvSpPr>
          <p:cNvPr id="47" name="正方形/長方形 46">
            <a:extLst>
              <a:ext uri="{FF2B5EF4-FFF2-40B4-BE49-F238E27FC236}">
                <a16:creationId xmlns:a16="http://schemas.microsoft.com/office/drawing/2014/main" id="{ED192329-F303-DB4E-9CBD-53F5A6FB10EF}"/>
              </a:ext>
            </a:extLst>
          </p:cNvPr>
          <p:cNvSpPr/>
          <p:nvPr/>
        </p:nvSpPr>
        <p:spPr>
          <a:xfrm>
            <a:off x="2791968" y="6465213"/>
            <a:ext cx="4572000" cy="284693"/>
          </a:xfrm>
          <a:prstGeom prst="rect">
            <a:avLst/>
          </a:prstGeom>
        </p:spPr>
        <p:txBody>
          <a:bodyPr>
            <a:spAutoFit/>
          </a:bodyPr>
          <a:lstStyle/>
          <a:p>
            <a:pPr>
              <a:lnSpc>
                <a:spcPts val="1520"/>
              </a:lnSpc>
              <a:spcBef>
                <a:spcPct val="0"/>
              </a:spcBef>
              <a:buClrTx/>
              <a:buSzTx/>
              <a:buFontTx/>
              <a:buNone/>
            </a:pPr>
            <a:r>
              <a:rPr lang="ja-JP" altLang="en-US" sz="1200">
                <a:latin typeface="メイリオ" panose="020B0604030504040204" pitchFamily="50" charset="-128"/>
                <a:ea typeface="メイリオ" panose="020B0604030504040204" pitchFamily="50" charset="-128"/>
                <a:cs typeface="メイリオ" panose="020B0604030504040204" pitchFamily="50" charset="-128"/>
              </a:rPr>
              <a:t>画像処理技術および機械学習を用いた細菌の自動検出・計数　</a:t>
            </a:r>
            <a:endParaRPr lang="ja-JP" altLang="en-US" sz="1200" dirty="0">
              <a:latin typeface="メイリオ" panose="020B0604030504040204" pitchFamily="50" charset="-128"/>
              <a:ea typeface="メイリオ" panose="020B0604030504040204" pitchFamily="50" charset="-128"/>
            </a:endParaRPr>
          </a:p>
        </p:txBody>
      </p:sp>
      <p:sp>
        <p:nvSpPr>
          <p:cNvPr id="48" name="テキスト ボックス 47">
            <a:extLst>
              <a:ext uri="{FF2B5EF4-FFF2-40B4-BE49-F238E27FC236}">
                <a16:creationId xmlns:a16="http://schemas.microsoft.com/office/drawing/2014/main" id="{4D35F2BB-5AE2-B14E-8012-351D473620D0}"/>
              </a:ext>
            </a:extLst>
          </p:cNvPr>
          <p:cNvSpPr txBox="1"/>
          <p:nvPr/>
        </p:nvSpPr>
        <p:spPr>
          <a:xfrm>
            <a:off x="6581920" y="1972779"/>
            <a:ext cx="748923" cy="261610"/>
          </a:xfrm>
          <a:prstGeom prst="rect">
            <a:avLst/>
          </a:prstGeom>
          <a:solidFill>
            <a:schemeClr val="bg1"/>
          </a:solidFill>
        </p:spPr>
        <p:txBody>
          <a:bodyPr wrap="none" rtlCol="0">
            <a:spAutoFit/>
          </a:bodyPr>
          <a:lstStyle/>
          <a:p>
            <a:r>
              <a:rPr kumimoji="1" lang="ja-JP" altLang="en-US" sz="1100">
                <a:latin typeface="Meiryo" panose="020B0604030504040204" pitchFamily="34" charset="-128"/>
                <a:ea typeface="Meiryo" panose="020B0604030504040204" pitchFamily="34" charset="-128"/>
              </a:rPr>
              <a:t>レーザ光</a:t>
            </a:r>
          </a:p>
        </p:txBody>
      </p:sp>
      <p:sp>
        <p:nvSpPr>
          <p:cNvPr id="49" name="テキスト ボックス 48">
            <a:extLst>
              <a:ext uri="{FF2B5EF4-FFF2-40B4-BE49-F238E27FC236}">
                <a16:creationId xmlns:a16="http://schemas.microsoft.com/office/drawing/2014/main" id="{A51DB847-634F-9E40-AC40-5E00CDC5B649}"/>
              </a:ext>
            </a:extLst>
          </p:cNvPr>
          <p:cNvSpPr txBox="1"/>
          <p:nvPr/>
        </p:nvSpPr>
        <p:spPr>
          <a:xfrm>
            <a:off x="7874351" y="1667979"/>
            <a:ext cx="889987" cy="261610"/>
          </a:xfrm>
          <a:prstGeom prst="rect">
            <a:avLst/>
          </a:prstGeom>
          <a:solidFill>
            <a:schemeClr val="bg1"/>
          </a:solidFill>
        </p:spPr>
        <p:txBody>
          <a:bodyPr wrap="none" rtlCol="0">
            <a:spAutoFit/>
          </a:bodyPr>
          <a:lstStyle/>
          <a:p>
            <a:r>
              <a:rPr kumimoji="1" lang="ja-JP" altLang="en-US" sz="1100">
                <a:latin typeface="Meiryo" panose="020B0604030504040204" pitchFamily="34" charset="-128"/>
                <a:ea typeface="Meiryo" panose="020B0604030504040204" pitchFamily="34" charset="-128"/>
              </a:rPr>
              <a:t>細胞の流れ</a:t>
            </a:r>
          </a:p>
        </p:txBody>
      </p:sp>
      <p:sp>
        <p:nvSpPr>
          <p:cNvPr id="50" name="テキスト ボックス 49">
            <a:extLst>
              <a:ext uri="{FF2B5EF4-FFF2-40B4-BE49-F238E27FC236}">
                <a16:creationId xmlns:a16="http://schemas.microsoft.com/office/drawing/2014/main" id="{D614A0A5-0F57-EF48-84FF-DB2538A1DD4A}"/>
              </a:ext>
            </a:extLst>
          </p:cNvPr>
          <p:cNvSpPr txBox="1"/>
          <p:nvPr/>
        </p:nvSpPr>
        <p:spPr>
          <a:xfrm>
            <a:off x="8276133" y="2479460"/>
            <a:ext cx="607859" cy="261610"/>
          </a:xfrm>
          <a:prstGeom prst="rect">
            <a:avLst/>
          </a:prstGeom>
          <a:solidFill>
            <a:schemeClr val="bg1"/>
          </a:solidFill>
        </p:spPr>
        <p:txBody>
          <a:bodyPr wrap="none" rtlCol="0">
            <a:spAutoFit/>
          </a:bodyPr>
          <a:lstStyle/>
          <a:p>
            <a:r>
              <a:rPr kumimoji="1" lang="ja-JP" altLang="en-US" sz="1100">
                <a:latin typeface="Meiryo" panose="020B0604030504040204" pitchFamily="34" charset="-128"/>
                <a:ea typeface="Meiryo" panose="020B0604030504040204" pitchFamily="34" charset="-128"/>
              </a:rPr>
              <a:t>検出器</a:t>
            </a:r>
          </a:p>
        </p:txBody>
      </p:sp>
      <p:sp>
        <p:nvSpPr>
          <p:cNvPr id="31" name="スライド番号プレースホルダー 1"/>
          <p:cNvSpPr txBox="1">
            <a:spLocks/>
          </p:cNvSpPr>
          <p:nvPr/>
        </p:nvSpPr>
        <p:spPr>
          <a:xfrm>
            <a:off x="8629649" y="6492875"/>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50</a:t>
            </a:fld>
            <a:endParaRPr kumimoji="1" lang="ja-JP" altLang="en-US" sz="2000" dirty="0"/>
          </a:p>
        </p:txBody>
      </p:sp>
      <p:sp>
        <p:nvSpPr>
          <p:cNvPr id="51" name="コンテンツ プレースホルダー 2">
            <a:extLst>
              <a:ext uri="{FF2B5EF4-FFF2-40B4-BE49-F238E27FC236}">
                <a16:creationId xmlns:a16="http://schemas.microsoft.com/office/drawing/2014/main" id="{6C83C8A4-8EFC-5A4E-A20A-B83D4F8B3E8E}"/>
              </a:ext>
            </a:extLst>
          </p:cNvPr>
          <p:cNvSpPr txBox="1">
            <a:spLocks/>
          </p:cNvSpPr>
          <p:nvPr/>
        </p:nvSpPr>
        <p:spPr>
          <a:xfrm>
            <a:off x="0" y="4676"/>
            <a:ext cx="1225848" cy="346249"/>
          </a:xfrm>
          <a:prstGeom prst="rect">
            <a:avLst/>
          </a:prstGeom>
          <a:solidFill>
            <a:schemeClr val="bg1">
              <a:lumMod val="85000"/>
            </a:schemeClr>
          </a:solidFill>
        </p:spPr>
        <p:txBody>
          <a:bodyPr wrap="none">
            <a:spAutoFit/>
          </a:bodyPr>
          <a:lst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a:lstStyle>
          <a:p>
            <a:pPr marL="0" indent="0">
              <a:lnSpc>
                <a:spcPct val="110000"/>
              </a:lnSpc>
              <a:buNone/>
            </a:pP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500" dirty="0" smtClean="0">
                <a:latin typeface="メイリオ" panose="020B0604030504040204" pitchFamily="50" charset="-128"/>
                <a:ea typeface="メイリオ" panose="020B0604030504040204" pitchFamily="50" charset="-128"/>
                <a:cs typeface="メイリオ" panose="020B0604030504040204" pitchFamily="50" charset="-128"/>
              </a:rPr>
              <a:t>DX</a:t>
            </a: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関連　</a:t>
            </a:r>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92737131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8DEBA7A8-EDBA-3841-965E-3460819BC33A}"/>
              </a:ext>
            </a:extLst>
          </p:cNvPr>
          <p:cNvSpPr/>
          <p:nvPr/>
        </p:nvSpPr>
        <p:spPr>
          <a:xfrm>
            <a:off x="466203" y="3805059"/>
            <a:ext cx="3740048" cy="830997"/>
          </a:xfrm>
          <a:prstGeom prst="rect">
            <a:avLst/>
          </a:prstGeom>
        </p:spPr>
        <p:txBody>
          <a:bodyPr wrap="square">
            <a:spAutoFit/>
          </a:bodyPr>
          <a:lstStyle/>
          <a:p>
            <a:r>
              <a:rPr lang="ja-JP" altLang="en-US" sz="1600">
                <a:latin typeface="Meiryo" panose="020B0604030504040204" pitchFamily="34" charset="-128"/>
                <a:ea typeface="Meiryo" panose="020B0604030504040204" pitchFamily="34" charset="-128"/>
              </a:rPr>
              <a:t>機械学習：センサ情報（温度、ひずみ、変位、音、</a:t>
            </a:r>
            <a:r>
              <a:rPr lang="en-US" altLang="ja-JP" sz="1600" err="1">
                <a:latin typeface="Meiryo" panose="020B0604030504040204" pitchFamily="34" charset="-128"/>
                <a:ea typeface="Meiryo" panose="020B0604030504040204" pitchFamily="34" charset="-128"/>
              </a:rPr>
              <a:t>etc</a:t>
            </a:r>
            <a:r>
              <a:rPr lang="ja-JP" altLang="en-US" sz="1600">
                <a:latin typeface="Meiryo" panose="020B0604030504040204" pitchFamily="34" charset="-128"/>
                <a:ea typeface="Meiryo" panose="020B0604030504040204" pitchFamily="34" charset="-128"/>
              </a:rPr>
              <a:t>）と加工結果</a:t>
            </a:r>
            <a:r>
              <a:rPr lang="ja-JP" altLang="en-US" sz="1600" kern="100">
                <a:latin typeface="Meiryo" panose="020B0604030504040204" pitchFamily="34" charset="-128"/>
                <a:ea typeface="Meiryo" panose="020B0604030504040204" pitchFamily="34" charset="-128"/>
                <a:cs typeface="Times New Roman" panose="02020603050405020304" pitchFamily="18" charset="0"/>
              </a:rPr>
              <a:t>の関係の学習</a:t>
            </a:r>
            <a:endParaRPr lang="ja-JP" altLang="en-US" sz="1600">
              <a:latin typeface="Meiryo" panose="020B0604030504040204" pitchFamily="34" charset="-128"/>
              <a:ea typeface="Meiryo" panose="020B0604030504040204" pitchFamily="34" charset="-128"/>
            </a:endParaRPr>
          </a:p>
        </p:txBody>
      </p:sp>
      <p:cxnSp>
        <p:nvCxnSpPr>
          <p:cNvPr id="3" name="直線コネクタ 2"/>
          <p:cNvCxnSpPr/>
          <p:nvPr/>
        </p:nvCxnSpPr>
        <p:spPr>
          <a:xfrm>
            <a:off x="105694" y="836712"/>
            <a:ext cx="885879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タイトル 1"/>
          <p:cNvSpPr txBox="1">
            <a:spLocks/>
          </p:cNvSpPr>
          <p:nvPr/>
        </p:nvSpPr>
        <p:spPr>
          <a:xfrm>
            <a:off x="1641290" y="95975"/>
            <a:ext cx="5866991" cy="707886"/>
          </a:xfrm>
          <a:prstGeom prst="rect">
            <a:avLst/>
          </a:prstGeom>
        </p:spPr>
        <p:txBody>
          <a:bodyPr vert="horz" wrap="none" lIns="91440" tIns="45720" rIns="91440" bIns="45720" rtlCol="0" anchor="ctr">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000" spc="110" dirty="0">
                <a:latin typeface="Meiryo" panose="020B0604030504040204" pitchFamily="34" charset="-128"/>
                <a:ea typeface="Meiryo" panose="020B0604030504040204" pitchFamily="34" charset="-128"/>
              </a:rPr>
              <a:t>プレス機自らが考えて動く機械学習を活用した</a:t>
            </a:r>
            <a:endParaRPr lang="en-US" altLang="ja-JP" sz="2000" spc="110" dirty="0">
              <a:latin typeface="Meiryo" panose="020B0604030504040204" pitchFamily="34" charset="-128"/>
              <a:ea typeface="Meiryo" panose="020B0604030504040204" pitchFamily="34" charset="-128"/>
            </a:endParaRPr>
          </a:p>
          <a:p>
            <a:r>
              <a:rPr lang="ja-JP" altLang="en-US" sz="2000" spc="110" dirty="0">
                <a:latin typeface="Meiryo" panose="020B0604030504040204" pitchFamily="34" charset="-128"/>
                <a:ea typeface="Meiryo" panose="020B0604030504040204" pitchFamily="34" charset="-128"/>
              </a:rPr>
              <a:t>知能化成形技術の構築</a:t>
            </a:r>
          </a:p>
        </p:txBody>
      </p:sp>
      <p:sp>
        <p:nvSpPr>
          <p:cNvPr id="39" name="テキスト ボックス 38"/>
          <p:cNvSpPr txBox="1"/>
          <p:nvPr/>
        </p:nvSpPr>
        <p:spPr bwMode="gray">
          <a:xfrm>
            <a:off x="170497" y="959520"/>
            <a:ext cx="8572602" cy="1175706"/>
          </a:xfrm>
          <a:prstGeom prst="rect">
            <a:avLst/>
          </a:prstGeom>
          <a:noFill/>
          <a:ln>
            <a:noFill/>
          </a:ln>
        </p:spPr>
        <p:txBody>
          <a:bodyPr wrap="square" rtlCol="0">
            <a:spAutoFit/>
          </a:bodyPr>
          <a:lstStyle/>
          <a:p>
            <a:pPr>
              <a:lnSpc>
                <a:spcPct val="110000"/>
              </a:lnSpc>
            </a:pPr>
            <a:r>
              <a:rPr lang="en-US" altLang="ja-JP" sz="1600" dirty="0">
                <a:latin typeface="Meiryo" panose="020B0604030504040204" pitchFamily="34" charset="-128"/>
                <a:ea typeface="Meiryo" panose="020B0604030504040204" pitchFamily="34" charset="-128"/>
              </a:rPr>
              <a:t>【</a:t>
            </a:r>
            <a:r>
              <a:rPr lang="ja-JP" altLang="en-US" sz="1600">
                <a:latin typeface="Meiryo" panose="020B0604030504040204" pitchFamily="34" charset="-128"/>
                <a:ea typeface="Meiryo" panose="020B0604030504040204" pitchFamily="34" charset="-128"/>
              </a:rPr>
              <a:t>研究対象</a:t>
            </a:r>
            <a:r>
              <a:rPr lang="en-US" altLang="ja-JP" sz="1600" dirty="0">
                <a:latin typeface="Meiryo" panose="020B0604030504040204" pitchFamily="34" charset="-128"/>
                <a:ea typeface="Meiryo" panose="020B0604030504040204" pitchFamily="34" charset="-128"/>
              </a:rPr>
              <a:t>】</a:t>
            </a:r>
            <a:r>
              <a:rPr lang="ja-JP" altLang="en-US" sz="1600">
                <a:latin typeface="Meiryo" panose="020B0604030504040204" pitchFamily="34" charset="-128"/>
                <a:ea typeface="Meiryo" panose="020B0604030504040204" pitchFamily="34" charset="-128"/>
              </a:rPr>
              <a:t>成形技術のうち熱間鍛造技術を対象</a:t>
            </a:r>
            <a:endParaRPr lang="en-US" altLang="ja-JP" sz="1600" dirty="0">
              <a:latin typeface="Meiryo" panose="020B0604030504040204" pitchFamily="34" charset="-128"/>
              <a:ea typeface="Meiryo" panose="020B0604030504040204" pitchFamily="34" charset="-128"/>
            </a:endParaRPr>
          </a:p>
          <a:p>
            <a:pPr>
              <a:lnSpc>
                <a:spcPct val="110000"/>
              </a:lnSpc>
            </a:pPr>
            <a:r>
              <a:rPr lang="ja-JP" altLang="en-US" sz="1600">
                <a:latin typeface="Meiryo" panose="020B0604030504040204" pitchFamily="34" charset="-128"/>
                <a:ea typeface="Meiryo" panose="020B0604030504040204" pitchFamily="34" charset="-128"/>
              </a:rPr>
              <a:t>　　　　　　　熱間鍛造は金属を高温に加熱して金型を用いてプレスを行い、形を作る技術</a:t>
            </a:r>
            <a:endParaRPr lang="en-US" altLang="ja-JP" sz="1600" dirty="0">
              <a:latin typeface="Meiryo" panose="020B0604030504040204" pitchFamily="34" charset="-128"/>
              <a:ea typeface="Meiryo" panose="020B0604030504040204" pitchFamily="34" charset="-128"/>
            </a:endParaRPr>
          </a:p>
          <a:p>
            <a:pPr>
              <a:lnSpc>
                <a:spcPct val="110000"/>
              </a:lnSpc>
            </a:pPr>
            <a:r>
              <a:rPr lang="en-US" altLang="ja-JP" sz="1600" dirty="0">
                <a:latin typeface="Meiryo" panose="020B0604030504040204" pitchFamily="34" charset="-128"/>
                <a:ea typeface="Meiryo" panose="020B0604030504040204" pitchFamily="34" charset="-128"/>
              </a:rPr>
              <a:t>【</a:t>
            </a:r>
            <a:r>
              <a:rPr lang="ja-JP" altLang="en-US" sz="1600">
                <a:latin typeface="Meiryo" panose="020B0604030504040204" pitchFamily="34" charset="-128"/>
                <a:ea typeface="Meiryo" panose="020B0604030504040204" pitchFamily="34" charset="-128"/>
              </a:rPr>
              <a:t>課題</a:t>
            </a: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・加工時のばらつき要因が多い → 品質の維持に職人の経験と勘が必要</a:t>
            </a:r>
            <a:endParaRPr lang="en-US" altLang="ja-JP" sz="1600" dirty="0">
              <a:latin typeface="Meiryo" panose="020B0604030504040204" pitchFamily="34" charset="-128"/>
              <a:ea typeface="Meiryo" panose="020B0604030504040204" pitchFamily="34" charset="-128"/>
            </a:endParaRPr>
          </a:p>
          <a:p>
            <a:pPr lvl="1">
              <a:lnSpc>
                <a:spcPct val="110000"/>
              </a:lnSpc>
            </a:pP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・作業環境が過酷 →　人手不足（技能伝承が必要だが、人の確保が難しい）</a:t>
            </a:r>
            <a:r>
              <a:rPr lang="ja-JP" altLang="en-US"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　</a:t>
            </a:r>
            <a:endParaRPr lang="en-US" altLang="ja-JP" sz="1600" dirty="0">
              <a:latin typeface="Meiryo" panose="020B0604030504040204" pitchFamily="34" charset="-128"/>
              <a:ea typeface="Meiryo" panose="020B0604030504040204" pitchFamily="34" charset="-128"/>
            </a:endParaRPr>
          </a:p>
        </p:txBody>
      </p:sp>
      <p:sp>
        <p:nvSpPr>
          <p:cNvPr id="45" name="テキスト ボックス 44"/>
          <p:cNvSpPr txBox="1"/>
          <p:nvPr/>
        </p:nvSpPr>
        <p:spPr bwMode="gray">
          <a:xfrm>
            <a:off x="257889" y="2695273"/>
            <a:ext cx="8485517" cy="584775"/>
          </a:xfrm>
          <a:prstGeom prst="rect">
            <a:avLst/>
          </a:prstGeom>
          <a:noFill/>
          <a:ln>
            <a:noFill/>
          </a:ln>
        </p:spPr>
        <p:txBody>
          <a:bodyPr wrap="square" rtlCol="0">
            <a:spAutoFit/>
          </a:bodyPr>
          <a:lstStyle/>
          <a:p>
            <a:r>
              <a:rPr lang="ja-JP" altLang="en-US" sz="1600">
                <a:latin typeface="Meiryo" panose="020B0604030504040204" pitchFamily="34" charset="-128"/>
                <a:ea typeface="Meiryo" panose="020B0604030504040204" pitchFamily="34" charset="-128"/>
              </a:rPr>
              <a:t>加工時のセンサ情報からプレス機自身が加工条件を判断する（ばらつきに応じて判断）</a:t>
            </a:r>
            <a:endParaRPr lang="en-US" altLang="ja-JP" sz="1600" dirty="0">
              <a:latin typeface="Meiryo" panose="020B0604030504040204" pitchFamily="34" charset="-128"/>
              <a:ea typeface="Meiryo" panose="020B0604030504040204" pitchFamily="34" charset="-128"/>
            </a:endParaRPr>
          </a:p>
          <a:p>
            <a:r>
              <a:rPr lang="ja-JP" altLang="en-US" sz="1600">
                <a:latin typeface="Meiryo" panose="020B0604030504040204" pitchFamily="34" charset="-128"/>
                <a:ea typeface="Meiryo" panose="020B0604030504040204" pitchFamily="34" charset="-128"/>
              </a:rPr>
              <a:t>ＡＩ（機械学習）の構築</a:t>
            </a:r>
            <a:endParaRPr lang="en-US" altLang="ja-JP" sz="1600" dirty="0">
              <a:latin typeface="Meiryo" panose="020B0604030504040204" pitchFamily="34" charset="-128"/>
              <a:ea typeface="Meiryo" panose="020B0604030504040204" pitchFamily="34" charset="-128"/>
            </a:endParaRPr>
          </a:p>
        </p:txBody>
      </p:sp>
      <p:sp>
        <p:nvSpPr>
          <p:cNvPr id="13" name="テキスト ボックス 12"/>
          <p:cNvSpPr txBox="1"/>
          <p:nvPr/>
        </p:nvSpPr>
        <p:spPr>
          <a:xfrm>
            <a:off x="6210375" y="4098843"/>
            <a:ext cx="2689785" cy="1815882"/>
          </a:xfrm>
          <a:prstGeom prst="rect">
            <a:avLst/>
          </a:prstGeom>
          <a:solidFill>
            <a:schemeClr val="bg1"/>
          </a:solidFill>
        </p:spPr>
        <p:txBody>
          <a:bodyPr wrap="square" rtlCol="0">
            <a:spAutoFit/>
          </a:bodyPr>
          <a:lstStyle/>
          <a:p>
            <a:pPr algn="just">
              <a:spcAft>
                <a:spcPts val="0"/>
              </a:spcAft>
            </a:pPr>
            <a:r>
              <a:rPr lang="en-US" altLang="ja-JP" sz="1600" dirty="0">
                <a:latin typeface="Meiryo" panose="020B0604030504040204" pitchFamily="34" charset="-128"/>
                <a:ea typeface="Meiryo" panose="020B0604030504040204" pitchFamily="34" charset="-128"/>
              </a:rPr>
              <a:t>【</a:t>
            </a:r>
            <a:r>
              <a:rPr lang="ja-JP" altLang="en-US" sz="1600">
                <a:latin typeface="Meiryo" panose="020B0604030504040204" pitchFamily="34" charset="-128"/>
                <a:ea typeface="Meiryo" panose="020B0604030504040204" pitchFamily="34" charset="-128"/>
              </a:rPr>
              <a:t>効果</a:t>
            </a:r>
            <a:r>
              <a:rPr lang="en-US" altLang="ja-JP" sz="1600" dirty="0">
                <a:latin typeface="Meiryo" panose="020B0604030504040204" pitchFamily="34" charset="-128"/>
                <a:ea typeface="Meiryo" panose="020B0604030504040204" pitchFamily="34" charset="-128"/>
              </a:rPr>
              <a:t>】</a:t>
            </a:r>
            <a:r>
              <a:rPr lang="ja-JP" altLang="en-US" sz="1600">
                <a:latin typeface="Meiryo" panose="020B0604030504040204" pitchFamily="34" charset="-128"/>
                <a:ea typeface="Meiryo" panose="020B0604030504040204" pitchFamily="34" charset="-128"/>
              </a:rPr>
              <a:t>中小企業の職人不足の解消（技術伝承の推進）</a:t>
            </a:r>
            <a:endParaRPr lang="en-US" altLang="ja-JP" sz="1600" dirty="0">
              <a:latin typeface="Meiryo" panose="020B0604030504040204" pitchFamily="34" charset="-128"/>
              <a:ea typeface="Meiryo" panose="020B0604030504040204" pitchFamily="34" charset="-128"/>
            </a:endParaRPr>
          </a:p>
          <a:p>
            <a:pPr marL="285750" indent="-285750" algn="just">
              <a:spcAft>
                <a:spcPts val="0"/>
              </a:spcAft>
              <a:buFont typeface="Arial" panose="020B0604020202020204" pitchFamily="34" charset="0"/>
              <a:buChar char="•"/>
            </a:pPr>
            <a:r>
              <a:rPr lang="ja-JP" altLang="en-US" sz="1600">
                <a:latin typeface="Meiryo" panose="020B0604030504040204" pitchFamily="34" charset="-128"/>
                <a:ea typeface="Meiryo" panose="020B0604030504040204" pitchFamily="34" charset="-128"/>
              </a:rPr>
              <a:t>職人の経験と勘がなくても、</a:t>
            </a:r>
            <a:r>
              <a:rPr lang="ja-JP" altLang="ja-JP" sz="1600" kern="100">
                <a:latin typeface="Meiryo" panose="020B0604030504040204" pitchFamily="34" charset="-128"/>
                <a:ea typeface="Meiryo" panose="020B0604030504040204" pitchFamily="34" charset="-128"/>
                <a:cs typeface="Times New Roman" panose="02020603050405020304" pitchFamily="18" charset="0"/>
              </a:rPr>
              <a:t>成形精度</a:t>
            </a:r>
            <a:r>
              <a:rPr lang="ja-JP" altLang="en-US" sz="1600" kern="100">
                <a:latin typeface="Meiryo" panose="020B0604030504040204" pitchFamily="34" charset="-128"/>
                <a:ea typeface="Meiryo" panose="020B0604030504040204" pitchFamily="34" charset="-128"/>
                <a:cs typeface="Times New Roman" panose="02020603050405020304" pitchFamily="18" charset="0"/>
              </a:rPr>
              <a:t>に優れ、</a:t>
            </a:r>
            <a:r>
              <a:rPr lang="ja-JP" altLang="ja-JP" sz="1600" kern="100">
                <a:latin typeface="Meiryo" panose="020B0604030504040204" pitchFamily="34" charset="-128"/>
                <a:ea typeface="Meiryo" panose="020B0604030504040204" pitchFamily="34" charset="-128"/>
                <a:cs typeface="Times New Roman" panose="02020603050405020304" pitchFamily="18" charset="0"/>
              </a:rPr>
              <a:t>金属組織</a:t>
            </a:r>
            <a:r>
              <a:rPr lang="ja-JP" altLang="en-US" sz="1600" kern="100">
                <a:latin typeface="Meiryo" panose="020B0604030504040204" pitchFamily="34" charset="-128"/>
                <a:ea typeface="Meiryo" panose="020B0604030504040204" pitchFamily="34" charset="-128"/>
                <a:cs typeface="Times New Roman" panose="02020603050405020304" pitchFamily="18" charset="0"/>
              </a:rPr>
              <a:t>が</a:t>
            </a:r>
            <a:r>
              <a:rPr lang="ja-JP" altLang="ja-JP" sz="1600" kern="100">
                <a:latin typeface="Meiryo" panose="020B0604030504040204" pitchFamily="34" charset="-128"/>
                <a:ea typeface="Meiryo" panose="020B0604030504040204" pitchFamily="34" charset="-128"/>
                <a:cs typeface="Times New Roman" panose="02020603050405020304" pitchFamily="18" charset="0"/>
              </a:rPr>
              <a:t>均一</a:t>
            </a:r>
            <a:r>
              <a:rPr lang="ja-JP" altLang="en-US" sz="1600" kern="100">
                <a:latin typeface="Meiryo" panose="020B0604030504040204" pitchFamily="34" charset="-128"/>
                <a:ea typeface="Meiryo" panose="020B0604030504040204" pitchFamily="34" charset="-128"/>
                <a:cs typeface="Times New Roman" panose="02020603050405020304" pitchFamily="18" charset="0"/>
              </a:rPr>
              <a:t>な鍛造製品が得られる。</a:t>
            </a:r>
            <a:endParaRPr kumimoji="1" lang="ja-JP" altLang="en-US" sz="1600">
              <a:latin typeface="Meiryo" panose="020B0604030504040204" pitchFamily="34" charset="-128"/>
              <a:ea typeface="Meiryo" panose="020B0604030504040204" pitchFamily="34" charset="-128"/>
            </a:endParaRPr>
          </a:p>
        </p:txBody>
      </p:sp>
      <p:sp>
        <p:nvSpPr>
          <p:cNvPr id="37" name="Rectangle 12"/>
          <p:cNvSpPr>
            <a:spLocks noChangeArrowheads="1"/>
          </p:cNvSpPr>
          <p:nvPr/>
        </p:nvSpPr>
        <p:spPr bwMode="auto">
          <a:xfrm>
            <a:off x="4612970" y="3387776"/>
            <a:ext cx="1073426" cy="936713"/>
          </a:xfrm>
          <a:prstGeom prst="rect">
            <a:avLst/>
          </a:prstGeom>
          <a:solidFill>
            <a:schemeClr val="bg1">
              <a:lumMod val="95000"/>
            </a:schemeClr>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none" lIns="91440" tIns="45720" rIns="91440" bIns="45720" numCol="1" anchor="ctr" anchorCtr="0" compatLnSpc="1">
            <a:prstTxWarp prst="textNoShape">
              <a:avLst/>
            </a:prstTxWarp>
          </a:bodyPr>
          <a:lstStyle/>
          <a:p>
            <a:endParaRPr lang="ja-JP" altLang="en-US" sz="1600">
              <a:latin typeface="Meiryo" panose="020B0604030504040204" pitchFamily="34" charset="-128"/>
              <a:ea typeface="Meiryo" panose="020B0604030504040204" pitchFamily="34" charset="-128"/>
            </a:endParaRPr>
          </a:p>
        </p:txBody>
      </p:sp>
      <p:pic>
        <p:nvPicPr>
          <p:cNvPr id="50" name="図 49" descr="body_brain_nou"/>
          <p:cNvPicPr/>
          <p:nvPr/>
        </p:nvPicPr>
        <p:blipFill>
          <a:blip r:embed="rId3" cstate="email">
            <a:extLst>
              <a:ext uri="{28A0092B-C50C-407E-A947-70E740481C1C}">
                <a14:useLocalDpi xmlns:a14="http://schemas.microsoft.com/office/drawing/2010/main"/>
              </a:ext>
            </a:extLst>
          </a:blip>
          <a:srcRect/>
          <a:stretch>
            <a:fillRect/>
          </a:stretch>
        </p:blipFill>
        <p:spPr bwMode="auto">
          <a:xfrm>
            <a:off x="4794862" y="3404488"/>
            <a:ext cx="692172" cy="641749"/>
          </a:xfrm>
          <a:prstGeom prst="rect">
            <a:avLst/>
          </a:prstGeom>
          <a:noFill/>
          <a:ln>
            <a:noFill/>
          </a:ln>
        </p:spPr>
      </p:pic>
      <p:sp>
        <p:nvSpPr>
          <p:cNvPr id="54" name="Text Box 1138"/>
          <p:cNvSpPr txBox="1">
            <a:spLocks noChangeArrowheads="1"/>
          </p:cNvSpPr>
          <p:nvPr/>
        </p:nvSpPr>
        <p:spPr bwMode="auto">
          <a:xfrm>
            <a:off x="4287592" y="4023235"/>
            <a:ext cx="1728192" cy="2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noAutofit/>
          </a:bodyPr>
          <a:lstStyle/>
          <a:p>
            <a:pPr algn="ctr">
              <a:spcAft>
                <a:spcPts val="0"/>
              </a:spcAft>
            </a:pPr>
            <a:r>
              <a:rPr lang="ja-JP" altLang="en-US" sz="1600" kern="100">
                <a:effectLst/>
                <a:latin typeface="Meiryo" panose="020B0604030504040204" pitchFamily="34" charset="-128"/>
                <a:ea typeface="Meiryo" panose="020B0604030504040204" pitchFamily="34" charset="-128"/>
                <a:cs typeface="Times New Roman" panose="02020603050405020304" pitchFamily="18" charset="0"/>
              </a:rPr>
              <a:t>機械学習</a:t>
            </a:r>
            <a:endParaRPr lang="ja-JP" sz="1600" kern="100" dirty="0">
              <a:effectLst/>
              <a:latin typeface="Meiryo" panose="020B0604030504040204" pitchFamily="34" charset="-128"/>
              <a:ea typeface="Meiryo" panose="020B0604030504040204" pitchFamily="34" charset="-128"/>
              <a:cs typeface="Times New Roman" panose="02020603050405020304" pitchFamily="18" charset="0"/>
            </a:endParaRPr>
          </a:p>
        </p:txBody>
      </p:sp>
      <p:sp>
        <p:nvSpPr>
          <p:cNvPr id="55" name="AutoShape 1117"/>
          <p:cNvSpPr>
            <a:spLocks noChangeArrowheads="1"/>
          </p:cNvSpPr>
          <p:nvPr/>
        </p:nvSpPr>
        <p:spPr bwMode="auto">
          <a:xfrm>
            <a:off x="6140056" y="4005943"/>
            <a:ext cx="2821065" cy="2778035"/>
          </a:xfrm>
          <a:prstGeom prst="roundRect">
            <a:avLst>
              <a:gd name="adj" fmla="val 16667"/>
            </a:avLst>
          </a:prstGeom>
          <a:noFill/>
          <a:ln w="9525">
            <a:solidFill>
              <a:srgbClr val="000000"/>
            </a:solidFill>
            <a:round/>
            <a:headEnd/>
            <a:tailEnd/>
          </a:ln>
        </p:spPr>
        <p:txBody>
          <a:bodyPr rot="0" vert="horz" wrap="square" lIns="74295" tIns="8890" rIns="74295" bIns="8890" anchor="t" anchorCtr="0" upright="1">
            <a:noAutofit/>
          </a:bodyPr>
          <a:lstStyle/>
          <a:p>
            <a:endParaRPr lang="ja-JP" altLang="en-US" sz="1600">
              <a:latin typeface="Meiryo" panose="020B0604030504040204" pitchFamily="34" charset="-128"/>
              <a:ea typeface="Meiryo" panose="020B0604030504040204" pitchFamily="34" charset="-128"/>
            </a:endParaRPr>
          </a:p>
        </p:txBody>
      </p:sp>
      <p:sp>
        <p:nvSpPr>
          <p:cNvPr id="65" name="Text Box 1154"/>
          <p:cNvSpPr txBox="1">
            <a:spLocks noChangeArrowheads="1"/>
          </p:cNvSpPr>
          <p:nvPr/>
        </p:nvSpPr>
        <p:spPr bwMode="auto">
          <a:xfrm>
            <a:off x="466204" y="4943632"/>
            <a:ext cx="3748756" cy="1249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spAutoFit/>
          </a:bodyPr>
          <a:lstStyle/>
          <a:p>
            <a:pPr>
              <a:spcAft>
                <a:spcPts val="0"/>
              </a:spcAft>
            </a:pPr>
            <a:r>
              <a:rPr lang="ja-JP" altLang="en-US" sz="1600" kern="100">
                <a:latin typeface="Meiryo" panose="020B0604030504040204" pitchFamily="34" charset="-128"/>
                <a:ea typeface="Meiryo" panose="020B0604030504040204" pitchFamily="34" charset="-128"/>
                <a:cs typeface="Times New Roman" panose="02020603050405020304" pitchFamily="18" charset="0"/>
              </a:rPr>
              <a:t>プレス機自らによる成型品のばらつき</a:t>
            </a:r>
            <a:r>
              <a:rPr lang="ja-JP" altLang="ja-JP" sz="1600" kern="100">
                <a:latin typeface="Meiryo" panose="020B0604030504040204" pitchFamily="34" charset="-128"/>
                <a:ea typeface="Meiryo" panose="020B0604030504040204" pitchFamily="34" charset="-128"/>
                <a:cs typeface="Times New Roman" panose="02020603050405020304" pitchFamily="18" charset="0"/>
              </a:rPr>
              <a:t>状況</a:t>
            </a:r>
            <a:r>
              <a:rPr lang="ja-JP" altLang="en-US" sz="1600" kern="100">
                <a:latin typeface="Meiryo" panose="020B0604030504040204" pitchFamily="34" charset="-128"/>
                <a:ea typeface="Meiryo" panose="020B0604030504040204" pitchFamily="34" charset="-128"/>
                <a:cs typeface="Times New Roman" panose="02020603050405020304" pitchFamily="18" charset="0"/>
              </a:rPr>
              <a:t>に応じた下記項目の最適化</a:t>
            </a:r>
            <a:endParaRPr lang="en-US" altLang="ja-JP" sz="1600" kern="100" dirty="0">
              <a:effectLst/>
              <a:latin typeface="Meiryo" panose="020B0604030504040204" pitchFamily="34" charset="-128"/>
              <a:ea typeface="Meiryo" panose="020B0604030504040204" pitchFamily="34" charset="-128"/>
              <a:cs typeface="Times New Roman" panose="02020603050405020304" pitchFamily="18" charset="0"/>
            </a:endParaRPr>
          </a:p>
          <a:p>
            <a:pPr marL="285750" indent="-285750">
              <a:buFont typeface="Arial" panose="020B0604020202020204" pitchFamily="34" charset="0"/>
              <a:buChar char="•"/>
            </a:pPr>
            <a:r>
              <a:rPr lang="ja-JP" altLang="en-US" sz="1600">
                <a:latin typeface="Meiryo" panose="020B0604030504040204" pitchFamily="34" charset="-128"/>
                <a:ea typeface="Meiryo" panose="020B0604030504040204" pitchFamily="34" charset="-128"/>
              </a:rPr>
              <a:t>冷却速度（エアの噴射）</a:t>
            </a:r>
            <a:endParaRPr lang="en-US" altLang="ja-JP" sz="1600" dirty="0">
              <a:latin typeface="Meiryo" panose="020B0604030504040204" pitchFamily="34" charset="-128"/>
              <a:ea typeface="Meiryo" panose="020B0604030504040204" pitchFamily="34" charset="-128"/>
            </a:endParaRPr>
          </a:p>
          <a:p>
            <a:pPr marL="285750" indent="-285750">
              <a:buFont typeface="Arial" panose="020B0604020202020204" pitchFamily="34" charset="0"/>
              <a:buChar char="•"/>
            </a:pPr>
            <a:r>
              <a:rPr lang="ja-JP" altLang="en-US" sz="1600">
                <a:latin typeface="Meiryo" panose="020B0604030504040204" pitchFamily="34" charset="-128"/>
                <a:ea typeface="Meiryo" panose="020B0604030504040204" pitchFamily="34" charset="-128"/>
              </a:rPr>
              <a:t>スライド</a:t>
            </a:r>
            <a:r>
              <a:rPr lang="ja-JP" altLang="en-US" sz="1600" kern="100">
                <a:latin typeface="Meiryo" panose="020B0604030504040204" pitchFamily="34" charset="-128"/>
                <a:ea typeface="Meiryo" panose="020B0604030504040204" pitchFamily="34" charset="-128"/>
                <a:cs typeface="Times New Roman" panose="02020603050405020304" pitchFamily="18" charset="0"/>
              </a:rPr>
              <a:t>（金型が取り付けられる黄色の部分）</a:t>
            </a:r>
            <a:r>
              <a:rPr lang="ja-JP" altLang="en-US" sz="1600">
                <a:latin typeface="Meiryo" panose="020B0604030504040204" pitchFamily="34" charset="-128"/>
                <a:ea typeface="Meiryo" panose="020B0604030504040204" pitchFamily="34" charset="-128"/>
              </a:rPr>
              <a:t>速度および加圧力</a:t>
            </a:r>
            <a:endParaRPr lang="en-US" altLang="ja-JP" sz="1600" dirty="0">
              <a:latin typeface="Meiryo" panose="020B0604030504040204" pitchFamily="34" charset="-128"/>
              <a:ea typeface="Meiryo" panose="020B0604030504040204" pitchFamily="34" charset="-128"/>
            </a:endParaRPr>
          </a:p>
        </p:txBody>
      </p:sp>
      <p:sp>
        <p:nvSpPr>
          <p:cNvPr id="16" name="テキスト ボックス 15"/>
          <p:cNvSpPr txBox="1"/>
          <p:nvPr/>
        </p:nvSpPr>
        <p:spPr>
          <a:xfrm>
            <a:off x="170497" y="3411358"/>
            <a:ext cx="1826141" cy="338554"/>
          </a:xfrm>
          <a:prstGeom prst="rect">
            <a:avLst/>
          </a:prstGeom>
          <a:noFill/>
        </p:spPr>
        <p:txBody>
          <a:bodyPr wrap="none" rtlCol="0">
            <a:spAutoFit/>
          </a:bodyPr>
          <a:lstStyle/>
          <a:p>
            <a:r>
              <a:rPr lang="en-US" altLang="ja-JP" sz="1600" dirty="0">
                <a:latin typeface="Meiryo" panose="020B0604030504040204" pitchFamily="34" charset="-128"/>
                <a:ea typeface="Meiryo" panose="020B0604030504040204" pitchFamily="34" charset="-128"/>
              </a:rPr>
              <a:t>【</a:t>
            </a:r>
            <a:r>
              <a:rPr lang="ja-JP" altLang="en-US" sz="1600">
                <a:latin typeface="Meiryo" panose="020B0604030504040204" pitchFamily="34" charset="-128"/>
                <a:ea typeface="Meiryo" panose="020B0604030504040204" pitchFamily="34" charset="-128"/>
              </a:rPr>
              <a:t>構築システム</a:t>
            </a:r>
            <a:r>
              <a:rPr lang="en-US" altLang="ja-JP" sz="1600" dirty="0">
                <a:latin typeface="Meiryo" panose="020B0604030504040204" pitchFamily="34" charset="-128"/>
                <a:ea typeface="Meiryo" panose="020B0604030504040204" pitchFamily="34" charset="-128"/>
              </a:rPr>
              <a:t>】</a:t>
            </a:r>
            <a:endParaRPr kumimoji="1" lang="ja-JP" altLang="en-US" sz="1600">
              <a:latin typeface="Meiryo" panose="020B0604030504040204" pitchFamily="34" charset="-128"/>
              <a:ea typeface="Meiryo" panose="020B0604030504040204" pitchFamily="34" charset="-128"/>
            </a:endParaRPr>
          </a:p>
        </p:txBody>
      </p:sp>
      <p:sp>
        <p:nvSpPr>
          <p:cNvPr id="20" name="テキスト ボックス 19"/>
          <p:cNvSpPr txBox="1"/>
          <p:nvPr/>
        </p:nvSpPr>
        <p:spPr>
          <a:xfrm>
            <a:off x="170497" y="2269698"/>
            <a:ext cx="1415772" cy="338554"/>
          </a:xfrm>
          <a:prstGeom prst="rect">
            <a:avLst/>
          </a:prstGeom>
          <a:noFill/>
        </p:spPr>
        <p:txBody>
          <a:bodyPr wrap="none" rtlCol="0">
            <a:spAutoFit/>
          </a:bodyPr>
          <a:lstStyle/>
          <a:p>
            <a:r>
              <a:rPr lang="en-US" altLang="ja-JP" sz="1600" dirty="0">
                <a:latin typeface="Meiryo" panose="020B0604030504040204" pitchFamily="34" charset="-128"/>
                <a:ea typeface="Meiryo" panose="020B0604030504040204" pitchFamily="34" charset="-128"/>
              </a:rPr>
              <a:t>【</a:t>
            </a:r>
            <a:r>
              <a:rPr lang="ja-JP" altLang="en-US" sz="1600">
                <a:latin typeface="Meiryo" panose="020B0604030504040204" pitchFamily="34" charset="-128"/>
                <a:ea typeface="Meiryo" panose="020B0604030504040204" pitchFamily="34" charset="-128"/>
              </a:rPr>
              <a:t>課題解決</a:t>
            </a:r>
            <a:r>
              <a:rPr lang="en-US" altLang="ja-JP" sz="1600" dirty="0">
                <a:latin typeface="Meiryo" panose="020B0604030504040204" pitchFamily="34" charset="-128"/>
                <a:ea typeface="Meiryo" panose="020B0604030504040204" pitchFamily="34" charset="-128"/>
              </a:rPr>
              <a:t>】</a:t>
            </a:r>
            <a:endParaRPr kumimoji="1" lang="ja-JP" altLang="en-US" sz="1600">
              <a:latin typeface="Meiryo" panose="020B0604030504040204" pitchFamily="34" charset="-128"/>
              <a:ea typeface="Meiryo" panose="020B0604030504040204" pitchFamily="34" charset="-128"/>
            </a:endParaRPr>
          </a:p>
        </p:txBody>
      </p:sp>
      <p:pic>
        <p:nvPicPr>
          <p:cNvPr id="4" name="図 3">
            <a:extLst>
              <a:ext uri="{FF2B5EF4-FFF2-40B4-BE49-F238E27FC236}">
                <a16:creationId xmlns:a16="http://schemas.microsoft.com/office/drawing/2014/main" id="{79868A1C-5DE3-1945-B7DF-7313B19C684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522" t="8920" r="74047" b="8780"/>
          <a:stretch/>
        </p:blipFill>
        <p:spPr>
          <a:xfrm>
            <a:off x="4562279" y="4360127"/>
            <a:ext cx="1230318" cy="2455312"/>
          </a:xfrm>
          <a:prstGeom prst="rect">
            <a:avLst/>
          </a:prstGeom>
        </p:spPr>
      </p:pic>
      <p:sp>
        <p:nvSpPr>
          <p:cNvPr id="8" name="下矢印 7">
            <a:extLst>
              <a:ext uri="{FF2B5EF4-FFF2-40B4-BE49-F238E27FC236}">
                <a16:creationId xmlns:a16="http://schemas.microsoft.com/office/drawing/2014/main" id="{D3F45BCE-D012-3F45-BEBC-693685006ABF}"/>
              </a:ext>
            </a:extLst>
          </p:cNvPr>
          <p:cNvSpPr/>
          <p:nvPr/>
        </p:nvSpPr>
        <p:spPr>
          <a:xfrm>
            <a:off x="2030044" y="4684484"/>
            <a:ext cx="397565" cy="198782"/>
          </a:xfrm>
          <a:prstGeom prst="downArrow">
            <a:avLst/>
          </a:prstGeom>
          <a:noFill/>
          <a:ln w="95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panose="020B0604030504040204" pitchFamily="34" charset="-128"/>
              <a:ea typeface="Meiryo" panose="020B0604030504040204" pitchFamily="34" charset="-128"/>
            </a:endParaRPr>
          </a:p>
        </p:txBody>
      </p:sp>
      <p:sp>
        <p:nvSpPr>
          <p:cNvPr id="11" name="四角形吹き出し 10">
            <a:extLst>
              <a:ext uri="{FF2B5EF4-FFF2-40B4-BE49-F238E27FC236}">
                <a16:creationId xmlns:a16="http://schemas.microsoft.com/office/drawing/2014/main" id="{E007B51F-2B68-A445-869D-03D6E353321D}"/>
              </a:ext>
            </a:extLst>
          </p:cNvPr>
          <p:cNvSpPr/>
          <p:nvPr/>
        </p:nvSpPr>
        <p:spPr>
          <a:xfrm>
            <a:off x="470263" y="3818537"/>
            <a:ext cx="3762576" cy="2599848"/>
          </a:xfrm>
          <a:prstGeom prst="wedgeRectCallout">
            <a:avLst>
              <a:gd name="adj1" fmla="val 59016"/>
              <a:gd name="adj2" fmla="val -48828"/>
            </a:avLst>
          </a:prstGeom>
          <a:noFill/>
          <a:ln w="95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panose="020B0604030504040204" pitchFamily="34" charset="-128"/>
              <a:ea typeface="Meiryo" panose="020B0604030504040204" pitchFamily="34" charset="-128"/>
            </a:endParaRPr>
          </a:p>
        </p:txBody>
      </p:sp>
      <p:pic>
        <p:nvPicPr>
          <p:cNvPr id="14" name="図 13">
            <a:extLst>
              <a:ext uri="{FF2B5EF4-FFF2-40B4-BE49-F238E27FC236}">
                <a16:creationId xmlns:a16="http://schemas.microsoft.com/office/drawing/2014/main" id="{CF913E80-F2A2-8740-B958-2D1963351E7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40651" t="12135" r="43420" b="12397"/>
          <a:stretch/>
        </p:blipFill>
        <p:spPr>
          <a:xfrm rot="5400000">
            <a:off x="5051037" y="5649246"/>
            <a:ext cx="217444" cy="774925"/>
          </a:xfrm>
          <a:prstGeom prst="rect">
            <a:avLst/>
          </a:prstGeom>
        </p:spPr>
      </p:pic>
      <p:pic>
        <p:nvPicPr>
          <p:cNvPr id="61" name="図 60">
            <a:extLst>
              <a:ext uri="{FF2B5EF4-FFF2-40B4-BE49-F238E27FC236}">
                <a16:creationId xmlns:a16="http://schemas.microsoft.com/office/drawing/2014/main" id="{2B5B7AFA-5CA5-A040-A242-A06F6564E71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40651" t="12135" r="43420" b="12397"/>
          <a:stretch/>
        </p:blipFill>
        <p:spPr>
          <a:xfrm rot="2873669">
            <a:off x="6512359" y="6155950"/>
            <a:ext cx="147595" cy="525999"/>
          </a:xfrm>
          <a:prstGeom prst="rect">
            <a:avLst/>
          </a:prstGeom>
        </p:spPr>
      </p:pic>
      <p:pic>
        <p:nvPicPr>
          <p:cNvPr id="62" name="図 61">
            <a:extLst>
              <a:ext uri="{FF2B5EF4-FFF2-40B4-BE49-F238E27FC236}">
                <a16:creationId xmlns:a16="http://schemas.microsoft.com/office/drawing/2014/main" id="{5B96E845-BE53-C64F-B84F-2D880D1733B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40651" t="12135" r="43420" b="12397"/>
          <a:stretch/>
        </p:blipFill>
        <p:spPr>
          <a:xfrm rot="2873669">
            <a:off x="7065351" y="6073220"/>
            <a:ext cx="147595" cy="525999"/>
          </a:xfrm>
          <a:prstGeom prst="rect">
            <a:avLst/>
          </a:prstGeom>
        </p:spPr>
      </p:pic>
      <p:pic>
        <p:nvPicPr>
          <p:cNvPr id="63" name="図 62">
            <a:extLst>
              <a:ext uri="{FF2B5EF4-FFF2-40B4-BE49-F238E27FC236}">
                <a16:creationId xmlns:a16="http://schemas.microsoft.com/office/drawing/2014/main" id="{F02D6B03-277C-0A43-96F5-115BD23825E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40651" t="12135" r="43420" b="12397"/>
          <a:stretch/>
        </p:blipFill>
        <p:spPr>
          <a:xfrm rot="2873669">
            <a:off x="7409341" y="6260454"/>
            <a:ext cx="147595" cy="525999"/>
          </a:xfrm>
          <a:prstGeom prst="rect">
            <a:avLst/>
          </a:prstGeom>
        </p:spPr>
      </p:pic>
      <p:pic>
        <p:nvPicPr>
          <p:cNvPr id="70" name="図 69" descr="gear_a01">
            <a:extLst>
              <a:ext uri="{FF2B5EF4-FFF2-40B4-BE49-F238E27FC236}">
                <a16:creationId xmlns:a16="http://schemas.microsoft.com/office/drawing/2014/main" id="{D78319A2-078A-0B46-BA41-22D966201F82}"/>
              </a:ext>
            </a:extLst>
          </p:cNvPr>
          <p:cNvPicPr/>
          <p:nvPr/>
        </p:nvPicPr>
        <p:blipFill>
          <a:blip r:embed="rId7" cstate="email">
            <a:extLst>
              <a:ext uri="{28A0092B-C50C-407E-A947-70E740481C1C}">
                <a14:useLocalDpi xmlns:a14="http://schemas.microsoft.com/office/drawing/2010/main"/>
              </a:ext>
            </a:extLst>
          </a:blip>
          <a:srcRect/>
          <a:stretch>
            <a:fillRect/>
          </a:stretch>
        </p:blipFill>
        <p:spPr bwMode="auto">
          <a:xfrm>
            <a:off x="7782842" y="6154130"/>
            <a:ext cx="405363" cy="159583"/>
          </a:xfrm>
          <a:prstGeom prst="rect">
            <a:avLst/>
          </a:prstGeom>
          <a:noFill/>
          <a:ln>
            <a:noFill/>
          </a:ln>
        </p:spPr>
      </p:pic>
      <p:pic>
        <p:nvPicPr>
          <p:cNvPr id="71" name="図 70" descr="gear_a01">
            <a:extLst>
              <a:ext uri="{FF2B5EF4-FFF2-40B4-BE49-F238E27FC236}">
                <a16:creationId xmlns:a16="http://schemas.microsoft.com/office/drawing/2014/main" id="{81DE7D80-1551-1348-B006-0AC009DB3407}"/>
              </a:ext>
            </a:extLst>
          </p:cNvPr>
          <p:cNvPicPr/>
          <p:nvPr/>
        </p:nvPicPr>
        <p:blipFill>
          <a:blip r:embed="rId7" cstate="email">
            <a:extLst>
              <a:ext uri="{28A0092B-C50C-407E-A947-70E740481C1C}">
                <a14:useLocalDpi xmlns:a14="http://schemas.microsoft.com/office/drawing/2010/main"/>
              </a:ext>
            </a:extLst>
          </a:blip>
          <a:srcRect/>
          <a:stretch>
            <a:fillRect/>
          </a:stretch>
        </p:blipFill>
        <p:spPr bwMode="auto">
          <a:xfrm>
            <a:off x="8344545" y="6419742"/>
            <a:ext cx="405363" cy="159583"/>
          </a:xfrm>
          <a:prstGeom prst="rect">
            <a:avLst/>
          </a:prstGeom>
          <a:noFill/>
          <a:ln>
            <a:noFill/>
          </a:ln>
        </p:spPr>
      </p:pic>
      <p:pic>
        <p:nvPicPr>
          <p:cNvPr id="72" name="図 71" descr="gear_a01">
            <a:extLst>
              <a:ext uri="{FF2B5EF4-FFF2-40B4-BE49-F238E27FC236}">
                <a16:creationId xmlns:a16="http://schemas.microsoft.com/office/drawing/2014/main" id="{97F9E2AF-70F4-3C47-800C-BD2B241D8548}"/>
              </a:ext>
            </a:extLst>
          </p:cNvPr>
          <p:cNvPicPr/>
          <p:nvPr/>
        </p:nvPicPr>
        <p:blipFill>
          <a:blip r:embed="rId7" cstate="email">
            <a:extLst>
              <a:ext uri="{28A0092B-C50C-407E-A947-70E740481C1C}">
                <a14:useLocalDpi xmlns:a14="http://schemas.microsoft.com/office/drawing/2010/main"/>
              </a:ext>
            </a:extLst>
          </a:blip>
          <a:srcRect/>
          <a:stretch>
            <a:fillRect/>
          </a:stretch>
        </p:blipFill>
        <p:spPr bwMode="auto">
          <a:xfrm>
            <a:off x="7843802" y="6528599"/>
            <a:ext cx="405363" cy="159583"/>
          </a:xfrm>
          <a:prstGeom prst="rect">
            <a:avLst/>
          </a:prstGeom>
          <a:noFill/>
          <a:ln>
            <a:noFill/>
          </a:ln>
        </p:spPr>
      </p:pic>
      <p:sp>
        <p:nvSpPr>
          <p:cNvPr id="25" name="スライド番号プレースホルダー 1"/>
          <p:cNvSpPr txBox="1">
            <a:spLocks/>
          </p:cNvSpPr>
          <p:nvPr/>
        </p:nvSpPr>
        <p:spPr>
          <a:xfrm>
            <a:off x="8629649" y="0"/>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51</a:t>
            </a:fld>
            <a:endParaRPr kumimoji="1" lang="ja-JP" altLang="en-US" sz="2000" dirty="0"/>
          </a:p>
        </p:txBody>
      </p:sp>
      <p:sp>
        <p:nvSpPr>
          <p:cNvPr id="27" name="コンテンツ プレースホルダー 2">
            <a:extLst>
              <a:ext uri="{FF2B5EF4-FFF2-40B4-BE49-F238E27FC236}">
                <a16:creationId xmlns:a16="http://schemas.microsoft.com/office/drawing/2014/main" id="{6C83C8A4-8EFC-5A4E-A20A-B83D4F8B3E8E}"/>
              </a:ext>
            </a:extLst>
          </p:cNvPr>
          <p:cNvSpPr txBox="1">
            <a:spLocks/>
          </p:cNvSpPr>
          <p:nvPr/>
        </p:nvSpPr>
        <p:spPr>
          <a:xfrm>
            <a:off x="0" y="4676"/>
            <a:ext cx="1225848" cy="346249"/>
          </a:xfrm>
          <a:prstGeom prst="rect">
            <a:avLst/>
          </a:prstGeom>
          <a:solidFill>
            <a:schemeClr val="bg1">
              <a:lumMod val="85000"/>
            </a:schemeClr>
          </a:solidFill>
        </p:spPr>
        <p:txBody>
          <a:bodyPr wrap="none">
            <a:spAutoFit/>
          </a:bodyPr>
          <a:lst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a:lstStyle>
          <a:p>
            <a:pPr marL="0" indent="0">
              <a:lnSpc>
                <a:spcPct val="110000"/>
              </a:lnSpc>
              <a:buNone/>
            </a:pP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500" dirty="0" smtClean="0">
                <a:latin typeface="メイリオ" panose="020B0604030504040204" pitchFamily="50" charset="-128"/>
                <a:ea typeface="メイリオ" panose="020B0604030504040204" pitchFamily="50" charset="-128"/>
                <a:cs typeface="メイリオ" panose="020B0604030504040204" pitchFamily="50" charset="-128"/>
              </a:rPr>
              <a:t>DX</a:t>
            </a: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関連　</a:t>
            </a:r>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6400095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左右矢印 56"/>
          <p:cNvSpPr/>
          <p:nvPr/>
        </p:nvSpPr>
        <p:spPr>
          <a:xfrm>
            <a:off x="2012549" y="4723875"/>
            <a:ext cx="2307423" cy="1363632"/>
          </a:xfrm>
          <a:prstGeom prst="leftRightArrow">
            <a:avLst>
              <a:gd name="adj1" fmla="val 63733"/>
              <a:gd name="adj2" fmla="val 4441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panose="020B0604030504040204" pitchFamily="34" charset="-128"/>
              <a:ea typeface="Meiryo" panose="020B0604030504040204" pitchFamily="34" charset="-128"/>
            </a:endParaRPr>
          </a:p>
        </p:txBody>
      </p:sp>
      <p:sp>
        <p:nvSpPr>
          <p:cNvPr id="20" name="タイトル 1"/>
          <p:cNvSpPr txBox="1">
            <a:spLocks/>
          </p:cNvSpPr>
          <p:nvPr/>
        </p:nvSpPr>
        <p:spPr>
          <a:xfrm>
            <a:off x="1396952" y="65935"/>
            <a:ext cx="6373540" cy="707886"/>
          </a:xfrm>
          <a:prstGeom prst="rect">
            <a:avLst/>
          </a:prstGeom>
        </p:spPr>
        <p:txBody>
          <a:bodyPr vert="horz" wrap="none" lIns="91440" tIns="45720" rIns="91440" bIns="45720" rtlCol="0" anchor="ctr" anchorCtr="0">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000" spc="110" dirty="0">
                <a:latin typeface="Meiryo" panose="020B0604030504040204" pitchFamily="34" charset="-128"/>
                <a:ea typeface="Meiryo" panose="020B0604030504040204" pitchFamily="34" charset="-128"/>
                <a:cs typeface="メイリオ" panose="020B0604030504040204" pitchFamily="50" charset="-128"/>
              </a:rPr>
              <a:t> </a:t>
            </a:r>
            <a:r>
              <a:rPr lang="en-US" altLang="ja-JP" sz="2000" dirty="0">
                <a:latin typeface="Meiryo" panose="020B0604030504040204" pitchFamily="34" charset="-128"/>
                <a:ea typeface="Meiryo" panose="020B0604030504040204" pitchFamily="34" charset="-128"/>
              </a:rPr>
              <a:t>AI</a:t>
            </a:r>
            <a:r>
              <a:rPr lang="ja-JP" altLang="en-US" sz="2000" dirty="0">
                <a:latin typeface="Meiryo" panose="020B0604030504040204" pitchFamily="34" charset="-128"/>
                <a:ea typeface="Meiryo" panose="020B0604030504040204" pitchFamily="34" charset="-128"/>
              </a:rPr>
              <a:t>人材育成プロジェクト</a:t>
            </a:r>
            <a:endParaRPr lang="en-US" altLang="ja-JP" sz="2000" dirty="0">
              <a:latin typeface="Meiryo" panose="020B0604030504040204" pitchFamily="34" charset="-128"/>
              <a:ea typeface="Meiryo" panose="020B0604030504040204" pitchFamily="34" charset="-128"/>
            </a:endParaRPr>
          </a:p>
          <a:p>
            <a:r>
              <a:rPr lang="en-US" altLang="ja-JP" sz="2000" spc="110" dirty="0">
                <a:latin typeface="Meiryo" panose="020B0604030504040204" pitchFamily="34" charset="-128"/>
                <a:ea typeface="Meiryo" panose="020B0604030504040204" pitchFamily="34" charset="-128"/>
                <a:cs typeface="メイリオ" panose="020B0604030504040204" pitchFamily="50" charset="-128"/>
              </a:rPr>
              <a:t>(1)DNN</a:t>
            </a:r>
            <a:r>
              <a:rPr lang="ja-JP" altLang="en-US" sz="2000" spc="110" dirty="0">
                <a:latin typeface="Meiryo" panose="020B0604030504040204" pitchFamily="34" charset="-128"/>
                <a:ea typeface="Meiryo" panose="020B0604030504040204" pitchFamily="34" charset="-128"/>
                <a:cs typeface="メイリオ" panose="020B0604030504040204" pitchFamily="50" charset="-128"/>
              </a:rPr>
              <a:t>と</a:t>
            </a:r>
            <a:r>
              <a:rPr lang="en-US" altLang="ja-JP" sz="2000" spc="110" dirty="0">
                <a:latin typeface="Meiryo" panose="020B0604030504040204" pitchFamily="34" charset="-128"/>
                <a:ea typeface="Meiryo" panose="020B0604030504040204" pitchFamily="34" charset="-128"/>
                <a:cs typeface="メイリオ" panose="020B0604030504040204" pitchFamily="50" charset="-128"/>
              </a:rPr>
              <a:t>CAE</a:t>
            </a:r>
            <a:r>
              <a:rPr lang="ja-JP" altLang="en-US" sz="2000" spc="110" dirty="0">
                <a:latin typeface="Meiryo" panose="020B0604030504040204" pitchFamily="34" charset="-128"/>
                <a:ea typeface="Meiryo" panose="020B0604030504040204" pitchFamily="34" charset="-128"/>
                <a:cs typeface="メイリオ" panose="020B0604030504040204" pitchFamily="50" charset="-128"/>
              </a:rPr>
              <a:t>を用いた構造物内部の音源位置推定</a:t>
            </a:r>
          </a:p>
        </p:txBody>
      </p:sp>
      <p:pic>
        <p:nvPicPr>
          <p:cNvPr id="10" name="Shape 9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801168" y="2949880"/>
            <a:ext cx="1392490" cy="941553"/>
          </a:xfrm>
          <a:prstGeom prst="rect">
            <a:avLst/>
          </a:prstGeom>
          <a:noFill/>
          <a:ln w="22225" cap="flat" cmpd="sng">
            <a:solidFill>
              <a:schemeClr val="dk1"/>
            </a:solidFill>
            <a:prstDash val="solid"/>
            <a:miter/>
            <a:headEnd type="none" w="med" len="med"/>
            <a:tailEnd type="none" w="med" len="med"/>
          </a:ln>
        </p:spPr>
      </p:pic>
      <p:pic>
        <p:nvPicPr>
          <p:cNvPr id="11" name="Shape 9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99378" y="2949880"/>
            <a:ext cx="1403419" cy="941553"/>
          </a:xfrm>
          <a:prstGeom prst="rect">
            <a:avLst/>
          </a:prstGeom>
          <a:noFill/>
          <a:ln w="22225" cap="flat" cmpd="sng">
            <a:solidFill>
              <a:schemeClr val="dk1"/>
            </a:solidFill>
            <a:prstDash val="solid"/>
            <a:miter/>
            <a:headEnd type="none" w="med" len="med"/>
            <a:tailEnd type="none" w="med" len="med"/>
          </a:ln>
        </p:spPr>
      </p:pic>
      <p:pic>
        <p:nvPicPr>
          <p:cNvPr id="13" name="Shape 101"/>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884682" y="2949880"/>
            <a:ext cx="1529137" cy="971733"/>
          </a:xfrm>
          <a:prstGeom prst="rect">
            <a:avLst/>
          </a:prstGeom>
          <a:noFill/>
          <a:ln w="22225" cap="flat" cmpd="sng">
            <a:solidFill>
              <a:schemeClr val="dk1"/>
            </a:solidFill>
            <a:prstDash val="solid"/>
            <a:miter/>
            <a:headEnd type="none" w="med" len="med"/>
            <a:tailEnd type="none" w="med" len="med"/>
          </a:ln>
        </p:spPr>
      </p:pic>
      <p:sp>
        <p:nvSpPr>
          <p:cNvPr id="14" name="Shape 102"/>
          <p:cNvSpPr/>
          <p:nvPr/>
        </p:nvSpPr>
        <p:spPr>
          <a:xfrm>
            <a:off x="4360770" y="3094070"/>
            <a:ext cx="319667" cy="262559"/>
          </a:xfrm>
          <a:prstGeom prst="irregularSeal1">
            <a:avLst/>
          </a:prstGeom>
          <a:solidFill>
            <a:srgbClr val="FFFF00"/>
          </a:solidFill>
          <a:ln w="9525" cap="flat" cmpd="sng">
            <a:solidFill>
              <a:srgbClr val="4A7DBA"/>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spcBef>
                <a:spcPts val="0"/>
              </a:spcBef>
              <a:buNone/>
            </a:pPr>
            <a:endParaRPr sz="1600">
              <a:solidFill>
                <a:schemeClr val="lt1"/>
              </a:solidFill>
              <a:latin typeface="Meiryo" panose="020B0604030504040204" pitchFamily="34" charset="-128"/>
              <a:ea typeface="Meiryo" panose="020B0604030504040204" pitchFamily="34" charset="-128"/>
              <a:cs typeface="Calibri"/>
              <a:sym typeface="Calibri"/>
            </a:endParaRPr>
          </a:p>
        </p:txBody>
      </p:sp>
      <p:sp>
        <p:nvSpPr>
          <p:cNvPr id="16" name="Shape 104"/>
          <p:cNvSpPr/>
          <p:nvPr/>
        </p:nvSpPr>
        <p:spPr>
          <a:xfrm>
            <a:off x="3335458" y="3338602"/>
            <a:ext cx="428822" cy="194287"/>
          </a:xfrm>
          <a:prstGeom prst="homePlate">
            <a:avLst>
              <a:gd name="adj" fmla="val 50000"/>
            </a:avLst>
          </a:prstGeom>
          <a:solidFill>
            <a:srgbClr val="0000FF"/>
          </a:solidFill>
          <a:ln w="9525" cap="flat" cmpd="sng">
            <a:solidFill>
              <a:srgbClr val="0000FF"/>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spcBef>
                <a:spcPts val="0"/>
              </a:spcBef>
              <a:buNone/>
            </a:pPr>
            <a:endParaRPr sz="1600">
              <a:solidFill>
                <a:schemeClr val="lt1"/>
              </a:solidFill>
              <a:latin typeface="Meiryo" panose="020B0604030504040204" pitchFamily="34" charset="-128"/>
              <a:ea typeface="Meiryo" panose="020B0604030504040204" pitchFamily="34" charset="-128"/>
              <a:cs typeface="Calibri"/>
              <a:sym typeface="Calibri"/>
            </a:endParaRPr>
          </a:p>
        </p:txBody>
      </p:sp>
      <p:sp>
        <p:nvSpPr>
          <p:cNvPr id="19" name="Shape 107"/>
          <p:cNvSpPr/>
          <p:nvPr/>
        </p:nvSpPr>
        <p:spPr>
          <a:xfrm>
            <a:off x="4501597" y="3636636"/>
            <a:ext cx="912223" cy="284977"/>
          </a:xfrm>
          <a:prstGeom prst="rect">
            <a:avLst/>
          </a:prstGeom>
          <a:solidFill>
            <a:srgbClr val="FFFF00"/>
          </a:solidFill>
          <a:ln w="9525" cap="flat" cmpd="sng">
            <a:solidFill>
              <a:srgbClr val="4A7DBA"/>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spcBef>
                <a:spcPts val="0"/>
              </a:spcBef>
              <a:buSzPct val="25000"/>
              <a:buNone/>
            </a:pPr>
            <a:r>
              <a:rPr lang="ja-JP" sz="1400" dirty="0">
                <a:solidFill>
                  <a:schemeClr val="dk1"/>
                </a:solidFill>
                <a:latin typeface="Meiryo" panose="020B0604030504040204" pitchFamily="34" charset="-128"/>
                <a:ea typeface="Meiryo" panose="020B0604030504040204" pitchFamily="34" charset="-128"/>
                <a:cs typeface="Calibri"/>
                <a:sym typeface="Calibri"/>
              </a:rPr>
              <a:t>騒音発生</a:t>
            </a:r>
          </a:p>
        </p:txBody>
      </p:sp>
      <p:sp>
        <p:nvSpPr>
          <p:cNvPr id="44" name="Shape 95"/>
          <p:cNvSpPr txBox="1"/>
          <p:nvPr/>
        </p:nvSpPr>
        <p:spPr>
          <a:xfrm>
            <a:off x="288787" y="1443684"/>
            <a:ext cx="4092713" cy="646290"/>
          </a:xfrm>
          <a:prstGeom prst="rect">
            <a:avLst/>
          </a:prstGeom>
          <a:noFill/>
          <a:ln w="25400">
            <a:noFill/>
          </a:ln>
        </p:spPr>
        <p:txBody>
          <a:bodyPr wrap="square" lIns="91425" tIns="45700" rIns="91425" bIns="45700" anchor="t" anchorCtr="0">
            <a:spAutoFit/>
          </a:bodyPr>
          <a:lstStyle/>
          <a:p>
            <a:pPr marL="0" marR="0" lvl="0" indent="0" algn="l" rtl="0">
              <a:spcBef>
                <a:spcPts val="0"/>
              </a:spcBef>
              <a:buSzPct val="25000"/>
              <a:buNone/>
            </a:pPr>
            <a:r>
              <a:rPr lang="ja-JP" altLang="en-US" dirty="0">
                <a:solidFill>
                  <a:schemeClr val="dk1"/>
                </a:solidFill>
                <a:latin typeface="Meiryo" panose="020B0604030504040204" pitchFamily="34" charset="-128"/>
                <a:ea typeface="Meiryo" panose="020B0604030504040204" pitchFamily="34" charset="-128"/>
                <a:cs typeface="Arial"/>
                <a:sym typeface="Arial"/>
              </a:rPr>
              <a:t>製品開発においては、不具合対策のための</a:t>
            </a:r>
            <a:r>
              <a:rPr lang="ja-JP" altLang="en-US" dirty="0">
                <a:solidFill>
                  <a:srgbClr val="FF0000"/>
                </a:solidFill>
                <a:latin typeface="Meiryo" panose="020B0604030504040204" pitchFamily="34" charset="-128"/>
                <a:ea typeface="Meiryo" panose="020B0604030504040204" pitchFamily="34" charset="-128"/>
                <a:cs typeface="Arial"/>
                <a:sym typeface="Arial"/>
              </a:rPr>
              <a:t>データを収集できない</a:t>
            </a:r>
            <a:r>
              <a:rPr lang="ja-JP" altLang="en-US" dirty="0">
                <a:solidFill>
                  <a:schemeClr val="dk1"/>
                </a:solidFill>
                <a:latin typeface="Meiryo" panose="020B0604030504040204" pitchFamily="34" charset="-128"/>
                <a:ea typeface="Meiryo" panose="020B0604030504040204" pitchFamily="34" charset="-128"/>
                <a:cs typeface="Arial"/>
                <a:sym typeface="Arial"/>
              </a:rPr>
              <a:t>場合がある。</a:t>
            </a:r>
            <a:endParaRPr lang="ja-JP" dirty="0">
              <a:solidFill>
                <a:srgbClr val="FF0000"/>
              </a:solidFill>
              <a:latin typeface="Meiryo" panose="020B0604030504040204" pitchFamily="34" charset="-128"/>
              <a:ea typeface="Meiryo" panose="020B0604030504040204" pitchFamily="34" charset="-128"/>
              <a:cs typeface="Arial"/>
              <a:sym typeface="Arial"/>
            </a:endParaRPr>
          </a:p>
        </p:txBody>
      </p:sp>
      <p:sp>
        <p:nvSpPr>
          <p:cNvPr id="45" name="Shape 95"/>
          <p:cNvSpPr txBox="1"/>
          <p:nvPr/>
        </p:nvSpPr>
        <p:spPr>
          <a:xfrm>
            <a:off x="5067300" y="1443684"/>
            <a:ext cx="3937000" cy="923289"/>
          </a:xfrm>
          <a:prstGeom prst="rect">
            <a:avLst/>
          </a:prstGeom>
          <a:noFill/>
          <a:ln w="25400">
            <a:noFill/>
          </a:ln>
        </p:spPr>
        <p:txBody>
          <a:bodyPr wrap="square" lIns="91425" tIns="45700" rIns="91425" bIns="45700" anchor="t" anchorCtr="0">
            <a:spAutoFit/>
          </a:bodyPr>
          <a:lstStyle/>
          <a:p>
            <a:pPr marL="0" marR="0" lvl="0" indent="0" algn="l" rtl="0">
              <a:spcBef>
                <a:spcPts val="0"/>
              </a:spcBef>
              <a:buSzPct val="25000"/>
              <a:buNone/>
            </a:pPr>
            <a:r>
              <a:rPr lang="en-US" altLang="ja-JP" dirty="0">
                <a:latin typeface="Meiryo" panose="020B0604030504040204" pitchFamily="34" charset="-128"/>
                <a:ea typeface="Meiryo" panose="020B0604030504040204" pitchFamily="34" charset="-128"/>
                <a:cs typeface="Arial"/>
                <a:sym typeface="Arial"/>
              </a:rPr>
              <a:t>AI</a:t>
            </a:r>
            <a:r>
              <a:rPr lang="ja-JP" altLang="en-US" dirty="0">
                <a:latin typeface="Meiryo" panose="020B0604030504040204" pitchFamily="34" charset="-128"/>
                <a:ea typeface="Meiryo" panose="020B0604030504040204" pitchFamily="34" charset="-128"/>
                <a:cs typeface="Arial"/>
                <a:sym typeface="Arial"/>
              </a:rPr>
              <a:t>技術を活用し、</a:t>
            </a:r>
            <a:r>
              <a:rPr lang="ja-JP" altLang="en-US" dirty="0">
                <a:solidFill>
                  <a:srgbClr val="FF0000"/>
                </a:solidFill>
                <a:latin typeface="Meiryo" panose="020B0604030504040204" pitchFamily="34" charset="-128"/>
                <a:ea typeface="Meiryo" panose="020B0604030504040204" pitchFamily="34" charset="-128"/>
                <a:cs typeface="Arial"/>
                <a:sym typeface="Arial"/>
              </a:rPr>
              <a:t>シミュレーションにより生成したデータ</a:t>
            </a:r>
            <a:r>
              <a:rPr lang="ja-JP" altLang="en-US" dirty="0">
                <a:solidFill>
                  <a:schemeClr val="dk1"/>
                </a:solidFill>
                <a:latin typeface="Meiryo" panose="020B0604030504040204" pitchFamily="34" charset="-128"/>
                <a:ea typeface="Meiryo" panose="020B0604030504040204" pitchFamily="34" charset="-128"/>
                <a:cs typeface="Arial"/>
                <a:sym typeface="Arial"/>
              </a:rPr>
              <a:t>を利用できるようにする。</a:t>
            </a:r>
            <a:endParaRPr lang="ja-JP" dirty="0">
              <a:solidFill>
                <a:schemeClr val="dk1"/>
              </a:solidFill>
              <a:latin typeface="Meiryo" panose="020B0604030504040204" pitchFamily="34" charset="-128"/>
              <a:ea typeface="Meiryo" panose="020B0604030504040204" pitchFamily="34" charset="-128"/>
              <a:cs typeface="Arial"/>
              <a:sym typeface="Arial"/>
            </a:endParaRPr>
          </a:p>
        </p:txBody>
      </p:sp>
      <p:sp>
        <p:nvSpPr>
          <p:cNvPr id="46" name="Shape 95"/>
          <p:cNvSpPr txBox="1"/>
          <p:nvPr/>
        </p:nvSpPr>
        <p:spPr>
          <a:xfrm>
            <a:off x="251520" y="2448211"/>
            <a:ext cx="2160241" cy="369291"/>
          </a:xfrm>
          <a:prstGeom prst="rect">
            <a:avLst/>
          </a:prstGeom>
          <a:noFill/>
          <a:ln w="25400">
            <a:noFill/>
          </a:ln>
        </p:spPr>
        <p:txBody>
          <a:bodyPr wrap="square" lIns="91425" tIns="45700" rIns="91425" bIns="45700" anchor="t" anchorCtr="0">
            <a:spAutoFit/>
          </a:bodyPr>
          <a:lstStyle/>
          <a:p>
            <a:pPr marL="0" marR="0" lvl="0" indent="0" algn="l" rtl="0">
              <a:spcBef>
                <a:spcPts val="0"/>
              </a:spcBef>
              <a:buSzPct val="25000"/>
              <a:buNone/>
            </a:pPr>
            <a:r>
              <a:rPr lang="ja-JP" altLang="en-US" u="sng" dirty="0">
                <a:solidFill>
                  <a:schemeClr val="dk1"/>
                </a:solidFill>
                <a:latin typeface="Meiryo" panose="020B0604030504040204" pitchFamily="34" charset="-128"/>
                <a:ea typeface="Meiryo" panose="020B0604030504040204" pitchFamily="34" charset="-128"/>
                <a:cs typeface="Arial"/>
                <a:sym typeface="Arial"/>
              </a:rPr>
              <a:t>例：騒音対策</a:t>
            </a:r>
            <a:endParaRPr lang="ja-JP" u="sng" dirty="0">
              <a:solidFill>
                <a:schemeClr val="dk1"/>
              </a:solidFill>
              <a:latin typeface="Meiryo" panose="020B0604030504040204" pitchFamily="34" charset="-128"/>
              <a:ea typeface="Meiryo" panose="020B0604030504040204" pitchFamily="34" charset="-128"/>
              <a:cs typeface="Arial"/>
              <a:sym typeface="Arial"/>
            </a:endParaRPr>
          </a:p>
        </p:txBody>
      </p:sp>
      <p:sp>
        <p:nvSpPr>
          <p:cNvPr id="47" name="Shape 95"/>
          <p:cNvSpPr txBox="1"/>
          <p:nvPr/>
        </p:nvSpPr>
        <p:spPr>
          <a:xfrm>
            <a:off x="323528" y="3942492"/>
            <a:ext cx="2939959" cy="584735"/>
          </a:xfrm>
          <a:prstGeom prst="rect">
            <a:avLst/>
          </a:prstGeom>
          <a:noFill/>
          <a:ln w="25400">
            <a:noFill/>
          </a:ln>
        </p:spPr>
        <p:txBody>
          <a:bodyPr wrap="square" lIns="91425" tIns="45700" rIns="91425" bIns="45700" anchor="t" anchorCtr="0">
            <a:spAutoFit/>
          </a:bodyPr>
          <a:lstStyle/>
          <a:p>
            <a:pPr marL="0" marR="0" lvl="0" indent="0" algn="l" rtl="0">
              <a:spcBef>
                <a:spcPts val="0"/>
              </a:spcBef>
              <a:buSzPct val="25000"/>
              <a:buNone/>
            </a:pPr>
            <a:r>
              <a:rPr lang="ja-JP" altLang="en-US" sz="1600" dirty="0">
                <a:solidFill>
                  <a:schemeClr val="dk1"/>
                </a:solidFill>
                <a:latin typeface="Meiryo" panose="020B0604030504040204" pitchFamily="34" charset="-128"/>
                <a:ea typeface="Meiryo" panose="020B0604030504040204" pitchFamily="34" charset="-128"/>
                <a:cs typeface="Arial"/>
                <a:sym typeface="Arial"/>
              </a:rPr>
              <a:t>設計時にシミュレーションを行い、騒音対策を実施</a:t>
            </a:r>
            <a:endParaRPr lang="ja-JP" sz="1600" dirty="0">
              <a:solidFill>
                <a:schemeClr val="dk1"/>
              </a:solidFill>
              <a:latin typeface="Meiryo" panose="020B0604030504040204" pitchFamily="34" charset="-128"/>
              <a:ea typeface="Meiryo" panose="020B0604030504040204" pitchFamily="34" charset="-128"/>
              <a:cs typeface="Arial"/>
              <a:sym typeface="Arial"/>
            </a:endParaRPr>
          </a:p>
        </p:txBody>
      </p:sp>
      <p:sp>
        <p:nvSpPr>
          <p:cNvPr id="48" name="Shape 95"/>
          <p:cNvSpPr txBox="1"/>
          <p:nvPr/>
        </p:nvSpPr>
        <p:spPr>
          <a:xfrm>
            <a:off x="3659531" y="3986569"/>
            <a:ext cx="2025352" cy="338514"/>
          </a:xfrm>
          <a:prstGeom prst="rect">
            <a:avLst/>
          </a:prstGeom>
          <a:noFill/>
          <a:ln w="25400">
            <a:noFill/>
          </a:ln>
        </p:spPr>
        <p:txBody>
          <a:bodyPr wrap="square" lIns="91425" tIns="45700" rIns="91425" bIns="45700" anchor="t" anchorCtr="0">
            <a:spAutoFit/>
          </a:bodyPr>
          <a:lstStyle/>
          <a:p>
            <a:pPr marL="0" marR="0" lvl="0" indent="0" algn="l" rtl="0">
              <a:spcBef>
                <a:spcPts val="0"/>
              </a:spcBef>
              <a:buSzPct val="25000"/>
              <a:buNone/>
            </a:pPr>
            <a:r>
              <a:rPr lang="ja-JP" altLang="en-US" sz="1600" dirty="0">
                <a:solidFill>
                  <a:schemeClr val="dk1"/>
                </a:solidFill>
                <a:latin typeface="Meiryo" panose="020B0604030504040204" pitchFamily="34" charset="-128"/>
                <a:ea typeface="Meiryo" panose="020B0604030504040204" pitchFamily="34" charset="-128"/>
                <a:cs typeface="Arial"/>
                <a:sym typeface="Arial"/>
              </a:rPr>
              <a:t>製品で騒音が発生</a:t>
            </a:r>
            <a:endParaRPr lang="ja-JP" sz="1600" dirty="0">
              <a:solidFill>
                <a:schemeClr val="dk1"/>
              </a:solidFill>
              <a:latin typeface="Meiryo" panose="020B0604030504040204" pitchFamily="34" charset="-128"/>
              <a:ea typeface="Meiryo" panose="020B0604030504040204" pitchFamily="34" charset="-128"/>
              <a:cs typeface="Arial"/>
              <a:sym typeface="Arial"/>
            </a:endParaRPr>
          </a:p>
        </p:txBody>
      </p:sp>
      <p:sp>
        <p:nvSpPr>
          <p:cNvPr id="49" name="Shape 104"/>
          <p:cNvSpPr/>
          <p:nvPr/>
        </p:nvSpPr>
        <p:spPr>
          <a:xfrm>
            <a:off x="5617704" y="3338602"/>
            <a:ext cx="428822" cy="194287"/>
          </a:xfrm>
          <a:prstGeom prst="homePlate">
            <a:avLst>
              <a:gd name="adj" fmla="val 50000"/>
            </a:avLst>
          </a:prstGeom>
          <a:solidFill>
            <a:srgbClr val="FF0000"/>
          </a:solidFill>
          <a:ln w="9525" cap="flat" cmpd="sng">
            <a:solidFill>
              <a:srgbClr val="FF0000"/>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spcBef>
                <a:spcPts val="0"/>
              </a:spcBef>
              <a:buNone/>
            </a:pPr>
            <a:endParaRPr sz="1600">
              <a:solidFill>
                <a:schemeClr val="lt1"/>
              </a:solidFill>
              <a:latin typeface="Meiryo" panose="020B0604030504040204" pitchFamily="34" charset="-128"/>
              <a:ea typeface="Meiryo" panose="020B0604030504040204" pitchFamily="34" charset="-128"/>
              <a:cs typeface="Calibri"/>
              <a:sym typeface="Calibri"/>
            </a:endParaRPr>
          </a:p>
        </p:txBody>
      </p:sp>
      <p:sp>
        <p:nvSpPr>
          <p:cNvPr id="51" name="Shape 95"/>
          <p:cNvSpPr txBox="1"/>
          <p:nvPr/>
        </p:nvSpPr>
        <p:spPr>
          <a:xfrm>
            <a:off x="6224462" y="2866035"/>
            <a:ext cx="2658574" cy="1694084"/>
          </a:xfrm>
          <a:prstGeom prst="rect">
            <a:avLst/>
          </a:prstGeom>
          <a:noFill/>
          <a:ln w="25400">
            <a:solidFill>
              <a:schemeClr val="dk1"/>
            </a:solidFill>
          </a:ln>
        </p:spPr>
        <p:txBody>
          <a:bodyPr wrap="square" lIns="91425" tIns="108000" rIns="91425" bIns="45700" anchor="t" anchorCtr="0">
            <a:spAutoFit/>
          </a:bodyPr>
          <a:lstStyle/>
          <a:p>
            <a:pPr marL="0" marR="0" lvl="0" indent="0" algn="l" rtl="0">
              <a:spcBef>
                <a:spcPts val="0"/>
              </a:spcBef>
              <a:buSzPct val="25000"/>
              <a:buNone/>
            </a:pPr>
            <a:r>
              <a:rPr lang="ja-JP" altLang="en-US" sz="1600" dirty="0">
                <a:solidFill>
                  <a:schemeClr val="dk1"/>
                </a:solidFill>
                <a:latin typeface="Meiryo" panose="020B0604030504040204" pitchFamily="34" charset="-128"/>
                <a:ea typeface="Meiryo" panose="020B0604030504040204" pitchFamily="34" charset="-128"/>
                <a:cs typeface="Arial"/>
                <a:sym typeface="Arial"/>
              </a:rPr>
              <a:t>動作中に騒音を測定しようとしても、製品内部にセンサを入れると環境が変わり、正しく測定できない</a:t>
            </a:r>
            <a:endParaRPr lang="en-US" altLang="ja-JP" sz="1600" dirty="0">
              <a:solidFill>
                <a:schemeClr val="dk1"/>
              </a:solidFill>
              <a:latin typeface="Meiryo" panose="020B0604030504040204" pitchFamily="34" charset="-128"/>
              <a:ea typeface="Meiryo" panose="020B0604030504040204" pitchFamily="34" charset="-128"/>
              <a:cs typeface="Arial"/>
              <a:sym typeface="Arial"/>
            </a:endParaRPr>
          </a:p>
          <a:p>
            <a:pPr marL="684000" marR="0" lvl="0" indent="-720000" algn="l" rtl="0">
              <a:spcBef>
                <a:spcPts val="0"/>
              </a:spcBef>
              <a:buSzPct val="25000"/>
              <a:buNone/>
            </a:pPr>
            <a:r>
              <a:rPr lang="ja-JP" altLang="en-US" sz="1600" dirty="0">
                <a:latin typeface="Meiryo" panose="020B0604030504040204" pitchFamily="34" charset="-128"/>
                <a:ea typeface="Meiryo" panose="020B0604030504040204" pitchFamily="34" charset="-128"/>
                <a:cs typeface="Arial"/>
                <a:sym typeface="Arial"/>
              </a:rPr>
              <a:t>課題：真の原因が突き止められない</a:t>
            </a:r>
            <a:endParaRPr lang="ja-JP" sz="1600" dirty="0">
              <a:latin typeface="Meiryo" panose="020B0604030504040204" pitchFamily="34" charset="-128"/>
              <a:ea typeface="Meiryo" panose="020B0604030504040204" pitchFamily="34" charset="-128"/>
              <a:cs typeface="Arial"/>
              <a:sym typeface="Arial"/>
            </a:endParaRPr>
          </a:p>
        </p:txBody>
      </p:sp>
      <p:pic>
        <p:nvPicPr>
          <p:cNvPr id="54" name="Shape 99"/>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95536" y="4781475"/>
            <a:ext cx="1544330" cy="1176424"/>
          </a:xfrm>
          <a:prstGeom prst="rect">
            <a:avLst/>
          </a:prstGeom>
          <a:noFill/>
          <a:ln w="22225" cap="flat" cmpd="sng">
            <a:solidFill>
              <a:schemeClr val="dk1"/>
            </a:solidFill>
            <a:prstDash val="solid"/>
            <a:miter/>
            <a:headEnd type="none" w="med" len="med"/>
            <a:tailEnd type="none" w="med" len="med"/>
          </a:ln>
        </p:spPr>
      </p:pic>
      <p:pic>
        <p:nvPicPr>
          <p:cNvPr id="55" name="Shape 101"/>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4355976" y="4834902"/>
            <a:ext cx="1721857" cy="1113507"/>
          </a:xfrm>
          <a:prstGeom prst="rect">
            <a:avLst/>
          </a:prstGeom>
          <a:noFill/>
          <a:ln w="22225" cap="flat" cmpd="sng">
            <a:solidFill>
              <a:schemeClr val="dk1"/>
            </a:solidFill>
            <a:prstDash val="solid"/>
            <a:miter/>
            <a:headEnd type="none" w="med" len="med"/>
            <a:tailEnd type="none" w="med" len="med"/>
          </a:ln>
        </p:spPr>
      </p:pic>
      <p:sp>
        <p:nvSpPr>
          <p:cNvPr id="56" name="Shape 95"/>
          <p:cNvSpPr txBox="1"/>
          <p:nvPr/>
        </p:nvSpPr>
        <p:spPr>
          <a:xfrm>
            <a:off x="2286356" y="5023473"/>
            <a:ext cx="1912012" cy="830956"/>
          </a:xfrm>
          <a:prstGeom prst="rect">
            <a:avLst/>
          </a:prstGeom>
          <a:noFill/>
          <a:ln w="25400">
            <a:noFill/>
          </a:ln>
        </p:spPr>
        <p:txBody>
          <a:bodyPr wrap="square" lIns="91425" tIns="45700" rIns="91425" bIns="45700" anchor="t" anchorCtr="0">
            <a:spAutoFit/>
          </a:bodyPr>
          <a:lstStyle/>
          <a:p>
            <a:pPr marL="0" marR="0" lvl="0" indent="0" algn="l" rtl="0">
              <a:spcBef>
                <a:spcPts val="0"/>
              </a:spcBef>
              <a:buSzPct val="25000"/>
              <a:buNone/>
            </a:pPr>
            <a:r>
              <a:rPr lang="ja-JP" altLang="en-US" sz="1600" dirty="0">
                <a:solidFill>
                  <a:schemeClr val="dk1"/>
                </a:solidFill>
                <a:latin typeface="Meiryo" panose="020B0604030504040204" pitchFamily="34" charset="-128"/>
                <a:ea typeface="Meiryo" panose="020B0604030504040204" pitchFamily="34" charset="-128"/>
                <a:cs typeface="Arial"/>
                <a:sym typeface="Arial"/>
              </a:rPr>
              <a:t>シミュレーションと実製品との差を</a:t>
            </a:r>
            <a:r>
              <a:rPr lang="en-US" altLang="ja-JP" sz="1600" dirty="0">
                <a:solidFill>
                  <a:schemeClr val="dk1"/>
                </a:solidFill>
                <a:latin typeface="Meiryo" panose="020B0604030504040204" pitchFamily="34" charset="-128"/>
                <a:ea typeface="Meiryo" panose="020B0604030504040204" pitchFamily="34" charset="-128"/>
                <a:cs typeface="Arial"/>
                <a:sym typeface="Arial"/>
              </a:rPr>
              <a:t>AI</a:t>
            </a:r>
            <a:r>
              <a:rPr lang="ja-JP" altLang="en-US" sz="1600" dirty="0">
                <a:solidFill>
                  <a:schemeClr val="dk1"/>
                </a:solidFill>
                <a:latin typeface="Meiryo" panose="020B0604030504040204" pitchFamily="34" charset="-128"/>
                <a:ea typeface="Meiryo" panose="020B0604030504040204" pitchFamily="34" charset="-128"/>
                <a:cs typeface="Arial"/>
                <a:sym typeface="Arial"/>
              </a:rPr>
              <a:t>技術で埋める</a:t>
            </a:r>
            <a:endParaRPr lang="ja-JP" sz="1600" dirty="0">
              <a:solidFill>
                <a:schemeClr val="dk1"/>
              </a:solidFill>
              <a:latin typeface="Meiryo" panose="020B0604030504040204" pitchFamily="34" charset="-128"/>
              <a:ea typeface="Meiryo" panose="020B0604030504040204" pitchFamily="34" charset="-128"/>
              <a:cs typeface="Arial"/>
              <a:sym typeface="Arial"/>
            </a:endParaRPr>
          </a:p>
        </p:txBody>
      </p:sp>
      <p:sp>
        <p:nvSpPr>
          <p:cNvPr id="58" name="Shape 95"/>
          <p:cNvSpPr txBox="1"/>
          <p:nvPr/>
        </p:nvSpPr>
        <p:spPr>
          <a:xfrm>
            <a:off x="241300" y="6445471"/>
            <a:ext cx="7912218" cy="401422"/>
          </a:xfrm>
          <a:prstGeom prst="rect">
            <a:avLst/>
          </a:prstGeom>
          <a:noFill/>
          <a:ln w="25400">
            <a:noFill/>
          </a:ln>
        </p:spPr>
        <p:txBody>
          <a:bodyPr wrap="square" lIns="91425" tIns="108000" rIns="91425" bIns="45700" anchor="t" anchorCtr="0">
            <a:spAutoFit/>
          </a:bodyPr>
          <a:lstStyle/>
          <a:p>
            <a:pPr marL="0" marR="0" lvl="0" indent="0" rtl="0">
              <a:spcBef>
                <a:spcPts val="0"/>
              </a:spcBef>
              <a:buSzPct val="25000"/>
              <a:buNone/>
            </a:pPr>
            <a:r>
              <a:rPr lang="ja-JP" altLang="en-US" sz="1600" dirty="0">
                <a:latin typeface="Meiryo" panose="020B0604030504040204" pitchFamily="34" charset="-128"/>
                <a:ea typeface="Meiryo" panose="020B0604030504040204" pitchFamily="34" charset="-128"/>
                <a:cs typeface="Arial"/>
                <a:sym typeface="Arial"/>
              </a:rPr>
              <a:t>データ収集できない製品に対してもデータ生成</a:t>
            </a:r>
            <a:r>
              <a:rPr lang="ja-JP" altLang="en-US" sz="1600">
                <a:latin typeface="Meiryo" panose="020B0604030504040204" pitchFamily="34" charset="-128"/>
                <a:ea typeface="Meiryo" panose="020B0604030504040204" pitchFamily="34" charset="-128"/>
                <a:cs typeface="Arial"/>
                <a:sym typeface="Arial"/>
              </a:rPr>
              <a:t>を支援できる。</a:t>
            </a:r>
            <a:endParaRPr lang="ja-JP" sz="1600" dirty="0">
              <a:latin typeface="Meiryo" panose="020B0604030504040204" pitchFamily="34" charset="-128"/>
              <a:ea typeface="Meiryo" panose="020B0604030504040204" pitchFamily="34" charset="-128"/>
              <a:cs typeface="Arial"/>
              <a:sym typeface="Arial"/>
            </a:endParaRPr>
          </a:p>
        </p:txBody>
      </p:sp>
      <p:sp>
        <p:nvSpPr>
          <p:cNvPr id="59" name="Shape 95"/>
          <p:cNvSpPr txBox="1"/>
          <p:nvPr/>
        </p:nvSpPr>
        <p:spPr>
          <a:xfrm>
            <a:off x="6689898" y="4932036"/>
            <a:ext cx="2160985" cy="861734"/>
          </a:xfrm>
          <a:prstGeom prst="rect">
            <a:avLst/>
          </a:prstGeom>
          <a:noFill/>
          <a:ln w="25400">
            <a:solidFill>
              <a:schemeClr val="dk1"/>
            </a:solidFill>
          </a:ln>
        </p:spPr>
        <p:txBody>
          <a:bodyPr wrap="square" lIns="91425" tIns="45700" rIns="91425" bIns="45700" anchor="t" anchorCtr="0">
            <a:spAutoFit/>
          </a:bodyPr>
          <a:lstStyle/>
          <a:p>
            <a:pPr marL="0" marR="0" lvl="0" indent="0" algn="ctr" rtl="0">
              <a:spcBef>
                <a:spcPts val="0"/>
              </a:spcBef>
              <a:buSzPct val="25000"/>
              <a:buNone/>
            </a:pPr>
            <a:endParaRPr lang="en-US" altLang="ja-JP" sz="1600" dirty="0">
              <a:solidFill>
                <a:schemeClr val="dk1"/>
              </a:solidFill>
              <a:latin typeface="Meiryo" panose="020B0604030504040204" pitchFamily="34" charset="-128"/>
              <a:ea typeface="Meiryo" panose="020B0604030504040204" pitchFamily="34" charset="-128"/>
              <a:cs typeface="Arial"/>
              <a:sym typeface="Arial"/>
            </a:endParaRPr>
          </a:p>
          <a:p>
            <a:pPr marL="0" marR="0" lvl="0" indent="0" algn="ctr" rtl="0">
              <a:spcBef>
                <a:spcPts val="0"/>
              </a:spcBef>
              <a:buSzPct val="25000"/>
              <a:buNone/>
            </a:pPr>
            <a:r>
              <a:rPr lang="ja-JP" altLang="en-US" sz="1600" dirty="0">
                <a:solidFill>
                  <a:schemeClr val="dk1"/>
                </a:solidFill>
                <a:latin typeface="Meiryo" panose="020B0604030504040204" pitchFamily="34" charset="-128"/>
                <a:ea typeface="Meiryo" panose="020B0604030504040204" pitchFamily="34" charset="-128"/>
                <a:cs typeface="Arial"/>
                <a:sym typeface="Arial"/>
              </a:rPr>
              <a:t>真の原因を究明！</a:t>
            </a:r>
            <a:endParaRPr lang="en-US" altLang="ja-JP" sz="1600" dirty="0">
              <a:solidFill>
                <a:schemeClr val="dk1"/>
              </a:solidFill>
              <a:latin typeface="Meiryo" panose="020B0604030504040204" pitchFamily="34" charset="-128"/>
              <a:ea typeface="Meiryo" panose="020B0604030504040204" pitchFamily="34" charset="-128"/>
              <a:cs typeface="Arial"/>
              <a:sym typeface="Arial"/>
            </a:endParaRPr>
          </a:p>
          <a:p>
            <a:pPr marL="0" marR="0" lvl="0" indent="0" algn="ctr" rtl="0">
              <a:spcBef>
                <a:spcPts val="0"/>
              </a:spcBef>
              <a:buSzPct val="25000"/>
              <a:buNone/>
            </a:pPr>
            <a:endParaRPr lang="ja-JP" sz="1600" dirty="0">
              <a:solidFill>
                <a:schemeClr val="dk1"/>
              </a:solidFill>
              <a:latin typeface="Meiryo" panose="020B0604030504040204" pitchFamily="34" charset="-128"/>
              <a:ea typeface="Meiryo" panose="020B0604030504040204" pitchFamily="34" charset="-128"/>
              <a:cs typeface="Arial"/>
              <a:sym typeface="Arial"/>
            </a:endParaRPr>
          </a:p>
        </p:txBody>
      </p:sp>
      <p:sp>
        <p:nvSpPr>
          <p:cNvPr id="60" name="右矢印 59"/>
          <p:cNvSpPr/>
          <p:nvPr/>
        </p:nvSpPr>
        <p:spPr>
          <a:xfrm>
            <a:off x="6156176" y="5074046"/>
            <a:ext cx="496530" cy="68407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panose="020B0604030504040204" pitchFamily="34" charset="-128"/>
              <a:ea typeface="Meiryo" panose="020B0604030504040204" pitchFamily="34" charset="-128"/>
            </a:endParaRPr>
          </a:p>
        </p:txBody>
      </p:sp>
      <p:cxnSp>
        <p:nvCxnSpPr>
          <p:cNvPr id="24" name="直線コネクタ 23">
            <a:extLst>
              <a:ext uri="{FF2B5EF4-FFF2-40B4-BE49-F238E27FC236}">
                <a16:creationId xmlns:a16="http://schemas.microsoft.com/office/drawing/2014/main" id="{F4BF8FA3-9338-2E44-B4C7-0173FA6B12BE}"/>
              </a:ext>
            </a:extLst>
          </p:cNvPr>
          <p:cNvCxnSpPr/>
          <p:nvPr/>
        </p:nvCxnSpPr>
        <p:spPr>
          <a:xfrm>
            <a:off x="105694" y="836712"/>
            <a:ext cx="885879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EBEF13CC-7D27-374C-BCC4-CC6FFDDFFC21}"/>
              </a:ext>
            </a:extLst>
          </p:cNvPr>
          <p:cNvSpPr txBox="1"/>
          <p:nvPr/>
        </p:nvSpPr>
        <p:spPr>
          <a:xfrm>
            <a:off x="241300" y="1002268"/>
            <a:ext cx="954107" cy="400110"/>
          </a:xfrm>
          <a:prstGeom prst="rect">
            <a:avLst/>
          </a:prstGeom>
          <a:noFill/>
        </p:spPr>
        <p:txBody>
          <a:bodyPr wrap="none" rtlCol="0">
            <a:spAutoFit/>
          </a:bodyPr>
          <a:lstStyle/>
          <a:p>
            <a:r>
              <a:rPr kumimoji="1" lang="en-US" altLang="ja-JP" sz="2000" dirty="0"/>
              <a:t>【</a:t>
            </a:r>
            <a:r>
              <a:rPr kumimoji="1" lang="ja-JP" altLang="en-US" sz="2000"/>
              <a:t>課題</a:t>
            </a:r>
            <a:r>
              <a:rPr kumimoji="1" lang="en-US" altLang="ja-JP" sz="2000" dirty="0"/>
              <a:t>】</a:t>
            </a:r>
            <a:endParaRPr kumimoji="1" lang="ja-JP" altLang="en-US" sz="2000"/>
          </a:p>
        </p:txBody>
      </p:sp>
      <p:sp>
        <p:nvSpPr>
          <p:cNvPr id="26" name="テキスト ボックス 25">
            <a:extLst>
              <a:ext uri="{FF2B5EF4-FFF2-40B4-BE49-F238E27FC236}">
                <a16:creationId xmlns:a16="http://schemas.microsoft.com/office/drawing/2014/main" id="{9B6D4635-DD01-074C-9726-B9F82BDAE0DA}"/>
              </a:ext>
            </a:extLst>
          </p:cNvPr>
          <p:cNvSpPr txBox="1"/>
          <p:nvPr/>
        </p:nvSpPr>
        <p:spPr>
          <a:xfrm>
            <a:off x="5168900" y="1002268"/>
            <a:ext cx="1467068" cy="400110"/>
          </a:xfrm>
          <a:prstGeom prst="rect">
            <a:avLst/>
          </a:prstGeom>
          <a:noFill/>
        </p:spPr>
        <p:txBody>
          <a:bodyPr wrap="none" rtlCol="0">
            <a:spAutoFit/>
          </a:bodyPr>
          <a:lstStyle/>
          <a:p>
            <a:r>
              <a:rPr kumimoji="1" lang="en-US" altLang="ja-JP" sz="2000" dirty="0"/>
              <a:t>【</a:t>
            </a:r>
            <a:r>
              <a:rPr kumimoji="1" lang="ja-JP" altLang="en-US" sz="2000"/>
              <a:t>解決方法</a:t>
            </a:r>
            <a:r>
              <a:rPr kumimoji="1" lang="en-US" altLang="ja-JP" sz="2000" dirty="0"/>
              <a:t>】</a:t>
            </a:r>
            <a:endParaRPr kumimoji="1" lang="ja-JP" altLang="en-US" sz="2000"/>
          </a:p>
        </p:txBody>
      </p:sp>
      <p:sp>
        <p:nvSpPr>
          <p:cNvPr id="27" name="テキスト ボックス 26">
            <a:extLst>
              <a:ext uri="{FF2B5EF4-FFF2-40B4-BE49-F238E27FC236}">
                <a16:creationId xmlns:a16="http://schemas.microsoft.com/office/drawing/2014/main" id="{FF7D3F0F-0638-9B4C-A11F-8194A6EABC8E}"/>
              </a:ext>
            </a:extLst>
          </p:cNvPr>
          <p:cNvSpPr txBox="1"/>
          <p:nvPr/>
        </p:nvSpPr>
        <p:spPr>
          <a:xfrm>
            <a:off x="241300" y="6094968"/>
            <a:ext cx="954107" cy="400110"/>
          </a:xfrm>
          <a:prstGeom prst="rect">
            <a:avLst/>
          </a:prstGeom>
          <a:noFill/>
        </p:spPr>
        <p:txBody>
          <a:bodyPr wrap="none" rtlCol="0">
            <a:spAutoFit/>
          </a:bodyPr>
          <a:lstStyle/>
          <a:p>
            <a:r>
              <a:rPr kumimoji="1" lang="en-US" altLang="ja-JP" sz="2000" dirty="0"/>
              <a:t>【</a:t>
            </a:r>
            <a:r>
              <a:rPr kumimoji="1" lang="ja-JP" altLang="en-US" sz="2000"/>
              <a:t>効果</a:t>
            </a:r>
            <a:r>
              <a:rPr kumimoji="1" lang="en-US" altLang="ja-JP" sz="2000" dirty="0"/>
              <a:t>】</a:t>
            </a:r>
            <a:endParaRPr kumimoji="1" lang="ja-JP" altLang="en-US" sz="2000"/>
          </a:p>
        </p:txBody>
      </p:sp>
      <p:sp>
        <p:nvSpPr>
          <p:cNvPr id="28" name="テキスト ボックス 27">
            <a:extLst>
              <a:ext uri="{FF2B5EF4-FFF2-40B4-BE49-F238E27FC236}">
                <a16:creationId xmlns:a16="http://schemas.microsoft.com/office/drawing/2014/main" id="{72860625-122D-1445-8E32-F520AA81EF37}"/>
              </a:ext>
            </a:extLst>
          </p:cNvPr>
          <p:cNvSpPr txBox="1"/>
          <p:nvPr/>
        </p:nvSpPr>
        <p:spPr>
          <a:xfrm>
            <a:off x="2566876" y="4609068"/>
            <a:ext cx="1210588" cy="338554"/>
          </a:xfrm>
          <a:prstGeom prst="rect">
            <a:avLst/>
          </a:prstGeom>
          <a:noFill/>
        </p:spPr>
        <p:txBody>
          <a:bodyPr wrap="none" rtlCol="0">
            <a:spAutoFit/>
          </a:bodyPr>
          <a:lstStyle/>
          <a:p>
            <a:r>
              <a:rPr kumimoji="1" lang="en-US" altLang="ja-JP" sz="1600" dirty="0"/>
              <a:t>【</a:t>
            </a:r>
            <a:r>
              <a:rPr kumimoji="1" lang="ja-JP" altLang="en-US" sz="1600"/>
              <a:t>解決方法</a:t>
            </a:r>
            <a:r>
              <a:rPr kumimoji="1" lang="en-US" altLang="ja-JP" sz="1600" dirty="0"/>
              <a:t>】</a:t>
            </a:r>
            <a:endParaRPr kumimoji="1" lang="ja-JP" altLang="en-US" sz="1600"/>
          </a:p>
        </p:txBody>
      </p:sp>
      <p:sp>
        <p:nvSpPr>
          <p:cNvPr id="4" name="テキスト ボックス 3">
            <a:extLst>
              <a:ext uri="{FF2B5EF4-FFF2-40B4-BE49-F238E27FC236}">
                <a16:creationId xmlns:a16="http://schemas.microsoft.com/office/drawing/2014/main" id="{402DE01C-2187-9143-8347-525B7D54F044}"/>
              </a:ext>
            </a:extLst>
          </p:cNvPr>
          <p:cNvSpPr txBox="1"/>
          <p:nvPr/>
        </p:nvSpPr>
        <p:spPr>
          <a:xfrm>
            <a:off x="428219" y="2964631"/>
            <a:ext cx="1107996" cy="215444"/>
          </a:xfrm>
          <a:prstGeom prst="rect">
            <a:avLst/>
          </a:prstGeom>
          <a:solidFill>
            <a:schemeClr val="bg1"/>
          </a:solidFill>
        </p:spPr>
        <p:txBody>
          <a:bodyPr wrap="none" rtlCol="0">
            <a:spAutoFit/>
          </a:bodyPr>
          <a:lstStyle/>
          <a:p>
            <a:r>
              <a:rPr kumimoji="1" lang="ja-JP" altLang="en-US" sz="800">
                <a:latin typeface="Meiryo" panose="020B0604030504040204" pitchFamily="34" charset="-128"/>
                <a:ea typeface="Meiryo" panose="020B0604030504040204" pitchFamily="34" charset="-128"/>
              </a:rPr>
              <a:t>機械部品（振動源）</a:t>
            </a:r>
          </a:p>
        </p:txBody>
      </p:sp>
      <p:sp>
        <p:nvSpPr>
          <p:cNvPr id="30" name="テキスト ボックス 29">
            <a:extLst>
              <a:ext uri="{FF2B5EF4-FFF2-40B4-BE49-F238E27FC236}">
                <a16:creationId xmlns:a16="http://schemas.microsoft.com/office/drawing/2014/main" id="{0808C697-F3BA-8841-A628-5FB33274F3BD}"/>
              </a:ext>
            </a:extLst>
          </p:cNvPr>
          <p:cNvSpPr txBox="1"/>
          <p:nvPr/>
        </p:nvSpPr>
        <p:spPr>
          <a:xfrm>
            <a:off x="538088" y="3662834"/>
            <a:ext cx="389850" cy="215444"/>
          </a:xfrm>
          <a:prstGeom prst="rect">
            <a:avLst/>
          </a:prstGeom>
          <a:solidFill>
            <a:schemeClr val="bg1"/>
          </a:solidFill>
        </p:spPr>
        <p:txBody>
          <a:bodyPr wrap="none" rtlCol="0">
            <a:spAutoFit/>
          </a:bodyPr>
          <a:lstStyle/>
          <a:p>
            <a:r>
              <a:rPr kumimoji="1" lang="ja-JP" altLang="en-US" sz="800">
                <a:latin typeface="Meiryo" panose="020B0604030504040204" pitchFamily="34" charset="-128"/>
                <a:ea typeface="Meiryo" panose="020B0604030504040204" pitchFamily="34" charset="-128"/>
              </a:rPr>
              <a:t>筐体</a:t>
            </a:r>
          </a:p>
        </p:txBody>
      </p:sp>
      <p:sp>
        <p:nvSpPr>
          <p:cNvPr id="31" name="テキスト ボックス 30">
            <a:extLst>
              <a:ext uri="{FF2B5EF4-FFF2-40B4-BE49-F238E27FC236}">
                <a16:creationId xmlns:a16="http://schemas.microsoft.com/office/drawing/2014/main" id="{C3A1A105-EAC4-1140-AC1C-9FCA929F7669}"/>
              </a:ext>
            </a:extLst>
          </p:cNvPr>
          <p:cNvSpPr txBox="1"/>
          <p:nvPr/>
        </p:nvSpPr>
        <p:spPr>
          <a:xfrm>
            <a:off x="431763" y="4796974"/>
            <a:ext cx="1107996" cy="215444"/>
          </a:xfrm>
          <a:prstGeom prst="rect">
            <a:avLst/>
          </a:prstGeom>
          <a:solidFill>
            <a:schemeClr val="bg1"/>
          </a:solidFill>
        </p:spPr>
        <p:txBody>
          <a:bodyPr wrap="none" rtlCol="0">
            <a:spAutoFit/>
          </a:bodyPr>
          <a:lstStyle/>
          <a:p>
            <a:r>
              <a:rPr kumimoji="1" lang="ja-JP" altLang="en-US" sz="800">
                <a:latin typeface="Meiryo" panose="020B0604030504040204" pitchFamily="34" charset="-128"/>
                <a:ea typeface="Meiryo" panose="020B0604030504040204" pitchFamily="34" charset="-128"/>
              </a:rPr>
              <a:t>機械部品（振動源）</a:t>
            </a:r>
          </a:p>
        </p:txBody>
      </p:sp>
      <p:sp>
        <p:nvSpPr>
          <p:cNvPr id="32" name="テキスト ボックス 31">
            <a:extLst>
              <a:ext uri="{FF2B5EF4-FFF2-40B4-BE49-F238E27FC236}">
                <a16:creationId xmlns:a16="http://schemas.microsoft.com/office/drawing/2014/main" id="{C82AF8AF-A320-684D-BCFE-D9800348E720}"/>
              </a:ext>
            </a:extLst>
          </p:cNvPr>
          <p:cNvSpPr txBox="1"/>
          <p:nvPr/>
        </p:nvSpPr>
        <p:spPr>
          <a:xfrm>
            <a:off x="619605" y="5736182"/>
            <a:ext cx="389850" cy="215444"/>
          </a:xfrm>
          <a:prstGeom prst="rect">
            <a:avLst/>
          </a:prstGeom>
          <a:solidFill>
            <a:schemeClr val="bg1"/>
          </a:solidFill>
        </p:spPr>
        <p:txBody>
          <a:bodyPr wrap="none" rtlCol="0">
            <a:spAutoFit/>
          </a:bodyPr>
          <a:lstStyle/>
          <a:p>
            <a:r>
              <a:rPr kumimoji="1" lang="ja-JP" altLang="en-US" sz="800">
                <a:latin typeface="Meiryo" panose="020B0604030504040204" pitchFamily="34" charset="-128"/>
                <a:ea typeface="Meiryo" panose="020B0604030504040204" pitchFamily="34" charset="-128"/>
              </a:rPr>
              <a:t>筐体</a:t>
            </a:r>
          </a:p>
        </p:txBody>
      </p:sp>
      <p:sp>
        <p:nvSpPr>
          <p:cNvPr id="33" name="スライド番号プレースホルダー 1"/>
          <p:cNvSpPr txBox="1">
            <a:spLocks/>
          </p:cNvSpPr>
          <p:nvPr/>
        </p:nvSpPr>
        <p:spPr>
          <a:xfrm>
            <a:off x="8629649" y="6492875"/>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52</a:t>
            </a:fld>
            <a:endParaRPr kumimoji="1" lang="ja-JP" altLang="en-US" sz="2000" dirty="0"/>
          </a:p>
        </p:txBody>
      </p:sp>
      <p:sp>
        <p:nvSpPr>
          <p:cNvPr id="35" name="コンテンツ プレースホルダー 2">
            <a:extLst>
              <a:ext uri="{FF2B5EF4-FFF2-40B4-BE49-F238E27FC236}">
                <a16:creationId xmlns:a16="http://schemas.microsoft.com/office/drawing/2014/main" id="{6C83C8A4-8EFC-5A4E-A20A-B83D4F8B3E8E}"/>
              </a:ext>
            </a:extLst>
          </p:cNvPr>
          <p:cNvSpPr txBox="1">
            <a:spLocks/>
          </p:cNvSpPr>
          <p:nvPr/>
        </p:nvSpPr>
        <p:spPr>
          <a:xfrm>
            <a:off x="0" y="4676"/>
            <a:ext cx="1225848" cy="346249"/>
          </a:xfrm>
          <a:prstGeom prst="rect">
            <a:avLst/>
          </a:prstGeom>
          <a:solidFill>
            <a:schemeClr val="bg1">
              <a:lumMod val="85000"/>
            </a:schemeClr>
          </a:solidFill>
        </p:spPr>
        <p:txBody>
          <a:bodyPr wrap="none">
            <a:spAutoFit/>
          </a:bodyPr>
          <a:lst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a:lstStyle>
          <a:p>
            <a:pPr marL="0" indent="0">
              <a:lnSpc>
                <a:spcPct val="110000"/>
              </a:lnSpc>
              <a:buNone/>
            </a:pP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500" dirty="0" smtClean="0">
                <a:latin typeface="メイリオ" panose="020B0604030504040204" pitchFamily="50" charset="-128"/>
                <a:ea typeface="メイリオ" panose="020B0604030504040204" pitchFamily="50" charset="-128"/>
                <a:cs typeface="メイリオ" panose="020B0604030504040204" pitchFamily="50" charset="-128"/>
              </a:rPr>
              <a:t>DX</a:t>
            </a: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関連　</a:t>
            </a:r>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78196896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Shape 95"/>
          <p:cNvSpPr txBox="1"/>
          <p:nvPr/>
        </p:nvSpPr>
        <p:spPr>
          <a:xfrm>
            <a:off x="228335" y="1316808"/>
            <a:ext cx="3583195" cy="1077178"/>
          </a:xfrm>
          <a:prstGeom prst="rect">
            <a:avLst/>
          </a:prstGeom>
          <a:noFill/>
          <a:ln w="25400">
            <a:noFill/>
          </a:ln>
        </p:spPr>
        <p:txBody>
          <a:bodyPr wrap="square" lIns="91425" tIns="45700" rIns="91425" bIns="45700" anchor="t" anchorCtr="0">
            <a:spAutoFit/>
          </a:bodyPr>
          <a:lstStyle/>
          <a:p>
            <a:pPr marL="0" marR="0" lvl="0" indent="0" algn="l" rtl="0">
              <a:spcBef>
                <a:spcPts val="0"/>
              </a:spcBef>
              <a:buSzPct val="25000"/>
              <a:buNone/>
            </a:pPr>
            <a:r>
              <a:rPr lang="ja-JP" altLang="en-US" sz="1600" dirty="0">
                <a:solidFill>
                  <a:schemeClr val="dk1"/>
                </a:solidFill>
                <a:latin typeface="Meiryo" panose="020B0604030504040204" pitchFamily="34" charset="-128"/>
                <a:ea typeface="Meiryo" panose="020B0604030504040204" pitchFamily="34" charset="-128"/>
                <a:cs typeface="Arial"/>
                <a:sym typeface="Arial"/>
              </a:rPr>
              <a:t>ものづくりの現場においては、生産性向上のための</a:t>
            </a:r>
            <a:r>
              <a:rPr lang="ja-JP" altLang="en-US" sz="1600" dirty="0">
                <a:solidFill>
                  <a:srgbClr val="FF0000"/>
                </a:solidFill>
                <a:latin typeface="Meiryo" panose="020B0604030504040204" pitchFamily="34" charset="-128"/>
                <a:ea typeface="Meiryo" panose="020B0604030504040204" pitchFamily="34" charset="-128"/>
                <a:cs typeface="Arial"/>
                <a:sym typeface="Arial"/>
              </a:rPr>
              <a:t>データを収集するところから始め</a:t>
            </a:r>
            <a:r>
              <a:rPr lang="ja-JP" altLang="en-US" sz="1600" dirty="0">
                <a:solidFill>
                  <a:schemeClr val="dk1"/>
                </a:solidFill>
                <a:latin typeface="Meiryo" panose="020B0604030504040204" pitchFamily="34" charset="-128"/>
                <a:ea typeface="Meiryo" panose="020B0604030504040204" pitchFamily="34" charset="-128"/>
                <a:cs typeface="Arial"/>
                <a:sym typeface="Arial"/>
              </a:rPr>
              <a:t>なければならない場合が多い。</a:t>
            </a:r>
            <a:endParaRPr lang="ja-JP" sz="1600" dirty="0">
              <a:solidFill>
                <a:srgbClr val="FF0000"/>
              </a:solidFill>
              <a:latin typeface="Meiryo" panose="020B0604030504040204" pitchFamily="34" charset="-128"/>
              <a:ea typeface="Meiryo" panose="020B0604030504040204" pitchFamily="34" charset="-128"/>
              <a:cs typeface="Arial"/>
              <a:sym typeface="Arial"/>
            </a:endParaRPr>
          </a:p>
        </p:txBody>
      </p:sp>
      <p:sp>
        <p:nvSpPr>
          <p:cNvPr id="45" name="Shape 95"/>
          <p:cNvSpPr txBox="1"/>
          <p:nvPr/>
        </p:nvSpPr>
        <p:spPr>
          <a:xfrm>
            <a:off x="4491856" y="1316808"/>
            <a:ext cx="4469264" cy="584735"/>
          </a:xfrm>
          <a:prstGeom prst="rect">
            <a:avLst/>
          </a:prstGeom>
          <a:noFill/>
          <a:ln w="25400">
            <a:noFill/>
          </a:ln>
        </p:spPr>
        <p:txBody>
          <a:bodyPr wrap="square" lIns="91425" tIns="45700" rIns="91425" bIns="45700" anchor="t" anchorCtr="0">
            <a:spAutoFit/>
          </a:bodyPr>
          <a:lstStyle/>
          <a:p>
            <a:pPr marL="0" marR="0" lvl="0" indent="0" algn="l" rtl="0">
              <a:spcBef>
                <a:spcPts val="0"/>
              </a:spcBef>
              <a:buSzPct val="25000"/>
              <a:buNone/>
            </a:pPr>
            <a:r>
              <a:rPr lang="en-US" altLang="ja-JP" sz="1600" dirty="0">
                <a:latin typeface="Meiryo" panose="020B0604030504040204" pitchFamily="34" charset="-128"/>
                <a:ea typeface="Meiryo" panose="020B0604030504040204" pitchFamily="34" charset="-128"/>
                <a:cs typeface="Arial"/>
                <a:sym typeface="Arial"/>
              </a:rPr>
              <a:t>AI</a:t>
            </a:r>
            <a:r>
              <a:rPr lang="ja-JP" altLang="en-US" sz="1600" dirty="0">
                <a:latin typeface="Meiryo" panose="020B0604030504040204" pitchFamily="34" charset="-128"/>
                <a:ea typeface="Meiryo" panose="020B0604030504040204" pitchFamily="34" charset="-128"/>
                <a:cs typeface="Arial"/>
                <a:sym typeface="Arial"/>
              </a:rPr>
              <a:t>技術を活用するために必要な</a:t>
            </a:r>
            <a:r>
              <a:rPr lang="ja-JP" altLang="en-US" sz="1600" dirty="0">
                <a:solidFill>
                  <a:srgbClr val="FF0000"/>
                </a:solidFill>
                <a:latin typeface="Meiryo" panose="020B0604030504040204" pitchFamily="34" charset="-128"/>
                <a:ea typeface="Meiryo" panose="020B0604030504040204" pitchFamily="34" charset="-128"/>
                <a:cs typeface="Arial"/>
                <a:sym typeface="Arial"/>
              </a:rPr>
              <a:t>データを容易に収集</a:t>
            </a:r>
            <a:r>
              <a:rPr lang="ja-JP" altLang="en-US" sz="1600" dirty="0">
                <a:latin typeface="Meiryo" panose="020B0604030504040204" pitchFamily="34" charset="-128"/>
                <a:ea typeface="Meiryo" panose="020B0604030504040204" pitchFamily="34" charset="-128"/>
                <a:cs typeface="Arial"/>
                <a:sym typeface="Arial"/>
              </a:rPr>
              <a:t>するシステムを安価かつ短期間に開発する。</a:t>
            </a:r>
            <a:endParaRPr lang="ja-JP" sz="1600" dirty="0">
              <a:latin typeface="Meiryo" panose="020B0604030504040204" pitchFamily="34" charset="-128"/>
              <a:ea typeface="Meiryo" panose="020B0604030504040204" pitchFamily="34" charset="-128"/>
              <a:cs typeface="Arial"/>
              <a:sym typeface="Arial"/>
            </a:endParaRPr>
          </a:p>
        </p:txBody>
      </p:sp>
      <p:sp>
        <p:nvSpPr>
          <p:cNvPr id="46" name="Shape 95"/>
          <p:cNvSpPr txBox="1"/>
          <p:nvPr/>
        </p:nvSpPr>
        <p:spPr>
          <a:xfrm>
            <a:off x="332500" y="2477852"/>
            <a:ext cx="3375868" cy="338514"/>
          </a:xfrm>
          <a:prstGeom prst="rect">
            <a:avLst/>
          </a:prstGeom>
          <a:noFill/>
          <a:ln w="25400">
            <a:noFill/>
          </a:ln>
        </p:spPr>
        <p:txBody>
          <a:bodyPr wrap="square" lIns="91425" tIns="45700" rIns="91425" bIns="45700" anchor="t" anchorCtr="0">
            <a:spAutoFit/>
          </a:bodyPr>
          <a:lstStyle/>
          <a:p>
            <a:pPr marL="0" marR="0" lvl="0" indent="0" algn="l" rtl="0">
              <a:spcBef>
                <a:spcPts val="0"/>
              </a:spcBef>
              <a:buSzPct val="25000"/>
              <a:buNone/>
            </a:pPr>
            <a:r>
              <a:rPr lang="ja-JP" altLang="en-US" sz="1600" dirty="0">
                <a:solidFill>
                  <a:schemeClr val="dk1"/>
                </a:solidFill>
                <a:latin typeface="Meiryo" panose="020B0604030504040204" pitchFamily="34" charset="-128"/>
                <a:ea typeface="Meiryo" panose="020B0604030504040204" pitchFamily="34" charset="-128"/>
                <a:cs typeface="Arial"/>
                <a:sym typeface="Arial"/>
              </a:rPr>
              <a:t>例：ドリルによる切削加工</a:t>
            </a:r>
            <a:endParaRPr lang="ja-JP" sz="1600" dirty="0">
              <a:solidFill>
                <a:schemeClr val="dk1"/>
              </a:solidFill>
              <a:latin typeface="Meiryo" panose="020B0604030504040204" pitchFamily="34" charset="-128"/>
              <a:ea typeface="Meiryo" panose="020B0604030504040204" pitchFamily="34" charset="-128"/>
              <a:cs typeface="Arial"/>
              <a:sym typeface="Arial"/>
            </a:endParaRPr>
          </a:p>
        </p:txBody>
      </p:sp>
      <p:sp>
        <p:nvSpPr>
          <p:cNvPr id="58" name="Shape 95"/>
          <p:cNvSpPr txBox="1"/>
          <p:nvPr/>
        </p:nvSpPr>
        <p:spPr>
          <a:xfrm>
            <a:off x="168148" y="6456578"/>
            <a:ext cx="8785720" cy="401422"/>
          </a:xfrm>
          <a:prstGeom prst="rect">
            <a:avLst/>
          </a:prstGeom>
          <a:noFill/>
          <a:ln w="25400">
            <a:noFill/>
          </a:ln>
        </p:spPr>
        <p:txBody>
          <a:bodyPr wrap="square" lIns="91425" tIns="108000" rIns="91425" bIns="45700" anchor="t" anchorCtr="0">
            <a:spAutoFit/>
          </a:bodyPr>
          <a:lstStyle/>
          <a:p>
            <a:pPr marL="0" marR="0" lvl="0" indent="0" rtl="0">
              <a:spcBef>
                <a:spcPts val="0"/>
              </a:spcBef>
              <a:buSzPct val="25000"/>
              <a:buNone/>
            </a:pPr>
            <a:r>
              <a:rPr lang="ja-JP" altLang="en-US" sz="1600" dirty="0">
                <a:latin typeface="Meiryo" panose="020B0604030504040204" pitchFamily="34" charset="-128"/>
                <a:ea typeface="Meiryo" panose="020B0604030504040204" pitchFamily="34" charset="-128"/>
                <a:cs typeface="Arial"/>
                <a:sym typeface="Arial"/>
              </a:rPr>
              <a:t>自社の製造現場にマッチしたデータ収集システムの構築を</a:t>
            </a:r>
            <a:r>
              <a:rPr lang="ja-JP" altLang="en-US" sz="1600">
                <a:latin typeface="Meiryo" panose="020B0604030504040204" pitchFamily="34" charset="-128"/>
                <a:ea typeface="Meiryo" panose="020B0604030504040204" pitchFamily="34" charset="-128"/>
                <a:cs typeface="Arial"/>
                <a:sym typeface="Arial"/>
              </a:rPr>
              <a:t>支援する。</a:t>
            </a:r>
            <a:endParaRPr lang="ja-JP" sz="1600" dirty="0">
              <a:latin typeface="Meiryo" panose="020B0604030504040204" pitchFamily="34" charset="-128"/>
              <a:ea typeface="Meiryo" panose="020B0604030504040204" pitchFamily="34" charset="-128"/>
              <a:cs typeface="Arial"/>
              <a:sym typeface="Arial"/>
            </a:endParaRPr>
          </a:p>
        </p:txBody>
      </p:sp>
      <p:pic>
        <p:nvPicPr>
          <p:cNvPr id="24" name="図 23">
            <a:extLst>
              <a:ext uri="{FF2B5EF4-FFF2-40B4-BE49-F238E27FC236}">
                <a16:creationId xmlns:a16="http://schemas.microsoft.com/office/drawing/2014/main" id="{74A3FC99-4C03-42BE-A649-05B3048B6FE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6556" y="3649506"/>
            <a:ext cx="797565" cy="598503"/>
          </a:xfrm>
          <a:prstGeom prst="rect">
            <a:avLst/>
          </a:prstGeom>
        </p:spPr>
      </p:pic>
      <p:sp>
        <p:nvSpPr>
          <p:cNvPr id="25" name="右矢印 225">
            <a:extLst>
              <a:ext uri="{FF2B5EF4-FFF2-40B4-BE49-F238E27FC236}">
                <a16:creationId xmlns:a16="http://schemas.microsoft.com/office/drawing/2014/main" id="{785C8F28-7F1F-4B6D-BBC8-15C801A6951C}"/>
              </a:ext>
            </a:extLst>
          </p:cNvPr>
          <p:cNvSpPr/>
          <p:nvPr/>
        </p:nvSpPr>
        <p:spPr>
          <a:xfrm>
            <a:off x="1801989" y="3006593"/>
            <a:ext cx="364030" cy="29238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latin typeface="Meiryo" panose="020B0604030504040204" pitchFamily="34" charset="-128"/>
              <a:ea typeface="Meiryo" panose="020B0604030504040204" pitchFamily="34" charset="-128"/>
            </a:endParaRPr>
          </a:p>
        </p:txBody>
      </p:sp>
      <p:sp>
        <p:nvSpPr>
          <p:cNvPr id="26" name="右矢印 55">
            <a:extLst>
              <a:ext uri="{FF2B5EF4-FFF2-40B4-BE49-F238E27FC236}">
                <a16:creationId xmlns:a16="http://schemas.microsoft.com/office/drawing/2014/main" id="{EFBB731C-BB26-4DFF-8650-0410A81BF9F5}"/>
              </a:ext>
            </a:extLst>
          </p:cNvPr>
          <p:cNvSpPr/>
          <p:nvPr/>
        </p:nvSpPr>
        <p:spPr>
          <a:xfrm>
            <a:off x="1800147" y="3783792"/>
            <a:ext cx="364030" cy="29238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latin typeface="Meiryo" panose="020B0604030504040204" pitchFamily="34" charset="-128"/>
              <a:ea typeface="Meiryo" panose="020B0604030504040204" pitchFamily="34" charset="-128"/>
            </a:endParaRPr>
          </a:p>
        </p:txBody>
      </p:sp>
      <p:pic>
        <p:nvPicPr>
          <p:cNvPr id="27" name="図 26">
            <a:extLst>
              <a:ext uri="{FF2B5EF4-FFF2-40B4-BE49-F238E27FC236}">
                <a16:creationId xmlns:a16="http://schemas.microsoft.com/office/drawing/2014/main" id="{F406C6C6-320A-4D55-9A46-1E580CE832A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6556" y="2877921"/>
            <a:ext cx="801249" cy="601267"/>
          </a:xfrm>
          <a:prstGeom prst="rect">
            <a:avLst/>
          </a:prstGeom>
        </p:spPr>
      </p:pic>
      <p:sp>
        <p:nvSpPr>
          <p:cNvPr id="28" name="テキスト ボックス 27">
            <a:extLst>
              <a:ext uri="{FF2B5EF4-FFF2-40B4-BE49-F238E27FC236}">
                <a16:creationId xmlns:a16="http://schemas.microsoft.com/office/drawing/2014/main" id="{A972F16E-7288-4778-A54B-2F69E798DF20}"/>
              </a:ext>
            </a:extLst>
          </p:cNvPr>
          <p:cNvSpPr txBox="1"/>
          <p:nvPr/>
        </p:nvSpPr>
        <p:spPr>
          <a:xfrm>
            <a:off x="2168704" y="2940094"/>
            <a:ext cx="2039776" cy="861774"/>
          </a:xfrm>
          <a:prstGeom prst="rect">
            <a:avLst/>
          </a:prstGeom>
          <a:noFill/>
        </p:spPr>
        <p:txBody>
          <a:bodyPr wrap="square" rtlCol="0">
            <a:spAutoFit/>
          </a:bodyPr>
          <a:lstStyle/>
          <a:p>
            <a:r>
              <a:rPr kumimoji="1" lang="ja-JP" altLang="en-US" sz="1600" dirty="0">
                <a:latin typeface="Meiryo" panose="020B0604030504040204" pitchFamily="34" charset="-128"/>
                <a:ea typeface="Meiryo" panose="020B0604030504040204" pitchFamily="34" charset="-128"/>
              </a:rPr>
              <a:t>摩耗少</a:t>
            </a:r>
            <a:endParaRPr kumimoji="1" lang="en-US" altLang="ja-JP" sz="1600" dirty="0">
              <a:latin typeface="Meiryo" panose="020B0604030504040204" pitchFamily="34" charset="-128"/>
              <a:ea typeface="Meiryo" panose="020B0604030504040204" pitchFamily="34" charset="-128"/>
            </a:endParaRPr>
          </a:p>
          <a:p>
            <a:r>
              <a:rPr kumimoji="1" lang="ja-JP" altLang="en-US" sz="1600" dirty="0">
                <a:latin typeface="Meiryo" panose="020B0604030504040204" pitchFamily="34" charset="-128"/>
                <a:ea typeface="Meiryo" panose="020B0604030504040204" pitchFamily="34" charset="-128"/>
              </a:rPr>
              <a:t>　→</a:t>
            </a:r>
            <a:r>
              <a:rPr lang="ja-JP" altLang="en-US" sz="1600" dirty="0">
                <a:latin typeface="Meiryo" panose="020B0604030504040204" pitchFamily="34" charset="-128"/>
                <a:ea typeface="Meiryo" panose="020B0604030504040204" pitchFamily="34" charset="-128"/>
              </a:rPr>
              <a:t>切削性良い</a:t>
            </a:r>
            <a:endParaRPr lang="en-US" altLang="ja-JP" sz="1600" dirty="0">
              <a:latin typeface="Meiryo" panose="020B0604030504040204" pitchFamily="34" charset="-128"/>
              <a:ea typeface="Meiryo" panose="020B0604030504040204" pitchFamily="34" charset="-128"/>
            </a:endParaRPr>
          </a:p>
          <a:p>
            <a:r>
              <a:rPr lang="ja-JP" altLang="en-US" sz="1600" dirty="0">
                <a:latin typeface="Meiryo" panose="020B0604030504040204" pitchFamily="34" charset="-128"/>
                <a:ea typeface="Meiryo" panose="020B0604030504040204" pitchFamily="34" charset="-128"/>
              </a:rPr>
              <a:t>　　⇒加工続行</a:t>
            </a:r>
            <a:endParaRPr kumimoji="1" lang="ja-JP" altLang="en-US" sz="1600" dirty="0">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6D15875B-3E55-464E-AC08-6546820A8F96}"/>
              </a:ext>
            </a:extLst>
          </p:cNvPr>
          <p:cNvSpPr txBox="1"/>
          <p:nvPr/>
        </p:nvSpPr>
        <p:spPr>
          <a:xfrm>
            <a:off x="2196200" y="3773187"/>
            <a:ext cx="2444080" cy="861774"/>
          </a:xfrm>
          <a:prstGeom prst="rect">
            <a:avLst/>
          </a:prstGeom>
          <a:noFill/>
        </p:spPr>
        <p:txBody>
          <a:bodyPr wrap="square" rtlCol="0">
            <a:spAutoFit/>
          </a:bodyPr>
          <a:lstStyle/>
          <a:p>
            <a:r>
              <a:rPr kumimoji="1" lang="ja-JP" altLang="en-US" sz="1600" dirty="0">
                <a:latin typeface="Meiryo" panose="020B0604030504040204" pitchFamily="34" charset="-128"/>
                <a:ea typeface="Meiryo" panose="020B0604030504040204" pitchFamily="34" charset="-128"/>
              </a:rPr>
              <a:t>摩耗大</a:t>
            </a:r>
            <a:endParaRPr kumimoji="1" lang="en-US" altLang="ja-JP" sz="1600" dirty="0">
              <a:latin typeface="Meiryo" panose="020B0604030504040204" pitchFamily="34" charset="-128"/>
              <a:ea typeface="Meiryo" panose="020B0604030504040204" pitchFamily="34" charset="-128"/>
            </a:endParaRPr>
          </a:p>
          <a:p>
            <a:r>
              <a:rPr kumimoji="1" lang="ja-JP" altLang="en-US" sz="1600" dirty="0">
                <a:latin typeface="Meiryo" panose="020B0604030504040204" pitchFamily="34" charset="-128"/>
                <a:ea typeface="Meiryo" panose="020B0604030504040204" pitchFamily="34" charset="-128"/>
              </a:rPr>
              <a:t>　→</a:t>
            </a:r>
            <a:r>
              <a:rPr lang="ja-JP" altLang="en-US" sz="1600" dirty="0">
                <a:latin typeface="Meiryo" panose="020B0604030504040204" pitchFamily="34" charset="-128"/>
                <a:ea typeface="Meiryo" panose="020B0604030504040204" pitchFamily="34" charset="-128"/>
              </a:rPr>
              <a:t>切削性悪い</a:t>
            </a:r>
            <a:endParaRPr lang="en-US" altLang="ja-JP" sz="1600" dirty="0">
              <a:latin typeface="Meiryo" panose="020B0604030504040204" pitchFamily="34" charset="-128"/>
              <a:ea typeface="Meiryo" panose="020B0604030504040204" pitchFamily="34" charset="-128"/>
            </a:endParaRPr>
          </a:p>
          <a:p>
            <a:r>
              <a:rPr lang="ja-JP" altLang="en-US" sz="1600" dirty="0">
                <a:latin typeface="Meiryo" panose="020B0604030504040204" pitchFamily="34" charset="-128"/>
                <a:ea typeface="Meiryo" panose="020B0604030504040204" pitchFamily="34" charset="-128"/>
              </a:rPr>
              <a:t>　　⇒</a:t>
            </a:r>
            <a:r>
              <a:rPr kumimoji="1" lang="ja-JP" altLang="en-US" sz="1600" dirty="0">
                <a:latin typeface="Meiryo" panose="020B0604030504040204" pitchFamily="34" charset="-128"/>
                <a:ea typeface="Meiryo" panose="020B0604030504040204" pitchFamily="34" charset="-128"/>
              </a:rPr>
              <a:t>工具交換</a:t>
            </a:r>
          </a:p>
        </p:txBody>
      </p:sp>
      <p:sp>
        <p:nvSpPr>
          <p:cNvPr id="30" name="Text Box 2">
            <a:extLst>
              <a:ext uri="{FF2B5EF4-FFF2-40B4-BE49-F238E27FC236}">
                <a16:creationId xmlns:a16="http://schemas.microsoft.com/office/drawing/2014/main" id="{51CD9ED6-B7CE-4921-B817-B8A33F6623C0}"/>
              </a:ext>
            </a:extLst>
          </p:cNvPr>
          <p:cNvSpPr txBox="1">
            <a:spLocks noChangeArrowheads="1"/>
          </p:cNvSpPr>
          <p:nvPr/>
        </p:nvSpPr>
        <p:spPr bwMode="auto">
          <a:xfrm>
            <a:off x="355092" y="4805915"/>
            <a:ext cx="4089400" cy="1107996"/>
          </a:xfrm>
          <a:prstGeom prst="rect">
            <a:avLst/>
          </a:prstGeom>
          <a:noFill/>
          <a:ln w="12700">
            <a:no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ＭＳ Ｐゴシック" panose="020B0600070205080204" pitchFamily="50" charset="-128"/>
                <a:ea typeface="ＭＳ Ｐゴシック" panose="020B0600070205080204" pitchFamily="50" charset="-128"/>
              </a:defRPr>
            </a:lvl9pPr>
          </a:lstStyle>
          <a:p>
            <a:pPr>
              <a:defRPr/>
            </a:pPr>
            <a:r>
              <a:rPr lang="ja-JP" altLang="en-US" sz="1600" dirty="0">
                <a:latin typeface="Meiryo" panose="020B0604030504040204" pitchFamily="34" charset="-128"/>
                <a:ea typeface="Meiryo" panose="020B0604030504040204" pitchFamily="34" charset="-128"/>
              </a:rPr>
              <a:t>生産性向上のため、工具画像から切削性を判定するシステムの開発に</a:t>
            </a:r>
            <a:r>
              <a:rPr lang="en-US" altLang="ja-JP" sz="1600" dirty="0">
                <a:latin typeface="Meiryo" panose="020B0604030504040204" pitchFamily="34" charset="-128"/>
                <a:ea typeface="Meiryo" panose="020B0604030504040204" pitchFamily="34" charset="-128"/>
              </a:rPr>
              <a:t>AI</a:t>
            </a:r>
            <a:r>
              <a:rPr lang="ja-JP" altLang="en-US" sz="1600" dirty="0">
                <a:latin typeface="Meiryo" panose="020B0604030504040204" pitchFamily="34" charset="-128"/>
                <a:ea typeface="Meiryo" panose="020B0604030504040204" pitchFamily="34" charset="-128"/>
              </a:rPr>
              <a:t>技術を活用したいが、膨大な量のデータが必要</a:t>
            </a:r>
            <a:r>
              <a:rPr lang="ja-JP" altLang="en-US" sz="1600">
                <a:latin typeface="Meiryo" panose="020B0604030504040204" pitchFamily="34" charset="-128"/>
                <a:ea typeface="Meiryo" panose="020B0604030504040204" pitchFamily="34" charset="-128"/>
              </a:rPr>
              <a:t>となる。</a:t>
            </a:r>
            <a:endParaRPr lang="en-US" altLang="ja-JP" sz="1600" dirty="0">
              <a:latin typeface="Meiryo" panose="020B0604030504040204" pitchFamily="34" charset="-128"/>
              <a:ea typeface="Meiryo" panose="020B0604030504040204" pitchFamily="34" charset="-128"/>
            </a:endParaRPr>
          </a:p>
          <a:p>
            <a:pPr marL="648000" indent="-720000">
              <a:defRPr/>
            </a:pPr>
            <a:r>
              <a:rPr lang="ja-JP" altLang="en-US" sz="1600" dirty="0">
                <a:solidFill>
                  <a:srgbClr val="FF0000"/>
                </a:solidFill>
                <a:latin typeface="Meiryo" panose="020B0604030504040204" pitchFamily="34" charset="-128"/>
                <a:ea typeface="Meiryo" panose="020B0604030504040204" pitchFamily="34" charset="-128"/>
              </a:rPr>
              <a:t>課題：学習のためのデータ収集が困難</a:t>
            </a:r>
          </a:p>
        </p:txBody>
      </p:sp>
      <p:sp>
        <p:nvSpPr>
          <p:cNvPr id="31" name="右矢印 30"/>
          <p:cNvSpPr/>
          <p:nvPr/>
        </p:nvSpPr>
        <p:spPr>
          <a:xfrm rot="5400000">
            <a:off x="1480823" y="4230007"/>
            <a:ext cx="296045" cy="68407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panose="020B0604030504040204" pitchFamily="34" charset="-128"/>
              <a:ea typeface="Meiryo" panose="020B0604030504040204" pitchFamily="34" charset="-128"/>
            </a:endParaRPr>
          </a:p>
        </p:txBody>
      </p:sp>
      <p:pic>
        <p:nvPicPr>
          <p:cNvPr id="32" name="図 31">
            <a:extLst>
              <a:ext uri="{FF2B5EF4-FFF2-40B4-BE49-F238E27FC236}">
                <a16:creationId xmlns:a16="http://schemas.microsoft.com/office/drawing/2014/main" id="{B9CD58B1-DDDD-40E1-A3F7-68A87E06DD7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39757" t="15001" r="9044" b="14999"/>
          <a:stretch/>
        </p:blipFill>
        <p:spPr>
          <a:xfrm>
            <a:off x="4513788" y="2710644"/>
            <a:ext cx="1899605" cy="1460938"/>
          </a:xfrm>
          <a:prstGeom prst="rect">
            <a:avLst/>
          </a:prstGeom>
        </p:spPr>
      </p:pic>
      <p:pic>
        <p:nvPicPr>
          <p:cNvPr id="33" name="図 32">
            <a:extLst>
              <a:ext uri="{FF2B5EF4-FFF2-40B4-BE49-F238E27FC236}">
                <a16:creationId xmlns:a16="http://schemas.microsoft.com/office/drawing/2014/main" id="{3843120C-C13D-4974-92B0-A7517DA8D61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5679" t="7572" b="4088"/>
          <a:stretch/>
        </p:blipFill>
        <p:spPr>
          <a:xfrm>
            <a:off x="6934378" y="2733957"/>
            <a:ext cx="2043906" cy="1435722"/>
          </a:xfrm>
          <a:prstGeom prst="rect">
            <a:avLst/>
          </a:prstGeom>
        </p:spPr>
      </p:pic>
      <p:sp>
        <p:nvSpPr>
          <p:cNvPr id="34" name="Shape 95"/>
          <p:cNvSpPr txBox="1"/>
          <p:nvPr/>
        </p:nvSpPr>
        <p:spPr>
          <a:xfrm>
            <a:off x="4837018" y="4174117"/>
            <a:ext cx="3961990" cy="338514"/>
          </a:xfrm>
          <a:prstGeom prst="rect">
            <a:avLst/>
          </a:prstGeom>
          <a:noFill/>
          <a:ln w="25400">
            <a:noFill/>
          </a:ln>
        </p:spPr>
        <p:txBody>
          <a:bodyPr wrap="square" lIns="91425" tIns="45700" rIns="91425" bIns="45700" anchor="t" anchorCtr="0">
            <a:spAutoFit/>
          </a:bodyPr>
          <a:lstStyle/>
          <a:p>
            <a:pPr marL="0" marR="0" lvl="0" indent="0" algn="ctr" rtl="0">
              <a:spcBef>
                <a:spcPts val="0"/>
              </a:spcBef>
              <a:buSzPct val="25000"/>
              <a:buNone/>
            </a:pPr>
            <a:r>
              <a:rPr lang="en-US" altLang="ja-JP" sz="1600" dirty="0">
                <a:solidFill>
                  <a:schemeClr val="dk1"/>
                </a:solidFill>
                <a:latin typeface="Meiryo" panose="020B0604030504040204" pitchFamily="34" charset="-128"/>
                <a:ea typeface="Meiryo" panose="020B0604030504040204" pitchFamily="34" charset="-128"/>
                <a:cs typeface="Arial"/>
                <a:sym typeface="Arial"/>
              </a:rPr>
              <a:t>3D</a:t>
            </a:r>
            <a:r>
              <a:rPr lang="ja-JP" altLang="en-US" sz="1600" dirty="0">
                <a:solidFill>
                  <a:schemeClr val="dk1"/>
                </a:solidFill>
                <a:latin typeface="Meiryo" panose="020B0604030504040204" pitchFamily="34" charset="-128"/>
                <a:ea typeface="Meiryo" panose="020B0604030504040204" pitchFamily="34" charset="-128"/>
                <a:cs typeface="Arial"/>
                <a:sym typeface="Arial"/>
              </a:rPr>
              <a:t>データの活用で製作期間を短縮</a:t>
            </a:r>
            <a:endParaRPr lang="ja-JP" sz="1600" dirty="0">
              <a:solidFill>
                <a:schemeClr val="dk1"/>
              </a:solidFill>
              <a:latin typeface="Meiryo" panose="020B0604030504040204" pitchFamily="34" charset="-128"/>
              <a:ea typeface="Meiryo" panose="020B0604030504040204" pitchFamily="34" charset="-128"/>
              <a:cs typeface="Arial"/>
              <a:sym typeface="Arial"/>
            </a:endParaRPr>
          </a:p>
        </p:txBody>
      </p:sp>
      <p:pic>
        <p:nvPicPr>
          <p:cNvPr id="38" name="図 37" descr="回路 が含まれている画像&#10;&#10;自動的に生成された説明">
            <a:extLst>
              <a:ext uri="{FF2B5EF4-FFF2-40B4-BE49-F238E27FC236}">
                <a16:creationId xmlns:a16="http://schemas.microsoft.com/office/drawing/2014/main" id="{8239FA8F-A6AF-4B2D-9B53-6C7B6B3CABC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t="9587" r="14528"/>
          <a:stretch/>
        </p:blipFill>
        <p:spPr>
          <a:xfrm>
            <a:off x="7694173" y="4616804"/>
            <a:ext cx="1032083" cy="1585219"/>
          </a:xfrm>
          <a:prstGeom prst="rect">
            <a:avLst/>
          </a:prstGeom>
        </p:spPr>
      </p:pic>
      <p:pic>
        <p:nvPicPr>
          <p:cNvPr id="40" name="図 39">
            <a:extLst>
              <a:ext uri="{FF2B5EF4-FFF2-40B4-BE49-F238E27FC236}">
                <a16:creationId xmlns:a16="http://schemas.microsoft.com/office/drawing/2014/main" id="{57DB005B-553F-46EA-991E-E1119C04480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240075" y="4628107"/>
            <a:ext cx="1454098" cy="1075252"/>
          </a:xfrm>
          <a:prstGeom prst="rect">
            <a:avLst/>
          </a:prstGeom>
        </p:spPr>
      </p:pic>
      <p:sp>
        <p:nvSpPr>
          <p:cNvPr id="41" name="Shape 95"/>
          <p:cNvSpPr txBox="1"/>
          <p:nvPr/>
        </p:nvSpPr>
        <p:spPr>
          <a:xfrm>
            <a:off x="4993874" y="5700758"/>
            <a:ext cx="2700300" cy="584735"/>
          </a:xfrm>
          <a:prstGeom prst="rect">
            <a:avLst/>
          </a:prstGeom>
          <a:noFill/>
          <a:ln w="25400">
            <a:noFill/>
          </a:ln>
        </p:spPr>
        <p:txBody>
          <a:bodyPr wrap="square" lIns="91425" tIns="45700" rIns="91425" bIns="45700" anchor="t" anchorCtr="0">
            <a:spAutoFit/>
          </a:bodyPr>
          <a:lstStyle/>
          <a:p>
            <a:pPr marL="0" marR="0" lvl="0" indent="0" algn="r" rtl="0">
              <a:spcBef>
                <a:spcPts val="0"/>
              </a:spcBef>
              <a:buSzPct val="25000"/>
              <a:buNone/>
            </a:pPr>
            <a:r>
              <a:rPr lang="ja-JP" altLang="en-US" sz="1600" dirty="0">
                <a:solidFill>
                  <a:schemeClr val="dk1"/>
                </a:solidFill>
                <a:latin typeface="Meiryo" panose="020B0604030504040204" pitchFamily="34" charset="-128"/>
                <a:ea typeface="Meiryo" panose="020B0604030504040204" pitchFamily="34" charset="-128"/>
                <a:cs typeface="Arial"/>
                <a:sym typeface="Arial"/>
              </a:rPr>
              <a:t>汎用品の活用で製作期間の短縮と低コスト化</a:t>
            </a:r>
            <a:endParaRPr lang="ja-JP" sz="1600" dirty="0">
              <a:solidFill>
                <a:schemeClr val="dk1"/>
              </a:solidFill>
              <a:latin typeface="Meiryo" panose="020B0604030504040204" pitchFamily="34" charset="-128"/>
              <a:ea typeface="Meiryo" panose="020B0604030504040204" pitchFamily="34" charset="-128"/>
              <a:cs typeface="Arial"/>
              <a:sym typeface="Arial"/>
            </a:endParaRPr>
          </a:p>
        </p:txBody>
      </p:sp>
      <p:pic>
        <p:nvPicPr>
          <p:cNvPr id="43" name="図 42">
            <a:extLst>
              <a:ext uri="{FF2B5EF4-FFF2-40B4-BE49-F238E27FC236}">
                <a16:creationId xmlns:a16="http://schemas.microsoft.com/office/drawing/2014/main" id="{66DCC791-A9AE-4CC8-A508-3E2C6FAA3DF2}"/>
              </a:ext>
            </a:extLst>
          </p:cNvPr>
          <p:cNvPicPr>
            <a:picLocks noChangeAspect="1"/>
          </p:cNvPicPr>
          <p:nvPr/>
        </p:nvPicPr>
        <p:blipFill rotWithShape="1">
          <a:blip r:embed="rId9"/>
          <a:srcRect l="17175" t="62026" r="53796" b="7408"/>
          <a:stretch/>
        </p:blipFill>
        <p:spPr>
          <a:xfrm>
            <a:off x="4887524" y="4634113"/>
            <a:ext cx="1347328" cy="1064864"/>
          </a:xfrm>
          <a:prstGeom prst="rect">
            <a:avLst/>
          </a:prstGeom>
        </p:spPr>
      </p:pic>
      <p:sp>
        <p:nvSpPr>
          <p:cNvPr id="3" name="ストライプ矢印 2"/>
          <p:cNvSpPr/>
          <p:nvPr/>
        </p:nvSpPr>
        <p:spPr>
          <a:xfrm>
            <a:off x="6349991" y="3311393"/>
            <a:ext cx="540061" cy="642913"/>
          </a:xfrm>
          <a:prstGeom prst="stripedRightArrow">
            <a:avLst>
              <a:gd name="adj1" fmla="val 50000"/>
              <a:gd name="adj2" fmla="val 36252"/>
            </a:avLst>
          </a:prstGeom>
          <a:solidFill>
            <a:schemeClr val="bg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panose="020B0604030504040204" pitchFamily="34" charset="-128"/>
              <a:ea typeface="Meiryo" panose="020B0604030504040204" pitchFamily="34" charset="-128"/>
            </a:endParaRPr>
          </a:p>
        </p:txBody>
      </p:sp>
      <p:sp>
        <p:nvSpPr>
          <p:cNvPr id="35" name="タイトル 1">
            <a:extLst>
              <a:ext uri="{FF2B5EF4-FFF2-40B4-BE49-F238E27FC236}">
                <a16:creationId xmlns:a16="http://schemas.microsoft.com/office/drawing/2014/main" id="{F5DB78D9-A9FD-1145-944F-E75D8147BF96}"/>
              </a:ext>
            </a:extLst>
          </p:cNvPr>
          <p:cNvSpPr txBox="1">
            <a:spLocks/>
          </p:cNvSpPr>
          <p:nvPr/>
        </p:nvSpPr>
        <p:spPr>
          <a:xfrm>
            <a:off x="1708095" y="65935"/>
            <a:ext cx="5751254" cy="707886"/>
          </a:xfrm>
          <a:prstGeom prst="rect">
            <a:avLst/>
          </a:prstGeom>
        </p:spPr>
        <p:txBody>
          <a:bodyPr vert="horz" wrap="none" lIns="91440" tIns="45720" rIns="91440" bIns="45720" rtlCol="0" anchor="ctr" anchorCtr="0">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000" spc="110" dirty="0">
                <a:latin typeface="Meiryo" panose="020B0604030504040204" pitchFamily="34" charset="-128"/>
                <a:ea typeface="Meiryo" panose="020B0604030504040204" pitchFamily="34" charset="-128"/>
                <a:cs typeface="メイリオ" panose="020B0604030504040204" pitchFamily="50" charset="-128"/>
              </a:rPr>
              <a:t> </a:t>
            </a:r>
            <a:r>
              <a:rPr lang="en-US" altLang="ja-JP" sz="2000" dirty="0">
                <a:latin typeface="Meiryo" panose="020B0604030504040204" pitchFamily="34" charset="-128"/>
                <a:ea typeface="Meiryo" panose="020B0604030504040204" pitchFamily="34" charset="-128"/>
              </a:rPr>
              <a:t>AI</a:t>
            </a:r>
            <a:r>
              <a:rPr lang="ja-JP" altLang="en-US" sz="2000" dirty="0">
                <a:latin typeface="Meiryo" panose="020B0604030504040204" pitchFamily="34" charset="-128"/>
                <a:ea typeface="Meiryo" panose="020B0604030504040204" pitchFamily="34" charset="-128"/>
              </a:rPr>
              <a:t>人材育成プロジェクト</a:t>
            </a:r>
            <a:endParaRPr lang="en-US" altLang="ja-JP" sz="2000" dirty="0">
              <a:latin typeface="Meiryo" panose="020B0604030504040204" pitchFamily="34" charset="-128"/>
              <a:ea typeface="Meiryo" panose="020B0604030504040204" pitchFamily="34" charset="-128"/>
            </a:endParaRPr>
          </a:p>
          <a:p>
            <a:r>
              <a:rPr lang="en-US" altLang="ja-JP" sz="2000" spc="110" dirty="0">
                <a:latin typeface="Meiryo" panose="020B0604030504040204" pitchFamily="34" charset="-128"/>
                <a:ea typeface="Meiryo" panose="020B0604030504040204" pitchFamily="34" charset="-128"/>
                <a:cs typeface="メイリオ" panose="020B0604030504040204" pitchFamily="50" charset="-128"/>
              </a:rPr>
              <a:t>(2)</a:t>
            </a:r>
            <a:r>
              <a:rPr lang="ja-JP" altLang="en-US" sz="2000" spc="110" dirty="0">
                <a:latin typeface="Meiryo" panose="020B0604030504040204" pitchFamily="34" charset="-128"/>
                <a:ea typeface="Meiryo" panose="020B0604030504040204" pitchFamily="34" charset="-128"/>
                <a:cs typeface="メイリオ" panose="020B0604030504040204" pitchFamily="50" charset="-128"/>
              </a:rPr>
              <a:t>深層学習による切削工具摩耗判定システム</a:t>
            </a:r>
          </a:p>
        </p:txBody>
      </p:sp>
      <p:cxnSp>
        <p:nvCxnSpPr>
          <p:cNvPr id="36" name="直線コネクタ 35">
            <a:extLst>
              <a:ext uri="{FF2B5EF4-FFF2-40B4-BE49-F238E27FC236}">
                <a16:creationId xmlns:a16="http://schemas.microsoft.com/office/drawing/2014/main" id="{8F56AEAD-5274-0A4C-924D-7645D0713D80}"/>
              </a:ext>
            </a:extLst>
          </p:cNvPr>
          <p:cNvCxnSpPr/>
          <p:nvPr/>
        </p:nvCxnSpPr>
        <p:spPr>
          <a:xfrm>
            <a:off x="105694" y="836712"/>
            <a:ext cx="885879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001CDEE3-0B83-8546-9549-AE1BF1574598}"/>
              </a:ext>
            </a:extLst>
          </p:cNvPr>
          <p:cNvSpPr txBox="1"/>
          <p:nvPr/>
        </p:nvSpPr>
        <p:spPr>
          <a:xfrm>
            <a:off x="168148" y="926068"/>
            <a:ext cx="877163" cy="369332"/>
          </a:xfrm>
          <a:prstGeom prst="rect">
            <a:avLst/>
          </a:prstGeom>
          <a:noFill/>
        </p:spPr>
        <p:txBody>
          <a:bodyPr wrap="none" rtlCol="0">
            <a:spAutoFit/>
          </a:bodyPr>
          <a:lstStyle/>
          <a:p>
            <a:r>
              <a:rPr kumimoji="1" lang="en-US" altLang="ja-JP" dirty="0"/>
              <a:t>【</a:t>
            </a:r>
            <a:r>
              <a:rPr kumimoji="1" lang="ja-JP" altLang="en-US"/>
              <a:t>課題</a:t>
            </a:r>
            <a:r>
              <a:rPr kumimoji="1" lang="en-US" altLang="ja-JP" dirty="0"/>
              <a:t>】</a:t>
            </a:r>
            <a:endParaRPr kumimoji="1" lang="ja-JP" altLang="en-US"/>
          </a:p>
        </p:txBody>
      </p:sp>
      <p:sp>
        <p:nvSpPr>
          <p:cNvPr id="39" name="テキスト ボックス 38">
            <a:extLst>
              <a:ext uri="{FF2B5EF4-FFF2-40B4-BE49-F238E27FC236}">
                <a16:creationId xmlns:a16="http://schemas.microsoft.com/office/drawing/2014/main" id="{56FD373C-7E1B-9D41-8B12-E0688873BD5B}"/>
              </a:ext>
            </a:extLst>
          </p:cNvPr>
          <p:cNvSpPr txBox="1"/>
          <p:nvPr/>
        </p:nvSpPr>
        <p:spPr>
          <a:xfrm>
            <a:off x="4406900" y="938768"/>
            <a:ext cx="1338828" cy="369332"/>
          </a:xfrm>
          <a:prstGeom prst="rect">
            <a:avLst/>
          </a:prstGeom>
          <a:noFill/>
        </p:spPr>
        <p:txBody>
          <a:bodyPr wrap="none" rtlCol="0">
            <a:spAutoFit/>
          </a:bodyPr>
          <a:lstStyle/>
          <a:p>
            <a:r>
              <a:rPr kumimoji="1" lang="en-US" altLang="ja-JP" dirty="0"/>
              <a:t>【</a:t>
            </a:r>
            <a:r>
              <a:rPr kumimoji="1" lang="ja-JP" altLang="en-US"/>
              <a:t>解決方法</a:t>
            </a:r>
            <a:r>
              <a:rPr kumimoji="1" lang="en-US" altLang="ja-JP" dirty="0"/>
              <a:t>】</a:t>
            </a:r>
            <a:endParaRPr kumimoji="1" lang="ja-JP" altLang="en-US"/>
          </a:p>
        </p:txBody>
      </p:sp>
      <p:sp>
        <p:nvSpPr>
          <p:cNvPr id="42" name="テキスト ボックス 41">
            <a:extLst>
              <a:ext uri="{FF2B5EF4-FFF2-40B4-BE49-F238E27FC236}">
                <a16:creationId xmlns:a16="http://schemas.microsoft.com/office/drawing/2014/main" id="{60C993FF-80B8-4F46-B4B7-42833E4788D7}"/>
              </a:ext>
            </a:extLst>
          </p:cNvPr>
          <p:cNvSpPr txBox="1"/>
          <p:nvPr/>
        </p:nvSpPr>
        <p:spPr>
          <a:xfrm>
            <a:off x="168148" y="6069568"/>
            <a:ext cx="877163" cy="369332"/>
          </a:xfrm>
          <a:prstGeom prst="rect">
            <a:avLst/>
          </a:prstGeom>
          <a:noFill/>
        </p:spPr>
        <p:txBody>
          <a:bodyPr wrap="none" rtlCol="0">
            <a:spAutoFit/>
          </a:bodyPr>
          <a:lstStyle/>
          <a:p>
            <a:r>
              <a:rPr kumimoji="1" lang="en-US" altLang="ja-JP" dirty="0"/>
              <a:t>【</a:t>
            </a:r>
            <a:r>
              <a:rPr kumimoji="1" lang="ja-JP" altLang="en-US"/>
              <a:t>効果</a:t>
            </a:r>
            <a:r>
              <a:rPr kumimoji="1" lang="en-US" altLang="ja-JP" dirty="0"/>
              <a:t>】</a:t>
            </a:r>
            <a:endParaRPr kumimoji="1" lang="ja-JP" altLang="en-US"/>
          </a:p>
        </p:txBody>
      </p:sp>
      <p:sp>
        <p:nvSpPr>
          <p:cNvPr id="47" name="テキスト ボックス 46">
            <a:extLst>
              <a:ext uri="{FF2B5EF4-FFF2-40B4-BE49-F238E27FC236}">
                <a16:creationId xmlns:a16="http://schemas.microsoft.com/office/drawing/2014/main" id="{8D1946C5-DC94-3748-9174-E7156F139C4F}"/>
              </a:ext>
            </a:extLst>
          </p:cNvPr>
          <p:cNvSpPr txBox="1"/>
          <p:nvPr/>
        </p:nvSpPr>
        <p:spPr>
          <a:xfrm>
            <a:off x="4445000" y="2221468"/>
            <a:ext cx="800219" cy="338554"/>
          </a:xfrm>
          <a:prstGeom prst="rect">
            <a:avLst/>
          </a:prstGeom>
          <a:noFill/>
        </p:spPr>
        <p:txBody>
          <a:bodyPr wrap="none" rtlCol="0">
            <a:spAutoFit/>
          </a:bodyPr>
          <a:lstStyle/>
          <a:p>
            <a:r>
              <a:rPr kumimoji="1" lang="en-US" altLang="ja-JP" sz="1600" dirty="0"/>
              <a:t>【</a:t>
            </a:r>
            <a:r>
              <a:rPr lang="ja-JP" altLang="en-US" sz="1600"/>
              <a:t>効能</a:t>
            </a:r>
            <a:r>
              <a:rPr kumimoji="1" lang="en-US" altLang="ja-JP" sz="1600" dirty="0"/>
              <a:t>】</a:t>
            </a:r>
            <a:endParaRPr kumimoji="1" lang="ja-JP" altLang="en-US" sz="1600"/>
          </a:p>
        </p:txBody>
      </p:sp>
      <p:sp>
        <p:nvSpPr>
          <p:cNvPr id="48" name="右矢印 47">
            <a:extLst>
              <a:ext uri="{FF2B5EF4-FFF2-40B4-BE49-F238E27FC236}">
                <a16:creationId xmlns:a16="http://schemas.microsoft.com/office/drawing/2014/main" id="{810970BA-A80F-884A-873D-F2CFA0ACB384}"/>
              </a:ext>
            </a:extLst>
          </p:cNvPr>
          <p:cNvSpPr/>
          <p:nvPr/>
        </p:nvSpPr>
        <p:spPr>
          <a:xfrm>
            <a:off x="3858768" y="1361400"/>
            <a:ext cx="475488" cy="684076"/>
          </a:xfrm>
          <a:prstGeom prst="rightArrow">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panose="020B0604030504040204" pitchFamily="34" charset="-128"/>
              <a:ea typeface="Meiryo" panose="020B0604030504040204" pitchFamily="34" charset="-128"/>
            </a:endParaRPr>
          </a:p>
        </p:txBody>
      </p:sp>
      <p:sp>
        <p:nvSpPr>
          <p:cNvPr id="49" name="スライド番号プレースホルダー 1"/>
          <p:cNvSpPr txBox="1">
            <a:spLocks/>
          </p:cNvSpPr>
          <p:nvPr/>
        </p:nvSpPr>
        <p:spPr>
          <a:xfrm>
            <a:off x="8629649" y="0"/>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53</a:t>
            </a:fld>
            <a:endParaRPr kumimoji="1" lang="ja-JP" altLang="en-US" sz="2000" dirty="0"/>
          </a:p>
        </p:txBody>
      </p:sp>
      <p:sp>
        <p:nvSpPr>
          <p:cNvPr id="51" name="コンテンツ プレースホルダー 2">
            <a:extLst>
              <a:ext uri="{FF2B5EF4-FFF2-40B4-BE49-F238E27FC236}">
                <a16:creationId xmlns:a16="http://schemas.microsoft.com/office/drawing/2014/main" id="{6C83C8A4-8EFC-5A4E-A20A-B83D4F8B3E8E}"/>
              </a:ext>
            </a:extLst>
          </p:cNvPr>
          <p:cNvSpPr txBox="1">
            <a:spLocks/>
          </p:cNvSpPr>
          <p:nvPr/>
        </p:nvSpPr>
        <p:spPr>
          <a:xfrm>
            <a:off x="0" y="4676"/>
            <a:ext cx="1225848" cy="346249"/>
          </a:xfrm>
          <a:prstGeom prst="rect">
            <a:avLst/>
          </a:prstGeom>
          <a:solidFill>
            <a:schemeClr val="bg1">
              <a:lumMod val="85000"/>
            </a:schemeClr>
          </a:solidFill>
        </p:spPr>
        <p:txBody>
          <a:bodyPr wrap="none">
            <a:spAutoFit/>
          </a:bodyPr>
          <a:lst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a:lstStyle>
          <a:p>
            <a:pPr marL="0" indent="0">
              <a:lnSpc>
                <a:spcPct val="110000"/>
              </a:lnSpc>
              <a:buNone/>
            </a:pP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500" dirty="0" smtClean="0">
                <a:latin typeface="メイリオ" panose="020B0604030504040204" pitchFamily="50" charset="-128"/>
                <a:ea typeface="メイリオ" panose="020B0604030504040204" pitchFamily="50" charset="-128"/>
                <a:cs typeface="メイリオ" panose="020B0604030504040204" pitchFamily="50" charset="-128"/>
              </a:rPr>
              <a:t>DX</a:t>
            </a: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関連　</a:t>
            </a:r>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5003208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正方形/長方形 61"/>
          <p:cNvSpPr/>
          <p:nvPr/>
        </p:nvSpPr>
        <p:spPr>
          <a:xfrm>
            <a:off x="4678373" y="2572153"/>
            <a:ext cx="4251255" cy="3244523"/>
          </a:xfrm>
          <a:prstGeom prst="rect">
            <a:avLst/>
          </a:prstGeom>
          <a:noFill/>
          <a:ln w="6350">
            <a:solidFill>
              <a:schemeClr val="tx1"/>
            </a:solidFill>
            <a:prstDash val="sysDot"/>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sz="1600">
              <a:latin typeface="Meiryo" panose="020B0604030504040204" pitchFamily="34" charset="-128"/>
              <a:ea typeface="Meiryo" panose="020B0604030504040204" pitchFamily="34" charset="-128"/>
            </a:endParaRPr>
          </a:p>
        </p:txBody>
      </p:sp>
      <p:sp>
        <p:nvSpPr>
          <p:cNvPr id="20" name="タイトル 1"/>
          <p:cNvSpPr txBox="1">
            <a:spLocks/>
          </p:cNvSpPr>
          <p:nvPr/>
        </p:nvSpPr>
        <p:spPr>
          <a:xfrm>
            <a:off x="0" y="0"/>
            <a:ext cx="9143999" cy="622300"/>
          </a:xfrm>
          <a:prstGeom prst="rect">
            <a:avLst/>
          </a:prstGeom>
        </p:spPr>
        <p:txBody>
          <a:bodyPr vert="horz" lIns="91440" tIns="45720" rIns="91440" bIns="45720" rtlCol="0" anchor="ctr" anchorCtr="0">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spc="110">
                <a:latin typeface="Meiryo" panose="020B0604030504040204" pitchFamily="34" charset="-128"/>
                <a:ea typeface="Meiryo" panose="020B0604030504040204" pitchFamily="34" charset="-128"/>
                <a:cs typeface="メイリオ" panose="020B0604030504040204" pitchFamily="50" charset="-128"/>
              </a:rPr>
              <a:t>  </a:t>
            </a:r>
            <a:endParaRPr lang="ja-JP" altLang="en-US" sz="2400" spc="110" dirty="0">
              <a:latin typeface="Meiryo" panose="020B0604030504040204" pitchFamily="34" charset="-128"/>
              <a:ea typeface="Meiryo" panose="020B0604030504040204" pitchFamily="34" charset="-128"/>
              <a:cs typeface="メイリオ" panose="020B0604030504040204" pitchFamily="50" charset="-128"/>
            </a:endParaRPr>
          </a:p>
        </p:txBody>
      </p:sp>
      <p:sp>
        <p:nvSpPr>
          <p:cNvPr id="44" name="Shape 95"/>
          <p:cNvSpPr txBox="1"/>
          <p:nvPr/>
        </p:nvSpPr>
        <p:spPr>
          <a:xfrm>
            <a:off x="246624" y="1162884"/>
            <a:ext cx="3667008" cy="1077178"/>
          </a:xfrm>
          <a:prstGeom prst="rect">
            <a:avLst/>
          </a:prstGeom>
          <a:noFill/>
          <a:ln w="25400">
            <a:noFill/>
          </a:ln>
        </p:spPr>
        <p:txBody>
          <a:bodyPr wrap="square" lIns="91425" tIns="45700" rIns="91425" bIns="45700" anchor="t" anchorCtr="0">
            <a:spAutoFit/>
          </a:bodyPr>
          <a:lstStyle/>
          <a:p>
            <a:pPr marL="0" marR="0" lvl="0" indent="0" algn="l" rtl="0">
              <a:spcBef>
                <a:spcPts val="0"/>
              </a:spcBef>
              <a:buSzPct val="25000"/>
              <a:buNone/>
            </a:pPr>
            <a:r>
              <a:rPr lang="ja-JP" altLang="en-US" sz="1600" dirty="0">
                <a:solidFill>
                  <a:schemeClr val="dk1"/>
                </a:solidFill>
                <a:latin typeface="Meiryo" panose="020B0604030504040204" pitchFamily="34" charset="-128"/>
                <a:ea typeface="Meiryo" panose="020B0604030504040204" pitchFamily="34" charset="-128"/>
                <a:cs typeface="Arial"/>
                <a:sym typeface="Arial"/>
              </a:rPr>
              <a:t>金属を使用した製品は多く、破断などのトラブルも多い。対策の第一歩として破断に至った原因調査が重要であるが、</a:t>
            </a:r>
            <a:r>
              <a:rPr lang="ja-JP" altLang="en-US" sz="1600" dirty="0">
                <a:solidFill>
                  <a:srgbClr val="FF0000"/>
                </a:solidFill>
                <a:latin typeface="Meiryo" panose="020B0604030504040204" pitchFamily="34" charset="-128"/>
                <a:ea typeface="Meiryo" panose="020B0604030504040204" pitchFamily="34" charset="-128"/>
                <a:cs typeface="Arial"/>
                <a:sym typeface="Arial"/>
              </a:rPr>
              <a:t>判定には高度な知見が必要</a:t>
            </a:r>
            <a:r>
              <a:rPr lang="ja-JP" altLang="en-US" sz="1600" dirty="0">
                <a:solidFill>
                  <a:schemeClr val="dk1"/>
                </a:solidFill>
                <a:latin typeface="Meiryo" panose="020B0604030504040204" pitchFamily="34" charset="-128"/>
                <a:ea typeface="Meiryo" panose="020B0604030504040204" pitchFamily="34" charset="-128"/>
                <a:cs typeface="Arial"/>
                <a:sym typeface="Arial"/>
              </a:rPr>
              <a:t>である。</a:t>
            </a:r>
            <a:endParaRPr lang="ja-JP" sz="1600" dirty="0">
              <a:solidFill>
                <a:srgbClr val="FF0000"/>
              </a:solidFill>
              <a:latin typeface="Meiryo" panose="020B0604030504040204" pitchFamily="34" charset="-128"/>
              <a:ea typeface="Meiryo" panose="020B0604030504040204" pitchFamily="34" charset="-128"/>
              <a:cs typeface="Arial"/>
              <a:sym typeface="Arial"/>
            </a:endParaRPr>
          </a:p>
        </p:txBody>
      </p:sp>
      <p:sp>
        <p:nvSpPr>
          <p:cNvPr id="45" name="Shape 95"/>
          <p:cNvSpPr txBox="1"/>
          <p:nvPr/>
        </p:nvSpPr>
        <p:spPr>
          <a:xfrm>
            <a:off x="5376672" y="1162884"/>
            <a:ext cx="3280924" cy="1077178"/>
          </a:xfrm>
          <a:prstGeom prst="rect">
            <a:avLst/>
          </a:prstGeom>
          <a:noFill/>
          <a:ln w="25400">
            <a:noFill/>
          </a:ln>
        </p:spPr>
        <p:txBody>
          <a:bodyPr wrap="square" lIns="91425" tIns="45700" rIns="91425" bIns="45700" anchor="t" anchorCtr="0">
            <a:spAutoFit/>
          </a:bodyPr>
          <a:lstStyle/>
          <a:p>
            <a:pPr marL="0" marR="0" lvl="0" indent="0" algn="l" rtl="0">
              <a:spcBef>
                <a:spcPts val="0"/>
              </a:spcBef>
              <a:buSzPct val="25000"/>
              <a:buNone/>
            </a:pPr>
            <a:r>
              <a:rPr lang="en-US" altLang="ja-JP" sz="1600" dirty="0">
                <a:solidFill>
                  <a:srgbClr val="FF0000"/>
                </a:solidFill>
                <a:latin typeface="Meiryo" panose="020B0604030504040204" pitchFamily="34" charset="-128"/>
                <a:ea typeface="Meiryo" panose="020B0604030504040204" pitchFamily="34" charset="-128"/>
                <a:cs typeface="Arial"/>
                <a:sym typeface="Arial"/>
              </a:rPr>
              <a:t>ORIST</a:t>
            </a:r>
            <a:r>
              <a:rPr lang="ja-JP" altLang="en-US" sz="1600" dirty="0" err="1">
                <a:solidFill>
                  <a:srgbClr val="FF0000"/>
                </a:solidFill>
                <a:latin typeface="Meiryo" panose="020B0604030504040204" pitchFamily="34" charset="-128"/>
                <a:ea typeface="Meiryo" panose="020B0604030504040204" pitchFamily="34" charset="-128"/>
                <a:cs typeface="Arial"/>
                <a:sym typeface="Arial"/>
              </a:rPr>
              <a:t>が保</a:t>
            </a:r>
            <a:r>
              <a:rPr lang="ja-JP" altLang="en-US" sz="1600" dirty="0">
                <a:solidFill>
                  <a:srgbClr val="FF0000"/>
                </a:solidFill>
                <a:latin typeface="Meiryo" panose="020B0604030504040204" pitchFamily="34" charset="-128"/>
                <a:ea typeface="Meiryo" panose="020B0604030504040204" pitchFamily="34" charset="-128"/>
                <a:cs typeface="Arial"/>
                <a:sym typeface="Arial"/>
              </a:rPr>
              <a:t>有するビッグデータと</a:t>
            </a:r>
            <a:r>
              <a:rPr lang="en-US" altLang="ja-JP" sz="1600" dirty="0">
                <a:solidFill>
                  <a:srgbClr val="FF0000"/>
                </a:solidFill>
                <a:latin typeface="Meiryo" panose="020B0604030504040204" pitchFamily="34" charset="-128"/>
                <a:ea typeface="Meiryo" panose="020B0604030504040204" pitchFamily="34" charset="-128"/>
                <a:cs typeface="Arial"/>
                <a:sym typeface="Arial"/>
              </a:rPr>
              <a:t>AI</a:t>
            </a:r>
            <a:r>
              <a:rPr lang="ja-JP" altLang="en-US" sz="1600" dirty="0">
                <a:solidFill>
                  <a:srgbClr val="FF0000"/>
                </a:solidFill>
                <a:latin typeface="Meiryo" panose="020B0604030504040204" pitchFamily="34" charset="-128"/>
                <a:ea typeface="Meiryo" panose="020B0604030504040204" pitchFamily="34" charset="-128"/>
                <a:cs typeface="Arial"/>
                <a:sym typeface="Arial"/>
              </a:rPr>
              <a:t>技術を活用</a:t>
            </a:r>
            <a:r>
              <a:rPr lang="ja-JP" altLang="en-US" sz="1600" dirty="0">
                <a:latin typeface="Meiryo" panose="020B0604030504040204" pitchFamily="34" charset="-128"/>
                <a:ea typeface="Meiryo" panose="020B0604030504040204" pitchFamily="34" charset="-128"/>
                <a:cs typeface="Arial"/>
                <a:sym typeface="Arial"/>
              </a:rPr>
              <a:t>し、顕微鏡画像から破断に至った原因を推定するシステムを構築する。</a:t>
            </a:r>
            <a:endParaRPr lang="ja-JP" sz="1600" dirty="0">
              <a:solidFill>
                <a:schemeClr val="dk1"/>
              </a:solidFill>
              <a:latin typeface="Meiryo" panose="020B0604030504040204" pitchFamily="34" charset="-128"/>
              <a:ea typeface="Meiryo" panose="020B0604030504040204" pitchFamily="34" charset="-128"/>
              <a:cs typeface="Arial"/>
              <a:sym typeface="Arial"/>
            </a:endParaRPr>
          </a:p>
        </p:txBody>
      </p:sp>
      <p:sp>
        <p:nvSpPr>
          <p:cNvPr id="2" name="右矢印 1"/>
          <p:cNvSpPr/>
          <p:nvPr/>
        </p:nvSpPr>
        <p:spPr>
          <a:xfrm>
            <a:off x="4274712" y="1379688"/>
            <a:ext cx="699624" cy="684076"/>
          </a:xfrm>
          <a:prstGeom prst="rightArrow">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panose="020B0604030504040204" pitchFamily="34" charset="-128"/>
              <a:ea typeface="Meiryo" panose="020B0604030504040204" pitchFamily="34" charset="-128"/>
            </a:endParaRPr>
          </a:p>
        </p:txBody>
      </p:sp>
      <p:sp>
        <p:nvSpPr>
          <p:cNvPr id="58" name="Shape 95"/>
          <p:cNvSpPr txBox="1"/>
          <p:nvPr/>
        </p:nvSpPr>
        <p:spPr>
          <a:xfrm>
            <a:off x="282627" y="6135522"/>
            <a:ext cx="8663001" cy="647643"/>
          </a:xfrm>
          <a:prstGeom prst="rect">
            <a:avLst/>
          </a:prstGeom>
          <a:noFill/>
          <a:ln w="25400">
            <a:noFill/>
          </a:ln>
        </p:spPr>
        <p:txBody>
          <a:bodyPr wrap="square" lIns="91425" tIns="108000" rIns="91425" bIns="45700" anchor="t" anchorCtr="0">
            <a:spAutoFit/>
          </a:bodyPr>
          <a:lstStyle/>
          <a:p>
            <a:pPr marL="0" marR="0" lvl="0" indent="0" rtl="0">
              <a:spcBef>
                <a:spcPts val="0"/>
              </a:spcBef>
              <a:buSzPct val="25000"/>
              <a:buNone/>
            </a:pPr>
            <a:r>
              <a:rPr lang="ja-JP" altLang="en-US" sz="1600" dirty="0">
                <a:latin typeface="Meiryo" panose="020B0604030504040204" pitchFamily="34" charset="-128"/>
                <a:ea typeface="Meiryo" panose="020B0604030504040204" pitchFamily="34" charset="-128"/>
                <a:cs typeface="Arial"/>
                <a:sym typeface="Arial"/>
              </a:rPr>
              <a:t>高度な知見が必要となる判定を自動化することでトラブル対策の迅速化・最適設計へのフィードバックを支援し、生産性向上</a:t>
            </a:r>
            <a:r>
              <a:rPr lang="ja-JP" altLang="en-US" sz="1600">
                <a:latin typeface="Meiryo" panose="020B0604030504040204" pitchFamily="34" charset="-128"/>
                <a:ea typeface="Meiryo" panose="020B0604030504040204" pitchFamily="34" charset="-128"/>
                <a:cs typeface="Arial"/>
                <a:sym typeface="Arial"/>
              </a:rPr>
              <a:t>を推進する。</a:t>
            </a:r>
            <a:endParaRPr lang="ja-JP" sz="1600" dirty="0">
              <a:latin typeface="Meiryo" panose="020B0604030504040204" pitchFamily="34" charset="-128"/>
              <a:ea typeface="Meiryo" panose="020B0604030504040204" pitchFamily="34" charset="-128"/>
              <a:cs typeface="Arial"/>
              <a:sym typeface="Arial"/>
            </a:endParaRPr>
          </a:p>
        </p:txBody>
      </p:sp>
      <p:sp>
        <p:nvSpPr>
          <p:cNvPr id="25" name="正方形/長方形 24"/>
          <p:cNvSpPr/>
          <p:nvPr/>
        </p:nvSpPr>
        <p:spPr>
          <a:xfrm>
            <a:off x="252664" y="2572153"/>
            <a:ext cx="4255251" cy="3244523"/>
          </a:xfrm>
          <a:prstGeom prst="rect">
            <a:avLst/>
          </a:prstGeom>
          <a:noFill/>
          <a:ln w="6350">
            <a:solidFill>
              <a:schemeClr val="tx1"/>
            </a:solidFill>
            <a:prstDash val="sysDot"/>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sz="1600">
              <a:latin typeface="Meiryo" panose="020B0604030504040204" pitchFamily="34" charset="-128"/>
              <a:ea typeface="Meiryo" panose="020B0604030504040204" pitchFamily="34" charset="-128"/>
            </a:endParaRPr>
          </a:p>
        </p:txBody>
      </p:sp>
      <p:pic>
        <p:nvPicPr>
          <p:cNvPr id="28"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8688" y="2634056"/>
            <a:ext cx="1750428" cy="1286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29359" y="4281153"/>
            <a:ext cx="1749688" cy="1285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テキスト ボックス 29"/>
          <p:cNvSpPr txBox="1"/>
          <p:nvPr/>
        </p:nvSpPr>
        <p:spPr>
          <a:xfrm>
            <a:off x="3192947" y="5566639"/>
            <a:ext cx="902811" cy="307777"/>
          </a:xfrm>
          <a:prstGeom prst="rect">
            <a:avLst/>
          </a:prstGeom>
          <a:noFill/>
        </p:spPr>
        <p:txBody>
          <a:bodyPr wrap="none" rtlCol="0">
            <a:spAutoFit/>
          </a:bodyPr>
          <a:lstStyle/>
          <a:p>
            <a:r>
              <a:rPr kumimoji="1" lang="ja-JP" altLang="en-US" sz="1400" b="1" dirty="0">
                <a:latin typeface="Meiryo" panose="020B0604030504040204" pitchFamily="34" charset="-128"/>
                <a:ea typeface="Meiryo" panose="020B0604030504040204" pitchFamily="34" charset="-128"/>
              </a:rPr>
              <a:t>破壊起点</a:t>
            </a:r>
          </a:p>
        </p:txBody>
      </p:sp>
      <p:pic>
        <p:nvPicPr>
          <p:cNvPr id="31" name="図 3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74252" y="2725879"/>
            <a:ext cx="1795435" cy="1346576"/>
          </a:xfrm>
          <a:prstGeom prst="rect">
            <a:avLst/>
          </a:prstGeom>
        </p:spPr>
      </p:pic>
      <p:sp>
        <p:nvSpPr>
          <p:cNvPr id="32" name="二等辺三角形 31"/>
          <p:cNvSpPr/>
          <p:nvPr/>
        </p:nvSpPr>
        <p:spPr>
          <a:xfrm rot="10800000">
            <a:off x="1008748" y="4009075"/>
            <a:ext cx="695874" cy="163978"/>
          </a:xfrm>
          <a:prstGeom prst="triangle">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33" name="二等辺三角形 32"/>
          <p:cNvSpPr/>
          <p:nvPr/>
        </p:nvSpPr>
        <p:spPr>
          <a:xfrm rot="5400000">
            <a:off x="1941064" y="4689156"/>
            <a:ext cx="695874" cy="163978"/>
          </a:xfrm>
          <a:prstGeom prst="triangle">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34" name="二等辺三角形 33"/>
          <p:cNvSpPr/>
          <p:nvPr/>
        </p:nvSpPr>
        <p:spPr>
          <a:xfrm rot="10800000">
            <a:off x="5365233" y="4133945"/>
            <a:ext cx="695874" cy="163978"/>
          </a:xfrm>
          <a:prstGeom prst="triangle">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35" name="二等辺三角形 34"/>
          <p:cNvSpPr/>
          <p:nvPr/>
        </p:nvSpPr>
        <p:spPr>
          <a:xfrm rot="5400000">
            <a:off x="6359424" y="4868426"/>
            <a:ext cx="695874" cy="163978"/>
          </a:xfrm>
          <a:prstGeom prst="triangle">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pic>
        <p:nvPicPr>
          <p:cNvPr id="36" name="図 3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93636" y="4326244"/>
            <a:ext cx="1897849" cy="1423387"/>
          </a:xfrm>
          <a:prstGeom prst="rect">
            <a:avLst/>
          </a:prstGeom>
        </p:spPr>
      </p:pic>
      <p:sp>
        <p:nvSpPr>
          <p:cNvPr id="37" name="テキスト ボックス 36"/>
          <p:cNvSpPr txBox="1"/>
          <p:nvPr/>
        </p:nvSpPr>
        <p:spPr>
          <a:xfrm>
            <a:off x="7159213" y="4418327"/>
            <a:ext cx="1210589" cy="1077218"/>
          </a:xfrm>
          <a:prstGeom prst="rect">
            <a:avLst/>
          </a:prstGeom>
          <a:noFill/>
        </p:spPr>
        <p:txBody>
          <a:bodyPr wrap="none" rtlCol="0">
            <a:spAutoFit/>
          </a:bodyPr>
          <a:lstStyle/>
          <a:p>
            <a:pPr algn="ctr"/>
            <a:r>
              <a:rPr kumimoji="1" lang="ja-JP" altLang="en-US" sz="1600" b="1" dirty="0">
                <a:solidFill>
                  <a:schemeClr val="bg1"/>
                </a:solidFill>
                <a:latin typeface="Meiryo" panose="020B0604030504040204" pitchFamily="34" charset="-128"/>
                <a:ea typeface="Meiryo" panose="020B0604030504040204" pitchFamily="34" charset="-128"/>
              </a:rPr>
              <a:t>破面形態</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kumimoji="1" lang="ja-JP" altLang="en-US" sz="1600" b="1" dirty="0">
                <a:solidFill>
                  <a:schemeClr val="bg1"/>
                </a:solidFill>
                <a:latin typeface="Meiryo" panose="020B0604030504040204" pitchFamily="34" charset="-128"/>
                <a:ea typeface="Meiryo" panose="020B0604030504040204" pitchFamily="34" charset="-128"/>
              </a:rPr>
              <a:t>ディンプル</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kumimoji="1" lang="ja-JP" altLang="en-US" sz="1600" b="1" dirty="0">
                <a:solidFill>
                  <a:schemeClr val="bg1"/>
                </a:solidFill>
                <a:latin typeface="Meiryo" panose="020B0604030504040204" pitchFamily="34" charset="-128"/>
                <a:ea typeface="Meiryo" panose="020B0604030504040204" pitchFamily="34" charset="-128"/>
              </a:rPr>
              <a:t>急速破壊</a:t>
            </a:r>
            <a:endParaRPr kumimoji="1" lang="en-US" altLang="ja-JP" sz="1600" b="1" dirty="0">
              <a:solidFill>
                <a:schemeClr val="bg1"/>
              </a:solidFill>
              <a:latin typeface="Meiryo" panose="020B0604030504040204" pitchFamily="34" charset="-128"/>
              <a:ea typeface="Meiryo" panose="020B0604030504040204" pitchFamily="34" charset="-128"/>
            </a:endParaRPr>
          </a:p>
        </p:txBody>
      </p:sp>
      <p:sp>
        <p:nvSpPr>
          <p:cNvPr id="38" name="テキスト ボックス 37"/>
          <p:cNvSpPr txBox="1"/>
          <p:nvPr/>
        </p:nvSpPr>
        <p:spPr>
          <a:xfrm>
            <a:off x="7582700" y="4904141"/>
            <a:ext cx="430887" cy="297517"/>
          </a:xfrm>
          <a:prstGeom prst="rect">
            <a:avLst/>
          </a:prstGeom>
          <a:noFill/>
        </p:spPr>
        <p:txBody>
          <a:bodyPr vert="eaVert" wrap="none" rtlCol="0">
            <a:spAutoFit/>
          </a:bodyPr>
          <a:lstStyle/>
          <a:p>
            <a:r>
              <a:rPr kumimoji="1" lang="ja-JP" altLang="en-US" sz="1600" dirty="0">
                <a:solidFill>
                  <a:schemeClr val="bg1"/>
                </a:solidFill>
                <a:latin typeface="Meiryo" panose="020B0604030504040204" pitchFamily="34" charset="-128"/>
                <a:ea typeface="Meiryo" panose="020B0604030504040204" pitchFamily="34" charset="-128"/>
              </a:rPr>
              <a:t>＝</a:t>
            </a:r>
          </a:p>
        </p:txBody>
      </p:sp>
      <p:sp>
        <p:nvSpPr>
          <p:cNvPr id="39" name="楕円 38"/>
          <p:cNvSpPr/>
          <p:nvPr/>
        </p:nvSpPr>
        <p:spPr>
          <a:xfrm>
            <a:off x="3745052" y="5288386"/>
            <a:ext cx="214833" cy="16456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panose="020B0604030504040204" pitchFamily="34" charset="-128"/>
              <a:ea typeface="Meiryo" panose="020B0604030504040204" pitchFamily="34" charset="-128"/>
            </a:endParaRPr>
          </a:p>
        </p:txBody>
      </p:sp>
      <p:grpSp>
        <p:nvGrpSpPr>
          <p:cNvPr id="40" name="グループ化 39">
            <a:extLst>
              <a:ext uri="{FF2B5EF4-FFF2-40B4-BE49-F238E27FC236}">
                <a16:creationId xmlns:a16="http://schemas.microsoft.com/office/drawing/2014/main" id="{62BF164F-7A94-4F50-BDDE-C3AE438E107F}"/>
              </a:ext>
            </a:extLst>
          </p:cNvPr>
          <p:cNvGrpSpPr/>
          <p:nvPr/>
        </p:nvGrpSpPr>
        <p:grpSpPr>
          <a:xfrm>
            <a:off x="4774252" y="4275310"/>
            <a:ext cx="1726247" cy="1523332"/>
            <a:chOff x="8456146" y="2119659"/>
            <a:chExt cx="1567315" cy="1383082"/>
          </a:xfrm>
        </p:grpSpPr>
        <p:pic>
          <p:nvPicPr>
            <p:cNvPr id="41" name="図 40">
              <a:extLst>
                <a:ext uri="{FF2B5EF4-FFF2-40B4-BE49-F238E27FC236}">
                  <a16:creationId xmlns:a16="http://schemas.microsoft.com/office/drawing/2014/main" id="{EADABB0E-DDAA-46E6-84D2-5B94E9FEC1A8}"/>
                </a:ext>
              </a:extLst>
            </p:cNvPr>
            <p:cNvPicPr>
              <a:picLocks noChangeAspect="1"/>
            </p:cNvPicPr>
            <p:nvPr/>
          </p:nvPicPr>
          <p:blipFill>
            <a:blip r:embed="rId5"/>
            <a:stretch>
              <a:fillRect/>
            </a:stretch>
          </p:blipFill>
          <p:spPr>
            <a:xfrm>
              <a:off x="8456146" y="2119659"/>
              <a:ext cx="1567315" cy="1383082"/>
            </a:xfrm>
            <a:prstGeom prst="rect">
              <a:avLst/>
            </a:prstGeom>
            <a:ln>
              <a:noFill/>
            </a:ln>
            <a:effectLst>
              <a:softEdge rad="112500"/>
            </a:effectLst>
          </p:spPr>
        </p:pic>
        <p:sp>
          <p:nvSpPr>
            <p:cNvPr id="42" name="テキスト ボックス 41">
              <a:extLst>
                <a:ext uri="{FF2B5EF4-FFF2-40B4-BE49-F238E27FC236}">
                  <a16:creationId xmlns:a16="http://schemas.microsoft.com/office/drawing/2014/main" id="{9F9DC761-9D98-46C8-85C0-B8A621EB3C50}"/>
                </a:ext>
              </a:extLst>
            </p:cNvPr>
            <p:cNvSpPr txBox="1"/>
            <p:nvPr/>
          </p:nvSpPr>
          <p:spPr>
            <a:xfrm>
              <a:off x="8640476" y="2185744"/>
              <a:ext cx="1145705" cy="307384"/>
            </a:xfrm>
            <a:prstGeom prst="rect">
              <a:avLst/>
            </a:prstGeom>
            <a:noFill/>
          </p:spPr>
          <p:txBody>
            <a:bodyPr wrap="none" rtlCol="0">
              <a:spAutoFit/>
            </a:bodyPr>
            <a:lstStyle/>
            <a:p>
              <a:r>
                <a:rPr lang="ja-JP" altLang="en-US" sz="1600" b="1" dirty="0">
                  <a:latin typeface="Meiryo" panose="020B0604030504040204" pitchFamily="34" charset="-128"/>
                  <a:ea typeface="Meiryo" panose="020B0604030504040204" pitchFamily="34" charset="-128"/>
                </a:rPr>
                <a:t>ミ</a:t>
              </a:r>
              <a:r>
                <a:rPr kumimoji="1" lang="ja-JP" altLang="en-US" sz="1600" b="1" dirty="0">
                  <a:latin typeface="Meiryo" panose="020B0604030504040204" pitchFamily="34" charset="-128"/>
                  <a:ea typeface="Meiryo" panose="020B0604030504040204" pitchFamily="34" charset="-128"/>
                </a:rPr>
                <a:t>クロ用</a:t>
              </a:r>
              <a:r>
                <a:rPr lang="en-US" altLang="ja-JP" sz="1600" b="1" dirty="0">
                  <a:latin typeface="Meiryo" panose="020B0604030504040204" pitchFamily="34" charset="-128"/>
                  <a:ea typeface="Meiryo" panose="020B0604030504040204" pitchFamily="34" charset="-128"/>
                </a:rPr>
                <a:t>AI</a:t>
              </a:r>
              <a:endParaRPr kumimoji="1" lang="en-US" altLang="ja-JP" sz="1600" b="1" dirty="0">
                <a:latin typeface="Meiryo" panose="020B0604030504040204" pitchFamily="34" charset="-128"/>
                <a:ea typeface="Meiryo" panose="020B0604030504040204" pitchFamily="34" charset="-128"/>
              </a:endParaRPr>
            </a:p>
          </p:txBody>
        </p:sp>
      </p:grpSp>
      <p:grpSp>
        <p:nvGrpSpPr>
          <p:cNvPr id="43" name="グループ化 42">
            <a:extLst>
              <a:ext uri="{FF2B5EF4-FFF2-40B4-BE49-F238E27FC236}">
                <a16:creationId xmlns:a16="http://schemas.microsoft.com/office/drawing/2014/main" id="{E26535D3-9F16-4F8C-9CCA-A1C642ECEE31}"/>
              </a:ext>
            </a:extLst>
          </p:cNvPr>
          <p:cNvGrpSpPr/>
          <p:nvPr/>
        </p:nvGrpSpPr>
        <p:grpSpPr>
          <a:xfrm>
            <a:off x="398098" y="4213132"/>
            <a:ext cx="1760175" cy="1553272"/>
            <a:chOff x="8390666" y="2119659"/>
            <a:chExt cx="1632795" cy="1440865"/>
          </a:xfrm>
        </p:grpSpPr>
        <p:pic>
          <p:nvPicPr>
            <p:cNvPr id="50" name="図 49">
              <a:extLst>
                <a:ext uri="{FF2B5EF4-FFF2-40B4-BE49-F238E27FC236}">
                  <a16:creationId xmlns:a16="http://schemas.microsoft.com/office/drawing/2014/main" id="{28EBABC7-4ADD-4591-9A2B-29697178D500}"/>
                </a:ext>
              </a:extLst>
            </p:cNvPr>
            <p:cNvPicPr>
              <a:picLocks noChangeAspect="1"/>
            </p:cNvPicPr>
            <p:nvPr/>
          </p:nvPicPr>
          <p:blipFill>
            <a:blip r:embed="rId5"/>
            <a:stretch>
              <a:fillRect/>
            </a:stretch>
          </p:blipFill>
          <p:spPr>
            <a:xfrm>
              <a:off x="8390666" y="2119659"/>
              <a:ext cx="1632795" cy="1440865"/>
            </a:xfrm>
            <a:prstGeom prst="rect">
              <a:avLst/>
            </a:prstGeom>
            <a:ln>
              <a:noFill/>
            </a:ln>
            <a:effectLst>
              <a:softEdge rad="112500"/>
            </a:effectLst>
          </p:spPr>
        </p:pic>
        <p:sp>
          <p:nvSpPr>
            <p:cNvPr id="52" name="テキスト ボックス 51">
              <a:extLst>
                <a:ext uri="{FF2B5EF4-FFF2-40B4-BE49-F238E27FC236}">
                  <a16:creationId xmlns:a16="http://schemas.microsoft.com/office/drawing/2014/main" id="{84D2465B-AD4C-4B5B-9762-A0EF5B91B0F2}"/>
                </a:ext>
              </a:extLst>
            </p:cNvPr>
            <p:cNvSpPr txBox="1"/>
            <p:nvPr/>
          </p:nvSpPr>
          <p:spPr>
            <a:xfrm>
              <a:off x="8576534" y="2180295"/>
              <a:ext cx="1326538" cy="314054"/>
            </a:xfrm>
            <a:prstGeom prst="rect">
              <a:avLst/>
            </a:prstGeom>
            <a:noFill/>
          </p:spPr>
          <p:txBody>
            <a:bodyPr wrap="square" rtlCol="0">
              <a:spAutoFit/>
            </a:bodyPr>
            <a:lstStyle/>
            <a:p>
              <a:r>
                <a:rPr kumimoji="1" lang="ja-JP" altLang="en-US" sz="1600" b="1" dirty="0">
                  <a:latin typeface="Meiryo" panose="020B0604030504040204" pitchFamily="34" charset="-128"/>
                  <a:ea typeface="Meiryo" panose="020B0604030504040204" pitchFamily="34" charset="-128"/>
                </a:rPr>
                <a:t>マクロ用</a:t>
              </a:r>
              <a:r>
                <a:rPr lang="en-US" altLang="ja-JP" sz="1600" b="1" dirty="0">
                  <a:latin typeface="Meiryo" panose="020B0604030504040204" pitchFamily="34" charset="-128"/>
                  <a:ea typeface="Meiryo" panose="020B0604030504040204" pitchFamily="34" charset="-128"/>
                </a:rPr>
                <a:t>AI</a:t>
              </a:r>
              <a:endParaRPr kumimoji="1" lang="en-US" altLang="ja-JP" sz="1600" b="1" dirty="0">
                <a:latin typeface="Meiryo" panose="020B0604030504040204" pitchFamily="34" charset="-128"/>
                <a:ea typeface="Meiryo" panose="020B0604030504040204" pitchFamily="34" charset="-128"/>
              </a:endParaRPr>
            </a:p>
          </p:txBody>
        </p:sp>
      </p:grpSp>
      <p:sp>
        <p:nvSpPr>
          <p:cNvPr id="63" name="テキスト ボックス 62">
            <a:extLst>
              <a:ext uri="{FF2B5EF4-FFF2-40B4-BE49-F238E27FC236}">
                <a16:creationId xmlns:a16="http://schemas.microsoft.com/office/drawing/2014/main" id="{69A62DB8-C1FA-4F8E-A1D3-535C3E4AF0D8}"/>
              </a:ext>
            </a:extLst>
          </p:cNvPr>
          <p:cNvSpPr txBox="1"/>
          <p:nvPr/>
        </p:nvSpPr>
        <p:spPr>
          <a:xfrm flipH="1">
            <a:off x="2256173" y="2626786"/>
            <a:ext cx="2064943" cy="1323439"/>
          </a:xfrm>
          <a:prstGeom prst="rect">
            <a:avLst/>
          </a:prstGeom>
          <a:noFill/>
        </p:spPr>
        <p:txBody>
          <a:bodyPr wrap="square" rtlCol="0">
            <a:spAutoFit/>
          </a:bodyPr>
          <a:lstStyle/>
          <a:p>
            <a:r>
              <a:rPr kumimoji="1" lang="ja-JP" altLang="en-US" sz="1600" dirty="0">
                <a:latin typeface="Meiryo" panose="020B0604030504040204" pitchFamily="34" charset="-128"/>
                <a:ea typeface="Meiryo" panose="020B0604030504040204" pitchFamily="34" charset="-128"/>
                <a:cs typeface="メイリオ"/>
              </a:rPr>
              <a:t>低解像度の顕微鏡画像から、どの箇所が起点となって破壊が始まったのかを</a:t>
            </a:r>
            <a:r>
              <a:rPr kumimoji="1" lang="ja-JP" altLang="en-US" sz="1600">
                <a:latin typeface="Meiryo" panose="020B0604030504040204" pitchFamily="34" charset="-128"/>
                <a:ea typeface="Meiryo" panose="020B0604030504040204" pitchFamily="34" charset="-128"/>
                <a:cs typeface="メイリオ"/>
              </a:rPr>
              <a:t>推定する。</a:t>
            </a:r>
            <a:endParaRPr lang="en-US" altLang="ja-JP" sz="1600" dirty="0">
              <a:solidFill>
                <a:srgbClr val="0000FF"/>
              </a:solidFill>
              <a:latin typeface="Meiryo" panose="020B0604030504040204" pitchFamily="34" charset="-128"/>
              <a:ea typeface="Meiryo" panose="020B0604030504040204" pitchFamily="34" charset="-128"/>
              <a:cs typeface="メイリオ"/>
            </a:endParaRPr>
          </a:p>
        </p:txBody>
      </p:sp>
      <p:sp>
        <p:nvSpPr>
          <p:cNvPr id="64" name="テキスト ボックス 63">
            <a:extLst>
              <a:ext uri="{FF2B5EF4-FFF2-40B4-BE49-F238E27FC236}">
                <a16:creationId xmlns:a16="http://schemas.microsoft.com/office/drawing/2014/main" id="{69A62DB8-C1FA-4F8E-A1D3-535C3E4AF0D8}"/>
              </a:ext>
            </a:extLst>
          </p:cNvPr>
          <p:cNvSpPr txBox="1"/>
          <p:nvPr/>
        </p:nvSpPr>
        <p:spPr>
          <a:xfrm flipH="1">
            <a:off x="6732035" y="2670060"/>
            <a:ext cx="2064943" cy="1323439"/>
          </a:xfrm>
          <a:prstGeom prst="rect">
            <a:avLst/>
          </a:prstGeom>
          <a:noFill/>
        </p:spPr>
        <p:txBody>
          <a:bodyPr wrap="square" rtlCol="0">
            <a:spAutoFit/>
          </a:bodyPr>
          <a:lstStyle/>
          <a:p>
            <a:r>
              <a:rPr lang="ja-JP" altLang="en-US" sz="1600" dirty="0">
                <a:latin typeface="Meiryo" panose="020B0604030504040204" pitchFamily="34" charset="-128"/>
                <a:ea typeface="Meiryo" panose="020B0604030504040204" pitchFamily="34" charset="-128"/>
                <a:cs typeface="メイリオ"/>
              </a:rPr>
              <a:t>高</a:t>
            </a:r>
            <a:r>
              <a:rPr kumimoji="1" lang="ja-JP" altLang="en-US" sz="1600" dirty="0">
                <a:latin typeface="Meiryo" panose="020B0604030504040204" pitchFamily="34" charset="-128"/>
                <a:ea typeface="Meiryo" panose="020B0604030504040204" pitchFamily="34" charset="-128"/>
                <a:cs typeface="メイリオ"/>
              </a:rPr>
              <a:t>解像度の顕微鏡画像から、どのような形態（原因）で破壊となったかを</a:t>
            </a:r>
            <a:r>
              <a:rPr kumimoji="1" lang="ja-JP" altLang="en-US" sz="1600">
                <a:latin typeface="Meiryo" panose="020B0604030504040204" pitchFamily="34" charset="-128"/>
                <a:ea typeface="Meiryo" panose="020B0604030504040204" pitchFamily="34" charset="-128"/>
                <a:cs typeface="メイリオ"/>
              </a:rPr>
              <a:t>推定する。</a:t>
            </a:r>
            <a:endParaRPr lang="en-US" altLang="ja-JP" sz="1600" dirty="0">
              <a:solidFill>
                <a:srgbClr val="0000FF"/>
              </a:solidFill>
              <a:latin typeface="Meiryo" panose="020B0604030504040204" pitchFamily="34" charset="-128"/>
              <a:ea typeface="Meiryo" panose="020B0604030504040204" pitchFamily="34" charset="-128"/>
              <a:cs typeface="メイリオ"/>
            </a:endParaRPr>
          </a:p>
        </p:txBody>
      </p:sp>
      <p:sp>
        <p:nvSpPr>
          <p:cNvPr id="46" name="タイトル 1">
            <a:extLst>
              <a:ext uri="{FF2B5EF4-FFF2-40B4-BE49-F238E27FC236}">
                <a16:creationId xmlns:a16="http://schemas.microsoft.com/office/drawing/2014/main" id="{F75FFE97-F677-AA42-A5B3-0BFE67F4BEAA}"/>
              </a:ext>
            </a:extLst>
          </p:cNvPr>
          <p:cNvSpPr txBox="1">
            <a:spLocks/>
          </p:cNvSpPr>
          <p:nvPr/>
        </p:nvSpPr>
        <p:spPr>
          <a:xfrm>
            <a:off x="2237547" y="56365"/>
            <a:ext cx="4668907" cy="707886"/>
          </a:xfrm>
          <a:prstGeom prst="rect">
            <a:avLst/>
          </a:prstGeom>
        </p:spPr>
        <p:txBody>
          <a:bodyPr vert="horz" wrap="none" lIns="91440" tIns="45720" rIns="91440" bIns="45720" rtlCol="0" anchor="ctr" anchorCtr="0">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000" spc="110" dirty="0">
                <a:latin typeface="Meiryo" panose="020B0604030504040204" pitchFamily="34" charset="-128"/>
                <a:ea typeface="Meiryo" panose="020B0604030504040204" pitchFamily="34" charset="-128"/>
                <a:cs typeface="メイリオ" panose="020B0604030504040204" pitchFamily="50" charset="-128"/>
              </a:rPr>
              <a:t> </a:t>
            </a:r>
            <a:r>
              <a:rPr lang="en-US" altLang="ja-JP" sz="2000" dirty="0">
                <a:latin typeface="Meiryo" panose="020B0604030504040204" pitchFamily="34" charset="-128"/>
                <a:ea typeface="Meiryo" panose="020B0604030504040204" pitchFamily="34" charset="-128"/>
              </a:rPr>
              <a:t>AI</a:t>
            </a:r>
            <a:r>
              <a:rPr lang="ja-JP" altLang="en-US" sz="2000" dirty="0">
                <a:latin typeface="Meiryo" panose="020B0604030504040204" pitchFamily="34" charset="-128"/>
                <a:ea typeface="Meiryo" panose="020B0604030504040204" pitchFamily="34" charset="-128"/>
              </a:rPr>
              <a:t>人材育成プロジェクト</a:t>
            </a:r>
            <a:endParaRPr lang="en-US" altLang="ja-JP" sz="2000" dirty="0">
              <a:latin typeface="Meiryo" panose="020B0604030504040204" pitchFamily="34" charset="-128"/>
              <a:ea typeface="Meiryo" panose="020B0604030504040204" pitchFamily="34" charset="-128"/>
            </a:endParaRPr>
          </a:p>
          <a:p>
            <a:r>
              <a:rPr lang="en-US" altLang="ja-JP" sz="2000" spc="110" dirty="0">
                <a:latin typeface="Meiryo" panose="020B0604030504040204" pitchFamily="34" charset="-128"/>
                <a:ea typeface="Meiryo" panose="020B0604030504040204" pitchFamily="34" charset="-128"/>
                <a:cs typeface="メイリオ" panose="020B0604030504040204" pitchFamily="50" charset="-128"/>
              </a:rPr>
              <a:t>(2)</a:t>
            </a:r>
            <a:r>
              <a:rPr lang="ja-JP" altLang="en-US" sz="2000" spc="110" dirty="0">
                <a:latin typeface="Meiryo" panose="020B0604030504040204" pitchFamily="34" charset="-128"/>
                <a:ea typeface="Meiryo" panose="020B0604030504040204" pitchFamily="34" charset="-128"/>
                <a:cs typeface="メイリオ" panose="020B0604030504040204" pitchFamily="50" charset="-128"/>
              </a:rPr>
              <a:t>深層学習を用いた金属破断面解析</a:t>
            </a:r>
          </a:p>
        </p:txBody>
      </p:sp>
      <p:cxnSp>
        <p:nvCxnSpPr>
          <p:cNvPr id="47" name="直線コネクタ 46">
            <a:extLst>
              <a:ext uri="{FF2B5EF4-FFF2-40B4-BE49-F238E27FC236}">
                <a16:creationId xmlns:a16="http://schemas.microsoft.com/office/drawing/2014/main" id="{08C8B409-EC45-C249-BDD0-3901306ABF34}"/>
              </a:ext>
            </a:extLst>
          </p:cNvPr>
          <p:cNvCxnSpPr/>
          <p:nvPr/>
        </p:nvCxnSpPr>
        <p:spPr>
          <a:xfrm>
            <a:off x="105695" y="709442"/>
            <a:ext cx="885879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10815094-9E50-4E49-B42C-83CDC9A72FB8}"/>
              </a:ext>
            </a:extLst>
          </p:cNvPr>
          <p:cNvSpPr txBox="1"/>
          <p:nvPr/>
        </p:nvSpPr>
        <p:spPr>
          <a:xfrm>
            <a:off x="119381" y="798798"/>
            <a:ext cx="877163" cy="369332"/>
          </a:xfrm>
          <a:prstGeom prst="rect">
            <a:avLst/>
          </a:prstGeom>
          <a:noFill/>
        </p:spPr>
        <p:txBody>
          <a:bodyPr wrap="none" rtlCol="0">
            <a:spAutoFit/>
          </a:bodyPr>
          <a:lstStyle/>
          <a:p>
            <a:r>
              <a:rPr kumimoji="1" lang="en-US" altLang="ja-JP" dirty="0"/>
              <a:t>【</a:t>
            </a:r>
            <a:r>
              <a:rPr kumimoji="1" lang="ja-JP" altLang="en-US"/>
              <a:t>課題</a:t>
            </a:r>
            <a:r>
              <a:rPr kumimoji="1" lang="en-US" altLang="ja-JP" dirty="0"/>
              <a:t>】</a:t>
            </a:r>
            <a:endParaRPr kumimoji="1" lang="ja-JP" altLang="en-US"/>
          </a:p>
        </p:txBody>
      </p:sp>
      <p:sp>
        <p:nvSpPr>
          <p:cNvPr id="49" name="テキスト ボックス 48">
            <a:extLst>
              <a:ext uri="{FF2B5EF4-FFF2-40B4-BE49-F238E27FC236}">
                <a16:creationId xmlns:a16="http://schemas.microsoft.com/office/drawing/2014/main" id="{1B50F3C5-5237-7F41-86ED-3AD6C54CFCEC}"/>
              </a:ext>
            </a:extLst>
          </p:cNvPr>
          <p:cNvSpPr txBox="1"/>
          <p:nvPr/>
        </p:nvSpPr>
        <p:spPr>
          <a:xfrm>
            <a:off x="5394453" y="811498"/>
            <a:ext cx="1338828" cy="369332"/>
          </a:xfrm>
          <a:prstGeom prst="rect">
            <a:avLst/>
          </a:prstGeom>
          <a:noFill/>
        </p:spPr>
        <p:txBody>
          <a:bodyPr wrap="none" rtlCol="0">
            <a:spAutoFit/>
          </a:bodyPr>
          <a:lstStyle/>
          <a:p>
            <a:r>
              <a:rPr kumimoji="1" lang="en-US" altLang="ja-JP" dirty="0"/>
              <a:t>【</a:t>
            </a:r>
            <a:r>
              <a:rPr kumimoji="1" lang="ja-JP" altLang="en-US"/>
              <a:t>解決方法</a:t>
            </a:r>
            <a:r>
              <a:rPr kumimoji="1" lang="en-US" altLang="ja-JP" dirty="0"/>
              <a:t>】</a:t>
            </a:r>
            <a:endParaRPr kumimoji="1" lang="ja-JP" altLang="en-US"/>
          </a:p>
        </p:txBody>
      </p:sp>
      <p:sp>
        <p:nvSpPr>
          <p:cNvPr id="51" name="テキスト ボックス 50">
            <a:extLst>
              <a:ext uri="{FF2B5EF4-FFF2-40B4-BE49-F238E27FC236}">
                <a16:creationId xmlns:a16="http://schemas.microsoft.com/office/drawing/2014/main" id="{A5574E19-EC13-9040-ABC4-B0D540FFBBA0}"/>
              </a:ext>
            </a:extLst>
          </p:cNvPr>
          <p:cNvSpPr txBox="1"/>
          <p:nvPr/>
        </p:nvSpPr>
        <p:spPr>
          <a:xfrm>
            <a:off x="119381" y="5866876"/>
            <a:ext cx="877163" cy="369332"/>
          </a:xfrm>
          <a:prstGeom prst="rect">
            <a:avLst/>
          </a:prstGeom>
          <a:noFill/>
        </p:spPr>
        <p:txBody>
          <a:bodyPr wrap="none" rtlCol="0">
            <a:spAutoFit/>
          </a:bodyPr>
          <a:lstStyle/>
          <a:p>
            <a:r>
              <a:rPr kumimoji="1" lang="en-US" altLang="ja-JP" dirty="0"/>
              <a:t>【</a:t>
            </a:r>
            <a:r>
              <a:rPr kumimoji="1" lang="ja-JP" altLang="en-US"/>
              <a:t>効果</a:t>
            </a:r>
            <a:r>
              <a:rPr kumimoji="1" lang="en-US" altLang="ja-JP" dirty="0"/>
              <a:t>】</a:t>
            </a:r>
            <a:endParaRPr kumimoji="1" lang="ja-JP" altLang="en-US"/>
          </a:p>
        </p:txBody>
      </p:sp>
      <p:sp>
        <p:nvSpPr>
          <p:cNvPr id="54" name="テキスト ボックス 53">
            <a:extLst>
              <a:ext uri="{FF2B5EF4-FFF2-40B4-BE49-F238E27FC236}">
                <a16:creationId xmlns:a16="http://schemas.microsoft.com/office/drawing/2014/main" id="{0F50F09B-E42B-8B4A-88DB-54F6EBCE8FCE}"/>
              </a:ext>
            </a:extLst>
          </p:cNvPr>
          <p:cNvSpPr txBox="1"/>
          <p:nvPr/>
        </p:nvSpPr>
        <p:spPr>
          <a:xfrm>
            <a:off x="119381" y="2194782"/>
            <a:ext cx="2767104" cy="369332"/>
          </a:xfrm>
          <a:prstGeom prst="rect">
            <a:avLst/>
          </a:prstGeom>
          <a:noFill/>
        </p:spPr>
        <p:txBody>
          <a:bodyPr wrap="none" rtlCol="0">
            <a:spAutoFit/>
          </a:bodyPr>
          <a:lstStyle/>
          <a:p>
            <a:r>
              <a:rPr kumimoji="1" lang="en-US" altLang="ja-JP" dirty="0"/>
              <a:t>【</a:t>
            </a:r>
            <a:r>
              <a:rPr kumimoji="1" lang="ja-JP" altLang="en-US"/>
              <a:t>開発した解析・推定方法</a:t>
            </a:r>
            <a:r>
              <a:rPr kumimoji="1" lang="en-US" altLang="ja-JP" dirty="0"/>
              <a:t>】</a:t>
            </a:r>
            <a:endParaRPr kumimoji="1" lang="ja-JP" altLang="en-US"/>
          </a:p>
        </p:txBody>
      </p:sp>
      <p:sp>
        <p:nvSpPr>
          <p:cNvPr id="53" name="スライド番号プレースホルダー 1"/>
          <p:cNvSpPr txBox="1">
            <a:spLocks/>
          </p:cNvSpPr>
          <p:nvPr/>
        </p:nvSpPr>
        <p:spPr>
          <a:xfrm>
            <a:off x="8629649" y="6492875"/>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54</a:t>
            </a:fld>
            <a:endParaRPr kumimoji="1" lang="ja-JP" altLang="en-US" sz="2000" dirty="0"/>
          </a:p>
        </p:txBody>
      </p:sp>
      <p:sp>
        <p:nvSpPr>
          <p:cNvPr id="56" name="コンテンツ プレースホルダー 2">
            <a:extLst>
              <a:ext uri="{FF2B5EF4-FFF2-40B4-BE49-F238E27FC236}">
                <a16:creationId xmlns:a16="http://schemas.microsoft.com/office/drawing/2014/main" id="{6C83C8A4-8EFC-5A4E-A20A-B83D4F8B3E8E}"/>
              </a:ext>
            </a:extLst>
          </p:cNvPr>
          <p:cNvSpPr txBox="1">
            <a:spLocks/>
          </p:cNvSpPr>
          <p:nvPr/>
        </p:nvSpPr>
        <p:spPr>
          <a:xfrm>
            <a:off x="0" y="4676"/>
            <a:ext cx="1225848" cy="346249"/>
          </a:xfrm>
          <a:prstGeom prst="rect">
            <a:avLst/>
          </a:prstGeom>
          <a:solidFill>
            <a:schemeClr val="bg1">
              <a:lumMod val="85000"/>
            </a:schemeClr>
          </a:solidFill>
        </p:spPr>
        <p:txBody>
          <a:bodyPr wrap="none">
            <a:spAutoFit/>
          </a:bodyPr>
          <a:lst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a:lstStyle>
          <a:p>
            <a:pPr marL="0" indent="0">
              <a:lnSpc>
                <a:spcPct val="110000"/>
              </a:lnSpc>
              <a:buNone/>
            </a:pP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500" dirty="0" smtClean="0">
                <a:latin typeface="メイリオ" panose="020B0604030504040204" pitchFamily="50" charset="-128"/>
                <a:ea typeface="メイリオ" panose="020B0604030504040204" pitchFamily="50" charset="-128"/>
                <a:cs typeface="メイリオ" panose="020B0604030504040204" pitchFamily="50" charset="-128"/>
              </a:rPr>
              <a:t>DX</a:t>
            </a: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関連　</a:t>
            </a:r>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0199164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図1.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96976" y="4388540"/>
            <a:ext cx="1701800" cy="137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Shape 95"/>
          <p:cNvSpPr txBox="1"/>
          <p:nvPr/>
        </p:nvSpPr>
        <p:spPr>
          <a:xfrm>
            <a:off x="128016" y="1076016"/>
            <a:ext cx="3874469" cy="1077178"/>
          </a:xfrm>
          <a:prstGeom prst="rect">
            <a:avLst/>
          </a:prstGeom>
          <a:noFill/>
          <a:ln w="25400">
            <a:noFill/>
          </a:ln>
        </p:spPr>
        <p:txBody>
          <a:bodyPr wrap="square" lIns="91425" tIns="45700" rIns="91425" bIns="45700" anchor="t" anchorCtr="0">
            <a:spAutoFit/>
          </a:bodyPr>
          <a:lstStyle/>
          <a:p>
            <a:pPr marL="0" marR="0" lvl="0" indent="0" algn="l" rtl="0">
              <a:spcBef>
                <a:spcPts val="0"/>
              </a:spcBef>
              <a:buSzPct val="25000"/>
              <a:buNone/>
            </a:pPr>
            <a:r>
              <a:rPr lang="ja-JP" altLang="en-US" sz="1600" dirty="0">
                <a:solidFill>
                  <a:schemeClr val="dk1"/>
                </a:solidFill>
                <a:latin typeface="Meiryo" panose="020B0604030504040204" pitchFamily="34" charset="-128"/>
                <a:ea typeface="Meiryo" panose="020B0604030504040204" pitchFamily="34" charset="-128"/>
                <a:cs typeface="Arial"/>
                <a:sym typeface="Arial"/>
              </a:rPr>
              <a:t>多量のデータを扱う高度情報化社会においては、情報システムの</a:t>
            </a:r>
            <a:r>
              <a:rPr lang="ja-JP" altLang="en-US" sz="1600" dirty="0">
                <a:solidFill>
                  <a:srgbClr val="FF0000"/>
                </a:solidFill>
                <a:latin typeface="Meiryo" panose="020B0604030504040204" pitchFamily="34" charset="-128"/>
                <a:ea typeface="Meiryo" panose="020B0604030504040204" pitchFamily="34" charset="-128"/>
                <a:cs typeface="Arial"/>
                <a:sym typeface="Arial"/>
              </a:rPr>
              <a:t>セキュリティ対策は重要</a:t>
            </a:r>
            <a:r>
              <a:rPr lang="ja-JP" altLang="en-US" sz="1600" dirty="0">
                <a:solidFill>
                  <a:schemeClr val="dk1"/>
                </a:solidFill>
                <a:latin typeface="Meiryo" panose="020B0604030504040204" pitchFamily="34" charset="-128"/>
                <a:ea typeface="Meiryo" panose="020B0604030504040204" pitchFamily="34" charset="-128"/>
                <a:cs typeface="Arial"/>
                <a:sym typeface="Arial"/>
              </a:rPr>
              <a:t>であるが、一方で利便性を損なわない</a:t>
            </a:r>
            <a:r>
              <a:rPr lang="ja-JP" altLang="en-US" sz="1600" dirty="0">
                <a:solidFill>
                  <a:srgbClr val="FF0000"/>
                </a:solidFill>
                <a:latin typeface="Meiryo" panose="020B0604030504040204" pitchFamily="34" charset="-128"/>
                <a:ea typeface="Meiryo" panose="020B0604030504040204" pitchFamily="34" charset="-128"/>
                <a:cs typeface="Arial"/>
                <a:sym typeface="Arial"/>
              </a:rPr>
              <a:t>使い勝手</a:t>
            </a:r>
            <a:r>
              <a:rPr lang="ja-JP" altLang="en-US" sz="1600" dirty="0">
                <a:solidFill>
                  <a:schemeClr val="dk1"/>
                </a:solidFill>
                <a:latin typeface="Meiryo" panose="020B0604030504040204" pitchFamily="34" charset="-128"/>
                <a:ea typeface="Meiryo" panose="020B0604030504040204" pitchFamily="34" charset="-128"/>
                <a:cs typeface="Arial"/>
                <a:sym typeface="Arial"/>
              </a:rPr>
              <a:t>も重要視される。</a:t>
            </a:r>
            <a:endParaRPr lang="ja-JP" sz="1600" dirty="0">
              <a:solidFill>
                <a:srgbClr val="FF0000"/>
              </a:solidFill>
              <a:latin typeface="Meiryo" panose="020B0604030504040204" pitchFamily="34" charset="-128"/>
              <a:ea typeface="Meiryo" panose="020B0604030504040204" pitchFamily="34" charset="-128"/>
              <a:cs typeface="Arial"/>
              <a:sym typeface="Arial"/>
            </a:endParaRPr>
          </a:p>
        </p:txBody>
      </p:sp>
      <p:sp>
        <p:nvSpPr>
          <p:cNvPr id="45" name="Shape 95"/>
          <p:cNvSpPr txBox="1"/>
          <p:nvPr/>
        </p:nvSpPr>
        <p:spPr>
          <a:xfrm>
            <a:off x="5306936" y="1076716"/>
            <a:ext cx="3453143" cy="1077178"/>
          </a:xfrm>
          <a:prstGeom prst="rect">
            <a:avLst/>
          </a:prstGeom>
          <a:noFill/>
          <a:ln w="25400">
            <a:noFill/>
          </a:ln>
        </p:spPr>
        <p:txBody>
          <a:bodyPr wrap="square" lIns="91425" tIns="45700" rIns="91425" bIns="45700" anchor="t" anchorCtr="0">
            <a:spAutoFit/>
          </a:bodyPr>
          <a:lstStyle/>
          <a:p>
            <a:pPr marL="0" marR="0" lvl="0" indent="0" algn="l" rtl="0">
              <a:spcBef>
                <a:spcPts val="0"/>
              </a:spcBef>
              <a:buSzPct val="25000"/>
              <a:buNone/>
            </a:pPr>
            <a:r>
              <a:rPr lang="ja-JP" altLang="en-US" sz="1600" dirty="0">
                <a:latin typeface="Meiryo" panose="020B0604030504040204" pitchFamily="34" charset="-128"/>
                <a:ea typeface="Meiryo" panose="020B0604030504040204" pitchFamily="34" charset="-128"/>
                <a:cs typeface="Arial"/>
                <a:sym typeface="Arial"/>
              </a:rPr>
              <a:t>様々な生体認証（バイオメトリクス）技術が注目されているが、</a:t>
            </a:r>
            <a:r>
              <a:rPr lang="ja-JP" altLang="en-US" sz="1600" dirty="0">
                <a:solidFill>
                  <a:srgbClr val="FF0000"/>
                </a:solidFill>
                <a:latin typeface="Meiryo" panose="020B0604030504040204" pitchFamily="34" charset="-128"/>
                <a:ea typeface="Meiryo" panose="020B0604030504040204" pitchFamily="34" charset="-128"/>
                <a:cs typeface="Arial"/>
                <a:sym typeface="Arial"/>
              </a:rPr>
              <a:t>耳の特徴を活かした認証システム</a:t>
            </a:r>
            <a:r>
              <a:rPr lang="ja-JP" altLang="en-US" sz="1600" dirty="0">
                <a:latin typeface="Meiryo" panose="020B0604030504040204" pitchFamily="34" charset="-128"/>
                <a:ea typeface="Meiryo" panose="020B0604030504040204" pitchFamily="34" charset="-128"/>
                <a:cs typeface="Arial"/>
                <a:sym typeface="Arial"/>
              </a:rPr>
              <a:t>を</a:t>
            </a:r>
            <a:r>
              <a:rPr lang="en-US" altLang="ja-JP" sz="1600" dirty="0">
                <a:solidFill>
                  <a:srgbClr val="FF0000"/>
                </a:solidFill>
                <a:latin typeface="Meiryo" panose="020B0604030504040204" pitchFamily="34" charset="-128"/>
                <a:ea typeface="Meiryo" panose="020B0604030504040204" pitchFamily="34" charset="-128"/>
                <a:cs typeface="Arial"/>
                <a:sym typeface="Arial"/>
              </a:rPr>
              <a:t>AI</a:t>
            </a:r>
            <a:r>
              <a:rPr lang="ja-JP" altLang="en-US" sz="1600" dirty="0">
                <a:solidFill>
                  <a:srgbClr val="FF0000"/>
                </a:solidFill>
                <a:latin typeface="Meiryo" panose="020B0604030504040204" pitchFamily="34" charset="-128"/>
                <a:ea typeface="Meiryo" panose="020B0604030504040204" pitchFamily="34" charset="-128"/>
                <a:cs typeface="Arial"/>
                <a:sym typeface="Arial"/>
              </a:rPr>
              <a:t>技術により構築</a:t>
            </a:r>
            <a:r>
              <a:rPr lang="ja-JP" altLang="en-US" sz="1600" dirty="0">
                <a:latin typeface="Meiryo" panose="020B0604030504040204" pitchFamily="34" charset="-128"/>
                <a:ea typeface="Meiryo" panose="020B0604030504040204" pitchFamily="34" charset="-128"/>
                <a:cs typeface="Arial"/>
                <a:sym typeface="Arial"/>
              </a:rPr>
              <a:t>する。</a:t>
            </a:r>
            <a:endParaRPr lang="ja-JP" sz="1600" dirty="0">
              <a:latin typeface="Meiryo" panose="020B0604030504040204" pitchFamily="34" charset="-128"/>
              <a:ea typeface="Meiryo" panose="020B0604030504040204" pitchFamily="34" charset="-128"/>
              <a:cs typeface="Arial"/>
              <a:sym typeface="Arial"/>
            </a:endParaRPr>
          </a:p>
        </p:txBody>
      </p:sp>
      <p:sp>
        <p:nvSpPr>
          <p:cNvPr id="58" name="Shape 95"/>
          <p:cNvSpPr txBox="1"/>
          <p:nvPr/>
        </p:nvSpPr>
        <p:spPr>
          <a:xfrm>
            <a:off x="128016" y="6430986"/>
            <a:ext cx="8784976" cy="401422"/>
          </a:xfrm>
          <a:prstGeom prst="rect">
            <a:avLst/>
          </a:prstGeom>
          <a:noFill/>
          <a:ln w="25400">
            <a:noFill/>
          </a:ln>
        </p:spPr>
        <p:txBody>
          <a:bodyPr wrap="square" lIns="91425" tIns="108000" rIns="91425" bIns="45700" anchor="t" anchorCtr="0">
            <a:spAutoFit/>
          </a:bodyPr>
          <a:lstStyle/>
          <a:p>
            <a:pPr marL="0" marR="0" lvl="0" indent="0" rtl="0">
              <a:spcBef>
                <a:spcPts val="0"/>
              </a:spcBef>
              <a:buSzPct val="25000"/>
              <a:buNone/>
            </a:pPr>
            <a:r>
              <a:rPr lang="ja-JP" altLang="en-US" sz="1600">
                <a:latin typeface="Meiryo" panose="020B0604030504040204" pitchFamily="34" charset="-128"/>
                <a:ea typeface="Meiryo" panose="020B0604030504040204" pitchFamily="34" charset="-128"/>
                <a:cs typeface="Arial"/>
                <a:sym typeface="Arial"/>
              </a:rPr>
              <a:t>セキュリティ</a:t>
            </a:r>
            <a:r>
              <a:rPr lang="ja-JP" altLang="en-US" sz="1600" dirty="0">
                <a:latin typeface="Meiryo" panose="020B0604030504040204" pitchFamily="34" charset="-128"/>
                <a:ea typeface="Meiryo" panose="020B0604030504040204" pitchFamily="34" charset="-128"/>
                <a:cs typeface="Arial"/>
                <a:sym typeface="Arial"/>
              </a:rPr>
              <a:t>対策</a:t>
            </a:r>
            <a:r>
              <a:rPr lang="ja-JP" altLang="en-US" sz="1600">
                <a:latin typeface="Meiryo" panose="020B0604030504040204" pitchFamily="34" charset="-128"/>
                <a:ea typeface="Meiryo" panose="020B0604030504040204" pitchFamily="34" charset="-128"/>
                <a:cs typeface="Arial"/>
                <a:sym typeface="Arial"/>
              </a:rPr>
              <a:t>に資する認証システムが構築できる。</a:t>
            </a:r>
            <a:endParaRPr lang="ja-JP" sz="1600" dirty="0">
              <a:latin typeface="Meiryo" panose="020B0604030504040204" pitchFamily="34" charset="-128"/>
              <a:ea typeface="Meiryo" panose="020B0604030504040204" pitchFamily="34" charset="-128"/>
              <a:cs typeface="Arial"/>
              <a:sym typeface="Arial"/>
            </a:endParaRPr>
          </a:p>
        </p:txBody>
      </p:sp>
      <p:pic>
        <p:nvPicPr>
          <p:cNvPr id="8" name="Picture 19" descr="QQ截图20130225141938">
            <a:extLst>
              <a:ext uri="{FF2B5EF4-FFF2-40B4-BE49-F238E27FC236}">
                <a16:creationId xmlns:a16="http://schemas.microsoft.com/office/drawing/2014/main" id="{33F103C4-73E0-4C53-9F7C-FC0CF8446650}"/>
              </a:ext>
            </a:extLst>
          </p:cNvPr>
          <p:cNvPicPr>
            <a:picLocks noChangeAspect="1" noChangeArrowheads="1"/>
          </p:cNvPicPr>
          <p:nvPr/>
        </p:nvPicPr>
        <p:blipFill>
          <a:blip r:embed="rId4" cstate="email">
            <a:duotone>
              <a:schemeClr val="accent2">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a:fillRect/>
          </a:stretch>
        </p:blipFill>
        <p:spPr bwMode="auto">
          <a:xfrm>
            <a:off x="501832" y="2768360"/>
            <a:ext cx="2855224" cy="256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テキスト ボックス 8">
            <a:extLst>
              <a:ext uri="{FF2B5EF4-FFF2-40B4-BE49-F238E27FC236}">
                <a16:creationId xmlns:a16="http://schemas.microsoft.com/office/drawing/2014/main" id="{69A62DB8-C1FA-4F8E-A1D3-535C3E4AF0D8}"/>
              </a:ext>
            </a:extLst>
          </p:cNvPr>
          <p:cNvSpPr txBox="1"/>
          <p:nvPr/>
        </p:nvSpPr>
        <p:spPr>
          <a:xfrm flipH="1">
            <a:off x="250236" y="5198344"/>
            <a:ext cx="3517092" cy="830997"/>
          </a:xfrm>
          <a:prstGeom prst="rect">
            <a:avLst/>
          </a:prstGeom>
          <a:noFill/>
        </p:spPr>
        <p:txBody>
          <a:bodyPr wrap="square" rtlCol="0">
            <a:spAutoFit/>
          </a:bodyPr>
          <a:lstStyle/>
          <a:p>
            <a:r>
              <a:rPr lang="ja-JP" altLang="en-US" sz="1600" dirty="0">
                <a:latin typeface="Meiryo" panose="020B0604030504040204" pitchFamily="34" charset="-128"/>
                <a:ea typeface="Meiryo" panose="020B0604030504040204" pitchFamily="34" charset="-128"/>
                <a:cs typeface="メイリオ"/>
              </a:rPr>
              <a:t>様々な生体情報が個人認証に活用されているが、「耳介」と「音」を組み合わせた認証システムを構築する。</a:t>
            </a:r>
            <a:endParaRPr lang="en-US" altLang="ja-JP" sz="1600" dirty="0">
              <a:solidFill>
                <a:srgbClr val="0000FF"/>
              </a:solidFill>
              <a:latin typeface="Meiryo" panose="020B0604030504040204" pitchFamily="34" charset="-128"/>
              <a:ea typeface="Meiryo" panose="020B0604030504040204" pitchFamily="34" charset="-128"/>
              <a:cs typeface="メイリオ"/>
            </a:endParaRPr>
          </a:p>
        </p:txBody>
      </p:sp>
      <p:pic>
        <p:nvPicPr>
          <p:cNvPr id="10" name="Picture 2" descr="F:\キャプチャ.PNG"/>
          <p:cNvPicPr>
            <a:picLocks noChangeAspect="1" noChangeArrowheads="1"/>
          </p:cNvPicPr>
          <p:nvPr/>
        </p:nvPicPr>
        <p:blipFill>
          <a:blip r:embed="rId6" cstate="email">
            <a:extLst>
              <a:ext uri="{28A0092B-C50C-407E-A947-70E740481C1C}">
                <a14:useLocalDpi xmlns:a14="http://schemas.microsoft.com/office/drawing/2010/main"/>
              </a:ext>
            </a:extLst>
          </a:blip>
          <a:srcRect l="16837" r="13680"/>
          <a:stretch>
            <a:fillRect/>
          </a:stretch>
        </p:blipFill>
        <p:spPr bwMode="auto">
          <a:xfrm>
            <a:off x="4025033" y="2842750"/>
            <a:ext cx="1328507" cy="1437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四角形吹き出し 10"/>
          <p:cNvSpPr/>
          <p:nvPr/>
        </p:nvSpPr>
        <p:spPr>
          <a:xfrm>
            <a:off x="5563885" y="2856837"/>
            <a:ext cx="1454671" cy="1392958"/>
          </a:xfrm>
          <a:prstGeom prst="wedgeRectCallout">
            <a:avLst>
              <a:gd name="adj1" fmla="val -75184"/>
              <a:gd name="adj2" fmla="val -12283"/>
            </a:avLst>
          </a:prstGeom>
          <a:solidFill>
            <a:schemeClr val="bg1">
              <a:alpha val="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latin typeface="Meiryo" panose="020B0604030504040204" pitchFamily="34" charset="-128"/>
              <a:ea typeface="Meiryo" panose="020B0604030504040204" pitchFamily="34" charset="-128"/>
            </a:endParaRPr>
          </a:p>
        </p:txBody>
      </p:sp>
      <p:sp>
        <p:nvSpPr>
          <p:cNvPr id="13" name="右矢印 12"/>
          <p:cNvSpPr/>
          <p:nvPr/>
        </p:nvSpPr>
        <p:spPr bwMode="auto">
          <a:xfrm>
            <a:off x="7650430" y="4530136"/>
            <a:ext cx="376238" cy="179387"/>
          </a:xfrm>
          <a:prstGeom prst="rightArrow">
            <a:avLst/>
          </a:prstGeom>
          <a:solidFill>
            <a:srgbClr val="66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latin typeface="Meiryo" panose="020B0604030504040204" pitchFamily="34" charset="-128"/>
              <a:ea typeface="Meiryo" panose="020B0604030504040204" pitchFamily="34" charset="-128"/>
            </a:endParaRPr>
          </a:p>
        </p:txBody>
      </p:sp>
      <p:pic>
        <p:nvPicPr>
          <p:cNvPr id="14" name="図 27" descr="図3.png"/>
          <p:cNvPicPr>
            <a:picLocks noChangeAspect="1"/>
          </p:cNvPicPr>
          <p:nvPr/>
        </p:nvPicPr>
        <p:blipFill>
          <a:blip r:embed="rId7" cstate="email">
            <a:extLst>
              <a:ext uri="{28A0092B-C50C-407E-A947-70E740481C1C}">
                <a14:useLocalDpi xmlns:a14="http://schemas.microsoft.com/office/drawing/2010/main"/>
              </a:ext>
            </a:extLst>
          </a:blip>
          <a:srcRect b="16225"/>
          <a:stretch>
            <a:fillRect/>
          </a:stretch>
        </p:blipFill>
        <p:spPr bwMode="auto">
          <a:xfrm>
            <a:off x="7268416" y="2815278"/>
            <a:ext cx="1744321"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30"/>
          <p:cNvSpPr txBox="1">
            <a:spLocks noChangeArrowheads="1"/>
          </p:cNvSpPr>
          <p:nvPr/>
        </p:nvSpPr>
        <p:spPr bwMode="auto">
          <a:xfrm>
            <a:off x="7689105" y="4014398"/>
            <a:ext cx="8048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a:spcBef>
                <a:spcPct val="50000"/>
              </a:spcBef>
              <a:buFontTx/>
              <a:buNone/>
              <a:defRPr/>
            </a:pPr>
            <a:r>
              <a:rPr kumimoji="0" lang="ja-JP" altLang="en-US" sz="1600" dirty="0">
                <a:latin typeface="Meiryo" panose="020B0604030504040204" pitchFamily="34" charset="-128"/>
                <a:ea typeface="Meiryo" panose="020B0604030504040204" pitchFamily="34" charset="-128"/>
                <a:cs typeface="Times New Roman" pitchFamily="18" charset="0"/>
              </a:rPr>
              <a:t>周波数</a:t>
            </a:r>
          </a:p>
        </p:txBody>
      </p:sp>
      <p:sp>
        <p:nvSpPr>
          <p:cNvPr id="16" name="テキスト ボックス 31"/>
          <p:cNvSpPr txBox="1">
            <a:spLocks noChangeArrowheads="1"/>
          </p:cNvSpPr>
          <p:nvPr/>
        </p:nvSpPr>
        <p:spPr bwMode="auto">
          <a:xfrm rot="16200000">
            <a:off x="6946288" y="3269303"/>
            <a:ext cx="5984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a:spcBef>
                <a:spcPct val="50000"/>
              </a:spcBef>
              <a:buFontTx/>
              <a:buNone/>
              <a:defRPr/>
            </a:pPr>
            <a:r>
              <a:rPr kumimoji="0" lang="ja-JP" altLang="en-US" sz="1600" dirty="0">
                <a:latin typeface="Meiryo" panose="020B0604030504040204" pitchFamily="34" charset="-128"/>
                <a:ea typeface="Meiryo" panose="020B0604030504040204" pitchFamily="34" charset="-128"/>
                <a:cs typeface="Times New Roman" pitchFamily="18" charset="0"/>
              </a:rPr>
              <a:t>音圧</a:t>
            </a:r>
          </a:p>
        </p:txBody>
      </p:sp>
      <p:sp>
        <p:nvSpPr>
          <p:cNvPr id="17" name="右矢印 16"/>
          <p:cNvSpPr/>
          <p:nvPr/>
        </p:nvSpPr>
        <p:spPr bwMode="auto">
          <a:xfrm rot="10800000">
            <a:off x="7574068" y="2924235"/>
            <a:ext cx="404812" cy="204787"/>
          </a:xfrm>
          <a:prstGeom prst="rightArrow">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latin typeface="Meiryo" panose="020B0604030504040204" pitchFamily="34" charset="-128"/>
              <a:ea typeface="Meiryo" panose="020B0604030504040204" pitchFamily="34" charset="-128"/>
            </a:endParaRPr>
          </a:p>
        </p:txBody>
      </p:sp>
      <p:sp>
        <p:nvSpPr>
          <p:cNvPr id="19" name="正方形/長方形 8"/>
          <p:cNvSpPr>
            <a:spLocks noChangeArrowheads="1"/>
          </p:cNvSpPr>
          <p:nvPr/>
        </p:nvSpPr>
        <p:spPr bwMode="auto">
          <a:xfrm>
            <a:off x="8026668" y="2923858"/>
            <a:ext cx="8818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r" eaLnBrk="1" hangingPunct="1">
              <a:spcBef>
                <a:spcPct val="0"/>
              </a:spcBef>
              <a:buFontTx/>
              <a:buNone/>
            </a:pPr>
            <a:r>
              <a:rPr lang="ja-JP" altLang="en-US" sz="1800" dirty="0">
                <a:latin typeface="Meiryo" panose="020B0604030504040204" pitchFamily="34" charset="-128"/>
                <a:ea typeface="Meiryo" panose="020B0604030504040204" pitchFamily="34" charset="-128"/>
              </a:rPr>
              <a:t>既知の音波</a:t>
            </a:r>
          </a:p>
        </p:txBody>
      </p:sp>
      <p:sp>
        <p:nvSpPr>
          <p:cNvPr id="21" name="正方形/長方形 27"/>
          <p:cNvSpPr>
            <a:spLocks noChangeArrowheads="1"/>
          </p:cNvSpPr>
          <p:nvPr/>
        </p:nvSpPr>
        <p:spPr bwMode="auto">
          <a:xfrm>
            <a:off x="8062672" y="4487260"/>
            <a:ext cx="8762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r" eaLnBrk="1" hangingPunct="1">
              <a:spcBef>
                <a:spcPct val="0"/>
              </a:spcBef>
              <a:buFontTx/>
              <a:buNone/>
            </a:pPr>
            <a:r>
              <a:rPr lang="ja-JP" altLang="en-US" sz="1800" dirty="0">
                <a:latin typeface="Meiryo" panose="020B0604030504040204" pitchFamily="34" charset="-128"/>
                <a:ea typeface="Meiryo" panose="020B0604030504040204" pitchFamily="34" charset="-128"/>
              </a:rPr>
              <a:t>反射波</a:t>
            </a:r>
          </a:p>
        </p:txBody>
      </p:sp>
      <p:grpSp>
        <p:nvGrpSpPr>
          <p:cNvPr id="22" name="グループ化 1"/>
          <p:cNvGrpSpPr>
            <a:grpSpLocks/>
          </p:cNvGrpSpPr>
          <p:nvPr/>
        </p:nvGrpSpPr>
        <p:grpSpPr bwMode="auto">
          <a:xfrm>
            <a:off x="5595635" y="2888587"/>
            <a:ext cx="1422921" cy="1333852"/>
            <a:chOff x="2693581" y="1477226"/>
            <a:chExt cx="2184967" cy="2114396"/>
          </a:xfrm>
        </p:grpSpPr>
        <p:pic>
          <p:nvPicPr>
            <p:cNvPr id="23" name="Picture 3" descr="F:\キャプチャ1.PNG"/>
            <p:cNvPicPr>
              <a:picLocks noChangeAspect="1" noChangeArrowheads="1"/>
            </p:cNvPicPr>
            <p:nvPr/>
          </p:nvPicPr>
          <p:blipFill>
            <a:blip r:embed="rId8" cstate="email">
              <a:extLst>
                <a:ext uri="{28A0092B-C50C-407E-A947-70E740481C1C}">
                  <a14:useLocalDpi xmlns:a14="http://schemas.microsoft.com/office/drawing/2010/main"/>
                </a:ext>
              </a:extLst>
            </a:blip>
            <a:srcRect l="7672" r="21829"/>
            <a:stretch>
              <a:fillRect/>
            </a:stretch>
          </p:blipFill>
          <p:spPr bwMode="auto">
            <a:xfrm>
              <a:off x="2693581" y="1477226"/>
              <a:ext cx="2184967" cy="2114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24" name="右矢印 23"/>
            <p:cNvSpPr/>
            <p:nvPr/>
          </p:nvSpPr>
          <p:spPr>
            <a:xfrm rot="10800000">
              <a:off x="3667643" y="1909402"/>
              <a:ext cx="575431" cy="358139"/>
            </a:xfrm>
            <a:prstGeom prst="rightArrow">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latin typeface="Meiryo" panose="020B0604030504040204" pitchFamily="34" charset="-128"/>
                <a:ea typeface="Meiryo" panose="020B0604030504040204" pitchFamily="34" charset="-128"/>
              </a:endParaRPr>
            </a:p>
          </p:txBody>
        </p:sp>
        <p:sp>
          <p:nvSpPr>
            <p:cNvPr id="25" name="右矢印 24"/>
            <p:cNvSpPr/>
            <p:nvPr/>
          </p:nvSpPr>
          <p:spPr>
            <a:xfrm>
              <a:off x="3699334" y="2396678"/>
              <a:ext cx="575430" cy="359860"/>
            </a:xfrm>
            <a:prstGeom prst="rightArrow">
              <a:avLst/>
            </a:prstGeom>
            <a:solidFill>
              <a:srgbClr val="66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latin typeface="Meiryo" panose="020B0604030504040204" pitchFamily="34" charset="-128"/>
                <a:ea typeface="Meiryo" panose="020B0604030504040204" pitchFamily="34" charset="-128"/>
              </a:endParaRPr>
            </a:p>
          </p:txBody>
        </p:sp>
      </p:grpSp>
      <p:sp>
        <p:nvSpPr>
          <p:cNvPr id="26" name="テキスト ボックス 30"/>
          <p:cNvSpPr txBox="1">
            <a:spLocks noChangeArrowheads="1"/>
          </p:cNvSpPr>
          <p:nvPr/>
        </p:nvSpPr>
        <p:spPr bwMode="auto">
          <a:xfrm>
            <a:off x="7710743" y="5715265"/>
            <a:ext cx="8048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a:spcBef>
                <a:spcPct val="50000"/>
              </a:spcBef>
              <a:buFontTx/>
              <a:buNone/>
              <a:defRPr/>
            </a:pPr>
            <a:r>
              <a:rPr kumimoji="0" lang="ja-JP" altLang="en-US" sz="1600" dirty="0">
                <a:latin typeface="Meiryo" panose="020B0604030504040204" pitchFamily="34" charset="-128"/>
                <a:ea typeface="Meiryo" panose="020B0604030504040204" pitchFamily="34" charset="-128"/>
                <a:cs typeface="Times New Roman" pitchFamily="18" charset="0"/>
              </a:rPr>
              <a:t>周波数</a:t>
            </a:r>
          </a:p>
        </p:txBody>
      </p:sp>
      <p:sp>
        <p:nvSpPr>
          <p:cNvPr id="27" name="テキスト ボックス 31"/>
          <p:cNvSpPr txBox="1">
            <a:spLocks noChangeArrowheads="1"/>
          </p:cNvSpPr>
          <p:nvPr/>
        </p:nvSpPr>
        <p:spPr bwMode="auto">
          <a:xfrm rot="16200000">
            <a:off x="6982291" y="4988190"/>
            <a:ext cx="5984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a:spcBef>
                <a:spcPct val="50000"/>
              </a:spcBef>
              <a:buFontTx/>
              <a:buNone/>
              <a:defRPr/>
            </a:pPr>
            <a:r>
              <a:rPr kumimoji="0" lang="ja-JP" altLang="en-US" sz="1600" dirty="0">
                <a:latin typeface="Meiryo" panose="020B0604030504040204" pitchFamily="34" charset="-128"/>
                <a:ea typeface="Meiryo" panose="020B0604030504040204" pitchFamily="34" charset="-128"/>
                <a:cs typeface="Times New Roman" pitchFamily="18" charset="0"/>
              </a:rPr>
              <a:t>音圧</a:t>
            </a:r>
          </a:p>
        </p:txBody>
      </p:sp>
      <p:sp>
        <p:nvSpPr>
          <p:cNvPr id="28" name="テキスト ボックス 27">
            <a:extLst>
              <a:ext uri="{FF2B5EF4-FFF2-40B4-BE49-F238E27FC236}">
                <a16:creationId xmlns:a16="http://schemas.microsoft.com/office/drawing/2014/main" id="{69A62DB8-C1FA-4F8E-A1D3-535C3E4AF0D8}"/>
              </a:ext>
            </a:extLst>
          </p:cNvPr>
          <p:cNvSpPr txBox="1"/>
          <p:nvPr/>
        </p:nvSpPr>
        <p:spPr>
          <a:xfrm flipH="1">
            <a:off x="4030224" y="4280528"/>
            <a:ext cx="3132348" cy="1815882"/>
          </a:xfrm>
          <a:prstGeom prst="rect">
            <a:avLst/>
          </a:prstGeom>
          <a:noFill/>
        </p:spPr>
        <p:txBody>
          <a:bodyPr wrap="square" rtlCol="0">
            <a:spAutoFit/>
          </a:bodyPr>
          <a:lstStyle/>
          <a:p>
            <a:r>
              <a:rPr lang="ja-JP" altLang="en-US" sz="1600" dirty="0">
                <a:latin typeface="Meiryo" panose="020B0604030504040204" pitchFamily="34" charset="-128"/>
                <a:ea typeface="Meiryo" panose="020B0604030504040204" pitchFamily="34" charset="-128"/>
                <a:cs typeface="メイリオ"/>
              </a:rPr>
              <a:t>耳に既知の音波を当て、その反射波を測定・</a:t>
            </a:r>
            <a:r>
              <a:rPr lang="en-US" altLang="ja-JP" sz="1600" dirty="0">
                <a:latin typeface="Meiryo" panose="020B0604030504040204" pitchFamily="34" charset="-128"/>
                <a:ea typeface="Meiryo" panose="020B0604030504040204" pitchFamily="34" charset="-128"/>
                <a:cs typeface="メイリオ"/>
              </a:rPr>
              <a:t>AI</a:t>
            </a:r>
            <a:r>
              <a:rPr lang="ja-JP" altLang="en-US" sz="1600" dirty="0">
                <a:latin typeface="Meiryo" panose="020B0604030504040204" pitchFamily="34" charset="-128"/>
                <a:ea typeface="Meiryo" panose="020B0604030504040204" pitchFamily="34" charset="-128"/>
                <a:cs typeface="メイリオ"/>
              </a:rPr>
              <a:t>技術で分析することで個人認証を行う。</a:t>
            </a:r>
            <a:endParaRPr lang="en-US" altLang="ja-JP" sz="1600" dirty="0">
              <a:latin typeface="Meiryo" panose="020B0604030504040204" pitchFamily="34" charset="-128"/>
              <a:ea typeface="Meiryo" panose="020B0604030504040204" pitchFamily="34" charset="-128"/>
              <a:cs typeface="メイリオ"/>
            </a:endParaRPr>
          </a:p>
          <a:p>
            <a:r>
              <a:rPr lang="ja-JP" altLang="en-US" sz="1600" dirty="0">
                <a:latin typeface="Meiryo" panose="020B0604030504040204" pitchFamily="34" charset="-128"/>
                <a:ea typeface="Meiryo" panose="020B0604030504040204" pitchFamily="34" charset="-128"/>
                <a:cs typeface="メイリオ"/>
              </a:rPr>
              <a:t>特別な装置が不要なため</a:t>
            </a:r>
            <a:r>
              <a:rPr lang="ja-JP" altLang="en-US" sz="1600" dirty="0">
                <a:solidFill>
                  <a:srgbClr val="FF0000"/>
                </a:solidFill>
                <a:latin typeface="Meiryo" panose="020B0604030504040204" pitchFamily="34" charset="-128"/>
                <a:ea typeface="Meiryo" panose="020B0604030504040204" pitchFamily="34" charset="-128"/>
                <a:cs typeface="メイリオ"/>
              </a:rPr>
              <a:t>低コスト</a:t>
            </a:r>
            <a:r>
              <a:rPr lang="ja-JP" altLang="en-US" sz="1600" dirty="0">
                <a:latin typeface="Meiryo" panose="020B0604030504040204" pitchFamily="34" charset="-128"/>
                <a:ea typeface="Meiryo" panose="020B0604030504040204" pitchFamily="34" charset="-128"/>
                <a:cs typeface="メイリオ"/>
              </a:rPr>
              <a:t>、非接触のため</a:t>
            </a:r>
            <a:r>
              <a:rPr lang="ja-JP" altLang="en-US" sz="1600" dirty="0">
                <a:solidFill>
                  <a:srgbClr val="FF0000"/>
                </a:solidFill>
                <a:latin typeface="Meiryo" panose="020B0604030504040204" pitchFamily="34" charset="-128"/>
                <a:ea typeface="Meiryo" panose="020B0604030504040204" pitchFamily="34" charset="-128"/>
                <a:cs typeface="メイリオ"/>
              </a:rPr>
              <a:t>衛生的</a:t>
            </a:r>
            <a:r>
              <a:rPr lang="ja-JP" altLang="en-US" sz="1600" dirty="0">
                <a:latin typeface="Meiryo" panose="020B0604030504040204" pitchFamily="34" charset="-128"/>
                <a:ea typeface="Meiryo" panose="020B0604030504040204" pitchFamily="34" charset="-128"/>
                <a:cs typeface="メイリオ"/>
              </a:rPr>
              <a:t>、顔や指紋と比較して</a:t>
            </a:r>
            <a:r>
              <a:rPr lang="ja-JP" altLang="en-US" sz="1600" dirty="0">
                <a:solidFill>
                  <a:srgbClr val="FF0000"/>
                </a:solidFill>
                <a:latin typeface="Meiryo" panose="020B0604030504040204" pitchFamily="34" charset="-128"/>
                <a:ea typeface="Meiryo" panose="020B0604030504040204" pitchFamily="34" charset="-128"/>
                <a:cs typeface="メイリオ"/>
              </a:rPr>
              <a:t>心理的負担が少ない</a:t>
            </a:r>
            <a:r>
              <a:rPr lang="ja-JP" altLang="en-US" sz="1600" dirty="0">
                <a:latin typeface="Meiryo" panose="020B0604030504040204" pitchFamily="34" charset="-128"/>
                <a:ea typeface="Meiryo" panose="020B0604030504040204" pitchFamily="34" charset="-128"/>
                <a:cs typeface="メイリオ"/>
              </a:rPr>
              <a:t>、などを特徴とする。</a:t>
            </a:r>
            <a:endParaRPr lang="en-US" altLang="ja-JP" sz="1600" dirty="0">
              <a:solidFill>
                <a:srgbClr val="0000FF"/>
              </a:solidFill>
              <a:latin typeface="Meiryo" panose="020B0604030504040204" pitchFamily="34" charset="-128"/>
              <a:ea typeface="Meiryo" panose="020B0604030504040204" pitchFamily="34" charset="-128"/>
              <a:cs typeface="メイリオ"/>
            </a:endParaRPr>
          </a:p>
        </p:txBody>
      </p:sp>
      <p:sp>
        <p:nvSpPr>
          <p:cNvPr id="3" name="角丸四角形 2"/>
          <p:cNvSpPr/>
          <p:nvPr/>
        </p:nvSpPr>
        <p:spPr>
          <a:xfrm>
            <a:off x="443925" y="3737615"/>
            <a:ext cx="922003" cy="512180"/>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30" name="タイトル 1">
            <a:extLst>
              <a:ext uri="{FF2B5EF4-FFF2-40B4-BE49-F238E27FC236}">
                <a16:creationId xmlns:a16="http://schemas.microsoft.com/office/drawing/2014/main" id="{6732919E-1970-5049-A1AE-9813FC535DDF}"/>
              </a:ext>
            </a:extLst>
          </p:cNvPr>
          <p:cNvSpPr txBox="1">
            <a:spLocks/>
          </p:cNvSpPr>
          <p:nvPr/>
        </p:nvSpPr>
        <p:spPr>
          <a:xfrm>
            <a:off x="0" y="-219456"/>
            <a:ext cx="9143999" cy="622300"/>
          </a:xfrm>
          <a:prstGeom prst="rect">
            <a:avLst/>
          </a:prstGeom>
        </p:spPr>
        <p:txBody>
          <a:bodyPr vert="horz" lIns="91440" tIns="45720" rIns="91440" bIns="45720" rtlCol="0" anchor="ctr" anchorCtr="0">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spc="110">
                <a:latin typeface="Meiryo" panose="020B0604030504040204" pitchFamily="34" charset="-128"/>
                <a:ea typeface="Meiryo" panose="020B0604030504040204" pitchFamily="34" charset="-128"/>
                <a:cs typeface="メイリオ" panose="020B0604030504040204" pitchFamily="50" charset="-128"/>
              </a:rPr>
              <a:t>  </a:t>
            </a:r>
            <a:endParaRPr lang="ja-JP" altLang="en-US" sz="2400" spc="110" dirty="0">
              <a:latin typeface="Meiryo" panose="020B0604030504040204" pitchFamily="34" charset="-128"/>
              <a:ea typeface="Meiryo" panose="020B0604030504040204" pitchFamily="34" charset="-128"/>
              <a:cs typeface="メイリオ" panose="020B0604030504040204" pitchFamily="50" charset="-128"/>
            </a:endParaRPr>
          </a:p>
        </p:txBody>
      </p:sp>
      <p:sp>
        <p:nvSpPr>
          <p:cNvPr id="31" name="タイトル 1">
            <a:extLst>
              <a:ext uri="{FF2B5EF4-FFF2-40B4-BE49-F238E27FC236}">
                <a16:creationId xmlns:a16="http://schemas.microsoft.com/office/drawing/2014/main" id="{4400CAAC-D56D-DA49-947A-66E2859996E4}"/>
              </a:ext>
            </a:extLst>
          </p:cNvPr>
          <p:cNvSpPr txBox="1">
            <a:spLocks/>
          </p:cNvSpPr>
          <p:nvPr/>
        </p:nvSpPr>
        <p:spPr>
          <a:xfrm>
            <a:off x="1284502" y="61135"/>
            <a:ext cx="7219925" cy="400110"/>
          </a:xfrm>
          <a:prstGeom prst="rect">
            <a:avLst/>
          </a:prstGeom>
        </p:spPr>
        <p:txBody>
          <a:bodyPr vert="horz" wrap="none" lIns="91440" tIns="45720" rIns="91440" bIns="45720" rtlCol="0" anchor="ctr" anchorCtr="0">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000" spc="110" dirty="0">
                <a:latin typeface="Meiryo" panose="020B0604030504040204" pitchFamily="34" charset="-128"/>
                <a:ea typeface="Meiryo" panose="020B0604030504040204" pitchFamily="34" charset="-128"/>
                <a:cs typeface="メイリオ" panose="020B0604030504040204" pitchFamily="50" charset="-128"/>
              </a:rPr>
              <a:t>マルチモーダル耳介個人認証による精度向上に関する検討</a:t>
            </a:r>
          </a:p>
        </p:txBody>
      </p:sp>
      <p:cxnSp>
        <p:nvCxnSpPr>
          <p:cNvPr id="32" name="直線コネクタ 31">
            <a:extLst>
              <a:ext uri="{FF2B5EF4-FFF2-40B4-BE49-F238E27FC236}">
                <a16:creationId xmlns:a16="http://schemas.microsoft.com/office/drawing/2014/main" id="{FB3661A6-D9C3-AE42-BAB4-5E4F9A10D883}"/>
              </a:ext>
            </a:extLst>
          </p:cNvPr>
          <p:cNvCxnSpPr/>
          <p:nvPr/>
        </p:nvCxnSpPr>
        <p:spPr>
          <a:xfrm>
            <a:off x="105695" y="489986"/>
            <a:ext cx="885879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右矢印 32">
            <a:extLst>
              <a:ext uri="{FF2B5EF4-FFF2-40B4-BE49-F238E27FC236}">
                <a16:creationId xmlns:a16="http://schemas.microsoft.com/office/drawing/2014/main" id="{14F1E318-5F0E-5440-9A17-88BF4E9B73EC}"/>
              </a:ext>
            </a:extLst>
          </p:cNvPr>
          <p:cNvSpPr/>
          <p:nvPr/>
        </p:nvSpPr>
        <p:spPr>
          <a:xfrm>
            <a:off x="4234839" y="1397976"/>
            <a:ext cx="699624" cy="684076"/>
          </a:xfrm>
          <a:prstGeom prst="rightArrow">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0CB10E0E-F193-1F46-9451-A3F36BE28D7D}"/>
              </a:ext>
            </a:extLst>
          </p:cNvPr>
          <p:cNvSpPr txBox="1"/>
          <p:nvPr/>
        </p:nvSpPr>
        <p:spPr>
          <a:xfrm>
            <a:off x="-18288" y="707358"/>
            <a:ext cx="1107996" cy="369332"/>
          </a:xfrm>
          <a:prstGeom prst="rect">
            <a:avLst/>
          </a:prstGeom>
          <a:noFill/>
        </p:spPr>
        <p:txBody>
          <a:bodyPr wrap="none" rtlCol="0">
            <a:spAutoFit/>
          </a:bodyPr>
          <a:lstStyle/>
          <a:p>
            <a:r>
              <a:rPr kumimoji="1" lang="en-US" altLang="ja-JP" dirty="0">
                <a:latin typeface="Meiryo" panose="020B0604030504040204" pitchFamily="34" charset="-128"/>
                <a:ea typeface="Meiryo" panose="020B0604030504040204" pitchFamily="34" charset="-128"/>
              </a:rPr>
              <a:t>【</a:t>
            </a:r>
            <a:r>
              <a:rPr kumimoji="1" lang="ja-JP" altLang="en-US">
                <a:latin typeface="Meiryo" panose="020B0604030504040204" pitchFamily="34" charset="-128"/>
                <a:ea typeface="Meiryo" panose="020B0604030504040204" pitchFamily="34" charset="-128"/>
              </a:rPr>
              <a:t>課題</a:t>
            </a:r>
            <a:r>
              <a:rPr kumimoji="1" lang="en-US" altLang="ja-JP" dirty="0">
                <a:latin typeface="Meiryo" panose="020B0604030504040204" pitchFamily="34" charset="-128"/>
                <a:ea typeface="Meiryo" panose="020B0604030504040204" pitchFamily="34" charset="-128"/>
              </a:rPr>
              <a:t>】</a:t>
            </a:r>
            <a:endParaRPr kumimoji="1" lang="ja-JP" altLang="en-US">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42A21086-BE2B-554F-A72B-AEBF1F435A0C}"/>
              </a:ext>
            </a:extLst>
          </p:cNvPr>
          <p:cNvSpPr txBox="1"/>
          <p:nvPr/>
        </p:nvSpPr>
        <p:spPr>
          <a:xfrm>
            <a:off x="5263140" y="683482"/>
            <a:ext cx="1569660" cy="369332"/>
          </a:xfrm>
          <a:prstGeom prst="rect">
            <a:avLst/>
          </a:prstGeom>
          <a:noFill/>
        </p:spPr>
        <p:txBody>
          <a:bodyPr wrap="none" rtlCol="0">
            <a:spAutoFit/>
          </a:bodyPr>
          <a:lstStyle/>
          <a:p>
            <a:r>
              <a:rPr kumimoji="1" lang="en-US" altLang="ja-JP" dirty="0">
                <a:latin typeface="Meiryo" panose="020B0604030504040204" pitchFamily="34" charset="-128"/>
                <a:ea typeface="Meiryo" panose="020B0604030504040204" pitchFamily="34" charset="-128"/>
              </a:rPr>
              <a:t>【</a:t>
            </a:r>
            <a:r>
              <a:rPr kumimoji="1" lang="ja-JP" altLang="en-US">
                <a:latin typeface="Meiryo" panose="020B0604030504040204" pitchFamily="34" charset="-128"/>
                <a:ea typeface="Meiryo" panose="020B0604030504040204" pitchFamily="34" charset="-128"/>
              </a:rPr>
              <a:t>解決方法</a:t>
            </a:r>
            <a:r>
              <a:rPr kumimoji="1" lang="en-US" altLang="ja-JP" dirty="0">
                <a:latin typeface="Meiryo" panose="020B0604030504040204" pitchFamily="34" charset="-128"/>
                <a:ea typeface="Meiryo" panose="020B0604030504040204" pitchFamily="34" charset="-128"/>
              </a:rPr>
              <a:t>】</a:t>
            </a:r>
            <a:endParaRPr kumimoji="1" lang="ja-JP" altLang="en-US">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31BAB6F8-3B68-1146-99B4-0CC0A7F80423}"/>
              </a:ext>
            </a:extLst>
          </p:cNvPr>
          <p:cNvSpPr txBox="1"/>
          <p:nvPr/>
        </p:nvSpPr>
        <p:spPr>
          <a:xfrm>
            <a:off x="-18288" y="6196060"/>
            <a:ext cx="1107996" cy="369332"/>
          </a:xfrm>
          <a:prstGeom prst="rect">
            <a:avLst/>
          </a:prstGeom>
          <a:noFill/>
        </p:spPr>
        <p:txBody>
          <a:bodyPr wrap="none" rtlCol="0">
            <a:spAutoFit/>
          </a:bodyPr>
          <a:lstStyle/>
          <a:p>
            <a:r>
              <a:rPr kumimoji="1" lang="en-US" altLang="ja-JP" dirty="0">
                <a:latin typeface="Meiryo" panose="020B0604030504040204" pitchFamily="34" charset="-128"/>
                <a:ea typeface="Meiryo" panose="020B0604030504040204" pitchFamily="34" charset="-128"/>
              </a:rPr>
              <a:t>【</a:t>
            </a:r>
            <a:r>
              <a:rPr kumimoji="1" lang="ja-JP" altLang="en-US">
                <a:latin typeface="Meiryo" panose="020B0604030504040204" pitchFamily="34" charset="-128"/>
                <a:ea typeface="Meiryo" panose="020B0604030504040204" pitchFamily="34" charset="-128"/>
              </a:rPr>
              <a:t>効果</a:t>
            </a:r>
            <a:r>
              <a:rPr kumimoji="1" lang="en-US" altLang="ja-JP" dirty="0">
                <a:latin typeface="Meiryo" panose="020B0604030504040204" pitchFamily="34" charset="-128"/>
                <a:ea typeface="Meiryo" panose="020B0604030504040204" pitchFamily="34" charset="-128"/>
              </a:rPr>
              <a:t>】</a:t>
            </a:r>
            <a:endParaRPr kumimoji="1" lang="ja-JP" altLang="en-US">
              <a:latin typeface="Meiryo" panose="020B0604030504040204" pitchFamily="34" charset="-128"/>
              <a:ea typeface="Meiryo" panose="020B0604030504040204" pitchFamily="34" charset="-128"/>
            </a:endParaRPr>
          </a:p>
        </p:txBody>
      </p:sp>
      <p:sp>
        <p:nvSpPr>
          <p:cNvPr id="20" name="タイトル 1"/>
          <p:cNvSpPr txBox="1">
            <a:spLocks/>
          </p:cNvSpPr>
          <p:nvPr/>
        </p:nvSpPr>
        <p:spPr>
          <a:xfrm>
            <a:off x="-18288" y="2286000"/>
            <a:ext cx="6163056" cy="622300"/>
          </a:xfrm>
          <a:prstGeom prst="rect">
            <a:avLst/>
          </a:prstGeom>
        </p:spPr>
        <p:txBody>
          <a:bodyPr vert="horz" lIns="91440" tIns="45720" rIns="91440" bIns="45720" rtlCol="0" anchor="ctr" anchorCtr="0">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1800" spc="110" dirty="0">
                <a:latin typeface="Meiryo" panose="020B0604030504040204" pitchFamily="34" charset="-128"/>
                <a:ea typeface="Meiryo" panose="020B0604030504040204" pitchFamily="34" charset="-128"/>
                <a:cs typeface="メイリオ" panose="020B0604030504040204" pitchFamily="50" charset="-128"/>
              </a:rPr>
              <a:t>【</a:t>
            </a:r>
            <a:r>
              <a:rPr lang="ja-JP" altLang="en-US" sz="1800" spc="110">
                <a:latin typeface="Meiryo" panose="020B0604030504040204" pitchFamily="34" charset="-128"/>
                <a:ea typeface="Meiryo" panose="020B0604030504040204" pitchFamily="34" charset="-128"/>
                <a:cs typeface="メイリオ" panose="020B0604030504040204" pitchFamily="50" charset="-128"/>
              </a:rPr>
              <a:t>耳</a:t>
            </a:r>
            <a:r>
              <a:rPr lang="ja-JP" altLang="en-US" sz="1800" spc="110" dirty="0">
                <a:latin typeface="Meiryo" panose="020B0604030504040204" pitchFamily="34" charset="-128"/>
                <a:ea typeface="Meiryo" panose="020B0604030504040204" pitchFamily="34" charset="-128"/>
                <a:cs typeface="メイリオ" panose="020B0604030504040204" pitchFamily="50" charset="-128"/>
              </a:rPr>
              <a:t>介伝達関数を用いた個人</a:t>
            </a:r>
            <a:r>
              <a:rPr lang="ja-JP" altLang="en-US" sz="1800" spc="110">
                <a:latin typeface="Meiryo" panose="020B0604030504040204" pitchFamily="34" charset="-128"/>
                <a:ea typeface="Meiryo" panose="020B0604030504040204" pitchFamily="34" charset="-128"/>
                <a:cs typeface="メイリオ" panose="020B0604030504040204" pitchFamily="50" charset="-128"/>
              </a:rPr>
              <a:t>認証システムの開発</a:t>
            </a:r>
            <a:r>
              <a:rPr lang="en-US" altLang="ja-JP" sz="1800" spc="110" dirty="0">
                <a:latin typeface="Meiryo" panose="020B0604030504040204" pitchFamily="34" charset="-128"/>
                <a:ea typeface="Meiryo" panose="020B0604030504040204" pitchFamily="34" charset="-128"/>
                <a:cs typeface="メイリオ" panose="020B0604030504040204" pitchFamily="50" charset="-128"/>
              </a:rPr>
              <a:t>】</a:t>
            </a:r>
            <a:endParaRPr lang="ja-JP" altLang="en-US" sz="1800" spc="110" dirty="0">
              <a:latin typeface="Meiryo" panose="020B0604030504040204" pitchFamily="34" charset="-128"/>
              <a:ea typeface="Meiryo" panose="020B0604030504040204" pitchFamily="34" charset="-128"/>
              <a:cs typeface="メイリオ" panose="020B0604030504040204" pitchFamily="50" charset="-128"/>
            </a:endParaRPr>
          </a:p>
        </p:txBody>
      </p:sp>
      <p:sp>
        <p:nvSpPr>
          <p:cNvPr id="6" name="テキスト ボックス 5">
            <a:extLst>
              <a:ext uri="{FF2B5EF4-FFF2-40B4-BE49-F238E27FC236}">
                <a16:creationId xmlns:a16="http://schemas.microsoft.com/office/drawing/2014/main" id="{352DEA3A-989C-4045-8D4B-ED41F892B9CB}"/>
              </a:ext>
            </a:extLst>
          </p:cNvPr>
          <p:cNvSpPr txBox="1"/>
          <p:nvPr/>
        </p:nvSpPr>
        <p:spPr>
          <a:xfrm>
            <a:off x="1041994" y="2849529"/>
            <a:ext cx="466794" cy="261610"/>
          </a:xfrm>
          <a:prstGeom prst="rect">
            <a:avLst/>
          </a:prstGeom>
          <a:solidFill>
            <a:schemeClr val="bg1"/>
          </a:solidFill>
        </p:spPr>
        <p:txBody>
          <a:bodyPr wrap="none" rtlCol="0">
            <a:spAutoFit/>
          </a:bodyPr>
          <a:lstStyle/>
          <a:p>
            <a:r>
              <a:rPr kumimoji="1" lang="ja-JP" altLang="en-US" sz="1100">
                <a:latin typeface="Meiryo" panose="020B0604030504040204" pitchFamily="34" charset="-128"/>
                <a:ea typeface="Meiryo" panose="020B0604030504040204" pitchFamily="34" charset="-128"/>
              </a:rPr>
              <a:t>網膜</a:t>
            </a:r>
          </a:p>
        </p:txBody>
      </p:sp>
      <p:sp>
        <p:nvSpPr>
          <p:cNvPr id="39" name="テキスト ボックス 38">
            <a:extLst>
              <a:ext uri="{FF2B5EF4-FFF2-40B4-BE49-F238E27FC236}">
                <a16:creationId xmlns:a16="http://schemas.microsoft.com/office/drawing/2014/main" id="{9C659BC3-D187-F344-91C2-2A1D6D2A7200}"/>
              </a:ext>
            </a:extLst>
          </p:cNvPr>
          <p:cNvSpPr txBox="1"/>
          <p:nvPr/>
        </p:nvSpPr>
        <p:spPr>
          <a:xfrm>
            <a:off x="2413594" y="2796366"/>
            <a:ext cx="466794" cy="261610"/>
          </a:xfrm>
          <a:prstGeom prst="rect">
            <a:avLst/>
          </a:prstGeom>
          <a:solidFill>
            <a:schemeClr val="bg1"/>
          </a:solidFill>
        </p:spPr>
        <p:txBody>
          <a:bodyPr wrap="none" rtlCol="0">
            <a:spAutoFit/>
          </a:bodyPr>
          <a:lstStyle/>
          <a:p>
            <a:r>
              <a:rPr kumimoji="1" lang="ja-JP" altLang="en-US" sz="1100">
                <a:latin typeface="Meiryo" panose="020B0604030504040204" pitchFamily="34" charset="-128"/>
                <a:ea typeface="Meiryo" panose="020B0604030504040204" pitchFamily="34" charset="-128"/>
              </a:rPr>
              <a:t>指紋</a:t>
            </a:r>
          </a:p>
        </p:txBody>
      </p:sp>
      <p:sp>
        <p:nvSpPr>
          <p:cNvPr id="40" name="テキスト ボックス 39">
            <a:extLst>
              <a:ext uri="{FF2B5EF4-FFF2-40B4-BE49-F238E27FC236}">
                <a16:creationId xmlns:a16="http://schemas.microsoft.com/office/drawing/2014/main" id="{3403BA25-9273-304D-83AE-B28909B564A2}"/>
              </a:ext>
            </a:extLst>
          </p:cNvPr>
          <p:cNvSpPr txBox="1"/>
          <p:nvPr/>
        </p:nvSpPr>
        <p:spPr>
          <a:xfrm>
            <a:off x="2913324" y="3402422"/>
            <a:ext cx="466794" cy="261610"/>
          </a:xfrm>
          <a:prstGeom prst="rect">
            <a:avLst/>
          </a:prstGeom>
          <a:solidFill>
            <a:schemeClr val="bg1"/>
          </a:solidFill>
        </p:spPr>
        <p:txBody>
          <a:bodyPr wrap="none" rtlCol="0">
            <a:spAutoFit/>
          </a:bodyPr>
          <a:lstStyle/>
          <a:p>
            <a:r>
              <a:rPr kumimoji="1" lang="ja-JP" altLang="en-US" sz="1100">
                <a:latin typeface="Meiryo" panose="020B0604030504040204" pitchFamily="34" charset="-128"/>
                <a:ea typeface="Meiryo" panose="020B0604030504040204" pitchFamily="34" charset="-128"/>
              </a:rPr>
              <a:t>虹彩</a:t>
            </a:r>
          </a:p>
        </p:txBody>
      </p:sp>
      <p:sp>
        <p:nvSpPr>
          <p:cNvPr id="41" name="テキスト ボックス 40">
            <a:extLst>
              <a:ext uri="{FF2B5EF4-FFF2-40B4-BE49-F238E27FC236}">
                <a16:creationId xmlns:a16="http://schemas.microsoft.com/office/drawing/2014/main" id="{BD9264A4-D421-894B-9666-57F582A1D9CD}"/>
              </a:ext>
            </a:extLst>
          </p:cNvPr>
          <p:cNvSpPr txBox="1"/>
          <p:nvPr/>
        </p:nvSpPr>
        <p:spPr>
          <a:xfrm>
            <a:off x="3051547" y="3923417"/>
            <a:ext cx="325730" cy="261610"/>
          </a:xfrm>
          <a:prstGeom prst="rect">
            <a:avLst/>
          </a:prstGeom>
          <a:solidFill>
            <a:schemeClr val="bg1"/>
          </a:solidFill>
        </p:spPr>
        <p:txBody>
          <a:bodyPr wrap="none" rtlCol="0">
            <a:spAutoFit/>
          </a:bodyPr>
          <a:lstStyle/>
          <a:p>
            <a:r>
              <a:rPr kumimoji="1" lang="ja-JP" altLang="en-US" sz="1100">
                <a:latin typeface="Meiryo" panose="020B0604030504040204" pitchFamily="34" charset="-128"/>
                <a:ea typeface="Meiryo" panose="020B0604030504040204" pitchFamily="34" charset="-128"/>
              </a:rPr>
              <a:t>顔</a:t>
            </a:r>
          </a:p>
        </p:txBody>
      </p:sp>
      <p:sp>
        <p:nvSpPr>
          <p:cNvPr id="42" name="テキスト ボックス 41">
            <a:extLst>
              <a:ext uri="{FF2B5EF4-FFF2-40B4-BE49-F238E27FC236}">
                <a16:creationId xmlns:a16="http://schemas.microsoft.com/office/drawing/2014/main" id="{AB59ECAA-F687-4946-98AA-EB8C6C815639}"/>
              </a:ext>
            </a:extLst>
          </p:cNvPr>
          <p:cNvSpPr txBox="1"/>
          <p:nvPr/>
        </p:nvSpPr>
        <p:spPr>
          <a:xfrm>
            <a:off x="2892058" y="4444412"/>
            <a:ext cx="466794" cy="261610"/>
          </a:xfrm>
          <a:prstGeom prst="rect">
            <a:avLst/>
          </a:prstGeom>
          <a:solidFill>
            <a:schemeClr val="bg1"/>
          </a:solidFill>
        </p:spPr>
        <p:txBody>
          <a:bodyPr wrap="none" rtlCol="0">
            <a:spAutoFit/>
          </a:bodyPr>
          <a:lstStyle/>
          <a:p>
            <a:r>
              <a:rPr kumimoji="1" lang="ja-JP" altLang="en-US" sz="1100">
                <a:latin typeface="Meiryo" panose="020B0604030504040204" pitchFamily="34" charset="-128"/>
                <a:ea typeface="Meiryo" panose="020B0604030504040204" pitchFamily="34" charset="-128"/>
              </a:rPr>
              <a:t>筆跡</a:t>
            </a:r>
          </a:p>
        </p:txBody>
      </p:sp>
      <p:sp>
        <p:nvSpPr>
          <p:cNvPr id="43" name="テキスト ボックス 42">
            <a:extLst>
              <a:ext uri="{FF2B5EF4-FFF2-40B4-BE49-F238E27FC236}">
                <a16:creationId xmlns:a16="http://schemas.microsoft.com/office/drawing/2014/main" id="{5E4486B1-0227-F14D-B9EA-BA2BBFE5DF61}"/>
              </a:ext>
            </a:extLst>
          </p:cNvPr>
          <p:cNvSpPr txBox="1"/>
          <p:nvPr/>
        </p:nvSpPr>
        <p:spPr>
          <a:xfrm>
            <a:off x="2406504" y="4965407"/>
            <a:ext cx="490840" cy="261610"/>
          </a:xfrm>
          <a:prstGeom prst="rect">
            <a:avLst/>
          </a:prstGeom>
          <a:solidFill>
            <a:schemeClr val="bg1"/>
          </a:solidFill>
        </p:spPr>
        <p:txBody>
          <a:bodyPr wrap="none" rtlCol="0">
            <a:spAutoFit/>
          </a:bodyPr>
          <a:lstStyle/>
          <a:p>
            <a:r>
              <a:rPr kumimoji="1" lang="en-US" altLang="ja-JP" sz="1100" dirty="0">
                <a:latin typeface="Meiryo" panose="020B0604030504040204" pitchFamily="34" charset="-128"/>
                <a:ea typeface="Meiryo" panose="020B0604030504040204" pitchFamily="34" charset="-128"/>
              </a:rPr>
              <a:t>DNA</a:t>
            </a:r>
            <a:endParaRPr kumimoji="1" lang="ja-JP" altLang="en-US" sz="1100">
              <a:latin typeface="Meiryo" panose="020B0604030504040204" pitchFamily="34" charset="-128"/>
              <a:ea typeface="Meiryo" panose="020B0604030504040204" pitchFamily="34" charset="-128"/>
            </a:endParaRPr>
          </a:p>
        </p:txBody>
      </p:sp>
      <p:sp>
        <p:nvSpPr>
          <p:cNvPr id="46" name="テキスト ボックス 45">
            <a:extLst>
              <a:ext uri="{FF2B5EF4-FFF2-40B4-BE49-F238E27FC236}">
                <a16:creationId xmlns:a16="http://schemas.microsoft.com/office/drawing/2014/main" id="{D06E196A-7BFB-874D-99EC-15BC6293A38C}"/>
              </a:ext>
            </a:extLst>
          </p:cNvPr>
          <p:cNvSpPr txBox="1"/>
          <p:nvPr/>
        </p:nvSpPr>
        <p:spPr>
          <a:xfrm>
            <a:off x="1070344" y="4933509"/>
            <a:ext cx="466794" cy="261610"/>
          </a:xfrm>
          <a:prstGeom prst="rect">
            <a:avLst/>
          </a:prstGeom>
          <a:solidFill>
            <a:schemeClr val="bg1"/>
          </a:solidFill>
        </p:spPr>
        <p:txBody>
          <a:bodyPr wrap="none" rtlCol="0">
            <a:spAutoFit/>
          </a:bodyPr>
          <a:lstStyle/>
          <a:p>
            <a:r>
              <a:rPr lang="ja-JP" altLang="en-US" sz="1100">
                <a:latin typeface="Meiryo" panose="020B0604030504040204" pitchFamily="34" charset="-128"/>
                <a:ea typeface="Meiryo" panose="020B0604030504040204" pitchFamily="34" charset="-128"/>
              </a:rPr>
              <a:t>静脈</a:t>
            </a:r>
            <a:endParaRPr kumimoji="1" lang="ja-JP" altLang="en-US" sz="1100">
              <a:latin typeface="Meiryo" panose="020B0604030504040204" pitchFamily="34" charset="-128"/>
              <a:ea typeface="Meiryo" panose="020B0604030504040204" pitchFamily="34" charset="-128"/>
            </a:endParaRPr>
          </a:p>
        </p:txBody>
      </p:sp>
      <p:sp>
        <p:nvSpPr>
          <p:cNvPr id="47" name="テキスト ボックス 46">
            <a:extLst>
              <a:ext uri="{FF2B5EF4-FFF2-40B4-BE49-F238E27FC236}">
                <a16:creationId xmlns:a16="http://schemas.microsoft.com/office/drawing/2014/main" id="{2508CD15-02D7-3841-A273-59C44A09A408}"/>
              </a:ext>
            </a:extLst>
          </p:cNvPr>
          <p:cNvSpPr txBox="1"/>
          <p:nvPr/>
        </p:nvSpPr>
        <p:spPr>
          <a:xfrm>
            <a:off x="577702" y="4440867"/>
            <a:ext cx="466794" cy="261610"/>
          </a:xfrm>
          <a:prstGeom prst="rect">
            <a:avLst/>
          </a:prstGeom>
          <a:solidFill>
            <a:schemeClr val="bg1"/>
          </a:solidFill>
        </p:spPr>
        <p:txBody>
          <a:bodyPr wrap="none" rtlCol="0">
            <a:spAutoFit/>
          </a:bodyPr>
          <a:lstStyle/>
          <a:p>
            <a:r>
              <a:rPr lang="ja-JP" altLang="en-US" sz="1100">
                <a:latin typeface="Meiryo" panose="020B0604030504040204" pitchFamily="34" charset="-128"/>
                <a:ea typeface="Meiryo" panose="020B0604030504040204" pitchFamily="34" charset="-128"/>
              </a:rPr>
              <a:t>音声</a:t>
            </a:r>
            <a:endParaRPr kumimoji="1" lang="ja-JP" altLang="en-US" sz="1100">
              <a:latin typeface="Meiryo" panose="020B0604030504040204" pitchFamily="34" charset="-128"/>
              <a:ea typeface="Meiryo" panose="020B0604030504040204" pitchFamily="34" charset="-128"/>
            </a:endParaRPr>
          </a:p>
        </p:txBody>
      </p:sp>
      <p:sp>
        <p:nvSpPr>
          <p:cNvPr id="48" name="テキスト ボックス 47">
            <a:extLst>
              <a:ext uri="{FF2B5EF4-FFF2-40B4-BE49-F238E27FC236}">
                <a16:creationId xmlns:a16="http://schemas.microsoft.com/office/drawing/2014/main" id="{1E7C334C-ADD0-734C-B071-E5531A0BF72D}"/>
              </a:ext>
            </a:extLst>
          </p:cNvPr>
          <p:cNvSpPr txBox="1"/>
          <p:nvPr/>
        </p:nvSpPr>
        <p:spPr>
          <a:xfrm>
            <a:off x="567069" y="3374067"/>
            <a:ext cx="466794" cy="261610"/>
          </a:xfrm>
          <a:prstGeom prst="rect">
            <a:avLst/>
          </a:prstGeom>
          <a:solidFill>
            <a:schemeClr val="bg1"/>
          </a:solidFill>
        </p:spPr>
        <p:txBody>
          <a:bodyPr wrap="none" rtlCol="0">
            <a:spAutoFit/>
          </a:bodyPr>
          <a:lstStyle/>
          <a:p>
            <a:r>
              <a:rPr kumimoji="1" lang="ja-JP" altLang="en-US" sz="1100">
                <a:latin typeface="Meiryo" panose="020B0604030504040204" pitchFamily="34" charset="-128"/>
                <a:ea typeface="Meiryo" panose="020B0604030504040204" pitchFamily="34" charset="-128"/>
              </a:rPr>
              <a:t>掌形</a:t>
            </a:r>
          </a:p>
        </p:txBody>
      </p:sp>
      <p:sp>
        <p:nvSpPr>
          <p:cNvPr id="18" name="正方形/長方形 17">
            <a:extLst>
              <a:ext uri="{FF2B5EF4-FFF2-40B4-BE49-F238E27FC236}">
                <a16:creationId xmlns:a16="http://schemas.microsoft.com/office/drawing/2014/main" id="{2D15D712-7A30-7C4E-A8B9-BC7C5900D567}"/>
              </a:ext>
            </a:extLst>
          </p:cNvPr>
          <p:cNvSpPr/>
          <p:nvPr/>
        </p:nvSpPr>
        <p:spPr>
          <a:xfrm>
            <a:off x="559981" y="3941135"/>
            <a:ext cx="297712" cy="170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4F3530E3-724F-C142-B410-303A298A459B}"/>
              </a:ext>
            </a:extLst>
          </p:cNvPr>
          <p:cNvSpPr txBox="1"/>
          <p:nvPr/>
        </p:nvSpPr>
        <p:spPr>
          <a:xfrm>
            <a:off x="450112" y="3887973"/>
            <a:ext cx="466794" cy="261610"/>
          </a:xfrm>
          <a:prstGeom prst="rect">
            <a:avLst/>
          </a:prstGeom>
          <a:noFill/>
        </p:spPr>
        <p:txBody>
          <a:bodyPr wrap="none" rtlCol="0">
            <a:spAutoFit/>
          </a:bodyPr>
          <a:lstStyle/>
          <a:p>
            <a:r>
              <a:rPr lang="ja-JP" altLang="en-US" sz="1100">
                <a:latin typeface="Meiryo" panose="020B0604030504040204" pitchFamily="34" charset="-128"/>
                <a:ea typeface="Meiryo" panose="020B0604030504040204" pitchFamily="34" charset="-128"/>
              </a:rPr>
              <a:t>耳介</a:t>
            </a:r>
            <a:endParaRPr kumimoji="1" lang="ja-JP" altLang="en-US" sz="1100">
              <a:latin typeface="Meiryo" panose="020B0604030504040204" pitchFamily="34" charset="-128"/>
              <a:ea typeface="Meiryo" panose="020B0604030504040204" pitchFamily="34" charset="-128"/>
            </a:endParaRPr>
          </a:p>
        </p:txBody>
      </p:sp>
      <p:sp>
        <p:nvSpPr>
          <p:cNvPr id="50" name="スライド番号プレースホルダー 1"/>
          <p:cNvSpPr txBox="1">
            <a:spLocks/>
          </p:cNvSpPr>
          <p:nvPr/>
        </p:nvSpPr>
        <p:spPr>
          <a:xfrm>
            <a:off x="8629649" y="0"/>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55</a:t>
            </a:fld>
            <a:endParaRPr kumimoji="1" lang="ja-JP" altLang="en-US" sz="2000" dirty="0"/>
          </a:p>
        </p:txBody>
      </p:sp>
      <p:sp>
        <p:nvSpPr>
          <p:cNvPr id="52" name="コンテンツ プレースホルダー 2">
            <a:extLst>
              <a:ext uri="{FF2B5EF4-FFF2-40B4-BE49-F238E27FC236}">
                <a16:creationId xmlns:a16="http://schemas.microsoft.com/office/drawing/2014/main" id="{6C83C8A4-8EFC-5A4E-A20A-B83D4F8B3E8E}"/>
              </a:ext>
            </a:extLst>
          </p:cNvPr>
          <p:cNvSpPr txBox="1">
            <a:spLocks/>
          </p:cNvSpPr>
          <p:nvPr/>
        </p:nvSpPr>
        <p:spPr>
          <a:xfrm>
            <a:off x="0" y="4676"/>
            <a:ext cx="1225848" cy="346249"/>
          </a:xfrm>
          <a:prstGeom prst="rect">
            <a:avLst/>
          </a:prstGeom>
          <a:solidFill>
            <a:schemeClr val="bg1">
              <a:lumMod val="85000"/>
            </a:schemeClr>
          </a:solidFill>
        </p:spPr>
        <p:txBody>
          <a:bodyPr wrap="none">
            <a:spAutoFit/>
          </a:bodyPr>
          <a:lst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a:lstStyle>
          <a:p>
            <a:pPr marL="0" indent="0">
              <a:lnSpc>
                <a:spcPct val="110000"/>
              </a:lnSpc>
              <a:buNone/>
            </a:pP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500" dirty="0" smtClean="0">
                <a:latin typeface="メイリオ" panose="020B0604030504040204" pitchFamily="50" charset="-128"/>
                <a:ea typeface="メイリオ" panose="020B0604030504040204" pitchFamily="50" charset="-128"/>
                <a:cs typeface="メイリオ" panose="020B0604030504040204" pitchFamily="50" charset="-128"/>
              </a:rPr>
              <a:t>DX</a:t>
            </a: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関連　</a:t>
            </a:r>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0542745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タイトル 1">
            <a:extLst>
              <a:ext uri="{FF2B5EF4-FFF2-40B4-BE49-F238E27FC236}">
                <a16:creationId xmlns:a16="http://schemas.microsoft.com/office/drawing/2014/main" id="{6732919E-1970-5049-A1AE-9813FC535DDF}"/>
              </a:ext>
            </a:extLst>
          </p:cNvPr>
          <p:cNvSpPr txBox="1">
            <a:spLocks/>
          </p:cNvSpPr>
          <p:nvPr/>
        </p:nvSpPr>
        <p:spPr>
          <a:xfrm>
            <a:off x="0" y="-219456"/>
            <a:ext cx="9143999" cy="622300"/>
          </a:xfrm>
          <a:prstGeom prst="rect">
            <a:avLst/>
          </a:prstGeom>
        </p:spPr>
        <p:txBody>
          <a:bodyPr vert="horz" lIns="91440" tIns="45720" rIns="91440" bIns="45720" rtlCol="0" anchor="ctr" anchorCtr="0">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spc="110">
                <a:latin typeface="Meiryo" panose="020B0604030504040204" pitchFamily="34" charset="-128"/>
                <a:ea typeface="Meiryo" panose="020B0604030504040204" pitchFamily="34" charset="-128"/>
                <a:cs typeface="メイリオ" panose="020B0604030504040204" pitchFamily="50" charset="-128"/>
              </a:rPr>
              <a:t>  </a:t>
            </a:r>
            <a:endParaRPr lang="ja-JP" altLang="en-US" sz="2400" spc="110" dirty="0">
              <a:latin typeface="Meiryo" panose="020B0604030504040204" pitchFamily="34" charset="-128"/>
              <a:ea typeface="Meiryo" panose="020B0604030504040204" pitchFamily="34" charset="-128"/>
              <a:cs typeface="メイリオ" panose="020B0604030504040204" pitchFamily="50" charset="-128"/>
            </a:endParaRPr>
          </a:p>
        </p:txBody>
      </p:sp>
      <p:sp>
        <p:nvSpPr>
          <p:cNvPr id="31" name="タイトル 1">
            <a:extLst>
              <a:ext uri="{FF2B5EF4-FFF2-40B4-BE49-F238E27FC236}">
                <a16:creationId xmlns:a16="http://schemas.microsoft.com/office/drawing/2014/main" id="{4400CAAC-D56D-DA49-947A-66E2859996E4}"/>
              </a:ext>
            </a:extLst>
          </p:cNvPr>
          <p:cNvSpPr txBox="1">
            <a:spLocks/>
          </p:cNvSpPr>
          <p:nvPr/>
        </p:nvSpPr>
        <p:spPr>
          <a:xfrm>
            <a:off x="2201590" y="41004"/>
            <a:ext cx="4784643" cy="707886"/>
          </a:xfrm>
          <a:prstGeom prst="rect">
            <a:avLst/>
          </a:prstGeom>
        </p:spPr>
        <p:txBody>
          <a:bodyPr vert="horz" wrap="none" lIns="91440" tIns="45720" rIns="91440" bIns="45720" rtlCol="0" anchor="ctr" anchorCtr="0">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pt-PT" sz="2000" spc="110" dirty="0">
                <a:latin typeface="Meiryo" panose="020B0604030504040204" pitchFamily="34" charset="-128"/>
                <a:ea typeface="Meiryo" panose="020B0604030504040204" pitchFamily="34" charset="-128"/>
                <a:cs typeface="メイリオ" panose="020B0604030504040204" pitchFamily="50" charset="-128"/>
              </a:rPr>
              <a:t>５Ｇ</a:t>
            </a:r>
            <a:r>
              <a:rPr lang="ja-JP" altLang="en-US" sz="2000" spc="110" dirty="0">
                <a:latin typeface="Meiryo" panose="020B0604030504040204" pitchFamily="34" charset="-128"/>
                <a:ea typeface="Meiryo" panose="020B0604030504040204" pitchFamily="34" charset="-128"/>
                <a:cs typeface="メイリオ" panose="020B0604030504040204" pitchFamily="50" charset="-128"/>
              </a:rPr>
              <a:t>移動通信システムの実現に</a:t>
            </a:r>
            <a:r>
              <a:rPr lang="ja-JP" altLang="en-US" sz="2000" spc="110" dirty="0" smtClean="0">
                <a:latin typeface="Meiryo" panose="020B0604030504040204" pitchFamily="34" charset="-128"/>
                <a:ea typeface="Meiryo" panose="020B0604030504040204" pitchFamily="34" charset="-128"/>
                <a:cs typeface="メイリオ" panose="020B0604030504040204" pitchFamily="50" charset="-128"/>
              </a:rPr>
              <a:t>向けた</a:t>
            </a:r>
            <a:endParaRPr lang="en-US" altLang="ja-JP" sz="2000" spc="110" dirty="0" smtClean="0">
              <a:latin typeface="Meiryo" panose="020B0604030504040204" pitchFamily="34" charset="-128"/>
              <a:ea typeface="Meiryo" panose="020B0604030504040204" pitchFamily="34" charset="-128"/>
              <a:cs typeface="メイリオ" panose="020B0604030504040204" pitchFamily="50" charset="-128"/>
            </a:endParaRPr>
          </a:p>
          <a:p>
            <a:r>
              <a:rPr lang="ja-JP" altLang="en-US" sz="2000" spc="110" dirty="0" smtClean="0">
                <a:latin typeface="Meiryo" panose="020B0604030504040204" pitchFamily="34" charset="-128"/>
                <a:ea typeface="Meiryo" panose="020B0604030504040204" pitchFamily="34" charset="-128"/>
                <a:cs typeface="メイリオ" panose="020B0604030504040204" pitchFamily="50" charset="-128"/>
              </a:rPr>
              <a:t>低誘電率</a:t>
            </a:r>
            <a:r>
              <a:rPr lang="ja-JP" altLang="en-US" sz="2000" spc="110" dirty="0">
                <a:latin typeface="Meiryo" panose="020B0604030504040204" pitchFamily="34" charset="-128"/>
                <a:ea typeface="Meiryo" panose="020B0604030504040204" pitchFamily="34" charset="-128"/>
                <a:cs typeface="メイリオ" panose="020B0604030504040204" pitchFamily="50" charset="-128"/>
              </a:rPr>
              <a:t>樹脂の直接接合技術の開発</a:t>
            </a:r>
          </a:p>
        </p:txBody>
      </p:sp>
      <p:cxnSp>
        <p:nvCxnSpPr>
          <p:cNvPr id="32" name="直線コネクタ 31">
            <a:extLst>
              <a:ext uri="{FF2B5EF4-FFF2-40B4-BE49-F238E27FC236}">
                <a16:creationId xmlns:a16="http://schemas.microsoft.com/office/drawing/2014/main" id="{FB3661A6-D9C3-AE42-BAB4-5E4F9A10D883}"/>
              </a:ext>
            </a:extLst>
          </p:cNvPr>
          <p:cNvCxnSpPr/>
          <p:nvPr/>
        </p:nvCxnSpPr>
        <p:spPr>
          <a:xfrm>
            <a:off x="105695" y="665831"/>
            <a:ext cx="885879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テキスト ボックス 42"/>
          <p:cNvSpPr txBox="1"/>
          <p:nvPr/>
        </p:nvSpPr>
        <p:spPr>
          <a:xfrm>
            <a:off x="2592895" y="676663"/>
            <a:ext cx="3837910" cy="338554"/>
          </a:xfrm>
          <a:prstGeom prst="rect">
            <a:avLst/>
          </a:prstGeom>
          <a:noFill/>
        </p:spPr>
        <p:txBody>
          <a:bodyPr wrap="none" rtlCol="0">
            <a:spAutoFit/>
          </a:bodyPr>
          <a:lstStyle/>
          <a:p>
            <a:r>
              <a:rPr kumimoji="1" lang="ja-JP" altLang="en-US" sz="1600" b="1" dirty="0">
                <a:latin typeface="メイリオ" panose="020B0604030504040204" pitchFamily="50" charset="-128"/>
                <a:ea typeface="メイリオ" panose="020B0604030504040204" pitchFamily="50" charset="-128"/>
              </a:rPr>
              <a:t>サポイン事業：大阪技術研</a:t>
            </a:r>
            <a:r>
              <a:rPr kumimoji="1" lang="en-US" altLang="ja-JP" sz="1600" b="1" dirty="0">
                <a:latin typeface="メイリオ" panose="020B0604030504040204" pitchFamily="50" charset="-128"/>
                <a:ea typeface="メイリオ" panose="020B0604030504040204" pitchFamily="50" charset="-128"/>
              </a:rPr>
              <a:t>×</a:t>
            </a:r>
            <a:r>
              <a:rPr kumimoji="1" lang="ja-JP" altLang="en-US" sz="1600" b="1" dirty="0">
                <a:latin typeface="メイリオ" panose="020B0604030504040204" pitchFamily="50" charset="-128"/>
                <a:ea typeface="メイリオ" panose="020B0604030504040204" pitchFamily="50" charset="-128"/>
              </a:rPr>
              <a:t>㈱電子技研</a:t>
            </a:r>
          </a:p>
        </p:txBody>
      </p:sp>
      <p:sp>
        <p:nvSpPr>
          <p:cNvPr id="44" name="テキスト ボックス 43"/>
          <p:cNvSpPr txBox="1"/>
          <p:nvPr/>
        </p:nvSpPr>
        <p:spPr>
          <a:xfrm>
            <a:off x="462042" y="936648"/>
            <a:ext cx="3057247" cy="338554"/>
          </a:xfrm>
          <a:prstGeom prst="rect">
            <a:avLst/>
          </a:prstGeom>
          <a:noFill/>
        </p:spPr>
        <p:txBody>
          <a:bodyPr wrap="none" rtlCol="0">
            <a:spAutoFit/>
          </a:bodyPr>
          <a:lstStyle/>
          <a:p>
            <a:r>
              <a:rPr kumimoji="1" lang="ja-JP" altLang="en-US" sz="1600" b="1" u="sng" dirty="0">
                <a:latin typeface="メイリオ" panose="020B0604030504040204" pitchFamily="50" charset="-128"/>
                <a:ea typeface="メイリオ" panose="020B0604030504040204" pitchFamily="50" charset="-128"/>
              </a:rPr>
              <a:t>めっき・接着の基本技術の確立</a:t>
            </a:r>
          </a:p>
        </p:txBody>
      </p:sp>
      <p:sp>
        <p:nvSpPr>
          <p:cNvPr id="45" name="テキスト ボックス 44"/>
          <p:cNvSpPr txBox="1"/>
          <p:nvPr/>
        </p:nvSpPr>
        <p:spPr>
          <a:xfrm>
            <a:off x="5685839" y="3227731"/>
            <a:ext cx="2662075" cy="338554"/>
          </a:xfrm>
          <a:prstGeom prst="rect">
            <a:avLst/>
          </a:prstGeom>
          <a:noFill/>
        </p:spPr>
        <p:txBody>
          <a:bodyPr wrap="none" rtlCol="0">
            <a:spAutoFit/>
          </a:bodyPr>
          <a:lstStyle/>
          <a:p>
            <a:r>
              <a:rPr lang="ja-JP" altLang="en-US" sz="1600" b="1" u="sng" dirty="0">
                <a:latin typeface="メイリオ" panose="020B0604030504040204" pitchFamily="50" charset="-128"/>
                <a:ea typeface="メイリオ" panose="020B0604030504040204" pitchFamily="50" charset="-128"/>
              </a:rPr>
              <a:t>ロール</a:t>
            </a:r>
            <a:r>
              <a:rPr lang="en-US" altLang="ja-JP" sz="1600" b="1" u="sng" dirty="0">
                <a:latin typeface="メイリオ" panose="020B0604030504040204" pitchFamily="50" charset="-128"/>
                <a:ea typeface="メイリオ" panose="020B0604030504040204" pitchFamily="50" charset="-128"/>
              </a:rPr>
              <a:t>to</a:t>
            </a:r>
            <a:r>
              <a:rPr lang="ja-JP" altLang="en-US" sz="1600" b="1" u="sng" dirty="0">
                <a:latin typeface="メイリオ" panose="020B0604030504040204" pitchFamily="50" charset="-128"/>
                <a:ea typeface="メイリオ" panose="020B0604030504040204" pitchFamily="50" charset="-128"/>
              </a:rPr>
              <a:t>ロール装置の開発</a:t>
            </a:r>
            <a:endParaRPr kumimoji="1" lang="ja-JP" altLang="en-US" sz="1600" b="1" u="sng" dirty="0">
              <a:latin typeface="メイリオ" panose="020B0604030504040204" pitchFamily="50" charset="-128"/>
              <a:ea typeface="メイリオ" panose="020B0604030504040204" pitchFamily="50" charset="-128"/>
            </a:endParaRPr>
          </a:p>
        </p:txBody>
      </p:sp>
      <p:sp>
        <p:nvSpPr>
          <p:cNvPr id="46" name="四角形: 角を丸くする 11">
            <a:extLst>
              <a:ext uri="{FF2B5EF4-FFF2-40B4-BE49-F238E27FC236}">
                <a16:creationId xmlns:a16="http://schemas.microsoft.com/office/drawing/2014/main" id="{31BB859D-E0BE-4D35-BC25-792DD004FEE7}"/>
              </a:ext>
            </a:extLst>
          </p:cNvPr>
          <p:cNvSpPr/>
          <p:nvPr/>
        </p:nvSpPr>
        <p:spPr>
          <a:xfrm>
            <a:off x="163053" y="1325498"/>
            <a:ext cx="3664022" cy="1935994"/>
          </a:xfrm>
          <a:prstGeom prst="roundRect">
            <a:avLst>
              <a:gd name="adj" fmla="val 5876"/>
            </a:avLst>
          </a:prstGeom>
          <a:solidFill>
            <a:schemeClr val="accent5">
              <a:lumMod val="20000"/>
              <a:lumOff val="8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sz="1800"/>
          </a:p>
        </p:txBody>
      </p:sp>
      <p:sp>
        <p:nvSpPr>
          <p:cNvPr id="47" name="テキスト ボックス 46"/>
          <p:cNvSpPr txBox="1"/>
          <p:nvPr/>
        </p:nvSpPr>
        <p:spPr>
          <a:xfrm>
            <a:off x="199136" y="1434415"/>
            <a:ext cx="3583061" cy="1815882"/>
          </a:xfrm>
          <a:prstGeom prst="rect">
            <a:avLst/>
          </a:prstGeom>
          <a:noFill/>
        </p:spPr>
        <p:txBody>
          <a:bodyPr wrap="square" rtlCol="0">
            <a:spAutoFit/>
          </a:bodyPr>
          <a:lstStyle/>
          <a:p>
            <a:r>
              <a:rPr lang="ja-JP" altLang="en-US" sz="1400"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プラズマ処理</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による樹脂表面への</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官能基形成技術を開発</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従来技術では困難だった</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・フッ素樹脂へのダイレクト銅めっき</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・接着剤・前処理レスの銅箔</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フッ素樹脂</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ダイレクト接着を実現</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 name="矢印: 下 13">
            <a:extLst>
              <a:ext uri="{FF2B5EF4-FFF2-40B4-BE49-F238E27FC236}">
                <a16:creationId xmlns:a16="http://schemas.microsoft.com/office/drawing/2014/main" id="{94BE3EEC-BFF4-4812-8BB8-D549B4EEED5F}"/>
              </a:ext>
            </a:extLst>
          </p:cNvPr>
          <p:cNvSpPr/>
          <p:nvPr/>
        </p:nvSpPr>
        <p:spPr>
          <a:xfrm>
            <a:off x="1364549" y="1945192"/>
            <a:ext cx="1252232" cy="255639"/>
          </a:xfrm>
          <a:prstGeom prst="downArrow">
            <a:avLst>
              <a:gd name="adj1" fmla="val 50000"/>
              <a:gd name="adj2" fmla="val 576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pic>
        <p:nvPicPr>
          <p:cNvPr id="49" name="図 4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12836" y="3517770"/>
            <a:ext cx="3660259" cy="3001998"/>
          </a:xfrm>
          <a:prstGeom prst="rect">
            <a:avLst/>
          </a:prstGeom>
        </p:spPr>
      </p:pic>
      <p:sp>
        <p:nvSpPr>
          <p:cNvPr id="58" name="テキスト ボックス 57"/>
          <p:cNvSpPr txBox="1"/>
          <p:nvPr/>
        </p:nvSpPr>
        <p:spPr>
          <a:xfrm>
            <a:off x="611304" y="3615598"/>
            <a:ext cx="3672800" cy="338554"/>
          </a:xfrm>
          <a:prstGeom prst="rect">
            <a:avLst/>
          </a:prstGeom>
          <a:noFill/>
        </p:spPr>
        <p:txBody>
          <a:bodyPr wrap="none" rtlCol="0">
            <a:spAutoFit/>
          </a:bodyPr>
          <a:lstStyle/>
          <a:p>
            <a:r>
              <a:rPr kumimoji="1" lang="ja-JP" altLang="en-US" sz="1600" b="1" u="sng" dirty="0">
                <a:latin typeface="メイリオ" panose="020B0604030504040204" pitchFamily="50" charset="-128"/>
                <a:ea typeface="メイリオ" panose="020B0604030504040204" pitchFamily="50" charset="-128"/>
              </a:rPr>
              <a:t>高周波対応プリント基板製造への対応</a:t>
            </a:r>
          </a:p>
        </p:txBody>
      </p:sp>
      <p:pic>
        <p:nvPicPr>
          <p:cNvPr id="87" name="図 8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2694" y="4225134"/>
            <a:ext cx="4863743" cy="2451172"/>
          </a:xfrm>
          <a:prstGeom prst="rect">
            <a:avLst/>
          </a:prstGeom>
        </p:spPr>
      </p:pic>
      <p:sp>
        <p:nvSpPr>
          <p:cNvPr id="90" name="テキスト ボックス 89"/>
          <p:cNvSpPr txBox="1"/>
          <p:nvPr/>
        </p:nvSpPr>
        <p:spPr>
          <a:xfrm>
            <a:off x="477372" y="3976575"/>
            <a:ext cx="3349702" cy="261610"/>
          </a:xfrm>
          <a:prstGeom prst="rect">
            <a:avLst/>
          </a:prstGeom>
          <a:noFill/>
        </p:spPr>
        <p:txBody>
          <a:bodyPr wrap="square" rtlCol="0">
            <a:spAutoFit/>
          </a:bodyPr>
          <a:lstStyle/>
          <a:p>
            <a:r>
              <a:rPr lang="en-US" altLang="ja-JP" sz="1100" dirty="0">
                <a:latin typeface="メイリオ" panose="020B0604030504040204" pitchFamily="50" charset="-128"/>
                <a:ea typeface="メイリオ" panose="020B0604030504040204" pitchFamily="50" charset="-128"/>
              </a:rPr>
              <a:t>Cu</a:t>
            </a:r>
            <a:r>
              <a:rPr lang="ja-JP" altLang="en-US" sz="1100" dirty="0">
                <a:latin typeface="メイリオ" panose="020B0604030504040204" pitchFamily="50" charset="-128"/>
                <a:ea typeface="メイリオ" panose="020B0604030504040204" pitchFamily="50" charset="-128"/>
              </a:rPr>
              <a:t>回路形成　   </a:t>
            </a:r>
            <a:r>
              <a:rPr lang="en-US" altLang="ja-JP" sz="1100" dirty="0">
                <a:latin typeface="メイリオ" panose="020B0604030504040204" pitchFamily="50" charset="-128"/>
                <a:ea typeface="メイリオ" panose="020B0604030504040204" pitchFamily="50" charset="-128"/>
              </a:rPr>
              <a:t>Cu/PFA/Cu </a:t>
            </a:r>
            <a:r>
              <a:rPr lang="ja-JP" altLang="en-US" sz="1100" dirty="0">
                <a:latin typeface="メイリオ" panose="020B0604030504040204" pitchFamily="50" charset="-128"/>
                <a:ea typeface="メイリオ" panose="020B0604030504040204" pitchFamily="50" charset="-128"/>
              </a:rPr>
              <a:t>ダイレクト接着技術</a:t>
            </a:r>
          </a:p>
        </p:txBody>
      </p:sp>
      <p:sp>
        <p:nvSpPr>
          <p:cNvPr id="91" name="テキスト ボックス 90"/>
          <p:cNvSpPr txBox="1"/>
          <p:nvPr/>
        </p:nvSpPr>
        <p:spPr>
          <a:xfrm>
            <a:off x="4076223" y="1769944"/>
            <a:ext cx="748923" cy="430887"/>
          </a:xfrm>
          <a:prstGeom prst="rect">
            <a:avLst/>
          </a:prstGeom>
          <a:noFill/>
        </p:spPr>
        <p:txBody>
          <a:bodyPr wrap="none" rtlCol="0">
            <a:spAutoFit/>
          </a:bodyPr>
          <a:lstStyle/>
          <a:p>
            <a:r>
              <a:rPr kumimoji="1" lang="ja-JP" altLang="en-US" sz="1100" b="1" dirty="0">
                <a:latin typeface="メイリオ" panose="020B0604030504040204" pitchFamily="50" charset="-128"/>
                <a:ea typeface="メイリオ" panose="020B0604030504040204" pitchFamily="50" charset="-128"/>
              </a:rPr>
              <a:t>高周波</a:t>
            </a:r>
            <a:endParaRPr kumimoji="1" lang="en-US" altLang="ja-JP" sz="1100" b="1" dirty="0">
              <a:latin typeface="メイリオ" panose="020B0604030504040204" pitchFamily="50" charset="-128"/>
              <a:ea typeface="メイリオ" panose="020B0604030504040204" pitchFamily="50" charset="-128"/>
            </a:endParaRPr>
          </a:p>
          <a:p>
            <a:r>
              <a:rPr kumimoji="1" lang="ja-JP" altLang="en-US" sz="1100" b="1" dirty="0">
                <a:latin typeface="メイリオ" panose="020B0604030504040204" pitchFamily="50" charset="-128"/>
                <a:ea typeface="メイリオ" panose="020B0604030504040204" pitchFamily="50" charset="-128"/>
              </a:rPr>
              <a:t>電気信号</a:t>
            </a:r>
          </a:p>
        </p:txBody>
      </p:sp>
      <p:sp>
        <p:nvSpPr>
          <p:cNvPr id="92" name="テキスト ボックス 91"/>
          <p:cNvSpPr txBox="1"/>
          <p:nvPr/>
        </p:nvSpPr>
        <p:spPr>
          <a:xfrm>
            <a:off x="4639981" y="1005062"/>
            <a:ext cx="1082348" cy="307777"/>
          </a:xfrm>
          <a:prstGeom prst="rect">
            <a:avLst/>
          </a:prstGeom>
          <a:noFill/>
        </p:spPr>
        <p:txBody>
          <a:bodyPr wrap="none" rtlCol="0">
            <a:spAutoFit/>
          </a:bodyPr>
          <a:lstStyle/>
          <a:p>
            <a:r>
              <a:rPr lang="ja-JP" altLang="en-US" sz="1400" b="1" dirty="0">
                <a:latin typeface="メイリオ" panose="020B0604030504040204" pitchFamily="50" charset="-128"/>
                <a:ea typeface="メイリオ" panose="020B0604030504040204" pitchFamily="50" charset="-128"/>
              </a:rPr>
              <a:t>従来の接合</a:t>
            </a:r>
            <a:endParaRPr kumimoji="1" lang="ja-JP" altLang="en-US" sz="1400" b="1" dirty="0">
              <a:latin typeface="メイリオ" panose="020B0604030504040204" pitchFamily="50" charset="-128"/>
              <a:ea typeface="メイリオ" panose="020B0604030504040204" pitchFamily="50" charset="-128"/>
            </a:endParaRPr>
          </a:p>
        </p:txBody>
      </p:sp>
      <p:sp>
        <p:nvSpPr>
          <p:cNvPr id="93" name="テキスト ボックス 92"/>
          <p:cNvSpPr txBox="1"/>
          <p:nvPr/>
        </p:nvSpPr>
        <p:spPr>
          <a:xfrm>
            <a:off x="6887573" y="980952"/>
            <a:ext cx="1800493" cy="307777"/>
          </a:xfrm>
          <a:prstGeom prst="rect">
            <a:avLst/>
          </a:prstGeom>
          <a:solidFill>
            <a:srgbClr val="FFFF00"/>
          </a:solidFill>
        </p:spPr>
        <p:txBody>
          <a:bodyPr wrap="none" rtlCol="0">
            <a:spAutoFit/>
          </a:bodyPr>
          <a:lstStyle/>
          <a:p>
            <a:r>
              <a:rPr lang="ja-JP" altLang="en-US" sz="1400" b="1" dirty="0">
                <a:latin typeface="メイリオ" panose="020B0604030504040204" pitchFamily="50" charset="-128"/>
                <a:ea typeface="メイリオ" panose="020B0604030504040204" pitchFamily="50" charset="-128"/>
              </a:rPr>
              <a:t>本研究の目指す接合</a:t>
            </a:r>
            <a:endParaRPr kumimoji="1" lang="ja-JP" altLang="en-US" sz="1400" b="1" dirty="0">
              <a:latin typeface="メイリオ" panose="020B0604030504040204" pitchFamily="50" charset="-128"/>
              <a:ea typeface="メイリオ" panose="020B0604030504040204" pitchFamily="50" charset="-128"/>
            </a:endParaRPr>
          </a:p>
        </p:txBody>
      </p:sp>
      <p:pic>
        <p:nvPicPr>
          <p:cNvPr id="94" name="図 9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749995" y="1524000"/>
            <a:ext cx="4177981" cy="775855"/>
          </a:xfrm>
          <a:prstGeom prst="rect">
            <a:avLst/>
          </a:prstGeom>
        </p:spPr>
      </p:pic>
      <p:sp>
        <p:nvSpPr>
          <p:cNvPr id="95" name="テキスト ボックス 94"/>
          <p:cNvSpPr txBox="1"/>
          <p:nvPr/>
        </p:nvSpPr>
        <p:spPr>
          <a:xfrm>
            <a:off x="4967114" y="1329675"/>
            <a:ext cx="1697901" cy="276999"/>
          </a:xfrm>
          <a:prstGeom prst="rect">
            <a:avLst/>
          </a:prstGeom>
          <a:noFill/>
        </p:spPr>
        <p:txBody>
          <a:bodyPr wrap="none" rtlCol="0">
            <a:spAutoFit/>
          </a:bodyPr>
          <a:lstStyle/>
          <a:p>
            <a:r>
              <a:rPr kumimoji="1" lang="ja-JP" altLang="en-US" sz="1200" b="1" dirty="0">
                <a:latin typeface="メイリオ" panose="020B0604030504040204" pitchFamily="50" charset="-128"/>
                <a:ea typeface="メイリオ" panose="020B0604030504040204" pitchFamily="50" charset="-128"/>
              </a:rPr>
              <a:t>租面化</a:t>
            </a:r>
            <a:r>
              <a:rPr kumimoji="1" lang="en-US" altLang="ja-JP" sz="1200" b="1" dirty="0">
                <a:latin typeface="メイリオ" panose="020B0604030504040204" pitchFamily="50" charset="-128"/>
                <a:ea typeface="メイリオ" panose="020B0604030504040204" pitchFamily="50" charset="-128"/>
              </a:rPr>
              <a:t>+</a:t>
            </a:r>
            <a:r>
              <a:rPr kumimoji="1" lang="ja-JP" altLang="en-US" sz="1200" b="1" dirty="0">
                <a:latin typeface="メイリオ" panose="020B0604030504040204" pitchFamily="50" charset="-128"/>
                <a:ea typeface="メイリオ" panose="020B0604030504040204" pitchFamily="50" charset="-128"/>
              </a:rPr>
              <a:t>接着剤の使用</a:t>
            </a:r>
          </a:p>
        </p:txBody>
      </p:sp>
      <p:sp>
        <p:nvSpPr>
          <p:cNvPr id="96" name="テキスト ボックス 95"/>
          <p:cNvSpPr txBox="1"/>
          <p:nvPr/>
        </p:nvSpPr>
        <p:spPr>
          <a:xfrm>
            <a:off x="7136722" y="1321821"/>
            <a:ext cx="1877437" cy="276999"/>
          </a:xfrm>
          <a:prstGeom prst="rect">
            <a:avLst/>
          </a:prstGeom>
          <a:noFill/>
        </p:spPr>
        <p:txBody>
          <a:bodyPr wrap="none" rtlCol="0">
            <a:spAutoFit/>
          </a:bodyPr>
          <a:lstStyle/>
          <a:p>
            <a:r>
              <a:rPr kumimoji="1" lang="ja-JP" altLang="en-US" sz="1200" b="1" dirty="0">
                <a:solidFill>
                  <a:srgbClr val="FF0000"/>
                </a:solidFill>
                <a:latin typeface="メイリオ" panose="020B0604030504040204" pitchFamily="50" charset="-128"/>
                <a:ea typeface="メイリオ" panose="020B0604030504040204" pitchFamily="50" charset="-128"/>
              </a:rPr>
              <a:t>平滑かつ接着剤レス界面</a:t>
            </a:r>
          </a:p>
        </p:txBody>
      </p:sp>
      <p:sp>
        <p:nvSpPr>
          <p:cNvPr id="97" name="テキスト ボックス 96"/>
          <p:cNvSpPr txBox="1"/>
          <p:nvPr/>
        </p:nvSpPr>
        <p:spPr>
          <a:xfrm>
            <a:off x="4958717" y="2374450"/>
            <a:ext cx="1569660" cy="461665"/>
          </a:xfrm>
          <a:prstGeom prst="rect">
            <a:avLst/>
          </a:prstGeom>
          <a:noFill/>
        </p:spPr>
        <p:txBody>
          <a:bodyPr wrap="none" rtlCol="0">
            <a:spAutoFit/>
          </a:bodyPr>
          <a:lstStyle/>
          <a:p>
            <a:r>
              <a:rPr kumimoji="1" lang="ja-JP" altLang="en-US" sz="1200" b="1" dirty="0">
                <a:latin typeface="メイリオ" panose="020B0604030504040204" pitchFamily="50" charset="-128"/>
                <a:ea typeface="メイリオ" panose="020B0604030504040204" pitchFamily="50" charset="-128"/>
              </a:rPr>
              <a:t>利点：高密着性</a:t>
            </a:r>
            <a:endParaRPr kumimoji="1" lang="en-US" altLang="ja-JP" sz="1200" b="1" dirty="0">
              <a:latin typeface="メイリオ" panose="020B0604030504040204" pitchFamily="50" charset="-128"/>
              <a:ea typeface="メイリオ" panose="020B0604030504040204" pitchFamily="50" charset="-128"/>
            </a:endParaRPr>
          </a:p>
          <a:p>
            <a:r>
              <a:rPr lang="ja-JP" altLang="en-US" sz="1200" b="1" dirty="0">
                <a:latin typeface="メイリオ" panose="020B0604030504040204" pitchFamily="50" charset="-128"/>
                <a:ea typeface="メイリオ" panose="020B0604030504040204" pitchFamily="50" charset="-128"/>
              </a:rPr>
              <a:t>課題：</a:t>
            </a:r>
            <a:r>
              <a:rPr lang="ja-JP" altLang="en-US" sz="1200" b="1" dirty="0">
                <a:solidFill>
                  <a:srgbClr val="0432FF"/>
                </a:solidFill>
                <a:latin typeface="メイリオ" panose="020B0604030504040204" pitchFamily="50" charset="-128"/>
                <a:ea typeface="メイリオ" panose="020B0604030504040204" pitchFamily="50" charset="-128"/>
              </a:rPr>
              <a:t>伝送損失　大</a:t>
            </a:r>
            <a:endParaRPr kumimoji="1" lang="ja-JP" altLang="en-US" sz="1200" b="1" dirty="0">
              <a:solidFill>
                <a:srgbClr val="0432FF"/>
              </a:solidFill>
              <a:latin typeface="メイリオ" panose="020B0604030504040204" pitchFamily="50" charset="-128"/>
              <a:ea typeface="メイリオ" panose="020B0604030504040204" pitchFamily="50" charset="-128"/>
            </a:endParaRPr>
          </a:p>
        </p:txBody>
      </p:sp>
      <p:sp>
        <p:nvSpPr>
          <p:cNvPr id="98" name="テキスト ボックス 97"/>
          <p:cNvSpPr txBox="1"/>
          <p:nvPr/>
        </p:nvSpPr>
        <p:spPr>
          <a:xfrm>
            <a:off x="7166954" y="2358450"/>
            <a:ext cx="1723549" cy="461665"/>
          </a:xfrm>
          <a:prstGeom prst="rect">
            <a:avLst/>
          </a:prstGeom>
          <a:noFill/>
        </p:spPr>
        <p:txBody>
          <a:bodyPr wrap="none" rtlCol="0">
            <a:spAutoFit/>
          </a:bodyPr>
          <a:lstStyle/>
          <a:p>
            <a:r>
              <a:rPr kumimoji="1" lang="ja-JP" altLang="en-US" sz="1200" b="1" dirty="0">
                <a:latin typeface="メイリオ" panose="020B0604030504040204" pitchFamily="50" charset="-128"/>
                <a:ea typeface="メイリオ" panose="020B0604030504040204" pitchFamily="50" charset="-128"/>
              </a:rPr>
              <a:t>利点：</a:t>
            </a:r>
            <a:r>
              <a:rPr lang="ja-JP" altLang="en-US" sz="1200" b="1" dirty="0">
                <a:solidFill>
                  <a:srgbClr val="FF0000"/>
                </a:solidFill>
                <a:latin typeface="メイリオ" panose="020B0604030504040204" pitchFamily="50" charset="-128"/>
                <a:ea typeface="メイリオ" panose="020B0604030504040204" pitchFamily="50" charset="-128"/>
              </a:rPr>
              <a:t>伝送損失　小</a:t>
            </a:r>
            <a:endParaRPr kumimoji="1" lang="en-US" altLang="ja-JP" sz="1200" b="1" dirty="0">
              <a:solidFill>
                <a:srgbClr val="FF0000"/>
              </a:solidFill>
              <a:latin typeface="メイリオ" panose="020B0604030504040204" pitchFamily="50" charset="-128"/>
              <a:ea typeface="メイリオ" panose="020B0604030504040204" pitchFamily="50" charset="-128"/>
            </a:endParaRPr>
          </a:p>
          <a:p>
            <a:r>
              <a:rPr lang="ja-JP" altLang="en-US" sz="1200" b="1" dirty="0">
                <a:latin typeface="メイリオ" panose="020B0604030504040204" pitchFamily="50" charset="-128"/>
                <a:ea typeface="メイリオ" panose="020B0604030504040204" pitchFamily="50" charset="-128"/>
              </a:rPr>
              <a:t>課題：高密着性の確保</a:t>
            </a:r>
            <a:endParaRPr kumimoji="1" lang="ja-JP" altLang="en-US" sz="1200" b="1" dirty="0">
              <a:solidFill>
                <a:srgbClr val="0432FF"/>
              </a:solidFill>
              <a:latin typeface="メイリオ" panose="020B0604030504040204" pitchFamily="50" charset="-128"/>
              <a:ea typeface="メイリオ" panose="020B0604030504040204" pitchFamily="50" charset="-128"/>
            </a:endParaRPr>
          </a:p>
        </p:txBody>
      </p:sp>
      <p:sp>
        <p:nvSpPr>
          <p:cNvPr id="23" name="スライド番号プレースホルダー 1"/>
          <p:cNvSpPr txBox="1">
            <a:spLocks/>
          </p:cNvSpPr>
          <p:nvPr/>
        </p:nvSpPr>
        <p:spPr>
          <a:xfrm>
            <a:off x="8629649" y="6492875"/>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56</a:t>
            </a:fld>
            <a:endParaRPr kumimoji="1" lang="ja-JP" altLang="en-US" sz="2000" dirty="0"/>
          </a:p>
        </p:txBody>
      </p:sp>
      <p:sp>
        <p:nvSpPr>
          <p:cNvPr id="24" name="コンテンツ プレースホルダー 2">
            <a:extLst>
              <a:ext uri="{FF2B5EF4-FFF2-40B4-BE49-F238E27FC236}">
                <a16:creationId xmlns:a16="http://schemas.microsoft.com/office/drawing/2014/main" id="{6C83C8A4-8EFC-5A4E-A20A-B83D4F8B3E8E}"/>
              </a:ext>
            </a:extLst>
          </p:cNvPr>
          <p:cNvSpPr txBox="1">
            <a:spLocks/>
          </p:cNvSpPr>
          <p:nvPr/>
        </p:nvSpPr>
        <p:spPr>
          <a:xfrm>
            <a:off x="0" y="4676"/>
            <a:ext cx="1225848" cy="346249"/>
          </a:xfrm>
          <a:prstGeom prst="rect">
            <a:avLst/>
          </a:prstGeom>
          <a:solidFill>
            <a:schemeClr val="bg1">
              <a:lumMod val="85000"/>
            </a:schemeClr>
          </a:solidFill>
        </p:spPr>
        <p:txBody>
          <a:bodyPr wrap="none">
            <a:spAutoFit/>
          </a:bodyPr>
          <a:lst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a:lstStyle>
          <a:p>
            <a:pPr marL="0" indent="0">
              <a:lnSpc>
                <a:spcPct val="110000"/>
              </a:lnSpc>
              <a:buNone/>
            </a:pP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500" dirty="0" smtClean="0">
                <a:latin typeface="メイリオ" panose="020B0604030504040204" pitchFamily="50" charset="-128"/>
                <a:ea typeface="メイリオ" panose="020B0604030504040204" pitchFamily="50" charset="-128"/>
                <a:cs typeface="メイリオ" panose="020B0604030504040204" pitchFamily="50" charset="-128"/>
              </a:rPr>
              <a:t>DX</a:t>
            </a: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関連　</a:t>
            </a:r>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9208098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9" name="直線コネクタ 98">
            <a:extLst>
              <a:ext uri="{FF2B5EF4-FFF2-40B4-BE49-F238E27FC236}">
                <a16:creationId xmlns:a16="http://schemas.microsoft.com/office/drawing/2014/main" id="{E71AC89B-C469-4EB4-802F-3C3DF50CB43F}"/>
              </a:ext>
            </a:extLst>
          </p:cNvPr>
          <p:cNvCxnSpPr/>
          <p:nvPr/>
        </p:nvCxnSpPr>
        <p:spPr>
          <a:xfrm>
            <a:off x="259053" y="476672"/>
            <a:ext cx="86258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A884D459-4EE1-4970-8D1D-2949BA13059D}"/>
              </a:ext>
            </a:extLst>
          </p:cNvPr>
          <p:cNvSpPr txBox="1"/>
          <p:nvPr/>
        </p:nvSpPr>
        <p:spPr>
          <a:xfrm>
            <a:off x="2485850" y="44624"/>
            <a:ext cx="4158511" cy="400110"/>
          </a:xfrm>
          <a:prstGeom prst="rect">
            <a:avLst/>
          </a:prstGeom>
          <a:noFill/>
        </p:spPr>
        <p:txBody>
          <a:bodyPr wrap="none" rtlCol="0">
            <a:spAutoFit/>
          </a:bodyPr>
          <a:lstStyle/>
          <a:p>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機械分野における投資対収入の推移</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スライド番号プレースホルダー 1"/>
          <p:cNvSpPr txBox="1">
            <a:spLocks/>
          </p:cNvSpPr>
          <p:nvPr/>
        </p:nvSpPr>
        <p:spPr>
          <a:xfrm>
            <a:off x="8629649" y="0"/>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57</a:t>
            </a:fld>
            <a:endParaRPr kumimoji="1" lang="ja-JP" altLang="en-US" sz="2000" dirty="0"/>
          </a:p>
        </p:txBody>
      </p:sp>
      <p:pic>
        <p:nvPicPr>
          <p:cNvPr id="2" name="図 1"/>
          <p:cNvPicPr>
            <a:picLocks noChangeAspect="1"/>
          </p:cNvPicPr>
          <p:nvPr/>
        </p:nvPicPr>
        <p:blipFill>
          <a:blip r:embed="rId3"/>
          <a:stretch>
            <a:fillRect/>
          </a:stretch>
        </p:blipFill>
        <p:spPr>
          <a:xfrm>
            <a:off x="519619" y="624238"/>
            <a:ext cx="8104762" cy="5609524"/>
          </a:xfrm>
          <a:prstGeom prst="rect">
            <a:avLst/>
          </a:prstGeom>
        </p:spPr>
      </p:pic>
      <p:sp>
        <p:nvSpPr>
          <p:cNvPr id="6" name="テキスト ボックス 5"/>
          <p:cNvSpPr txBox="1"/>
          <p:nvPr/>
        </p:nvSpPr>
        <p:spPr>
          <a:xfrm>
            <a:off x="519619" y="6381327"/>
            <a:ext cx="4752000" cy="261610"/>
          </a:xfrm>
          <a:prstGeom prst="rect">
            <a:avLst/>
          </a:prstGeom>
          <a:noFill/>
        </p:spPr>
        <p:txBody>
          <a:bodyPr wrap="square" rtlCol="0">
            <a:spAutoFit/>
          </a:bodyPr>
          <a:lstStyle/>
          <a:p>
            <a:r>
              <a:rPr lang="ja-JP" altLang="ja-JP" sz="1050" dirty="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R2</a:t>
            </a:r>
            <a:r>
              <a:rPr lang="ja-JP" altLang="ja-JP" sz="1050" dirty="0">
                <a:latin typeface="Meiryo UI" panose="020B0604030504040204" pitchFamily="50" charset="-128"/>
                <a:ea typeface="Meiryo UI" panose="020B0604030504040204" pitchFamily="50" charset="-128"/>
              </a:rPr>
              <a:t>実績については新型コロナウィルス感染症拡大の影響あり</a:t>
            </a:r>
            <a:endParaRPr kumimoji="1" lang="ja-JP" altLang="en-US" sz="105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4552529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9" name="直線コネクタ 98">
            <a:extLst>
              <a:ext uri="{FF2B5EF4-FFF2-40B4-BE49-F238E27FC236}">
                <a16:creationId xmlns:a16="http://schemas.microsoft.com/office/drawing/2014/main" id="{E71AC89B-C469-4EB4-802F-3C3DF50CB43F}"/>
              </a:ext>
            </a:extLst>
          </p:cNvPr>
          <p:cNvCxnSpPr/>
          <p:nvPr/>
        </p:nvCxnSpPr>
        <p:spPr>
          <a:xfrm>
            <a:off x="259053" y="476672"/>
            <a:ext cx="86258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A884D459-4EE1-4970-8D1D-2949BA13059D}"/>
              </a:ext>
            </a:extLst>
          </p:cNvPr>
          <p:cNvSpPr txBox="1"/>
          <p:nvPr/>
        </p:nvSpPr>
        <p:spPr>
          <a:xfrm>
            <a:off x="2485850" y="44624"/>
            <a:ext cx="4033476" cy="400110"/>
          </a:xfrm>
          <a:prstGeom prst="rect">
            <a:avLst/>
          </a:prstGeom>
          <a:noFill/>
        </p:spPr>
        <p:txBody>
          <a:bodyPr wrap="none" rtlCol="0">
            <a:spAutoFit/>
          </a:bodyPr>
          <a:lstStyle/>
          <a:p>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金属分野における投資対収入の推移</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スライド番号プレースホルダー 1"/>
          <p:cNvSpPr txBox="1">
            <a:spLocks/>
          </p:cNvSpPr>
          <p:nvPr/>
        </p:nvSpPr>
        <p:spPr>
          <a:xfrm>
            <a:off x="8629649" y="6492875"/>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58</a:t>
            </a:fld>
            <a:endParaRPr kumimoji="1" lang="ja-JP" altLang="en-US" sz="2000" dirty="0"/>
          </a:p>
        </p:txBody>
      </p:sp>
      <p:pic>
        <p:nvPicPr>
          <p:cNvPr id="2" name="図 1"/>
          <p:cNvPicPr>
            <a:picLocks noChangeAspect="1"/>
          </p:cNvPicPr>
          <p:nvPr/>
        </p:nvPicPr>
        <p:blipFill>
          <a:blip r:embed="rId3"/>
          <a:stretch>
            <a:fillRect/>
          </a:stretch>
        </p:blipFill>
        <p:spPr>
          <a:xfrm>
            <a:off x="519619" y="624238"/>
            <a:ext cx="8104762" cy="5609524"/>
          </a:xfrm>
          <a:prstGeom prst="rect">
            <a:avLst/>
          </a:prstGeom>
        </p:spPr>
      </p:pic>
      <p:sp>
        <p:nvSpPr>
          <p:cNvPr id="6" name="テキスト ボックス 5"/>
          <p:cNvSpPr txBox="1"/>
          <p:nvPr/>
        </p:nvSpPr>
        <p:spPr>
          <a:xfrm>
            <a:off x="519619" y="6381327"/>
            <a:ext cx="4752000" cy="261610"/>
          </a:xfrm>
          <a:prstGeom prst="rect">
            <a:avLst/>
          </a:prstGeom>
          <a:noFill/>
        </p:spPr>
        <p:txBody>
          <a:bodyPr wrap="square" rtlCol="0">
            <a:spAutoFit/>
          </a:bodyPr>
          <a:lstStyle/>
          <a:p>
            <a:r>
              <a:rPr lang="ja-JP" altLang="ja-JP" sz="1050" dirty="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R2</a:t>
            </a:r>
            <a:r>
              <a:rPr lang="ja-JP" altLang="ja-JP" sz="1050" dirty="0">
                <a:latin typeface="Meiryo UI" panose="020B0604030504040204" pitchFamily="50" charset="-128"/>
                <a:ea typeface="Meiryo UI" panose="020B0604030504040204" pitchFamily="50" charset="-128"/>
              </a:rPr>
              <a:t>実績については新型コロナウィルス感染症拡大の影響あり</a:t>
            </a:r>
            <a:endParaRPr kumimoji="1" lang="ja-JP" altLang="en-US" sz="105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416384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a:extLst>
              <a:ext uri="{FF2B5EF4-FFF2-40B4-BE49-F238E27FC236}">
                <a16:creationId xmlns:a16="http://schemas.microsoft.com/office/drawing/2014/main" id="{71AB26C6-7B6B-4F05-8586-47ACE32E043B}"/>
              </a:ext>
            </a:extLst>
          </p:cNvPr>
          <p:cNvSpPr txBox="1"/>
          <p:nvPr/>
        </p:nvSpPr>
        <p:spPr>
          <a:xfrm>
            <a:off x="252000" y="2896663"/>
            <a:ext cx="2632452" cy="523220"/>
          </a:xfrm>
          <a:prstGeom prst="rect">
            <a:avLst/>
          </a:prstGeom>
          <a:noFill/>
        </p:spPr>
        <p:txBody>
          <a:bodyPr wrap="none" rtlCol="0">
            <a:spAutoFit/>
          </a:bodyPr>
          <a:lstStyle/>
          <a:p>
            <a:r>
              <a:rPr lang="ja-JP" altLang="en-US" sz="2800" dirty="0" smtClean="0">
                <a:latin typeface="Meiryo UI" panose="020B0604030504040204" pitchFamily="50" charset="-128"/>
                <a:ea typeface="Meiryo UI" panose="020B0604030504040204" pitchFamily="50" charset="-128"/>
                <a:cs typeface="Meiryo UI" panose="020B0604030504040204" pitchFamily="50" charset="-128"/>
              </a:rPr>
              <a:t>２．統合</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2800" dirty="0" smtClean="0">
                <a:latin typeface="Meiryo UI" panose="020B0604030504040204" pitchFamily="50" charset="-128"/>
                <a:ea typeface="Meiryo UI" panose="020B0604030504040204" pitchFamily="50" charset="-128"/>
                <a:cs typeface="Meiryo UI" panose="020B0604030504040204" pitchFamily="50" charset="-128"/>
              </a:rPr>
              <a:t>背景</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2" name="直線コネクタ 21">
            <a:extLst>
              <a:ext uri="{FF2B5EF4-FFF2-40B4-BE49-F238E27FC236}">
                <a16:creationId xmlns:a16="http://schemas.microsoft.com/office/drawing/2014/main" id="{15303DEA-EC2D-4F63-A854-B768BA4F3849}"/>
              </a:ext>
            </a:extLst>
          </p:cNvPr>
          <p:cNvCxnSpPr/>
          <p:nvPr/>
        </p:nvCxnSpPr>
        <p:spPr>
          <a:xfrm>
            <a:off x="259053" y="3424068"/>
            <a:ext cx="86258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スライド番号プレースホルダー 1"/>
          <p:cNvSpPr txBox="1">
            <a:spLocks/>
          </p:cNvSpPr>
          <p:nvPr/>
        </p:nvSpPr>
        <p:spPr>
          <a:xfrm>
            <a:off x="8629649" y="0"/>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5</a:t>
            </a:fld>
            <a:endParaRPr kumimoji="1" lang="ja-JP" altLang="en-US" sz="2000" dirty="0"/>
          </a:p>
        </p:txBody>
      </p:sp>
    </p:spTree>
    <p:extLst>
      <p:ext uri="{BB962C8B-B14F-4D97-AF65-F5344CB8AC3E}">
        <p14:creationId xmlns:p14="http://schemas.microsoft.com/office/powerpoint/2010/main" val="15610032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9" name="直線コネクタ 98">
            <a:extLst>
              <a:ext uri="{FF2B5EF4-FFF2-40B4-BE49-F238E27FC236}">
                <a16:creationId xmlns:a16="http://schemas.microsoft.com/office/drawing/2014/main" id="{E71AC89B-C469-4EB4-802F-3C3DF50CB43F}"/>
              </a:ext>
            </a:extLst>
          </p:cNvPr>
          <p:cNvCxnSpPr/>
          <p:nvPr/>
        </p:nvCxnSpPr>
        <p:spPr>
          <a:xfrm>
            <a:off x="259053" y="476672"/>
            <a:ext cx="86258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A884D459-4EE1-4970-8D1D-2949BA13059D}"/>
              </a:ext>
            </a:extLst>
          </p:cNvPr>
          <p:cNvSpPr txBox="1"/>
          <p:nvPr/>
        </p:nvSpPr>
        <p:spPr>
          <a:xfrm>
            <a:off x="2485850" y="44624"/>
            <a:ext cx="4838184" cy="400110"/>
          </a:xfrm>
          <a:prstGeom prst="rect">
            <a:avLst/>
          </a:prstGeom>
          <a:noFill/>
        </p:spPr>
        <p:txBody>
          <a:bodyPr wrap="none" rtlCol="0">
            <a:spAutoFit/>
          </a:bodyPr>
          <a:lstStyle/>
          <a:p>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電子・電気分野における投資対収入の推移</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スライド番号プレースホルダー 1"/>
          <p:cNvSpPr txBox="1">
            <a:spLocks/>
          </p:cNvSpPr>
          <p:nvPr/>
        </p:nvSpPr>
        <p:spPr>
          <a:xfrm>
            <a:off x="8629649" y="0"/>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59</a:t>
            </a:fld>
            <a:endParaRPr kumimoji="1" lang="ja-JP" altLang="en-US" sz="2000" dirty="0"/>
          </a:p>
        </p:txBody>
      </p:sp>
      <p:pic>
        <p:nvPicPr>
          <p:cNvPr id="2" name="図 1"/>
          <p:cNvPicPr>
            <a:picLocks noChangeAspect="1"/>
          </p:cNvPicPr>
          <p:nvPr/>
        </p:nvPicPr>
        <p:blipFill>
          <a:blip r:embed="rId3"/>
          <a:stretch>
            <a:fillRect/>
          </a:stretch>
        </p:blipFill>
        <p:spPr>
          <a:xfrm>
            <a:off x="524381" y="571857"/>
            <a:ext cx="8095238" cy="5714286"/>
          </a:xfrm>
          <a:prstGeom prst="rect">
            <a:avLst/>
          </a:prstGeom>
        </p:spPr>
      </p:pic>
      <p:sp>
        <p:nvSpPr>
          <p:cNvPr id="6" name="テキスト ボックス 5"/>
          <p:cNvSpPr txBox="1"/>
          <p:nvPr/>
        </p:nvSpPr>
        <p:spPr>
          <a:xfrm>
            <a:off x="519619" y="6381327"/>
            <a:ext cx="4752000" cy="261610"/>
          </a:xfrm>
          <a:prstGeom prst="rect">
            <a:avLst/>
          </a:prstGeom>
          <a:noFill/>
        </p:spPr>
        <p:txBody>
          <a:bodyPr wrap="square" rtlCol="0">
            <a:spAutoFit/>
          </a:bodyPr>
          <a:lstStyle/>
          <a:p>
            <a:r>
              <a:rPr lang="ja-JP" altLang="ja-JP" sz="1050" dirty="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R2</a:t>
            </a:r>
            <a:r>
              <a:rPr lang="ja-JP" altLang="ja-JP" sz="1050" dirty="0">
                <a:latin typeface="Meiryo UI" panose="020B0604030504040204" pitchFamily="50" charset="-128"/>
                <a:ea typeface="Meiryo UI" panose="020B0604030504040204" pitchFamily="50" charset="-128"/>
              </a:rPr>
              <a:t>実績については新型コロナウィルス感染症拡大の影響あり</a:t>
            </a:r>
            <a:endParaRPr kumimoji="1" lang="ja-JP" altLang="en-US" sz="105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0793990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9" name="直線コネクタ 98">
            <a:extLst>
              <a:ext uri="{FF2B5EF4-FFF2-40B4-BE49-F238E27FC236}">
                <a16:creationId xmlns:a16="http://schemas.microsoft.com/office/drawing/2014/main" id="{E71AC89B-C469-4EB4-802F-3C3DF50CB43F}"/>
              </a:ext>
            </a:extLst>
          </p:cNvPr>
          <p:cNvCxnSpPr/>
          <p:nvPr/>
        </p:nvCxnSpPr>
        <p:spPr>
          <a:xfrm>
            <a:off x="259053" y="476672"/>
            <a:ext cx="86258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A884D459-4EE1-4970-8D1D-2949BA13059D}"/>
              </a:ext>
            </a:extLst>
          </p:cNvPr>
          <p:cNvSpPr txBox="1"/>
          <p:nvPr/>
        </p:nvSpPr>
        <p:spPr>
          <a:xfrm>
            <a:off x="2556187" y="44624"/>
            <a:ext cx="4033476" cy="400110"/>
          </a:xfrm>
          <a:prstGeom prst="rect">
            <a:avLst/>
          </a:prstGeom>
          <a:noFill/>
        </p:spPr>
        <p:txBody>
          <a:bodyPr wrap="none" rtlCol="0">
            <a:spAutoFit/>
          </a:bodyPr>
          <a:lstStyle/>
          <a:p>
            <a:r>
              <a:rPr lang="ja-JP" altLang="en-US" sz="2000" dirty="0">
                <a:latin typeface="Meiryo UI" panose="020B0604030504040204" pitchFamily="50" charset="-128"/>
                <a:ea typeface="Meiryo UI" panose="020B0604030504040204" pitchFamily="50" charset="-128"/>
                <a:cs typeface="Meiryo UI" panose="020B0604030504040204" pitchFamily="50" charset="-128"/>
              </a:rPr>
              <a:t>化学</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分野における投資対収入の推移</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スライド番号プレースホルダー 1"/>
          <p:cNvSpPr txBox="1">
            <a:spLocks/>
          </p:cNvSpPr>
          <p:nvPr/>
        </p:nvSpPr>
        <p:spPr>
          <a:xfrm>
            <a:off x="8629649" y="6492875"/>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60</a:t>
            </a:fld>
            <a:endParaRPr kumimoji="1" lang="ja-JP" altLang="en-US" sz="2000" dirty="0"/>
          </a:p>
        </p:txBody>
      </p:sp>
      <p:pic>
        <p:nvPicPr>
          <p:cNvPr id="2" name="図 1"/>
          <p:cNvPicPr>
            <a:picLocks noChangeAspect="1"/>
          </p:cNvPicPr>
          <p:nvPr/>
        </p:nvPicPr>
        <p:blipFill>
          <a:blip r:embed="rId3"/>
          <a:stretch>
            <a:fillRect/>
          </a:stretch>
        </p:blipFill>
        <p:spPr>
          <a:xfrm>
            <a:off x="519619" y="571857"/>
            <a:ext cx="8104762" cy="5714286"/>
          </a:xfrm>
          <a:prstGeom prst="rect">
            <a:avLst/>
          </a:prstGeom>
        </p:spPr>
      </p:pic>
      <p:sp>
        <p:nvSpPr>
          <p:cNvPr id="6" name="テキスト ボックス 5"/>
          <p:cNvSpPr txBox="1"/>
          <p:nvPr/>
        </p:nvSpPr>
        <p:spPr>
          <a:xfrm>
            <a:off x="519619" y="6381327"/>
            <a:ext cx="4752000" cy="261610"/>
          </a:xfrm>
          <a:prstGeom prst="rect">
            <a:avLst/>
          </a:prstGeom>
          <a:noFill/>
        </p:spPr>
        <p:txBody>
          <a:bodyPr wrap="square" rtlCol="0">
            <a:spAutoFit/>
          </a:bodyPr>
          <a:lstStyle/>
          <a:p>
            <a:r>
              <a:rPr lang="ja-JP" altLang="ja-JP" sz="1050" dirty="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R2</a:t>
            </a:r>
            <a:r>
              <a:rPr lang="ja-JP" altLang="ja-JP" sz="1050" dirty="0">
                <a:latin typeface="Meiryo UI" panose="020B0604030504040204" pitchFamily="50" charset="-128"/>
                <a:ea typeface="Meiryo UI" panose="020B0604030504040204" pitchFamily="50" charset="-128"/>
              </a:rPr>
              <a:t>実績については新型コロナウィルス感染症拡大の影響あり</a:t>
            </a:r>
            <a:endParaRPr kumimoji="1" lang="ja-JP" altLang="en-US" sz="105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7792460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56222" y="1267456"/>
            <a:ext cx="4038095" cy="4769524"/>
          </a:xfrm>
          <a:prstGeom prst="rect">
            <a:avLst/>
          </a:prstGeom>
          <a:ln w="3175">
            <a:solidFill>
              <a:schemeClr val="tx1"/>
            </a:solidFill>
          </a:ln>
        </p:spPr>
      </p:pic>
      <p:cxnSp>
        <p:nvCxnSpPr>
          <p:cNvPr id="99" name="直線コネクタ 98">
            <a:extLst>
              <a:ext uri="{FF2B5EF4-FFF2-40B4-BE49-F238E27FC236}">
                <a16:creationId xmlns:a16="http://schemas.microsoft.com/office/drawing/2014/main" id="{E71AC89B-C469-4EB4-802F-3C3DF50CB43F}"/>
              </a:ext>
            </a:extLst>
          </p:cNvPr>
          <p:cNvCxnSpPr/>
          <p:nvPr/>
        </p:nvCxnSpPr>
        <p:spPr>
          <a:xfrm>
            <a:off x="259053" y="476672"/>
            <a:ext cx="86258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A884D459-4EE1-4970-8D1D-2949BA13059D}"/>
              </a:ext>
            </a:extLst>
          </p:cNvPr>
          <p:cNvSpPr txBox="1"/>
          <p:nvPr/>
        </p:nvSpPr>
        <p:spPr>
          <a:xfrm>
            <a:off x="2283021" y="44624"/>
            <a:ext cx="4570482" cy="400110"/>
          </a:xfrm>
          <a:prstGeom prst="rect">
            <a:avLst/>
          </a:prstGeom>
          <a:noFill/>
        </p:spPr>
        <p:txBody>
          <a:bodyPr wrap="none" rtlCol="0">
            <a:spAutoFit/>
          </a:bodyPr>
          <a:lstStyle/>
          <a:p>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新旧電波暗室装置使用実績（エリア別）</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スライド番号プレースホルダー 1"/>
          <p:cNvSpPr txBox="1">
            <a:spLocks/>
          </p:cNvSpPr>
          <p:nvPr/>
        </p:nvSpPr>
        <p:spPr>
          <a:xfrm>
            <a:off x="8629649" y="0"/>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61</a:t>
            </a:fld>
            <a:endParaRPr kumimoji="1" lang="ja-JP" altLang="en-US" sz="2000" dirty="0"/>
          </a:p>
        </p:txBody>
      </p:sp>
      <p:pic>
        <p:nvPicPr>
          <p:cNvPr id="2" name="図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0200" y="1267456"/>
            <a:ext cx="4000000" cy="4769524"/>
          </a:xfrm>
          <a:prstGeom prst="rect">
            <a:avLst/>
          </a:prstGeom>
          <a:ln w="3175">
            <a:solidFill>
              <a:schemeClr val="tx1"/>
            </a:solidFill>
          </a:ln>
        </p:spPr>
      </p:pic>
      <p:sp>
        <p:nvSpPr>
          <p:cNvPr id="7" name="正方形/長方形 6">
            <a:extLst>
              <a:ext uri="{FF2B5EF4-FFF2-40B4-BE49-F238E27FC236}">
                <a16:creationId xmlns:a16="http://schemas.microsoft.com/office/drawing/2014/main" id="{A6702C1B-3736-4D71-90B4-3EFF2A76C003}"/>
              </a:ext>
            </a:extLst>
          </p:cNvPr>
          <p:cNvSpPr/>
          <p:nvPr/>
        </p:nvSpPr>
        <p:spPr>
          <a:xfrm>
            <a:off x="2467161" y="3772414"/>
            <a:ext cx="522579" cy="215444"/>
          </a:xfrm>
          <a:prstGeom prst="rect">
            <a:avLst/>
          </a:prstGeom>
          <a:no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0" numCol="1" spcCol="0" rtlCol="0" fromWordArt="0" anchor="t" anchorCtr="0" forceAA="0" compatLnSpc="1">
            <a:prstTxWarp prst="textNoShape">
              <a:avLst/>
            </a:prstTxWarp>
            <a:spAutoFit/>
          </a:bodyPr>
          <a:lstStyle/>
          <a:p>
            <a:pPr>
              <a:spcBef>
                <a:spcPts val="429"/>
              </a:spcBef>
            </a:pPr>
            <a:r>
              <a:rPr lang="en-US" altLang="ja-JP" sz="1400" kern="100" dirty="0" smtClean="0">
                <a:solidFill>
                  <a:schemeClr val="tx1"/>
                </a:solidFill>
                <a:latin typeface="Meiryo UI" panose="020B0604030504040204" pitchFamily="50" charset="-128"/>
                <a:ea typeface="Meiryo UI" panose="020B0604030504040204" pitchFamily="50" charset="-128"/>
                <a:cs typeface="Times New Roman"/>
              </a:rPr>
              <a:t>186%</a:t>
            </a:r>
            <a:endParaRPr lang="ja-JP" altLang="en-US" sz="1200" dirty="0">
              <a:solidFill>
                <a:schemeClr val="tx1"/>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A6702C1B-3736-4D71-90B4-3EFF2A76C003}"/>
              </a:ext>
            </a:extLst>
          </p:cNvPr>
          <p:cNvSpPr/>
          <p:nvPr/>
        </p:nvSpPr>
        <p:spPr>
          <a:xfrm>
            <a:off x="2467161" y="2766187"/>
            <a:ext cx="522579" cy="215444"/>
          </a:xfrm>
          <a:prstGeom prst="rect">
            <a:avLst/>
          </a:prstGeom>
          <a:no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0" numCol="1" spcCol="0" rtlCol="0" fromWordArt="0" anchor="t" anchorCtr="0" forceAA="0" compatLnSpc="1">
            <a:prstTxWarp prst="textNoShape">
              <a:avLst/>
            </a:prstTxWarp>
            <a:spAutoFit/>
          </a:bodyPr>
          <a:lstStyle/>
          <a:p>
            <a:pPr>
              <a:spcBef>
                <a:spcPts val="429"/>
              </a:spcBef>
            </a:pPr>
            <a:r>
              <a:rPr lang="en-US" altLang="ja-JP" sz="1400" kern="100" dirty="0" smtClean="0">
                <a:solidFill>
                  <a:schemeClr val="tx1"/>
                </a:solidFill>
                <a:latin typeface="Meiryo UI" panose="020B0604030504040204" pitchFamily="50" charset="-128"/>
                <a:ea typeface="Meiryo UI" panose="020B0604030504040204" pitchFamily="50" charset="-128"/>
                <a:cs typeface="Times New Roman"/>
              </a:rPr>
              <a:t>222%</a:t>
            </a:r>
            <a:endParaRPr lang="ja-JP" altLang="en-US" sz="1200" dirty="0">
              <a:solidFill>
                <a:schemeClr val="tx1"/>
              </a:solidFill>
              <a:latin typeface="Meiryo UI" panose="020B0604030504040204" pitchFamily="50" charset="-128"/>
              <a:ea typeface="Meiryo UI" panose="020B0604030504040204" pitchFamily="50" charset="-128"/>
            </a:endParaRPr>
          </a:p>
        </p:txBody>
      </p:sp>
      <p:sp>
        <p:nvSpPr>
          <p:cNvPr id="9" name="正方形/長方形 8">
            <a:extLst>
              <a:ext uri="{FF2B5EF4-FFF2-40B4-BE49-F238E27FC236}">
                <a16:creationId xmlns:a16="http://schemas.microsoft.com/office/drawing/2014/main" id="{A6702C1B-3736-4D71-90B4-3EFF2A76C003}"/>
              </a:ext>
            </a:extLst>
          </p:cNvPr>
          <p:cNvSpPr/>
          <p:nvPr/>
        </p:nvSpPr>
        <p:spPr>
          <a:xfrm>
            <a:off x="2467161" y="2263074"/>
            <a:ext cx="522579" cy="215444"/>
          </a:xfrm>
          <a:prstGeom prst="rect">
            <a:avLst/>
          </a:prstGeom>
          <a:no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0" numCol="1" spcCol="0" rtlCol="0" fromWordArt="0" anchor="t" anchorCtr="0" forceAA="0" compatLnSpc="1">
            <a:prstTxWarp prst="textNoShape">
              <a:avLst/>
            </a:prstTxWarp>
            <a:spAutoFit/>
          </a:bodyPr>
          <a:lstStyle/>
          <a:p>
            <a:pPr>
              <a:spcBef>
                <a:spcPts val="429"/>
              </a:spcBef>
            </a:pPr>
            <a:r>
              <a:rPr lang="en-US" altLang="ja-JP" sz="1400" kern="100" dirty="0" smtClean="0">
                <a:solidFill>
                  <a:schemeClr val="tx1"/>
                </a:solidFill>
                <a:latin typeface="Meiryo UI" panose="020B0604030504040204" pitchFamily="50" charset="-128"/>
                <a:ea typeface="Meiryo UI" panose="020B0604030504040204" pitchFamily="50" charset="-128"/>
                <a:cs typeface="Times New Roman"/>
              </a:rPr>
              <a:t>382%</a:t>
            </a:r>
            <a:endParaRPr lang="ja-JP" altLang="en-US" sz="1200" dirty="0">
              <a:solidFill>
                <a:schemeClr val="tx1"/>
              </a:solidFill>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id="{A6702C1B-3736-4D71-90B4-3EFF2A76C003}"/>
              </a:ext>
            </a:extLst>
          </p:cNvPr>
          <p:cNvSpPr/>
          <p:nvPr/>
        </p:nvSpPr>
        <p:spPr>
          <a:xfrm>
            <a:off x="3129515" y="2009334"/>
            <a:ext cx="522579" cy="215444"/>
          </a:xfrm>
          <a:prstGeom prst="rect">
            <a:avLst/>
          </a:prstGeom>
          <a:no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0" numCol="1" spcCol="0" rtlCol="0" fromWordArt="0" anchor="t" anchorCtr="0" forceAA="0" compatLnSpc="1">
            <a:prstTxWarp prst="textNoShape">
              <a:avLst/>
            </a:prstTxWarp>
            <a:spAutoFit/>
          </a:bodyPr>
          <a:lstStyle/>
          <a:p>
            <a:pPr>
              <a:spcBef>
                <a:spcPts val="429"/>
              </a:spcBef>
            </a:pPr>
            <a:r>
              <a:rPr lang="en-US" altLang="ja-JP" sz="1400" kern="100" dirty="0">
                <a:solidFill>
                  <a:schemeClr val="tx1"/>
                </a:solidFill>
                <a:latin typeface="Meiryo UI" panose="020B0604030504040204" pitchFamily="50" charset="-128"/>
                <a:ea typeface="Meiryo UI" panose="020B0604030504040204" pitchFamily="50" charset="-128"/>
                <a:cs typeface="Times New Roman"/>
              </a:rPr>
              <a:t>197</a:t>
            </a:r>
            <a:r>
              <a:rPr lang="en-US" altLang="ja-JP" sz="1400" kern="100" dirty="0" smtClean="0">
                <a:solidFill>
                  <a:schemeClr val="tx1"/>
                </a:solidFill>
                <a:latin typeface="Meiryo UI" panose="020B0604030504040204" pitchFamily="50" charset="-128"/>
                <a:ea typeface="Meiryo UI" panose="020B0604030504040204" pitchFamily="50" charset="-128"/>
                <a:cs typeface="Times New Roman"/>
              </a:rPr>
              <a:t>%</a:t>
            </a:r>
            <a:endParaRPr lang="ja-JP" altLang="en-US" sz="1200" dirty="0">
              <a:solidFill>
                <a:schemeClr val="tx1"/>
              </a:solidFill>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A6702C1B-3736-4D71-90B4-3EFF2A76C003}"/>
              </a:ext>
            </a:extLst>
          </p:cNvPr>
          <p:cNvSpPr/>
          <p:nvPr/>
        </p:nvSpPr>
        <p:spPr>
          <a:xfrm>
            <a:off x="6895052" y="3561403"/>
            <a:ext cx="522579" cy="215444"/>
          </a:xfrm>
          <a:prstGeom prst="rect">
            <a:avLst/>
          </a:prstGeom>
          <a:no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0" numCol="1" spcCol="0" rtlCol="0" fromWordArt="0" anchor="t" anchorCtr="0" forceAA="0" compatLnSpc="1">
            <a:prstTxWarp prst="textNoShape">
              <a:avLst/>
            </a:prstTxWarp>
            <a:spAutoFit/>
          </a:bodyPr>
          <a:lstStyle/>
          <a:p>
            <a:pPr>
              <a:spcBef>
                <a:spcPts val="429"/>
              </a:spcBef>
            </a:pPr>
            <a:r>
              <a:rPr lang="en-US" altLang="ja-JP" sz="1400" kern="100" dirty="0" smtClean="0">
                <a:solidFill>
                  <a:schemeClr val="tx1"/>
                </a:solidFill>
                <a:latin typeface="Meiryo UI" panose="020B0604030504040204" pitchFamily="50" charset="-128"/>
                <a:ea typeface="Meiryo UI" panose="020B0604030504040204" pitchFamily="50" charset="-128"/>
                <a:cs typeface="Times New Roman"/>
              </a:rPr>
              <a:t>170%</a:t>
            </a:r>
            <a:endParaRPr lang="ja-JP" altLang="en-US" sz="1200" dirty="0">
              <a:solidFill>
                <a:schemeClr val="tx1"/>
              </a:solidFill>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A6702C1B-3736-4D71-90B4-3EFF2A76C003}"/>
              </a:ext>
            </a:extLst>
          </p:cNvPr>
          <p:cNvSpPr/>
          <p:nvPr/>
        </p:nvSpPr>
        <p:spPr>
          <a:xfrm>
            <a:off x="6895052" y="2555176"/>
            <a:ext cx="522579" cy="215444"/>
          </a:xfrm>
          <a:prstGeom prst="rect">
            <a:avLst/>
          </a:prstGeom>
          <a:no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0" numCol="1" spcCol="0" rtlCol="0" fromWordArt="0" anchor="t" anchorCtr="0" forceAA="0" compatLnSpc="1">
            <a:prstTxWarp prst="textNoShape">
              <a:avLst/>
            </a:prstTxWarp>
            <a:spAutoFit/>
          </a:bodyPr>
          <a:lstStyle/>
          <a:p>
            <a:pPr>
              <a:spcBef>
                <a:spcPts val="429"/>
              </a:spcBef>
            </a:pPr>
            <a:r>
              <a:rPr lang="en-US" altLang="ja-JP" sz="1400" kern="100" dirty="0" smtClean="0">
                <a:solidFill>
                  <a:schemeClr val="tx1"/>
                </a:solidFill>
                <a:latin typeface="Meiryo UI" panose="020B0604030504040204" pitchFamily="50" charset="-128"/>
                <a:ea typeface="Meiryo UI" panose="020B0604030504040204" pitchFamily="50" charset="-128"/>
                <a:cs typeface="Times New Roman"/>
              </a:rPr>
              <a:t>235%</a:t>
            </a:r>
            <a:endParaRPr lang="ja-JP" altLang="en-US" sz="1200" dirty="0">
              <a:solidFill>
                <a:schemeClr val="tx1"/>
              </a:solidFill>
              <a:latin typeface="Meiryo UI" panose="020B0604030504040204" pitchFamily="50" charset="-128"/>
              <a:ea typeface="Meiryo UI" panose="020B0604030504040204" pitchFamily="50" charset="-128"/>
            </a:endParaRPr>
          </a:p>
        </p:txBody>
      </p:sp>
      <p:sp>
        <p:nvSpPr>
          <p:cNvPr id="15" name="正方形/長方形 14">
            <a:extLst>
              <a:ext uri="{FF2B5EF4-FFF2-40B4-BE49-F238E27FC236}">
                <a16:creationId xmlns:a16="http://schemas.microsoft.com/office/drawing/2014/main" id="{A6702C1B-3736-4D71-90B4-3EFF2A76C003}"/>
              </a:ext>
            </a:extLst>
          </p:cNvPr>
          <p:cNvSpPr/>
          <p:nvPr/>
        </p:nvSpPr>
        <p:spPr>
          <a:xfrm>
            <a:off x="6895052" y="2052063"/>
            <a:ext cx="522579" cy="215444"/>
          </a:xfrm>
          <a:prstGeom prst="rect">
            <a:avLst/>
          </a:prstGeom>
          <a:no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0" numCol="1" spcCol="0" rtlCol="0" fromWordArt="0" anchor="t" anchorCtr="0" forceAA="0" compatLnSpc="1">
            <a:prstTxWarp prst="textNoShape">
              <a:avLst/>
            </a:prstTxWarp>
            <a:spAutoFit/>
          </a:bodyPr>
          <a:lstStyle/>
          <a:p>
            <a:pPr>
              <a:spcBef>
                <a:spcPts val="429"/>
              </a:spcBef>
            </a:pPr>
            <a:r>
              <a:rPr lang="en-US" altLang="ja-JP" sz="1400" kern="100" dirty="0" smtClean="0">
                <a:solidFill>
                  <a:schemeClr val="tx1"/>
                </a:solidFill>
                <a:latin typeface="Meiryo UI" panose="020B0604030504040204" pitchFamily="50" charset="-128"/>
                <a:ea typeface="Meiryo UI" panose="020B0604030504040204" pitchFamily="50" charset="-128"/>
                <a:cs typeface="Times New Roman"/>
              </a:rPr>
              <a:t>438%</a:t>
            </a:r>
            <a:endParaRPr lang="ja-JP" altLang="en-US" sz="1200" dirty="0">
              <a:solidFill>
                <a:schemeClr val="tx1"/>
              </a:solidFill>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id="{A6702C1B-3736-4D71-90B4-3EFF2A76C003}"/>
              </a:ext>
            </a:extLst>
          </p:cNvPr>
          <p:cNvSpPr/>
          <p:nvPr/>
        </p:nvSpPr>
        <p:spPr>
          <a:xfrm>
            <a:off x="7583394" y="1836619"/>
            <a:ext cx="522579" cy="215444"/>
          </a:xfrm>
          <a:prstGeom prst="rect">
            <a:avLst/>
          </a:prstGeom>
          <a:no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0" numCol="1" spcCol="0" rtlCol="0" fromWordArt="0" anchor="t" anchorCtr="0" forceAA="0" compatLnSpc="1">
            <a:prstTxWarp prst="textNoShape">
              <a:avLst/>
            </a:prstTxWarp>
            <a:spAutoFit/>
          </a:bodyPr>
          <a:lstStyle/>
          <a:p>
            <a:pPr>
              <a:spcBef>
                <a:spcPts val="429"/>
              </a:spcBef>
            </a:pPr>
            <a:r>
              <a:rPr lang="en-US" altLang="ja-JP" sz="1400" kern="100" dirty="0" smtClean="0">
                <a:solidFill>
                  <a:schemeClr val="tx1"/>
                </a:solidFill>
                <a:latin typeface="Meiryo UI" panose="020B0604030504040204" pitchFamily="50" charset="-128"/>
                <a:ea typeface="Meiryo UI" panose="020B0604030504040204" pitchFamily="50" charset="-128"/>
                <a:cs typeface="Times New Roman"/>
              </a:rPr>
              <a:t>184%</a:t>
            </a:r>
            <a:endParaRPr lang="ja-JP" altLang="en-US" sz="1200" dirty="0">
              <a:solidFill>
                <a:schemeClr val="tx1"/>
              </a:solidFill>
              <a:latin typeface="Meiryo UI" panose="020B0604030504040204" pitchFamily="50" charset="-128"/>
              <a:ea typeface="Meiryo UI" panose="020B0604030504040204" pitchFamily="50" charset="-128"/>
            </a:endParaRPr>
          </a:p>
        </p:txBody>
      </p:sp>
      <p:sp>
        <p:nvSpPr>
          <p:cNvPr id="17" name="正方形/長方形 16">
            <a:extLst>
              <a:ext uri="{FF2B5EF4-FFF2-40B4-BE49-F238E27FC236}">
                <a16:creationId xmlns:a16="http://schemas.microsoft.com/office/drawing/2014/main" id="{A6702C1B-3736-4D71-90B4-3EFF2A76C003}"/>
              </a:ext>
            </a:extLst>
          </p:cNvPr>
          <p:cNvSpPr/>
          <p:nvPr/>
        </p:nvSpPr>
        <p:spPr>
          <a:xfrm>
            <a:off x="1294718" y="5085405"/>
            <a:ext cx="705321" cy="169277"/>
          </a:xfrm>
          <a:prstGeom prst="rect">
            <a:avLst/>
          </a:prstGeom>
          <a:no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0" numCol="1" spcCol="0" rtlCol="0" fromWordArt="0" anchor="t" anchorCtr="0" forceAA="0" compatLnSpc="1">
            <a:prstTxWarp prst="textNoShape">
              <a:avLst/>
            </a:prstTxWarp>
            <a:spAutoFit/>
          </a:bodyPr>
          <a:lstStyle/>
          <a:p>
            <a:pPr>
              <a:spcBef>
                <a:spcPts val="429"/>
              </a:spcBef>
            </a:pPr>
            <a:r>
              <a:rPr lang="ja-JP" altLang="en-US" sz="1100" dirty="0" smtClean="0">
                <a:solidFill>
                  <a:schemeClr val="tx1"/>
                </a:solidFill>
                <a:latin typeface="Meiryo UI" panose="020B0604030504040204" pitchFamily="50" charset="-128"/>
                <a:ea typeface="Meiryo UI" panose="020B0604030504040204" pitchFamily="50" charset="-128"/>
              </a:rPr>
              <a:t>旧電波暗室</a:t>
            </a:r>
            <a:endParaRPr lang="ja-JP" altLang="en-US" sz="1100" dirty="0">
              <a:solidFill>
                <a:schemeClr val="tx1"/>
              </a:solidFill>
              <a:latin typeface="Meiryo UI" panose="020B0604030504040204" pitchFamily="50" charset="-128"/>
              <a:ea typeface="Meiryo UI" panose="020B0604030504040204" pitchFamily="50" charset="-128"/>
            </a:endParaRPr>
          </a:p>
        </p:txBody>
      </p:sp>
      <p:sp>
        <p:nvSpPr>
          <p:cNvPr id="18" name="正方形/長方形 17">
            <a:extLst>
              <a:ext uri="{FF2B5EF4-FFF2-40B4-BE49-F238E27FC236}">
                <a16:creationId xmlns:a16="http://schemas.microsoft.com/office/drawing/2014/main" id="{A6702C1B-3736-4D71-90B4-3EFF2A76C003}"/>
              </a:ext>
            </a:extLst>
          </p:cNvPr>
          <p:cNvSpPr/>
          <p:nvPr/>
        </p:nvSpPr>
        <p:spPr>
          <a:xfrm>
            <a:off x="3029732" y="5088336"/>
            <a:ext cx="705321" cy="169277"/>
          </a:xfrm>
          <a:prstGeom prst="rect">
            <a:avLst/>
          </a:prstGeom>
          <a:no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0" numCol="1" spcCol="0" rtlCol="0" fromWordArt="0" anchor="t" anchorCtr="0" forceAA="0" compatLnSpc="1">
            <a:prstTxWarp prst="textNoShape">
              <a:avLst/>
            </a:prstTxWarp>
            <a:spAutoFit/>
          </a:bodyPr>
          <a:lstStyle/>
          <a:p>
            <a:pPr>
              <a:spcBef>
                <a:spcPts val="429"/>
              </a:spcBef>
            </a:pPr>
            <a:r>
              <a:rPr lang="ja-JP" altLang="en-US" sz="1100" dirty="0">
                <a:solidFill>
                  <a:srgbClr val="FF0000"/>
                </a:solidFill>
                <a:latin typeface="Meiryo UI" panose="020B0604030504040204" pitchFamily="50" charset="-128"/>
                <a:ea typeface="Meiryo UI" panose="020B0604030504040204" pitchFamily="50" charset="-128"/>
              </a:rPr>
              <a:t>新</a:t>
            </a:r>
            <a:r>
              <a:rPr lang="ja-JP" altLang="en-US" sz="1100" dirty="0" smtClean="0">
                <a:solidFill>
                  <a:srgbClr val="FF0000"/>
                </a:solidFill>
                <a:latin typeface="Meiryo UI" panose="020B0604030504040204" pitchFamily="50" charset="-128"/>
                <a:ea typeface="Meiryo UI" panose="020B0604030504040204" pitchFamily="50" charset="-128"/>
              </a:rPr>
              <a:t>電波暗室</a:t>
            </a:r>
            <a:endParaRPr lang="ja-JP" altLang="en-US" sz="1100" dirty="0">
              <a:solidFill>
                <a:srgbClr val="FF0000"/>
              </a:solidFill>
              <a:latin typeface="Meiryo UI" panose="020B0604030504040204" pitchFamily="50" charset="-128"/>
              <a:ea typeface="Meiryo UI" panose="020B0604030504040204" pitchFamily="50" charset="-128"/>
            </a:endParaRPr>
          </a:p>
        </p:txBody>
      </p:sp>
      <p:sp>
        <p:nvSpPr>
          <p:cNvPr id="19" name="正方形/長方形 18">
            <a:extLst>
              <a:ext uri="{FF2B5EF4-FFF2-40B4-BE49-F238E27FC236}">
                <a16:creationId xmlns:a16="http://schemas.microsoft.com/office/drawing/2014/main" id="{A6702C1B-3736-4D71-90B4-3EFF2A76C003}"/>
              </a:ext>
            </a:extLst>
          </p:cNvPr>
          <p:cNvSpPr/>
          <p:nvPr/>
        </p:nvSpPr>
        <p:spPr>
          <a:xfrm>
            <a:off x="5746553" y="5097129"/>
            <a:ext cx="705321" cy="169277"/>
          </a:xfrm>
          <a:prstGeom prst="rect">
            <a:avLst/>
          </a:prstGeom>
          <a:no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0" numCol="1" spcCol="0" rtlCol="0" fromWordArt="0" anchor="t" anchorCtr="0" forceAA="0" compatLnSpc="1">
            <a:prstTxWarp prst="textNoShape">
              <a:avLst/>
            </a:prstTxWarp>
            <a:spAutoFit/>
          </a:bodyPr>
          <a:lstStyle/>
          <a:p>
            <a:pPr>
              <a:spcBef>
                <a:spcPts val="429"/>
              </a:spcBef>
            </a:pPr>
            <a:r>
              <a:rPr lang="ja-JP" altLang="en-US" sz="1100" dirty="0" smtClean="0">
                <a:solidFill>
                  <a:schemeClr val="tx1"/>
                </a:solidFill>
                <a:latin typeface="Meiryo UI" panose="020B0604030504040204" pitchFamily="50" charset="-128"/>
                <a:ea typeface="Meiryo UI" panose="020B0604030504040204" pitchFamily="50" charset="-128"/>
              </a:rPr>
              <a:t>旧電波暗室</a:t>
            </a:r>
            <a:endParaRPr lang="ja-JP" altLang="en-US" sz="1100" dirty="0">
              <a:solidFill>
                <a:schemeClr val="tx1"/>
              </a:solidFill>
              <a:latin typeface="Meiryo UI" panose="020B0604030504040204" pitchFamily="50" charset="-128"/>
              <a:ea typeface="Meiryo UI" panose="020B0604030504040204" pitchFamily="50" charset="-128"/>
            </a:endParaRPr>
          </a:p>
        </p:txBody>
      </p:sp>
      <p:sp>
        <p:nvSpPr>
          <p:cNvPr id="20" name="正方形/長方形 19">
            <a:extLst>
              <a:ext uri="{FF2B5EF4-FFF2-40B4-BE49-F238E27FC236}">
                <a16:creationId xmlns:a16="http://schemas.microsoft.com/office/drawing/2014/main" id="{A6702C1B-3736-4D71-90B4-3EFF2A76C003}"/>
              </a:ext>
            </a:extLst>
          </p:cNvPr>
          <p:cNvSpPr/>
          <p:nvPr/>
        </p:nvSpPr>
        <p:spPr>
          <a:xfrm>
            <a:off x="7481567" y="5100060"/>
            <a:ext cx="705321" cy="169277"/>
          </a:xfrm>
          <a:prstGeom prst="rect">
            <a:avLst/>
          </a:prstGeom>
          <a:no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0" numCol="1" spcCol="0" rtlCol="0" fromWordArt="0" anchor="t" anchorCtr="0" forceAA="0" compatLnSpc="1">
            <a:prstTxWarp prst="textNoShape">
              <a:avLst/>
            </a:prstTxWarp>
            <a:spAutoFit/>
          </a:bodyPr>
          <a:lstStyle/>
          <a:p>
            <a:pPr>
              <a:spcBef>
                <a:spcPts val="429"/>
              </a:spcBef>
            </a:pPr>
            <a:r>
              <a:rPr lang="ja-JP" altLang="en-US" sz="1100" dirty="0">
                <a:solidFill>
                  <a:srgbClr val="FF0000"/>
                </a:solidFill>
                <a:latin typeface="Meiryo UI" panose="020B0604030504040204" pitchFamily="50" charset="-128"/>
                <a:ea typeface="Meiryo UI" panose="020B0604030504040204" pitchFamily="50" charset="-128"/>
              </a:rPr>
              <a:t>新</a:t>
            </a:r>
            <a:r>
              <a:rPr lang="ja-JP" altLang="en-US" sz="1100" dirty="0" smtClean="0">
                <a:solidFill>
                  <a:srgbClr val="FF0000"/>
                </a:solidFill>
                <a:latin typeface="Meiryo UI" panose="020B0604030504040204" pitchFamily="50" charset="-128"/>
                <a:ea typeface="Meiryo UI" panose="020B0604030504040204" pitchFamily="50" charset="-128"/>
              </a:rPr>
              <a:t>電波暗室</a:t>
            </a:r>
            <a:endParaRPr lang="ja-JP" altLang="en-US" sz="1100"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765349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a:extLst>
              <a:ext uri="{FF2B5EF4-FFF2-40B4-BE49-F238E27FC236}">
                <a16:creationId xmlns:a16="http://schemas.microsoft.com/office/drawing/2014/main" id="{71AB26C6-7B6B-4F05-8586-47ACE32E043B}"/>
              </a:ext>
            </a:extLst>
          </p:cNvPr>
          <p:cNvSpPr txBox="1"/>
          <p:nvPr/>
        </p:nvSpPr>
        <p:spPr>
          <a:xfrm>
            <a:off x="2078924" y="43051"/>
            <a:ext cx="4987263" cy="400110"/>
          </a:xfrm>
          <a:prstGeom prst="rect">
            <a:avLst/>
          </a:prstGeom>
          <a:noFill/>
        </p:spPr>
        <p:txBody>
          <a:bodyPr wrap="none" rtlCol="0">
            <a:spAutoFit/>
          </a:bodyPr>
          <a:lstStyle/>
          <a:p>
            <a:r>
              <a:rPr lang="ja-JP" altLang="en-US" sz="2000" dirty="0">
                <a:latin typeface="Meiryo UI" panose="020B0604030504040204" pitchFamily="50" charset="-128"/>
                <a:ea typeface="Meiryo UI" panose="020B0604030504040204" pitchFamily="50" charset="-128"/>
                <a:cs typeface="Meiryo UI" panose="020B0604030504040204" pitchFamily="50" charset="-128"/>
              </a:rPr>
              <a:t>研究開発から製造までの一気通貫支援の</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実施</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2" name="直線コネクタ 21">
            <a:extLst>
              <a:ext uri="{FF2B5EF4-FFF2-40B4-BE49-F238E27FC236}">
                <a16:creationId xmlns:a16="http://schemas.microsoft.com/office/drawing/2014/main" id="{15303DEA-EC2D-4F63-A854-B768BA4F3849}"/>
              </a:ext>
            </a:extLst>
          </p:cNvPr>
          <p:cNvCxnSpPr/>
          <p:nvPr/>
        </p:nvCxnSpPr>
        <p:spPr>
          <a:xfrm>
            <a:off x="259053" y="476672"/>
            <a:ext cx="86258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スライド番号プレースホルダー 1"/>
          <p:cNvSpPr txBox="1">
            <a:spLocks/>
          </p:cNvSpPr>
          <p:nvPr/>
        </p:nvSpPr>
        <p:spPr>
          <a:xfrm>
            <a:off x="8629649" y="6480000"/>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6</a:t>
            </a:fld>
            <a:endParaRPr kumimoji="1" lang="ja-JP" altLang="en-US" sz="2000" dirty="0"/>
          </a:p>
        </p:txBody>
      </p:sp>
      <p:pic>
        <p:nvPicPr>
          <p:cNvPr id="2" name="図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2046" y="673510"/>
            <a:ext cx="8674286" cy="5451429"/>
          </a:xfrm>
          <a:prstGeom prst="rect">
            <a:avLst/>
          </a:prstGeom>
        </p:spPr>
      </p:pic>
      <p:sp>
        <p:nvSpPr>
          <p:cNvPr id="8" name="テキスト ボックス 7">
            <a:extLst>
              <a:ext uri="{FF2B5EF4-FFF2-40B4-BE49-F238E27FC236}">
                <a16:creationId xmlns:a16="http://schemas.microsoft.com/office/drawing/2014/main" id="{71AB26C6-7B6B-4F05-8586-47ACE32E043B}"/>
              </a:ext>
            </a:extLst>
          </p:cNvPr>
          <p:cNvSpPr txBox="1"/>
          <p:nvPr/>
        </p:nvSpPr>
        <p:spPr>
          <a:xfrm>
            <a:off x="259053" y="6325522"/>
            <a:ext cx="4168129" cy="307777"/>
          </a:xfrm>
          <a:prstGeom prst="rect">
            <a:avLst/>
          </a:prstGeom>
          <a:noFill/>
          <a:ln>
            <a:solidFill>
              <a:schemeClr val="tx1"/>
            </a:solidFill>
          </a:ln>
        </p:spPr>
        <p:txBody>
          <a:bodyPr wrap="none" rtlCol="0">
            <a:spAutoFit/>
          </a:bodyPr>
          <a:lstStyle/>
          <a:p>
            <a:r>
              <a:rPr lang="ja-JP" altLang="en-US" sz="1400" dirty="0" smtClean="0">
                <a:latin typeface="Meiryo UI" panose="020B0604030504040204" pitchFamily="50" charset="-128"/>
                <a:ea typeface="Meiryo UI" panose="020B0604030504040204" pitchFamily="50" charset="-128"/>
              </a:rPr>
              <a:t>出典：</a:t>
            </a:r>
            <a:r>
              <a:rPr lang="en-US" altLang="ja-JP" sz="1400" dirty="0" smtClean="0">
                <a:latin typeface="Meiryo UI" panose="020B0604030504040204" pitchFamily="50" charset="-128"/>
                <a:ea typeface="Meiryo UI" panose="020B0604030504040204" pitchFamily="50" charset="-128"/>
              </a:rPr>
              <a:t>H28.8.22</a:t>
            </a:r>
            <a:r>
              <a:rPr lang="zh-TW" altLang="en-US" sz="1400" dirty="0">
                <a:latin typeface="Meiryo UI" panose="020B0604030504040204" pitchFamily="50" charset="-128"/>
                <a:ea typeface="Meiryo UI" panose="020B0604030504040204" pitchFamily="50" charset="-128"/>
              </a:rPr>
              <a:t>第５回副首都推進本部会議</a:t>
            </a:r>
            <a:r>
              <a:rPr lang="ja-JP" altLang="en-US" sz="1400" dirty="0">
                <a:latin typeface="Meiryo UI" panose="020B0604030504040204" pitchFamily="50" charset="-128"/>
                <a:ea typeface="Meiryo UI" panose="020B0604030504040204" pitchFamily="50" charset="-128"/>
              </a:rPr>
              <a:t>資料</a:t>
            </a:r>
            <a:r>
              <a:rPr lang="en-US" altLang="ja-JP" sz="1400" dirty="0" smtClean="0">
                <a:latin typeface="Meiryo UI" panose="020B0604030504040204" pitchFamily="50" charset="-128"/>
                <a:ea typeface="Meiryo UI" panose="020B0604030504040204" pitchFamily="50" charset="-128"/>
              </a:rPr>
              <a:t>4</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450501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a:extLst>
              <a:ext uri="{FF2B5EF4-FFF2-40B4-BE49-F238E27FC236}">
                <a16:creationId xmlns:a16="http://schemas.microsoft.com/office/drawing/2014/main" id="{71AB26C6-7B6B-4F05-8586-47ACE32E043B}"/>
              </a:ext>
            </a:extLst>
          </p:cNvPr>
          <p:cNvSpPr txBox="1"/>
          <p:nvPr/>
        </p:nvSpPr>
        <p:spPr>
          <a:xfrm>
            <a:off x="2443052" y="43051"/>
            <a:ext cx="4257897" cy="400110"/>
          </a:xfrm>
          <a:prstGeom prst="rect">
            <a:avLst/>
          </a:prstGeom>
          <a:noFill/>
        </p:spPr>
        <p:txBody>
          <a:bodyPr wrap="none" rtlCol="0">
            <a:spAutoFit/>
          </a:bodyPr>
          <a:lstStyle/>
          <a:p>
            <a:r>
              <a:rPr lang="ja-JP" altLang="en-US" sz="2000" dirty="0">
                <a:latin typeface="Meiryo UI" panose="020B0604030504040204" pitchFamily="50" charset="-128"/>
                <a:ea typeface="Meiryo UI" panose="020B0604030504040204" pitchFamily="50" charset="-128"/>
                <a:cs typeface="Meiryo UI" panose="020B0604030504040204" pitchFamily="50" charset="-128"/>
              </a:rPr>
              <a:t>「スーパー公設試」への</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進化</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7</a:t>
            </a:r>
            <a:r>
              <a:rPr lang="ja-JP" altLang="en-US" sz="1600" dirty="0" err="1" smtClean="0">
                <a:latin typeface="Meiryo UI" panose="020B0604030504040204" pitchFamily="50" charset="-128"/>
                <a:ea typeface="Meiryo UI" panose="020B0604030504040204" pitchFamily="50" charset="-128"/>
                <a:cs typeface="Meiryo UI" panose="020B0604030504040204" pitchFamily="50" charset="-128"/>
              </a:rPr>
              <a:t>つの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宿題）</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2" name="直線コネクタ 21">
            <a:extLst>
              <a:ext uri="{FF2B5EF4-FFF2-40B4-BE49-F238E27FC236}">
                <a16:creationId xmlns:a16="http://schemas.microsoft.com/office/drawing/2014/main" id="{15303DEA-EC2D-4F63-A854-B768BA4F3849}"/>
              </a:ext>
            </a:extLst>
          </p:cNvPr>
          <p:cNvCxnSpPr/>
          <p:nvPr/>
        </p:nvCxnSpPr>
        <p:spPr>
          <a:xfrm>
            <a:off x="259053" y="476672"/>
            <a:ext cx="86258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スライド番号プレースホルダー 1"/>
          <p:cNvSpPr txBox="1">
            <a:spLocks/>
          </p:cNvSpPr>
          <p:nvPr/>
        </p:nvSpPr>
        <p:spPr>
          <a:xfrm>
            <a:off x="8629649" y="0"/>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7</a:t>
            </a:fld>
            <a:endParaRPr kumimoji="1" lang="ja-JP" altLang="en-US" sz="2000" dirty="0"/>
          </a:p>
        </p:txBody>
      </p:sp>
      <p:pic>
        <p:nvPicPr>
          <p:cNvPr id="2" name="図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5149" y="698711"/>
            <a:ext cx="8589645" cy="5572125"/>
          </a:xfrm>
          <a:prstGeom prst="rect">
            <a:avLst/>
          </a:prstGeom>
        </p:spPr>
      </p:pic>
      <p:sp>
        <p:nvSpPr>
          <p:cNvPr id="8" name="テキスト ボックス 7">
            <a:extLst>
              <a:ext uri="{FF2B5EF4-FFF2-40B4-BE49-F238E27FC236}">
                <a16:creationId xmlns:a16="http://schemas.microsoft.com/office/drawing/2014/main" id="{71AB26C6-7B6B-4F05-8586-47ACE32E043B}"/>
              </a:ext>
            </a:extLst>
          </p:cNvPr>
          <p:cNvSpPr txBox="1"/>
          <p:nvPr/>
        </p:nvSpPr>
        <p:spPr>
          <a:xfrm>
            <a:off x="259053" y="6325522"/>
            <a:ext cx="4168129" cy="307777"/>
          </a:xfrm>
          <a:prstGeom prst="rect">
            <a:avLst/>
          </a:prstGeom>
          <a:noFill/>
          <a:ln>
            <a:solidFill>
              <a:schemeClr val="tx1"/>
            </a:solidFill>
          </a:ln>
        </p:spPr>
        <p:txBody>
          <a:bodyPr wrap="none" rtlCol="0">
            <a:spAutoFit/>
          </a:bodyPr>
          <a:lstStyle/>
          <a:p>
            <a:r>
              <a:rPr lang="ja-JP" altLang="en-US" sz="1400" dirty="0">
                <a:latin typeface="Meiryo UI" panose="020B0604030504040204" pitchFamily="50" charset="-128"/>
                <a:ea typeface="Meiryo UI" panose="020B0604030504040204" pitchFamily="50" charset="-128"/>
              </a:rPr>
              <a:t>出典</a:t>
            </a:r>
            <a:r>
              <a:rPr lang="ja-JP" altLang="en-US" sz="1400" dirty="0" smtClean="0">
                <a:latin typeface="Meiryo UI" panose="020B0604030504040204" pitchFamily="50" charset="-128"/>
                <a:ea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rPr>
              <a:t>H28.8.22</a:t>
            </a:r>
            <a:r>
              <a:rPr lang="zh-TW" altLang="en-US" sz="1400" dirty="0">
                <a:latin typeface="Meiryo UI" panose="020B0604030504040204" pitchFamily="50" charset="-128"/>
                <a:ea typeface="Meiryo UI" panose="020B0604030504040204" pitchFamily="50" charset="-128"/>
              </a:rPr>
              <a:t>第５回副首都推進本部会議</a:t>
            </a:r>
            <a:r>
              <a:rPr lang="ja-JP" altLang="en-US" sz="1400" dirty="0">
                <a:latin typeface="Meiryo UI" panose="020B0604030504040204" pitchFamily="50" charset="-128"/>
                <a:ea typeface="Meiryo UI" panose="020B0604030504040204" pitchFamily="50" charset="-128"/>
              </a:rPr>
              <a:t>資料</a:t>
            </a:r>
            <a:r>
              <a:rPr lang="en-US" altLang="ja-JP" sz="1400" dirty="0" smtClean="0">
                <a:latin typeface="Meiryo UI" panose="020B0604030504040204" pitchFamily="50" charset="-128"/>
                <a:ea typeface="Meiryo UI" panose="020B0604030504040204" pitchFamily="50" charset="-128"/>
              </a:rPr>
              <a:t>4</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527527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a:extLst>
              <a:ext uri="{FF2B5EF4-FFF2-40B4-BE49-F238E27FC236}">
                <a16:creationId xmlns:a16="http://schemas.microsoft.com/office/drawing/2014/main" id="{E72C20A4-006A-4F55-A758-F9050344D47E}"/>
              </a:ext>
            </a:extLst>
          </p:cNvPr>
          <p:cNvSpPr txBox="1"/>
          <p:nvPr/>
        </p:nvSpPr>
        <p:spPr>
          <a:xfrm>
            <a:off x="252000" y="2906976"/>
            <a:ext cx="5585183" cy="523220"/>
          </a:xfrm>
          <a:prstGeom prst="rect">
            <a:avLst/>
          </a:prstGeom>
          <a:noFill/>
        </p:spPr>
        <p:txBody>
          <a:bodyPr wrap="none" rtlCol="0">
            <a:spAutoFit/>
          </a:bodyPr>
          <a:lstStyle/>
          <a:p>
            <a:r>
              <a:rPr lang="ja-JP" altLang="en-US" sz="2800" dirty="0" smtClean="0">
                <a:latin typeface="Meiryo UI" panose="020B0604030504040204" pitchFamily="50" charset="-128"/>
                <a:ea typeface="Meiryo UI" panose="020B0604030504040204" pitchFamily="50" charset="-128"/>
                <a:cs typeface="Meiryo UI" panose="020B0604030504040204" pitchFamily="50" charset="-128"/>
              </a:rPr>
              <a:t>３．新法人におけるこれ</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まで</a:t>
            </a:r>
            <a:r>
              <a:rPr lang="ja-JP" altLang="en-US" sz="2800" dirty="0" smtClean="0">
                <a:latin typeface="Meiryo UI" panose="020B0604030504040204" pitchFamily="50" charset="-128"/>
                <a:ea typeface="Meiryo UI" panose="020B0604030504040204" pitchFamily="50" charset="-128"/>
                <a:cs typeface="Meiryo UI" panose="020B0604030504040204" pitchFamily="50" charset="-128"/>
              </a:rPr>
              <a:t>の取組み</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9" name="直線コネクタ 28">
            <a:extLst>
              <a:ext uri="{FF2B5EF4-FFF2-40B4-BE49-F238E27FC236}">
                <a16:creationId xmlns:a16="http://schemas.microsoft.com/office/drawing/2014/main" id="{DCBED761-4A2D-4E0D-9CAC-8DC67659F5D5}"/>
              </a:ext>
            </a:extLst>
          </p:cNvPr>
          <p:cNvCxnSpPr/>
          <p:nvPr/>
        </p:nvCxnSpPr>
        <p:spPr>
          <a:xfrm>
            <a:off x="308973" y="3432808"/>
            <a:ext cx="86258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スライド番号プレースホルダー 1"/>
          <p:cNvSpPr txBox="1">
            <a:spLocks/>
          </p:cNvSpPr>
          <p:nvPr/>
        </p:nvSpPr>
        <p:spPr>
          <a:xfrm>
            <a:off x="8629649" y="6494400"/>
            <a:ext cx="51383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64C52AE-ECF4-46FC-B6BB-6EADB2C68E52}" type="slidenum">
              <a:rPr kumimoji="1" lang="ja-JP" altLang="en-US" sz="2000" smtClean="0"/>
              <a:pPr/>
              <a:t>8</a:t>
            </a:fld>
            <a:endParaRPr kumimoji="1" lang="ja-JP" altLang="en-US" sz="2000" dirty="0"/>
          </a:p>
        </p:txBody>
      </p:sp>
    </p:spTree>
    <p:extLst>
      <p:ext uri="{BB962C8B-B14F-4D97-AF65-F5344CB8AC3E}">
        <p14:creationId xmlns:p14="http://schemas.microsoft.com/office/powerpoint/2010/main" val="336031388"/>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175">
          <a:prstDash val="sysDot"/>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11935</TotalTime>
  <Words>11086</Words>
  <PresentationFormat>画面に合わせる (4:3)</PresentationFormat>
  <Paragraphs>1377</Paragraphs>
  <Slides>62</Slides>
  <Notes>56</Notes>
  <HiddenSlides>0</HiddenSlides>
  <MMClips>0</MMClips>
  <ScaleCrop>false</ScaleCrop>
  <HeadingPairs>
    <vt:vector size="8" baseType="variant">
      <vt:variant>
        <vt:lpstr>使用されているフォント</vt:lpstr>
      </vt:variant>
      <vt:variant>
        <vt:i4>13</vt:i4>
      </vt:variant>
      <vt:variant>
        <vt:lpstr>テーマ</vt:lpstr>
      </vt:variant>
      <vt:variant>
        <vt:i4>1</vt:i4>
      </vt:variant>
      <vt:variant>
        <vt:lpstr>埋め込まれた OLE サーバー</vt:lpstr>
      </vt:variant>
      <vt:variant>
        <vt:i4>1</vt:i4>
      </vt:variant>
      <vt:variant>
        <vt:lpstr>スライド タイトル</vt:lpstr>
      </vt:variant>
      <vt:variant>
        <vt:i4>62</vt:i4>
      </vt:variant>
    </vt:vector>
  </HeadingPairs>
  <TitlesOfParts>
    <vt:vector size="77" baseType="lpstr">
      <vt:lpstr>HG丸ｺﾞｼｯｸM-PRO</vt:lpstr>
      <vt:lpstr>Meiryo UI</vt:lpstr>
      <vt:lpstr>ＭＳ Ｐゴシック</vt:lpstr>
      <vt:lpstr>MS Gothic</vt:lpstr>
      <vt:lpstr>ＭＳ 明朝</vt:lpstr>
      <vt:lpstr>ＭＳ 明朝</vt:lpstr>
      <vt:lpstr>メイリオ</vt:lpstr>
      <vt:lpstr>メイリオ</vt:lpstr>
      <vt:lpstr>游ゴシック</vt:lpstr>
      <vt:lpstr>Arial</vt:lpstr>
      <vt:lpstr>Calibri</vt:lpstr>
      <vt:lpstr>Times New Roman</vt:lpstr>
      <vt:lpstr>Wingdings</vt:lpstr>
      <vt:lpstr>Office テーマ</vt:lpstr>
      <vt:lpstr>CS ChemDraw Drawing</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2021-11-10T02:54:46Z</cp:lastPrinted>
  <dcterms:modified xsi:type="dcterms:W3CDTF">2021-11-12T01:41:11Z</dcterms:modified>
</cp:coreProperties>
</file>