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141169083" r:id="rId5"/>
    <p:sldId id="141169067" r:id="rId6"/>
    <p:sldId id="141169068" r:id="rId7"/>
    <p:sldId id="141169078" r:id="rId8"/>
    <p:sldId id="141169082" r:id="rId9"/>
    <p:sldId id="141169064" r:id="rId10"/>
    <p:sldId id="141169080" r:id="rId1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梅田　昌彦" initials="梅田　昌彦" lastIdx="3" clrIdx="0">
    <p:extLst>
      <p:ext uri="{19B8F6BF-5375-455C-9EA6-DF929625EA0E}">
        <p15:presenceInfo xmlns:p15="http://schemas.microsoft.com/office/powerpoint/2012/main" userId="梅田　昌彦"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12" autoAdjust="0"/>
    <p:restoredTop sz="94660"/>
  </p:normalViewPr>
  <p:slideViewPr>
    <p:cSldViewPr snapToGrid="0">
      <p:cViewPr varScale="1">
        <p:scale>
          <a:sx n="73" d="100"/>
          <a:sy n="73" d="100"/>
        </p:scale>
        <p:origin x="10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47ED282-DE19-4F7C-88B0-7A6FCA38AF8A}" type="datetimeFigureOut">
              <a:rPr kumimoji="1" lang="ja-JP" altLang="en-US" smtClean="0"/>
              <a:t>2021/8/27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39A5297-CCEA-43E2-8AB3-E10317138578}" type="slidenum">
              <a:rPr kumimoji="1" lang="ja-JP" altLang="en-US" smtClean="0"/>
              <a:t>‹#›</a:t>
            </a:fld>
            <a:endParaRPr kumimoji="1" lang="ja-JP" altLang="en-US"/>
          </a:p>
        </p:txBody>
      </p:sp>
    </p:spTree>
    <p:extLst>
      <p:ext uri="{BB962C8B-B14F-4D97-AF65-F5344CB8AC3E}">
        <p14:creationId xmlns:p14="http://schemas.microsoft.com/office/powerpoint/2010/main" val="36686034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データ駆動型社会の実現</a:t>
            </a:r>
            <a:endParaRPr kumimoji="1" lang="en-US" altLang="ja-JP" dirty="0"/>
          </a:p>
          <a:p>
            <a:r>
              <a:rPr kumimoji="1" lang="ja-JP" altLang="en-US" dirty="0"/>
              <a:t>・都市課題の解決のため、データ駆動型社会をめざす</a:t>
            </a:r>
            <a:endParaRPr kumimoji="1" lang="en-US" altLang="ja-JP" dirty="0"/>
          </a:p>
          <a:p>
            <a:r>
              <a:rPr kumimoji="1" lang="ja-JP" altLang="en-US" dirty="0"/>
              <a:t>・データを活用した都市づくり、都市戦略が重要</a:t>
            </a:r>
            <a:endParaRPr kumimoji="1" lang="en-US" altLang="ja-JP" dirty="0"/>
          </a:p>
          <a:p>
            <a:r>
              <a:rPr kumimoji="1" lang="ja-JP" altLang="en-US" dirty="0"/>
              <a:t>⇒思想として必要なものは、都市としての</a:t>
            </a:r>
            <a:r>
              <a:rPr kumimoji="1" lang="en-US" altLang="ja-JP" dirty="0"/>
              <a:t>DX</a:t>
            </a:r>
            <a:r>
              <a:rPr kumimoji="1" lang="ja-JP" altLang="en-US" dirty="0"/>
              <a:t>戦略</a:t>
            </a:r>
            <a:endParaRPr kumimoji="1" lang="en-US" altLang="ja-JP" dirty="0"/>
          </a:p>
          <a:p>
            <a:endParaRPr kumimoji="1" lang="en-US" altLang="ja-JP" dirty="0"/>
          </a:p>
          <a:p>
            <a:r>
              <a:rPr kumimoji="1" lang="ja-JP" altLang="en-US" dirty="0"/>
              <a:t>　都市</a:t>
            </a:r>
            <a:r>
              <a:rPr kumimoji="1" lang="en-US" altLang="ja-JP" dirty="0"/>
              <a:t>DX</a:t>
            </a:r>
            <a:r>
              <a:rPr kumimoji="1" lang="ja-JP" altLang="en-US" dirty="0"/>
              <a:t>戦略とは</a:t>
            </a:r>
            <a:endParaRPr kumimoji="1" lang="en-US" altLang="ja-JP" dirty="0"/>
          </a:p>
          <a:p>
            <a:r>
              <a:rPr kumimoji="1" lang="ja-JP" altLang="en-US" dirty="0"/>
              <a:t>　・ユースケースの見えるか</a:t>
            </a:r>
            <a:endParaRPr kumimoji="1" lang="en-US" altLang="ja-JP" dirty="0"/>
          </a:p>
          <a:p>
            <a:r>
              <a:rPr kumimoji="1" lang="ja-JP" altLang="en-US" dirty="0"/>
              <a:t>　・データ蓄積活用のスケールアップ</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4225F9A-ECE1-444C-9094-8285056A6600}" type="slidenum">
              <a:rPr kumimoji="1" lang="ja-JP" altLang="en-US" smtClean="0"/>
              <a:t>2</a:t>
            </a:fld>
            <a:endParaRPr kumimoji="1" lang="ja-JP" altLang="en-US" dirty="0"/>
          </a:p>
        </p:txBody>
      </p:sp>
    </p:spTree>
    <p:extLst>
      <p:ext uri="{BB962C8B-B14F-4D97-AF65-F5344CB8AC3E}">
        <p14:creationId xmlns:p14="http://schemas.microsoft.com/office/powerpoint/2010/main" val="64712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F66A6B9-E8A0-480F-B6E5-7181ACB22824}"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33913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D4736-0C47-4707-BAAD-2BF1C2771776}"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207533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68F860-A47D-4F2B-813F-EA0EA1F2BC7B}"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75961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BBB318-7460-4E9C-85FF-D70D3345B358}"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402578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357C7CA-0B01-4141-B9A4-2E4C3FD13A76}"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121325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EFEF34-6922-4726-B61A-398970FDB83C}" type="datetime1">
              <a:rPr kumimoji="1" lang="ja-JP" altLang="en-US" smtClean="0"/>
              <a:t>2021/8/27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41202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874C26-8786-4B83-B91E-3E6D5804B7C4}" type="datetime1">
              <a:rPr kumimoji="1" lang="ja-JP" altLang="en-US" smtClean="0"/>
              <a:t>2021/8/27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414158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B24F6E-3A02-480C-AE83-B65BF90A210C}" type="datetime1">
              <a:rPr kumimoji="1" lang="ja-JP" altLang="en-US" smtClean="0"/>
              <a:t>2021/8/27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151146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F3A53-2A46-474B-BD18-C702D54D00D3}" type="datetime1">
              <a:rPr kumimoji="1" lang="ja-JP" altLang="en-US" smtClean="0"/>
              <a:t>2021/8/27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126501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7357BA-53B4-4CBD-B80B-89FE76ACC950}" type="datetime1">
              <a:rPr kumimoji="1" lang="ja-JP" altLang="en-US" smtClean="0"/>
              <a:t>2021/8/27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75259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6582EC-8557-41B7-9B23-F428559B32E8}" type="datetime1">
              <a:rPr kumimoji="1" lang="ja-JP" altLang="en-US" smtClean="0"/>
              <a:t>2021/8/27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29070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FA068-A07E-4B01-8F3E-170ABDEADBF5}" type="datetime1">
              <a:rPr kumimoji="1" lang="ja-JP" altLang="en-US" smtClean="0"/>
              <a:t>2021/8/27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1320-ED73-4D08-BD04-ED3AB4764EAC}" type="slidenum">
              <a:rPr kumimoji="1" lang="ja-JP" altLang="en-US" smtClean="0"/>
              <a:t>‹#›</a:t>
            </a:fld>
            <a:endParaRPr kumimoji="1" lang="ja-JP" altLang="en-US"/>
          </a:p>
        </p:txBody>
      </p:sp>
    </p:spTree>
    <p:extLst>
      <p:ext uri="{BB962C8B-B14F-4D97-AF65-F5344CB8AC3E}">
        <p14:creationId xmlns:p14="http://schemas.microsoft.com/office/powerpoint/2010/main" val="1522935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9A0A9D-D24C-4B75-ACC9-26402234E419}"/>
              </a:ext>
            </a:extLst>
          </p:cNvPr>
          <p:cNvSpPr txBox="1"/>
          <p:nvPr/>
        </p:nvSpPr>
        <p:spPr>
          <a:xfrm>
            <a:off x="1324197" y="2670098"/>
            <a:ext cx="6434103" cy="1077218"/>
          </a:xfrm>
          <a:prstGeom prst="rect">
            <a:avLst/>
          </a:prstGeom>
          <a:noFill/>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rPr>
              <a:t>スーパーシティ型国家戦略特別区域</a:t>
            </a:r>
            <a:r>
              <a:rPr kumimoji="1" lang="ja-JP" altLang="en-US" sz="3200" b="1" dirty="0" smtClean="0">
                <a:latin typeface="Meiryo UI" panose="020B0604030504040204" pitchFamily="50" charset="-128"/>
                <a:ea typeface="Meiryo UI" panose="020B0604030504040204" pitchFamily="50" charset="-128"/>
              </a:rPr>
              <a:t>の指定</a:t>
            </a:r>
            <a:r>
              <a:rPr kumimoji="1" lang="ja-JP" altLang="en-US" sz="3200" b="1" dirty="0">
                <a:latin typeface="Meiryo UI" panose="020B0604030504040204" pitchFamily="50" charset="-128"/>
                <a:ea typeface="Meiryo UI" panose="020B0604030504040204" pitchFamily="50" charset="-128"/>
              </a:rPr>
              <a:t>に係る状況に</a:t>
            </a:r>
            <a:r>
              <a:rPr kumimoji="1" lang="ja-JP" altLang="en-US" sz="3200" b="1" dirty="0" smtClean="0">
                <a:latin typeface="Meiryo UI" panose="020B0604030504040204" pitchFamily="50" charset="-128"/>
                <a:ea typeface="Meiryo UI" panose="020B0604030504040204" pitchFamily="50" charset="-128"/>
              </a:rPr>
              <a:t>ついて（</a:t>
            </a:r>
            <a:r>
              <a:rPr kumimoji="1" lang="ja-JP" altLang="en-US" sz="3200" b="1" dirty="0">
                <a:latin typeface="Meiryo UI" panose="020B0604030504040204" pitchFamily="50" charset="-128"/>
                <a:ea typeface="Meiryo UI" panose="020B0604030504040204" pitchFamily="50" charset="-128"/>
              </a:rPr>
              <a:t>報告</a:t>
            </a:r>
            <a:r>
              <a:rPr kumimoji="1" lang="ja-JP" altLang="en-US" sz="3200" b="1" dirty="0" smtClean="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0" y="0"/>
            <a:ext cx="9144000" cy="1362272"/>
            <a:chOff x="0" y="0"/>
            <a:chExt cx="9144000" cy="1362272"/>
          </a:xfrm>
        </p:grpSpPr>
        <p:sp>
          <p:nvSpPr>
            <p:cNvPr id="7" name="正方形/長方形 6"/>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資料５</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6"/>
            <p:cNvSpPr txBox="1"/>
            <p:nvPr/>
          </p:nvSpPr>
          <p:spPr>
            <a:xfrm>
              <a:off x="5728227" y="373325"/>
              <a:ext cx="341577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本部（大阪府市）会議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2" name="直線コネクタ 11"/>
          <p:cNvCxnSpPr/>
          <p:nvPr/>
        </p:nvCxnSpPr>
        <p:spPr>
          <a:xfrm>
            <a:off x="522000" y="3777760"/>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FBFC945F-B48E-4161-A78F-64BE2C62E2F4}"/>
              </a:ext>
            </a:extLst>
          </p:cNvPr>
          <p:cNvSpPr txBox="1"/>
          <p:nvPr/>
        </p:nvSpPr>
        <p:spPr>
          <a:xfrm>
            <a:off x="1237368" y="6055600"/>
            <a:ext cx="6669263" cy="461665"/>
          </a:xfrm>
          <a:prstGeom prst="rect">
            <a:avLst/>
          </a:prstGeom>
          <a:noFill/>
        </p:spPr>
        <p:txBody>
          <a:bodyPr wrap="none" rtlCol="0">
            <a:spAutoFit/>
          </a:bodyPr>
          <a:lstStyle/>
          <a:p>
            <a:pPr algn="ctr"/>
            <a:r>
              <a:rPr kumimoji="1" lang="ja-JP" altLang="en-US" sz="2400" b="1" dirty="0" smtClean="0">
                <a:latin typeface="Meiryo UI" panose="020B0604030504040204" pitchFamily="50" charset="-128"/>
                <a:ea typeface="Meiryo UI" panose="020B0604030504040204" pitchFamily="50" charset="-128"/>
              </a:rPr>
              <a:t>大阪府スマートシティ戦略部 ／ 大阪市</a:t>
            </a:r>
            <a:r>
              <a:rPr kumimoji="1" lang="en-US" altLang="ja-JP" sz="2400" b="1" dirty="0" smtClean="0">
                <a:latin typeface="Meiryo UI" panose="020B0604030504040204" pitchFamily="50" charset="-128"/>
                <a:ea typeface="Meiryo UI" panose="020B0604030504040204" pitchFamily="50" charset="-128"/>
              </a:rPr>
              <a:t>ICT</a:t>
            </a:r>
            <a:r>
              <a:rPr kumimoji="1" lang="ja-JP" altLang="en-US" sz="2400" b="1" dirty="0" smtClean="0">
                <a:latin typeface="Meiryo UI" panose="020B0604030504040204" pitchFamily="50" charset="-128"/>
                <a:ea typeface="Meiryo UI" panose="020B0604030504040204" pitchFamily="50" charset="-128"/>
              </a:rPr>
              <a:t>戦略室</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3144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8CD1847-9535-44D2-A85C-36F38A9BCF87}"/>
              </a:ext>
            </a:extLst>
          </p:cNvPr>
          <p:cNvPicPr>
            <a:picLocks noChangeAspect="1"/>
          </p:cNvPicPr>
          <p:nvPr/>
        </p:nvPicPr>
        <p:blipFill>
          <a:blip r:embed="rId3"/>
          <a:stretch>
            <a:fillRect/>
          </a:stretch>
        </p:blipFill>
        <p:spPr>
          <a:xfrm>
            <a:off x="733755" y="901870"/>
            <a:ext cx="7676489" cy="5824254"/>
          </a:xfrm>
          <a:prstGeom prst="rect">
            <a:avLst/>
          </a:prstGeom>
        </p:spPr>
      </p:pic>
      <p:sp>
        <p:nvSpPr>
          <p:cNvPr id="8" name="正方形/長方形 7">
            <a:extLst>
              <a:ext uri="{FF2B5EF4-FFF2-40B4-BE49-F238E27FC236}">
                <a16:creationId xmlns:a16="http://schemas.microsoft.com/office/drawing/2014/main" id="{8B0EA8C9-A62B-4185-BF61-E02EDBD01CBF}"/>
              </a:ext>
            </a:extLst>
          </p:cNvPr>
          <p:cNvSpPr/>
          <p:nvPr/>
        </p:nvSpPr>
        <p:spPr>
          <a:xfrm>
            <a:off x="606377" y="848434"/>
            <a:ext cx="7938448" cy="5905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FBC76D6-A90C-4754-B0EB-27EECC27DACE}"/>
              </a:ext>
            </a:extLst>
          </p:cNvPr>
          <p:cNvSpPr txBox="1"/>
          <p:nvPr/>
        </p:nvSpPr>
        <p:spPr>
          <a:xfrm>
            <a:off x="810301" y="85252"/>
            <a:ext cx="7457491" cy="338554"/>
          </a:xfrm>
          <a:prstGeom prst="rect">
            <a:avLst/>
          </a:prstGeom>
          <a:noFill/>
        </p:spPr>
        <p:txBody>
          <a:bodyPr wrap="none" rtlCol="0">
            <a:spAutoFit/>
          </a:bodyPr>
          <a:lstStyle/>
          <a:p>
            <a:pPr lvl="0">
              <a:defRPr/>
            </a:pPr>
            <a:r>
              <a:rPr kumimoji="1" lang="ja-JP" altLang="en-US" sz="1600" b="1" dirty="0">
                <a:solidFill>
                  <a:prstClr val="black"/>
                </a:solidFill>
                <a:latin typeface="Meiryo UI" panose="020B0604030504040204" pitchFamily="50" charset="-128"/>
                <a:ea typeface="Meiryo UI" panose="020B0604030504040204" pitchFamily="50" charset="-128"/>
              </a:rPr>
              <a:t>「スーパーシティ型国家戦略特別区域の指定に向けた大阪府市の提案書」　抜粋その①</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8" name="直線コネクタ 17">
            <a:extLst>
              <a:ext uri="{FF2B5EF4-FFF2-40B4-BE49-F238E27FC236}">
                <a16:creationId xmlns:a16="http://schemas.microsoft.com/office/drawing/2014/main" id="{246EA882-69D5-48D5-B53C-CA9B9997FA59}"/>
              </a:ext>
            </a:extLst>
          </p:cNvPr>
          <p:cNvCxnSpPr/>
          <p:nvPr/>
        </p:nvCxnSpPr>
        <p:spPr>
          <a:xfrm>
            <a:off x="468878" y="484196"/>
            <a:ext cx="8386550" cy="0"/>
          </a:xfrm>
          <a:prstGeom prst="line">
            <a:avLst/>
          </a:prstGeom>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id="{51077844-4877-452B-8B07-D3316D321B17}"/>
              </a:ext>
            </a:extLst>
          </p:cNvPr>
          <p:cNvSpPr/>
          <p:nvPr/>
        </p:nvSpPr>
        <p:spPr>
          <a:xfrm>
            <a:off x="6832117" y="460918"/>
            <a:ext cx="2023311" cy="261610"/>
          </a:xfrm>
          <a:prstGeom prst="rect">
            <a:avLst/>
          </a:prstGeom>
        </p:spPr>
        <p:txBody>
          <a:bodyPr wrap="none">
            <a:spAutoFit/>
          </a:bodyPr>
          <a:lstStyle/>
          <a:p>
            <a:r>
              <a:rPr lang="en-US" altLang="ja-JP" sz="1100" dirty="0"/>
              <a:t>2021</a:t>
            </a:r>
            <a:r>
              <a:rPr lang="ja-JP" altLang="en-US" sz="1100" dirty="0"/>
              <a:t>年</a:t>
            </a:r>
            <a:r>
              <a:rPr lang="en-US" altLang="ja-JP" sz="1100" dirty="0"/>
              <a:t>4</a:t>
            </a:r>
            <a:r>
              <a:rPr lang="ja-JP" altLang="en-US" sz="1100" dirty="0"/>
              <a:t>月</a:t>
            </a:r>
            <a:r>
              <a:rPr lang="en-US" altLang="ja-JP" sz="1100" dirty="0"/>
              <a:t>16</a:t>
            </a:r>
            <a:r>
              <a:rPr lang="ja-JP" altLang="en-US" sz="1100" dirty="0"/>
              <a:t>日　内閣府提出</a:t>
            </a:r>
          </a:p>
        </p:txBody>
      </p:sp>
      <p:sp>
        <p:nvSpPr>
          <p:cNvPr id="10" name="正方形/長方形 9"/>
          <p:cNvSpPr/>
          <p:nvPr/>
        </p:nvSpPr>
        <p:spPr>
          <a:xfrm>
            <a:off x="8644034" y="-9526"/>
            <a:ext cx="47938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28866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8610864" y="6449362"/>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２</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a:extLst>
              <a:ext uri="{FF2B5EF4-FFF2-40B4-BE49-F238E27FC236}">
                <a16:creationId xmlns:a16="http://schemas.microsoft.com/office/drawing/2014/main" id="{ADC554F6-191C-457F-8476-86D60E1A26F9}"/>
              </a:ext>
            </a:extLst>
          </p:cNvPr>
          <p:cNvPicPr>
            <a:picLocks noChangeAspect="1"/>
          </p:cNvPicPr>
          <p:nvPr/>
        </p:nvPicPr>
        <p:blipFill>
          <a:blip r:embed="rId2"/>
          <a:stretch>
            <a:fillRect/>
          </a:stretch>
        </p:blipFill>
        <p:spPr>
          <a:xfrm>
            <a:off x="744048" y="814316"/>
            <a:ext cx="7711995" cy="5802210"/>
          </a:xfrm>
          <a:prstGeom prst="rect">
            <a:avLst/>
          </a:prstGeom>
        </p:spPr>
      </p:pic>
      <p:sp>
        <p:nvSpPr>
          <p:cNvPr id="37" name="正方形/長方形 36">
            <a:extLst>
              <a:ext uri="{FF2B5EF4-FFF2-40B4-BE49-F238E27FC236}">
                <a16:creationId xmlns:a16="http://schemas.microsoft.com/office/drawing/2014/main" id="{0AC747BB-7E7F-4719-A056-7AFECF22DFCA}"/>
              </a:ext>
            </a:extLst>
          </p:cNvPr>
          <p:cNvSpPr/>
          <p:nvPr/>
        </p:nvSpPr>
        <p:spPr>
          <a:xfrm>
            <a:off x="623249" y="759725"/>
            <a:ext cx="7938448" cy="5905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0FC8B82E-D455-437E-A479-15977E650979}"/>
              </a:ext>
            </a:extLst>
          </p:cNvPr>
          <p:cNvSpPr txBox="1"/>
          <p:nvPr/>
        </p:nvSpPr>
        <p:spPr>
          <a:xfrm>
            <a:off x="810301" y="85252"/>
            <a:ext cx="7457491" cy="338554"/>
          </a:xfrm>
          <a:prstGeom prst="rect">
            <a:avLst/>
          </a:prstGeom>
          <a:noFill/>
        </p:spPr>
        <p:txBody>
          <a:bodyPr wrap="none" rtlCol="0">
            <a:spAutoFit/>
          </a:bodyPr>
          <a:lstStyle/>
          <a:p>
            <a:pPr lvl="0">
              <a:defRPr/>
            </a:pPr>
            <a:r>
              <a:rPr kumimoji="1" lang="ja-JP" altLang="en-US" sz="1600" b="1" dirty="0">
                <a:solidFill>
                  <a:prstClr val="black"/>
                </a:solidFill>
                <a:latin typeface="Meiryo UI" panose="020B0604030504040204" pitchFamily="50" charset="-128"/>
                <a:ea typeface="Meiryo UI" panose="020B0604030504040204" pitchFamily="50" charset="-128"/>
              </a:rPr>
              <a:t>「スーパーシティ型国家戦略特別区域の指定に向けた大阪府市の提案書」　抜粋その②</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2" name="直線コネクタ 51">
            <a:extLst>
              <a:ext uri="{FF2B5EF4-FFF2-40B4-BE49-F238E27FC236}">
                <a16:creationId xmlns:a16="http://schemas.microsoft.com/office/drawing/2014/main" id="{9F6B8982-3F9E-4722-A3FB-D349A09EF06D}"/>
              </a:ext>
            </a:extLst>
          </p:cNvPr>
          <p:cNvCxnSpPr/>
          <p:nvPr/>
        </p:nvCxnSpPr>
        <p:spPr>
          <a:xfrm>
            <a:off x="468878" y="484196"/>
            <a:ext cx="8386550" cy="0"/>
          </a:xfrm>
          <a:prstGeom prst="line">
            <a:avLst/>
          </a:prstGeom>
        </p:spPr>
        <p:style>
          <a:lnRef idx="1">
            <a:schemeClr val="dk1"/>
          </a:lnRef>
          <a:fillRef idx="0">
            <a:schemeClr val="dk1"/>
          </a:fillRef>
          <a:effectRef idx="0">
            <a:schemeClr val="dk1"/>
          </a:effectRef>
          <a:fontRef idx="minor">
            <a:schemeClr val="tx1"/>
          </a:fontRef>
        </p:style>
      </p:cxnSp>
      <p:sp>
        <p:nvSpPr>
          <p:cNvPr id="53" name="正方形/長方形 52">
            <a:extLst>
              <a:ext uri="{FF2B5EF4-FFF2-40B4-BE49-F238E27FC236}">
                <a16:creationId xmlns:a16="http://schemas.microsoft.com/office/drawing/2014/main" id="{37DBE25A-4C94-44C2-8F24-CED6A5149820}"/>
              </a:ext>
            </a:extLst>
          </p:cNvPr>
          <p:cNvSpPr/>
          <p:nvPr/>
        </p:nvSpPr>
        <p:spPr>
          <a:xfrm>
            <a:off x="6882912" y="477242"/>
            <a:ext cx="2023311" cy="261610"/>
          </a:xfrm>
          <a:prstGeom prst="rect">
            <a:avLst/>
          </a:prstGeom>
        </p:spPr>
        <p:txBody>
          <a:bodyPr wrap="none">
            <a:spAutoFit/>
          </a:bodyPr>
          <a:lstStyle/>
          <a:p>
            <a:r>
              <a:rPr lang="en-US" altLang="ja-JP" sz="1100" dirty="0"/>
              <a:t>2021</a:t>
            </a:r>
            <a:r>
              <a:rPr lang="ja-JP" altLang="en-US" sz="1100" dirty="0"/>
              <a:t>年</a:t>
            </a:r>
            <a:r>
              <a:rPr lang="en-US" altLang="ja-JP" sz="1100" dirty="0"/>
              <a:t>4</a:t>
            </a:r>
            <a:r>
              <a:rPr lang="ja-JP" altLang="en-US" sz="1100" dirty="0"/>
              <a:t>月</a:t>
            </a:r>
            <a:r>
              <a:rPr lang="en-US" altLang="ja-JP" sz="1100" dirty="0"/>
              <a:t>16</a:t>
            </a:r>
            <a:r>
              <a:rPr lang="ja-JP" altLang="en-US" sz="1100" dirty="0"/>
              <a:t>日　内閣府提出</a:t>
            </a:r>
          </a:p>
        </p:txBody>
      </p:sp>
    </p:spTree>
    <p:extLst>
      <p:ext uri="{BB962C8B-B14F-4D97-AF65-F5344CB8AC3E}">
        <p14:creationId xmlns:p14="http://schemas.microsoft.com/office/powerpoint/2010/main" val="307915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FC61DAB-8467-48EC-971C-527146F9CB0B}"/>
              </a:ext>
            </a:extLst>
          </p:cNvPr>
          <p:cNvPicPr>
            <a:picLocks noChangeAspect="1"/>
          </p:cNvPicPr>
          <p:nvPr/>
        </p:nvPicPr>
        <p:blipFill>
          <a:blip r:embed="rId2"/>
          <a:stretch>
            <a:fillRect/>
          </a:stretch>
        </p:blipFill>
        <p:spPr>
          <a:xfrm>
            <a:off x="582303" y="1067905"/>
            <a:ext cx="7730317" cy="5289164"/>
          </a:xfrm>
          <a:prstGeom prst="rect">
            <a:avLst/>
          </a:prstGeom>
        </p:spPr>
      </p:pic>
      <p:sp>
        <p:nvSpPr>
          <p:cNvPr id="38" name="正方形/長方形 37">
            <a:extLst>
              <a:ext uri="{FF2B5EF4-FFF2-40B4-BE49-F238E27FC236}">
                <a16:creationId xmlns:a16="http://schemas.microsoft.com/office/drawing/2014/main" id="{D1E7C696-B1C4-4C2C-981C-9A4E000A1774}"/>
              </a:ext>
            </a:extLst>
          </p:cNvPr>
          <p:cNvSpPr/>
          <p:nvPr/>
        </p:nvSpPr>
        <p:spPr>
          <a:xfrm>
            <a:off x="623249" y="759725"/>
            <a:ext cx="7938448" cy="5905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CC69BFB0-9935-4EC3-85AF-D6923A3D5F50}"/>
              </a:ext>
            </a:extLst>
          </p:cNvPr>
          <p:cNvSpPr txBox="1"/>
          <p:nvPr/>
        </p:nvSpPr>
        <p:spPr>
          <a:xfrm>
            <a:off x="810301" y="85252"/>
            <a:ext cx="7457491" cy="338554"/>
          </a:xfrm>
          <a:prstGeom prst="rect">
            <a:avLst/>
          </a:prstGeom>
          <a:noFill/>
        </p:spPr>
        <p:txBody>
          <a:bodyPr wrap="none" rtlCol="0">
            <a:spAutoFit/>
          </a:bodyPr>
          <a:lstStyle/>
          <a:p>
            <a:pPr lvl="0">
              <a:defRPr/>
            </a:pPr>
            <a:r>
              <a:rPr kumimoji="1" lang="ja-JP" altLang="en-US" sz="1600" b="1" dirty="0">
                <a:solidFill>
                  <a:prstClr val="black"/>
                </a:solidFill>
                <a:latin typeface="Meiryo UI" panose="020B0604030504040204" pitchFamily="50" charset="-128"/>
                <a:ea typeface="Meiryo UI" panose="020B0604030504040204" pitchFamily="50" charset="-128"/>
              </a:rPr>
              <a:t>「スーパーシティ型国家戦略特別区域の指定に向けた大阪府市の提案書」　抜粋その③</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4" name="直線コネクタ 43">
            <a:extLst>
              <a:ext uri="{FF2B5EF4-FFF2-40B4-BE49-F238E27FC236}">
                <a16:creationId xmlns:a16="http://schemas.microsoft.com/office/drawing/2014/main" id="{902F4F6D-15CF-4E43-9CD7-4BCBAB7E3132}"/>
              </a:ext>
            </a:extLst>
          </p:cNvPr>
          <p:cNvCxnSpPr/>
          <p:nvPr/>
        </p:nvCxnSpPr>
        <p:spPr>
          <a:xfrm>
            <a:off x="468878" y="484196"/>
            <a:ext cx="8386550" cy="0"/>
          </a:xfrm>
          <a:prstGeom prst="line">
            <a:avLst/>
          </a:prstGeom>
        </p:spPr>
        <p:style>
          <a:lnRef idx="1">
            <a:schemeClr val="dk1"/>
          </a:lnRef>
          <a:fillRef idx="0">
            <a:schemeClr val="dk1"/>
          </a:fillRef>
          <a:effectRef idx="0">
            <a:schemeClr val="dk1"/>
          </a:effectRef>
          <a:fontRef idx="minor">
            <a:schemeClr val="tx1"/>
          </a:fontRef>
        </p:style>
      </p:cxnSp>
      <p:sp>
        <p:nvSpPr>
          <p:cNvPr id="45" name="正方形/長方形 44">
            <a:extLst>
              <a:ext uri="{FF2B5EF4-FFF2-40B4-BE49-F238E27FC236}">
                <a16:creationId xmlns:a16="http://schemas.microsoft.com/office/drawing/2014/main" id="{732FD339-CCE1-4860-92C1-60FB3D54D589}"/>
              </a:ext>
            </a:extLst>
          </p:cNvPr>
          <p:cNvSpPr/>
          <p:nvPr/>
        </p:nvSpPr>
        <p:spPr>
          <a:xfrm>
            <a:off x="6882912" y="477242"/>
            <a:ext cx="2023311" cy="261610"/>
          </a:xfrm>
          <a:prstGeom prst="rect">
            <a:avLst/>
          </a:prstGeom>
        </p:spPr>
        <p:txBody>
          <a:bodyPr wrap="none">
            <a:spAutoFit/>
          </a:bodyPr>
          <a:lstStyle/>
          <a:p>
            <a:r>
              <a:rPr lang="en-US" altLang="ja-JP" sz="1100" dirty="0"/>
              <a:t>2021</a:t>
            </a:r>
            <a:r>
              <a:rPr lang="ja-JP" altLang="en-US" sz="1100" dirty="0"/>
              <a:t>年</a:t>
            </a:r>
            <a:r>
              <a:rPr lang="en-US" altLang="ja-JP" sz="1100" dirty="0"/>
              <a:t>4</a:t>
            </a:r>
            <a:r>
              <a:rPr lang="ja-JP" altLang="en-US" sz="1100" dirty="0"/>
              <a:t>月</a:t>
            </a:r>
            <a:r>
              <a:rPr lang="en-US" altLang="ja-JP" sz="1100" dirty="0"/>
              <a:t>16</a:t>
            </a:r>
            <a:r>
              <a:rPr lang="ja-JP" altLang="en-US" sz="1100" dirty="0"/>
              <a:t>日　内閣府提出</a:t>
            </a:r>
          </a:p>
        </p:txBody>
      </p:sp>
      <p:sp>
        <p:nvSpPr>
          <p:cNvPr id="8" name="正方形/長方形 7"/>
          <p:cNvSpPr/>
          <p:nvPr/>
        </p:nvSpPr>
        <p:spPr>
          <a:xfrm>
            <a:off x="8611020" y="-9278"/>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３</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84108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BFC945F-B48E-4161-A78F-64BE2C62E2F4}"/>
              </a:ext>
            </a:extLst>
          </p:cNvPr>
          <p:cNvSpPr txBox="1"/>
          <p:nvPr/>
        </p:nvSpPr>
        <p:spPr>
          <a:xfrm>
            <a:off x="2299446" y="84086"/>
            <a:ext cx="498085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noProof="0" dirty="0">
                <a:solidFill>
                  <a:prstClr val="black"/>
                </a:solidFill>
                <a:latin typeface="Meiryo UI" panose="020B0604030504040204" pitchFamily="50" charset="-128"/>
                <a:ea typeface="Meiryo UI" panose="020B0604030504040204" pitchFamily="50" charset="-128"/>
              </a:rPr>
              <a:t>これまでの経過と今後のスケジュール（想定）</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 name="直線コネクタ 5">
            <a:extLst>
              <a:ext uri="{FF2B5EF4-FFF2-40B4-BE49-F238E27FC236}">
                <a16:creationId xmlns:a16="http://schemas.microsoft.com/office/drawing/2014/main" id="{9E68AC28-EEB1-4A17-83C3-83BAF7C13F76}"/>
              </a:ext>
            </a:extLst>
          </p:cNvPr>
          <p:cNvCxnSpPr/>
          <p:nvPr/>
        </p:nvCxnSpPr>
        <p:spPr>
          <a:xfrm>
            <a:off x="468878" y="484196"/>
            <a:ext cx="8386550" cy="0"/>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580695" y="1066528"/>
            <a:ext cx="3818434" cy="338554"/>
          </a:xfrm>
          <a:prstGeom prst="homePlate">
            <a:avLst/>
          </a:prstGeom>
          <a:solidFill>
            <a:schemeClr val="accent4">
              <a:lumMod val="20000"/>
              <a:lumOff val="80000"/>
            </a:schemeClr>
          </a:solidFill>
          <a:ln>
            <a:solidFill>
              <a:schemeClr val="bg1">
                <a:lumMod val="50000"/>
              </a:schemeClr>
            </a:solidFill>
          </a:ln>
        </p:spPr>
        <p:txBody>
          <a:bodyPr wrap="square" rtlCol="0">
            <a:spAutoFit/>
          </a:bodyPr>
          <a:lstStyle/>
          <a:p>
            <a:pPr algn="ctr"/>
            <a:r>
              <a:rPr kumimoji="1" lang="ja-JP" altLang="en-US" sz="1600" b="1" dirty="0"/>
              <a:t>これまでの経過</a:t>
            </a:r>
          </a:p>
        </p:txBody>
      </p:sp>
      <p:sp>
        <p:nvSpPr>
          <p:cNvPr id="8" name="テキスト ボックス 7"/>
          <p:cNvSpPr txBox="1"/>
          <p:nvPr/>
        </p:nvSpPr>
        <p:spPr>
          <a:xfrm>
            <a:off x="4844957" y="1066528"/>
            <a:ext cx="3966948" cy="338554"/>
          </a:xfrm>
          <a:prstGeom prst="chevron">
            <a:avLst/>
          </a:prstGeom>
          <a:solidFill>
            <a:schemeClr val="accent4">
              <a:lumMod val="20000"/>
              <a:lumOff val="80000"/>
            </a:schemeClr>
          </a:solidFill>
          <a:ln>
            <a:solidFill>
              <a:schemeClr val="bg1">
                <a:lumMod val="50000"/>
              </a:schemeClr>
            </a:solidFill>
          </a:ln>
        </p:spPr>
        <p:txBody>
          <a:bodyPr wrap="square" rtlCol="0">
            <a:spAutoFit/>
          </a:bodyPr>
          <a:lstStyle/>
          <a:p>
            <a:pPr algn="ctr"/>
            <a:r>
              <a:rPr kumimoji="1" lang="ja-JP" altLang="en-US" sz="1600" b="1" dirty="0"/>
              <a:t>今後のスケジュール（想定）</a:t>
            </a:r>
          </a:p>
        </p:txBody>
      </p:sp>
      <p:graphicFrame>
        <p:nvGraphicFramePr>
          <p:cNvPr id="3" name="表 8">
            <a:extLst>
              <a:ext uri="{FF2B5EF4-FFF2-40B4-BE49-F238E27FC236}">
                <a16:creationId xmlns:a16="http://schemas.microsoft.com/office/drawing/2014/main" id="{512050EE-BFC9-4A78-9A37-A1730250009B}"/>
              </a:ext>
            </a:extLst>
          </p:cNvPr>
          <p:cNvGraphicFramePr>
            <a:graphicFrameLocks noGrp="1"/>
          </p:cNvGraphicFramePr>
          <p:nvPr/>
        </p:nvGraphicFramePr>
        <p:xfrm>
          <a:off x="580694" y="1589655"/>
          <a:ext cx="3906221" cy="4996682"/>
        </p:xfrm>
        <a:graphic>
          <a:graphicData uri="http://schemas.openxmlformats.org/drawingml/2006/table">
            <a:tbl>
              <a:tblPr firstRow="1" bandRow="1">
                <a:tableStyleId>{5940675A-B579-460E-94D1-54222C63F5DA}</a:tableStyleId>
              </a:tblPr>
              <a:tblGrid>
                <a:gridCol w="1134221">
                  <a:extLst>
                    <a:ext uri="{9D8B030D-6E8A-4147-A177-3AD203B41FA5}">
                      <a16:colId xmlns:a16="http://schemas.microsoft.com/office/drawing/2014/main" val="4250753553"/>
                    </a:ext>
                  </a:extLst>
                </a:gridCol>
                <a:gridCol w="2772000">
                  <a:extLst>
                    <a:ext uri="{9D8B030D-6E8A-4147-A177-3AD203B41FA5}">
                      <a16:colId xmlns:a16="http://schemas.microsoft.com/office/drawing/2014/main" val="3837843353"/>
                    </a:ext>
                  </a:extLst>
                </a:gridCol>
              </a:tblGrid>
              <a:tr h="255173">
                <a:tc>
                  <a:txBody>
                    <a:bodyPr/>
                    <a:lstStyle/>
                    <a:p>
                      <a:pPr algn="ctr"/>
                      <a:r>
                        <a:rPr kumimoji="1" lang="ja-JP" altLang="en-US" sz="1300" b="1" dirty="0"/>
                        <a:t>年月</a:t>
                      </a:r>
                    </a:p>
                  </a:txBody>
                  <a:tcPr>
                    <a:solidFill>
                      <a:schemeClr val="accent1">
                        <a:lumMod val="20000"/>
                        <a:lumOff val="80000"/>
                      </a:schemeClr>
                    </a:solidFill>
                  </a:tcPr>
                </a:tc>
                <a:tc>
                  <a:txBody>
                    <a:bodyPr/>
                    <a:lstStyle/>
                    <a:p>
                      <a:pPr algn="ctr"/>
                      <a:r>
                        <a:rPr kumimoji="1" lang="ja-JP" altLang="en-US" sz="1300" b="1" dirty="0"/>
                        <a:t>主な動き</a:t>
                      </a:r>
                    </a:p>
                  </a:txBody>
                  <a:tcPr>
                    <a:solidFill>
                      <a:schemeClr val="accent1">
                        <a:lumMod val="20000"/>
                        <a:lumOff val="80000"/>
                      </a:schemeClr>
                    </a:solidFill>
                  </a:tcPr>
                </a:tc>
                <a:extLst>
                  <a:ext uri="{0D108BD9-81ED-4DB2-BD59-A6C34878D82A}">
                    <a16:rowId xmlns:a16="http://schemas.microsoft.com/office/drawing/2014/main" val="516634982"/>
                  </a:ext>
                </a:extLst>
              </a:tr>
              <a:tr h="487259">
                <a:tc>
                  <a:txBody>
                    <a:bodyPr/>
                    <a:lstStyle/>
                    <a:p>
                      <a:r>
                        <a:rPr kumimoji="1" lang="en-US" altLang="ja-JP" sz="1300" dirty="0"/>
                        <a:t>2019</a:t>
                      </a:r>
                      <a:r>
                        <a:rPr kumimoji="1" lang="ja-JP" altLang="en-US" sz="1300" dirty="0"/>
                        <a:t>年</a:t>
                      </a:r>
                      <a:r>
                        <a:rPr kumimoji="1" lang="en-US" altLang="ja-JP" sz="1300" dirty="0"/>
                        <a:t>5</a:t>
                      </a:r>
                      <a:r>
                        <a:rPr kumimoji="1" lang="ja-JP" altLang="en-US" sz="1300" dirty="0"/>
                        <a:t>月</a:t>
                      </a:r>
                    </a:p>
                  </a:txBody>
                  <a:tcPr/>
                </a:tc>
                <a:tc>
                  <a:txBody>
                    <a:bodyPr/>
                    <a:lstStyle/>
                    <a:p>
                      <a:r>
                        <a:rPr kumimoji="1" lang="ja-JP" altLang="en-US" sz="1300" dirty="0"/>
                        <a:t>松井市長が夢洲をスーパーシティに指定するよう政府に働きかけることを公表</a:t>
                      </a:r>
                    </a:p>
                  </a:txBody>
                  <a:tcPr/>
                </a:tc>
                <a:extLst>
                  <a:ext uri="{0D108BD9-81ED-4DB2-BD59-A6C34878D82A}">
                    <a16:rowId xmlns:a16="http://schemas.microsoft.com/office/drawing/2014/main" val="2374712607"/>
                  </a:ext>
                </a:extLst>
              </a:tr>
              <a:tr h="487259">
                <a:tc>
                  <a:txBody>
                    <a:bodyPr/>
                    <a:lstStyle/>
                    <a:p>
                      <a:r>
                        <a:rPr kumimoji="1" lang="en-US" altLang="ja-JP" sz="1300" dirty="0"/>
                        <a:t>2019</a:t>
                      </a:r>
                      <a:r>
                        <a:rPr kumimoji="1" lang="ja-JP" altLang="en-US" sz="1300" dirty="0"/>
                        <a:t>年</a:t>
                      </a:r>
                      <a:r>
                        <a:rPr kumimoji="1" lang="en-US" altLang="ja-JP" sz="1300" dirty="0"/>
                        <a:t>9</a:t>
                      </a:r>
                      <a:r>
                        <a:rPr kumimoji="1" lang="ja-JP" altLang="en-US" sz="1300" dirty="0"/>
                        <a:t>月</a:t>
                      </a:r>
                    </a:p>
                  </a:txBody>
                  <a:tcPr/>
                </a:tc>
                <a:tc>
                  <a:txBody>
                    <a:bodyPr/>
                    <a:lstStyle/>
                    <a:p>
                      <a:r>
                        <a:rPr kumimoji="1" lang="ja-JP" altLang="en-US" sz="1300" dirty="0">
                          <a:solidFill>
                            <a:schemeClr val="tx1"/>
                          </a:solidFill>
                        </a:rPr>
                        <a:t>松井市長が国家戦略特区</a:t>
                      </a:r>
                      <a:r>
                        <a:rPr kumimoji="1" lang="zh-TW" altLang="en-US" sz="1300" dirty="0">
                          <a:solidFill>
                            <a:schemeClr val="tx1"/>
                          </a:solidFill>
                        </a:rPr>
                        <a:t>諮問</a:t>
                      </a:r>
                      <a:r>
                        <a:rPr kumimoji="1" lang="ja-JP" altLang="en-US" sz="1300" dirty="0">
                          <a:solidFill>
                            <a:schemeClr val="tx1"/>
                          </a:solidFill>
                        </a:rPr>
                        <a:t>会議で</a:t>
                      </a:r>
                      <a:r>
                        <a:rPr kumimoji="1" lang="en-US" altLang="ja-JP" sz="1300" dirty="0">
                          <a:solidFill>
                            <a:schemeClr val="tx1"/>
                          </a:solidFill>
                        </a:rPr>
                        <a:t/>
                      </a:r>
                      <a:br>
                        <a:rPr kumimoji="1" lang="en-US" altLang="ja-JP" sz="1300" dirty="0">
                          <a:solidFill>
                            <a:schemeClr val="tx1"/>
                          </a:solidFill>
                        </a:rPr>
                      </a:br>
                      <a:r>
                        <a:rPr kumimoji="1" lang="ja-JP" altLang="en-US" sz="1300" dirty="0">
                          <a:solidFill>
                            <a:schemeClr val="tx1"/>
                          </a:solidFill>
                        </a:rPr>
                        <a:t>大阪府・市スーパーシティ構想を説明</a:t>
                      </a:r>
                    </a:p>
                  </a:txBody>
                  <a:tcPr/>
                </a:tc>
                <a:extLst>
                  <a:ext uri="{0D108BD9-81ED-4DB2-BD59-A6C34878D82A}">
                    <a16:rowId xmlns:a16="http://schemas.microsoft.com/office/drawing/2014/main" val="840471246"/>
                  </a:ext>
                </a:extLst>
              </a:tr>
              <a:tr h="395221">
                <a:tc>
                  <a:txBody>
                    <a:bodyPr/>
                    <a:lstStyle/>
                    <a:p>
                      <a:r>
                        <a:rPr kumimoji="1" lang="en-US" altLang="ja-JP" sz="1300" dirty="0"/>
                        <a:t>2020</a:t>
                      </a:r>
                      <a:r>
                        <a:rPr kumimoji="1" lang="ja-JP" altLang="en-US" sz="1300" dirty="0"/>
                        <a:t>年</a:t>
                      </a:r>
                      <a:r>
                        <a:rPr kumimoji="1" lang="en-US" altLang="ja-JP" sz="1300" dirty="0"/>
                        <a:t>12</a:t>
                      </a:r>
                      <a:r>
                        <a:rPr kumimoji="1" lang="ja-JP" altLang="en-US" sz="1300" dirty="0"/>
                        <a:t>月</a:t>
                      </a:r>
                    </a:p>
                  </a:txBody>
                  <a:tcPr/>
                </a:tc>
                <a:tc>
                  <a:txBody>
                    <a:bodyPr/>
                    <a:lstStyle/>
                    <a:p>
                      <a:r>
                        <a:rPr kumimoji="1" lang="ja-JP" altLang="en-US" sz="1300" dirty="0">
                          <a:solidFill>
                            <a:schemeClr val="tx1"/>
                          </a:solidFill>
                        </a:rPr>
                        <a:t>内閣府が区域指定に係る公募を開始</a:t>
                      </a:r>
                    </a:p>
                  </a:txBody>
                  <a:tcPr/>
                </a:tc>
                <a:extLst>
                  <a:ext uri="{0D108BD9-81ED-4DB2-BD59-A6C34878D82A}">
                    <a16:rowId xmlns:a16="http://schemas.microsoft.com/office/drawing/2014/main" val="1054198752"/>
                  </a:ext>
                </a:extLst>
              </a:tr>
              <a:tr h="395221">
                <a:tc>
                  <a:txBody>
                    <a:bodyPr/>
                    <a:lstStyle/>
                    <a:p>
                      <a:r>
                        <a:rPr kumimoji="1" lang="en-US" altLang="ja-JP" sz="1300" dirty="0"/>
                        <a:t>2021</a:t>
                      </a:r>
                      <a:r>
                        <a:rPr kumimoji="1" lang="ja-JP" altLang="en-US" sz="1300" dirty="0"/>
                        <a:t>年</a:t>
                      </a:r>
                      <a:r>
                        <a:rPr kumimoji="1" lang="en-US" altLang="ja-JP" sz="1300" dirty="0"/>
                        <a:t>1</a:t>
                      </a:r>
                      <a:r>
                        <a:rPr kumimoji="1" lang="ja-JP" altLang="en-US" sz="1300" dirty="0"/>
                        <a:t>月</a:t>
                      </a:r>
                    </a:p>
                  </a:txBody>
                  <a:tcPr/>
                </a:tc>
                <a:tc>
                  <a:txBody>
                    <a:bodyPr/>
                    <a:lstStyle/>
                    <a:p>
                      <a:r>
                        <a:rPr kumimoji="1" lang="ja-JP" altLang="en-US" sz="1300" dirty="0">
                          <a:solidFill>
                            <a:schemeClr val="tx1"/>
                          </a:solidFill>
                        </a:rPr>
                        <a:t>大阪府・市スーパーシティで実現したい</a:t>
                      </a:r>
                      <a:endParaRPr kumimoji="1" lang="en-US" altLang="ja-JP" sz="1300" dirty="0">
                        <a:solidFill>
                          <a:schemeClr val="tx1"/>
                        </a:solidFill>
                      </a:endParaRPr>
                    </a:p>
                    <a:p>
                      <a:r>
                        <a:rPr kumimoji="1" lang="ja-JP" altLang="en-US" sz="1300" dirty="0">
                          <a:solidFill>
                            <a:schemeClr val="tx1"/>
                          </a:solidFill>
                        </a:rPr>
                        <a:t>「最先端の未来社会サービス」の</a:t>
                      </a:r>
                      <a:r>
                        <a:rPr kumimoji="1" lang="en-US" altLang="ja-JP" sz="1300" dirty="0">
                          <a:solidFill>
                            <a:schemeClr val="tx1"/>
                          </a:solidFill>
                        </a:rPr>
                        <a:t/>
                      </a:r>
                      <a:br>
                        <a:rPr kumimoji="1" lang="en-US" altLang="ja-JP" sz="1300" dirty="0">
                          <a:solidFill>
                            <a:schemeClr val="tx1"/>
                          </a:solidFill>
                        </a:rPr>
                      </a:br>
                      <a:r>
                        <a:rPr kumimoji="1" lang="ja-JP" altLang="en-US" sz="1300" dirty="0">
                          <a:solidFill>
                            <a:schemeClr val="tx1"/>
                          </a:solidFill>
                        </a:rPr>
                        <a:t>アイデアを募集</a:t>
                      </a:r>
                    </a:p>
                  </a:txBody>
                  <a:tcPr/>
                </a:tc>
                <a:extLst>
                  <a:ext uri="{0D108BD9-81ED-4DB2-BD59-A6C34878D82A}">
                    <a16:rowId xmlns:a16="http://schemas.microsoft.com/office/drawing/2014/main" val="422587094"/>
                  </a:ext>
                </a:extLst>
              </a:tr>
              <a:tr h="395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2021</a:t>
                      </a:r>
                      <a:r>
                        <a:rPr kumimoji="1" lang="ja-JP" altLang="en-US" sz="1300" dirty="0"/>
                        <a:t>年</a:t>
                      </a:r>
                      <a:r>
                        <a:rPr kumimoji="1" lang="en-US" altLang="ja-JP" sz="1300" dirty="0"/>
                        <a:t>2</a:t>
                      </a:r>
                      <a:r>
                        <a:rPr kumimoji="1" lang="ja-JP" altLang="en-US" sz="1300" dirty="0"/>
                        <a:t>月</a:t>
                      </a:r>
                    </a:p>
                  </a:txBody>
                  <a:tcPr/>
                </a:tc>
                <a:tc>
                  <a:txBody>
                    <a:bodyPr/>
                    <a:lstStyle/>
                    <a:p>
                      <a:r>
                        <a:rPr kumimoji="1" lang="ja-JP" altLang="en-US" sz="1300" dirty="0">
                          <a:solidFill>
                            <a:schemeClr val="tx1"/>
                          </a:solidFill>
                        </a:rPr>
                        <a:t>大阪府・市スーパーシティ・フォーラムを開催</a:t>
                      </a:r>
                      <a:r>
                        <a:rPr kumimoji="1" lang="en-US" altLang="ja-JP" sz="1300" dirty="0">
                          <a:solidFill>
                            <a:schemeClr val="tx1"/>
                          </a:solidFill>
                        </a:rPr>
                        <a:t/>
                      </a:r>
                      <a:br>
                        <a:rPr kumimoji="1" lang="en-US" altLang="ja-JP" sz="1300" dirty="0">
                          <a:solidFill>
                            <a:schemeClr val="tx1"/>
                          </a:solidFill>
                        </a:rPr>
                      </a:br>
                      <a:r>
                        <a:rPr kumimoji="1" lang="ja-JP" altLang="en-US" sz="1300" dirty="0">
                          <a:solidFill>
                            <a:schemeClr val="tx1"/>
                          </a:solidFill>
                        </a:rPr>
                        <a:t>スーパーシティの取組に関する住民等の意見募集</a:t>
                      </a:r>
                    </a:p>
                  </a:txBody>
                  <a:tcPr/>
                </a:tc>
                <a:extLst>
                  <a:ext uri="{0D108BD9-81ED-4DB2-BD59-A6C34878D82A}">
                    <a16:rowId xmlns:a16="http://schemas.microsoft.com/office/drawing/2014/main" val="2789871810"/>
                  </a:ext>
                </a:extLst>
              </a:tr>
              <a:tr h="395221">
                <a:tc>
                  <a:txBody>
                    <a:bodyPr/>
                    <a:lstStyle/>
                    <a:p>
                      <a:r>
                        <a:rPr kumimoji="1" lang="en-US" altLang="ja-JP" sz="1300" dirty="0"/>
                        <a:t>2021</a:t>
                      </a:r>
                      <a:r>
                        <a:rPr kumimoji="1" lang="ja-JP" altLang="en-US" sz="1300" dirty="0"/>
                        <a:t>年</a:t>
                      </a:r>
                      <a:r>
                        <a:rPr kumimoji="1" lang="en-US" altLang="ja-JP" sz="1300" dirty="0"/>
                        <a:t>3</a:t>
                      </a:r>
                      <a:r>
                        <a:rPr kumimoji="1" lang="ja-JP" altLang="en-US" sz="1300" dirty="0"/>
                        <a:t>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大阪府・市スーパーシティで実現したい「最先端の未来社会サービス」の</a:t>
                      </a:r>
                      <a:r>
                        <a:rPr kumimoji="1" lang="en-US" altLang="ja-JP" sz="1300" dirty="0">
                          <a:solidFill>
                            <a:schemeClr val="tx1"/>
                          </a:solidFill>
                        </a:rPr>
                        <a:t/>
                      </a:r>
                      <a:br>
                        <a:rPr kumimoji="1" lang="en-US" altLang="ja-JP" sz="1300" dirty="0">
                          <a:solidFill>
                            <a:schemeClr val="tx1"/>
                          </a:solidFill>
                        </a:rPr>
                      </a:br>
                      <a:r>
                        <a:rPr kumimoji="1" lang="ja-JP" altLang="en-US" sz="1300" dirty="0">
                          <a:solidFill>
                            <a:schemeClr val="tx1"/>
                          </a:solidFill>
                        </a:rPr>
                        <a:t>アイデア募集結果及び住民等の意見募集結果を公表</a:t>
                      </a:r>
                    </a:p>
                  </a:txBody>
                  <a:tcPr/>
                </a:tc>
                <a:extLst>
                  <a:ext uri="{0D108BD9-81ED-4DB2-BD59-A6C34878D82A}">
                    <a16:rowId xmlns:a16="http://schemas.microsoft.com/office/drawing/2014/main" val="1169962295"/>
                  </a:ext>
                </a:extLst>
              </a:tr>
              <a:tr h="487259">
                <a:tc>
                  <a:txBody>
                    <a:bodyPr/>
                    <a:lstStyle/>
                    <a:p>
                      <a:r>
                        <a:rPr kumimoji="1" lang="en-US" altLang="ja-JP" sz="1300" dirty="0"/>
                        <a:t>2021</a:t>
                      </a:r>
                      <a:r>
                        <a:rPr kumimoji="1" lang="ja-JP" altLang="en-US" sz="1300" dirty="0"/>
                        <a:t>年</a:t>
                      </a:r>
                      <a:r>
                        <a:rPr kumimoji="1" lang="en-US" altLang="ja-JP" sz="1300" dirty="0"/>
                        <a:t>4</a:t>
                      </a:r>
                      <a:r>
                        <a:rPr kumimoji="1" lang="ja-JP" altLang="en-US" sz="1300" dirty="0"/>
                        <a:t>月</a:t>
                      </a:r>
                    </a:p>
                  </a:txBody>
                  <a:tcPr/>
                </a:tc>
                <a:tc>
                  <a:txBody>
                    <a:bodyPr/>
                    <a:lstStyle/>
                    <a:p>
                      <a:r>
                        <a:rPr kumimoji="1" lang="ja-JP" altLang="en-US" sz="1300" dirty="0">
                          <a:solidFill>
                            <a:schemeClr val="tx1"/>
                          </a:solidFill>
                        </a:rPr>
                        <a:t>大阪府・市スーパーシティ構想提案書を内閣府に提出</a:t>
                      </a:r>
                    </a:p>
                  </a:txBody>
                  <a:tcPr/>
                </a:tc>
                <a:extLst>
                  <a:ext uri="{0D108BD9-81ED-4DB2-BD59-A6C34878D82A}">
                    <a16:rowId xmlns:a16="http://schemas.microsoft.com/office/drawing/2014/main" val="3099161492"/>
                  </a:ext>
                </a:extLst>
              </a:tr>
              <a:tr h="395221">
                <a:tc>
                  <a:txBody>
                    <a:bodyPr/>
                    <a:lstStyle/>
                    <a:p>
                      <a:r>
                        <a:rPr kumimoji="1" lang="en-US" altLang="ja-JP" sz="1300" dirty="0"/>
                        <a:t>2021</a:t>
                      </a:r>
                      <a:r>
                        <a:rPr kumimoji="1" lang="ja-JP" altLang="en-US" sz="1300" dirty="0"/>
                        <a:t>年</a:t>
                      </a:r>
                      <a:r>
                        <a:rPr kumimoji="1" lang="en-US" altLang="ja-JP" sz="1300" dirty="0"/>
                        <a:t>5</a:t>
                      </a:r>
                      <a:r>
                        <a:rPr kumimoji="1" lang="ja-JP" altLang="en-US" sz="1300" dirty="0"/>
                        <a:t>月</a:t>
                      </a:r>
                    </a:p>
                  </a:txBody>
                  <a:tcPr/>
                </a:tc>
                <a:tc>
                  <a:txBody>
                    <a:bodyPr/>
                    <a:lstStyle/>
                    <a:p>
                      <a:r>
                        <a:rPr kumimoji="1" lang="ja-JP" altLang="en-US" sz="1200" dirty="0">
                          <a:solidFill>
                            <a:schemeClr val="tx1"/>
                          </a:solidFill>
                        </a:rPr>
                        <a:t>国家戦略特区</a:t>
                      </a:r>
                      <a:r>
                        <a:rPr kumimoji="1" lang="en-US" altLang="ja-JP" sz="1200" dirty="0">
                          <a:solidFill>
                            <a:schemeClr val="tx1"/>
                          </a:solidFill>
                        </a:rPr>
                        <a:t>WG</a:t>
                      </a:r>
                      <a:r>
                        <a:rPr kumimoji="1" lang="ja-JP" altLang="en-US" sz="1300" dirty="0">
                          <a:solidFill>
                            <a:schemeClr val="tx1"/>
                          </a:solidFill>
                        </a:rPr>
                        <a:t>のヒアリング</a:t>
                      </a:r>
                    </a:p>
                  </a:txBody>
                  <a:tcPr/>
                </a:tc>
                <a:extLst>
                  <a:ext uri="{0D108BD9-81ED-4DB2-BD59-A6C34878D82A}">
                    <a16:rowId xmlns:a16="http://schemas.microsoft.com/office/drawing/2014/main" val="3877424380"/>
                  </a:ext>
                </a:extLst>
              </a:tr>
            </a:tbl>
          </a:graphicData>
        </a:graphic>
      </p:graphicFrame>
      <p:sp>
        <p:nvSpPr>
          <p:cNvPr id="11" name="テキスト ボックス 10">
            <a:extLst>
              <a:ext uri="{FF2B5EF4-FFF2-40B4-BE49-F238E27FC236}">
                <a16:creationId xmlns:a16="http://schemas.microsoft.com/office/drawing/2014/main" id="{D0E64A0F-B28C-4C7B-91A4-C972005340E3}"/>
              </a:ext>
            </a:extLst>
          </p:cNvPr>
          <p:cNvSpPr txBox="1"/>
          <p:nvPr/>
        </p:nvSpPr>
        <p:spPr>
          <a:xfrm>
            <a:off x="4431694" y="1066528"/>
            <a:ext cx="380695" cy="338554"/>
          </a:xfrm>
          <a:prstGeom prst="chevron">
            <a:avLst/>
          </a:prstGeom>
          <a:solidFill>
            <a:schemeClr val="accent2"/>
          </a:solidFill>
          <a:ln>
            <a:noFill/>
          </a:ln>
        </p:spPr>
        <p:txBody>
          <a:bodyPr wrap="square" rtlCol="0">
            <a:spAutoFit/>
          </a:bodyPr>
          <a:lstStyle/>
          <a:p>
            <a:endParaRPr kumimoji="1" lang="ja-JP" altLang="en-US" sz="1600" b="1" dirty="0"/>
          </a:p>
        </p:txBody>
      </p:sp>
      <p:sp>
        <p:nvSpPr>
          <p:cNvPr id="9" name="テキスト ボックス 8">
            <a:extLst>
              <a:ext uri="{FF2B5EF4-FFF2-40B4-BE49-F238E27FC236}">
                <a16:creationId xmlns:a16="http://schemas.microsoft.com/office/drawing/2014/main" id="{DDB03F16-007D-44DB-94F0-689E36D995CE}"/>
              </a:ext>
            </a:extLst>
          </p:cNvPr>
          <p:cNvSpPr txBox="1"/>
          <p:nvPr/>
        </p:nvSpPr>
        <p:spPr>
          <a:xfrm>
            <a:off x="4889083" y="2072577"/>
            <a:ext cx="3451586" cy="3925177"/>
          </a:xfrm>
          <a:prstGeom prst="rect">
            <a:avLst/>
          </a:prstGeom>
          <a:noFill/>
        </p:spPr>
        <p:txBody>
          <a:bodyPr wrap="none" rtlCol="0">
            <a:spAutoFit/>
          </a:bodyPr>
          <a:lstStyle/>
          <a:p>
            <a:pPr>
              <a:lnSpc>
                <a:spcPct val="150000"/>
              </a:lnSpc>
            </a:pPr>
            <a:r>
              <a:rPr kumimoji="1" lang="en-US" altLang="ja-JP" sz="1400" b="1" dirty="0"/>
              <a:t>2021</a:t>
            </a:r>
            <a:r>
              <a:rPr kumimoji="1" lang="ja-JP" altLang="en-US" sz="1400" b="1" dirty="0"/>
              <a:t>年</a:t>
            </a:r>
            <a:r>
              <a:rPr kumimoji="1" lang="en-US" altLang="ja-JP" sz="1400" b="1" dirty="0"/>
              <a:t>8</a:t>
            </a:r>
            <a:r>
              <a:rPr kumimoji="1" lang="ja-JP" altLang="en-US" sz="1400" b="1" dirty="0"/>
              <a:t>月～</a:t>
            </a:r>
            <a:r>
              <a:rPr kumimoji="1" lang="en-US" altLang="ja-JP" sz="1400" b="1" dirty="0"/>
              <a:t>10</a:t>
            </a:r>
            <a:r>
              <a:rPr kumimoji="1" lang="ja-JP" altLang="en-US" sz="1400" b="1" dirty="0"/>
              <a:t>月</a:t>
            </a:r>
            <a:endParaRPr kumimoji="1" lang="en-US" altLang="ja-JP" sz="1400" b="1" dirty="0"/>
          </a:p>
          <a:p>
            <a:pPr>
              <a:lnSpc>
                <a:spcPct val="150000"/>
              </a:lnSpc>
            </a:pPr>
            <a:r>
              <a:rPr kumimoji="1" lang="ja-JP" altLang="en-US" sz="1400" dirty="0"/>
              <a:t>■内閣府から提案自治体に対して</a:t>
            </a:r>
            <a:endParaRPr kumimoji="1" lang="en-US" altLang="ja-JP" sz="1400" dirty="0"/>
          </a:p>
          <a:p>
            <a:pPr>
              <a:lnSpc>
                <a:spcPct val="150000"/>
              </a:lnSpc>
            </a:pPr>
            <a:r>
              <a:rPr kumimoji="1" lang="ja-JP" altLang="en-US" sz="1400" dirty="0"/>
              <a:t>　規制改革などの再提案の募集等を実施</a:t>
            </a:r>
            <a:endParaRPr kumimoji="1" lang="en-US" altLang="ja-JP" sz="1400" dirty="0"/>
          </a:p>
          <a:p>
            <a:pPr>
              <a:lnSpc>
                <a:spcPct val="150000"/>
              </a:lnSpc>
            </a:pPr>
            <a:endParaRPr kumimoji="1" lang="en-US" altLang="ja-JP" sz="1400" dirty="0"/>
          </a:p>
          <a:p>
            <a:pPr>
              <a:lnSpc>
                <a:spcPct val="150000"/>
              </a:lnSpc>
            </a:pPr>
            <a:r>
              <a:rPr kumimoji="1" lang="en-US" altLang="ja-JP" sz="1400" b="1" dirty="0"/>
              <a:t>2021</a:t>
            </a:r>
            <a:r>
              <a:rPr kumimoji="1" lang="ja-JP" altLang="en-US" sz="1400" b="1" dirty="0"/>
              <a:t>年</a:t>
            </a:r>
            <a:r>
              <a:rPr kumimoji="1" lang="en-US" altLang="ja-JP" sz="1400" b="1" dirty="0"/>
              <a:t>10</a:t>
            </a:r>
            <a:r>
              <a:rPr kumimoji="1" lang="ja-JP" altLang="en-US" sz="1400" b="1" dirty="0"/>
              <a:t>月以降</a:t>
            </a:r>
            <a:endParaRPr kumimoji="1" lang="en-US" altLang="ja-JP" sz="1400" b="1" dirty="0"/>
          </a:p>
          <a:p>
            <a:pPr>
              <a:lnSpc>
                <a:spcPct val="150000"/>
              </a:lnSpc>
            </a:pPr>
            <a:r>
              <a:rPr kumimoji="1" lang="ja-JP" altLang="en-US" sz="1400" dirty="0"/>
              <a:t>■スーパーシティの区域指定</a:t>
            </a:r>
            <a:endParaRPr kumimoji="1" lang="en-US" altLang="ja-JP" sz="1400" dirty="0"/>
          </a:p>
          <a:p>
            <a:pPr>
              <a:lnSpc>
                <a:spcPct val="150000"/>
              </a:lnSpc>
            </a:pPr>
            <a:endParaRPr kumimoji="1" lang="en-US" altLang="ja-JP" sz="1400" strike="sngStrike" dirty="0"/>
          </a:p>
          <a:p>
            <a:pPr>
              <a:lnSpc>
                <a:spcPct val="150000"/>
              </a:lnSpc>
            </a:pPr>
            <a:r>
              <a:rPr kumimoji="1" lang="ja-JP" altLang="en-US" sz="1400" b="1" dirty="0"/>
              <a:t>（スーパーシティの区域指定以降）</a:t>
            </a:r>
            <a:endParaRPr kumimoji="1" lang="en-US" altLang="ja-JP" sz="1400" b="1" dirty="0"/>
          </a:p>
          <a:p>
            <a:pPr>
              <a:lnSpc>
                <a:spcPct val="150000"/>
              </a:lnSpc>
            </a:pPr>
            <a:r>
              <a:rPr kumimoji="1" lang="ja-JP" altLang="en-US" sz="1400" dirty="0"/>
              <a:t>■（仮称）大阪スーパーシティ協議会の設置</a:t>
            </a:r>
            <a:endParaRPr kumimoji="1" lang="en-US" altLang="ja-JP" sz="1400" dirty="0"/>
          </a:p>
          <a:p>
            <a:pPr>
              <a:lnSpc>
                <a:spcPct val="150000"/>
              </a:lnSpc>
            </a:pPr>
            <a:r>
              <a:rPr kumimoji="1" lang="ja-JP" altLang="en-US" sz="1400" dirty="0"/>
              <a:t>■区域会議の設置、基本構想の策定</a:t>
            </a:r>
            <a:endParaRPr kumimoji="1" lang="en-US" altLang="ja-JP" sz="1400" dirty="0"/>
          </a:p>
          <a:p>
            <a:pPr>
              <a:lnSpc>
                <a:spcPct val="150000"/>
              </a:lnSpc>
            </a:pPr>
            <a:r>
              <a:rPr kumimoji="1" lang="ja-JP" altLang="en-US" sz="1400" dirty="0"/>
              <a:t>　（事務局：内閣府）</a:t>
            </a:r>
            <a:endParaRPr kumimoji="1" lang="en-US" altLang="ja-JP" sz="1400" dirty="0"/>
          </a:p>
          <a:p>
            <a:pPr>
              <a:lnSpc>
                <a:spcPct val="150000"/>
              </a:lnSpc>
            </a:pPr>
            <a:endParaRPr kumimoji="1" lang="en-US" altLang="ja-JP" sz="1400" dirty="0"/>
          </a:p>
        </p:txBody>
      </p:sp>
      <p:sp>
        <p:nvSpPr>
          <p:cNvPr id="15" name="正方形/長方形 14">
            <a:extLst>
              <a:ext uri="{FF2B5EF4-FFF2-40B4-BE49-F238E27FC236}">
                <a16:creationId xmlns:a16="http://schemas.microsoft.com/office/drawing/2014/main" id="{D1E7C696-B1C4-4C2C-981C-9A4E000A1774}"/>
              </a:ext>
            </a:extLst>
          </p:cNvPr>
          <p:cNvSpPr/>
          <p:nvPr/>
        </p:nvSpPr>
        <p:spPr>
          <a:xfrm>
            <a:off x="468878" y="759725"/>
            <a:ext cx="8386550" cy="5905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703880" y="6389170"/>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４</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5258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7D81911-3C4A-4D7C-9FE0-17C26E3720A6}"/>
              </a:ext>
            </a:extLst>
          </p:cNvPr>
          <p:cNvSpPr/>
          <p:nvPr/>
        </p:nvSpPr>
        <p:spPr>
          <a:xfrm>
            <a:off x="894489" y="149841"/>
            <a:ext cx="7193219" cy="340769"/>
          </a:xfrm>
          <a:prstGeom prst="rect">
            <a:avLst/>
          </a:prstGeom>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latin typeface="+mj-ea"/>
                <a:ea typeface="+mj-ea"/>
              </a:rPr>
              <a:t>大阪府市スーパーシティ協議会 （設置に向けた整理）</a:t>
            </a:r>
            <a:endParaRPr kumimoji="1" lang="ja-JP" altLang="en-US" sz="2000" b="1" dirty="0">
              <a:latin typeface="+mj-ea"/>
              <a:ea typeface="+mj-ea"/>
            </a:endParaRPr>
          </a:p>
        </p:txBody>
      </p:sp>
      <p:sp>
        <p:nvSpPr>
          <p:cNvPr id="4" name="正方形/長方形 3"/>
          <p:cNvSpPr/>
          <p:nvPr/>
        </p:nvSpPr>
        <p:spPr>
          <a:xfrm>
            <a:off x="548543" y="991956"/>
            <a:ext cx="8155190" cy="1492716"/>
          </a:xfrm>
          <a:prstGeom prst="rect">
            <a:avLst/>
          </a:prstGeom>
        </p:spPr>
        <p:txBody>
          <a:bodyPr wrap="square">
            <a:spAutoFit/>
          </a:bodyPr>
          <a:lstStyle/>
          <a:p>
            <a:pPr marL="285750" indent="-285750">
              <a:buFont typeface="Wingdings" panose="05000000000000000000" pitchFamily="2" charset="2"/>
              <a:buChar char="u"/>
            </a:pPr>
            <a:r>
              <a:rPr lang="ja-JP" altLang="en-US" sz="1600" dirty="0">
                <a:latin typeface="+mn-ea"/>
              </a:rPr>
              <a:t>本年</a:t>
            </a:r>
            <a:r>
              <a:rPr lang="en-US" altLang="ja-JP" sz="1600" dirty="0">
                <a:latin typeface="+mn-ea"/>
              </a:rPr>
              <a:t>10</a:t>
            </a:r>
            <a:r>
              <a:rPr lang="ja-JP" altLang="en-US" sz="1600" dirty="0">
                <a:latin typeface="+mn-ea"/>
              </a:rPr>
              <a:t>月以降に予定される</a:t>
            </a:r>
            <a:r>
              <a:rPr kumimoji="1" lang="ja-JP" altLang="en-US" sz="1600" dirty="0"/>
              <a:t>区域指定</a:t>
            </a:r>
            <a:r>
              <a:rPr lang="ja-JP" altLang="en-US" sz="1600" dirty="0">
                <a:latin typeface="+mn-ea"/>
              </a:rPr>
              <a:t>の後、国・府・市・民間事業者による区域会議を設置（事務局：内閣府）。</a:t>
            </a:r>
            <a:r>
              <a:rPr kumimoji="1" lang="ja-JP" altLang="en-US" sz="1600" dirty="0">
                <a:latin typeface="+mn-ea"/>
              </a:rPr>
              <a:t>区域会議において基本構想を策定し、国の諮問会議において認定を受ける。</a:t>
            </a:r>
            <a:endParaRPr kumimoji="1" lang="en-US" altLang="ja-JP" sz="1600" dirty="0">
              <a:latin typeface="+mn-ea"/>
            </a:endParaRPr>
          </a:p>
          <a:p>
            <a:pPr marL="285750" indent="-285750">
              <a:buFont typeface="Wingdings" panose="05000000000000000000" pitchFamily="2" charset="2"/>
              <a:buChar char="u"/>
            </a:pPr>
            <a:endParaRPr lang="en-US" altLang="ja-JP" sz="1100" dirty="0">
              <a:latin typeface="+mn-ea"/>
            </a:endParaRPr>
          </a:p>
          <a:p>
            <a:pPr marL="285750" indent="-285750">
              <a:buFont typeface="Wingdings" panose="05000000000000000000" pitchFamily="2" charset="2"/>
              <a:buChar char="u"/>
            </a:pPr>
            <a:r>
              <a:rPr lang="ja-JP" altLang="en-US" sz="1600" dirty="0">
                <a:latin typeface="+mn-ea"/>
              </a:rPr>
              <a:t>区域会議には、地元として素案を提示することとなるため、関係者間で意見交換を行うために協議会を設置。この</a:t>
            </a:r>
            <a:r>
              <a:rPr kumimoji="1" lang="ja-JP" altLang="en-US" sz="1600" dirty="0">
                <a:latin typeface="+mn-ea"/>
              </a:rPr>
              <a:t>協議会の円滑な運営を図るためには、今後さらなる府市の密接な連携が必要。</a:t>
            </a:r>
            <a:endParaRPr kumimoji="1" lang="en-US" altLang="ja-JP" sz="1600" dirty="0">
              <a:latin typeface="+mn-ea"/>
            </a:endParaRPr>
          </a:p>
        </p:txBody>
      </p:sp>
      <p:cxnSp>
        <p:nvCxnSpPr>
          <p:cNvPr id="5" name="直線コネクタ 4">
            <a:extLst>
              <a:ext uri="{FF2B5EF4-FFF2-40B4-BE49-F238E27FC236}">
                <a16:creationId xmlns:a16="http://schemas.microsoft.com/office/drawing/2014/main" id="{9E68AC28-EEB1-4A17-83C3-83BAF7C13F76}"/>
              </a:ext>
            </a:extLst>
          </p:cNvPr>
          <p:cNvCxnSpPr/>
          <p:nvPr/>
        </p:nvCxnSpPr>
        <p:spPr>
          <a:xfrm>
            <a:off x="432625" y="612985"/>
            <a:ext cx="8386550" cy="0"/>
          </a:xfrm>
          <a:prstGeom prst="line">
            <a:avLst/>
          </a:prstGeom>
        </p:spPr>
        <p:style>
          <a:lnRef idx="1">
            <a:schemeClr val="dk1"/>
          </a:lnRef>
          <a:fillRef idx="0">
            <a:schemeClr val="dk1"/>
          </a:fillRef>
          <a:effectRef idx="0">
            <a:schemeClr val="dk1"/>
          </a:effectRef>
          <a:fontRef idx="minor">
            <a:schemeClr val="tx1"/>
          </a:fontRef>
        </p:style>
      </p:cxnSp>
      <p:sp>
        <p:nvSpPr>
          <p:cNvPr id="6" name="スライド番号プレースホルダー 5"/>
          <p:cNvSpPr>
            <a:spLocks noGrp="1"/>
          </p:cNvSpPr>
          <p:nvPr>
            <p:ph type="sldNum" sz="quarter" idx="12"/>
          </p:nvPr>
        </p:nvSpPr>
        <p:spPr>
          <a:xfrm>
            <a:off x="3055943" y="5174460"/>
            <a:ext cx="2057400" cy="365125"/>
          </a:xfrm>
        </p:spPr>
        <p:txBody>
          <a:bodyPr/>
          <a:lstStyle/>
          <a:p>
            <a:fld id="{E4511320-ED73-4D08-BD04-ED3AB4764EAC}" type="slidenum">
              <a:rPr kumimoji="1" lang="ja-JP" altLang="en-US" smtClean="0"/>
              <a:t>6</a:t>
            </a:fld>
            <a:endParaRPr kumimoji="1" lang="ja-JP" altLang="en-US"/>
          </a:p>
        </p:txBody>
      </p:sp>
      <p:sp>
        <p:nvSpPr>
          <p:cNvPr id="8" name="角丸四角形 7"/>
          <p:cNvSpPr/>
          <p:nvPr/>
        </p:nvSpPr>
        <p:spPr>
          <a:xfrm>
            <a:off x="1714755" y="2779453"/>
            <a:ext cx="4921706" cy="2896656"/>
          </a:xfrm>
          <a:prstGeom prst="roundRect">
            <a:avLst>
              <a:gd name="adj" fmla="val 123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7">
              <a:defRPr/>
            </a:pPr>
            <a:endParaRPr lang="ja-JP" altLang="en-US" sz="1661">
              <a:solidFill>
                <a:prstClr val="white"/>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151645" y="3410289"/>
            <a:ext cx="3994433" cy="4707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7">
              <a:defRPr/>
            </a:pPr>
            <a:r>
              <a:rPr lang="ja-JP" altLang="en-US" sz="2216" b="1" dirty="0">
                <a:solidFill>
                  <a:prstClr val="black"/>
                </a:solidFill>
                <a:latin typeface="Meiryo UI" panose="020B0604030504040204" pitchFamily="50" charset="-128"/>
                <a:ea typeface="Meiryo UI" panose="020B0604030504040204" pitchFamily="50" charset="-128"/>
              </a:rPr>
              <a:t>大阪府　　　大阪市</a:t>
            </a:r>
          </a:p>
        </p:txBody>
      </p:sp>
      <p:sp>
        <p:nvSpPr>
          <p:cNvPr id="10" name="正方形/長方形 9"/>
          <p:cNvSpPr/>
          <p:nvPr/>
        </p:nvSpPr>
        <p:spPr>
          <a:xfrm>
            <a:off x="2151647" y="3979643"/>
            <a:ext cx="3994431" cy="435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7">
              <a:defRPr/>
            </a:pPr>
            <a:r>
              <a:rPr lang="ja-JP" altLang="en-US" sz="1292" b="1" dirty="0">
                <a:solidFill>
                  <a:prstClr val="black"/>
                </a:solidFill>
                <a:latin typeface="Meiryo UI" panose="020B0604030504040204" pitchFamily="50" charset="-128"/>
                <a:ea typeface="Meiryo UI" panose="020B0604030504040204" pitchFamily="50" charset="-128"/>
              </a:rPr>
              <a:t>関西経済連合会・大阪商工会議所・関西経済同友会</a:t>
            </a:r>
          </a:p>
        </p:txBody>
      </p:sp>
      <p:sp>
        <p:nvSpPr>
          <p:cNvPr id="11" name="正方形/長方形 10"/>
          <p:cNvSpPr/>
          <p:nvPr/>
        </p:nvSpPr>
        <p:spPr>
          <a:xfrm>
            <a:off x="2151647" y="4502278"/>
            <a:ext cx="3994431" cy="435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7">
              <a:defRPr/>
            </a:pPr>
            <a:r>
              <a:rPr lang="en-US" altLang="ja-JP" sz="1477" b="1" dirty="0">
                <a:solidFill>
                  <a:prstClr val="black"/>
                </a:solidFill>
                <a:latin typeface="Meiryo UI" panose="020B0604030504040204" pitchFamily="50" charset="-128"/>
                <a:ea typeface="Meiryo UI" panose="020B0604030504040204" pitchFamily="50" charset="-128"/>
              </a:rPr>
              <a:t>2025</a:t>
            </a:r>
            <a:r>
              <a:rPr lang="ja-JP" altLang="en-US" sz="1477" b="1" dirty="0">
                <a:solidFill>
                  <a:prstClr val="black"/>
                </a:solidFill>
                <a:latin typeface="Meiryo UI" panose="020B0604030504040204" pitchFamily="50" charset="-128"/>
                <a:ea typeface="Meiryo UI" panose="020B0604030504040204" pitchFamily="50" charset="-128"/>
              </a:rPr>
              <a:t>年日本国際博覧会協会</a:t>
            </a:r>
          </a:p>
        </p:txBody>
      </p:sp>
      <p:sp>
        <p:nvSpPr>
          <p:cNvPr id="12" name="正方形/長方形 11"/>
          <p:cNvSpPr/>
          <p:nvPr/>
        </p:nvSpPr>
        <p:spPr>
          <a:xfrm>
            <a:off x="2151647" y="5038398"/>
            <a:ext cx="3994431" cy="435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7">
              <a:defRPr/>
            </a:pPr>
            <a:r>
              <a:rPr lang="ja-JP" altLang="en-US" sz="1661" b="1" dirty="0">
                <a:solidFill>
                  <a:prstClr val="black"/>
                </a:solidFill>
                <a:latin typeface="Meiryo UI" panose="020B0604030504040204" pitchFamily="50" charset="-128"/>
                <a:ea typeface="Meiryo UI" panose="020B0604030504040204" pitchFamily="50" charset="-128"/>
              </a:rPr>
              <a:t>民間事業者等</a:t>
            </a:r>
          </a:p>
        </p:txBody>
      </p:sp>
      <p:sp>
        <p:nvSpPr>
          <p:cNvPr id="13" name="正方形/長方形 12"/>
          <p:cNvSpPr/>
          <p:nvPr/>
        </p:nvSpPr>
        <p:spPr>
          <a:xfrm>
            <a:off x="4785564" y="5277296"/>
            <a:ext cx="1361270" cy="220188"/>
          </a:xfrm>
          <a:prstGeom prst="rect">
            <a:avLst/>
          </a:prstGeom>
        </p:spPr>
        <p:txBody>
          <a:bodyPr wrap="none">
            <a:spAutoFit/>
          </a:bodyPr>
          <a:lstStyle/>
          <a:p>
            <a:pPr algn="ctr" defTabSz="389587">
              <a:defRPr/>
            </a:pPr>
            <a:r>
              <a:rPr lang="en-US" altLang="ja-JP" sz="831" dirty="0">
                <a:solidFill>
                  <a:prstClr val="black"/>
                </a:solidFill>
                <a:latin typeface="Meiryo UI" panose="020B0604030504040204" pitchFamily="50" charset="-128"/>
                <a:ea typeface="Meiryo UI" panose="020B0604030504040204" pitchFamily="50" charset="-128"/>
              </a:rPr>
              <a:t>※</a:t>
            </a:r>
            <a:r>
              <a:rPr lang="ja-JP" altLang="en-US" sz="831" dirty="0">
                <a:solidFill>
                  <a:prstClr val="black"/>
                </a:solidFill>
                <a:latin typeface="Meiryo UI" panose="020B0604030504040204" pitchFamily="50" charset="-128"/>
                <a:ea typeface="Meiryo UI" panose="020B0604030504040204" pitchFamily="50" charset="-128"/>
              </a:rPr>
              <a:t>事業の進捗に応じて追加</a:t>
            </a:r>
          </a:p>
        </p:txBody>
      </p:sp>
      <p:sp>
        <p:nvSpPr>
          <p:cNvPr id="14" name="正方形/長方形 13"/>
          <p:cNvSpPr/>
          <p:nvPr/>
        </p:nvSpPr>
        <p:spPr>
          <a:xfrm>
            <a:off x="3365273" y="3202407"/>
            <a:ext cx="2274265" cy="1983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defTabSz="389587">
              <a:defRPr/>
            </a:pPr>
            <a:r>
              <a:rPr lang="en-US" altLang="ja-JP" sz="969" b="1" dirty="0">
                <a:solidFill>
                  <a:schemeClr val="bg1"/>
                </a:solidFill>
                <a:latin typeface="Meiryo UI" panose="020B0604030504040204" pitchFamily="50" charset="-128"/>
                <a:ea typeface="Meiryo UI" panose="020B0604030504040204" pitchFamily="50" charset="-128"/>
              </a:rPr>
              <a:t>※</a:t>
            </a:r>
            <a:r>
              <a:rPr lang="ja-JP" altLang="en-US" sz="969" b="1" dirty="0">
                <a:solidFill>
                  <a:schemeClr val="bg1"/>
                </a:solidFill>
                <a:latin typeface="Meiryo UI" panose="020B0604030504040204" pitchFamily="50" charset="-128"/>
                <a:ea typeface="Meiryo UI" panose="020B0604030504040204" pitchFamily="50" charset="-128"/>
              </a:rPr>
              <a:t>事務局：大阪府・大阪市</a:t>
            </a:r>
          </a:p>
        </p:txBody>
      </p:sp>
      <p:sp>
        <p:nvSpPr>
          <p:cNvPr id="15" name="正方形/長方形 14"/>
          <p:cNvSpPr/>
          <p:nvPr/>
        </p:nvSpPr>
        <p:spPr>
          <a:xfrm>
            <a:off x="1761823" y="5876746"/>
            <a:ext cx="4874639" cy="68919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7">
              <a:defRPr/>
            </a:pPr>
            <a:endParaRPr lang="ja-JP" altLang="en-US" sz="1661">
              <a:solidFill>
                <a:prstClr val="white"/>
              </a:solidFill>
              <a:latin typeface="Calibri" panose="020F0502020204030204"/>
              <a:ea typeface="游ゴシック" panose="020B0400000000000000" pitchFamily="50" charset="-128"/>
            </a:endParaRPr>
          </a:p>
        </p:txBody>
      </p:sp>
      <p:sp>
        <p:nvSpPr>
          <p:cNvPr id="16" name="角丸四角形 15"/>
          <p:cNvSpPr/>
          <p:nvPr/>
        </p:nvSpPr>
        <p:spPr>
          <a:xfrm>
            <a:off x="7406477" y="3202407"/>
            <a:ext cx="1362461" cy="85636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389587">
              <a:defRPr/>
            </a:pPr>
            <a:r>
              <a:rPr lang="ja-JP" altLang="en-US" sz="1477" b="1" dirty="0">
                <a:solidFill>
                  <a:prstClr val="black"/>
                </a:solidFill>
                <a:latin typeface="Meiryo UI" panose="020B0604030504040204" pitchFamily="50" charset="-128"/>
                <a:ea typeface="Meiryo UI" panose="020B0604030504040204" pitchFamily="50" charset="-128"/>
              </a:rPr>
              <a:t>スーパーシティ</a:t>
            </a:r>
            <a:endParaRPr lang="en-US" altLang="ja-JP" sz="1477" b="1" dirty="0">
              <a:solidFill>
                <a:prstClr val="black"/>
              </a:solidFill>
              <a:latin typeface="Meiryo UI" panose="020B0604030504040204" pitchFamily="50" charset="-128"/>
              <a:ea typeface="Meiryo UI" panose="020B0604030504040204" pitchFamily="50" charset="-128"/>
            </a:endParaRPr>
          </a:p>
          <a:p>
            <a:pPr algn="ctr" defTabSz="389587">
              <a:defRPr/>
            </a:pPr>
            <a:r>
              <a:rPr lang="ja-JP" altLang="en-US" sz="1477" b="1" dirty="0">
                <a:solidFill>
                  <a:prstClr val="black"/>
                </a:solidFill>
                <a:latin typeface="Meiryo UI" panose="020B0604030504040204" pitchFamily="50" charset="-128"/>
                <a:ea typeface="Meiryo UI" panose="020B0604030504040204" pitchFamily="50" charset="-128"/>
              </a:rPr>
              <a:t> アーキテクト</a:t>
            </a:r>
            <a:endParaRPr lang="en-US" altLang="ja-JP" sz="1292" b="1" dirty="0">
              <a:solidFill>
                <a:prstClr val="black"/>
              </a:solidFill>
              <a:latin typeface="Meiryo UI" panose="020B0604030504040204" pitchFamily="50" charset="-128"/>
              <a:ea typeface="Meiryo UI" panose="020B0604030504040204" pitchFamily="50" charset="-128"/>
            </a:endParaRPr>
          </a:p>
        </p:txBody>
      </p:sp>
      <p:sp>
        <p:nvSpPr>
          <p:cNvPr id="17" name="左右矢印 16"/>
          <p:cNvSpPr/>
          <p:nvPr/>
        </p:nvSpPr>
        <p:spPr>
          <a:xfrm>
            <a:off x="6514120" y="3321461"/>
            <a:ext cx="996923" cy="673071"/>
          </a:xfrm>
          <a:prstGeom prst="leftRightArrow">
            <a:avLst>
              <a:gd name="adj1" fmla="val 50000"/>
              <a:gd name="adj2" fmla="val 4116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7">
              <a:defRPr/>
            </a:pPr>
            <a:endParaRPr lang="ja-JP" altLang="en-US" sz="1661">
              <a:solidFill>
                <a:prstClr val="white"/>
              </a:solidFill>
              <a:latin typeface="Calibri" panose="020F0502020204030204"/>
              <a:ea typeface="游ゴシック" panose="020B0400000000000000" pitchFamily="50" charset="-128"/>
            </a:endParaRPr>
          </a:p>
        </p:txBody>
      </p:sp>
      <p:sp>
        <p:nvSpPr>
          <p:cNvPr id="18" name="正方形/長方形 17"/>
          <p:cNvSpPr/>
          <p:nvPr/>
        </p:nvSpPr>
        <p:spPr>
          <a:xfrm>
            <a:off x="1869763" y="2869384"/>
            <a:ext cx="4274286" cy="394431"/>
          </a:xfrm>
          <a:prstGeom prst="rect">
            <a:avLst/>
          </a:prstGeom>
          <a:noFill/>
          <a:ln w="50800">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defTabSz="389587">
              <a:defRPr/>
            </a:pPr>
            <a:r>
              <a:rPr lang="en-US" altLang="ja-JP" sz="1846" b="1" dirty="0">
                <a:solidFill>
                  <a:schemeClr val="bg1"/>
                </a:solidFill>
                <a:latin typeface="Meiryo UI" panose="020B0604030504040204" pitchFamily="50" charset="-128"/>
                <a:ea typeface="Meiryo UI" panose="020B0604030504040204" pitchFamily="50" charset="-128"/>
              </a:rPr>
              <a:t>(</a:t>
            </a:r>
            <a:r>
              <a:rPr lang="ja-JP" altLang="en-US" sz="1846" b="1" dirty="0">
                <a:solidFill>
                  <a:schemeClr val="bg1"/>
                </a:solidFill>
                <a:latin typeface="Meiryo UI" panose="020B0604030504040204" pitchFamily="50" charset="-128"/>
                <a:ea typeface="Meiryo UI" panose="020B0604030504040204" pitchFamily="50" charset="-128"/>
              </a:rPr>
              <a:t>仮称</a:t>
            </a:r>
            <a:r>
              <a:rPr lang="en-US" altLang="ja-JP" sz="1846" b="1" dirty="0">
                <a:solidFill>
                  <a:schemeClr val="bg1"/>
                </a:solidFill>
                <a:latin typeface="Meiryo UI" panose="020B0604030504040204" pitchFamily="50" charset="-128"/>
                <a:ea typeface="Meiryo UI" panose="020B0604030504040204" pitchFamily="50" charset="-128"/>
              </a:rPr>
              <a:t>)</a:t>
            </a:r>
            <a:r>
              <a:rPr lang="ja-JP" altLang="en-US" sz="1846" b="1" dirty="0">
                <a:solidFill>
                  <a:schemeClr val="bg1"/>
                </a:solidFill>
                <a:latin typeface="Meiryo UI" panose="020B0604030504040204" pitchFamily="50" charset="-128"/>
                <a:ea typeface="Meiryo UI" panose="020B0604030504040204" pitchFamily="50" charset="-128"/>
              </a:rPr>
              <a:t>大阪スーパーシティ協議会</a:t>
            </a:r>
          </a:p>
        </p:txBody>
      </p:sp>
      <p:sp>
        <p:nvSpPr>
          <p:cNvPr id="19" name="正方形/長方形 18"/>
          <p:cNvSpPr/>
          <p:nvPr/>
        </p:nvSpPr>
        <p:spPr>
          <a:xfrm>
            <a:off x="1797488" y="6140901"/>
            <a:ext cx="4779533" cy="3694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243493" indent="-243493" defTabSz="389587">
              <a:buFont typeface="Wingdings" panose="05000000000000000000" pitchFamily="2" charset="2"/>
              <a:buChar char="Ø"/>
              <a:defRPr/>
            </a:pPr>
            <a:r>
              <a:rPr lang="ja-JP" altLang="en-US" sz="1108" b="1" dirty="0">
                <a:solidFill>
                  <a:prstClr val="black"/>
                </a:solidFill>
                <a:latin typeface="Meiryo UI" panose="020B0604030504040204" pitchFamily="50" charset="-128"/>
                <a:ea typeface="Meiryo UI" panose="020B0604030504040204" pitchFamily="50" charset="-128"/>
              </a:rPr>
              <a:t>必要に応じ、部会を設置</a:t>
            </a:r>
            <a:endParaRPr lang="en-US" altLang="ja-JP" sz="1108" b="1" dirty="0">
              <a:solidFill>
                <a:prstClr val="black"/>
              </a:solidFill>
              <a:latin typeface="Meiryo UI" panose="020B0604030504040204" pitchFamily="50" charset="-128"/>
              <a:ea typeface="Meiryo UI" panose="020B0604030504040204" pitchFamily="50" charset="-128"/>
            </a:endParaRPr>
          </a:p>
          <a:p>
            <a:pPr marL="243493" indent="-243493" defTabSz="389587">
              <a:buFont typeface="Wingdings" panose="05000000000000000000" pitchFamily="2" charset="2"/>
              <a:buChar char="Ø"/>
              <a:defRPr/>
            </a:pPr>
            <a:r>
              <a:rPr lang="ja-JP" altLang="en-US" sz="1108" b="1" dirty="0">
                <a:solidFill>
                  <a:prstClr val="black"/>
                </a:solidFill>
                <a:latin typeface="Meiryo UI" panose="020B0604030504040204" pitchFamily="50" charset="-128"/>
                <a:ea typeface="Meiryo UI" panose="020B0604030504040204" pitchFamily="50" charset="-128"/>
              </a:rPr>
              <a:t>部会には外部有識者等を招へいし、提言や意見を求めることができる</a:t>
            </a:r>
            <a:endParaRPr lang="en-US" altLang="ja-JP" sz="1108" b="1" dirty="0">
              <a:solidFill>
                <a:prstClr val="black"/>
              </a:solidFill>
              <a:latin typeface="Meiryo UI" panose="020B0604030504040204" pitchFamily="50" charset="-128"/>
              <a:ea typeface="Meiryo UI" panose="020B0604030504040204" pitchFamily="50" charset="-128"/>
            </a:endParaRPr>
          </a:p>
        </p:txBody>
      </p:sp>
      <p:sp>
        <p:nvSpPr>
          <p:cNvPr id="20" name="角丸四角形 19"/>
          <p:cNvSpPr/>
          <p:nvPr/>
        </p:nvSpPr>
        <p:spPr>
          <a:xfrm>
            <a:off x="1761822" y="5794817"/>
            <a:ext cx="1302650" cy="23302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389587">
              <a:defRPr/>
            </a:pPr>
            <a:r>
              <a:rPr lang="ja-JP" altLang="en-US" sz="1193" b="1" dirty="0">
                <a:solidFill>
                  <a:prstClr val="white"/>
                </a:solidFill>
                <a:latin typeface="Meiryo UI" panose="020B0604030504040204" pitchFamily="50" charset="-128"/>
                <a:ea typeface="Meiryo UI" panose="020B0604030504040204" pitchFamily="50" charset="-128"/>
              </a:rPr>
              <a:t>部　会</a:t>
            </a:r>
          </a:p>
        </p:txBody>
      </p:sp>
      <p:sp>
        <p:nvSpPr>
          <p:cNvPr id="21" name="テキスト ボックス 31"/>
          <p:cNvSpPr txBox="1"/>
          <p:nvPr/>
        </p:nvSpPr>
        <p:spPr>
          <a:xfrm>
            <a:off x="1761822" y="6585080"/>
            <a:ext cx="4984313" cy="24147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389587">
              <a:defRPr/>
            </a:pPr>
            <a:r>
              <a:rPr lang="en-US" altLang="ja-JP" sz="969" b="1" dirty="0">
                <a:solidFill>
                  <a:prstClr val="black"/>
                </a:solidFill>
                <a:latin typeface="Meiryo UI" panose="020B0604030504040204" pitchFamily="50" charset="-128"/>
                <a:ea typeface="Meiryo UI" panose="020B0604030504040204" pitchFamily="50" charset="-128"/>
              </a:rPr>
              <a:t>(</a:t>
            </a:r>
            <a:r>
              <a:rPr lang="ja-JP" altLang="en-US" sz="969" b="1" dirty="0">
                <a:solidFill>
                  <a:prstClr val="black"/>
                </a:solidFill>
                <a:latin typeface="Meiryo UI" panose="020B0604030504040204" pitchFamily="50" charset="-128"/>
                <a:ea typeface="Meiryo UI" panose="020B0604030504040204" pitchFamily="50" charset="-128"/>
              </a:rPr>
              <a:t>注</a:t>
            </a:r>
            <a:r>
              <a:rPr lang="en-US" altLang="ja-JP" sz="969" b="1" dirty="0">
                <a:solidFill>
                  <a:prstClr val="black"/>
                </a:solidFill>
                <a:latin typeface="Meiryo UI" panose="020B0604030504040204" pitchFamily="50" charset="-128"/>
                <a:ea typeface="Meiryo UI" panose="020B0604030504040204" pitchFamily="50" charset="-128"/>
              </a:rPr>
              <a:t>)</a:t>
            </a:r>
            <a:r>
              <a:rPr lang="ja-JP" altLang="en-US" sz="969" b="1" dirty="0">
                <a:solidFill>
                  <a:prstClr val="black"/>
                </a:solidFill>
                <a:latin typeface="Meiryo UI" panose="020B0604030504040204" pitchFamily="50" charset="-128"/>
                <a:ea typeface="Meiryo UI" panose="020B0604030504040204" pitchFamily="50" charset="-128"/>
              </a:rPr>
              <a:t>データ連携基盤の運用管理体制については、別途、</a:t>
            </a:r>
            <a:r>
              <a:rPr lang="en-US" altLang="ja-JP" sz="969" b="1" dirty="0">
                <a:solidFill>
                  <a:prstClr val="black"/>
                </a:solidFill>
                <a:latin typeface="Meiryo UI" panose="020B0604030504040204" pitchFamily="50" charset="-128"/>
                <a:ea typeface="Meiryo UI" panose="020B0604030504040204" pitchFamily="50" charset="-128"/>
              </a:rPr>
              <a:t>2021</a:t>
            </a:r>
            <a:r>
              <a:rPr lang="ja-JP" altLang="en-US" sz="969" b="1" dirty="0">
                <a:solidFill>
                  <a:prstClr val="black"/>
                </a:solidFill>
                <a:latin typeface="Meiryo UI" panose="020B0604030504040204" pitchFamily="50" charset="-128"/>
                <a:ea typeface="Meiryo UI" panose="020B0604030504040204" pitchFamily="50" charset="-128"/>
              </a:rPr>
              <a:t>年度検討予定</a:t>
            </a:r>
          </a:p>
        </p:txBody>
      </p:sp>
      <p:cxnSp>
        <p:nvCxnSpPr>
          <p:cNvPr id="22" name="直線コネクタ 21"/>
          <p:cNvCxnSpPr>
            <a:stCxn id="8" idx="2"/>
            <a:endCxn id="15" idx="0"/>
          </p:cNvCxnSpPr>
          <p:nvPr/>
        </p:nvCxnSpPr>
        <p:spPr>
          <a:xfrm>
            <a:off x="4175608" y="5676109"/>
            <a:ext cx="0" cy="199384"/>
          </a:xfrm>
          <a:prstGeom prst="line">
            <a:avLst/>
          </a:prstGeom>
          <a:ln w="76200"/>
        </p:spPr>
        <p:style>
          <a:lnRef idx="1">
            <a:schemeClr val="dk1"/>
          </a:lnRef>
          <a:fillRef idx="0">
            <a:schemeClr val="dk1"/>
          </a:fillRef>
          <a:effectRef idx="0">
            <a:schemeClr val="dk1"/>
          </a:effectRef>
          <a:fontRef idx="minor">
            <a:schemeClr val="tx1"/>
          </a:fontRef>
        </p:style>
      </p:cxnSp>
      <p:sp>
        <p:nvSpPr>
          <p:cNvPr id="23" name="正方形/長方形 22"/>
          <p:cNvSpPr/>
          <p:nvPr/>
        </p:nvSpPr>
        <p:spPr>
          <a:xfrm>
            <a:off x="8610550" y="25463"/>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５</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74213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矢印 2"/>
          <p:cNvSpPr/>
          <p:nvPr/>
        </p:nvSpPr>
        <p:spPr>
          <a:xfrm>
            <a:off x="3646974" y="940479"/>
            <a:ext cx="2988286" cy="1221340"/>
          </a:xfrm>
          <a:prstGeom prst="rightArrow">
            <a:avLst>
              <a:gd name="adj1" fmla="val 50000"/>
              <a:gd name="adj2" fmla="val 43673"/>
            </a:avLst>
          </a:prstGeom>
          <a:gradFill flip="none" rotWithShape="1">
            <a:gsLst>
              <a:gs pos="0">
                <a:schemeClr val="accent2">
                  <a:lumMod val="20000"/>
                  <a:lumOff val="80000"/>
                </a:schemeClr>
              </a:gs>
              <a:gs pos="50000">
                <a:schemeClr val="accent2">
                  <a:lumMod val="105000"/>
                  <a:satMod val="103000"/>
                  <a:tint val="73000"/>
                </a:schemeClr>
              </a:gs>
              <a:gs pos="100000">
                <a:schemeClr val="accent2"/>
              </a:gs>
            </a:gsLst>
            <a:lin ang="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98" name="直線コネクタ 97"/>
          <p:cNvCxnSpPr/>
          <p:nvPr/>
        </p:nvCxnSpPr>
        <p:spPr>
          <a:xfrm>
            <a:off x="313435" y="3357021"/>
            <a:ext cx="7776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3" name="直線コネクタ 102"/>
          <p:cNvCxnSpPr/>
          <p:nvPr/>
        </p:nvCxnSpPr>
        <p:spPr>
          <a:xfrm>
            <a:off x="358137" y="5213992"/>
            <a:ext cx="7776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4" name="角丸四角形 143"/>
          <p:cNvSpPr/>
          <p:nvPr/>
        </p:nvSpPr>
        <p:spPr>
          <a:xfrm>
            <a:off x="1825223" y="1555510"/>
            <a:ext cx="1329231" cy="531692"/>
          </a:xfrm>
          <a:prstGeom prst="round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846" b="1" dirty="0">
                <a:latin typeface="Meiryo UI" panose="020B0604030504040204" pitchFamily="50" charset="-128"/>
                <a:ea typeface="Meiryo UI" panose="020B0604030504040204" pitchFamily="50" charset="-128"/>
              </a:rPr>
              <a:t>夢洲／万博</a:t>
            </a:r>
            <a:endParaRPr kumimoji="1" lang="en-US" altLang="ja-JP" sz="1846" b="1" dirty="0">
              <a:latin typeface="Meiryo UI" panose="020B0604030504040204" pitchFamily="50" charset="-128"/>
              <a:ea typeface="Meiryo UI" panose="020B0604030504040204" pitchFamily="50" charset="-128"/>
            </a:endParaRPr>
          </a:p>
        </p:txBody>
      </p:sp>
      <p:sp>
        <p:nvSpPr>
          <p:cNvPr id="145" name="角丸四角形 16">
            <a:extLst>
              <a:ext uri="{FF2B5EF4-FFF2-40B4-BE49-F238E27FC236}">
                <a16:creationId xmlns:a16="http://schemas.microsoft.com/office/drawing/2014/main" id="{48790671-12FE-4380-9DF7-976A18E9A09F}"/>
              </a:ext>
            </a:extLst>
          </p:cNvPr>
          <p:cNvSpPr/>
          <p:nvPr/>
        </p:nvSpPr>
        <p:spPr>
          <a:xfrm>
            <a:off x="3483876" y="1578889"/>
            <a:ext cx="1329231" cy="531692"/>
          </a:xfrm>
          <a:prstGeom prst="round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846" b="1" dirty="0">
                <a:latin typeface="Meiryo UI" panose="020B0604030504040204" pitchFamily="50" charset="-128"/>
                <a:ea typeface="Meiryo UI" panose="020B0604030504040204" pitchFamily="50" charset="-128"/>
              </a:rPr>
              <a:t>うめきた</a:t>
            </a:r>
            <a:r>
              <a:rPr kumimoji="1" lang="en-US" altLang="ja-JP" sz="1846" b="1" dirty="0">
                <a:latin typeface="Meiryo UI" panose="020B0604030504040204" pitchFamily="50" charset="-128"/>
                <a:ea typeface="Meiryo UI" panose="020B0604030504040204" pitchFamily="50" charset="-128"/>
              </a:rPr>
              <a:t>2</a:t>
            </a:r>
            <a:r>
              <a:rPr kumimoji="1" lang="ja-JP" altLang="en-US" sz="1846" b="1" dirty="0">
                <a:latin typeface="Meiryo UI" panose="020B0604030504040204" pitchFamily="50" charset="-128"/>
                <a:ea typeface="Meiryo UI" panose="020B0604030504040204" pitchFamily="50" charset="-128"/>
              </a:rPr>
              <a:t>期</a:t>
            </a:r>
            <a:endParaRPr kumimoji="1" lang="en-US" altLang="ja-JP" sz="1846" b="1"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1647892" y="97761"/>
            <a:ext cx="5569517" cy="400110"/>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スーパーシティでは、都市ＯＳの実装が必須要件</a:t>
            </a:r>
          </a:p>
        </p:txBody>
      </p:sp>
      <p:cxnSp>
        <p:nvCxnSpPr>
          <p:cNvPr id="94" name="直線コネクタ 93"/>
          <p:cNvCxnSpPr/>
          <p:nvPr/>
        </p:nvCxnSpPr>
        <p:spPr>
          <a:xfrm>
            <a:off x="85697" y="525474"/>
            <a:ext cx="8872615" cy="0"/>
          </a:xfrm>
          <a:prstGeom prst="line">
            <a:avLst/>
          </a:prstGeom>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C8E8DEB4-3F52-46B7-B5FA-F808E8053F3C}"/>
              </a:ext>
            </a:extLst>
          </p:cNvPr>
          <p:cNvCxnSpPr>
            <a:cxnSpLocks/>
          </p:cNvCxnSpPr>
          <p:nvPr/>
        </p:nvCxnSpPr>
        <p:spPr>
          <a:xfrm>
            <a:off x="8005568" y="3824970"/>
            <a:ext cx="429444" cy="0"/>
          </a:xfrm>
          <a:prstGeom prst="line">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sp>
        <p:nvSpPr>
          <p:cNvPr id="102" name="正方形/長方形 101"/>
          <p:cNvSpPr/>
          <p:nvPr/>
        </p:nvSpPr>
        <p:spPr>
          <a:xfrm>
            <a:off x="337690" y="3424992"/>
            <a:ext cx="1130379" cy="1661538"/>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193" b="1" dirty="0">
                <a:solidFill>
                  <a:schemeClr val="tx1"/>
                </a:solidFill>
                <a:latin typeface="Meiryo UI" panose="020B0604030504040204" pitchFamily="50" charset="-128"/>
                <a:ea typeface="Meiryo UI" panose="020B0604030504040204" pitchFamily="50" charset="-128"/>
              </a:rPr>
              <a:t>大阪広域</a:t>
            </a:r>
            <a:endParaRPr kumimoji="1" lang="en-US" altLang="ja-JP" sz="1193" b="1" dirty="0">
              <a:solidFill>
                <a:schemeClr val="tx1"/>
              </a:solidFill>
              <a:latin typeface="Meiryo UI" panose="020B0604030504040204" pitchFamily="50" charset="-128"/>
              <a:ea typeface="Meiryo UI" panose="020B0604030504040204" pitchFamily="50" charset="-128"/>
            </a:endParaRPr>
          </a:p>
          <a:p>
            <a:pPr algn="ctr"/>
            <a:r>
              <a:rPr kumimoji="1" lang="ja-JP" altLang="en-US" sz="1193" b="1" dirty="0">
                <a:solidFill>
                  <a:schemeClr val="tx1"/>
                </a:solidFill>
                <a:latin typeface="Meiryo UI" panose="020B0604030504040204" pitchFamily="50" charset="-128"/>
                <a:ea typeface="Meiryo UI" panose="020B0604030504040204" pitchFamily="50" charset="-128"/>
              </a:rPr>
              <a:t>都市ＯＳ</a:t>
            </a:r>
            <a:endParaRPr kumimoji="1" lang="en-US" altLang="ja-JP" sz="1193" b="1" dirty="0">
              <a:solidFill>
                <a:schemeClr val="tx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337689" y="1555511"/>
            <a:ext cx="1139854" cy="1722372"/>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534" b="1" dirty="0">
                <a:latin typeface="Meiryo UI" panose="020B0604030504040204" pitchFamily="50" charset="-128"/>
                <a:ea typeface="Meiryo UI" panose="020B0604030504040204" pitchFamily="50" charset="-128"/>
              </a:rPr>
              <a:t>サービス</a:t>
            </a:r>
            <a:endParaRPr kumimoji="1" lang="en-US" altLang="ja-JP" sz="1534" b="1" dirty="0">
              <a:latin typeface="Meiryo UI" panose="020B0604030504040204" pitchFamily="50" charset="-128"/>
              <a:ea typeface="Meiryo UI" panose="020B0604030504040204" pitchFamily="50" charset="-128"/>
            </a:endParaRPr>
          </a:p>
        </p:txBody>
      </p:sp>
      <p:sp>
        <p:nvSpPr>
          <p:cNvPr id="107" name="角丸四角形 29"/>
          <p:cNvSpPr/>
          <p:nvPr/>
        </p:nvSpPr>
        <p:spPr>
          <a:xfrm>
            <a:off x="6727108" y="1660866"/>
            <a:ext cx="1373886" cy="245396"/>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69" dirty="0">
                <a:solidFill>
                  <a:schemeClr val="tx1"/>
                </a:solidFill>
                <a:latin typeface="Meiryo UI" panose="020B0604030504040204" pitchFamily="50" charset="-128"/>
                <a:ea typeface="Meiryo UI" panose="020B0604030504040204" pitchFamily="50" charset="-128"/>
              </a:rPr>
              <a:t>個別サービスシステム</a:t>
            </a:r>
            <a:endParaRPr kumimoji="1" lang="en-US" altLang="ja-JP" sz="969" dirty="0">
              <a:solidFill>
                <a:schemeClr val="tx1"/>
              </a:solidFill>
              <a:latin typeface="Meiryo UI" panose="020B0604030504040204" pitchFamily="50" charset="-128"/>
              <a:ea typeface="Meiryo UI" panose="020B0604030504040204" pitchFamily="50" charset="-128"/>
            </a:endParaRPr>
          </a:p>
        </p:txBody>
      </p:sp>
      <p:sp>
        <p:nvSpPr>
          <p:cNvPr id="108" name="角丸四角形 107"/>
          <p:cNvSpPr/>
          <p:nvPr/>
        </p:nvSpPr>
        <p:spPr>
          <a:xfrm>
            <a:off x="1634399" y="3424992"/>
            <a:ext cx="6347077" cy="1661538"/>
          </a:xfrm>
          <a:prstGeom prst="roundRect">
            <a:avLst>
              <a:gd name="adj" fmla="val 346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109" name="テキスト ボックス 108"/>
          <p:cNvSpPr txBox="1"/>
          <p:nvPr/>
        </p:nvSpPr>
        <p:spPr>
          <a:xfrm>
            <a:off x="6274076" y="1849134"/>
            <a:ext cx="506870" cy="302070"/>
          </a:xfrm>
          <a:prstGeom prst="rect">
            <a:avLst/>
          </a:prstGeom>
          <a:noFill/>
        </p:spPr>
        <p:txBody>
          <a:bodyPr wrap="none" rtlCol="0">
            <a:spAutoFit/>
          </a:bodyPr>
          <a:lstStyle/>
          <a:p>
            <a:pPr algn="ctr"/>
            <a:r>
              <a:rPr kumimoji="1" lang="en-US" altLang="ja-JP" sz="1363" b="1" dirty="0">
                <a:latin typeface="Meiryo UI" panose="020B0604030504040204" pitchFamily="50" charset="-128"/>
                <a:ea typeface="Meiryo UI" panose="020B0604030504040204" pitchFamily="50" charset="-128"/>
              </a:rPr>
              <a:t>× n</a:t>
            </a:r>
            <a:endParaRPr kumimoji="1" lang="ja-JP" altLang="en-US" sz="1363" b="1" dirty="0">
              <a:latin typeface="Meiryo UI" panose="020B0604030504040204" pitchFamily="50" charset="-128"/>
              <a:ea typeface="Meiryo UI" panose="020B0604030504040204" pitchFamily="50" charset="-128"/>
            </a:endParaRPr>
          </a:p>
        </p:txBody>
      </p:sp>
      <p:sp>
        <p:nvSpPr>
          <p:cNvPr id="118" name="正方形/長方形 117">
            <a:extLst>
              <a:ext uri="{FF2B5EF4-FFF2-40B4-BE49-F238E27FC236}">
                <a16:creationId xmlns:a16="http://schemas.microsoft.com/office/drawing/2014/main" id="{49B2E6C9-9592-4735-8E1F-DF8274C8C448}"/>
              </a:ext>
            </a:extLst>
          </p:cNvPr>
          <p:cNvSpPr/>
          <p:nvPr/>
        </p:nvSpPr>
        <p:spPr>
          <a:xfrm>
            <a:off x="7189914" y="1889284"/>
            <a:ext cx="190434" cy="9202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94" dirty="0">
                <a:solidFill>
                  <a:schemeClr val="tx1"/>
                </a:solidFill>
                <a:latin typeface="メイリオ" panose="020B0604030504040204" pitchFamily="50" charset="-128"/>
                <a:ea typeface="メイリオ" panose="020B0604030504040204" pitchFamily="50" charset="-128"/>
              </a:rPr>
              <a:t>健康サービス</a:t>
            </a:r>
          </a:p>
        </p:txBody>
      </p:sp>
      <p:sp>
        <p:nvSpPr>
          <p:cNvPr id="120" name="正方形/長方形 119">
            <a:extLst>
              <a:ext uri="{FF2B5EF4-FFF2-40B4-BE49-F238E27FC236}">
                <a16:creationId xmlns:a16="http://schemas.microsoft.com/office/drawing/2014/main" id="{79887756-359E-4FDC-A775-C5463F886AFC}"/>
              </a:ext>
            </a:extLst>
          </p:cNvPr>
          <p:cNvSpPr/>
          <p:nvPr/>
        </p:nvSpPr>
        <p:spPr>
          <a:xfrm>
            <a:off x="7434446" y="1889284"/>
            <a:ext cx="190434" cy="9202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94" dirty="0">
                <a:solidFill>
                  <a:schemeClr val="tx1"/>
                </a:solidFill>
                <a:latin typeface="メイリオ" panose="020B0604030504040204" pitchFamily="50" charset="-128"/>
                <a:ea typeface="メイリオ" panose="020B0604030504040204" pitchFamily="50" charset="-128"/>
              </a:rPr>
              <a:t>移動サービス</a:t>
            </a:r>
          </a:p>
        </p:txBody>
      </p:sp>
      <p:sp>
        <p:nvSpPr>
          <p:cNvPr id="130" name="正方形/長方形 129">
            <a:extLst>
              <a:ext uri="{FF2B5EF4-FFF2-40B4-BE49-F238E27FC236}">
                <a16:creationId xmlns:a16="http://schemas.microsoft.com/office/drawing/2014/main" id="{7BADDAD0-7E22-4232-9C1D-BECAA5F04583}"/>
              </a:ext>
            </a:extLst>
          </p:cNvPr>
          <p:cNvSpPr/>
          <p:nvPr/>
        </p:nvSpPr>
        <p:spPr>
          <a:xfrm>
            <a:off x="7673014" y="1889284"/>
            <a:ext cx="190434" cy="9202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94" dirty="0">
                <a:solidFill>
                  <a:schemeClr val="tx1"/>
                </a:solidFill>
                <a:latin typeface="メイリオ" panose="020B0604030504040204" pitchFamily="50" charset="-128"/>
                <a:ea typeface="メイリオ" panose="020B0604030504040204" pitchFamily="50" charset="-128"/>
              </a:rPr>
              <a:t>買物サービス</a:t>
            </a:r>
          </a:p>
        </p:txBody>
      </p:sp>
      <p:sp>
        <p:nvSpPr>
          <p:cNvPr id="132" name="テキスト ボックス 131">
            <a:extLst>
              <a:ext uri="{FF2B5EF4-FFF2-40B4-BE49-F238E27FC236}">
                <a16:creationId xmlns:a16="http://schemas.microsoft.com/office/drawing/2014/main" id="{9DF817DE-5A1A-4747-82B1-699BFEF118FA}"/>
              </a:ext>
            </a:extLst>
          </p:cNvPr>
          <p:cNvSpPr txBox="1"/>
          <p:nvPr/>
        </p:nvSpPr>
        <p:spPr>
          <a:xfrm>
            <a:off x="7867320" y="1968403"/>
            <a:ext cx="506870" cy="302070"/>
          </a:xfrm>
          <a:prstGeom prst="rect">
            <a:avLst/>
          </a:prstGeom>
          <a:noFill/>
        </p:spPr>
        <p:txBody>
          <a:bodyPr wrap="none" rtlCol="0">
            <a:spAutoFit/>
          </a:bodyPr>
          <a:lstStyle/>
          <a:p>
            <a:pPr algn="ctr"/>
            <a:r>
              <a:rPr kumimoji="1" lang="en-US" altLang="ja-JP" sz="1363" b="1" dirty="0">
                <a:latin typeface="Meiryo UI" panose="020B0604030504040204" pitchFamily="50" charset="-128"/>
                <a:ea typeface="Meiryo UI" panose="020B0604030504040204" pitchFamily="50" charset="-128"/>
              </a:rPr>
              <a:t>× n</a:t>
            </a:r>
            <a:endParaRPr kumimoji="1" lang="ja-JP" altLang="en-US" sz="1363" b="1" dirty="0">
              <a:latin typeface="Meiryo UI" panose="020B0604030504040204" pitchFamily="50" charset="-128"/>
              <a:ea typeface="Meiryo UI" panose="020B0604030504040204" pitchFamily="50" charset="-128"/>
            </a:endParaRPr>
          </a:p>
        </p:txBody>
      </p:sp>
      <p:sp>
        <p:nvSpPr>
          <p:cNvPr id="133" name="正方形/長方形 132">
            <a:extLst>
              <a:ext uri="{FF2B5EF4-FFF2-40B4-BE49-F238E27FC236}">
                <a16:creationId xmlns:a16="http://schemas.microsoft.com/office/drawing/2014/main" id="{751F2CBB-15E3-48B7-9AA6-CEA2F0724FBB}"/>
              </a:ext>
            </a:extLst>
          </p:cNvPr>
          <p:cNvSpPr/>
          <p:nvPr/>
        </p:nvSpPr>
        <p:spPr>
          <a:xfrm>
            <a:off x="6946271" y="1889284"/>
            <a:ext cx="190434" cy="9202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94" dirty="0">
                <a:solidFill>
                  <a:schemeClr val="tx1"/>
                </a:solidFill>
                <a:latin typeface="メイリオ" panose="020B0604030504040204" pitchFamily="50" charset="-128"/>
                <a:ea typeface="メイリオ" panose="020B0604030504040204" pitchFamily="50" charset="-128"/>
              </a:rPr>
              <a:t>観光サービス</a:t>
            </a:r>
          </a:p>
        </p:txBody>
      </p:sp>
      <p:sp>
        <p:nvSpPr>
          <p:cNvPr id="134" name="テキスト ボックス 133">
            <a:extLst>
              <a:ext uri="{FF2B5EF4-FFF2-40B4-BE49-F238E27FC236}">
                <a16:creationId xmlns:a16="http://schemas.microsoft.com/office/drawing/2014/main" id="{0A90AD2E-AE8C-48F8-B8D3-E2554DBC2CDC}"/>
              </a:ext>
            </a:extLst>
          </p:cNvPr>
          <p:cNvSpPr txBox="1"/>
          <p:nvPr/>
        </p:nvSpPr>
        <p:spPr>
          <a:xfrm>
            <a:off x="6269808" y="2363598"/>
            <a:ext cx="492443" cy="328423"/>
          </a:xfrm>
          <a:prstGeom prst="rect">
            <a:avLst/>
          </a:prstGeom>
          <a:noFill/>
        </p:spPr>
        <p:txBody>
          <a:bodyPr wrap="none" rtlCol="0">
            <a:spAutoFit/>
          </a:bodyPr>
          <a:lstStyle/>
          <a:p>
            <a:r>
              <a:rPr kumimoji="1" lang="ja-JP" altLang="en-US" sz="1534" b="1" dirty="0">
                <a:latin typeface="Meiryo UI" panose="020B0604030504040204" pitchFamily="50" charset="-128"/>
                <a:ea typeface="Meiryo UI" panose="020B0604030504040204" pitchFamily="50" charset="-128"/>
              </a:rPr>
              <a:t>・・・</a:t>
            </a:r>
          </a:p>
        </p:txBody>
      </p:sp>
      <p:sp>
        <p:nvSpPr>
          <p:cNvPr id="135" name="テキスト ボックス 134">
            <a:extLst>
              <a:ext uri="{FF2B5EF4-FFF2-40B4-BE49-F238E27FC236}">
                <a16:creationId xmlns:a16="http://schemas.microsoft.com/office/drawing/2014/main" id="{5EE98B15-F9C2-4052-B02A-FF0801422F95}"/>
              </a:ext>
            </a:extLst>
          </p:cNvPr>
          <p:cNvSpPr txBox="1"/>
          <p:nvPr/>
        </p:nvSpPr>
        <p:spPr>
          <a:xfrm>
            <a:off x="580363" y="6306881"/>
            <a:ext cx="6450133" cy="210379"/>
          </a:xfrm>
          <a:prstGeom prst="rect">
            <a:avLst/>
          </a:prstGeom>
          <a:noFill/>
        </p:spPr>
        <p:txBody>
          <a:bodyPr wrap="square">
            <a:spAutoFit/>
          </a:bodyPr>
          <a:lstStyle/>
          <a:p>
            <a:r>
              <a:rPr lang="en-US" altLang="ja-JP" sz="767" dirty="0">
                <a:latin typeface="Meiryo UI" panose="020B0604030504040204" pitchFamily="50" charset="-128"/>
                <a:ea typeface="Meiryo UI" panose="020B0604030504040204" pitchFamily="50" charset="-128"/>
              </a:rPr>
              <a:t>*    PF</a:t>
            </a:r>
            <a:r>
              <a:rPr lang="ja-JP" altLang="en-US" sz="767" dirty="0">
                <a:latin typeface="Meiryo UI" panose="020B0604030504040204" pitchFamily="50" charset="-128"/>
                <a:ea typeface="Meiryo UI" panose="020B0604030504040204" pitchFamily="50" charset="-128"/>
              </a:rPr>
              <a:t>：プラットフォームの略</a:t>
            </a:r>
            <a:endParaRPr lang="en-US" altLang="ja-JP" sz="767" dirty="0">
              <a:latin typeface="Meiryo UI" panose="020B0604030504040204" pitchFamily="50" charset="-128"/>
              <a:ea typeface="Meiryo UI" panose="020B0604030504040204" pitchFamily="50" charset="-128"/>
            </a:endParaRPr>
          </a:p>
        </p:txBody>
      </p:sp>
      <p:sp>
        <p:nvSpPr>
          <p:cNvPr id="142" name="正方形/長方形 141"/>
          <p:cNvSpPr/>
          <p:nvPr/>
        </p:nvSpPr>
        <p:spPr>
          <a:xfrm>
            <a:off x="1825223" y="2074828"/>
            <a:ext cx="1329231" cy="3954462"/>
          </a:xfrm>
          <a:prstGeom prst="rect">
            <a:avLst/>
          </a:prstGeom>
          <a:solidFill>
            <a:schemeClr val="accent3">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37" dirty="0">
              <a:solidFill>
                <a:schemeClr val="tx1"/>
              </a:solidFill>
              <a:latin typeface="Meiryo UI" panose="020B0604030504040204" pitchFamily="50" charset="-128"/>
              <a:ea typeface="Meiryo UI" panose="020B0604030504040204" pitchFamily="50" charset="-128"/>
            </a:endParaRPr>
          </a:p>
        </p:txBody>
      </p:sp>
      <p:sp>
        <p:nvSpPr>
          <p:cNvPr id="143" name="正方形/長方形 142">
            <a:extLst>
              <a:ext uri="{FF2B5EF4-FFF2-40B4-BE49-F238E27FC236}">
                <a16:creationId xmlns:a16="http://schemas.microsoft.com/office/drawing/2014/main" id="{FDADA2A3-1FE2-4FF3-B898-0DA917A7D619}"/>
              </a:ext>
            </a:extLst>
          </p:cNvPr>
          <p:cNvSpPr/>
          <p:nvPr/>
        </p:nvSpPr>
        <p:spPr>
          <a:xfrm>
            <a:off x="3483876" y="2074828"/>
            <a:ext cx="1329231" cy="3954462"/>
          </a:xfrm>
          <a:prstGeom prst="rect">
            <a:avLst/>
          </a:prstGeom>
          <a:solidFill>
            <a:schemeClr val="accent3">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37" dirty="0">
              <a:solidFill>
                <a:schemeClr val="tx1"/>
              </a:solidFill>
              <a:latin typeface="Meiryo UI" panose="020B0604030504040204" pitchFamily="50" charset="-128"/>
              <a:ea typeface="Meiryo UI" panose="020B0604030504040204" pitchFamily="50" charset="-128"/>
            </a:endParaRPr>
          </a:p>
        </p:txBody>
      </p:sp>
      <p:cxnSp>
        <p:nvCxnSpPr>
          <p:cNvPr id="146" name="直線コネクタ 145"/>
          <p:cNvCxnSpPr/>
          <p:nvPr/>
        </p:nvCxnSpPr>
        <p:spPr>
          <a:xfrm>
            <a:off x="481568" y="6247499"/>
            <a:ext cx="819010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7" name="角丸四角形 48">
            <a:extLst>
              <a:ext uri="{FF2B5EF4-FFF2-40B4-BE49-F238E27FC236}">
                <a16:creationId xmlns:a16="http://schemas.microsoft.com/office/drawing/2014/main" id="{B80DF04B-9F12-4C46-9589-BBA579160D68}"/>
              </a:ext>
            </a:extLst>
          </p:cNvPr>
          <p:cNvSpPr/>
          <p:nvPr/>
        </p:nvSpPr>
        <p:spPr>
          <a:xfrm>
            <a:off x="8493755" y="3585709"/>
            <a:ext cx="487561" cy="1388592"/>
          </a:xfrm>
          <a:prstGeom prst="roundRect">
            <a:avLst>
              <a:gd name="adj" fmla="val 8183"/>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93" dirty="0">
                <a:solidFill>
                  <a:schemeClr val="tx1"/>
                </a:solidFill>
                <a:latin typeface="Meiryo UI" panose="020B0604030504040204" pitchFamily="50" charset="-128"/>
                <a:ea typeface="Meiryo UI" panose="020B0604030504040204" pitchFamily="50" charset="-128"/>
              </a:rPr>
              <a:t>他都市の都市</a:t>
            </a:r>
            <a:r>
              <a:rPr kumimoji="1" lang="en-US" altLang="ja-JP" sz="1193" dirty="0">
                <a:solidFill>
                  <a:schemeClr val="tx1"/>
                </a:solidFill>
                <a:latin typeface="Meiryo UI" panose="020B0604030504040204" pitchFamily="50" charset="-128"/>
                <a:ea typeface="Meiryo UI" panose="020B0604030504040204" pitchFamily="50" charset="-128"/>
              </a:rPr>
              <a:t>OS</a:t>
            </a:r>
            <a:endParaRPr kumimoji="1" lang="ja-JP" altLang="en-US" sz="1193" dirty="0">
              <a:solidFill>
                <a:schemeClr val="tx1"/>
              </a:solidFill>
              <a:latin typeface="Meiryo UI" panose="020B0604030504040204" pitchFamily="50" charset="-128"/>
              <a:ea typeface="Meiryo UI" panose="020B0604030504040204" pitchFamily="50" charset="-128"/>
            </a:endParaRPr>
          </a:p>
        </p:txBody>
      </p:sp>
      <p:sp>
        <p:nvSpPr>
          <p:cNvPr id="148" name="角丸四角形 48">
            <a:extLst>
              <a:ext uri="{FF2B5EF4-FFF2-40B4-BE49-F238E27FC236}">
                <a16:creationId xmlns:a16="http://schemas.microsoft.com/office/drawing/2014/main" id="{B80DF04B-9F12-4C46-9589-BBA579160D68}"/>
              </a:ext>
            </a:extLst>
          </p:cNvPr>
          <p:cNvSpPr/>
          <p:nvPr/>
        </p:nvSpPr>
        <p:spPr>
          <a:xfrm>
            <a:off x="8363899" y="3455853"/>
            <a:ext cx="487561" cy="1388592"/>
          </a:xfrm>
          <a:prstGeom prst="roundRect">
            <a:avLst>
              <a:gd name="adj" fmla="val 8183"/>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93" dirty="0">
                <a:solidFill>
                  <a:schemeClr val="tx1"/>
                </a:solidFill>
                <a:latin typeface="Meiryo UI" panose="020B0604030504040204" pitchFamily="50" charset="-128"/>
                <a:ea typeface="Meiryo UI" panose="020B0604030504040204" pitchFamily="50" charset="-128"/>
              </a:rPr>
              <a:t>他都市の都市</a:t>
            </a:r>
            <a:r>
              <a:rPr kumimoji="1" lang="en-US" altLang="ja-JP" sz="1193" dirty="0">
                <a:solidFill>
                  <a:schemeClr val="tx1"/>
                </a:solidFill>
                <a:latin typeface="Meiryo UI" panose="020B0604030504040204" pitchFamily="50" charset="-128"/>
                <a:ea typeface="Meiryo UI" panose="020B0604030504040204" pitchFamily="50" charset="-128"/>
              </a:rPr>
              <a:t>OS</a:t>
            </a:r>
            <a:endParaRPr kumimoji="1" lang="ja-JP" altLang="en-US" sz="1193" dirty="0">
              <a:solidFill>
                <a:schemeClr val="tx1"/>
              </a:solidFill>
              <a:latin typeface="Meiryo UI" panose="020B0604030504040204" pitchFamily="50" charset="-128"/>
              <a:ea typeface="Meiryo UI" panose="020B0604030504040204" pitchFamily="50" charset="-128"/>
            </a:endParaRPr>
          </a:p>
        </p:txBody>
      </p:sp>
      <p:sp>
        <p:nvSpPr>
          <p:cNvPr id="152" name="角丸四角形 48">
            <a:extLst>
              <a:ext uri="{FF2B5EF4-FFF2-40B4-BE49-F238E27FC236}">
                <a16:creationId xmlns:a16="http://schemas.microsoft.com/office/drawing/2014/main" id="{B80DF04B-9F12-4C46-9589-BBA579160D68}"/>
              </a:ext>
            </a:extLst>
          </p:cNvPr>
          <p:cNvSpPr/>
          <p:nvPr/>
        </p:nvSpPr>
        <p:spPr>
          <a:xfrm>
            <a:off x="8234044" y="3325998"/>
            <a:ext cx="487561" cy="1388592"/>
          </a:xfrm>
          <a:prstGeom prst="roundRect">
            <a:avLst>
              <a:gd name="adj" fmla="val 8183"/>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93" dirty="0">
                <a:solidFill>
                  <a:schemeClr val="tx1"/>
                </a:solidFill>
                <a:latin typeface="Meiryo UI" panose="020B0604030504040204" pitchFamily="50" charset="-128"/>
                <a:ea typeface="Meiryo UI" panose="020B0604030504040204" pitchFamily="50" charset="-128"/>
              </a:rPr>
              <a:t>他都市の都市ＯＳ</a:t>
            </a:r>
          </a:p>
        </p:txBody>
      </p:sp>
      <p:sp>
        <p:nvSpPr>
          <p:cNvPr id="156" name="正方形/長方形 155"/>
          <p:cNvSpPr/>
          <p:nvPr/>
        </p:nvSpPr>
        <p:spPr>
          <a:xfrm>
            <a:off x="337689" y="5371944"/>
            <a:ext cx="1139854" cy="631079"/>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58" b="1" dirty="0">
                <a:latin typeface="Meiryo UI" panose="020B0604030504040204" pitchFamily="50" charset="-128"/>
                <a:ea typeface="Meiryo UI" panose="020B0604030504040204" pitchFamily="50" charset="-128"/>
              </a:rPr>
              <a:t>データ</a:t>
            </a:r>
            <a:endParaRPr kumimoji="1" lang="en-US" altLang="ja-JP" sz="1258" b="1" dirty="0">
              <a:latin typeface="Meiryo UI" panose="020B0604030504040204" pitchFamily="50" charset="-128"/>
              <a:ea typeface="Meiryo UI" panose="020B0604030504040204" pitchFamily="50" charset="-128"/>
            </a:endParaRPr>
          </a:p>
          <a:p>
            <a:pPr algn="ctr"/>
            <a:r>
              <a:rPr kumimoji="1" lang="ja-JP" altLang="en-US" sz="1258" b="1" dirty="0">
                <a:latin typeface="Meiryo UI" panose="020B0604030504040204" pitchFamily="50" charset="-128"/>
                <a:ea typeface="Meiryo UI" panose="020B0604030504040204" pitchFamily="50" charset="-128"/>
              </a:rPr>
              <a:t>ホルダー</a:t>
            </a:r>
          </a:p>
        </p:txBody>
      </p:sp>
      <p:sp>
        <p:nvSpPr>
          <p:cNvPr id="157" name="正方形/長方形 156">
            <a:extLst>
              <a:ext uri="{FF2B5EF4-FFF2-40B4-BE49-F238E27FC236}">
                <a16:creationId xmlns:a16="http://schemas.microsoft.com/office/drawing/2014/main" id="{FDADA2A3-1FE2-4FF3-B898-0DA917A7D619}"/>
              </a:ext>
            </a:extLst>
          </p:cNvPr>
          <p:cNvSpPr/>
          <p:nvPr/>
        </p:nvSpPr>
        <p:spPr>
          <a:xfrm>
            <a:off x="5154573" y="2041598"/>
            <a:ext cx="1096615" cy="3987692"/>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37" dirty="0">
              <a:solidFill>
                <a:schemeClr val="tx1"/>
              </a:solidFill>
              <a:latin typeface="Meiryo UI" panose="020B0604030504040204" pitchFamily="50" charset="-128"/>
              <a:ea typeface="Meiryo UI" panose="020B0604030504040204" pitchFamily="50" charset="-128"/>
            </a:endParaRPr>
          </a:p>
        </p:txBody>
      </p:sp>
      <p:sp>
        <p:nvSpPr>
          <p:cNvPr id="158" name="角丸四角形 16">
            <a:extLst>
              <a:ext uri="{FF2B5EF4-FFF2-40B4-BE49-F238E27FC236}">
                <a16:creationId xmlns:a16="http://schemas.microsoft.com/office/drawing/2014/main" id="{48790671-12FE-4380-9DF7-976A18E9A09F}"/>
              </a:ext>
            </a:extLst>
          </p:cNvPr>
          <p:cNvSpPr/>
          <p:nvPr/>
        </p:nvSpPr>
        <p:spPr>
          <a:xfrm>
            <a:off x="5154573" y="1555510"/>
            <a:ext cx="1096615" cy="570416"/>
          </a:xfrm>
          <a:prstGeom prst="roundRect">
            <a:avLst/>
          </a:prstGeom>
          <a:solidFill>
            <a:schemeClr val="accent5">
              <a:lumMod val="60000"/>
              <a:lumOff val="4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93" b="1" dirty="0">
                <a:solidFill>
                  <a:schemeClr val="bg1"/>
                </a:solidFill>
                <a:latin typeface="Meiryo UI" panose="020B0604030504040204" pitchFamily="50" charset="-128"/>
                <a:ea typeface="Meiryo UI" panose="020B0604030504040204" pitchFamily="50" charset="-128"/>
              </a:rPr>
              <a:t>他地域の</a:t>
            </a:r>
            <a:r>
              <a:rPr kumimoji="1" lang="en-US" altLang="ja-JP" sz="1193" b="1" dirty="0">
                <a:solidFill>
                  <a:schemeClr val="bg1"/>
                </a:solidFill>
                <a:latin typeface="Meiryo UI" panose="020B0604030504040204" pitchFamily="50" charset="-128"/>
                <a:ea typeface="Meiryo UI" panose="020B0604030504040204" pitchFamily="50" charset="-128"/>
              </a:rPr>
              <a:t>PF</a:t>
            </a:r>
            <a:r>
              <a:rPr kumimoji="1" lang="en-US" altLang="ja-JP" sz="1193" b="1" baseline="30000" dirty="0">
                <a:solidFill>
                  <a:schemeClr val="bg1"/>
                </a:solidFill>
                <a:latin typeface="Meiryo UI" panose="020B0604030504040204" pitchFamily="50" charset="-128"/>
                <a:ea typeface="Meiryo UI" panose="020B0604030504040204" pitchFamily="50" charset="-128"/>
              </a:rPr>
              <a:t>**</a:t>
            </a:r>
          </a:p>
        </p:txBody>
      </p:sp>
      <p:sp>
        <p:nvSpPr>
          <p:cNvPr id="165" name="テキスト ボックス 164">
            <a:extLst>
              <a:ext uri="{FF2B5EF4-FFF2-40B4-BE49-F238E27FC236}">
                <a16:creationId xmlns:a16="http://schemas.microsoft.com/office/drawing/2014/main" id="{0A90AD2E-AE8C-48F8-B8D3-E2554DBC2CDC}"/>
              </a:ext>
            </a:extLst>
          </p:cNvPr>
          <p:cNvSpPr txBox="1"/>
          <p:nvPr/>
        </p:nvSpPr>
        <p:spPr>
          <a:xfrm>
            <a:off x="7894567" y="2449882"/>
            <a:ext cx="492443" cy="328423"/>
          </a:xfrm>
          <a:prstGeom prst="rect">
            <a:avLst/>
          </a:prstGeom>
          <a:noFill/>
        </p:spPr>
        <p:txBody>
          <a:bodyPr wrap="none" rtlCol="0">
            <a:spAutoFit/>
          </a:bodyPr>
          <a:lstStyle/>
          <a:p>
            <a:r>
              <a:rPr kumimoji="1" lang="ja-JP" altLang="en-US" sz="1534" b="1" dirty="0">
                <a:latin typeface="Meiryo UI" panose="020B0604030504040204" pitchFamily="50" charset="-128"/>
                <a:ea typeface="Meiryo UI" panose="020B0604030504040204" pitchFamily="50" charset="-128"/>
              </a:rPr>
              <a:t>・・・</a:t>
            </a:r>
          </a:p>
        </p:txBody>
      </p:sp>
      <p:cxnSp>
        <p:nvCxnSpPr>
          <p:cNvPr id="166" name="直線コネクタ 165"/>
          <p:cNvCxnSpPr/>
          <p:nvPr/>
        </p:nvCxnSpPr>
        <p:spPr>
          <a:xfrm>
            <a:off x="2247710" y="5338740"/>
            <a:ext cx="0" cy="306746"/>
          </a:xfrm>
          <a:prstGeom prst="line">
            <a:avLst/>
          </a:prstGeom>
          <a:ln w="22225"/>
        </p:spPr>
        <p:style>
          <a:lnRef idx="1">
            <a:schemeClr val="dk1"/>
          </a:lnRef>
          <a:fillRef idx="0">
            <a:schemeClr val="dk1"/>
          </a:fillRef>
          <a:effectRef idx="0">
            <a:schemeClr val="dk1"/>
          </a:effectRef>
          <a:fontRef idx="minor">
            <a:schemeClr val="tx1"/>
          </a:fontRef>
        </p:style>
      </p:cxnSp>
      <p:cxnSp>
        <p:nvCxnSpPr>
          <p:cNvPr id="167" name="直線コネクタ 166"/>
          <p:cNvCxnSpPr/>
          <p:nvPr/>
        </p:nvCxnSpPr>
        <p:spPr>
          <a:xfrm>
            <a:off x="2750891" y="5338740"/>
            <a:ext cx="0" cy="306746"/>
          </a:xfrm>
          <a:prstGeom prst="line">
            <a:avLst/>
          </a:prstGeom>
          <a:ln w="22225"/>
        </p:spPr>
        <p:style>
          <a:lnRef idx="1">
            <a:schemeClr val="dk1"/>
          </a:lnRef>
          <a:fillRef idx="0">
            <a:schemeClr val="dk1"/>
          </a:fillRef>
          <a:effectRef idx="0">
            <a:schemeClr val="dk1"/>
          </a:effectRef>
          <a:fontRef idx="minor">
            <a:schemeClr val="tx1"/>
          </a:fontRef>
        </p:style>
      </p:cxnSp>
      <p:sp>
        <p:nvSpPr>
          <p:cNvPr id="169" name="円柱 168"/>
          <p:cNvSpPr/>
          <p:nvPr/>
        </p:nvSpPr>
        <p:spPr>
          <a:xfrm>
            <a:off x="2019206" y="5586526"/>
            <a:ext cx="429444" cy="368094"/>
          </a:xfrm>
          <a:prstGeom prst="can">
            <a:avLst/>
          </a:prstGeom>
          <a:solidFill>
            <a:schemeClr val="bg1"/>
          </a:solidFill>
          <a:ln w="12700" cap="flat" cmpd="sng" algn="ctr">
            <a:solidFill>
              <a:schemeClr val="tx1"/>
            </a:solidFill>
            <a:prstDash val="solid"/>
            <a:miter lim="800000"/>
          </a:ln>
          <a:effectLst/>
        </p:spPr>
        <p:txBody>
          <a:bodyPr vert="horz" wrap="none" rtlCol="0" anchor="ctr"/>
          <a:lstStyle/>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建設</a:t>
            </a:r>
            <a:endParaRPr kumimoji="1" lang="en-US" altLang="ja-JP" sz="852" dirty="0">
              <a:solidFill>
                <a:prstClr val="black"/>
              </a:solidFill>
              <a:latin typeface="Meiryo UI" panose="020B0604030504040204" pitchFamily="50" charset="-128"/>
              <a:ea typeface="Meiryo UI" panose="020B0604030504040204" pitchFamily="50" charset="-128"/>
            </a:endParaRPr>
          </a:p>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データ</a:t>
            </a:r>
            <a:endParaRPr kumimoji="1" lang="en-US" altLang="ja-JP" sz="852" dirty="0">
              <a:solidFill>
                <a:prstClr val="black"/>
              </a:solidFill>
              <a:latin typeface="Meiryo UI" panose="020B0604030504040204" pitchFamily="50" charset="-128"/>
              <a:ea typeface="Meiryo UI" panose="020B0604030504040204" pitchFamily="50" charset="-128"/>
            </a:endParaRPr>
          </a:p>
        </p:txBody>
      </p:sp>
      <p:sp>
        <p:nvSpPr>
          <p:cNvPr id="170" name="円柱 169"/>
          <p:cNvSpPr/>
          <p:nvPr/>
        </p:nvSpPr>
        <p:spPr>
          <a:xfrm>
            <a:off x="2522789" y="5584959"/>
            <a:ext cx="429444" cy="368094"/>
          </a:xfrm>
          <a:prstGeom prst="can">
            <a:avLst/>
          </a:prstGeom>
          <a:solidFill>
            <a:schemeClr val="bg1"/>
          </a:solidFill>
          <a:ln w="12700" cap="flat" cmpd="sng" algn="ctr">
            <a:solidFill>
              <a:schemeClr val="tx1"/>
            </a:solidFill>
            <a:prstDash val="solid"/>
            <a:miter lim="800000"/>
          </a:ln>
          <a:effectLst/>
        </p:spPr>
        <p:txBody>
          <a:bodyPr vert="horz" wrap="none" rtlCol="0" anchor="ctr"/>
          <a:lstStyle/>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車両</a:t>
            </a:r>
            <a:endParaRPr kumimoji="1" lang="en-US" altLang="ja-JP" sz="852" dirty="0">
              <a:solidFill>
                <a:prstClr val="black"/>
              </a:solidFill>
              <a:latin typeface="Meiryo UI" panose="020B0604030504040204" pitchFamily="50" charset="-128"/>
              <a:ea typeface="Meiryo UI" panose="020B0604030504040204" pitchFamily="50" charset="-128"/>
            </a:endParaRPr>
          </a:p>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データ</a:t>
            </a:r>
            <a:endParaRPr kumimoji="1" lang="en-US" altLang="ja-JP" sz="852" dirty="0">
              <a:solidFill>
                <a:prstClr val="black"/>
              </a:solidFill>
              <a:latin typeface="Meiryo UI" panose="020B0604030504040204" pitchFamily="50" charset="-128"/>
              <a:ea typeface="Meiryo UI" panose="020B0604030504040204" pitchFamily="50" charset="-128"/>
            </a:endParaRPr>
          </a:p>
        </p:txBody>
      </p:sp>
      <p:cxnSp>
        <p:nvCxnSpPr>
          <p:cNvPr id="172" name="直線コネクタ 171"/>
          <p:cNvCxnSpPr/>
          <p:nvPr/>
        </p:nvCxnSpPr>
        <p:spPr>
          <a:xfrm>
            <a:off x="3902400" y="5334251"/>
            <a:ext cx="0" cy="306746"/>
          </a:xfrm>
          <a:prstGeom prst="line">
            <a:avLst/>
          </a:prstGeom>
          <a:ln w="22225"/>
        </p:spPr>
        <p:style>
          <a:lnRef idx="1">
            <a:schemeClr val="dk1"/>
          </a:lnRef>
          <a:fillRef idx="0">
            <a:schemeClr val="dk1"/>
          </a:fillRef>
          <a:effectRef idx="0">
            <a:schemeClr val="dk1"/>
          </a:effectRef>
          <a:fontRef idx="minor">
            <a:schemeClr val="tx1"/>
          </a:fontRef>
        </p:style>
      </p:cxnSp>
      <p:cxnSp>
        <p:nvCxnSpPr>
          <p:cNvPr id="173" name="直線コネクタ 172"/>
          <p:cNvCxnSpPr/>
          <p:nvPr/>
        </p:nvCxnSpPr>
        <p:spPr>
          <a:xfrm>
            <a:off x="4405581" y="5334251"/>
            <a:ext cx="0" cy="306746"/>
          </a:xfrm>
          <a:prstGeom prst="line">
            <a:avLst/>
          </a:prstGeom>
          <a:ln w="22225"/>
        </p:spPr>
        <p:style>
          <a:lnRef idx="1">
            <a:schemeClr val="dk1"/>
          </a:lnRef>
          <a:fillRef idx="0">
            <a:schemeClr val="dk1"/>
          </a:fillRef>
          <a:effectRef idx="0">
            <a:schemeClr val="dk1"/>
          </a:effectRef>
          <a:fontRef idx="minor">
            <a:schemeClr val="tx1"/>
          </a:fontRef>
        </p:style>
      </p:cxnSp>
      <p:sp>
        <p:nvSpPr>
          <p:cNvPr id="177" name="円柱 176"/>
          <p:cNvSpPr/>
          <p:nvPr/>
        </p:nvSpPr>
        <p:spPr>
          <a:xfrm>
            <a:off x="3673897" y="5582036"/>
            <a:ext cx="429444" cy="368094"/>
          </a:xfrm>
          <a:prstGeom prst="can">
            <a:avLst/>
          </a:prstGeom>
          <a:solidFill>
            <a:schemeClr val="bg1"/>
          </a:solidFill>
          <a:ln w="12700" cap="flat" cmpd="sng" algn="ctr">
            <a:solidFill>
              <a:schemeClr val="tx1"/>
            </a:solidFill>
            <a:prstDash val="solid"/>
            <a:miter lim="800000"/>
          </a:ln>
          <a:effectLst/>
        </p:spPr>
        <p:txBody>
          <a:bodyPr vert="horz" wrap="none" rtlCol="0" anchor="ctr"/>
          <a:lstStyle/>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施設</a:t>
            </a:r>
            <a:endParaRPr kumimoji="1" lang="en-US" altLang="ja-JP" sz="852" dirty="0">
              <a:solidFill>
                <a:prstClr val="black"/>
              </a:solidFill>
              <a:latin typeface="Meiryo UI" panose="020B0604030504040204" pitchFamily="50" charset="-128"/>
              <a:ea typeface="Meiryo UI" panose="020B0604030504040204" pitchFamily="50" charset="-128"/>
            </a:endParaRPr>
          </a:p>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データ</a:t>
            </a:r>
            <a:endParaRPr kumimoji="1" lang="en-US" altLang="ja-JP" sz="852" dirty="0">
              <a:solidFill>
                <a:prstClr val="black"/>
              </a:solidFill>
              <a:latin typeface="Meiryo UI" panose="020B0604030504040204" pitchFamily="50" charset="-128"/>
              <a:ea typeface="Meiryo UI" panose="020B0604030504040204" pitchFamily="50" charset="-128"/>
            </a:endParaRPr>
          </a:p>
        </p:txBody>
      </p:sp>
      <p:sp>
        <p:nvSpPr>
          <p:cNvPr id="178" name="円柱 177"/>
          <p:cNvSpPr/>
          <p:nvPr/>
        </p:nvSpPr>
        <p:spPr>
          <a:xfrm>
            <a:off x="4177479" y="5580468"/>
            <a:ext cx="429444" cy="368094"/>
          </a:xfrm>
          <a:prstGeom prst="can">
            <a:avLst/>
          </a:prstGeom>
          <a:solidFill>
            <a:schemeClr val="bg1"/>
          </a:solidFill>
          <a:ln w="12700" cap="flat" cmpd="sng" algn="ctr">
            <a:solidFill>
              <a:schemeClr val="tx1"/>
            </a:solidFill>
            <a:prstDash val="solid"/>
            <a:miter lim="800000"/>
          </a:ln>
          <a:effectLst/>
        </p:spPr>
        <p:txBody>
          <a:bodyPr vert="horz" wrap="none" rtlCol="0" anchor="ctr"/>
          <a:lstStyle/>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人流</a:t>
            </a:r>
            <a:endParaRPr kumimoji="1" lang="en-US" altLang="ja-JP" sz="852" dirty="0">
              <a:solidFill>
                <a:prstClr val="black"/>
              </a:solidFill>
              <a:latin typeface="Meiryo UI" panose="020B0604030504040204" pitchFamily="50" charset="-128"/>
              <a:ea typeface="Meiryo UI" panose="020B0604030504040204" pitchFamily="50" charset="-128"/>
            </a:endParaRPr>
          </a:p>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データ</a:t>
            </a:r>
            <a:endParaRPr kumimoji="1" lang="en-US" altLang="ja-JP" sz="852" dirty="0">
              <a:solidFill>
                <a:prstClr val="black"/>
              </a:solidFill>
              <a:latin typeface="Meiryo UI" panose="020B0604030504040204" pitchFamily="50" charset="-128"/>
              <a:ea typeface="Meiryo UI" panose="020B0604030504040204" pitchFamily="50" charset="-128"/>
            </a:endParaRPr>
          </a:p>
        </p:txBody>
      </p:sp>
      <p:cxnSp>
        <p:nvCxnSpPr>
          <p:cNvPr id="179" name="直線コネクタ 178"/>
          <p:cNvCxnSpPr/>
          <p:nvPr/>
        </p:nvCxnSpPr>
        <p:spPr>
          <a:xfrm>
            <a:off x="5469766" y="5321643"/>
            <a:ext cx="0" cy="306746"/>
          </a:xfrm>
          <a:prstGeom prst="line">
            <a:avLst/>
          </a:prstGeom>
          <a:ln w="22225"/>
        </p:spPr>
        <p:style>
          <a:lnRef idx="1">
            <a:schemeClr val="dk1"/>
          </a:lnRef>
          <a:fillRef idx="0">
            <a:schemeClr val="dk1"/>
          </a:fillRef>
          <a:effectRef idx="0">
            <a:schemeClr val="dk1"/>
          </a:effectRef>
          <a:fontRef idx="minor">
            <a:schemeClr val="tx1"/>
          </a:fontRef>
        </p:style>
      </p:cxnSp>
      <p:cxnSp>
        <p:nvCxnSpPr>
          <p:cNvPr id="180" name="直線コネクタ 179"/>
          <p:cNvCxnSpPr/>
          <p:nvPr/>
        </p:nvCxnSpPr>
        <p:spPr>
          <a:xfrm>
            <a:off x="5972947" y="5321643"/>
            <a:ext cx="0" cy="306746"/>
          </a:xfrm>
          <a:prstGeom prst="line">
            <a:avLst/>
          </a:prstGeom>
          <a:ln w="22225"/>
        </p:spPr>
        <p:style>
          <a:lnRef idx="1">
            <a:schemeClr val="dk1"/>
          </a:lnRef>
          <a:fillRef idx="0">
            <a:schemeClr val="dk1"/>
          </a:fillRef>
          <a:effectRef idx="0">
            <a:schemeClr val="dk1"/>
          </a:effectRef>
          <a:fontRef idx="minor">
            <a:schemeClr val="tx1"/>
          </a:fontRef>
        </p:style>
      </p:cxnSp>
      <p:sp>
        <p:nvSpPr>
          <p:cNvPr id="181" name="円柱 180"/>
          <p:cNvSpPr/>
          <p:nvPr/>
        </p:nvSpPr>
        <p:spPr>
          <a:xfrm>
            <a:off x="5241263" y="5569428"/>
            <a:ext cx="429444" cy="368094"/>
          </a:xfrm>
          <a:prstGeom prst="can">
            <a:avLst/>
          </a:prstGeom>
          <a:solidFill>
            <a:schemeClr val="bg1"/>
          </a:solidFill>
          <a:ln w="12700" cap="flat" cmpd="sng" algn="ctr">
            <a:solidFill>
              <a:schemeClr val="tx1"/>
            </a:solidFill>
            <a:prstDash val="solid"/>
            <a:miter lim="800000"/>
          </a:ln>
          <a:effectLst/>
        </p:spPr>
        <p:txBody>
          <a:bodyPr vert="horz" wrap="none" rtlCol="0" anchor="ctr"/>
          <a:lstStyle/>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防犯</a:t>
            </a:r>
            <a:endParaRPr kumimoji="1" lang="en-US" altLang="ja-JP" sz="852" dirty="0">
              <a:solidFill>
                <a:prstClr val="black"/>
              </a:solidFill>
              <a:latin typeface="Meiryo UI" panose="020B0604030504040204" pitchFamily="50" charset="-128"/>
              <a:ea typeface="Meiryo UI" panose="020B0604030504040204" pitchFamily="50" charset="-128"/>
            </a:endParaRPr>
          </a:p>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データ</a:t>
            </a:r>
            <a:endParaRPr kumimoji="1" lang="en-US" altLang="ja-JP" sz="852" dirty="0">
              <a:solidFill>
                <a:prstClr val="black"/>
              </a:solidFill>
              <a:latin typeface="Meiryo UI" panose="020B0604030504040204" pitchFamily="50" charset="-128"/>
              <a:ea typeface="Meiryo UI" panose="020B0604030504040204" pitchFamily="50" charset="-128"/>
            </a:endParaRPr>
          </a:p>
        </p:txBody>
      </p:sp>
      <p:sp>
        <p:nvSpPr>
          <p:cNvPr id="185" name="円柱 184"/>
          <p:cNvSpPr/>
          <p:nvPr/>
        </p:nvSpPr>
        <p:spPr>
          <a:xfrm>
            <a:off x="5744845" y="5567861"/>
            <a:ext cx="429444" cy="368094"/>
          </a:xfrm>
          <a:prstGeom prst="can">
            <a:avLst/>
          </a:prstGeom>
          <a:solidFill>
            <a:schemeClr val="bg1"/>
          </a:solidFill>
          <a:ln w="12700" cap="flat" cmpd="sng" algn="ctr">
            <a:solidFill>
              <a:schemeClr val="tx1"/>
            </a:solidFill>
            <a:prstDash val="solid"/>
            <a:miter lim="800000"/>
          </a:ln>
          <a:effectLst/>
        </p:spPr>
        <p:txBody>
          <a:bodyPr vert="horz" wrap="none" rtlCol="0" anchor="ctr"/>
          <a:lstStyle/>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空間</a:t>
            </a:r>
            <a:endParaRPr kumimoji="1" lang="en-US" altLang="ja-JP" sz="852" dirty="0">
              <a:solidFill>
                <a:prstClr val="black"/>
              </a:solidFill>
              <a:latin typeface="Meiryo UI" panose="020B0604030504040204" pitchFamily="50" charset="-128"/>
              <a:ea typeface="Meiryo UI" panose="020B0604030504040204" pitchFamily="50" charset="-128"/>
            </a:endParaRPr>
          </a:p>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データ</a:t>
            </a:r>
            <a:endParaRPr kumimoji="1" lang="en-US" altLang="ja-JP" sz="852" dirty="0">
              <a:solidFill>
                <a:prstClr val="black"/>
              </a:solidFill>
              <a:latin typeface="Meiryo UI" panose="020B0604030504040204" pitchFamily="50" charset="-128"/>
              <a:ea typeface="Meiryo UI" panose="020B0604030504040204" pitchFamily="50" charset="-128"/>
            </a:endParaRPr>
          </a:p>
        </p:txBody>
      </p:sp>
      <p:cxnSp>
        <p:nvCxnSpPr>
          <p:cNvPr id="188" name="直線矢印コネクタ 187">
            <a:extLst>
              <a:ext uri="{FF2B5EF4-FFF2-40B4-BE49-F238E27FC236}">
                <a16:creationId xmlns:a16="http://schemas.microsoft.com/office/drawing/2014/main" id="{B6088674-7726-495F-ABE0-7FE55308803C}"/>
              </a:ext>
            </a:extLst>
          </p:cNvPr>
          <p:cNvCxnSpPr/>
          <p:nvPr/>
        </p:nvCxnSpPr>
        <p:spPr>
          <a:xfrm flipH="1">
            <a:off x="7287969" y="2815585"/>
            <a:ext cx="0" cy="598154"/>
          </a:xfrm>
          <a:prstGeom prst="straightConnector1">
            <a:avLst/>
          </a:prstGeom>
          <a:ln w="28575">
            <a:solidFill>
              <a:srgbClr val="FF0000"/>
            </a:solidFill>
            <a:prstDash val="sysDash"/>
            <a:round/>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6635260" y="5433581"/>
            <a:ext cx="0" cy="132923"/>
          </a:xfrm>
          <a:prstGeom prst="line">
            <a:avLst/>
          </a:prstGeom>
          <a:ln w="22225"/>
        </p:spPr>
        <p:style>
          <a:lnRef idx="1">
            <a:schemeClr val="dk1"/>
          </a:lnRef>
          <a:fillRef idx="0">
            <a:schemeClr val="dk1"/>
          </a:fillRef>
          <a:effectRef idx="0">
            <a:schemeClr val="dk1"/>
          </a:effectRef>
          <a:fontRef idx="minor">
            <a:schemeClr val="tx1"/>
          </a:fontRef>
        </p:style>
      </p:cxnSp>
      <p:cxnSp>
        <p:nvCxnSpPr>
          <p:cNvPr id="193" name="直線コネクタ 192"/>
          <p:cNvCxnSpPr/>
          <p:nvPr/>
        </p:nvCxnSpPr>
        <p:spPr>
          <a:xfrm>
            <a:off x="7138441" y="5433581"/>
            <a:ext cx="0" cy="132923"/>
          </a:xfrm>
          <a:prstGeom prst="line">
            <a:avLst/>
          </a:prstGeom>
          <a:ln w="22225"/>
        </p:spPr>
        <p:style>
          <a:lnRef idx="1">
            <a:schemeClr val="dk1"/>
          </a:lnRef>
          <a:fillRef idx="0">
            <a:schemeClr val="dk1"/>
          </a:fillRef>
          <a:effectRef idx="0">
            <a:schemeClr val="dk1"/>
          </a:effectRef>
          <a:fontRef idx="minor">
            <a:schemeClr val="tx1"/>
          </a:fontRef>
        </p:style>
      </p:cxnSp>
      <p:sp>
        <p:nvSpPr>
          <p:cNvPr id="195" name="円柱 194"/>
          <p:cNvSpPr/>
          <p:nvPr/>
        </p:nvSpPr>
        <p:spPr>
          <a:xfrm>
            <a:off x="6406756" y="5575908"/>
            <a:ext cx="429444" cy="368094"/>
          </a:xfrm>
          <a:prstGeom prst="can">
            <a:avLst/>
          </a:prstGeom>
          <a:solidFill>
            <a:schemeClr val="bg1"/>
          </a:solidFill>
          <a:ln w="12700" cap="flat" cmpd="sng" algn="ctr">
            <a:solidFill>
              <a:schemeClr val="tx1"/>
            </a:solidFill>
            <a:prstDash val="solid"/>
            <a:miter lim="800000"/>
          </a:ln>
          <a:effectLst/>
        </p:spPr>
        <p:txBody>
          <a:bodyPr vert="horz" wrap="none" rtlCol="0" anchor="ctr"/>
          <a:lstStyle/>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大阪府</a:t>
            </a:r>
            <a:endParaRPr kumimoji="1" lang="en-US" altLang="ja-JP" sz="852" dirty="0">
              <a:solidFill>
                <a:prstClr val="black"/>
              </a:solidFill>
              <a:latin typeface="Meiryo UI" panose="020B0604030504040204" pitchFamily="50" charset="-128"/>
              <a:ea typeface="Meiryo UI" panose="020B0604030504040204" pitchFamily="50" charset="-128"/>
            </a:endParaRPr>
          </a:p>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データ</a:t>
            </a:r>
            <a:endParaRPr kumimoji="1" lang="en-US" altLang="ja-JP" sz="852" dirty="0">
              <a:solidFill>
                <a:prstClr val="black"/>
              </a:solidFill>
              <a:latin typeface="Meiryo UI" panose="020B0604030504040204" pitchFamily="50" charset="-128"/>
              <a:ea typeface="Meiryo UI" panose="020B0604030504040204" pitchFamily="50" charset="-128"/>
            </a:endParaRPr>
          </a:p>
        </p:txBody>
      </p:sp>
      <p:sp>
        <p:nvSpPr>
          <p:cNvPr id="196" name="円柱 195"/>
          <p:cNvSpPr/>
          <p:nvPr/>
        </p:nvSpPr>
        <p:spPr>
          <a:xfrm>
            <a:off x="6910338" y="5574341"/>
            <a:ext cx="429444" cy="368094"/>
          </a:xfrm>
          <a:prstGeom prst="can">
            <a:avLst/>
          </a:prstGeom>
          <a:solidFill>
            <a:schemeClr val="bg1"/>
          </a:solidFill>
          <a:ln w="12700" cap="flat" cmpd="sng" algn="ctr">
            <a:solidFill>
              <a:schemeClr val="tx1"/>
            </a:solidFill>
            <a:prstDash val="solid"/>
            <a:miter lim="800000"/>
          </a:ln>
          <a:effectLst/>
        </p:spPr>
        <p:txBody>
          <a:bodyPr vert="horz" wrap="none" rtlCol="0" anchor="ctr"/>
          <a:lstStyle/>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市町村</a:t>
            </a:r>
            <a:endParaRPr kumimoji="1" lang="en-US" altLang="ja-JP" sz="852" dirty="0">
              <a:solidFill>
                <a:prstClr val="black"/>
              </a:solidFill>
              <a:latin typeface="Meiryo UI" panose="020B0604030504040204" pitchFamily="50" charset="-128"/>
              <a:ea typeface="Meiryo UI" panose="020B0604030504040204" pitchFamily="50" charset="-128"/>
            </a:endParaRPr>
          </a:p>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データ</a:t>
            </a:r>
            <a:endParaRPr kumimoji="1" lang="en-US" altLang="ja-JP" sz="852" dirty="0">
              <a:solidFill>
                <a:prstClr val="black"/>
              </a:solidFill>
              <a:latin typeface="Meiryo UI" panose="020B0604030504040204" pitchFamily="50" charset="-128"/>
              <a:ea typeface="Meiryo UI" panose="020B0604030504040204" pitchFamily="50" charset="-128"/>
            </a:endParaRPr>
          </a:p>
        </p:txBody>
      </p:sp>
      <p:cxnSp>
        <p:nvCxnSpPr>
          <p:cNvPr id="198" name="直線コネクタ 197"/>
          <p:cNvCxnSpPr/>
          <p:nvPr/>
        </p:nvCxnSpPr>
        <p:spPr>
          <a:xfrm>
            <a:off x="7662498" y="5007659"/>
            <a:ext cx="0" cy="598154"/>
          </a:xfrm>
          <a:prstGeom prst="line">
            <a:avLst/>
          </a:prstGeom>
          <a:ln w="22225"/>
        </p:spPr>
        <p:style>
          <a:lnRef idx="1">
            <a:schemeClr val="dk1"/>
          </a:lnRef>
          <a:fillRef idx="0">
            <a:schemeClr val="dk1"/>
          </a:fillRef>
          <a:effectRef idx="0">
            <a:schemeClr val="dk1"/>
          </a:effectRef>
          <a:fontRef idx="minor">
            <a:schemeClr val="tx1"/>
          </a:fontRef>
        </p:style>
      </p:cxnSp>
      <p:sp>
        <p:nvSpPr>
          <p:cNvPr id="200" name="円柱 199"/>
          <p:cNvSpPr/>
          <p:nvPr/>
        </p:nvSpPr>
        <p:spPr>
          <a:xfrm>
            <a:off x="7458294" y="5572947"/>
            <a:ext cx="429444" cy="368094"/>
          </a:xfrm>
          <a:prstGeom prst="can">
            <a:avLst/>
          </a:prstGeom>
          <a:solidFill>
            <a:schemeClr val="bg1"/>
          </a:solidFill>
          <a:ln w="12700" cap="flat" cmpd="sng" algn="ctr">
            <a:solidFill>
              <a:schemeClr val="tx1"/>
            </a:solidFill>
            <a:prstDash val="solid"/>
            <a:miter lim="800000"/>
          </a:ln>
          <a:effectLst/>
        </p:spPr>
        <p:txBody>
          <a:bodyPr vert="horz" wrap="none" rtlCol="0" anchor="ctr"/>
          <a:lstStyle/>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行政</a:t>
            </a:r>
            <a:endParaRPr kumimoji="1" lang="en-US" altLang="ja-JP" sz="852" dirty="0">
              <a:solidFill>
                <a:prstClr val="black"/>
              </a:solidFill>
              <a:latin typeface="Meiryo UI" panose="020B0604030504040204" pitchFamily="50" charset="-128"/>
              <a:ea typeface="Meiryo UI" panose="020B0604030504040204" pitchFamily="50" charset="-128"/>
            </a:endParaRPr>
          </a:p>
          <a:p>
            <a:pPr algn="ctr" defTabSz="779173">
              <a:defRPr/>
            </a:pPr>
            <a:r>
              <a:rPr kumimoji="1" lang="ja-JP" altLang="en-US" sz="852" dirty="0">
                <a:solidFill>
                  <a:prstClr val="black"/>
                </a:solidFill>
                <a:latin typeface="Meiryo UI" panose="020B0604030504040204" pitchFamily="50" charset="-128"/>
                <a:ea typeface="Meiryo UI" panose="020B0604030504040204" pitchFamily="50" charset="-128"/>
              </a:rPr>
              <a:t>データ</a:t>
            </a:r>
            <a:endParaRPr kumimoji="1" lang="en-US" altLang="ja-JP" sz="852" dirty="0">
              <a:solidFill>
                <a:prstClr val="black"/>
              </a:solidFill>
              <a:latin typeface="Meiryo UI" panose="020B0604030504040204" pitchFamily="50" charset="-128"/>
              <a:ea typeface="Meiryo UI" panose="020B0604030504040204" pitchFamily="50" charset="-128"/>
            </a:endParaRPr>
          </a:p>
        </p:txBody>
      </p:sp>
      <p:cxnSp>
        <p:nvCxnSpPr>
          <p:cNvPr id="201" name="直線矢印コネクタ 200">
            <a:extLst>
              <a:ext uri="{FF2B5EF4-FFF2-40B4-BE49-F238E27FC236}">
                <a16:creationId xmlns:a16="http://schemas.microsoft.com/office/drawing/2014/main" id="{B6088674-7726-495F-ABE0-7FE55308803C}"/>
              </a:ext>
            </a:extLst>
          </p:cNvPr>
          <p:cNvCxnSpPr/>
          <p:nvPr/>
        </p:nvCxnSpPr>
        <p:spPr>
          <a:xfrm flipH="1">
            <a:off x="7055692" y="2815585"/>
            <a:ext cx="0" cy="598154"/>
          </a:xfrm>
          <a:prstGeom prst="straightConnector1">
            <a:avLst/>
          </a:prstGeom>
          <a:ln w="28575">
            <a:solidFill>
              <a:srgbClr val="FF0000"/>
            </a:solidFill>
            <a:prstDash val="sysDash"/>
            <a:round/>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202" name="直線矢印コネクタ 201">
            <a:extLst>
              <a:ext uri="{FF2B5EF4-FFF2-40B4-BE49-F238E27FC236}">
                <a16:creationId xmlns:a16="http://schemas.microsoft.com/office/drawing/2014/main" id="{B6088674-7726-495F-ABE0-7FE55308803C}"/>
              </a:ext>
            </a:extLst>
          </p:cNvPr>
          <p:cNvCxnSpPr/>
          <p:nvPr/>
        </p:nvCxnSpPr>
        <p:spPr>
          <a:xfrm flipH="1">
            <a:off x="7521371" y="2815585"/>
            <a:ext cx="0" cy="598154"/>
          </a:xfrm>
          <a:prstGeom prst="straightConnector1">
            <a:avLst/>
          </a:prstGeom>
          <a:ln w="28575">
            <a:solidFill>
              <a:srgbClr val="FF0000"/>
            </a:solidFill>
            <a:prstDash val="sysDash"/>
            <a:round/>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203" name="直線矢印コネクタ 202">
            <a:extLst>
              <a:ext uri="{FF2B5EF4-FFF2-40B4-BE49-F238E27FC236}">
                <a16:creationId xmlns:a16="http://schemas.microsoft.com/office/drawing/2014/main" id="{B6088674-7726-495F-ABE0-7FE55308803C}"/>
              </a:ext>
            </a:extLst>
          </p:cNvPr>
          <p:cNvCxnSpPr/>
          <p:nvPr/>
        </p:nvCxnSpPr>
        <p:spPr>
          <a:xfrm flipH="1">
            <a:off x="7759940" y="2815585"/>
            <a:ext cx="0" cy="598154"/>
          </a:xfrm>
          <a:prstGeom prst="straightConnector1">
            <a:avLst/>
          </a:prstGeom>
          <a:ln w="28575">
            <a:solidFill>
              <a:srgbClr val="FF0000"/>
            </a:solidFill>
            <a:prstDash val="sysDash"/>
            <a:round/>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205" name="上矢印 204"/>
          <p:cNvSpPr/>
          <p:nvPr/>
        </p:nvSpPr>
        <p:spPr>
          <a:xfrm>
            <a:off x="2072521" y="3381080"/>
            <a:ext cx="830769" cy="1827692"/>
          </a:xfrm>
          <a:prstGeom prst="upArrow">
            <a:avLst>
              <a:gd name="adj1" fmla="val 50000"/>
              <a:gd name="adj2" fmla="val 290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206" name="上矢印 205"/>
          <p:cNvSpPr/>
          <p:nvPr/>
        </p:nvSpPr>
        <p:spPr>
          <a:xfrm>
            <a:off x="3702393" y="3381080"/>
            <a:ext cx="830769" cy="1827692"/>
          </a:xfrm>
          <a:prstGeom prst="upArrow">
            <a:avLst>
              <a:gd name="adj1" fmla="val 50000"/>
              <a:gd name="adj2" fmla="val 290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207" name="上矢印 206"/>
          <p:cNvSpPr/>
          <p:nvPr/>
        </p:nvSpPr>
        <p:spPr>
          <a:xfrm>
            <a:off x="5298754" y="3373702"/>
            <a:ext cx="830769" cy="1827692"/>
          </a:xfrm>
          <a:prstGeom prst="upArrow">
            <a:avLst>
              <a:gd name="adj1" fmla="val 50000"/>
              <a:gd name="adj2" fmla="val 290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208" name="正方形/長方形 207"/>
          <p:cNvSpPr/>
          <p:nvPr/>
        </p:nvSpPr>
        <p:spPr>
          <a:xfrm>
            <a:off x="2041860" y="3829022"/>
            <a:ext cx="897231" cy="1526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15" b="1" dirty="0">
              <a:solidFill>
                <a:schemeClr val="tx1"/>
              </a:solidFill>
              <a:latin typeface="Meiryo UI" panose="020B0604030504040204" pitchFamily="50" charset="-128"/>
              <a:ea typeface="Meiryo UI" panose="020B0604030504040204" pitchFamily="50" charset="-128"/>
            </a:endParaRPr>
          </a:p>
          <a:p>
            <a:pPr algn="ctr"/>
            <a:endParaRPr kumimoji="1" lang="en-US" altLang="ja-JP" sz="1015" b="1" dirty="0">
              <a:solidFill>
                <a:schemeClr val="tx1"/>
              </a:solidFill>
              <a:latin typeface="Meiryo UI" panose="020B0604030504040204" pitchFamily="50" charset="-128"/>
              <a:ea typeface="Meiryo UI" panose="020B0604030504040204" pitchFamily="50" charset="-128"/>
            </a:endParaRPr>
          </a:p>
          <a:p>
            <a:pPr algn="ctr"/>
            <a:r>
              <a:rPr kumimoji="1" lang="ja-JP" altLang="en-US" sz="1015" b="1" dirty="0">
                <a:solidFill>
                  <a:schemeClr val="tx1"/>
                </a:solidFill>
                <a:latin typeface="Meiryo UI" panose="020B0604030504040204" pitchFamily="50" charset="-128"/>
                <a:ea typeface="Meiryo UI" panose="020B0604030504040204" pitchFamily="50" charset="-128"/>
              </a:rPr>
              <a:t>データ</a:t>
            </a:r>
            <a:endParaRPr kumimoji="1" lang="en-US" altLang="ja-JP" sz="1015" b="1" dirty="0">
              <a:solidFill>
                <a:schemeClr val="tx1"/>
              </a:solidFill>
              <a:latin typeface="Meiryo UI" panose="020B0604030504040204" pitchFamily="50" charset="-128"/>
              <a:ea typeface="Meiryo UI" panose="020B0604030504040204" pitchFamily="50" charset="-128"/>
            </a:endParaRPr>
          </a:p>
          <a:p>
            <a:pPr algn="ctr"/>
            <a:r>
              <a:rPr kumimoji="1" lang="ja-JP" altLang="en-US" sz="1015" b="1" dirty="0">
                <a:solidFill>
                  <a:schemeClr val="tx1"/>
                </a:solidFill>
                <a:latin typeface="Meiryo UI" panose="020B0604030504040204" pitchFamily="50" charset="-128"/>
                <a:ea typeface="Meiryo UI" panose="020B0604030504040204" pitchFamily="50" charset="-128"/>
              </a:rPr>
              <a:t>連携基盤</a:t>
            </a:r>
            <a:r>
              <a:rPr kumimoji="1" lang="en-US" altLang="ja-JP" sz="1015" b="1" baseline="30000" dirty="0">
                <a:solidFill>
                  <a:schemeClr val="tx1"/>
                </a:solidFill>
                <a:latin typeface="Meiryo UI" panose="020B0604030504040204" pitchFamily="50" charset="-128"/>
                <a:ea typeface="Meiryo UI" panose="020B0604030504040204" pitchFamily="50" charset="-128"/>
              </a:rPr>
              <a:t>***</a:t>
            </a:r>
            <a:endParaRPr kumimoji="1" lang="ja-JP" altLang="en-US" sz="1015" b="1" baseline="30000" dirty="0">
              <a:solidFill>
                <a:schemeClr val="tx1"/>
              </a:solidFill>
              <a:latin typeface="Meiryo UI" panose="020B0604030504040204" pitchFamily="50" charset="-128"/>
              <a:ea typeface="Meiryo UI" panose="020B0604030504040204" pitchFamily="50" charset="-128"/>
            </a:endParaRPr>
          </a:p>
        </p:txBody>
      </p:sp>
      <p:sp>
        <p:nvSpPr>
          <p:cNvPr id="209" name="正方形/長方形 208"/>
          <p:cNvSpPr/>
          <p:nvPr/>
        </p:nvSpPr>
        <p:spPr>
          <a:xfrm>
            <a:off x="3671731" y="3829022"/>
            <a:ext cx="897231" cy="1526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15" b="1" dirty="0">
              <a:solidFill>
                <a:schemeClr val="tx1"/>
              </a:solidFill>
              <a:latin typeface="Meiryo UI" panose="020B0604030504040204" pitchFamily="50" charset="-128"/>
              <a:ea typeface="Meiryo UI" panose="020B0604030504040204" pitchFamily="50" charset="-128"/>
            </a:endParaRPr>
          </a:p>
          <a:p>
            <a:pPr algn="ctr"/>
            <a:endParaRPr kumimoji="1" lang="en-US" altLang="ja-JP" sz="1015" b="1" dirty="0">
              <a:solidFill>
                <a:schemeClr val="tx1"/>
              </a:solidFill>
              <a:latin typeface="Meiryo UI" panose="020B0604030504040204" pitchFamily="50" charset="-128"/>
              <a:ea typeface="Meiryo UI" panose="020B0604030504040204" pitchFamily="50" charset="-128"/>
            </a:endParaRPr>
          </a:p>
          <a:p>
            <a:pPr algn="ctr"/>
            <a:r>
              <a:rPr kumimoji="1" lang="ja-JP" altLang="en-US" sz="1015" b="1" dirty="0">
                <a:solidFill>
                  <a:schemeClr val="tx1"/>
                </a:solidFill>
                <a:latin typeface="Meiryo UI" panose="020B0604030504040204" pitchFamily="50" charset="-128"/>
                <a:ea typeface="Meiryo UI" panose="020B0604030504040204" pitchFamily="50" charset="-128"/>
              </a:rPr>
              <a:t>データ</a:t>
            </a:r>
            <a:endParaRPr kumimoji="1" lang="en-US" altLang="ja-JP" sz="1015" b="1" dirty="0">
              <a:solidFill>
                <a:schemeClr val="tx1"/>
              </a:solidFill>
              <a:latin typeface="Meiryo UI" panose="020B0604030504040204" pitchFamily="50" charset="-128"/>
              <a:ea typeface="Meiryo UI" panose="020B0604030504040204" pitchFamily="50" charset="-128"/>
            </a:endParaRPr>
          </a:p>
          <a:p>
            <a:pPr algn="ctr"/>
            <a:r>
              <a:rPr kumimoji="1" lang="ja-JP" altLang="en-US" sz="1015" b="1" dirty="0">
                <a:solidFill>
                  <a:schemeClr val="tx1"/>
                </a:solidFill>
                <a:latin typeface="Meiryo UI" panose="020B0604030504040204" pitchFamily="50" charset="-128"/>
                <a:ea typeface="Meiryo UI" panose="020B0604030504040204" pitchFamily="50" charset="-128"/>
              </a:rPr>
              <a:t>連携基盤</a:t>
            </a:r>
            <a:r>
              <a:rPr kumimoji="1" lang="en-US" altLang="ja-JP" sz="1015" b="1" baseline="30000" dirty="0">
                <a:solidFill>
                  <a:schemeClr val="tx1"/>
                </a:solidFill>
                <a:latin typeface="Meiryo UI" panose="020B0604030504040204" pitchFamily="50" charset="-128"/>
                <a:ea typeface="Meiryo UI" panose="020B0604030504040204" pitchFamily="50" charset="-128"/>
              </a:rPr>
              <a:t>***</a:t>
            </a:r>
            <a:endParaRPr kumimoji="1" lang="ja-JP" altLang="en-US" sz="1015" b="1" baseline="30000" dirty="0">
              <a:solidFill>
                <a:schemeClr val="tx1"/>
              </a:solidFill>
              <a:latin typeface="Meiryo UI" panose="020B0604030504040204" pitchFamily="50" charset="-128"/>
              <a:ea typeface="Meiryo UI" panose="020B0604030504040204" pitchFamily="50" charset="-128"/>
            </a:endParaRPr>
          </a:p>
        </p:txBody>
      </p:sp>
      <p:sp>
        <p:nvSpPr>
          <p:cNvPr id="210" name="正方形/長方形 209"/>
          <p:cNvSpPr/>
          <p:nvPr/>
        </p:nvSpPr>
        <p:spPr>
          <a:xfrm>
            <a:off x="5268093" y="3808215"/>
            <a:ext cx="897231" cy="15472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15" b="1" dirty="0">
              <a:solidFill>
                <a:schemeClr val="tx1"/>
              </a:solidFill>
              <a:latin typeface="Meiryo UI" panose="020B0604030504040204" pitchFamily="50" charset="-128"/>
              <a:ea typeface="Meiryo UI" panose="020B0604030504040204" pitchFamily="50" charset="-128"/>
            </a:endParaRPr>
          </a:p>
          <a:p>
            <a:pPr algn="ctr"/>
            <a:endParaRPr kumimoji="1" lang="en-US" altLang="ja-JP" sz="1015" b="1" dirty="0">
              <a:solidFill>
                <a:schemeClr val="tx1"/>
              </a:solidFill>
              <a:latin typeface="Meiryo UI" panose="020B0604030504040204" pitchFamily="50" charset="-128"/>
              <a:ea typeface="Meiryo UI" panose="020B0604030504040204" pitchFamily="50" charset="-128"/>
            </a:endParaRPr>
          </a:p>
          <a:p>
            <a:pPr algn="ctr"/>
            <a:r>
              <a:rPr kumimoji="1" lang="ja-JP" altLang="en-US" sz="1015" b="1" dirty="0">
                <a:solidFill>
                  <a:schemeClr val="tx1"/>
                </a:solidFill>
                <a:latin typeface="Meiryo UI" panose="020B0604030504040204" pitchFamily="50" charset="-128"/>
                <a:ea typeface="Meiryo UI" panose="020B0604030504040204" pitchFamily="50" charset="-128"/>
              </a:rPr>
              <a:t>データ</a:t>
            </a:r>
            <a:endParaRPr kumimoji="1" lang="en-US" altLang="ja-JP" sz="1015" b="1" dirty="0">
              <a:solidFill>
                <a:schemeClr val="tx1"/>
              </a:solidFill>
              <a:latin typeface="Meiryo UI" panose="020B0604030504040204" pitchFamily="50" charset="-128"/>
              <a:ea typeface="Meiryo UI" panose="020B0604030504040204" pitchFamily="50" charset="-128"/>
            </a:endParaRPr>
          </a:p>
          <a:p>
            <a:pPr algn="ctr"/>
            <a:r>
              <a:rPr kumimoji="1" lang="ja-JP" altLang="en-US" sz="1015" b="1" dirty="0">
                <a:solidFill>
                  <a:schemeClr val="tx1"/>
                </a:solidFill>
                <a:latin typeface="Meiryo UI" panose="020B0604030504040204" pitchFamily="50" charset="-128"/>
                <a:ea typeface="Meiryo UI" panose="020B0604030504040204" pitchFamily="50" charset="-128"/>
              </a:rPr>
              <a:t>連携基盤</a:t>
            </a:r>
            <a:r>
              <a:rPr kumimoji="1" lang="en-US" altLang="ja-JP" sz="1015" b="1" baseline="30000" dirty="0">
                <a:solidFill>
                  <a:schemeClr val="tx1"/>
                </a:solidFill>
                <a:latin typeface="Meiryo UI" panose="020B0604030504040204" pitchFamily="50" charset="-128"/>
                <a:ea typeface="Meiryo UI" panose="020B0604030504040204" pitchFamily="50" charset="-128"/>
              </a:rPr>
              <a:t>***</a:t>
            </a:r>
            <a:endParaRPr kumimoji="1" lang="ja-JP" altLang="en-US" sz="1015" b="1" baseline="30000" dirty="0">
              <a:solidFill>
                <a:schemeClr val="tx1"/>
              </a:solidFill>
              <a:latin typeface="Meiryo UI" panose="020B0604030504040204" pitchFamily="50" charset="-128"/>
              <a:ea typeface="Meiryo UI" panose="020B0604030504040204" pitchFamily="50" charset="-128"/>
            </a:endParaRPr>
          </a:p>
        </p:txBody>
      </p:sp>
      <p:sp>
        <p:nvSpPr>
          <p:cNvPr id="213" name="正方形/長方形 212"/>
          <p:cNvSpPr/>
          <p:nvPr/>
        </p:nvSpPr>
        <p:spPr>
          <a:xfrm>
            <a:off x="6425454" y="4924734"/>
            <a:ext cx="954894" cy="50750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94" b="1" dirty="0">
                <a:solidFill>
                  <a:schemeClr val="tx1"/>
                </a:solidFill>
                <a:latin typeface="Meiryo UI" panose="020B0604030504040204" pitchFamily="50" charset="-128"/>
                <a:ea typeface="Meiryo UI" panose="020B0604030504040204" pitchFamily="50" charset="-128"/>
              </a:rPr>
              <a:t>市町村データ</a:t>
            </a:r>
            <a:endParaRPr kumimoji="1" lang="en-US" altLang="ja-JP" sz="894" b="1" dirty="0">
              <a:solidFill>
                <a:schemeClr val="tx1"/>
              </a:solidFill>
              <a:latin typeface="Meiryo UI" panose="020B0604030504040204" pitchFamily="50" charset="-128"/>
              <a:ea typeface="Meiryo UI" panose="020B0604030504040204" pitchFamily="50" charset="-128"/>
            </a:endParaRPr>
          </a:p>
          <a:p>
            <a:pPr algn="ctr"/>
            <a:r>
              <a:rPr kumimoji="1" lang="ja-JP" altLang="en-US" sz="894" b="1" dirty="0">
                <a:solidFill>
                  <a:schemeClr val="tx1"/>
                </a:solidFill>
                <a:latin typeface="Meiryo UI" panose="020B0604030504040204" pitchFamily="50" charset="-128"/>
                <a:ea typeface="Meiryo UI" panose="020B0604030504040204" pitchFamily="50" charset="-128"/>
              </a:rPr>
              <a:t>連携基盤</a:t>
            </a:r>
            <a:endParaRPr kumimoji="1" lang="en-US" altLang="ja-JP" sz="894" b="1" dirty="0">
              <a:solidFill>
                <a:schemeClr val="tx1"/>
              </a:solidFill>
              <a:latin typeface="Meiryo UI" panose="020B0604030504040204" pitchFamily="50" charset="-128"/>
              <a:ea typeface="Meiryo UI" panose="020B0604030504040204" pitchFamily="50" charset="-128"/>
            </a:endParaRPr>
          </a:p>
          <a:p>
            <a:pPr algn="ctr"/>
            <a:r>
              <a:rPr kumimoji="1" lang="ja-JP" altLang="en-US" sz="894" b="1" dirty="0">
                <a:solidFill>
                  <a:schemeClr val="tx1"/>
                </a:solidFill>
                <a:latin typeface="Meiryo UI" panose="020B0604030504040204" pitchFamily="50" charset="-128"/>
                <a:ea typeface="Meiryo UI" panose="020B0604030504040204" pitchFamily="50" charset="-128"/>
              </a:rPr>
              <a:t>（</a:t>
            </a:r>
            <a:r>
              <a:rPr kumimoji="1" lang="en-US" altLang="ja-JP" sz="894" b="1" dirty="0">
                <a:solidFill>
                  <a:schemeClr val="tx1"/>
                </a:solidFill>
                <a:latin typeface="Meiryo UI" panose="020B0604030504040204" pitchFamily="50" charset="-128"/>
                <a:ea typeface="Meiryo UI" panose="020B0604030504040204" pitchFamily="50" charset="-128"/>
              </a:rPr>
              <a:t>OSA43</a:t>
            </a:r>
            <a:r>
              <a:rPr kumimoji="1" lang="ja-JP" altLang="en-US" sz="894" b="1" dirty="0">
                <a:solidFill>
                  <a:schemeClr val="tx1"/>
                </a:solidFill>
                <a:latin typeface="Meiryo UI" panose="020B0604030504040204" pitchFamily="50" charset="-128"/>
                <a:ea typeface="Meiryo UI" panose="020B0604030504040204" pitchFamily="50" charset="-128"/>
              </a:rPr>
              <a:t>）</a:t>
            </a:r>
            <a:endParaRPr kumimoji="1" lang="en-US" altLang="ja-JP" sz="894" b="1" dirty="0">
              <a:solidFill>
                <a:schemeClr val="tx1"/>
              </a:solidFill>
              <a:latin typeface="Meiryo UI" panose="020B0604030504040204" pitchFamily="50" charset="-128"/>
              <a:ea typeface="Meiryo UI" panose="020B0604030504040204" pitchFamily="50" charset="-128"/>
            </a:endParaRPr>
          </a:p>
        </p:txBody>
      </p:sp>
      <p:sp>
        <p:nvSpPr>
          <p:cNvPr id="214" name="左右矢印 213"/>
          <p:cNvSpPr/>
          <p:nvPr/>
        </p:nvSpPr>
        <p:spPr>
          <a:xfrm>
            <a:off x="2487387" y="3989981"/>
            <a:ext cx="2991580" cy="565268"/>
          </a:xfrm>
          <a:prstGeom prst="leftRightArrow">
            <a:avLst>
              <a:gd name="adj1" fmla="val 50000"/>
              <a:gd name="adj2" fmla="val 29714"/>
            </a:avLst>
          </a:prstGeom>
          <a:solidFill>
            <a:schemeClr val="accent5">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sp>
        <p:nvSpPr>
          <p:cNvPr id="219" name="正方形/長方形 218">
            <a:extLst>
              <a:ext uri="{FF2B5EF4-FFF2-40B4-BE49-F238E27FC236}">
                <a16:creationId xmlns:a16="http://schemas.microsoft.com/office/drawing/2014/main" id="{9F25C462-2D1E-491A-AEDF-ECD681EF5BCA}"/>
              </a:ext>
            </a:extLst>
          </p:cNvPr>
          <p:cNvSpPr/>
          <p:nvPr/>
        </p:nvSpPr>
        <p:spPr>
          <a:xfrm>
            <a:off x="1907634" y="2161819"/>
            <a:ext cx="184048" cy="11298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モビリティ・物流</a:t>
            </a:r>
          </a:p>
        </p:txBody>
      </p:sp>
      <p:sp>
        <p:nvSpPr>
          <p:cNvPr id="220" name="正方形/長方形 219">
            <a:extLst>
              <a:ext uri="{FF2B5EF4-FFF2-40B4-BE49-F238E27FC236}">
                <a16:creationId xmlns:a16="http://schemas.microsoft.com/office/drawing/2014/main" id="{FDF60ABF-989C-4BD2-B28D-CE20D4E5CE81}"/>
              </a:ext>
            </a:extLst>
          </p:cNvPr>
          <p:cNvSpPr/>
          <p:nvPr/>
        </p:nvSpPr>
        <p:spPr>
          <a:xfrm>
            <a:off x="2168425" y="2161819"/>
            <a:ext cx="184048" cy="11298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ヘルスケア</a:t>
            </a:r>
          </a:p>
        </p:txBody>
      </p:sp>
      <p:sp>
        <p:nvSpPr>
          <p:cNvPr id="221" name="正方形/長方形 220">
            <a:extLst>
              <a:ext uri="{FF2B5EF4-FFF2-40B4-BE49-F238E27FC236}">
                <a16:creationId xmlns:a16="http://schemas.microsoft.com/office/drawing/2014/main" id="{E8E73C59-B033-4D4E-9549-46713F64C1C6}"/>
              </a:ext>
            </a:extLst>
          </p:cNvPr>
          <p:cNvSpPr/>
          <p:nvPr/>
        </p:nvSpPr>
        <p:spPr>
          <a:xfrm>
            <a:off x="2405440" y="2161819"/>
            <a:ext cx="184048" cy="11298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防災</a:t>
            </a:r>
          </a:p>
        </p:txBody>
      </p:sp>
      <p:sp>
        <p:nvSpPr>
          <p:cNvPr id="222" name="正方形/長方形 221">
            <a:extLst>
              <a:ext uri="{FF2B5EF4-FFF2-40B4-BE49-F238E27FC236}">
                <a16:creationId xmlns:a16="http://schemas.microsoft.com/office/drawing/2014/main" id="{87E93E05-82AE-47FF-B507-55AC8D8E3DC7}"/>
              </a:ext>
            </a:extLst>
          </p:cNvPr>
          <p:cNvSpPr/>
          <p:nvPr/>
        </p:nvSpPr>
        <p:spPr>
          <a:xfrm>
            <a:off x="2627163" y="2161819"/>
            <a:ext cx="184048" cy="11298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購買・キャシュレス</a:t>
            </a:r>
            <a:endParaRPr kumimoji="1" lang="en-US" altLang="ja-JP" sz="923" dirty="0">
              <a:solidFill>
                <a:schemeClr val="tx1"/>
              </a:solidFill>
              <a:latin typeface="メイリオ" panose="020B0604030504040204" pitchFamily="50" charset="-128"/>
              <a:ea typeface="メイリオ" panose="020B0604030504040204" pitchFamily="50" charset="-128"/>
            </a:endParaRPr>
          </a:p>
        </p:txBody>
      </p:sp>
      <p:sp>
        <p:nvSpPr>
          <p:cNvPr id="223" name="正方形/長方形 222">
            <a:extLst>
              <a:ext uri="{FF2B5EF4-FFF2-40B4-BE49-F238E27FC236}">
                <a16:creationId xmlns:a16="http://schemas.microsoft.com/office/drawing/2014/main" id="{BF885F13-59E5-41D2-A405-8B8B6F1A3528}"/>
              </a:ext>
            </a:extLst>
          </p:cNvPr>
          <p:cNvSpPr/>
          <p:nvPr/>
        </p:nvSpPr>
        <p:spPr>
          <a:xfrm>
            <a:off x="5230983" y="2294742"/>
            <a:ext cx="184048" cy="8307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ヘルスケア</a:t>
            </a:r>
          </a:p>
        </p:txBody>
      </p:sp>
      <p:sp>
        <p:nvSpPr>
          <p:cNvPr id="224" name="正方形/長方形 223">
            <a:extLst>
              <a:ext uri="{FF2B5EF4-FFF2-40B4-BE49-F238E27FC236}">
                <a16:creationId xmlns:a16="http://schemas.microsoft.com/office/drawing/2014/main" id="{B159154F-0892-445E-8FB1-3492C580DAA8}"/>
              </a:ext>
            </a:extLst>
          </p:cNvPr>
          <p:cNvSpPr/>
          <p:nvPr/>
        </p:nvSpPr>
        <p:spPr>
          <a:xfrm>
            <a:off x="5478967" y="2294742"/>
            <a:ext cx="184048" cy="8307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エネルギー</a:t>
            </a:r>
          </a:p>
        </p:txBody>
      </p:sp>
      <p:sp>
        <p:nvSpPr>
          <p:cNvPr id="225" name="正方形/長方形 224">
            <a:extLst>
              <a:ext uri="{FF2B5EF4-FFF2-40B4-BE49-F238E27FC236}">
                <a16:creationId xmlns:a16="http://schemas.microsoft.com/office/drawing/2014/main" id="{EED4D4B8-1A2E-4416-9FCB-5FF179EB6F3A}"/>
              </a:ext>
            </a:extLst>
          </p:cNvPr>
          <p:cNvSpPr/>
          <p:nvPr/>
        </p:nvSpPr>
        <p:spPr>
          <a:xfrm>
            <a:off x="5704789" y="2294742"/>
            <a:ext cx="184048" cy="8307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見守り</a:t>
            </a:r>
          </a:p>
        </p:txBody>
      </p:sp>
      <p:sp>
        <p:nvSpPr>
          <p:cNvPr id="226" name="正方形/長方形 225">
            <a:extLst>
              <a:ext uri="{FF2B5EF4-FFF2-40B4-BE49-F238E27FC236}">
                <a16:creationId xmlns:a16="http://schemas.microsoft.com/office/drawing/2014/main" id="{CEE244B4-AC82-4906-9B51-D81AA7A3456C}"/>
              </a:ext>
            </a:extLst>
          </p:cNvPr>
          <p:cNvSpPr/>
          <p:nvPr/>
        </p:nvSpPr>
        <p:spPr>
          <a:xfrm>
            <a:off x="5950216" y="2294742"/>
            <a:ext cx="184048" cy="8307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観光案内</a:t>
            </a:r>
            <a:endParaRPr kumimoji="1" lang="en-US" altLang="ja-JP" sz="923" dirty="0">
              <a:solidFill>
                <a:schemeClr val="tx1"/>
              </a:solidFill>
              <a:latin typeface="メイリオ" panose="020B0604030504040204" pitchFamily="50" charset="-128"/>
              <a:ea typeface="メイリオ" panose="020B0604030504040204" pitchFamily="50" charset="-128"/>
            </a:endParaRPr>
          </a:p>
        </p:txBody>
      </p:sp>
      <p:sp>
        <p:nvSpPr>
          <p:cNvPr id="228" name="正方形/長方形 227"/>
          <p:cNvSpPr/>
          <p:nvPr/>
        </p:nvSpPr>
        <p:spPr>
          <a:xfrm>
            <a:off x="6368927" y="3490063"/>
            <a:ext cx="1470311" cy="1380355"/>
          </a:xfrm>
          <a:prstGeom prst="rect">
            <a:avLst/>
          </a:prstGeom>
          <a:solidFill>
            <a:schemeClr val="accent1"/>
          </a:solidFill>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534"/>
          </a:p>
        </p:txBody>
      </p:sp>
      <p:sp>
        <p:nvSpPr>
          <p:cNvPr id="234" name="正方形/長方形 233"/>
          <p:cNvSpPr/>
          <p:nvPr/>
        </p:nvSpPr>
        <p:spPr>
          <a:xfrm>
            <a:off x="6682676" y="3539401"/>
            <a:ext cx="920237" cy="153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94" dirty="0">
                <a:solidFill>
                  <a:schemeClr val="tx1"/>
                </a:solidFill>
                <a:latin typeface="Meiryo UI" panose="020B0604030504040204" pitchFamily="50" charset="-128"/>
                <a:ea typeface="Meiryo UI" panose="020B0604030504040204" pitchFamily="50" charset="-128"/>
              </a:rPr>
              <a:t>サービス連携</a:t>
            </a:r>
          </a:p>
        </p:txBody>
      </p:sp>
      <p:sp>
        <p:nvSpPr>
          <p:cNvPr id="235" name="正方形/長方形 234"/>
          <p:cNvSpPr/>
          <p:nvPr/>
        </p:nvSpPr>
        <p:spPr>
          <a:xfrm>
            <a:off x="6682676" y="3720229"/>
            <a:ext cx="920237" cy="153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94" dirty="0">
                <a:solidFill>
                  <a:schemeClr val="tx1"/>
                </a:solidFill>
                <a:latin typeface="Meiryo UI" panose="020B0604030504040204" pitchFamily="50" charset="-128"/>
                <a:ea typeface="Meiryo UI" panose="020B0604030504040204" pitchFamily="50" charset="-128"/>
              </a:rPr>
              <a:t>認証</a:t>
            </a:r>
          </a:p>
        </p:txBody>
      </p:sp>
      <p:sp>
        <p:nvSpPr>
          <p:cNvPr id="236" name="正方形/長方形 235"/>
          <p:cNvSpPr/>
          <p:nvPr/>
        </p:nvSpPr>
        <p:spPr>
          <a:xfrm>
            <a:off x="6682676" y="3909481"/>
            <a:ext cx="920237" cy="153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94" dirty="0">
                <a:solidFill>
                  <a:schemeClr val="tx1"/>
                </a:solidFill>
                <a:latin typeface="Meiryo UI" panose="020B0604030504040204" pitchFamily="50" charset="-128"/>
                <a:ea typeface="Meiryo UI" panose="020B0604030504040204" pitchFamily="50" charset="-128"/>
              </a:rPr>
              <a:t>サービスマネジメント</a:t>
            </a:r>
          </a:p>
        </p:txBody>
      </p:sp>
      <p:sp>
        <p:nvSpPr>
          <p:cNvPr id="237" name="正方形/長方形 236"/>
          <p:cNvSpPr/>
          <p:nvPr/>
        </p:nvSpPr>
        <p:spPr>
          <a:xfrm>
            <a:off x="6682676" y="4285201"/>
            <a:ext cx="920237" cy="153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94" dirty="0">
                <a:solidFill>
                  <a:schemeClr val="tx1"/>
                </a:solidFill>
                <a:latin typeface="Meiryo UI" panose="020B0604030504040204" pitchFamily="50" charset="-128"/>
                <a:ea typeface="Meiryo UI" panose="020B0604030504040204" pitchFamily="50" charset="-128"/>
              </a:rPr>
              <a:t>アセットマネジメント</a:t>
            </a:r>
          </a:p>
        </p:txBody>
      </p:sp>
      <p:sp>
        <p:nvSpPr>
          <p:cNvPr id="238" name="正方形/長方形 237">
            <a:extLst>
              <a:ext uri="{FF2B5EF4-FFF2-40B4-BE49-F238E27FC236}">
                <a16:creationId xmlns:a16="http://schemas.microsoft.com/office/drawing/2014/main" id="{E42D7868-A7B2-4E8E-AB82-E1356D180BAA}"/>
              </a:ext>
            </a:extLst>
          </p:cNvPr>
          <p:cNvSpPr/>
          <p:nvPr/>
        </p:nvSpPr>
        <p:spPr>
          <a:xfrm>
            <a:off x="6682676" y="4093247"/>
            <a:ext cx="920237" cy="153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94" dirty="0">
                <a:solidFill>
                  <a:schemeClr val="tx1"/>
                </a:solidFill>
                <a:latin typeface="Meiryo UI" panose="020B0604030504040204" pitchFamily="50" charset="-128"/>
                <a:ea typeface="Meiryo UI" panose="020B0604030504040204" pitchFamily="50" charset="-128"/>
              </a:rPr>
              <a:t>データマネジメント</a:t>
            </a:r>
          </a:p>
        </p:txBody>
      </p:sp>
      <p:sp>
        <p:nvSpPr>
          <p:cNvPr id="240" name="正方形/長方形 239">
            <a:extLst>
              <a:ext uri="{FF2B5EF4-FFF2-40B4-BE49-F238E27FC236}">
                <a16:creationId xmlns:a16="http://schemas.microsoft.com/office/drawing/2014/main" id="{4350630D-74C3-4DA7-91A4-5482383A43C0}"/>
              </a:ext>
            </a:extLst>
          </p:cNvPr>
          <p:cNvSpPr/>
          <p:nvPr/>
        </p:nvSpPr>
        <p:spPr>
          <a:xfrm>
            <a:off x="6682676" y="4662093"/>
            <a:ext cx="920237" cy="153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94" dirty="0">
                <a:solidFill>
                  <a:schemeClr val="tx1"/>
                </a:solidFill>
                <a:latin typeface="Meiryo UI" panose="020B0604030504040204" pitchFamily="50" charset="-128"/>
                <a:ea typeface="Meiryo UI" panose="020B0604030504040204" pitchFamily="50" charset="-128"/>
              </a:rPr>
              <a:t>データ環境</a:t>
            </a:r>
          </a:p>
        </p:txBody>
      </p:sp>
      <p:sp>
        <p:nvSpPr>
          <p:cNvPr id="244" name="テキスト ボックス 243"/>
          <p:cNvSpPr txBox="1"/>
          <p:nvPr/>
        </p:nvSpPr>
        <p:spPr>
          <a:xfrm>
            <a:off x="3006154" y="4150149"/>
            <a:ext cx="1845377" cy="262829"/>
          </a:xfrm>
          <a:prstGeom prst="rect">
            <a:avLst/>
          </a:prstGeom>
          <a:noFill/>
        </p:spPr>
        <p:txBody>
          <a:bodyPr wrap="none" rtlCol="0">
            <a:spAutoFit/>
          </a:bodyPr>
          <a:lstStyle/>
          <a:p>
            <a:r>
              <a:rPr kumimoji="1" lang="en-US" altLang="ja-JP" sz="1108" dirty="0">
                <a:latin typeface="Meiryo UI" panose="020B0604030504040204" pitchFamily="50" charset="-128"/>
                <a:ea typeface="Meiryo UI" panose="020B0604030504040204" pitchFamily="50" charset="-128"/>
              </a:rPr>
              <a:t>※</a:t>
            </a:r>
            <a:r>
              <a:rPr kumimoji="1" lang="ja-JP" altLang="en-US" sz="1108" dirty="0">
                <a:latin typeface="Meiryo UI" panose="020B0604030504040204" pitchFamily="50" charset="-128"/>
                <a:ea typeface="Meiryo UI" panose="020B0604030504040204" pitchFamily="50" charset="-128"/>
              </a:rPr>
              <a:t> データ連携基盤機能活用</a:t>
            </a:r>
          </a:p>
        </p:txBody>
      </p:sp>
      <p:sp>
        <p:nvSpPr>
          <p:cNvPr id="245" name="正方形/長方形 244"/>
          <p:cNvSpPr/>
          <p:nvPr/>
        </p:nvSpPr>
        <p:spPr>
          <a:xfrm>
            <a:off x="6682676" y="4469926"/>
            <a:ext cx="920237" cy="153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94" dirty="0">
                <a:solidFill>
                  <a:schemeClr val="tx1"/>
                </a:solidFill>
                <a:latin typeface="Meiryo UI" panose="020B0604030504040204" pitchFamily="50" charset="-128"/>
                <a:ea typeface="Meiryo UI" panose="020B0604030504040204" pitchFamily="50" charset="-128"/>
              </a:rPr>
              <a:t>外部データ連携</a:t>
            </a:r>
          </a:p>
        </p:txBody>
      </p:sp>
      <p:sp>
        <p:nvSpPr>
          <p:cNvPr id="90" name="正方形/長方形 89">
            <a:extLst>
              <a:ext uri="{FF2B5EF4-FFF2-40B4-BE49-F238E27FC236}">
                <a16:creationId xmlns:a16="http://schemas.microsoft.com/office/drawing/2014/main" id="{4350630D-74C3-4DA7-91A4-5482383A43C0}"/>
              </a:ext>
            </a:extLst>
          </p:cNvPr>
          <p:cNvSpPr/>
          <p:nvPr/>
        </p:nvSpPr>
        <p:spPr>
          <a:xfrm>
            <a:off x="7651843" y="3539401"/>
            <a:ext cx="152862" cy="12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894" dirty="0">
                <a:solidFill>
                  <a:schemeClr val="tx1"/>
                </a:solidFill>
                <a:latin typeface="メイリオ" panose="020B0604030504040204" pitchFamily="50" charset="-128"/>
                <a:ea typeface="メイリオ" panose="020B0604030504040204" pitchFamily="50" charset="-128"/>
              </a:rPr>
              <a:t>運用・セキュリティ</a:t>
            </a:r>
          </a:p>
        </p:txBody>
      </p:sp>
      <p:sp>
        <p:nvSpPr>
          <p:cNvPr id="2" name="テキスト ボックス 1"/>
          <p:cNvSpPr txBox="1"/>
          <p:nvPr/>
        </p:nvSpPr>
        <p:spPr>
          <a:xfrm>
            <a:off x="6359592" y="3517472"/>
            <a:ext cx="340863" cy="1331455"/>
          </a:xfrm>
          <a:prstGeom prst="rect">
            <a:avLst/>
          </a:prstGeom>
          <a:noFill/>
          <a:ln>
            <a:noFill/>
          </a:ln>
        </p:spPr>
        <p:txBody>
          <a:bodyPr vert="eaVert" wrap="none" rtlCol="0">
            <a:spAutoFit/>
          </a:bodyPr>
          <a:lstStyle/>
          <a:p>
            <a:r>
              <a:rPr kumimoji="1" lang="ja-JP" altLang="en-US" sz="1015" dirty="0">
                <a:latin typeface="Meiryo UI" panose="020B0604030504040204" pitchFamily="50" charset="-128"/>
                <a:ea typeface="Meiryo UI" panose="020B0604030504040204" pitchFamily="50" charset="-128"/>
              </a:rPr>
              <a:t>データ連携基盤* * *</a:t>
            </a:r>
          </a:p>
        </p:txBody>
      </p:sp>
      <p:sp>
        <p:nvSpPr>
          <p:cNvPr id="92" name="正方形/長方形 91">
            <a:extLst>
              <a:ext uri="{FF2B5EF4-FFF2-40B4-BE49-F238E27FC236}">
                <a16:creationId xmlns:a16="http://schemas.microsoft.com/office/drawing/2014/main" id="{BF885F13-59E5-41D2-A405-8B8B6F1A3528}"/>
              </a:ext>
            </a:extLst>
          </p:cNvPr>
          <p:cNvSpPr/>
          <p:nvPr/>
        </p:nvSpPr>
        <p:spPr>
          <a:xfrm>
            <a:off x="3646974" y="2161819"/>
            <a:ext cx="184048" cy="11298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ヘルスケア</a:t>
            </a:r>
          </a:p>
        </p:txBody>
      </p:sp>
      <p:sp>
        <p:nvSpPr>
          <p:cNvPr id="93" name="正方形/長方形 92">
            <a:extLst>
              <a:ext uri="{FF2B5EF4-FFF2-40B4-BE49-F238E27FC236}">
                <a16:creationId xmlns:a16="http://schemas.microsoft.com/office/drawing/2014/main" id="{B159154F-0892-445E-8FB1-3492C580DAA8}"/>
              </a:ext>
            </a:extLst>
          </p:cNvPr>
          <p:cNvSpPr/>
          <p:nvPr/>
        </p:nvSpPr>
        <p:spPr>
          <a:xfrm>
            <a:off x="3897506" y="2161819"/>
            <a:ext cx="184048" cy="11298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モビリティ</a:t>
            </a:r>
          </a:p>
        </p:txBody>
      </p:sp>
      <p:sp>
        <p:nvSpPr>
          <p:cNvPr id="97" name="正方形/長方形 96">
            <a:extLst>
              <a:ext uri="{FF2B5EF4-FFF2-40B4-BE49-F238E27FC236}">
                <a16:creationId xmlns:a16="http://schemas.microsoft.com/office/drawing/2014/main" id="{EED4D4B8-1A2E-4416-9FCB-5FF179EB6F3A}"/>
              </a:ext>
            </a:extLst>
          </p:cNvPr>
          <p:cNvSpPr/>
          <p:nvPr/>
        </p:nvSpPr>
        <p:spPr>
          <a:xfrm>
            <a:off x="4161123" y="2161819"/>
            <a:ext cx="184048" cy="11298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エンタメ・アート</a:t>
            </a:r>
          </a:p>
        </p:txBody>
      </p:sp>
      <p:sp>
        <p:nvSpPr>
          <p:cNvPr id="100" name="正方形/長方形 99">
            <a:extLst>
              <a:ext uri="{FF2B5EF4-FFF2-40B4-BE49-F238E27FC236}">
                <a16:creationId xmlns:a16="http://schemas.microsoft.com/office/drawing/2014/main" id="{CEE244B4-AC82-4906-9B51-D81AA7A3456C}"/>
              </a:ext>
            </a:extLst>
          </p:cNvPr>
          <p:cNvSpPr/>
          <p:nvPr/>
        </p:nvSpPr>
        <p:spPr>
          <a:xfrm>
            <a:off x="4418203" y="2161819"/>
            <a:ext cx="184048" cy="11298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施設管理</a:t>
            </a:r>
            <a:endParaRPr kumimoji="1" lang="en-US" altLang="ja-JP" sz="923" dirty="0">
              <a:solidFill>
                <a:schemeClr val="tx1"/>
              </a:solidFill>
              <a:latin typeface="メイリオ" panose="020B0604030504040204" pitchFamily="50" charset="-128"/>
              <a:ea typeface="メイリオ" panose="020B0604030504040204" pitchFamily="50" charset="-128"/>
            </a:endParaRPr>
          </a:p>
        </p:txBody>
      </p:sp>
      <p:sp>
        <p:nvSpPr>
          <p:cNvPr id="101" name="正方形/長方形 100">
            <a:extLst>
              <a:ext uri="{FF2B5EF4-FFF2-40B4-BE49-F238E27FC236}">
                <a16:creationId xmlns:a16="http://schemas.microsoft.com/office/drawing/2014/main" id="{87E93E05-82AE-47FF-B507-55AC8D8E3DC7}"/>
              </a:ext>
            </a:extLst>
          </p:cNvPr>
          <p:cNvSpPr/>
          <p:nvPr/>
        </p:nvSpPr>
        <p:spPr>
          <a:xfrm>
            <a:off x="2858270" y="2161819"/>
            <a:ext cx="184048" cy="11298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923" dirty="0">
                <a:solidFill>
                  <a:schemeClr val="tx1"/>
                </a:solidFill>
                <a:latin typeface="メイリオ" panose="020B0604030504040204" pitchFamily="50" charset="-128"/>
                <a:ea typeface="メイリオ" panose="020B0604030504040204" pitchFamily="50" charset="-128"/>
              </a:rPr>
              <a:t>エネルギー・環境</a:t>
            </a:r>
            <a:endParaRPr kumimoji="1" lang="en-US" altLang="ja-JP" sz="923"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906898" y="953357"/>
            <a:ext cx="1891865" cy="523220"/>
          </a:xfrm>
          <a:prstGeom prst="rect">
            <a:avLst/>
          </a:prstGeom>
          <a:noFill/>
        </p:spPr>
        <p:txBody>
          <a:bodyPr wrap="none" rtlCol="0">
            <a:spAutoFit/>
          </a:bodyPr>
          <a:lstStyle/>
          <a:p>
            <a:r>
              <a:rPr kumimoji="1" lang="ja-JP" altLang="en-US" sz="1400" b="1" dirty="0"/>
              <a:t>スーパーシティの効果を</a:t>
            </a:r>
            <a:endParaRPr kumimoji="1" lang="en-US" altLang="ja-JP" sz="1400" b="1" dirty="0"/>
          </a:p>
          <a:p>
            <a:r>
              <a:rPr kumimoji="1" lang="ja-JP" altLang="en-US" sz="1400" b="1" dirty="0"/>
              <a:t>他地域に横展開</a:t>
            </a:r>
          </a:p>
        </p:txBody>
      </p:sp>
      <p:sp>
        <p:nvSpPr>
          <p:cNvPr id="91" name="正方形/長方形 90">
            <a:extLst>
              <a:ext uri="{FF2B5EF4-FFF2-40B4-BE49-F238E27FC236}">
                <a16:creationId xmlns:a16="http://schemas.microsoft.com/office/drawing/2014/main" id="{51077844-4877-452B-8B07-D3316D321B17}"/>
              </a:ext>
            </a:extLst>
          </p:cNvPr>
          <p:cNvSpPr/>
          <p:nvPr/>
        </p:nvSpPr>
        <p:spPr>
          <a:xfrm>
            <a:off x="6125623" y="551453"/>
            <a:ext cx="3052439" cy="261610"/>
          </a:xfrm>
          <a:prstGeom prst="rect">
            <a:avLst/>
          </a:prstGeom>
          <a:ln>
            <a:noFill/>
          </a:ln>
        </p:spPr>
        <p:txBody>
          <a:bodyPr wrap="none">
            <a:spAutoFit/>
          </a:bodyPr>
          <a:lstStyle/>
          <a:p>
            <a:r>
              <a:rPr lang="en-US" altLang="ja-JP" sz="1100" dirty="0">
                <a:solidFill>
                  <a:srgbClr val="FF0000"/>
                </a:solidFill>
              </a:rPr>
              <a:t>2021</a:t>
            </a:r>
            <a:r>
              <a:rPr lang="ja-JP" altLang="en-US" sz="1100" dirty="0">
                <a:solidFill>
                  <a:srgbClr val="FF0000"/>
                </a:solidFill>
              </a:rPr>
              <a:t>年</a:t>
            </a:r>
            <a:r>
              <a:rPr lang="en-US" altLang="ja-JP" sz="1100" dirty="0">
                <a:solidFill>
                  <a:srgbClr val="FF0000"/>
                </a:solidFill>
              </a:rPr>
              <a:t>4</a:t>
            </a:r>
            <a:r>
              <a:rPr lang="ja-JP" altLang="en-US" sz="1100" dirty="0">
                <a:solidFill>
                  <a:srgbClr val="FF0000"/>
                </a:solidFill>
              </a:rPr>
              <a:t>月</a:t>
            </a:r>
            <a:r>
              <a:rPr lang="en-US" altLang="ja-JP" sz="1100" dirty="0">
                <a:solidFill>
                  <a:srgbClr val="FF0000"/>
                </a:solidFill>
              </a:rPr>
              <a:t>16</a:t>
            </a:r>
            <a:r>
              <a:rPr lang="ja-JP" altLang="en-US" sz="1100" dirty="0">
                <a:solidFill>
                  <a:srgbClr val="FF0000"/>
                </a:solidFill>
              </a:rPr>
              <a:t>日　内閣府提出資料を一部加工</a:t>
            </a:r>
          </a:p>
        </p:txBody>
      </p:sp>
      <p:sp>
        <p:nvSpPr>
          <p:cNvPr id="89" name="正方形/長方形 88"/>
          <p:cNvSpPr/>
          <p:nvPr/>
        </p:nvSpPr>
        <p:spPr>
          <a:xfrm>
            <a:off x="8651628" y="6389170"/>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lang="ja-JP" altLang="en-US" sz="2000" b="1" dirty="0">
                <a:solidFill>
                  <a:srgbClr val="002060"/>
                </a:solidFill>
                <a:latin typeface="ＭＳ Ｐゴシック" panose="020B0600070205080204" pitchFamily="50" charset="-128"/>
                <a:ea typeface="ＭＳ Ｐゴシック" panose="020B0600070205080204" pitchFamily="50" charset="-128"/>
              </a:rPr>
              <a:t>６</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4400291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07AA6A129D45D48A3A7CE04FF2DA1DF" ma:contentTypeVersion="2" ma:contentTypeDescription="新しいドキュメントを作成します。" ma:contentTypeScope="" ma:versionID="1b86b8aa091a7bbeff4702c5bca50a66">
  <xsd:schema xmlns:xsd="http://www.w3.org/2001/XMLSchema" xmlns:xs="http://www.w3.org/2001/XMLSchema" xmlns:p="http://schemas.microsoft.com/office/2006/metadata/properties" xmlns:ns1="http://schemas.microsoft.com/sharepoint/v3" xmlns:ns2="d71167ab-7ab4-44dd-9509-75f312185d7e" targetNamespace="http://schemas.microsoft.com/office/2006/metadata/properties" ma:root="true" ma:fieldsID="0c1ba3fcafb44922373bfd17b82b6777" ns1:_="" ns2:_="">
    <xsd:import namespace="http://schemas.microsoft.com/sharepoint/v3"/>
    <xsd:import namespace="d71167ab-7ab4-44dd-9509-75f312185d7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1167ab-7ab4-44dd-9509-75f312185d7e"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E9778A-E413-4F5F-A9B2-4C9A7800655D}">
  <ds:schemaRefs>
    <ds:schemaRef ds:uri="http://schemas.microsoft.com/office/2006/documentManagement/types"/>
    <ds:schemaRef ds:uri="http://purl.org/dc/dcmitype/"/>
    <ds:schemaRef ds:uri="d71167ab-7ab4-44dd-9509-75f312185d7e"/>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97E5D32-EDC1-460E-8D38-FBB19F88F6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1167ab-7ab4-44dd-9509-75f312185d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E5D65F-B4C6-44FC-87A2-897D1B9BEE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839</Words>
  <Application>Microsoft Office PowerPoint</Application>
  <PresentationFormat>画面に合わせる (4:3)</PresentationFormat>
  <Paragraphs>158</Paragraphs>
  <Slides>7</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Meiryo UI</vt:lpstr>
      <vt:lpstr>ＭＳ Ｐゴシック</vt: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2021-08-27T10:29:18Z</cp:lastPrinted>
  <dcterms:modified xsi:type="dcterms:W3CDTF">2021-08-27T10:50:57Z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0x010100E07AA6A129D45D48A3A7CE04FF2DA1DF</vt:lpwstr>
  </property>
</Properties>
</file>