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4"/>
  </p:sldMasterIdLst>
  <p:notesMasterIdLst>
    <p:notesMasterId r:id="rId22"/>
  </p:notesMasterIdLst>
  <p:sldIdLst>
    <p:sldId id="141169081" r:id="rId5"/>
    <p:sldId id="141169077" r:id="rId6"/>
    <p:sldId id="141169086" r:id="rId7"/>
    <p:sldId id="141169100" r:id="rId8"/>
    <p:sldId id="141169095" r:id="rId9"/>
    <p:sldId id="141169080" r:id="rId10"/>
    <p:sldId id="141169069" r:id="rId11"/>
    <p:sldId id="141169098" r:id="rId12"/>
    <p:sldId id="141169093" r:id="rId13"/>
    <p:sldId id="141169084" r:id="rId14"/>
    <p:sldId id="141169099" r:id="rId15"/>
    <p:sldId id="141169097" r:id="rId16"/>
    <p:sldId id="141169101" r:id="rId17"/>
    <p:sldId id="141169092" r:id="rId18"/>
    <p:sldId id="141169060" r:id="rId19"/>
    <p:sldId id="141169085" r:id="rId20"/>
    <p:sldId id="141169083" r:id="rId21"/>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鈴木　淳也" initials="鈴木　淳也" lastIdx="46" clrIdx="0">
    <p:extLst>
      <p:ext uri="{19B8F6BF-5375-455C-9EA6-DF929625EA0E}">
        <p15:presenceInfo xmlns:p15="http://schemas.microsoft.com/office/powerpoint/2012/main" userId="鈴木　淳也" providerId="None"/>
      </p:ext>
    </p:extLst>
  </p:cmAuthor>
  <p:cmAuthor id="2" name="豊島　義裕" initials="豊島　義裕" lastIdx="1" clrIdx="1">
    <p:extLst>
      <p:ext uri="{19B8F6BF-5375-455C-9EA6-DF929625EA0E}">
        <p15:presenceInfo xmlns:p15="http://schemas.microsoft.com/office/powerpoint/2012/main" userId="豊島　義裕"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AEDB"/>
    <a:srgbClr val="0070C0"/>
    <a:srgbClr val="002060"/>
    <a:srgbClr val="00B0F0"/>
    <a:srgbClr val="3742FA"/>
    <a:srgbClr val="FFA502"/>
    <a:srgbClr val="70A1FF"/>
    <a:srgbClr val="747D8C"/>
    <a:srgbClr val="57606F"/>
    <a:srgbClr val="2F35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18" autoAdjust="0"/>
    <p:restoredTop sz="90214" autoAdjust="0"/>
  </p:normalViewPr>
  <p:slideViewPr>
    <p:cSldViewPr snapToGrid="0">
      <p:cViewPr>
        <p:scale>
          <a:sx n="75" d="100"/>
          <a:sy n="75" d="100"/>
        </p:scale>
        <p:origin x="954" y="-12"/>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859703674389099E-2"/>
          <c:y val="3.4572999649341109E-2"/>
          <c:w val="0.89793323183905216"/>
          <c:h val="0.92410201823138405"/>
        </c:manualLayout>
      </c:layout>
      <c:lineChart>
        <c:grouping val="standard"/>
        <c:varyColors val="0"/>
        <c:ser>
          <c:idx val="0"/>
          <c:order val="0"/>
          <c:tx>
            <c:strRef>
              <c:f>Sheet1!$B$1</c:f>
              <c:strCache>
                <c:ptCount val="1"/>
                <c:pt idx="0">
                  <c:v>大阪</c:v>
                </c:pt>
              </c:strCache>
            </c:strRef>
          </c:tx>
          <c:spPr>
            <a:ln w="38100" cap="rnd">
              <a:solidFill>
                <a:schemeClr val="accent1"/>
              </a:solidFill>
              <a:round/>
            </a:ln>
            <a:effectLst/>
          </c:spPr>
          <c:marker>
            <c:symbol val="triangle"/>
            <c:size val="4"/>
            <c:spPr>
              <a:solidFill>
                <a:schemeClr val="accent1"/>
              </a:solidFill>
              <a:ln w="25400">
                <a:solidFill>
                  <a:schemeClr val="accent1"/>
                </a:solidFill>
              </a:ln>
              <a:effectLst/>
            </c:spPr>
          </c:marker>
          <c:cat>
            <c:numRef>
              <c:f>Sheet1!$A$2:$A$55</c:f>
              <c:numCache>
                <c:formatCode>General</c:formatCode>
                <c:ptCount val="54"/>
              </c:numCache>
            </c:numRef>
          </c:cat>
          <c:val>
            <c:numRef>
              <c:f>Sheet1!$B$2:$B$55</c:f>
              <c:numCache>
                <c:formatCode>General</c:formatCode>
                <c:ptCount val="54"/>
                <c:pt idx="0">
                  <c:v>77</c:v>
                </c:pt>
                <c:pt idx="1">
                  <c:v>74.3</c:v>
                </c:pt>
                <c:pt idx="2">
                  <c:v>67.3</c:v>
                </c:pt>
                <c:pt idx="3">
                  <c:v>66</c:v>
                </c:pt>
                <c:pt idx="4">
                  <c:v>63.8</c:v>
                </c:pt>
                <c:pt idx="5">
                  <c:v>63.2</c:v>
                </c:pt>
                <c:pt idx="6">
                  <c:v>58.2</c:v>
                </c:pt>
                <c:pt idx="7">
                  <c:v>54.8</c:v>
                </c:pt>
                <c:pt idx="8">
                  <c:v>53.9</c:v>
                </c:pt>
                <c:pt idx="9">
                  <c:v>53.6</c:v>
                </c:pt>
                <c:pt idx="10">
                  <c:v>50.6</c:v>
                </c:pt>
                <c:pt idx="11">
                  <c:v>47.8</c:v>
                </c:pt>
                <c:pt idx="12">
                  <c:v>47.2</c:v>
                </c:pt>
                <c:pt idx="13">
                  <c:v>44.8</c:v>
                </c:pt>
                <c:pt idx="14">
                  <c:v>44.1</c:v>
                </c:pt>
                <c:pt idx="15">
                  <c:v>43.9</c:v>
                </c:pt>
                <c:pt idx="16">
                  <c:v>43.6</c:v>
                </c:pt>
                <c:pt idx="17">
                  <c:v>43.5</c:v>
                </c:pt>
                <c:pt idx="18">
                  <c:v>42.9</c:v>
                </c:pt>
                <c:pt idx="19">
                  <c:v>42.7</c:v>
                </c:pt>
                <c:pt idx="20">
                  <c:v>42</c:v>
                </c:pt>
                <c:pt idx="21">
                  <c:v>41.5</c:v>
                </c:pt>
                <c:pt idx="22">
                  <c:v>41.3</c:v>
                </c:pt>
                <c:pt idx="23">
                  <c:v>41.1</c:v>
                </c:pt>
                <c:pt idx="24">
                  <c:v>40.9</c:v>
                </c:pt>
                <c:pt idx="25">
                  <c:v>40.200000000000003</c:v>
                </c:pt>
                <c:pt idx="26">
                  <c:v>38.9</c:v>
                </c:pt>
                <c:pt idx="27">
                  <c:v>37.299999999999997</c:v>
                </c:pt>
                <c:pt idx="28">
                  <c:v>37.299999999999997</c:v>
                </c:pt>
                <c:pt idx="29">
                  <c:v>36.299999999999997</c:v>
                </c:pt>
                <c:pt idx="30">
                  <c:v>35.799999999999997</c:v>
                </c:pt>
                <c:pt idx="31">
                  <c:v>35.700000000000003</c:v>
                </c:pt>
                <c:pt idx="32">
                  <c:v>33.799999999999997</c:v>
                </c:pt>
                <c:pt idx="33">
                  <c:v>33.700000000000003</c:v>
                </c:pt>
                <c:pt idx="34">
                  <c:v>33.200000000000003</c:v>
                </c:pt>
                <c:pt idx="35">
                  <c:v>31.5</c:v>
                </c:pt>
                <c:pt idx="36">
                  <c:v>30.9</c:v>
                </c:pt>
                <c:pt idx="37">
                  <c:v>28</c:v>
                </c:pt>
                <c:pt idx="38">
                  <c:v>27</c:v>
                </c:pt>
                <c:pt idx="39">
                  <c:v>26.4</c:v>
                </c:pt>
                <c:pt idx="40">
                  <c:v>25.3</c:v>
                </c:pt>
                <c:pt idx="41">
                  <c:v>24</c:v>
                </c:pt>
                <c:pt idx="42">
                  <c:v>20.399999999999999</c:v>
                </c:pt>
              </c:numCache>
            </c:numRef>
          </c:val>
          <c:smooth val="0"/>
          <c:extLst>
            <c:ext xmlns:c16="http://schemas.microsoft.com/office/drawing/2014/chart" uri="{C3380CC4-5D6E-409C-BE32-E72D297353CC}">
              <c16:uniqueId val="{00000002-FF68-4AF9-8791-A62B417C1998}"/>
            </c:ext>
          </c:extLst>
        </c:ser>
        <c:ser>
          <c:idx val="1"/>
          <c:order val="1"/>
          <c:tx>
            <c:strRef>
              <c:f>Sheet1!$C$1</c:f>
              <c:strCache>
                <c:ptCount val="1"/>
                <c:pt idx="0">
                  <c:v>東京</c:v>
                </c:pt>
              </c:strCache>
            </c:strRef>
          </c:tx>
          <c:spPr>
            <a:ln w="22225" cap="rnd">
              <a:solidFill>
                <a:schemeClr val="accent2"/>
              </a:solidFill>
              <a:round/>
            </a:ln>
            <a:effectLst/>
          </c:spPr>
          <c:marker>
            <c:symbol val="circle"/>
            <c:size val="3"/>
            <c:spPr>
              <a:solidFill>
                <a:schemeClr val="accent2"/>
              </a:solidFill>
              <a:ln w="9525">
                <a:solidFill>
                  <a:schemeClr val="accent2"/>
                </a:solidFill>
              </a:ln>
              <a:effectLst/>
            </c:spPr>
          </c:marker>
          <c:cat>
            <c:numRef>
              <c:f>Sheet1!$A$2:$A$55</c:f>
              <c:numCache>
                <c:formatCode>General</c:formatCode>
                <c:ptCount val="54"/>
              </c:numCache>
            </c:numRef>
          </c:cat>
          <c:val>
            <c:numRef>
              <c:f>Sheet1!$C$2:$C$55</c:f>
              <c:numCache>
                <c:formatCode>General</c:formatCode>
                <c:ptCount val="54"/>
                <c:pt idx="0">
                  <c:v>75.3</c:v>
                </c:pt>
                <c:pt idx="1">
                  <c:v>71.099999999999994</c:v>
                </c:pt>
                <c:pt idx="2">
                  <c:v>70.900000000000006</c:v>
                </c:pt>
                <c:pt idx="3">
                  <c:v>69.7</c:v>
                </c:pt>
                <c:pt idx="4">
                  <c:v>69.599999999999994</c:v>
                </c:pt>
                <c:pt idx="5">
                  <c:v>69.3</c:v>
                </c:pt>
                <c:pt idx="6">
                  <c:v>68.8</c:v>
                </c:pt>
                <c:pt idx="7">
                  <c:v>68</c:v>
                </c:pt>
                <c:pt idx="8">
                  <c:v>67.099999999999994</c:v>
                </c:pt>
                <c:pt idx="9">
                  <c:v>66.900000000000006</c:v>
                </c:pt>
                <c:pt idx="10">
                  <c:v>66.5</c:v>
                </c:pt>
                <c:pt idx="11">
                  <c:v>66.099999999999994</c:v>
                </c:pt>
                <c:pt idx="12">
                  <c:v>65.7</c:v>
                </c:pt>
                <c:pt idx="13">
                  <c:v>64.099999999999994</c:v>
                </c:pt>
                <c:pt idx="14">
                  <c:v>63.9</c:v>
                </c:pt>
                <c:pt idx="15">
                  <c:v>63.8</c:v>
                </c:pt>
                <c:pt idx="16">
                  <c:v>62.3</c:v>
                </c:pt>
                <c:pt idx="17">
                  <c:v>62.2</c:v>
                </c:pt>
                <c:pt idx="18">
                  <c:v>62.1</c:v>
                </c:pt>
                <c:pt idx="19">
                  <c:v>61.7</c:v>
                </c:pt>
                <c:pt idx="20">
                  <c:v>61.6</c:v>
                </c:pt>
                <c:pt idx="21">
                  <c:v>61.4</c:v>
                </c:pt>
                <c:pt idx="22">
                  <c:v>61</c:v>
                </c:pt>
                <c:pt idx="23">
                  <c:v>60.8</c:v>
                </c:pt>
                <c:pt idx="24">
                  <c:v>60.1</c:v>
                </c:pt>
                <c:pt idx="25">
                  <c:v>59.3</c:v>
                </c:pt>
                <c:pt idx="26">
                  <c:v>58.6</c:v>
                </c:pt>
                <c:pt idx="27">
                  <c:v>58.1</c:v>
                </c:pt>
                <c:pt idx="28">
                  <c:v>57.5</c:v>
                </c:pt>
                <c:pt idx="29">
                  <c:v>56</c:v>
                </c:pt>
                <c:pt idx="30">
                  <c:v>56</c:v>
                </c:pt>
                <c:pt idx="31">
                  <c:v>55.2</c:v>
                </c:pt>
                <c:pt idx="32">
                  <c:v>55.2</c:v>
                </c:pt>
                <c:pt idx="33">
                  <c:v>54.2</c:v>
                </c:pt>
                <c:pt idx="34">
                  <c:v>53.3</c:v>
                </c:pt>
                <c:pt idx="35">
                  <c:v>52.8</c:v>
                </c:pt>
                <c:pt idx="36">
                  <c:v>52.8</c:v>
                </c:pt>
                <c:pt idx="37">
                  <c:v>52.5</c:v>
                </c:pt>
                <c:pt idx="38">
                  <c:v>52.5</c:v>
                </c:pt>
                <c:pt idx="39">
                  <c:v>51.9</c:v>
                </c:pt>
                <c:pt idx="40">
                  <c:v>49.8</c:v>
                </c:pt>
                <c:pt idx="41">
                  <c:v>49.6</c:v>
                </c:pt>
                <c:pt idx="42">
                  <c:v>49.2</c:v>
                </c:pt>
                <c:pt idx="43">
                  <c:v>47.9</c:v>
                </c:pt>
                <c:pt idx="44">
                  <c:v>47.1</c:v>
                </c:pt>
                <c:pt idx="45">
                  <c:v>46.2</c:v>
                </c:pt>
                <c:pt idx="46">
                  <c:v>44.3</c:v>
                </c:pt>
                <c:pt idx="47">
                  <c:v>40.799999999999997</c:v>
                </c:pt>
                <c:pt idx="48">
                  <c:v>40.299999999999997</c:v>
                </c:pt>
                <c:pt idx="49">
                  <c:v>40</c:v>
                </c:pt>
                <c:pt idx="50">
                  <c:v>38</c:v>
                </c:pt>
                <c:pt idx="51">
                  <c:v>37.200000000000003</c:v>
                </c:pt>
                <c:pt idx="52">
                  <c:v>36.6</c:v>
                </c:pt>
              </c:numCache>
            </c:numRef>
          </c:val>
          <c:smooth val="0"/>
          <c:extLst>
            <c:ext xmlns:c16="http://schemas.microsoft.com/office/drawing/2014/chart" uri="{C3380CC4-5D6E-409C-BE32-E72D297353CC}">
              <c16:uniqueId val="{00000003-FF68-4AF9-8791-A62B417C1998}"/>
            </c:ext>
          </c:extLst>
        </c:ser>
        <c:ser>
          <c:idx val="2"/>
          <c:order val="2"/>
          <c:tx>
            <c:strRef>
              <c:f>Sheet1!$D$1</c:f>
              <c:strCache>
                <c:ptCount val="1"/>
                <c:pt idx="0">
                  <c:v>愛知</c:v>
                </c:pt>
              </c:strCache>
            </c:strRef>
          </c:tx>
          <c:spPr>
            <a:ln w="22225" cap="rnd">
              <a:solidFill>
                <a:schemeClr val="accent3"/>
              </a:solidFill>
              <a:round/>
            </a:ln>
            <a:effectLst/>
          </c:spPr>
          <c:marker>
            <c:symbol val="circle"/>
            <c:size val="3"/>
            <c:spPr>
              <a:solidFill>
                <a:schemeClr val="accent3"/>
              </a:solidFill>
              <a:ln w="9525">
                <a:solidFill>
                  <a:schemeClr val="accent3"/>
                </a:solidFill>
              </a:ln>
              <a:effectLst/>
            </c:spPr>
          </c:marker>
          <c:cat>
            <c:numRef>
              <c:f>Sheet1!$A$2:$A$55</c:f>
              <c:numCache>
                <c:formatCode>General</c:formatCode>
                <c:ptCount val="54"/>
              </c:numCache>
            </c:numRef>
          </c:cat>
          <c:val>
            <c:numRef>
              <c:f>Sheet1!$D$2:$D$55</c:f>
              <c:numCache>
                <c:formatCode>General</c:formatCode>
                <c:ptCount val="54"/>
                <c:pt idx="0">
                  <c:v>70.7</c:v>
                </c:pt>
                <c:pt idx="1">
                  <c:v>70.2</c:v>
                </c:pt>
                <c:pt idx="2">
                  <c:v>69.5</c:v>
                </c:pt>
                <c:pt idx="3">
                  <c:v>61.6</c:v>
                </c:pt>
                <c:pt idx="4">
                  <c:v>60.7</c:v>
                </c:pt>
                <c:pt idx="5">
                  <c:v>60.4</c:v>
                </c:pt>
                <c:pt idx="6">
                  <c:v>59.9</c:v>
                </c:pt>
                <c:pt idx="7">
                  <c:v>59.5</c:v>
                </c:pt>
                <c:pt idx="8">
                  <c:v>58.7</c:v>
                </c:pt>
                <c:pt idx="9">
                  <c:v>58.1</c:v>
                </c:pt>
                <c:pt idx="10">
                  <c:v>57</c:v>
                </c:pt>
                <c:pt idx="11">
                  <c:v>56.2</c:v>
                </c:pt>
                <c:pt idx="12">
                  <c:v>54.5</c:v>
                </c:pt>
                <c:pt idx="13">
                  <c:v>54.4</c:v>
                </c:pt>
                <c:pt idx="14">
                  <c:v>54.2</c:v>
                </c:pt>
                <c:pt idx="15">
                  <c:v>54</c:v>
                </c:pt>
                <c:pt idx="16">
                  <c:v>53.7</c:v>
                </c:pt>
                <c:pt idx="17">
                  <c:v>53.3</c:v>
                </c:pt>
                <c:pt idx="18">
                  <c:v>52.5</c:v>
                </c:pt>
                <c:pt idx="19">
                  <c:v>50.8</c:v>
                </c:pt>
                <c:pt idx="20">
                  <c:v>50.6</c:v>
                </c:pt>
                <c:pt idx="21">
                  <c:v>49.6</c:v>
                </c:pt>
                <c:pt idx="22">
                  <c:v>49.6</c:v>
                </c:pt>
                <c:pt idx="23">
                  <c:v>49.4</c:v>
                </c:pt>
                <c:pt idx="24">
                  <c:v>48</c:v>
                </c:pt>
                <c:pt idx="25">
                  <c:v>47.1</c:v>
                </c:pt>
                <c:pt idx="26">
                  <c:v>46.9</c:v>
                </c:pt>
                <c:pt idx="27">
                  <c:v>46.6</c:v>
                </c:pt>
                <c:pt idx="28">
                  <c:v>46.3</c:v>
                </c:pt>
                <c:pt idx="29">
                  <c:v>45.8</c:v>
                </c:pt>
                <c:pt idx="30">
                  <c:v>45.5</c:v>
                </c:pt>
                <c:pt idx="31">
                  <c:v>45.4</c:v>
                </c:pt>
                <c:pt idx="32">
                  <c:v>45.3</c:v>
                </c:pt>
                <c:pt idx="33">
                  <c:v>45.1</c:v>
                </c:pt>
                <c:pt idx="34">
                  <c:v>45</c:v>
                </c:pt>
                <c:pt idx="35">
                  <c:v>44.7</c:v>
                </c:pt>
                <c:pt idx="36">
                  <c:v>44.4</c:v>
                </c:pt>
                <c:pt idx="37">
                  <c:v>43.4</c:v>
                </c:pt>
                <c:pt idx="38">
                  <c:v>43.3</c:v>
                </c:pt>
                <c:pt idx="39">
                  <c:v>43.2</c:v>
                </c:pt>
                <c:pt idx="40">
                  <c:v>43.1</c:v>
                </c:pt>
                <c:pt idx="41">
                  <c:v>41.6</c:v>
                </c:pt>
                <c:pt idx="42">
                  <c:v>40.6</c:v>
                </c:pt>
                <c:pt idx="43">
                  <c:v>39.6</c:v>
                </c:pt>
                <c:pt idx="44">
                  <c:v>39.1</c:v>
                </c:pt>
                <c:pt idx="45">
                  <c:v>39</c:v>
                </c:pt>
                <c:pt idx="46">
                  <c:v>36.700000000000003</c:v>
                </c:pt>
                <c:pt idx="47">
                  <c:v>36.4</c:v>
                </c:pt>
                <c:pt idx="48">
                  <c:v>35.9</c:v>
                </c:pt>
                <c:pt idx="49">
                  <c:v>35.1</c:v>
                </c:pt>
                <c:pt idx="50">
                  <c:v>34.200000000000003</c:v>
                </c:pt>
                <c:pt idx="51">
                  <c:v>31.6</c:v>
                </c:pt>
                <c:pt idx="52">
                  <c:v>31.3</c:v>
                </c:pt>
                <c:pt idx="53">
                  <c:v>30</c:v>
                </c:pt>
              </c:numCache>
            </c:numRef>
          </c:val>
          <c:smooth val="0"/>
          <c:extLst>
            <c:ext xmlns:c16="http://schemas.microsoft.com/office/drawing/2014/chart" uri="{C3380CC4-5D6E-409C-BE32-E72D297353CC}">
              <c16:uniqueId val="{00000004-FF68-4AF9-8791-A62B417C1998}"/>
            </c:ext>
          </c:extLst>
        </c:ser>
        <c:ser>
          <c:idx val="3"/>
          <c:order val="3"/>
          <c:tx>
            <c:strRef>
              <c:f>Sheet1!$E$1</c:f>
              <c:strCache>
                <c:ptCount val="1"/>
                <c:pt idx="0">
                  <c:v>神奈川</c:v>
                </c:pt>
              </c:strCache>
            </c:strRef>
          </c:tx>
          <c:spPr>
            <a:ln w="22225" cap="rnd">
              <a:solidFill>
                <a:schemeClr val="accent4"/>
              </a:solidFill>
              <a:round/>
            </a:ln>
            <a:effectLst/>
          </c:spPr>
          <c:marker>
            <c:symbol val="circle"/>
            <c:size val="3"/>
            <c:spPr>
              <a:solidFill>
                <a:schemeClr val="accent4"/>
              </a:solidFill>
              <a:ln w="9525">
                <a:solidFill>
                  <a:schemeClr val="accent4"/>
                </a:solidFill>
              </a:ln>
              <a:effectLst/>
            </c:spPr>
          </c:marker>
          <c:cat>
            <c:numRef>
              <c:f>Sheet1!$A$2:$A$55</c:f>
              <c:numCache>
                <c:formatCode>General</c:formatCode>
                <c:ptCount val="54"/>
              </c:numCache>
            </c:numRef>
          </c:cat>
          <c:val>
            <c:numRef>
              <c:f>Sheet1!$E$2:$E$55</c:f>
              <c:numCache>
                <c:formatCode>General</c:formatCode>
                <c:ptCount val="54"/>
                <c:pt idx="0">
                  <c:v>70.599999999999994</c:v>
                </c:pt>
                <c:pt idx="1">
                  <c:v>69.900000000000006</c:v>
                </c:pt>
                <c:pt idx="2">
                  <c:v>67.900000000000006</c:v>
                </c:pt>
                <c:pt idx="3">
                  <c:v>66.400000000000006</c:v>
                </c:pt>
                <c:pt idx="4">
                  <c:v>66.099999999999994</c:v>
                </c:pt>
                <c:pt idx="5">
                  <c:v>65.8</c:v>
                </c:pt>
                <c:pt idx="6">
                  <c:v>65.3</c:v>
                </c:pt>
                <c:pt idx="7">
                  <c:v>63.6</c:v>
                </c:pt>
                <c:pt idx="8">
                  <c:v>63.6</c:v>
                </c:pt>
                <c:pt idx="9">
                  <c:v>63.2</c:v>
                </c:pt>
                <c:pt idx="10">
                  <c:v>62.9</c:v>
                </c:pt>
                <c:pt idx="11">
                  <c:v>60.2</c:v>
                </c:pt>
                <c:pt idx="12">
                  <c:v>58.7</c:v>
                </c:pt>
                <c:pt idx="13">
                  <c:v>57.8</c:v>
                </c:pt>
                <c:pt idx="14">
                  <c:v>57.6</c:v>
                </c:pt>
                <c:pt idx="15">
                  <c:v>56.6</c:v>
                </c:pt>
                <c:pt idx="16">
                  <c:v>53.3</c:v>
                </c:pt>
                <c:pt idx="17">
                  <c:v>50.2</c:v>
                </c:pt>
                <c:pt idx="18">
                  <c:v>49.5</c:v>
                </c:pt>
                <c:pt idx="19">
                  <c:v>48.3</c:v>
                </c:pt>
                <c:pt idx="20">
                  <c:v>48.1</c:v>
                </c:pt>
                <c:pt idx="21">
                  <c:v>47.6</c:v>
                </c:pt>
                <c:pt idx="22">
                  <c:v>46.9</c:v>
                </c:pt>
                <c:pt idx="23">
                  <c:v>45.9</c:v>
                </c:pt>
                <c:pt idx="24">
                  <c:v>45.3</c:v>
                </c:pt>
                <c:pt idx="25">
                  <c:v>44.9</c:v>
                </c:pt>
                <c:pt idx="26">
                  <c:v>44.7</c:v>
                </c:pt>
                <c:pt idx="27">
                  <c:v>44.4</c:v>
                </c:pt>
                <c:pt idx="28">
                  <c:v>42.8</c:v>
                </c:pt>
                <c:pt idx="29">
                  <c:v>40.700000000000003</c:v>
                </c:pt>
                <c:pt idx="30">
                  <c:v>38.6</c:v>
                </c:pt>
                <c:pt idx="31">
                  <c:v>38.1</c:v>
                </c:pt>
                <c:pt idx="32">
                  <c:v>35.700000000000003</c:v>
                </c:pt>
              </c:numCache>
            </c:numRef>
          </c:val>
          <c:smooth val="0"/>
          <c:extLst>
            <c:ext xmlns:c16="http://schemas.microsoft.com/office/drawing/2014/chart" uri="{C3380CC4-5D6E-409C-BE32-E72D297353CC}">
              <c16:uniqueId val="{00000005-FF68-4AF9-8791-A62B417C1998}"/>
            </c:ext>
          </c:extLst>
        </c:ser>
        <c:dLbls>
          <c:showLegendKey val="0"/>
          <c:showVal val="0"/>
          <c:showCatName val="0"/>
          <c:showSerName val="0"/>
          <c:showPercent val="0"/>
          <c:showBubbleSize val="0"/>
        </c:dLbls>
        <c:marker val="1"/>
        <c:smooth val="0"/>
        <c:axId val="869510736"/>
        <c:axId val="869511568"/>
      </c:lineChart>
      <c:catAx>
        <c:axId val="869510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69511568"/>
        <c:crosses val="autoZero"/>
        <c:auto val="1"/>
        <c:lblAlgn val="ctr"/>
        <c:lblOffset val="100"/>
        <c:noMultiLvlLbl val="0"/>
      </c:catAx>
      <c:valAx>
        <c:axId val="869511568"/>
        <c:scaling>
          <c:orientation val="minMax"/>
          <c:max val="80"/>
          <c:min val="1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69510736"/>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defRPr sz="10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6" cy="498693"/>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8693"/>
          </a:xfrm>
          <a:prstGeom prst="rect">
            <a:avLst/>
          </a:prstGeom>
        </p:spPr>
        <p:txBody>
          <a:bodyPr vert="horz" lIns="91559" tIns="45779" rIns="91559" bIns="45779" rtlCol="0"/>
          <a:lstStyle>
            <a:lvl1pPr algn="r">
              <a:defRPr sz="1200"/>
            </a:lvl1pPr>
          </a:lstStyle>
          <a:p>
            <a:fld id="{AFD2E2CB-6C4B-4969-8D8B-067DE241F3A1}" type="datetimeFigureOut">
              <a:rPr kumimoji="1" lang="ja-JP" altLang="en-US" smtClean="0"/>
              <a:t>2021/8/27</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559" tIns="45779" rIns="91559" bIns="45779" rtlCol="0" anchor="ctr"/>
          <a:lstStyle/>
          <a:p>
            <a:endParaRPr lang="ja-JP" altLang="en-US"/>
          </a:p>
        </p:txBody>
      </p:sp>
      <p:sp>
        <p:nvSpPr>
          <p:cNvPr id="5" name="ノート プレースホルダー 4"/>
          <p:cNvSpPr>
            <a:spLocks noGrp="1"/>
          </p:cNvSpPr>
          <p:nvPr>
            <p:ph type="body" sz="quarter" idx="3"/>
          </p:nvPr>
        </p:nvSpPr>
        <p:spPr>
          <a:xfrm>
            <a:off x="680721" y="4783306"/>
            <a:ext cx="5445760" cy="3913615"/>
          </a:xfrm>
          <a:prstGeom prst="rect">
            <a:avLst/>
          </a:prstGeom>
        </p:spPr>
        <p:txBody>
          <a:bodyPr vert="horz" lIns="91559" tIns="45779" rIns="91559" bIns="457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9" tIns="45779" rIns="91559" bIns="457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9" tIns="45779" rIns="91559" bIns="45779" rtlCol="0" anchor="b"/>
          <a:lstStyle>
            <a:lvl1pPr algn="r">
              <a:defRPr sz="1200"/>
            </a:lvl1pPr>
          </a:lstStyle>
          <a:p>
            <a:fld id="{788224F5-572F-4180-BE90-3186629E4736}" type="slidenum">
              <a:rPr kumimoji="1" lang="ja-JP" altLang="en-US" smtClean="0"/>
              <a:t>‹#›</a:t>
            </a:fld>
            <a:endParaRPr kumimoji="1" lang="ja-JP" altLang="en-US"/>
          </a:p>
        </p:txBody>
      </p:sp>
    </p:spTree>
    <p:extLst>
      <p:ext uri="{BB962C8B-B14F-4D97-AF65-F5344CB8AC3E}">
        <p14:creationId xmlns:p14="http://schemas.microsoft.com/office/powerpoint/2010/main" val="40619956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88224F5-572F-4180-BE90-3186629E4736}" type="slidenum">
              <a:rPr kumimoji="1" lang="ja-JP" altLang="en-US" smtClean="0"/>
              <a:t>7</a:t>
            </a:fld>
            <a:endParaRPr kumimoji="1" lang="ja-JP" altLang="en-US"/>
          </a:p>
        </p:txBody>
      </p:sp>
    </p:spTree>
    <p:extLst>
      <p:ext uri="{BB962C8B-B14F-4D97-AF65-F5344CB8AC3E}">
        <p14:creationId xmlns:p14="http://schemas.microsoft.com/office/powerpoint/2010/main" val="2766715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788224F5-572F-4180-BE90-3186629E4736}" type="slidenum">
              <a:rPr kumimoji="1" lang="ja-JP" altLang="en-US" smtClean="0"/>
              <a:t>9</a:t>
            </a:fld>
            <a:endParaRPr kumimoji="1" lang="ja-JP" altLang="en-US"/>
          </a:p>
        </p:txBody>
      </p:sp>
    </p:spTree>
    <p:extLst>
      <p:ext uri="{BB962C8B-B14F-4D97-AF65-F5344CB8AC3E}">
        <p14:creationId xmlns:p14="http://schemas.microsoft.com/office/powerpoint/2010/main" val="2592359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solidFill>
                  <a:srgbClr val="3742FA"/>
                </a:solidFill>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9C18437-FBD9-4F72-84C4-7B313BB7A041}" type="datetime1">
              <a:rPr kumimoji="1" lang="ja-JP" altLang="en-US" smtClean="0"/>
              <a:t>2021/8/27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890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5CB312-393B-4151-BC4E-B4B66FB61AB2}" type="datetime1">
              <a:rPr kumimoji="1" lang="ja-JP" altLang="en-US" smtClean="0"/>
              <a:t>2021/8/27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676100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CF02D35-59A0-44FC-A9D1-AFA96F4B8445}" type="datetime1">
              <a:rPr kumimoji="1" lang="ja-JP" altLang="en-US" smtClean="0"/>
              <a:t>2021/8/27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775406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8A28E22-EE12-4FF6-A96B-FA82550199ED}" type="datetime1">
              <a:rPr kumimoji="1" lang="ja-JP" altLang="en-US" smtClean="0"/>
              <a:t>2021/8/27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079108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56B269-8C97-4F06-8B47-A1918FC1D61E}" type="datetime1">
              <a:rPr kumimoji="1" lang="ja-JP" altLang="en-US" smtClean="0"/>
              <a:t>2021/8/27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287913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CA6FBE7-11F4-4F8E-AF7F-0A5829CD5666}" type="datetime1">
              <a:rPr kumimoji="1" lang="ja-JP" altLang="en-US" smtClean="0"/>
              <a:t>2021/8/27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951369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4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3499313-6BC0-4991-AECB-BAEDF6ECE38B}" type="datetime1">
              <a:rPr kumimoji="1" lang="ja-JP" altLang="en-US" smtClean="0"/>
              <a:t>2021/8/27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767097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41" name="Shape 41"/>
          <p:cNvSpPr>
            <a:spLocks noGrp="1"/>
          </p:cNvSpPr>
          <p:nvPr>
            <p:ph type="title"/>
          </p:nvPr>
        </p:nvSpPr>
        <p:spPr>
          <a:xfrm>
            <a:off x="543827" y="177421"/>
            <a:ext cx="7986024" cy="496981"/>
          </a:xfrm>
          <a:prstGeom prst="rect">
            <a:avLst/>
          </a:prstGeom>
        </p:spPr>
        <p:txBody>
          <a:bodyPr/>
          <a:lstStyle/>
          <a:p>
            <a:pPr lvl="0"/>
            <a:r>
              <a:t>タイトルテキスト</a:t>
            </a:r>
          </a:p>
        </p:txBody>
      </p:sp>
      <p:sp>
        <p:nvSpPr>
          <p:cNvPr id="3" name="Shape 8"/>
          <p:cNvSpPr>
            <a:spLocks noGrp="1"/>
          </p:cNvSpPr>
          <p:nvPr>
            <p:ph type="sldNum" sz="quarter" idx="10"/>
          </p:nvPr>
        </p:nvSpPr>
        <p:spPr>
          <a:ln/>
        </p:spPr>
        <p:txBody>
          <a:bodyPr/>
          <a:lstStyle>
            <a:lvl1pPr>
              <a:defRPr/>
            </a:lvl1pPr>
          </a:lstStyle>
          <a:p>
            <a:pPr>
              <a:defRPr/>
            </a:pPr>
            <a:fld id="{151592A0-F49E-4B06-8AFC-B0FBCC3ADB1C}" type="slidenum">
              <a:rPr lang="ja-JP" altLang="en-US"/>
              <a:pPr>
                <a:defRPr/>
              </a:pPr>
              <a:t>‹#›</a:t>
            </a:fld>
            <a:endParaRPr lang="en-US" altLang="ja-JP"/>
          </a:p>
        </p:txBody>
      </p:sp>
    </p:spTree>
    <p:extLst>
      <p:ext uri="{BB962C8B-B14F-4D97-AF65-F5344CB8AC3E}">
        <p14:creationId xmlns:p14="http://schemas.microsoft.com/office/powerpoint/2010/main" val="11048701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2764" y="212035"/>
            <a:ext cx="9051236" cy="386127"/>
          </a:xfrm>
        </p:spPr>
        <p:txBody>
          <a:bodyPr>
            <a:noAutofit/>
          </a:bodyPr>
          <a:lstStyle>
            <a:lvl1pPr algn="ctr">
              <a:defRPr sz="2400" b="1">
                <a:solidFill>
                  <a:srgbClr val="002060"/>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628650" y="796049"/>
            <a:ext cx="7886700" cy="5380914"/>
          </a:xfrm>
        </p:spPr>
        <p:txBody>
          <a:bodyPr/>
          <a:lstStyle>
            <a:lvl2pPr>
              <a:defRPr sz="1400"/>
            </a:lvl2pPr>
          </a:lstStyle>
          <a:p>
            <a:pPr lvl="0"/>
            <a:r>
              <a:rPr lang="ja-JP" altLang="en-US" dirty="0"/>
              <a:t>マスター テキストの書式設定</a:t>
            </a:r>
          </a:p>
          <a:p>
            <a:pPr lvl="1"/>
            <a:r>
              <a:rPr lang="ja-JP" altLang="en-US" dirty="0"/>
              <a:t>第 </a:t>
            </a:r>
            <a:r>
              <a:rPr lang="en-US" altLang="ja-JP" dirty="0"/>
              <a:t>2 </a:t>
            </a:r>
            <a:r>
              <a:rPr lang="ja-JP" altLang="en-US" dirty="0" smtClean="0"/>
              <a:t>レベル</a:t>
            </a:r>
            <a:endParaRPr lang="ja-JP" altLang="en-US" dirty="0"/>
          </a:p>
        </p:txBody>
      </p:sp>
      <p:sp>
        <p:nvSpPr>
          <p:cNvPr id="4" name="Date Placeholder 3"/>
          <p:cNvSpPr>
            <a:spLocks noGrp="1"/>
          </p:cNvSpPr>
          <p:nvPr>
            <p:ph type="dt" sz="half" idx="10"/>
          </p:nvPr>
        </p:nvSpPr>
        <p:spPr/>
        <p:txBody>
          <a:bodyPr/>
          <a:lstStyle/>
          <a:p>
            <a:fld id="{CF4E3602-67AE-45FE-8DA0-571E339D1B94}" type="datetime1">
              <a:rPr kumimoji="1" lang="ja-JP" altLang="en-US" smtClean="0"/>
              <a:t>2021/8/27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BC229C83-8ED9-4083-9FE1-027C59965095}"/>
              </a:ext>
            </a:extLst>
          </p:cNvPr>
          <p:cNvSpPr/>
          <p:nvPr/>
        </p:nvSpPr>
        <p:spPr>
          <a:xfrm>
            <a:off x="-1" y="-11065"/>
            <a:ext cx="92765" cy="633600"/>
          </a:xfrm>
          <a:prstGeom prst="rect">
            <a:avLst/>
          </a:prstGeom>
          <a:gradFill flip="none" rotWithShape="1">
            <a:gsLst>
              <a:gs pos="0">
                <a:srgbClr val="002060"/>
              </a:gs>
              <a:gs pos="100000">
                <a:srgbClr val="00B0F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3"/>
          </p:nvPr>
        </p:nvSpPr>
        <p:spPr>
          <a:xfrm>
            <a:off x="92764" y="14148"/>
            <a:ext cx="7170738" cy="293687"/>
          </a:xfrm>
        </p:spPr>
        <p:txBody>
          <a:bodyPr>
            <a:normAutofit/>
          </a:bodyPr>
          <a:lstStyle>
            <a:lvl1pPr marL="0" indent="0">
              <a:buNone/>
              <a:defRPr sz="1100">
                <a:latin typeface="メイリオ" panose="020B0604030504040204" pitchFamily="50" charset="-128"/>
                <a:ea typeface="メイリオ" panose="020B0604030504040204" pitchFamily="50" charset="-128"/>
              </a:defRPr>
            </a:lvl1pPr>
          </a:lstStyle>
          <a:p>
            <a:pPr lvl="0"/>
            <a:r>
              <a:rPr kumimoji="1" lang="ja-JP" altLang="en-US" dirty="0"/>
              <a:t>マスター テキストの書式設定</a:t>
            </a:r>
          </a:p>
        </p:txBody>
      </p:sp>
      <p:cxnSp>
        <p:nvCxnSpPr>
          <p:cNvPr id="9" name="直線コネクタ 8"/>
          <p:cNvCxnSpPr/>
          <p:nvPr userDrawn="1"/>
        </p:nvCxnSpPr>
        <p:spPr>
          <a:xfrm>
            <a:off x="92764" y="611414"/>
            <a:ext cx="8812697"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97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2764" y="212035"/>
            <a:ext cx="9051236" cy="386127"/>
          </a:xfrm>
        </p:spPr>
        <p:txBody>
          <a:bodyPr>
            <a:noAutofit/>
          </a:bodyPr>
          <a:lstStyle>
            <a:lvl1pPr algn="ctr">
              <a:defRPr sz="2400" b="1">
                <a:solidFill>
                  <a:schemeClr val="accent1">
                    <a:lumMod val="50000"/>
                  </a:schemeClr>
                </a:solidFill>
              </a:defRPr>
            </a:lvl1pPr>
          </a:lstStyle>
          <a:p>
            <a:r>
              <a:rPr lang="ja-JP" altLang="en-US" dirty="0"/>
              <a:t>マスター タイトルの書式設定</a:t>
            </a:r>
            <a:endParaRPr lang="en-US" dirty="0"/>
          </a:p>
        </p:txBody>
      </p:sp>
      <p:sp>
        <p:nvSpPr>
          <p:cNvPr id="4" name="Date Placeholder 3"/>
          <p:cNvSpPr>
            <a:spLocks noGrp="1"/>
          </p:cNvSpPr>
          <p:nvPr>
            <p:ph type="dt" sz="half" idx="10"/>
          </p:nvPr>
        </p:nvSpPr>
        <p:spPr/>
        <p:txBody>
          <a:bodyPr/>
          <a:lstStyle/>
          <a:p>
            <a:fld id="{D9D9984A-168C-466F-B09D-10094BFEB8FE}" type="datetime1">
              <a:rPr kumimoji="1" lang="ja-JP" altLang="en-US" smtClean="0"/>
              <a:t>2021/8/27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BC229C83-8ED9-4083-9FE1-027C59965095}"/>
              </a:ext>
            </a:extLst>
          </p:cNvPr>
          <p:cNvSpPr/>
          <p:nvPr/>
        </p:nvSpPr>
        <p:spPr>
          <a:xfrm>
            <a:off x="-1" y="-11065"/>
            <a:ext cx="92765" cy="633600"/>
          </a:xfrm>
          <a:prstGeom prst="rect">
            <a:avLst/>
          </a:prstGeom>
          <a:gradFill flip="none" rotWithShape="1">
            <a:gsLst>
              <a:gs pos="0">
                <a:srgbClr val="002060"/>
              </a:gs>
              <a:gs pos="100000">
                <a:srgbClr val="00B0F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3"/>
          </p:nvPr>
        </p:nvSpPr>
        <p:spPr>
          <a:xfrm>
            <a:off x="92764" y="14148"/>
            <a:ext cx="7170738" cy="293687"/>
          </a:xfrm>
        </p:spPr>
        <p:txBody>
          <a:bodyPr>
            <a:normAutofit/>
          </a:bodyPr>
          <a:lstStyle>
            <a:lvl1pPr marL="0" indent="0">
              <a:buNone/>
              <a:defRPr sz="1100">
                <a:latin typeface="メイリオ" panose="020B0604030504040204" pitchFamily="50" charset="-128"/>
                <a:ea typeface="メイリオ" panose="020B0604030504040204" pitchFamily="50" charset="-128"/>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4248871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26A2C270-895C-42CE-95BD-B4BDD885F656}"/>
              </a:ext>
            </a:extLst>
          </p:cNvPr>
          <p:cNvSpPr/>
          <p:nvPr userDrawn="1"/>
        </p:nvSpPr>
        <p:spPr>
          <a:xfrm>
            <a:off x="0" y="0"/>
            <a:ext cx="9144000" cy="618186"/>
          </a:xfrm>
          <a:prstGeom prst="rect">
            <a:avLst/>
          </a:prstGeom>
          <a:gradFill>
            <a:gsLst>
              <a:gs pos="1000">
                <a:schemeClr val="bg1"/>
              </a:gs>
              <a:gs pos="74000">
                <a:schemeClr val="accent2">
                  <a:lumMod val="40000"/>
                  <a:lumOff val="60000"/>
                </a:schemeClr>
              </a:gs>
              <a:gs pos="97000">
                <a:schemeClr val="accent2">
                  <a:lumMod val="40000"/>
                  <a:lumOff val="60000"/>
                </a:schemeClr>
              </a:gs>
              <a:gs pos="49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a:xfrm>
            <a:off x="92764" y="212035"/>
            <a:ext cx="9051236" cy="386127"/>
          </a:xfrm>
        </p:spPr>
        <p:txBody>
          <a:bodyPr>
            <a:noAutofit/>
          </a:bodyPr>
          <a:lstStyle>
            <a:lvl1pPr algn="ctr">
              <a:defRPr sz="2400" b="1">
                <a:solidFill>
                  <a:schemeClr val="accent2">
                    <a:lumMod val="50000"/>
                  </a:schemeClr>
                </a:solidFill>
              </a:defRPr>
            </a:lvl1pPr>
          </a:lstStyle>
          <a:p>
            <a:r>
              <a:rPr lang="ja-JP" altLang="en-US" dirty="0"/>
              <a:t>マスター タイトルの書式設定</a:t>
            </a:r>
            <a:endParaRPr lang="en-US" dirty="0"/>
          </a:p>
        </p:txBody>
      </p:sp>
      <p:sp>
        <p:nvSpPr>
          <p:cNvPr id="4" name="Date Placeholder 3"/>
          <p:cNvSpPr>
            <a:spLocks noGrp="1"/>
          </p:cNvSpPr>
          <p:nvPr>
            <p:ph type="dt" sz="half" idx="10"/>
          </p:nvPr>
        </p:nvSpPr>
        <p:spPr/>
        <p:txBody>
          <a:bodyPr/>
          <a:lstStyle/>
          <a:p>
            <a:fld id="{47753034-FE7C-4A58-910E-62B8060264BE}" type="datetime1">
              <a:rPr kumimoji="1" lang="ja-JP" altLang="en-US" smtClean="0"/>
              <a:t>2021/8/27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BC229C83-8ED9-4083-9FE1-027C59965095}"/>
              </a:ext>
            </a:extLst>
          </p:cNvPr>
          <p:cNvSpPr/>
          <p:nvPr/>
        </p:nvSpPr>
        <p:spPr>
          <a:xfrm>
            <a:off x="-1" y="-11065"/>
            <a:ext cx="92765" cy="630000"/>
          </a:xfrm>
          <a:prstGeom prst="rect">
            <a:avLst/>
          </a:prstGeom>
          <a:gradFill flip="none" rotWithShape="1">
            <a:gsLst>
              <a:gs pos="0">
                <a:srgbClr val="FF0000"/>
              </a:gs>
              <a:gs pos="100000">
                <a:schemeClr val="accent2">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3"/>
          </p:nvPr>
        </p:nvSpPr>
        <p:spPr>
          <a:xfrm>
            <a:off x="92764" y="14148"/>
            <a:ext cx="7170738" cy="293687"/>
          </a:xfrm>
        </p:spPr>
        <p:txBody>
          <a:bodyPr>
            <a:normAutofit/>
          </a:bodyPr>
          <a:lstStyle>
            <a:lvl1pPr marL="0" indent="0">
              <a:buNone/>
              <a:defRPr sz="1100">
                <a:latin typeface="メイリオ" panose="020B0604030504040204" pitchFamily="50" charset="-128"/>
                <a:ea typeface="メイリオ" panose="020B0604030504040204" pitchFamily="50" charset="-128"/>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4088917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26A2C270-895C-42CE-95BD-B4BDD885F656}"/>
              </a:ext>
            </a:extLst>
          </p:cNvPr>
          <p:cNvSpPr/>
          <p:nvPr userDrawn="1"/>
        </p:nvSpPr>
        <p:spPr>
          <a:xfrm>
            <a:off x="0" y="0"/>
            <a:ext cx="9144000" cy="618186"/>
          </a:xfrm>
          <a:prstGeom prst="rect">
            <a:avLst/>
          </a:prstGeom>
          <a:gradFill>
            <a:gsLst>
              <a:gs pos="1000">
                <a:schemeClr val="bg1"/>
              </a:gs>
              <a:gs pos="74000">
                <a:schemeClr val="accent2">
                  <a:lumMod val="40000"/>
                  <a:lumOff val="60000"/>
                </a:schemeClr>
              </a:gs>
              <a:gs pos="97000">
                <a:schemeClr val="accent2">
                  <a:lumMod val="40000"/>
                  <a:lumOff val="60000"/>
                </a:schemeClr>
              </a:gs>
              <a:gs pos="49000">
                <a:schemeClr val="accent2">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a:xfrm>
            <a:off x="92764" y="212035"/>
            <a:ext cx="9051236" cy="386127"/>
          </a:xfrm>
        </p:spPr>
        <p:txBody>
          <a:bodyPr>
            <a:noAutofit/>
          </a:bodyPr>
          <a:lstStyle>
            <a:lvl1pPr algn="ctr">
              <a:defRPr sz="2400" b="1">
                <a:solidFill>
                  <a:schemeClr val="accent2">
                    <a:lumMod val="50000"/>
                  </a:schemeClr>
                </a:solidFill>
              </a:defRPr>
            </a:lvl1pPr>
          </a:lstStyle>
          <a:p>
            <a:r>
              <a:rPr lang="ja-JP" altLang="en-US" dirty="0"/>
              <a:t>マスター タイトルの書式設定</a:t>
            </a:r>
            <a:endParaRPr lang="en-US" dirty="0"/>
          </a:p>
        </p:txBody>
      </p:sp>
      <p:sp>
        <p:nvSpPr>
          <p:cNvPr id="4" name="Date Placeholder 3"/>
          <p:cNvSpPr>
            <a:spLocks noGrp="1"/>
          </p:cNvSpPr>
          <p:nvPr>
            <p:ph type="dt" sz="half" idx="10"/>
          </p:nvPr>
        </p:nvSpPr>
        <p:spPr/>
        <p:txBody>
          <a:bodyPr/>
          <a:lstStyle/>
          <a:p>
            <a:fld id="{19FD29B6-F772-44DA-A3E4-9FE56838FB97}" type="datetime1">
              <a:rPr kumimoji="1" lang="ja-JP" altLang="en-US" smtClean="0"/>
              <a:t>2021/8/27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BC229C83-8ED9-4083-9FE1-027C59965095}"/>
              </a:ext>
            </a:extLst>
          </p:cNvPr>
          <p:cNvSpPr/>
          <p:nvPr/>
        </p:nvSpPr>
        <p:spPr>
          <a:xfrm>
            <a:off x="-1" y="-11065"/>
            <a:ext cx="92765" cy="630000"/>
          </a:xfrm>
          <a:prstGeom prst="rect">
            <a:avLst/>
          </a:prstGeom>
          <a:gradFill flip="none" rotWithShape="1">
            <a:gsLst>
              <a:gs pos="0">
                <a:srgbClr val="FF0000"/>
              </a:gs>
              <a:gs pos="100000">
                <a:schemeClr val="accent2">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3"/>
          </p:nvPr>
        </p:nvSpPr>
        <p:spPr>
          <a:xfrm>
            <a:off x="92764" y="14148"/>
            <a:ext cx="7170738" cy="293687"/>
          </a:xfrm>
        </p:spPr>
        <p:txBody>
          <a:bodyPr>
            <a:normAutofit/>
          </a:bodyPr>
          <a:lstStyle>
            <a:lvl1pPr marL="0" indent="0">
              <a:buNone/>
              <a:defRPr sz="1100">
                <a:latin typeface="メイリオ" panose="020B0604030504040204" pitchFamily="50" charset="-128"/>
                <a:ea typeface="メイリオ" panose="020B0604030504040204" pitchFamily="50" charset="-128"/>
              </a:defRPr>
            </a:lvl1pPr>
          </a:lstStyle>
          <a:p>
            <a:pPr lvl="0"/>
            <a:r>
              <a:rPr kumimoji="1" lang="ja-JP" altLang="en-US" dirty="0"/>
              <a:t>マスター テキストの書式設定</a:t>
            </a:r>
          </a:p>
        </p:txBody>
      </p:sp>
      <p:sp>
        <p:nvSpPr>
          <p:cNvPr id="9" name="Content Placeholder 2"/>
          <p:cNvSpPr>
            <a:spLocks noGrp="1"/>
          </p:cNvSpPr>
          <p:nvPr>
            <p:ph idx="1"/>
          </p:nvPr>
        </p:nvSpPr>
        <p:spPr>
          <a:xfrm>
            <a:off x="628650" y="796049"/>
            <a:ext cx="7886700" cy="53809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2464747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4A7D9FE-89C3-444E-B109-57AA9AD23809}" type="datetime1">
              <a:rPr kumimoji="1" lang="ja-JP" altLang="en-US" smtClean="0"/>
              <a:t>2021/8/27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93445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1E81E01-8E72-41FC-A6FA-D6081E383DEB}" type="datetime1">
              <a:rPr kumimoji="1" lang="ja-JP" altLang="en-US" smtClean="0"/>
              <a:t>2021/8/27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322107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38996D1-0A4F-4B89-9069-4B0B83D5166A}" type="datetime1">
              <a:rPr kumimoji="1" lang="ja-JP" altLang="en-US" smtClean="0"/>
              <a:t>2021/8/27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813385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1E2A851-38BB-4948-AEB6-85D8A3104639}" type="datetime1">
              <a:rPr kumimoji="1" lang="ja-JP" altLang="en-US" smtClean="0"/>
              <a:t>2021/8/27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90090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7ECDCC-E7E5-4CD1-AE88-7005A038F3BD}" type="datetime1">
              <a:rPr kumimoji="1" lang="ja-JP" altLang="en-US" smtClean="0"/>
              <a:t>2021/8/27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7493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65261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72" r:id="rId4"/>
    <p:sldLayoutId id="2147483673"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5" r:id="rId15"/>
    <p:sldLayoutId id="2147483676" r:id="rId1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BFC945F-B48E-4161-A78F-64BE2C62E2F4}"/>
              </a:ext>
            </a:extLst>
          </p:cNvPr>
          <p:cNvSpPr txBox="1"/>
          <p:nvPr/>
        </p:nvSpPr>
        <p:spPr>
          <a:xfrm>
            <a:off x="1647333" y="2631575"/>
            <a:ext cx="5849331" cy="1077218"/>
          </a:xfrm>
          <a:prstGeom prst="rect">
            <a:avLst/>
          </a:prstGeom>
          <a:noFill/>
        </p:spPr>
        <p:txBody>
          <a:bodyPr wrap="square" rtlCol="0">
            <a:spAutoFit/>
          </a:bodyPr>
          <a:lstStyle/>
          <a:p>
            <a:pPr algn="ctr"/>
            <a:r>
              <a:rPr kumimoji="1" lang="ja-JP" altLang="en-US" sz="3200" b="1" dirty="0">
                <a:latin typeface="Meiryo UI" panose="020B0604030504040204" pitchFamily="50" charset="-128"/>
                <a:ea typeface="Meiryo UI" panose="020B0604030504040204" pitchFamily="50" charset="-128"/>
              </a:rPr>
              <a:t>大阪スマートシティ戦略</a:t>
            </a:r>
            <a:r>
              <a:rPr kumimoji="1" lang="en-US" altLang="ja-JP" sz="3200" b="1" dirty="0">
                <a:latin typeface="Meiryo UI" panose="020B0604030504040204" pitchFamily="50" charset="-128"/>
                <a:ea typeface="Meiryo UI" panose="020B0604030504040204" pitchFamily="50" charset="-128"/>
              </a:rPr>
              <a:t>Ver2.0</a:t>
            </a:r>
          </a:p>
          <a:p>
            <a:pPr algn="ctr"/>
            <a:r>
              <a:rPr kumimoji="1" lang="ja-JP" altLang="en-US" sz="3200" b="1" dirty="0">
                <a:latin typeface="Meiryo UI" panose="020B0604030504040204" pitchFamily="50" charset="-128"/>
                <a:ea typeface="Meiryo UI" panose="020B0604030504040204" pitchFamily="50" charset="-128"/>
              </a:rPr>
              <a:t>の基本方針</a:t>
            </a:r>
          </a:p>
        </p:txBody>
      </p:sp>
      <p:sp>
        <p:nvSpPr>
          <p:cNvPr id="7" name="テキスト ボックス 6">
            <a:extLst>
              <a:ext uri="{FF2B5EF4-FFF2-40B4-BE49-F238E27FC236}">
                <a16:creationId xmlns:a16="http://schemas.microsoft.com/office/drawing/2014/main" id="{FBFC945F-B48E-4161-A78F-64BE2C62E2F4}"/>
              </a:ext>
            </a:extLst>
          </p:cNvPr>
          <p:cNvSpPr txBox="1"/>
          <p:nvPr/>
        </p:nvSpPr>
        <p:spPr>
          <a:xfrm>
            <a:off x="1237368" y="6055600"/>
            <a:ext cx="6669263" cy="461665"/>
          </a:xfrm>
          <a:prstGeom prst="rect">
            <a:avLst/>
          </a:prstGeom>
          <a:noFill/>
        </p:spPr>
        <p:txBody>
          <a:bodyPr wrap="none" rtlCol="0">
            <a:spAutoFit/>
          </a:bodyPr>
          <a:lstStyle/>
          <a:p>
            <a:pPr algn="ctr"/>
            <a:r>
              <a:rPr kumimoji="1" lang="ja-JP" altLang="en-US" sz="2400" b="1" dirty="0">
                <a:latin typeface="Meiryo UI" panose="020B0604030504040204" pitchFamily="50" charset="-128"/>
                <a:ea typeface="Meiryo UI" panose="020B0604030504040204" pitchFamily="50" charset="-128"/>
              </a:rPr>
              <a:t>大阪府スマートシティ戦略部 ／ 大阪市</a:t>
            </a:r>
            <a:r>
              <a:rPr kumimoji="1" lang="en-US" altLang="ja-JP" sz="2400" b="1" dirty="0">
                <a:latin typeface="Meiryo UI" panose="020B0604030504040204" pitchFamily="50" charset="-128"/>
                <a:ea typeface="Meiryo UI" panose="020B0604030504040204" pitchFamily="50" charset="-128"/>
              </a:rPr>
              <a:t>ICT</a:t>
            </a:r>
            <a:r>
              <a:rPr kumimoji="1" lang="ja-JP" altLang="en-US" sz="2400" b="1" dirty="0">
                <a:latin typeface="Meiryo UI" panose="020B0604030504040204" pitchFamily="50" charset="-128"/>
                <a:ea typeface="Meiryo UI" panose="020B0604030504040204" pitchFamily="50" charset="-128"/>
              </a:rPr>
              <a:t>戦略室</a:t>
            </a:r>
          </a:p>
        </p:txBody>
      </p:sp>
      <p:grpSp>
        <p:nvGrpSpPr>
          <p:cNvPr id="2" name="グループ化 1"/>
          <p:cNvGrpSpPr/>
          <p:nvPr/>
        </p:nvGrpSpPr>
        <p:grpSpPr>
          <a:xfrm>
            <a:off x="0" y="-4200"/>
            <a:ext cx="9144000" cy="1362272"/>
            <a:chOff x="0" y="0"/>
            <a:chExt cx="9144000" cy="1362272"/>
          </a:xfrm>
        </p:grpSpPr>
        <p:sp>
          <p:nvSpPr>
            <p:cNvPr id="8" name="正方形/長方形 7"/>
            <p:cNvSpPr/>
            <p:nvPr/>
          </p:nvSpPr>
          <p:spPr>
            <a:xfrm>
              <a:off x="0" y="0"/>
              <a:ext cx="9144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0" name="正方形/長方形 9"/>
            <p:cNvSpPr/>
            <p:nvPr/>
          </p:nvSpPr>
          <p:spPr>
            <a:xfrm>
              <a:off x="7256766" y="949388"/>
              <a:ext cx="150332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資料４</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6"/>
            <p:cNvSpPr txBox="1"/>
            <p:nvPr/>
          </p:nvSpPr>
          <p:spPr>
            <a:xfrm>
              <a:off x="5728227" y="373325"/>
              <a:ext cx="3415773" cy="52322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2021</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0</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回副首都推進本部（大阪府市）会議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13" name="直線コネクタ 12"/>
          <p:cNvCxnSpPr/>
          <p:nvPr/>
        </p:nvCxnSpPr>
        <p:spPr>
          <a:xfrm>
            <a:off x="522000" y="3777760"/>
            <a:ext cx="810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189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944B6FD9-7FF9-4D26-8920-141A0ACB0D2C}"/>
              </a:ext>
            </a:extLst>
          </p:cNvPr>
          <p:cNvSpPr/>
          <p:nvPr/>
        </p:nvSpPr>
        <p:spPr>
          <a:xfrm>
            <a:off x="413874" y="1402760"/>
            <a:ext cx="5663928" cy="478363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6"/>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大阪の市町村デジタル</a:t>
            </a:r>
            <a:r>
              <a:rPr lang="ja-JP" altLang="en-US" dirty="0" smtClean="0">
                <a:latin typeface="Meiryo UI" panose="020B0604030504040204" pitchFamily="50" charset="-128"/>
                <a:ea typeface="Meiryo UI" panose="020B0604030504040204" pitchFamily="50" charset="-128"/>
              </a:rPr>
              <a:t>格差</a:t>
            </a:r>
            <a:endParaRPr kumimoji="1" lang="ja-JP" altLang="en-US" dirty="0"/>
          </a:p>
        </p:txBody>
      </p:sp>
      <p:sp>
        <p:nvSpPr>
          <p:cNvPr id="18" name="テキスト プレースホルダー 17"/>
          <p:cNvSpPr>
            <a:spLocks noGrp="1"/>
          </p:cNvSpPr>
          <p:nvPr>
            <p:ph type="body" sz="quarter" idx="13"/>
          </p:nvPr>
        </p:nvSpPr>
        <p:spPr/>
        <p:txBody>
          <a:bodyPr/>
          <a:lstStyle/>
          <a:p>
            <a:r>
              <a:rPr lang="ja-JP" altLang="en-US" dirty="0"/>
              <a:t>第１章　スマートシティを取り巻く状況</a:t>
            </a:r>
            <a:r>
              <a:rPr lang="en-US" altLang="ja-JP" dirty="0"/>
              <a:t>〔</a:t>
            </a:r>
            <a:r>
              <a:rPr lang="ja-JP" altLang="en-US" dirty="0"/>
              <a:t>背景</a:t>
            </a:r>
            <a:r>
              <a:rPr lang="en-US" altLang="ja-JP" dirty="0"/>
              <a:t>〕</a:t>
            </a:r>
            <a:endParaRPr lang="ja-JP" altLang="en-US" dirty="0"/>
          </a:p>
        </p:txBody>
      </p:sp>
      <p:graphicFrame>
        <p:nvGraphicFramePr>
          <p:cNvPr id="5" name="グラフ 4">
            <a:extLst>
              <a:ext uri="{FF2B5EF4-FFF2-40B4-BE49-F238E27FC236}">
                <a16:creationId xmlns:a16="http://schemas.microsoft.com/office/drawing/2014/main" id="{FC9F9E95-11E4-4915-9DBB-175F2C5E2674}"/>
              </a:ext>
            </a:extLst>
          </p:cNvPr>
          <p:cNvGraphicFramePr/>
          <p:nvPr>
            <p:extLst>
              <p:ext uri="{D42A27DB-BD31-4B8C-83A1-F6EECF244321}">
                <p14:modId xmlns:p14="http://schemas.microsoft.com/office/powerpoint/2010/main" val="383885617"/>
              </p:ext>
            </p:extLst>
          </p:nvPr>
        </p:nvGraphicFramePr>
        <p:xfrm>
          <a:off x="639144" y="1601544"/>
          <a:ext cx="5387398" cy="4392440"/>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a:extLst>
              <a:ext uri="{FF2B5EF4-FFF2-40B4-BE49-F238E27FC236}">
                <a16:creationId xmlns:a16="http://schemas.microsoft.com/office/drawing/2014/main" id="{B78CB8C1-FB25-452C-98A5-5829F57F9510}"/>
              </a:ext>
            </a:extLst>
          </p:cNvPr>
          <p:cNvSpPr txBox="1"/>
          <p:nvPr/>
        </p:nvSpPr>
        <p:spPr>
          <a:xfrm>
            <a:off x="1464934" y="4374593"/>
            <a:ext cx="1665841"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大阪府内の市町村は</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■格差が</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大きく</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3.8</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倍</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Meiryo UI" panose="020B0604030504040204" pitchFamily="50" charset="-128"/>
                <a:ea typeface="Meiryo UI" panose="020B0604030504040204" pitchFamily="50" charset="-128"/>
              </a:rPr>
              <a:t>　■低位層が多い</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a:extLst>
              <a:ext uri="{FF2B5EF4-FFF2-40B4-BE49-F238E27FC236}">
                <a16:creationId xmlns:a16="http://schemas.microsoft.com/office/drawing/2014/main" id="{015563EA-8D6E-49DF-A48B-83231CE882A0}"/>
              </a:ext>
            </a:extLst>
          </p:cNvPr>
          <p:cNvSpPr txBox="1"/>
          <p:nvPr/>
        </p:nvSpPr>
        <p:spPr>
          <a:xfrm>
            <a:off x="1611294" y="2075735"/>
            <a:ext cx="723275"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東京都</a:t>
            </a:r>
          </a:p>
        </p:txBody>
      </p:sp>
      <p:sp>
        <p:nvSpPr>
          <p:cNvPr id="9" name="テキスト ボックス 8">
            <a:extLst>
              <a:ext uri="{FF2B5EF4-FFF2-40B4-BE49-F238E27FC236}">
                <a16:creationId xmlns:a16="http://schemas.microsoft.com/office/drawing/2014/main" id="{3456759F-1356-45F4-8C27-75086FA8783B}"/>
              </a:ext>
            </a:extLst>
          </p:cNvPr>
          <p:cNvSpPr txBox="1"/>
          <p:nvPr/>
        </p:nvSpPr>
        <p:spPr>
          <a:xfrm>
            <a:off x="2343027" y="2831942"/>
            <a:ext cx="902811"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神奈川県</a:t>
            </a:r>
          </a:p>
        </p:txBody>
      </p:sp>
      <p:sp>
        <p:nvSpPr>
          <p:cNvPr id="10" name="テキスト ボックス 9">
            <a:extLst>
              <a:ext uri="{FF2B5EF4-FFF2-40B4-BE49-F238E27FC236}">
                <a16:creationId xmlns:a16="http://schemas.microsoft.com/office/drawing/2014/main" id="{1D5B1614-F970-4C22-891E-E3E2D0CE7F2F}"/>
              </a:ext>
            </a:extLst>
          </p:cNvPr>
          <p:cNvSpPr txBox="1"/>
          <p:nvPr/>
        </p:nvSpPr>
        <p:spPr>
          <a:xfrm>
            <a:off x="3349378" y="3375320"/>
            <a:ext cx="723275"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愛知県</a:t>
            </a:r>
          </a:p>
        </p:txBody>
      </p:sp>
      <p:sp>
        <p:nvSpPr>
          <p:cNvPr id="12" name="テキスト ボックス 11">
            <a:extLst>
              <a:ext uri="{FF2B5EF4-FFF2-40B4-BE49-F238E27FC236}">
                <a16:creationId xmlns:a16="http://schemas.microsoft.com/office/drawing/2014/main" id="{35BBF50F-6787-4045-9378-AF489D3640DC}"/>
              </a:ext>
            </a:extLst>
          </p:cNvPr>
          <p:cNvSpPr txBox="1"/>
          <p:nvPr/>
        </p:nvSpPr>
        <p:spPr>
          <a:xfrm>
            <a:off x="383097" y="3237317"/>
            <a:ext cx="369332" cy="1631216"/>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縦軸</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評価の総合点</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a:extLst>
              <a:ext uri="{FF2B5EF4-FFF2-40B4-BE49-F238E27FC236}">
                <a16:creationId xmlns:a16="http://schemas.microsoft.com/office/drawing/2014/main" id="{C346D044-53A5-441A-A481-C8EFBADC6460}"/>
              </a:ext>
            </a:extLst>
          </p:cNvPr>
          <p:cNvSpPr txBox="1"/>
          <p:nvPr/>
        </p:nvSpPr>
        <p:spPr>
          <a:xfrm>
            <a:off x="1443543" y="5900886"/>
            <a:ext cx="3778599" cy="276999"/>
          </a:xfrm>
          <a:prstGeom prst="rect">
            <a:avLst/>
          </a:prstGeom>
          <a:noFill/>
        </p:spPr>
        <p:txBody>
          <a:bodyPr vert="horz"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横軸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各都府県の市町村（左から総合点が大きい順）</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4" name="表 13">
            <a:extLst>
              <a:ext uri="{FF2B5EF4-FFF2-40B4-BE49-F238E27FC236}">
                <a16:creationId xmlns:a16="http://schemas.microsoft.com/office/drawing/2014/main" id="{E8A3508F-3173-491B-9FC4-5E3EA0006FF0}"/>
              </a:ext>
            </a:extLst>
          </p:cNvPr>
          <p:cNvGraphicFramePr>
            <a:graphicFrameLocks noGrp="1"/>
          </p:cNvGraphicFramePr>
          <p:nvPr>
            <p:extLst>
              <p:ext uri="{D42A27DB-BD31-4B8C-83A1-F6EECF244321}">
                <p14:modId xmlns:p14="http://schemas.microsoft.com/office/powerpoint/2010/main" val="3189386207"/>
              </p:ext>
            </p:extLst>
          </p:nvPr>
        </p:nvGraphicFramePr>
        <p:xfrm>
          <a:off x="6499415" y="1770072"/>
          <a:ext cx="2214783" cy="1341120"/>
        </p:xfrm>
        <a:graphic>
          <a:graphicData uri="http://schemas.openxmlformats.org/drawingml/2006/table">
            <a:tbl>
              <a:tblPr firstRow="1" bandRow="1">
                <a:tableStyleId>{5940675A-B579-460E-94D1-54222C63F5DA}</a:tableStyleId>
              </a:tblPr>
              <a:tblGrid>
                <a:gridCol w="232472">
                  <a:extLst>
                    <a:ext uri="{9D8B030D-6E8A-4147-A177-3AD203B41FA5}">
                      <a16:colId xmlns:a16="http://schemas.microsoft.com/office/drawing/2014/main" val="3806767062"/>
                    </a:ext>
                  </a:extLst>
                </a:gridCol>
                <a:gridCol w="338113">
                  <a:extLst>
                    <a:ext uri="{9D8B030D-6E8A-4147-A177-3AD203B41FA5}">
                      <a16:colId xmlns:a16="http://schemas.microsoft.com/office/drawing/2014/main" val="2961974275"/>
                    </a:ext>
                  </a:extLst>
                </a:gridCol>
                <a:gridCol w="567863">
                  <a:extLst>
                    <a:ext uri="{9D8B030D-6E8A-4147-A177-3AD203B41FA5}">
                      <a16:colId xmlns:a16="http://schemas.microsoft.com/office/drawing/2014/main" val="3663455123"/>
                    </a:ext>
                  </a:extLst>
                </a:gridCol>
                <a:gridCol w="567863">
                  <a:extLst>
                    <a:ext uri="{9D8B030D-6E8A-4147-A177-3AD203B41FA5}">
                      <a16:colId xmlns:a16="http://schemas.microsoft.com/office/drawing/2014/main" val="2658137306"/>
                    </a:ext>
                  </a:extLst>
                </a:gridCol>
                <a:gridCol w="508472">
                  <a:extLst>
                    <a:ext uri="{9D8B030D-6E8A-4147-A177-3AD203B41FA5}">
                      <a16:colId xmlns:a16="http://schemas.microsoft.com/office/drawing/2014/main" val="3666797638"/>
                    </a:ext>
                  </a:extLst>
                </a:gridCol>
              </a:tblGrid>
              <a:tr h="0">
                <a:tc gridSpan="2">
                  <a:txBody>
                    <a:bodyPr/>
                    <a:lstStyle/>
                    <a:p>
                      <a:pPr algn="ctr"/>
                      <a:endParaRPr kumimoji="1" lang="ja-JP" altLang="en-US" sz="1000" b="1" dirty="0">
                        <a:solidFill>
                          <a:schemeClr val="bg1"/>
                        </a:solidFill>
                        <a:latin typeface="Meiryo UI" panose="020B0604030504040204" pitchFamily="50" charset="-128"/>
                        <a:ea typeface="Meiryo UI" panose="020B0604030504040204" pitchFamily="50" charset="-128"/>
                      </a:endParaRPr>
                    </a:p>
                  </a:txBody>
                  <a:tcPr marL="72000" marR="72000">
                    <a:solidFill>
                      <a:schemeClr val="bg1"/>
                    </a:solidFill>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00" b="1" dirty="0">
                          <a:latin typeface="Meiryo UI" panose="020B0604030504040204" pitchFamily="50" charset="-128"/>
                          <a:ea typeface="Meiryo UI" panose="020B0604030504040204" pitchFamily="50" charset="-128"/>
                        </a:rPr>
                        <a:t>市町村</a:t>
                      </a:r>
                    </a:p>
                  </a:txBody>
                  <a:tcPr marL="72000" marR="72000">
                    <a:solidFill>
                      <a:schemeClr val="accent1">
                        <a:lumMod val="20000"/>
                        <a:lumOff val="80000"/>
                      </a:schemeClr>
                    </a:solidFill>
                  </a:tcPr>
                </a:tc>
                <a:tc>
                  <a:txBody>
                    <a:bodyPr/>
                    <a:lstStyle/>
                    <a:p>
                      <a:pPr algn="ctr"/>
                      <a:r>
                        <a:rPr kumimoji="1" lang="ja-JP" altLang="en-US" sz="1000" b="1" dirty="0">
                          <a:latin typeface="Meiryo UI" panose="020B0604030504040204" pitchFamily="50" charset="-128"/>
                          <a:ea typeface="Meiryo UI" panose="020B0604030504040204" pitchFamily="50" charset="-128"/>
                        </a:rPr>
                        <a:t>総合点</a:t>
                      </a:r>
                    </a:p>
                  </a:txBody>
                  <a:tcPr marL="72000" marR="72000">
                    <a:solidFill>
                      <a:schemeClr val="accent1">
                        <a:lumMod val="20000"/>
                        <a:lumOff val="80000"/>
                      </a:schemeClr>
                    </a:solidFill>
                  </a:tcPr>
                </a:tc>
                <a:tc>
                  <a:txBody>
                    <a:bodyPr/>
                    <a:lstStyle/>
                    <a:p>
                      <a:pPr algn="ctr"/>
                      <a:r>
                        <a:rPr kumimoji="1" lang="ja-JP" altLang="en-US" sz="1000" b="1" dirty="0">
                          <a:latin typeface="Meiryo UI" panose="020B0604030504040204" pitchFamily="50" charset="-128"/>
                          <a:ea typeface="Meiryo UI" panose="020B0604030504040204" pitchFamily="50" charset="-128"/>
                        </a:rPr>
                        <a:t>順位</a:t>
                      </a:r>
                    </a:p>
                  </a:txBody>
                  <a:tcPr marL="72000" marR="72000">
                    <a:solidFill>
                      <a:schemeClr val="accent1">
                        <a:lumMod val="20000"/>
                        <a:lumOff val="80000"/>
                      </a:schemeClr>
                    </a:solidFill>
                  </a:tcPr>
                </a:tc>
                <a:extLst>
                  <a:ext uri="{0D108BD9-81ED-4DB2-BD59-A6C34878D82A}">
                    <a16:rowId xmlns:a16="http://schemas.microsoft.com/office/drawing/2014/main" val="2380204704"/>
                  </a:ext>
                </a:extLst>
              </a:tr>
              <a:tr h="0">
                <a:tc>
                  <a:txBody>
                    <a:bodyPr/>
                    <a:lstStyle/>
                    <a:p>
                      <a:r>
                        <a:rPr kumimoji="1" lang="ja-JP" altLang="en-US" sz="900" dirty="0">
                          <a:latin typeface="Meiryo UI" panose="020B0604030504040204" pitchFamily="50" charset="-128"/>
                          <a:ea typeface="Meiryo UI" panose="020B0604030504040204" pitchFamily="50" charset="-128"/>
                        </a:rPr>
                        <a:t>トップ</a:t>
                      </a:r>
                      <a:endParaRPr kumimoji="1" lang="en-US" altLang="ja-JP" sz="900" dirty="0">
                        <a:latin typeface="Meiryo UI" panose="020B0604030504040204" pitchFamily="50" charset="-128"/>
                        <a:ea typeface="Meiryo UI" panose="020B0604030504040204" pitchFamily="50" charset="-128"/>
                      </a:endParaRPr>
                    </a:p>
                  </a:txBody>
                  <a:tcPr marL="72000" marR="72000" vert="eaVert">
                    <a:lnR w="12700" cap="flat" cmpd="sng" algn="ctr">
                      <a:solidFill>
                        <a:schemeClr val="tx1"/>
                      </a:solidFill>
                      <a:prstDash val="dash"/>
                      <a:round/>
                      <a:headEnd type="none" w="med" len="med"/>
                      <a:tailEnd type="none" w="med" len="med"/>
                    </a:lnR>
                  </a:tcPr>
                </a:tc>
                <a:tc>
                  <a:txBody>
                    <a:bodyPr/>
                    <a:lstStyle/>
                    <a:p>
                      <a:r>
                        <a:rPr kumimoji="1" lang="en-US" altLang="ja-JP" sz="1000" dirty="0">
                          <a:latin typeface="Meiryo UI" panose="020B0604030504040204" pitchFamily="50" charset="-128"/>
                          <a:ea typeface="Meiryo UI" panose="020B0604030504040204" pitchFamily="50" charset="-128"/>
                        </a:rPr>
                        <a:t>1</a:t>
                      </a:r>
                    </a:p>
                    <a:p>
                      <a:r>
                        <a:rPr kumimoji="1" lang="en-US" altLang="ja-JP" sz="1000" dirty="0">
                          <a:latin typeface="Meiryo UI" panose="020B0604030504040204" pitchFamily="50" charset="-128"/>
                          <a:ea typeface="Meiryo UI" panose="020B0604030504040204" pitchFamily="50" charset="-128"/>
                        </a:rPr>
                        <a:t>2</a:t>
                      </a:r>
                    </a:p>
                    <a:p>
                      <a:r>
                        <a:rPr kumimoji="1" lang="en-US" altLang="ja-JP" sz="1000" dirty="0">
                          <a:latin typeface="Meiryo UI" panose="020B0604030504040204" pitchFamily="50" charset="-128"/>
                          <a:ea typeface="Meiryo UI" panose="020B0604030504040204" pitchFamily="50" charset="-128"/>
                        </a:rPr>
                        <a:t>3</a:t>
                      </a:r>
                    </a:p>
                  </a:txBody>
                  <a:tcPr marL="72000" marR="72000">
                    <a:lnL w="12700" cap="flat" cmpd="sng" algn="ctr">
                      <a:solidFill>
                        <a:schemeClr val="tx1"/>
                      </a:solidFill>
                      <a:prstDash val="dash"/>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豊中市</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大阪市</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堺市</a:t>
                      </a:r>
                    </a:p>
                  </a:txBody>
                  <a:tcPr marL="72000" marR="72000"/>
                </a:tc>
                <a:tc>
                  <a:txBody>
                    <a:bodyPr/>
                    <a:lstStyle/>
                    <a:p>
                      <a:pPr algn="r"/>
                      <a:r>
                        <a:rPr kumimoji="1" lang="en-US" altLang="ja-JP" sz="1000" dirty="0">
                          <a:latin typeface="Meiryo UI" panose="020B0604030504040204" pitchFamily="50" charset="-128"/>
                          <a:ea typeface="Meiryo UI" panose="020B0604030504040204" pitchFamily="50" charset="-128"/>
                        </a:rPr>
                        <a:t>77.0</a:t>
                      </a:r>
                    </a:p>
                    <a:p>
                      <a:pPr algn="r"/>
                      <a:r>
                        <a:rPr kumimoji="1" lang="en-US" altLang="ja-JP" sz="1000" dirty="0">
                          <a:latin typeface="Meiryo UI" panose="020B0604030504040204" pitchFamily="50" charset="-128"/>
                          <a:ea typeface="Meiryo UI" panose="020B0604030504040204" pitchFamily="50" charset="-128"/>
                        </a:rPr>
                        <a:t>74.3</a:t>
                      </a:r>
                    </a:p>
                    <a:p>
                      <a:pPr algn="r"/>
                      <a:r>
                        <a:rPr kumimoji="1" lang="en-US" altLang="ja-JP" sz="1000" dirty="0">
                          <a:latin typeface="Meiryo UI" panose="020B0604030504040204" pitchFamily="50" charset="-128"/>
                          <a:ea typeface="Meiryo UI" panose="020B0604030504040204" pitchFamily="50" charset="-128"/>
                        </a:rPr>
                        <a:t>67.3</a:t>
                      </a:r>
                      <a:endParaRPr kumimoji="1" lang="ja-JP" altLang="en-US" sz="1000" dirty="0">
                        <a:latin typeface="Meiryo UI" panose="020B0604030504040204" pitchFamily="50" charset="-128"/>
                        <a:ea typeface="Meiryo UI" panose="020B0604030504040204" pitchFamily="50" charset="-128"/>
                      </a:endParaRPr>
                    </a:p>
                  </a:txBody>
                  <a:tcPr marL="72000" marR="72000"/>
                </a:tc>
                <a:tc>
                  <a:txBody>
                    <a:bodyPr/>
                    <a:lstStyle/>
                    <a:p>
                      <a:pPr algn="r"/>
                      <a:r>
                        <a:rPr kumimoji="1" lang="en-US" altLang="ja-JP" sz="1000" dirty="0">
                          <a:latin typeface="Meiryo UI" panose="020B0604030504040204" pitchFamily="50" charset="-128"/>
                          <a:ea typeface="Meiryo UI" panose="020B0604030504040204" pitchFamily="50" charset="-128"/>
                        </a:rPr>
                        <a:t>1</a:t>
                      </a:r>
                    </a:p>
                    <a:p>
                      <a:pPr algn="r"/>
                      <a:r>
                        <a:rPr kumimoji="1" lang="en-US" altLang="ja-JP" sz="1000" dirty="0">
                          <a:latin typeface="Meiryo UI" panose="020B0604030504040204" pitchFamily="50" charset="-128"/>
                          <a:ea typeface="Meiryo UI" panose="020B0604030504040204" pitchFamily="50" charset="-128"/>
                        </a:rPr>
                        <a:t>4</a:t>
                      </a:r>
                    </a:p>
                    <a:p>
                      <a:pPr algn="r"/>
                      <a:r>
                        <a:rPr kumimoji="1" lang="en-US" altLang="ja-JP" sz="1000" dirty="0">
                          <a:latin typeface="Meiryo UI" panose="020B0604030504040204" pitchFamily="50" charset="-128"/>
                          <a:ea typeface="Meiryo UI" panose="020B0604030504040204" pitchFamily="50" charset="-128"/>
                        </a:rPr>
                        <a:t>25</a:t>
                      </a:r>
                    </a:p>
                  </a:txBody>
                  <a:tcPr marL="72000" marR="72000"/>
                </a:tc>
                <a:extLst>
                  <a:ext uri="{0D108BD9-81ED-4DB2-BD59-A6C34878D82A}">
                    <a16:rowId xmlns:a16="http://schemas.microsoft.com/office/drawing/2014/main" val="230324972"/>
                  </a:ext>
                </a:extLst>
              </a:tr>
              <a:tr h="0">
                <a:tc>
                  <a:txBody>
                    <a:bodyPr/>
                    <a:lstStyle/>
                    <a:p>
                      <a:r>
                        <a:rPr kumimoji="1" lang="ja-JP" altLang="en-US" sz="800" dirty="0">
                          <a:latin typeface="Meiryo UI" panose="020B0604030504040204" pitchFamily="50" charset="-128"/>
                          <a:ea typeface="Meiryo UI" panose="020B0604030504040204" pitchFamily="50" charset="-128"/>
                        </a:rPr>
                        <a:t>ワースト</a:t>
                      </a:r>
                    </a:p>
                  </a:txBody>
                  <a:tcPr marL="72000" marR="72000" vert="eaVert">
                    <a:lnR w="12700" cap="flat" cmpd="sng" algn="ctr">
                      <a:solidFill>
                        <a:schemeClr val="tx1"/>
                      </a:solidFill>
                      <a:prstDash val="dash"/>
                      <a:round/>
                      <a:headEnd type="none" w="med" len="med"/>
                      <a:tailEnd type="none" w="med" len="med"/>
                    </a:lnR>
                  </a:tcPr>
                </a:tc>
                <a:tc>
                  <a:txBody>
                    <a:bodyPr/>
                    <a:lstStyle/>
                    <a:p>
                      <a:r>
                        <a:rPr kumimoji="1" lang="en-US" altLang="ja-JP" sz="1000" dirty="0">
                          <a:latin typeface="Meiryo UI" panose="020B0604030504040204" pitchFamily="50" charset="-128"/>
                          <a:ea typeface="Meiryo UI" panose="020B0604030504040204" pitchFamily="50" charset="-128"/>
                        </a:rPr>
                        <a:t>3</a:t>
                      </a:r>
                    </a:p>
                    <a:p>
                      <a:r>
                        <a:rPr kumimoji="1" lang="en-US" altLang="ja-JP" sz="1000" dirty="0">
                          <a:latin typeface="Meiryo UI" panose="020B0604030504040204" pitchFamily="50" charset="-128"/>
                          <a:ea typeface="Meiryo UI" panose="020B0604030504040204" pitchFamily="50" charset="-128"/>
                        </a:rPr>
                        <a:t>2</a:t>
                      </a:r>
                    </a:p>
                    <a:p>
                      <a:r>
                        <a:rPr kumimoji="1" lang="en-US" altLang="ja-JP" sz="1000" dirty="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marL="72000" marR="72000">
                    <a:lnL w="12700" cap="flat" cmpd="sng" algn="ctr">
                      <a:solidFill>
                        <a:schemeClr val="tx1"/>
                      </a:solidFill>
                      <a:prstDash val="dash"/>
                      <a:round/>
                      <a:headEnd type="none" w="med" len="med"/>
                      <a:tailEnd type="none" w="med" len="med"/>
                    </a:lnL>
                  </a:tcPr>
                </a:tc>
                <a:tc>
                  <a:txBody>
                    <a:bodyPr/>
                    <a:lstStyle/>
                    <a:p>
                      <a:r>
                        <a:rPr kumimoji="1" lang="ja-JP" altLang="en-US" sz="1000" dirty="0">
                          <a:latin typeface="Meiryo UI" panose="020B0604030504040204" pitchFamily="50" charset="-128"/>
                          <a:ea typeface="Meiryo UI" panose="020B0604030504040204" pitchFamily="50" charset="-128"/>
                        </a:rPr>
                        <a:t>大東市</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太子町</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岬町</a:t>
                      </a:r>
                    </a:p>
                  </a:txBody>
                  <a:tcPr marL="72000" marR="72000"/>
                </a:tc>
                <a:tc>
                  <a:txBody>
                    <a:bodyPr/>
                    <a:lstStyle/>
                    <a:p>
                      <a:pPr algn="r"/>
                      <a:r>
                        <a:rPr kumimoji="1" lang="en-US" altLang="ja-JP" sz="1000" dirty="0">
                          <a:latin typeface="Meiryo UI" panose="020B0604030504040204" pitchFamily="50" charset="-128"/>
                          <a:ea typeface="Meiryo UI" panose="020B0604030504040204" pitchFamily="50" charset="-128"/>
                        </a:rPr>
                        <a:t>25.3</a:t>
                      </a:r>
                    </a:p>
                    <a:p>
                      <a:pPr algn="r"/>
                      <a:r>
                        <a:rPr kumimoji="1" lang="en-US" altLang="ja-JP" sz="1000" dirty="0">
                          <a:latin typeface="Meiryo UI" panose="020B0604030504040204" pitchFamily="50" charset="-128"/>
                          <a:ea typeface="Meiryo UI" panose="020B0604030504040204" pitchFamily="50" charset="-128"/>
                        </a:rPr>
                        <a:t>24.0</a:t>
                      </a:r>
                    </a:p>
                    <a:p>
                      <a:pPr algn="r"/>
                      <a:r>
                        <a:rPr kumimoji="1" lang="en-US" altLang="ja-JP" sz="1000" dirty="0">
                          <a:latin typeface="Meiryo UI" panose="020B0604030504040204" pitchFamily="50" charset="-128"/>
                          <a:ea typeface="Meiryo UI" panose="020B0604030504040204" pitchFamily="50" charset="-128"/>
                        </a:rPr>
                        <a:t>20.4</a:t>
                      </a:r>
                      <a:endParaRPr kumimoji="1" lang="ja-JP" altLang="en-US" sz="1000" dirty="0">
                        <a:latin typeface="Meiryo UI" panose="020B0604030504040204" pitchFamily="50" charset="-128"/>
                        <a:ea typeface="Meiryo UI" panose="020B0604030504040204" pitchFamily="50" charset="-128"/>
                      </a:endParaRPr>
                    </a:p>
                  </a:txBody>
                  <a:tcPr marL="72000" marR="72000"/>
                </a:tc>
                <a:tc>
                  <a:txBody>
                    <a:bodyPr/>
                    <a:lstStyle/>
                    <a:p>
                      <a:pPr algn="r"/>
                      <a:r>
                        <a:rPr kumimoji="1" lang="en-US" altLang="ja-JP" sz="1000" dirty="0">
                          <a:latin typeface="Meiryo UI" panose="020B0604030504040204" pitchFamily="50" charset="-128"/>
                          <a:ea typeface="Meiryo UI" panose="020B0604030504040204" pitchFamily="50" charset="-128"/>
                        </a:rPr>
                        <a:t>1540</a:t>
                      </a:r>
                    </a:p>
                    <a:p>
                      <a:pPr algn="r"/>
                      <a:r>
                        <a:rPr kumimoji="1" lang="en-US" altLang="ja-JP" sz="1000" dirty="0">
                          <a:latin typeface="Meiryo UI" panose="020B0604030504040204" pitchFamily="50" charset="-128"/>
                          <a:ea typeface="Meiryo UI" panose="020B0604030504040204" pitchFamily="50" charset="-128"/>
                        </a:rPr>
                        <a:t>1584</a:t>
                      </a:r>
                    </a:p>
                    <a:p>
                      <a:pPr algn="r"/>
                      <a:r>
                        <a:rPr kumimoji="1" lang="en-US" altLang="ja-JP" sz="1000" dirty="0">
                          <a:latin typeface="Meiryo UI" panose="020B0604030504040204" pitchFamily="50" charset="-128"/>
                          <a:ea typeface="Meiryo UI" panose="020B0604030504040204" pitchFamily="50" charset="-128"/>
                        </a:rPr>
                        <a:t>1675</a:t>
                      </a:r>
                      <a:endParaRPr kumimoji="1" lang="ja-JP" altLang="en-US" sz="1000" dirty="0">
                        <a:latin typeface="Meiryo UI" panose="020B0604030504040204" pitchFamily="50" charset="-128"/>
                        <a:ea typeface="Meiryo UI" panose="020B0604030504040204" pitchFamily="50" charset="-128"/>
                      </a:endParaRPr>
                    </a:p>
                  </a:txBody>
                  <a:tcPr marL="72000" marR="72000"/>
                </a:tc>
                <a:extLst>
                  <a:ext uri="{0D108BD9-81ED-4DB2-BD59-A6C34878D82A}">
                    <a16:rowId xmlns:a16="http://schemas.microsoft.com/office/drawing/2014/main" val="3594688581"/>
                  </a:ext>
                </a:extLst>
              </a:tr>
            </a:tbl>
          </a:graphicData>
        </a:graphic>
      </p:graphicFrame>
      <p:sp>
        <p:nvSpPr>
          <p:cNvPr id="16" name="テキスト ボックス 15">
            <a:extLst>
              <a:ext uri="{FF2B5EF4-FFF2-40B4-BE49-F238E27FC236}">
                <a16:creationId xmlns:a16="http://schemas.microsoft.com/office/drawing/2014/main" id="{58B55227-6C38-4767-9C39-89B5DC8F6E08}"/>
              </a:ext>
            </a:extLst>
          </p:cNvPr>
          <p:cNvSpPr txBox="1"/>
          <p:nvPr/>
        </p:nvSpPr>
        <p:spPr>
          <a:xfrm>
            <a:off x="6222528" y="5753021"/>
            <a:ext cx="241517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出典：日経グローカル４００号　</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「自治体電子化ランキング」　</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から作成</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テキスト ボックス 23">
            <a:extLst>
              <a:ext uri="{FF2B5EF4-FFF2-40B4-BE49-F238E27FC236}">
                <a16:creationId xmlns:a16="http://schemas.microsoft.com/office/drawing/2014/main" id="{40A5ACFD-D1EA-4159-A703-141CFF982F8F}"/>
              </a:ext>
            </a:extLst>
          </p:cNvPr>
          <p:cNvSpPr txBox="1"/>
          <p:nvPr/>
        </p:nvSpPr>
        <p:spPr>
          <a:xfrm>
            <a:off x="4072653" y="4094929"/>
            <a:ext cx="95410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n-cs"/>
              </a:rPr>
              <a:t>大阪府</a:t>
            </a:r>
          </a:p>
        </p:txBody>
      </p:sp>
      <p:sp>
        <p:nvSpPr>
          <p:cNvPr id="25" name="テキスト ボックス 24">
            <a:extLst>
              <a:ext uri="{FF2B5EF4-FFF2-40B4-BE49-F238E27FC236}">
                <a16:creationId xmlns:a16="http://schemas.microsoft.com/office/drawing/2014/main" id="{F4C4874F-189D-4A11-B931-8E9A720FE098}"/>
              </a:ext>
            </a:extLst>
          </p:cNvPr>
          <p:cNvSpPr txBox="1"/>
          <p:nvPr/>
        </p:nvSpPr>
        <p:spPr>
          <a:xfrm>
            <a:off x="6499415" y="1479854"/>
            <a:ext cx="2247731" cy="261610"/>
          </a:xfrm>
          <a:prstGeom prst="rect">
            <a:avLst/>
          </a:prstGeom>
          <a:noFill/>
        </p:spPr>
        <p:txBody>
          <a:bodyPr vert="horz"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大阪府の上位３団体と下位３団体</a:t>
            </a:r>
          </a:p>
        </p:txBody>
      </p:sp>
      <p:sp>
        <p:nvSpPr>
          <p:cNvPr id="11" name="テキスト ボックス 10">
            <a:extLst>
              <a:ext uri="{FF2B5EF4-FFF2-40B4-BE49-F238E27FC236}">
                <a16:creationId xmlns:a16="http://schemas.microsoft.com/office/drawing/2014/main" id="{3EA2ACA8-8FF7-43D4-8159-C59B174D1388}"/>
              </a:ext>
            </a:extLst>
          </p:cNvPr>
          <p:cNvSpPr txBox="1"/>
          <p:nvPr/>
        </p:nvSpPr>
        <p:spPr>
          <a:xfrm>
            <a:off x="1475193" y="1491109"/>
            <a:ext cx="4188173" cy="276241"/>
          </a:xfrm>
          <a:prstGeom prst="rect">
            <a:avLst/>
          </a:prstGeom>
          <a:noFill/>
          <a:ln>
            <a:noFill/>
          </a:ln>
        </p:spPr>
        <p:txBody>
          <a:bodyPr wrap="non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Meiryo UI" panose="020B0604030504040204" pitchFamily="50" charset="-128"/>
                <a:ea typeface="Meiryo UI" panose="020B0604030504040204" pitchFamily="50" charset="-128"/>
              </a:rPr>
              <a:t>域内市町村の電子化状況比較（大阪・東京・神奈川・愛知）</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テキスト ボックス 27">
            <a:extLst>
              <a:ext uri="{FF2B5EF4-FFF2-40B4-BE49-F238E27FC236}">
                <a16:creationId xmlns:a16="http://schemas.microsoft.com/office/drawing/2014/main" id="{6DC55A8D-80BE-4A72-A92A-CA328241044A}"/>
              </a:ext>
            </a:extLst>
          </p:cNvPr>
          <p:cNvSpPr txBox="1"/>
          <p:nvPr/>
        </p:nvSpPr>
        <p:spPr>
          <a:xfrm>
            <a:off x="2177162" y="735632"/>
            <a:ext cx="4188173" cy="276241"/>
          </a:xfrm>
          <a:prstGeom prst="rect">
            <a:avLst/>
          </a:prstGeom>
          <a:noFill/>
          <a:ln>
            <a:noFill/>
          </a:ln>
        </p:spPr>
        <p:txBody>
          <a:bodyPr wrap="non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正方形/長方形 28">
            <a:extLst>
              <a:ext uri="{FF2B5EF4-FFF2-40B4-BE49-F238E27FC236}">
                <a16:creationId xmlns:a16="http://schemas.microsoft.com/office/drawing/2014/main" id="{A0CEEDB7-0409-4467-AFEE-A151543C8D4C}"/>
              </a:ext>
            </a:extLst>
          </p:cNvPr>
          <p:cNvSpPr/>
          <p:nvPr/>
        </p:nvSpPr>
        <p:spPr>
          <a:xfrm>
            <a:off x="413874" y="668958"/>
            <a:ext cx="8099061" cy="646331"/>
          </a:xfrm>
          <a:prstGeom prst="rect">
            <a:avLst/>
          </a:prstGeom>
        </p:spPr>
        <p:txBody>
          <a:bodyPr wrap="square">
            <a:spAutoFit/>
          </a:bodyPr>
          <a:lstStyle/>
          <a:p>
            <a:pPr marL="285750" lvl="0" indent="-285750">
              <a:buFont typeface="Wingdings" panose="05000000000000000000" pitchFamily="2" charset="2"/>
              <a:buChar char="Ø"/>
              <a:defRPr/>
            </a:pPr>
            <a:r>
              <a:rPr kumimoji="1" lang="ja-JP" altLang="en-US" dirty="0" smtClean="0">
                <a:latin typeface="Meiryo UI" panose="020B0604030504040204" pitchFamily="50" charset="-128"/>
                <a:ea typeface="Meiryo UI" panose="020B0604030504040204" pitchFamily="50" charset="-128"/>
              </a:rPr>
              <a:t>ニューノーマルに対応したスマートシティ化を早期に実現するにあたって、府内市町村のデジタル格差が課題。特に小規模市町村においては、デジタル人材の確保等が困難。</a:t>
            </a:r>
            <a:endParaRPr kumimoji="1" lang="en-US" altLang="ja-JP"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91B009D-C907-4AC2-9079-70A1BBE7F948}"/>
              </a:ext>
            </a:extLst>
          </p:cNvPr>
          <p:cNvSpPr txBox="1"/>
          <p:nvPr/>
        </p:nvSpPr>
        <p:spPr>
          <a:xfrm>
            <a:off x="6338254" y="3434334"/>
            <a:ext cx="1031051" cy="261610"/>
          </a:xfrm>
          <a:prstGeom prst="rect">
            <a:avLst/>
          </a:prstGeom>
          <a:noFill/>
        </p:spPr>
        <p:txBody>
          <a:bodyPr wrap="none" rtlCol="0">
            <a:spAutoFit/>
          </a:bodyPr>
          <a:lstStyle/>
          <a:p>
            <a:r>
              <a:rPr kumimoji="1" lang="ja-JP" altLang="en-US" sz="1100" dirty="0"/>
              <a:t>（評価方法）</a:t>
            </a:r>
            <a:endParaRPr kumimoji="1" lang="en-US" altLang="ja-JP" sz="1100" dirty="0"/>
          </a:p>
        </p:txBody>
      </p:sp>
      <p:sp>
        <p:nvSpPr>
          <p:cNvPr id="3" name="大かっこ 2">
            <a:extLst>
              <a:ext uri="{FF2B5EF4-FFF2-40B4-BE49-F238E27FC236}">
                <a16:creationId xmlns:a16="http://schemas.microsoft.com/office/drawing/2014/main" id="{687721EF-9209-4738-8B3F-4B62BA108569}"/>
              </a:ext>
            </a:extLst>
          </p:cNvPr>
          <p:cNvSpPr/>
          <p:nvPr/>
        </p:nvSpPr>
        <p:spPr>
          <a:xfrm>
            <a:off x="6256008" y="3438619"/>
            <a:ext cx="2766400" cy="2042609"/>
          </a:xfrm>
          <a:prstGeom prst="bracketPair">
            <a:avLst>
              <a:gd name="adj" fmla="val 587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aphicFrame>
        <p:nvGraphicFramePr>
          <p:cNvPr id="6" name="表 14">
            <a:extLst>
              <a:ext uri="{FF2B5EF4-FFF2-40B4-BE49-F238E27FC236}">
                <a16:creationId xmlns:a16="http://schemas.microsoft.com/office/drawing/2014/main" id="{85AD4F16-445E-43C4-9151-9771CC351FB0}"/>
              </a:ext>
            </a:extLst>
          </p:cNvPr>
          <p:cNvGraphicFramePr>
            <a:graphicFrameLocks noGrp="1"/>
          </p:cNvGraphicFramePr>
          <p:nvPr>
            <p:extLst>
              <p:ext uri="{D42A27DB-BD31-4B8C-83A1-F6EECF244321}">
                <p14:modId xmlns:p14="http://schemas.microsoft.com/office/powerpoint/2010/main" val="2564257616"/>
              </p:ext>
            </p:extLst>
          </p:nvPr>
        </p:nvGraphicFramePr>
        <p:xfrm>
          <a:off x="6391909" y="3862159"/>
          <a:ext cx="2494598" cy="1508760"/>
        </p:xfrm>
        <a:graphic>
          <a:graphicData uri="http://schemas.openxmlformats.org/drawingml/2006/table">
            <a:tbl>
              <a:tblPr firstRow="1" bandRow="1">
                <a:tableStyleId>{5940675A-B579-460E-94D1-54222C63F5DA}</a:tableStyleId>
              </a:tblPr>
              <a:tblGrid>
                <a:gridCol w="1967230">
                  <a:extLst>
                    <a:ext uri="{9D8B030D-6E8A-4147-A177-3AD203B41FA5}">
                      <a16:colId xmlns:a16="http://schemas.microsoft.com/office/drawing/2014/main" val="2545011726"/>
                    </a:ext>
                  </a:extLst>
                </a:gridCol>
                <a:gridCol w="527368">
                  <a:extLst>
                    <a:ext uri="{9D8B030D-6E8A-4147-A177-3AD203B41FA5}">
                      <a16:colId xmlns:a16="http://schemas.microsoft.com/office/drawing/2014/main" val="1448146147"/>
                    </a:ext>
                  </a:extLst>
                </a:gridCol>
              </a:tblGrid>
              <a:tr h="0">
                <a:tc>
                  <a:txBody>
                    <a:bodyPr/>
                    <a:lstStyle/>
                    <a:p>
                      <a:pPr algn="ctr"/>
                      <a:r>
                        <a:rPr kumimoji="1" lang="ja-JP" altLang="en-US" sz="1050" b="1" dirty="0"/>
                        <a:t>評価項目</a:t>
                      </a:r>
                    </a:p>
                  </a:txBody>
                  <a:tcPr>
                    <a:solidFill>
                      <a:schemeClr val="accent4">
                        <a:lumMod val="20000"/>
                        <a:lumOff val="80000"/>
                      </a:schemeClr>
                    </a:solidFill>
                  </a:tcPr>
                </a:tc>
                <a:tc>
                  <a:txBody>
                    <a:bodyPr/>
                    <a:lstStyle/>
                    <a:p>
                      <a:pPr algn="ctr"/>
                      <a:r>
                        <a:rPr kumimoji="1" lang="ja-JP" altLang="en-US" sz="1050" b="1" dirty="0"/>
                        <a:t>配点</a:t>
                      </a:r>
                    </a:p>
                  </a:txBody>
                  <a:tcPr>
                    <a:solidFill>
                      <a:schemeClr val="accent4">
                        <a:lumMod val="20000"/>
                        <a:lumOff val="80000"/>
                      </a:schemeClr>
                    </a:solidFill>
                  </a:tcPr>
                </a:tc>
                <a:extLst>
                  <a:ext uri="{0D108BD9-81ED-4DB2-BD59-A6C34878D82A}">
                    <a16:rowId xmlns:a16="http://schemas.microsoft.com/office/drawing/2014/main" val="223933619"/>
                  </a:ext>
                </a:extLst>
              </a:tr>
              <a:tr h="0">
                <a:tc>
                  <a:txBody>
                    <a:bodyPr/>
                    <a:lstStyle/>
                    <a:p>
                      <a:r>
                        <a:rPr kumimoji="1" lang="ja-JP" altLang="en-US" sz="1050" dirty="0"/>
                        <a:t>電子自治体の推進体制</a:t>
                      </a:r>
                    </a:p>
                  </a:txBody>
                  <a:tcPr/>
                </a:tc>
                <a:tc>
                  <a:txBody>
                    <a:bodyPr/>
                    <a:lstStyle/>
                    <a:p>
                      <a:pPr algn="r"/>
                      <a:r>
                        <a:rPr kumimoji="1" lang="en-US" altLang="ja-JP" sz="1050" dirty="0"/>
                        <a:t>17</a:t>
                      </a:r>
                      <a:r>
                        <a:rPr kumimoji="1" lang="ja-JP" altLang="en-US" sz="1050" dirty="0"/>
                        <a:t>点</a:t>
                      </a:r>
                    </a:p>
                  </a:txBody>
                  <a:tcPr/>
                </a:tc>
                <a:extLst>
                  <a:ext uri="{0D108BD9-81ED-4DB2-BD59-A6C34878D82A}">
                    <a16:rowId xmlns:a16="http://schemas.microsoft.com/office/drawing/2014/main" val="2896429829"/>
                  </a:ext>
                </a:extLst>
              </a:tr>
              <a:tr h="0">
                <a:tc>
                  <a:txBody>
                    <a:bodyPr/>
                    <a:lstStyle/>
                    <a:p>
                      <a:r>
                        <a:rPr kumimoji="1" lang="ja-JP" altLang="en-US" sz="1050" dirty="0"/>
                        <a:t>行政サービスの向上・高度化</a:t>
                      </a:r>
                    </a:p>
                  </a:txBody>
                  <a:tcPr/>
                </a:tc>
                <a:tc>
                  <a:txBody>
                    <a:bodyPr/>
                    <a:lstStyle/>
                    <a:p>
                      <a:pPr algn="r"/>
                      <a:r>
                        <a:rPr kumimoji="1" lang="en-US" altLang="ja-JP" sz="1050" dirty="0"/>
                        <a:t>43</a:t>
                      </a:r>
                      <a:r>
                        <a:rPr kumimoji="1" lang="ja-JP" altLang="en-US" sz="1050" dirty="0"/>
                        <a:t>点</a:t>
                      </a:r>
                    </a:p>
                  </a:txBody>
                  <a:tcPr/>
                </a:tc>
                <a:extLst>
                  <a:ext uri="{0D108BD9-81ED-4DB2-BD59-A6C34878D82A}">
                    <a16:rowId xmlns:a16="http://schemas.microsoft.com/office/drawing/2014/main" val="934956109"/>
                  </a:ext>
                </a:extLst>
              </a:tr>
              <a:tr h="0">
                <a:tc>
                  <a:txBody>
                    <a:bodyPr/>
                    <a:lstStyle/>
                    <a:p>
                      <a:r>
                        <a:rPr kumimoji="1" lang="ja-JP" altLang="en-US" sz="1050" dirty="0"/>
                        <a:t>業務・システムの効率化</a:t>
                      </a:r>
                    </a:p>
                  </a:txBody>
                  <a:tcPr/>
                </a:tc>
                <a:tc>
                  <a:txBody>
                    <a:bodyPr/>
                    <a:lstStyle/>
                    <a:p>
                      <a:pPr algn="r"/>
                      <a:r>
                        <a:rPr kumimoji="1" lang="en-US" altLang="ja-JP" sz="1050" dirty="0"/>
                        <a:t>20</a:t>
                      </a:r>
                      <a:r>
                        <a:rPr kumimoji="1" lang="ja-JP" altLang="en-US" sz="1050" dirty="0"/>
                        <a:t>点</a:t>
                      </a:r>
                    </a:p>
                  </a:txBody>
                  <a:tcPr/>
                </a:tc>
                <a:extLst>
                  <a:ext uri="{0D108BD9-81ED-4DB2-BD59-A6C34878D82A}">
                    <a16:rowId xmlns:a16="http://schemas.microsoft.com/office/drawing/2014/main" val="2677192685"/>
                  </a:ext>
                </a:extLst>
              </a:tr>
              <a:tr h="0">
                <a:tc>
                  <a:txBody>
                    <a:bodyPr/>
                    <a:lstStyle/>
                    <a:p>
                      <a:r>
                        <a:rPr kumimoji="1" lang="ja-JP" altLang="en-US" sz="1050" dirty="0"/>
                        <a:t>情報セキュリティ対策の実施状況</a:t>
                      </a:r>
                    </a:p>
                  </a:txBody>
                  <a:tcPr/>
                </a:tc>
                <a:tc>
                  <a:txBody>
                    <a:bodyPr/>
                    <a:lstStyle/>
                    <a:p>
                      <a:pPr algn="r"/>
                      <a:r>
                        <a:rPr kumimoji="1" lang="en-US" altLang="ja-JP" sz="1050" dirty="0"/>
                        <a:t>15</a:t>
                      </a:r>
                      <a:r>
                        <a:rPr kumimoji="1" lang="ja-JP" altLang="en-US" sz="1050" dirty="0"/>
                        <a:t>点</a:t>
                      </a:r>
                    </a:p>
                  </a:txBody>
                  <a:tcPr/>
                </a:tc>
                <a:extLst>
                  <a:ext uri="{0D108BD9-81ED-4DB2-BD59-A6C34878D82A}">
                    <a16:rowId xmlns:a16="http://schemas.microsoft.com/office/drawing/2014/main" val="4138303674"/>
                  </a:ext>
                </a:extLst>
              </a:tr>
              <a:tr h="0">
                <a:tc>
                  <a:txBody>
                    <a:bodyPr/>
                    <a:lstStyle/>
                    <a:p>
                      <a:r>
                        <a:rPr kumimoji="1" lang="ja-JP" altLang="en-US" sz="1050" dirty="0"/>
                        <a:t>マイナンバーカードの交付状況</a:t>
                      </a:r>
                    </a:p>
                  </a:txBody>
                  <a:tcPr/>
                </a:tc>
                <a:tc>
                  <a:txBody>
                    <a:bodyPr/>
                    <a:lstStyle/>
                    <a:p>
                      <a:pPr algn="r"/>
                      <a:r>
                        <a:rPr kumimoji="1" lang="ja-JP" altLang="en-US" sz="1050" dirty="0"/>
                        <a:t>５点</a:t>
                      </a:r>
                    </a:p>
                  </a:txBody>
                  <a:tcPr/>
                </a:tc>
                <a:extLst>
                  <a:ext uri="{0D108BD9-81ED-4DB2-BD59-A6C34878D82A}">
                    <a16:rowId xmlns:a16="http://schemas.microsoft.com/office/drawing/2014/main" val="1577266848"/>
                  </a:ext>
                </a:extLst>
              </a:tr>
            </a:tbl>
          </a:graphicData>
        </a:graphic>
      </p:graphicFrame>
      <p:cxnSp>
        <p:nvCxnSpPr>
          <p:cNvPr id="30" name="直線コネクタ 29">
            <a:extLst>
              <a:ext uri="{FF2B5EF4-FFF2-40B4-BE49-F238E27FC236}">
                <a16:creationId xmlns:a16="http://schemas.microsoft.com/office/drawing/2014/main" id="{A80E8AB0-324B-485F-B8FD-1D1ED8933AB6}"/>
              </a:ext>
            </a:extLst>
          </p:cNvPr>
          <p:cNvCxnSpPr>
            <a:cxnSpLocks/>
          </p:cNvCxnSpPr>
          <p:nvPr/>
        </p:nvCxnSpPr>
        <p:spPr>
          <a:xfrm>
            <a:off x="1000838" y="1714363"/>
            <a:ext cx="0" cy="410400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6CA8D76D-A3A0-401B-B811-C1017793641B}"/>
              </a:ext>
            </a:extLst>
          </p:cNvPr>
          <p:cNvCxnSpPr>
            <a:cxnSpLocks/>
          </p:cNvCxnSpPr>
          <p:nvPr/>
        </p:nvCxnSpPr>
        <p:spPr>
          <a:xfrm flipH="1" flipV="1">
            <a:off x="1000836" y="5815038"/>
            <a:ext cx="4860000"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32" name="直角三角形 31"/>
          <p:cNvSpPr/>
          <p:nvPr/>
        </p:nvSpPr>
        <p:spPr>
          <a:xfrm rot="18900000" flipH="1">
            <a:off x="552383" y="6370904"/>
            <a:ext cx="400090" cy="400090"/>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1090982" y="6394147"/>
            <a:ext cx="7311900" cy="369332"/>
          </a:xfrm>
          <a:prstGeom prst="rect">
            <a:avLst/>
          </a:prstGeom>
          <a:noFill/>
        </p:spPr>
        <p:txBody>
          <a:bodyPr wrap="square" rtlCol="0">
            <a:spAutoFit/>
          </a:bodyPr>
          <a:lstStyle/>
          <a:p>
            <a:r>
              <a:rPr kumimoji="1" lang="ja-JP" altLang="en-US" b="1" u="sng" dirty="0" smtClean="0"/>
              <a:t>大阪府による好事例の横展開等、市町村</a:t>
            </a:r>
            <a:r>
              <a:rPr kumimoji="1" lang="ja-JP" altLang="en-US" b="1" u="sng" dirty="0"/>
              <a:t>デジタル</a:t>
            </a:r>
            <a:r>
              <a:rPr kumimoji="1" lang="ja-JP" altLang="en-US" b="1" u="sng" dirty="0" smtClean="0"/>
              <a:t>格差解消の取組みが必要</a:t>
            </a:r>
            <a:endParaRPr kumimoji="1" lang="ja-JP" altLang="en-US" b="1" u="sng" dirty="0"/>
          </a:p>
        </p:txBody>
      </p:sp>
      <p:sp>
        <p:nvSpPr>
          <p:cNvPr id="27" name="正方形/長方形 26"/>
          <p:cNvSpPr/>
          <p:nvPr/>
        </p:nvSpPr>
        <p:spPr>
          <a:xfrm>
            <a:off x="8610550" y="25463"/>
            <a:ext cx="47938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noProof="0" dirty="0" smtClean="0">
                <a:solidFill>
                  <a:srgbClr val="002060"/>
                </a:solidFill>
                <a:latin typeface="ＭＳ Ｐゴシック" panose="020B0600070205080204" pitchFamily="50" charset="-128"/>
                <a:ea typeface="ＭＳ Ｐゴシック" panose="020B0600070205080204" pitchFamily="50" charset="-128"/>
              </a:rPr>
              <a:t>９</a:t>
            </a:r>
            <a:endPar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56089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795EE57E-E129-4099-ADD8-CB9AF8D0D4A6}"/>
              </a:ext>
            </a:extLst>
          </p:cNvPr>
          <p:cNvSpPr txBox="1"/>
          <p:nvPr/>
        </p:nvSpPr>
        <p:spPr>
          <a:xfrm>
            <a:off x="1634945" y="1263258"/>
            <a:ext cx="5907386" cy="2185214"/>
          </a:xfrm>
          <a:prstGeom prst="rect">
            <a:avLst/>
          </a:prstGeom>
          <a:noFill/>
        </p:spPr>
        <p:txBody>
          <a:bodyPr wrap="none" rtlCol="0">
            <a:spAutoFit/>
          </a:bodyPr>
          <a:lstStyle/>
          <a:p>
            <a:pPr algn="ctr"/>
            <a:r>
              <a:rPr kumimoji="1" lang="ja-JP" altLang="en-US" sz="4800" b="1" dirty="0" smtClean="0">
                <a:solidFill>
                  <a:srgbClr val="3742FA"/>
                </a:solidFill>
                <a:latin typeface="Meiryo UI" panose="020B0604030504040204" pitchFamily="50" charset="-128"/>
                <a:ea typeface="Meiryo UI" panose="020B0604030504040204" pitchFamily="50" charset="-128"/>
              </a:rPr>
              <a:t>第２章</a:t>
            </a:r>
            <a:endParaRPr kumimoji="1" lang="en-US" altLang="ja-JP" sz="4800" b="1" dirty="0" smtClean="0">
              <a:solidFill>
                <a:srgbClr val="3742FA"/>
              </a:solidFill>
              <a:latin typeface="Meiryo UI" panose="020B0604030504040204" pitchFamily="50" charset="-128"/>
              <a:ea typeface="Meiryo UI" panose="020B0604030504040204" pitchFamily="50" charset="-128"/>
            </a:endParaRPr>
          </a:p>
          <a:p>
            <a:pPr algn="ctr"/>
            <a:r>
              <a:rPr kumimoji="1" lang="ja-JP" altLang="en-US" sz="4800" b="1" dirty="0" smtClean="0">
                <a:solidFill>
                  <a:srgbClr val="3742FA"/>
                </a:solidFill>
                <a:latin typeface="Meiryo UI" panose="020B0604030504040204" pitchFamily="50" charset="-128"/>
                <a:ea typeface="Meiryo UI" panose="020B0604030504040204" pitchFamily="50" charset="-128"/>
              </a:rPr>
              <a:t>戦略</a:t>
            </a:r>
            <a:r>
              <a:rPr kumimoji="1" lang="ja-JP" altLang="en-US" sz="4800" b="1" dirty="0">
                <a:solidFill>
                  <a:srgbClr val="3742FA"/>
                </a:solidFill>
                <a:latin typeface="Meiryo UI" panose="020B0604030504040204" pitchFamily="50" charset="-128"/>
                <a:ea typeface="Meiryo UI" panose="020B0604030504040204" pitchFamily="50" charset="-128"/>
              </a:rPr>
              <a:t>の</a:t>
            </a:r>
            <a:r>
              <a:rPr kumimoji="1" lang="ja-JP" altLang="en-US" sz="4800" b="1" dirty="0" smtClean="0">
                <a:solidFill>
                  <a:srgbClr val="3742FA"/>
                </a:solidFill>
                <a:latin typeface="Meiryo UI" panose="020B0604030504040204" pitchFamily="50" charset="-128"/>
                <a:ea typeface="Meiryo UI" panose="020B0604030504040204" pitchFamily="50" charset="-128"/>
              </a:rPr>
              <a:t>バージョンアップ</a:t>
            </a:r>
            <a:endParaRPr kumimoji="1" lang="en-US" altLang="ja-JP" sz="4800" b="1" dirty="0" smtClean="0">
              <a:solidFill>
                <a:srgbClr val="3742FA"/>
              </a:solidFill>
              <a:latin typeface="Meiryo UI" panose="020B0604030504040204" pitchFamily="50" charset="-128"/>
              <a:ea typeface="Meiryo UI" panose="020B0604030504040204" pitchFamily="50" charset="-128"/>
            </a:endParaRPr>
          </a:p>
          <a:p>
            <a:pPr algn="ctr"/>
            <a:r>
              <a:rPr kumimoji="1" lang="en-US" altLang="ja-JP" sz="4000" b="1" dirty="0" smtClean="0">
                <a:solidFill>
                  <a:srgbClr val="3742FA"/>
                </a:solidFill>
                <a:latin typeface="Meiryo UI" panose="020B0604030504040204" pitchFamily="50" charset="-128"/>
                <a:ea typeface="Meiryo UI" panose="020B0604030504040204" pitchFamily="50" charset="-128"/>
              </a:rPr>
              <a:t>〔</a:t>
            </a:r>
            <a:r>
              <a:rPr kumimoji="1" lang="ja-JP" altLang="en-US" sz="4000" b="1" dirty="0">
                <a:solidFill>
                  <a:srgbClr val="3742FA"/>
                </a:solidFill>
                <a:latin typeface="Meiryo UI" panose="020B0604030504040204" pitchFamily="50" charset="-128"/>
                <a:ea typeface="Meiryo UI" panose="020B0604030504040204" pitchFamily="50" charset="-128"/>
              </a:rPr>
              <a:t>基本方針</a:t>
            </a:r>
            <a:r>
              <a:rPr kumimoji="1" lang="en-US" altLang="ja-JP" sz="4000" b="1" dirty="0">
                <a:solidFill>
                  <a:srgbClr val="3742FA"/>
                </a:solidFill>
                <a:latin typeface="Meiryo UI" panose="020B0604030504040204" pitchFamily="50" charset="-128"/>
                <a:ea typeface="Meiryo UI" panose="020B0604030504040204" pitchFamily="50" charset="-128"/>
              </a:rPr>
              <a:t>〕</a:t>
            </a:r>
          </a:p>
        </p:txBody>
      </p:sp>
      <p:cxnSp>
        <p:nvCxnSpPr>
          <p:cNvPr id="6" name="直線コネクタ 5"/>
          <p:cNvCxnSpPr/>
          <p:nvPr/>
        </p:nvCxnSpPr>
        <p:spPr>
          <a:xfrm>
            <a:off x="859321" y="3448472"/>
            <a:ext cx="7458635" cy="0"/>
          </a:xfrm>
          <a:prstGeom prst="line">
            <a:avLst/>
          </a:prstGeom>
          <a:ln>
            <a:solidFill>
              <a:srgbClr val="3742FA"/>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8317956" y="6337300"/>
            <a:ext cx="813052" cy="52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1" dirty="0">
                <a:solidFill>
                  <a:srgbClr val="002060"/>
                </a:solidFill>
                <a:latin typeface="ＭＳ Ｐゴシック" panose="020B0600070205080204" pitchFamily="50" charset="-128"/>
                <a:ea typeface="ＭＳ Ｐゴシック" panose="020B0600070205080204" pitchFamily="50" charset="-128"/>
              </a:rPr>
              <a:t>１０</a:t>
            </a:r>
            <a:endParaRPr lang="en-US" altLang="ja-JP" sz="2000" b="1" noProof="0" dirty="0" smtClean="0">
              <a:solidFill>
                <a:srgbClr val="00206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68178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5170311" y="2548651"/>
            <a:ext cx="3420112" cy="10998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504284" y="3787952"/>
            <a:ext cx="8332297" cy="2818910"/>
          </a:xfrm>
          <a:prstGeom prst="roundRect">
            <a:avLst>
              <a:gd name="adj" fmla="val 928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タイトル 3"/>
          <p:cNvSpPr txBox="1">
            <a:spLocks/>
          </p:cNvSpPr>
          <p:nvPr/>
        </p:nvSpPr>
        <p:spPr>
          <a:xfrm>
            <a:off x="92764" y="212035"/>
            <a:ext cx="9051236" cy="38612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2400" b="1" kern="1200">
                <a:solidFill>
                  <a:srgbClr val="002060"/>
                </a:solidFill>
                <a:latin typeface="+mj-lt"/>
                <a:ea typeface="+mj-ea"/>
                <a:cs typeface="+mj-cs"/>
              </a:defRPr>
            </a:lvl1pPr>
          </a:lstStyle>
          <a:p>
            <a:r>
              <a:rPr lang="ja-JP" altLang="en-US" dirty="0" smtClean="0"/>
              <a:t>戦略</a:t>
            </a:r>
            <a:r>
              <a:rPr lang="en-US" altLang="ja-JP" dirty="0" smtClean="0"/>
              <a:t>Ver.1.0</a:t>
            </a:r>
            <a:r>
              <a:rPr lang="ja-JP" altLang="en-US" dirty="0" smtClean="0"/>
              <a:t>策定後の変化を踏まえた基本理念</a:t>
            </a:r>
            <a:endParaRPr lang="ja-JP" altLang="en-US" dirty="0"/>
          </a:p>
        </p:txBody>
      </p:sp>
      <p:sp>
        <p:nvSpPr>
          <p:cNvPr id="33" name="テキスト プレースホルダー 6"/>
          <p:cNvSpPr txBox="1">
            <a:spLocks/>
          </p:cNvSpPr>
          <p:nvPr/>
        </p:nvSpPr>
        <p:spPr>
          <a:xfrm>
            <a:off x="92764" y="14148"/>
            <a:ext cx="7170738" cy="2936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11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mtClean="0"/>
              <a:t>第２章　戦略のバージョンアップ</a:t>
            </a:r>
            <a:r>
              <a:rPr lang="en-US" altLang="ja-JP" smtClean="0"/>
              <a:t>〔</a:t>
            </a:r>
            <a:r>
              <a:rPr lang="ja-JP" altLang="en-US" smtClean="0"/>
              <a:t>基本方針</a:t>
            </a:r>
            <a:r>
              <a:rPr lang="en-US" altLang="ja-JP" smtClean="0"/>
              <a:t>〕</a:t>
            </a:r>
            <a:endParaRPr lang="ja-JP" altLang="en-US" dirty="0"/>
          </a:p>
        </p:txBody>
      </p:sp>
      <p:sp>
        <p:nvSpPr>
          <p:cNvPr id="34" name="角丸四角形 29">
            <a:extLst>
              <a:ext uri="{FF2B5EF4-FFF2-40B4-BE49-F238E27FC236}">
                <a16:creationId xmlns:a16="http://schemas.microsoft.com/office/drawing/2014/main" id="{F45D7644-7424-4473-8D2A-09F34EC35B62}"/>
              </a:ext>
            </a:extLst>
          </p:cNvPr>
          <p:cNvSpPr/>
          <p:nvPr/>
        </p:nvSpPr>
        <p:spPr>
          <a:xfrm>
            <a:off x="4166886" y="3754270"/>
            <a:ext cx="4478783" cy="288000"/>
          </a:xfrm>
          <a:prstGeom prst="hexagon">
            <a:avLst>
              <a:gd name="adj" fmla="val 0"/>
              <a:gd name="vf" fmla="val 115470"/>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lvl="0" algn="ctr">
              <a:defRPr/>
            </a:pPr>
            <a:r>
              <a:rPr kumimoji="1" lang="ja-JP" altLang="en-US" sz="1200" b="1" dirty="0">
                <a:solidFill>
                  <a:prstClr val="white"/>
                </a:solidFill>
                <a:latin typeface="Meiryo UI" panose="020B0604030504040204" pitchFamily="50" charset="-128"/>
                <a:ea typeface="Meiryo UI" panose="020B0604030504040204" pitchFamily="50" charset="-128"/>
              </a:rPr>
              <a:t>追加して取り組むべき３つの要素</a:t>
            </a:r>
          </a:p>
        </p:txBody>
      </p:sp>
      <p:sp>
        <p:nvSpPr>
          <p:cNvPr id="35" name="楕円 34">
            <a:extLst>
              <a:ext uri="{FF2B5EF4-FFF2-40B4-BE49-F238E27FC236}">
                <a16:creationId xmlns:a16="http://schemas.microsoft.com/office/drawing/2014/main" id="{68EDAB85-3C45-4BEE-BDC0-51291ECAF035}"/>
              </a:ext>
            </a:extLst>
          </p:cNvPr>
          <p:cNvSpPr>
            <a:spLocks/>
          </p:cNvSpPr>
          <p:nvPr/>
        </p:nvSpPr>
        <p:spPr>
          <a:xfrm>
            <a:off x="4245720" y="4147536"/>
            <a:ext cx="216000" cy="21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800" b="1" dirty="0">
                <a:solidFill>
                  <a:schemeClr val="bg1"/>
                </a:solidFill>
                <a:latin typeface="ＭＳ ゴシック" panose="020B0609070205080204" pitchFamily="49" charset="-128"/>
                <a:ea typeface="ＭＳ ゴシック" panose="020B0609070205080204" pitchFamily="49" charset="-128"/>
              </a:rPr>
              <a:t>1</a:t>
            </a:r>
            <a:endParaRPr kumimoji="1" lang="ja-JP" altLang="en-US" sz="800" b="1" dirty="0">
              <a:solidFill>
                <a:schemeClr val="bg1"/>
              </a:solidFill>
              <a:latin typeface="ＭＳ ゴシック" panose="020B0609070205080204" pitchFamily="49" charset="-128"/>
              <a:ea typeface="ＭＳ ゴシック" panose="020B0609070205080204" pitchFamily="49" charset="-128"/>
            </a:endParaRPr>
          </a:p>
        </p:txBody>
      </p:sp>
      <p:sp>
        <p:nvSpPr>
          <p:cNvPr id="36" name="楕円 35">
            <a:extLst>
              <a:ext uri="{FF2B5EF4-FFF2-40B4-BE49-F238E27FC236}">
                <a16:creationId xmlns:a16="http://schemas.microsoft.com/office/drawing/2014/main" id="{A0A2657B-C4F5-4BC3-B8C7-A9A7637626E8}"/>
              </a:ext>
            </a:extLst>
          </p:cNvPr>
          <p:cNvSpPr>
            <a:spLocks/>
          </p:cNvSpPr>
          <p:nvPr/>
        </p:nvSpPr>
        <p:spPr>
          <a:xfrm>
            <a:off x="4245720" y="5034635"/>
            <a:ext cx="216000" cy="21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800" b="1" dirty="0">
                <a:solidFill>
                  <a:schemeClr val="bg1"/>
                </a:solidFill>
                <a:latin typeface="ＭＳ ゴシック" panose="020B0609070205080204" pitchFamily="49" charset="-128"/>
                <a:ea typeface="ＭＳ ゴシック" panose="020B0609070205080204" pitchFamily="49" charset="-128"/>
              </a:rPr>
              <a:t>2</a:t>
            </a:r>
          </a:p>
        </p:txBody>
      </p:sp>
      <p:sp>
        <p:nvSpPr>
          <p:cNvPr id="37" name="テキスト ボックス 36">
            <a:extLst>
              <a:ext uri="{FF2B5EF4-FFF2-40B4-BE49-F238E27FC236}">
                <a16:creationId xmlns:a16="http://schemas.microsoft.com/office/drawing/2014/main" id="{06B30678-8611-4788-B5A8-244B2B67F7B5}"/>
              </a:ext>
            </a:extLst>
          </p:cNvPr>
          <p:cNvSpPr txBox="1"/>
          <p:nvPr/>
        </p:nvSpPr>
        <p:spPr>
          <a:xfrm>
            <a:off x="4429525" y="4994395"/>
            <a:ext cx="4012725" cy="784830"/>
          </a:xfrm>
          <a:prstGeom prst="rect">
            <a:avLst/>
          </a:prstGeom>
          <a:noFill/>
        </p:spPr>
        <p:txBody>
          <a:bodyPr wrap="square" rtlCol="0">
            <a:spAutoFit/>
          </a:bodyPr>
          <a:lstStyle/>
          <a:p>
            <a:pPr lvl="0">
              <a:defRPr/>
            </a:pPr>
            <a:r>
              <a:rPr lang="ja-JP" altLang="en-US" sz="1200" dirty="0"/>
              <a:t>「</a:t>
            </a:r>
            <a:r>
              <a:rPr lang="ja-JP" altLang="en-US" sz="1200" b="1" dirty="0"/>
              <a:t>国のデジタル政策を先導する取組み」</a:t>
            </a:r>
            <a:r>
              <a:rPr kumimoji="1" lang="ja-JP" altLang="en-US" sz="1200" dirty="0">
                <a:latin typeface="Meiryo UI" panose="020B0604030504040204" pitchFamily="50" charset="-128"/>
                <a:ea typeface="Meiryo UI" panose="020B0604030504040204" pitchFamily="50" charset="-128"/>
              </a:rPr>
              <a:t>　</a:t>
            </a:r>
            <a:endParaRPr kumimoji="1" lang="en-US" altLang="ja-JP" sz="1100" dirty="0">
              <a:latin typeface="Meiryo UI" panose="020B0604030504040204" pitchFamily="50" charset="-128"/>
              <a:ea typeface="Meiryo UI" panose="020B0604030504040204" pitchFamily="50" charset="-128"/>
            </a:endParaRPr>
          </a:p>
          <a:p>
            <a:pPr marL="171450" lvl="0" indent="-171450">
              <a:buFont typeface="Arial" panose="020B0604020202020204" pitchFamily="34" charset="0"/>
              <a:buChar char="•"/>
              <a:defRPr/>
            </a:pPr>
            <a:r>
              <a:rPr kumimoji="1" lang="ja-JP" altLang="en-US" sz="1100" dirty="0">
                <a:latin typeface="Meiryo UI" panose="020B0604030504040204" pitchFamily="50" charset="-128"/>
                <a:ea typeface="Meiryo UI" panose="020B0604030504040204" pitchFamily="50" charset="-128"/>
              </a:rPr>
              <a:t>行政部門における「システムの標準化」と「調達の一元化」</a:t>
            </a:r>
            <a:endParaRPr kumimoji="1"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defRPr/>
            </a:pPr>
            <a:r>
              <a:rPr kumimoji="1" lang="ja-JP" altLang="en-US" sz="1100" dirty="0" smtClean="0">
                <a:latin typeface="Meiryo UI" panose="020B0604030504040204" pitchFamily="50" charset="-128"/>
                <a:ea typeface="Meiryo UI" panose="020B0604030504040204" pitchFamily="50" charset="-128"/>
              </a:rPr>
              <a:t>都市</a:t>
            </a:r>
            <a:r>
              <a:rPr kumimoji="1" lang="en-US" altLang="ja-JP" sz="1100" dirty="0" smtClean="0">
                <a:latin typeface="Meiryo UI" panose="020B0604030504040204" pitchFamily="50" charset="-128"/>
                <a:ea typeface="Meiryo UI" panose="020B0604030504040204" pitchFamily="50" charset="-128"/>
              </a:rPr>
              <a:t>OS</a:t>
            </a:r>
            <a:r>
              <a:rPr kumimoji="1" lang="ja-JP" altLang="en-US" sz="1100" dirty="0" smtClean="0">
                <a:latin typeface="Meiryo UI" panose="020B0604030504040204" pitchFamily="50" charset="-128"/>
                <a:ea typeface="Meiryo UI" panose="020B0604030504040204" pitchFamily="50" charset="-128"/>
              </a:rPr>
              <a:t>を</a:t>
            </a:r>
            <a:r>
              <a:rPr kumimoji="1" lang="ja-JP" altLang="en-US" sz="1100" dirty="0">
                <a:latin typeface="Meiryo UI" panose="020B0604030504040204" pitchFamily="50" charset="-128"/>
                <a:ea typeface="Meiryo UI" panose="020B0604030504040204" pitchFamily="50" charset="-128"/>
              </a:rPr>
              <a:t>前提とした横展開による市町村デジタル格差の解消</a:t>
            </a:r>
            <a:endParaRPr kumimoji="1"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defRPr/>
            </a:pPr>
            <a:r>
              <a:rPr kumimoji="1" lang="ja-JP" altLang="en-US" sz="1100" dirty="0">
                <a:latin typeface="Meiryo UI" panose="020B0604030504040204" pitchFamily="50" charset="-128"/>
                <a:ea typeface="Meiryo UI" panose="020B0604030504040204" pitchFamily="50" charset="-128"/>
              </a:rPr>
              <a:t>地域社会のデジタル化の推進</a:t>
            </a:r>
            <a:endParaRPr kumimoji="1" lang="en-US" altLang="ja-JP" sz="1100" dirty="0">
              <a:latin typeface="Meiryo UI" panose="020B0604030504040204" pitchFamily="50" charset="-128"/>
              <a:ea typeface="Meiryo UI" panose="020B0604030504040204" pitchFamily="50" charset="-128"/>
            </a:endParaRPr>
          </a:p>
        </p:txBody>
      </p:sp>
      <p:sp>
        <p:nvSpPr>
          <p:cNvPr id="38" name="角丸四角形 29">
            <a:extLst>
              <a:ext uri="{FF2B5EF4-FFF2-40B4-BE49-F238E27FC236}">
                <a16:creationId xmlns:a16="http://schemas.microsoft.com/office/drawing/2014/main" id="{74335609-9574-4B29-A1A4-BC9A658EEFFA}"/>
              </a:ext>
            </a:extLst>
          </p:cNvPr>
          <p:cNvSpPr/>
          <p:nvPr/>
        </p:nvSpPr>
        <p:spPr>
          <a:xfrm>
            <a:off x="730108" y="3754270"/>
            <a:ext cx="3168000" cy="288000"/>
          </a:xfrm>
          <a:prstGeom prst="homePlat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00" b="1" dirty="0">
                <a:solidFill>
                  <a:prstClr val="white"/>
                </a:solidFill>
                <a:latin typeface="Meiryo UI" panose="020B0604030504040204" pitchFamily="50" charset="-128"/>
                <a:ea typeface="Meiryo UI" panose="020B0604030504040204" pitchFamily="50" charset="-128"/>
              </a:rPr>
              <a:t>新たな変化</a:t>
            </a:r>
            <a:endParaRPr kumimoji="1" lang="ja-JP" altLang="en-US" sz="13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EA7995C3-DB50-4AF7-BE1D-A3F389386519}"/>
              </a:ext>
            </a:extLst>
          </p:cNvPr>
          <p:cNvSpPr/>
          <p:nvPr/>
        </p:nvSpPr>
        <p:spPr>
          <a:xfrm>
            <a:off x="1035610" y="4994395"/>
            <a:ext cx="2427268" cy="276999"/>
          </a:xfrm>
          <a:prstGeom prst="rect">
            <a:avLst/>
          </a:prstGeom>
        </p:spPr>
        <p:txBody>
          <a:bodyPr wrap="square">
            <a:spAutoFit/>
          </a:bodyPr>
          <a:lstStyle/>
          <a:p>
            <a:r>
              <a:rPr kumimoji="1" lang="ja-JP" altLang="en-US" sz="1200" b="1" dirty="0">
                <a:solidFill>
                  <a:prstClr val="black"/>
                </a:solidFill>
                <a:latin typeface="Meiryo UI"/>
                <a:ea typeface="Meiryo UI"/>
              </a:rPr>
              <a:t>国による強力なデジタル改革の推進</a:t>
            </a:r>
            <a:endParaRPr kumimoji="1" lang="en-US" altLang="ja-JP" sz="1200" b="1" dirty="0">
              <a:solidFill>
                <a:prstClr val="black"/>
              </a:solidFill>
              <a:latin typeface="Meiryo UI"/>
              <a:ea typeface="Meiryo UI"/>
            </a:endParaRPr>
          </a:p>
        </p:txBody>
      </p:sp>
      <p:sp>
        <p:nvSpPr>
          <p:cNvPr id="40" name="正方形/長方形 39">
            <a:extLst>
              <a:ext uri="{FF2B5EF4-FFF2-40B4-BE49-F238E27FC236}">
                <a16:creationId xmlns:a16="http://schemas.microsoft.com/office/drawing/2014/main" id="{CA353A4B-40A8-44BC-B984-4252FE38F1E4}"/>
              </a:ext>
            </a:extLst>
          </p:cNvPr>
          <p:cNvSpPr/>
          <p:nvPr/>
        </p:nvSpPr>
        <p:spPr>
          <a:xfrm>
            <a:off x="1002115" y="5852683"/>
            <a:ext cx="2772307" cy="461665"/>
          </a:xfrm>
          <a:prstGeom prst="rect">
            <a:avLst/>
          </a:prstGeom>
        </p:spPr>
        <p:txBody>
          <a:bodyPr wrap="square">
            <a:spAutoFit/>
          </a:bodyPr>
          <a:lstStyle/>
          <a:p>
            <a:r>
              <a:rPr kumimoji="1" lang="ja-JP" altLang="en-US" sz="1200" b="1" dirty="0">
                <a:solidFill>
                  <a:prstClr val="black"/>
                </a:solidFill>
                <a:latin typeface="Meiryo UI"/>
                <a:ea typeface="Meiryo UI"/>
              </a:rPr>
              <a:t>社会課題・地域課題の解決が</a:t>
            </a:r>
            <a:r>
              <a:rPr kumimoji="1" lang="en-US" altLang="ja-JP" sz="1200" b="1" dirty="0">
                <a:solidFill>
                  <a:prstClr val="black"/>
                </a:solidFill>
                <a:latin typeface="Meiryo UI"/>
                <a:ea typeface="Meiryo UI"/>
              </a:rPr>
              <a:t/>
            </a:r>
            <a:br>
              <a:rPr kumimoji="1" lang="en-US" altLang="ja-JP" sz="1200" b="1" dirty="0">
                <a:solidFill>
                  <a:prstClr val="black"/>
                </a:solidFill>
                <a:latin typeface="Meiryo UI"/>
                <a:ea typeface="Meiryo UI"/>
              </a:rPr>
            </a:br>
            <a:r>
              <a:rPr kumimoji="1" lang="ja-JP" altLang="en-US" sz="1200" b="1" dirty="0">
                <a:solidFill>
                  <a:prstClr val="black"/>
                </a:solidFill>
                <a:latin typeface="Meiryo UI"/>
                <a:ea typeface="Meiryo UI"/>
              </a:rPr>
              <a:t>　ビジネスマーケットとして急速に拡大</a:t>
            </a:r>
            <a:endParaRPr lang="ja-JP" altLang="en-US" sz="1200" dirty="0"/>
          </a:p>
        </p:txBody>
      </p:sp>
      <p:sp>
        <p:nvSpPr>
          <p:cNvPr id="41" name="正方形/長方形 40">
            <a:extLst>
              <a:ext uri="{FF2B5EF4-FFF2-40B4-BE49-F238E27FC236}">
                <a16:creationId xmlns:a16="http://schemas.microsoft.com/office/drawing/2014/main" id="{AF45AB68-3C02-4553-912E-E903C5C9A0DF}"/>
              </a:ext>
            </a:extLst>
          </p:cNvPr>
          <p:cNvSpPr/>
          <p:nvPr/>
        </p:nvSpPr>
        <p:spPr>
          <a:xfrm>
            <a:off x="751101" y="4119052"/>
            <a:ext cx="3092826" cy="461665"/>
          </a:xfrm>
          <a:prstGeom prst="rect">
            <a:avLst/>
          </a:prstGeom>
        </p:spPr>
        <p:txBody>
          <a:bodyPr wrap="square">
            <a:spAutoFit/>
          </a:bodyPr>
          <a:lstStyle/>
          <a:p>
            <a:pPr marL="285750" indent="-285750">
              <a:buFont typeface="Arial" panose="020B0604020202020204" pitchFamily="34" charset="0"/>
              <a:buChar char="•"/>
            </a:pPr>
            <a:r>
              <a:rPr kumimoji="1" lang="ja-JP" altLang="en-US" sz="1200" b="1" dirty="0">
                <a:solidFill>
                  <a:prstClr val="black"/>
                </a:solidFill>
                <a:latin typeface="Meiryo UI"/>
                <a:ea typeface="Meiryo UI"/>
              </a:rPr>
              <a:t>新型コロナ感染症に伴う生活様式の変化</a:t>
            </a:r>
            <a:endParaRPr kumimoji="1" lang="en-US" altLang="ja-JP" sz="1200" b="1" dirty="0">
              <a:solidFill>
                <a:prstClr val="black"/>
              </a:solidFill>
              <a:latin typeface="Meiryo UI"/>
              <a:ea typeface="Meiryo UI"/>
            </a:endParaRPr>
          </a:p>
          <a:p>
            <a:r>
              <a:rPr kumimoji="1" lang="ja-JP" altLang="en-US" sz="1200" b="1" dirty="0">
                <a:solidFill>
                  <a:prstClr val="black"/>
                </a:solidFill>
                <a:latin typeface="Meiryo UI"/>
                <a:ea typeface="Meiryo UI"/>
              </a:rPr>
              <a:t>　　（社会課題の多様化）</a:t>
            </a:r>
            <a:endParaRPr kumimoji="1" lang="en-US" altLang="ja-JP" sz="1200" b="1" dirty="0">
              <a:solidFill>
                <a:prstClr val="black"/>
              </a:solidFill>
              <a:latin typeface="Meiryo UI"/>
              <a:ea typeface="Meiryo UI"/>
            </a:endParaRPr>
          </a:p>
        </p:txBody>
      </p:sp>
      <p:sp>
        <p:nvSpPr>
          <p:cNvPr id="42" name="楕円 41">
            <a:extLst>
              <a:ext uri="{FF2B5EF4-FFF2-40B4-BE49-F238E27FC236}">
                <a16:creationId xmlns:a16="http://schemas.microsoft.com/office/drawing/2014/main" id="{2410F210-D120-4570-AF27-38573F3AC9DF}"/>
              </a:ext>
            </a:extLst>
          </p:cNvPr>
          <p:cNvSpPr>
            <a:spLocks/>
          </p:cNvSpPr>
          <p:nvPr/>
        </p:nvSpPr>
        <p:spPr>
          <a:xfrm>
            <a:off x="4245720" y="5893624"/>
            <a:ext cx="216000" cy="21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800" b="1" dirty="0">
                <a:solidFill>
                  <a:schemeClr val="bg1"/>
                </a:solidFill>
                <a:latin typeface="ＭＳ ゴシック" panose="020B0609070205080204" pitchFamily="49" charset="-128"/>
                <a:ea typeface="ＭＳ ゴシック" panose="020B0609070205080204" pitchFamily="49" charset="-128"/>
              </a:rPr>
              <a:t>3</a:t>
            </a:r>
            <a:endParaRPr kumimoji="1" lang="ja-JP" altLang="en-US" sz="800" b="1" dirty="0">
              <a:solidFill>
                <a:schemeClr val="bg1"/>
              </a:solidFill>
              <a:latin typeface="ＭＳ ゴシック" panose="020B0609070205080204" pitchFamily="49" charset="-128"/>
              <a:ea typeface="ＭＳ ゴシック" panose="020B0609070205080204" pitchFamily="49" charset="-128"/>
            </a:endParaRPr>
          </a:p>
        </p:txBody>
      </p:sp>
      <p:sp>
        <p:nvSpPr>
          <p:cNvPr id="43" name="楕円 42">
            <a:extLst>
              <a:ext uri="{FF2B5EF4-FFF2-40B4-BE49-F238E27FC236}">
                <a16:creationId xmlns:a16="http://schemas.microsoft.com/office/drawing/2014/main" id="{1CCCA7AC-3027-488D-8E08-C9E15E9D90C0}"/>
              </a:ext>
            </a:extLst>
          </p:cNvPr>
          <p:cNvSpPr/>
          <p:nvPr/>
        </p:nvSpPr>
        <p:spPr>
          <a:xfrm>
            <a:off x="804109" y="4147536"/>
            <a:ext cx="216000" cy="21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800" b="1" dirty="0">
                <a:solidFill>
                  <a:schemeClr val="bg1"/>
                </a:solidFill>
                <a:latin typeface="ＭＳ ゴシック" panose="020B0609070205080204" pitchFamily="49" charset="-128"/>
                <a:ea typeface="ＭＳ ゴシック" panose="020B0609070205080204" pitchFamily="49" charset="-128"/>
              </a:rPr>
              <a:t>1</a:t>
            </a:r>
            <a:endParaRPr kumimoji="1" lang="ja-JP" altLang="en-US" sz="800" b="1" dirty="0">
              <a:solidFill>
                <a:schemeClr val="bg1"/>
              </a:solidFill>
              <a:latin typeface="ＭＳ ゴシック" panose="020B0609070205080204" pitchFamily="49" charset="-128"/>
              <a:ea typeface="ＭＳ ゴシック" panose="020B0609070205080204" pitchFamily="49" charset="-128"/>
            </a:endParaRPr>
          </a:p>
        </p:txBody>
      </p:sp>
      <p:sp>
        <p:nvSpPr>
          <p:cNvPr id="44" name="楕円 43">
            <a:extLst>
              <a:ext uri="{FF2B5EF4-FFF2-40B4-BE49-F238E27FC236}">
                <a16:creationId xmlns:a16="http://schemas.microsoft.com/office/drawing/2014/main" id="{121F5F85-1F45-40E9-BDD5-91121ACDA544}"/>
              </a:ext>
            </a:extLst>
          </p:cNvPr>
          <p:cNvSpPr/>
          <p:nvPr/>
        </p:nvSpPr>
        <p:spPr>
          <a:xfrm>
            <a:off x="804109" y="5034635"/>
            <a:ext cx="216000" cy="21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800" b="1" dirty="0">
                <a:solidFill>
                  <a:schemeClr val="bg1"/>
                </a:solidFill>
                <a:latin typeface="ＭＳ ゴシック" panose="020B0609070205080204" pitchFamily="49" charset="-128"/>
                <a:ea typeface="ＭＳ ゴシック" panose="020B0609070205080204" pitchFamily="49" charset="-128"/>
              </a:rPr>
              <a:t>2</a:t>
            </a:r>
          </a:p>
        </p:txBody>
      </p:sp>
      <p:sp>
        <p:nvSpPr>
          <p:cNvPr id="45" name="楕円 44">
            <a:extLst>
              <a:ext uri="{FF2B5EF4-FFF2-40B4-BE49-F238E27FC236}">
                <a16:creationId xmlns:a16="http://schemas.microsoft.com/office/drawing/2014/main" id="{87988E09-0FE0-4AFD-A29B-25E244496B3E}"/>
              </a:ext>
            </a:extLst>
          </p:cNvPr>
          <p:cNvSpPr/>
          <p:nvPr/>
        </p:nvSpPr>
        <p:spPr>
          <a:xfrm>
            <a:off x="804109" y="5893624"/>
            <a:ext cx="216000" cy="216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800" b="1" dirty="0">
                <a:solidFill>
                  <a:schemeClr val="bg1"/>
                </a:solidFill>
                <a:latin typeface="ＭＳ ゴシック" panose="020B0609070205080204" pitchFamily="49" charset="-128"/>
                <a:ea typeface="ＭＳ ゴシック" panose="020B0609070205080204" pitchFamily="49" charset="-128"/>
              </a:rPr>
              <a:t>3</a:t>
            </a:r>
            <a:endParaRPr kumimoji="1" lang="ja-JP" altLang="en-US" sz="800" b="1" dirty="0">
              <a:solidFill>
                <a:schemeClr val="bg1"/>
              </a:solidFill>
              <a:latin typeface="ＭＳ ゴシック" panose="020B0609070205080204" pitchFamily="49" charset="-128"/>
              <a:ea typeface="ＭＳ ゴシック" panose="020B0609070205080204" pitchFamily="49" charset="-128"/>
            </a:endParaRPr>
          </a:p>
        </p:txBody>
      </p:sp>
      <p:sp>
        <p:nvSpPr>
          <p:cNvPr id="46" name="正方形/長方形 45">
            <a:extLst>
              <a:ext uri="{FF2B5EF4-FFF2-40B4-BE49-F238E27FC236}">
                <a16:creationId xmlns:a16="http://schemas.microsoft.com/office/drawing/2014/main" id="{5EBA9BFE-1C88-43B4-B42B-05A5BE701C38}"/>
              </a:ext>
            </a:extLst>
          </p:cNvPr>
          <p:cNvSpPr/>
          <p:nvPr/>
        </p:nvSpPr>
        <p:spPr>
          <a:xfrm>
            <a:off x="4469768" y="5852683"/>
            <a:ext cx="4418275" cy="615553"/>
          </a:xfrm>
          <a:prstGeom prst="rect">
            <a:avLst/>
          </a:prstGeom>
        </p:spPr>
        <p:txBody>
          <a:bodyPr wrap="square">
            <a:spAutoFit/>
          </a:bodyPr>
          <a:lstStyle/>
          <a:p>
            <a:pPr lvl="0">
              <a:defRPr/>
            </a:pPr>
            <a:r>
              <a:rPr kumimoji="1" lang="ja-JP" altLang="en-US" sz="1200" dirty="0">
                <a:solidFill>
                  <a:prstClr val="black"/>
                </a:solidFill>
                <a:latin typeface="Meiryo UI" panose="020B0604030504040204" pitchFamily="50" charset="-128"/>
                <a:ea typeface="Meiryo UI" panose="020B0604030504040204" pitchFamily="50" charset="-128"/>
              </a:rPr>
              <a:t>「</a:t>
            </a:r>
            <a:r>
              <a:rPr kumimoji="1" lang="ja-JP" altLang="en-US" sz="1200" b="1" dirty="0">
                <a:solidFill>
                  <a:prstClr val="black"/>
                </a:solidFill>
                <a:latin typeface="Meiryo UI" panose="020B0604030504040204" pitchFamily="50" charset="-128"/>
                <a:ea typeface="Meiryo UI" panose="020B0604030504040204" pitchFamily="50" charset="-128"/>
              </a:rPr>
              <a:t>公民連携から公民共同エコシステムへ</a:t>
            </a:r>
            <a:r>
              <a:rPr kumimoji="1" lang="ja-JP" altLang="en-US" sz="1200" dirty="0">
                <a:solidFill>
                  <a:prstClr val="black"/>
                </a:solidFill>
                <a:latin typeface="Meiryo UI" panose="020B0604030504040204" pitchFamily="50" charset="-128"/>
                <a:ea typeface="Meiryo UI" panose="020B0604030504040204" pitchFamily="50" charset="-128"/>
              </a:rPr>
              <a:t>」</a:t>
            </a:r>
            <a:endParaRPr kumimoji="1"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buFont typeface="Arial" panose="020B0604020202020204" pitchFamily="34" charset="0"/>
              <a:buChar char="•"/>
              <a:defRPr/>
            </a:pPr>
            <a:r>
              <a:rPr kumimoji="1" lang="ja-JP" altLang="en-US" sz="1100" dirty="0">
                <a:solidFill>
                  <a:prstClr val="black"/>
                </a:solidFill>
                <a:latin typeface="Meiryo UI" panose="020B0604030504040204" pitchFamily="50" charset="-128"/>
                <a:ea typeface="Meiryo UI" panose="020B0604030504040204" pitchFamily="50" charset="-128"/>
              </a:rPr>
              <a:t>民間と行政、民間同士、市町村同士がエコシステムを推進</a:t>
            </a:r>
            <a:endParaRPr kumimoji="1" lang="en-US" altLang="ja-JP" sz="1100" dirty="0">
              <a:solidFill>
                <a:prstClr val="black"/>
              </a:solidFill>
              <a:latin typeface="Meiryo UI" panose="020B0604030504040204" pitchFamily="50" charset="-128"/>
              <a:ea typeface="Meiryo UI" panose="020B0604030504040204" pitchFamily="50" charset="-128"/>
            </a:endParaRPr>
          </a:p>
          <a:p>
            <a:pPr marL="171450" lvl="0" indent="-171450">
              <a:buFont typeface="Arial" panose="020B0604020202020204" pitchFamily="34" charset="0"/>
              <a:buChar char="•"/>
              <a:defRPr/>
            </a:pPr>
            <a:r>
              <a:rPr kumimoji="1" lang="ja-JP" altLang="en-US" sz="1100" dirty="0">
                <a:solidFill>
                  <a:prstClr val="black"/>
                </a:solidFill>
                <a:latin typeface="Meiryo UI" panose="020B0604030504040204" pitchFamily="50" charset="-128"/>
                <a:ea typeface="Meiryo UI" panose="020B0604030504040204" pitchFamily="50" charset="-128"/>
              </a:rPr>
              <a:t>ビジネスの見える化のためのプラットフォーム　＝　</a:t>
            </a:r>
            <a:r>
              <a:rPr kumimoji="1" lang="en-US" altLang="ja-JP" sz="1100" dirty="0" smtClean="0">
                <a:solidFill>
                  <a:prstClr val="black"/>
                </a:solidFill>
                <a:latin typeface="Meiryo UI" panose="020B0604030504040204" pitchFamily="50" charset="-128"/>
                <a:ea typeface="Meiryo UI" panose="020B0604030504040204" pitchFamily="50" charset="-128"/>
              </a:rPr>
              <a:t>OSPF</a:t>
            </a:r>
            <a:endParaRPr kumimoji="1" lang="en-US" altLang="ja-JP" sz="1200" dirty="0">
              <a:solidFill>
                <a:prstClr val="black"/>
              </a:solidFill>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0E5A1538-CDA8-4827-8FEE-DADCD4D9F0D1}"/>
              </a:ext>
            </a:extLst>
          </p:cNvPr>
          <p:cNvSpPr/>
          <p:nvPr/>
        </p:nvSpPr>
        <p:spPr>
          <a:xfrm>
            <a:off x="4469768" y="4105800"/>
            <a:ext cx="3868510" cy="784830"/>
          </a:xfrm>
          <a:prstGeom prst="rect">
            <a:avLst/>
          </a:prstGeom>
        </p:spPr>
        <p:txBody>
          <a:bodyPr wrap="square">
            <a:spAutoFit/>
          </a:bodyPr>
          <a:lstStyle/>
          <a:p>
            <a:pPr lvl="0">
              <a:defRPr/>
            </a:pPr>
            <a:r>
              <a:rPr kumimoji="1" lang="ja-JP" altLang="en-US" sz="1200" dirty="0">
                <a:latin typeface="Meiryo UI" panose="020B0604030504040204" pitchFamily="50" charset="-128"/>
                <a:ea typeface="Meiryo UI" panose="020B0604030504040204" pitchFamily="50" charset="-128"/>
              </a:rPr>
              <a:t>コロナ禍を踏まえた　「</a:t>
            </a:r>
            <a:r>
              <a:rPr kumimoji="1" lang="ja-JP" altLang="en-US" sz="1200" b="1" dirty="0">
                <a:latin typeface="Meiryo UI" panose="020B0604030504040204" pitchFamily="50" charset="-128"/>
                <a:ea typeface="Meiryo UI" panose="020B0604030504040204" pitchFamily="50" charset="-128"/>
              </a:rPr>
              <a:t>都市免疫力の強化</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defRPr/>
            </a:pPr>
            <a:r>
              <a:rPr kumimoji="1" lang="ja-JP" altLang="en-US" sz="1100" dirty="0">
                <a:latin typeface="Meiryo UI" panose="020B0604030504040204" pitchFamily="50" charset="-128"/>
                <a:ea typeface="Meiryo UI" panose="020B0604030504040204" pitchFamily="50" charset="-128"/>
              </a:rPr>
              <a:t>パンデミックや自然災害時などにおける社会的弱者への支援</a:t>
            </a:r>
            <a:endParaRPr kumimoji="1" lang="en-US" altLang="ja-JP" sz="1100" dirty="0">
              <a:latin typeface="Meiryo UI" panose="020B0604030504040204" pitchFamily="50" charset="-128"/>
              <a:ea typeface="Meiryo UI" panose="020B0604030504040204" pitchFamily="50" charset="-128"/>
            </a:endParaRPr>
          </a:p>
          <a:p>
            <a:pPr marL="171450" lvl="0" indent="-171450">
              <a:buFont typeface="Arial" panose="020B0604020202020204" pitchFamily="34" charset="0"/>
              <a:buChar char="•"/>
              <a:defRPr/>
            </a:pPr>
            <a:r>
              <a:rPr kumimoji="1" lang="ja-JP" altLang="en-US" sz="1100" dirty="0" smtClean="0">
                <a:latin typeface="Meiryo UI" panose="020B0604030504040204" pitchFamily="50" charset="-128"/>
                <a:ea typeface="Meiryo UI" panose="020B0604030504040204" pitchFamily="50" charset="-128"/>
              </a:rPr>
              <a:t>非接触</a:t>
            </a:r>
            <a:r>
              <a:rPr kumimoji="1" lang="ja-JP" altLang="en-US" sz="1100" dirty="0">
                <a:latin typeface="Meiryo UI" panose="020B0604030504040204" pitchFamily="50" charset="-128"/>
                <a:ea typeface="Meiryo UI" panose="020B0604030504040204" pitchFamily="50" charset="-128"/>
              </a:rPr>
              <a:t>を基本とする社会様式のデジタルによるサポート</a:t>
            </a:r>
            <a:endParaRPr kumimoji="1" lang="en-US" altLang="ja-JP" sz="1100" dirty="0">
              <a:latin typeface="Meiryo UI" panose="020B0604030504040204" pitchFamily="50" charset="-128"/>
              <a:ea typeface="Meiryo UI" panose="020B0604030504040204" pitchFamily="50" charset="-128"/>
            </a:endParaRPr>
          </a:p>
          <a:p>
            <a:pPr marL="171450" lvl="0" indent="-171450">
              <a:buFont typeface="Arial" panose="020B0604020202020204" pitchFamily="34" charset="0"/>
              <a:buChar char="•"/>
              <a:defRPr/>
            </a:pPr>
            <a:r>
              <a:rPr kumimoji="1" lang="ja-JP" altLang="en-US" sz="1100" dirty="0" smtClean="0">
                <a:latin typeface="Meiryo UI" panose="020B0604030504040204" pitchFamily="50" charset="-128"/>
                <a:ea typeface="Meiryo UI" panose="020B0604030504040204" pitchFamily="50" charset="-128"/>
              </a:rPr>
              <a:t>都市</a:t>
            </a:r>
            <a:r>
              <a:rPr kumimoji="1" lang="ja-JP" altLang="en-US" sz="1100" dirty="0">
                <a:latin typeface="Meiryo UI" panose="020B0604030504040204" pitchFamily="50" charset="-128"/>
                <a:ea typeface="Meiryo UI" panose="020B0604030504040204" pitchFamily="50" charset="-128"/>
              </a:rPr>
              <a:t>インフラに対する</a:t>
            </a:r>
            <a:r>
              <a:rPr kumimoji="1" lang="en-US" altLang="ja-JP" sz="1100" dirty="0">
                <a:latin typeface="Meiryo UI" panose="020B0604030504040204" pitchFamily="50" charset="-128"/>
                <a:ea typeface="Meiryo UI" panose="020B0604030504040204" pitchFamily="50" charset="-128"/>
              </a:rPr>
              <a:t>ICT</a:t>
            </a:r>
            <a:r>
              <a:rPr kumimoji="1" lang="ja-JP" altLang="en-US" sz="1100" dirty="0">
                <a:latin typeface="Meiryo UI" panose="020B0604030504040204" pitchFamily="50" charset="-128"/>
                <a:ea typeface="Meiryo UI" panose="020B0604030504040204" pitchFamily="50" charset="-128"/>
              </a:rPr>
              <a:t>の活用</a:t>
            </a:r>
            <a:endParaRPr kumimoji="1" lang="en-US" altLang="ja-JP" sz="1100" dirty="0">
              <a:latin typeface="Meiryo UI" panose="020B0604030504040204" pitchFamily="50" charset="-128"/>
              <a:ea typeface="Meiryo UI" panose="020B0604030504040204" pitchFamily="50" charset="-128"/>
            </a:endParaRPr>
          </a:p>
        </p:txBody>
      </p:sp>
      <p:sp>
        <p:nvSpPr>
          <p:cNvPr id="48" name="ホームベース 20">
            <a:extLst>
              <a:ext uri="{FF2B5EF4-FFF2-40B4-BE49-F238E27FC236}">
                <a16:creationId xmlns:a16="http://schemas.microsoft.com/office/drawing/2014/main" id="{15D81596-01A5-4AEF-A3FB-573051A2EB62}"/>
              </a:ext>
            </a:extLst>
          </p:cNvPr>
          <p:cNvSpPr/>
          <p:nvPr/>
        </p:nvSpPr>
        <p:spPr>
          <a:xfrm>
            <a:off x="1593897" y="2640510"/>
            <a:ext cx="3310136" cy="792000"/>
          </a:xfrm>
          <a:prstGeom prst="homePlate">
            <a:avLst>
              <a:gd name="adj" fmla="val 24406"/>
            </a:avLst>
          </a:prstGeom>
          <a:solidFill>
            <a:srgbClr val="002060"/>
          </a:solidFill>
        </p:spPr>
        <p:txBody>
          <a:bodyPr wrap="square"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pPr>
            <a:endParaRPr kumimoji="1" lang="ja-JP" altLang="en-US" sz="7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endParaRPr>
          </a:p>
        </p:txBody>
      </p:sp>
      <p:sp>
        <p:nvSpPr>
          <p:cNvPr id="49" name="楕円 48">
            <a:extLst>
              <a:ext uri="{FF2B5EF4-FFF2-40B4-BE49-F238E27FC236}">
                <a16:creationId xmlns:a16="http://schemas.microsoft.com/office/drawing/2014/main" id="{683E45CE-6A7C-4C20-86E8-0B39E99FA48A}"/>
              </a:ext>
            </a:extLst>
          </p:cNvPr>
          <p:cNvSpPr>
            <a:spLocks noChangeAspect="1"/>
          </p:cNvSpPr>
          <p:nvPr/>
        </p:nvSpPr>
        <p:spPr>
          <a:xfrm>
            <a:off x="328464" y="807927"/>
            <a:ext cx="2628000" cy="2628000"/>
          </a:xfrm>
          <a:prstGeom prst="ellipse">
            <a:avLst/>
          </a:prstGeom>
          <a:solidFill>
            <a:srgbClr val="002060"/>
          </a:solidFill>
          <a:ln>
            <a:noFill/>
          </a:ln>
        </p:spPr>
        <p:txBody>
          <a:bodyPr wrap="square"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pPr>
            <a:endParaRPr kumimoji="1" lang="ja-JP" altLang="en-US" sz="7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endParaRPr>
          </a:p>
        </p:txBody>
      </p:sp>
      <p:sp>
        <p:nvSpPr>
          <p:cNvPr id="50" name="正方形/長方形 49">
            <a:extLst>
              <a:ext uri="{FF2B5EF4-FFF2-40B4-BE49-F238E27FC236}">
                <a16:creationId xmlns:a16="http://schemas.microsoft.com/office/drawing/2014/main" id="{6818F606-2661-444E-8478-443EB181B939}"/>
              </a:ext>
            </a:extLst>
          </p:cNvPr>
          <p:cNvSpPr/>
          <p:nvPr/>
        </p:nvSpPr>
        <p:spPr>
          <a:xfrm>
            <a:off x="2568114" y="2796849"/>
            <a:ext cx="2264025" cy="523220"/>
          </a:xfrm>
          <a:prstGeom prst="rect">
            <a:avLst/>
          </a:prstGeom>
        </p:spPr>
        <p:txBody>
          <a:bodyPr wrap="square">
            <a:spAutoFit/>
          </a:bodyPr>
          <a:lstStyle/>
          <a:p>
            <a:pPr lvl="0">
              <a:defRPr/>
            </a:pPr>
            <a:r>
              <a:rPr kumimoji="1" lang="ja-JP" altLang="en-US" sz="1400" dirty="0">
                <a:solidFill>
                  <a:schemeClr val="bg1"/>
                </a:solidFill>
                <a:latin typeface="BIZ UDゴシック" panose="020B0400000000000000" pitchFamily="49" charset="-128"/>
                <a:ea typeface="BIZ UDゴシック" panose="020B0400000000000000" pitchFamily="49" charset="-128"/>
              </a:rPr>
              <a:t>公民連携から</a:t>
            </a:r>
            <a:endParaRPr kumimoji="1" lang="en-US" altLang="ja-JP" sz="1400" dirty="0">
              <a:solidFill>
                <a:schemeClr val="bg1"/>
              </a:solidFill>
              <a:latin typeface="BIZ UDゴシック" panose="020B0400000000000000" pitchFamily="49" charset="-128"/>
              <a:ea typeface="BIZ UDゴシック" panose="020B0400000000000000" pitchFamily="49" charset="-128"/>
            </a:endParaRPr>
          </a:p>
          <a:p>
            <a:pPr lvl="0">
              <a:defRPr/>
            </a:pPr>
            <a:r>
              <a:rPr kumimoji="1" lang="ja-JP" altLang="en-US" sz="1400" dirty="0">
                <a:solidFill>
                  <a:schemeClr val="bg1"/>
                </a:solidFill>
                <a:latin typeface="BIZ UDゴシック" panose="020B0400000000000000" pitchFamily="49" charset="-128"/>
                <a:ea typeface="BIZ UDゴシック" panose="020B0400000000000000" pitchFamily="49" charset="-128"/>
              </a:rPr>
              <a:t>公民共同エコシステムへ</a:t>
            </a:r>
          </a:p>
        </p:txBody>
      </p:sp>
      <p:sp>
        <p:nvSpPr>
          <p:cNvPr id="51" name="ホームベース 187">
            <a:extLst>
              <a:ext uri="{FF2B5EF4-FFF2-40B4-BE49-F238E27FC236}">
                <a16:creationId xmlns:a16="http://schemas.microsoft.com/office/drawing/2014/main" id="{8680F7BA-2615-448C-837D-6FAA5A80A16D}"/>
              </a:ext>
            </a:extLst>
          </p:cNvPr>
          <p:cNvSpPr/>
          <p:nvPr/>
        </p:nvSpPr>
        <p:spPr>
          <a:xfrm>
            <a:off x="2490604" y="1915922"/>
            <a:ext cx="2413429" cy="792000"/>
          </a:xfrm>
          <a:prstGeom prst="homePlate">
            <a:avLst>
              <a:gd name="adj" fmla="val 24406"/>
            </a:avLst>
          </a:prstGeom>
          <a:solidFill>
            <a:srgbClr val="0070C0"/>
          </a:solidFill>
        </p:spPr>
        <p:txBody>
          <a:bodyPr wrap="square" rtlCol="0" anchor="ctr">
            <a:noAutofit/>
          </a:bodyPr>
          <a:lstStyle/>
          <a:p>
            <a:pPr marL="0" marR="0" indent="0" algn="l" defTabSz="457200" rtl="0" eaLnBrk="1" fontAlgn="auto" latinLnBrk="0" hangingPunct="1">
              <a:lnSpc>
                <a:spcPct val="100000"/>
              </a:lnSpc>
              <a:spcBef>
                <a:spcPts val="0"/>
              </a:spcBef>
              <a:spcAft>
                <a:spcPts val="0"/>
              </a:spcAft>
              <a:buClrTx/>
              <a:buSzTx/>
              <a:buFontTx/>
              <a:buNone/>
              <a:tabLst/>
            </a:pPr>
            <a:endParaRPr kumimoji="1" lang="ja-JP" altLang="en-US" sz="14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endParaRPr>
          </a:p>
        </p:txBody>
      </p:sp>
      <p:sp>
        <p:nvSpPr>
          <p:cNvPr id="52" name="楕円 51">
            <a:extLst>
              <a:ext uri="{FF2B5EF4-FFF2-40B4-BE49-F238E27FC236}">
                <a16:creationId xmlns:a16="http://schemas.microsoft.com/office/drawing/2014/main" id="{8070B207-7838-4B9B-B86B-CF2E491DCF3D}"/>
              </a:ext>
            </a:extLst>
          </p:cNvPr>
          <p:cNvSpPr>
            <a:spLocks noChangeAspect="1"/>
          </p:cNvSpPr>
          <p:nvPr/>
        </p:nvSpPr>
        <p:spPr>
          <a:xfrm>
            <a:off x="563812" y="995682"/>
            <a:ext cx="2232000" cy="2232000"/>
          </a:xfrm>
          <a:prstGeom prst="ellipse">
            <a:avLst/>
          </a:prstGeom>
          <a:solidFill>
            <a:srgbClr val="0070C0"/>
          </a:solidFill>
          <a:ln>
            <a:noFill/>
          </a:ln>
        </p:spPr>
        <p:txBody>
          <a:bodyPr wrap="square"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pPr>
            <a:endParaRPr kumimoji="1" lang="ja-JP" altLang="en-US" sz="7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endParaRPr>
          </a:p>
        </p:txBody>
      </p:sp>
      <p:sp>
        <p:nvSpPr>
          <p:cNvPr id="53" name="楕円 52">
            <a:extLst>
              <a:ext uri="{FF2B5EF4-FFF2-40B4-BE49-F238E27FC236}">
                <a16:creationId xmlns:a16="http://schemas.microsoft.com/office/drawing/2014/main" id="{5E00F932-6BA5-4763-87FB-17B3DE525D1B}"/>
              </a:ext>
            </a:extLst>
          </p:cNvPr>
          <p:cNvSpPr>
            <a:spLocks noChangeAspect="1"/>
          </p:cNvSpPr>
          <p:nvPr/>
        </p:nvSpPr>
        <p:spPr>
          <a:xfrm>
            <a:off x="794283" y="1193682"/>
            <a:ext cx="1836000" cy="1836000"/>
          </a:xfrm>
          <a:prstGeom prst="ellipse">
            <a:avLst/>
          </a:prstGeom>
          <a:solidFill>
            <a:srgbClr val="00B0F0"/>
          </a:solidFill>
          <a:ln>
            <a:noFill/>
          </a:ln>
        </p:spPr>
        <p:txBody>
          <a:bodyPr wrap="square"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pPr>
            <a:endParaRPr kumimoji="1" lang="ja-JP" altLang="en-US" sz="7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endParaRPr>
          </a:p>
        </p:txBody>
      </p:sp>
      <p:sp>
        <p:nvSpPr>
          <p:cNvPr id="54" name="ホームベース 188">
            <a:extLst>
              <a:ext uri="{FF2B5EF4-FFF2-40B4-BE49-F238E27FC236}">
                <a16:creationId xmlns:a16="http://schemas.microsoft.com/office/drawing/2014/main" id="{477EB1AE-CA00-4B58-BAC3-42FF61729282}"/>
              </a:ext>
            </a:extLst>
          </p:cNvPr>
          <p:cNvSpPr/>
          <p:nvPr/>
        </p:nvSpPr>
        <p:spPr>
          <a:xfrm>
            <a:off x="1695877" y="1200748"/>
            <a:ext cx="3208155" cy="780652"/>
          </a:xfrm>
          <a:prstGeom prst="homePlate">
            <a:avLst>
              <a:gd name="adj" fmla="val 24406"/>
            </a:avLst>
          </a:prstGeom>
          <a:solidFill>
            <a:srgbClr val="00B0F0"/>
          </a:solidFill>
        </p:spPr>
        <p:txBody>
          <a:bodyPr wrap="square"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pPr>
            <a:endParaRPr kumimoji="1" lang="ja-JP" altLang="en-US" sz="7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endParaRPr>
          </a:p>
        </p:txBody>
      </p:sp>
      <p:sp>
        <p:nvSpPr>
          <p:cNvPr id="55" name="正方形/長方形 54">
            <a:extLst>
              <a:ext uri="{FF2B5EF4-FFF2-40B4-BE49-F238E27FC236}">
                <a16:creationId xmlns:a16="http://schemas.microsoft.com/office/drawing/2014/main" id="{8791965E-BBDF-418B-B418-4ABC4FC0010A}"/>
              </a:ext>
            </a:extLst>
          </p:cNvPr>
          <p:cNvSpPr/>
          <p:nvPr/>
        </p:nvSpPr>
        <p:spPr>
          <a:xfrm>
            <a:off x="2698896" y="2051253"/>
            <a:ext cx="2124782" cy="523220"/>
          </a:xfrm>
          <a:prstGeom prst="rect">
            <a:avLst/>
          </a:prstGeom>
        </p:spPr>
        <p:txBody>
          <a:bodyPr wrap="square">
            <a:spAutoFit/>
          </a:bodyPr>
          <a:lstStyle/>
          <a:p>
            <a:pPr lvl="0">
              <a:defRPr/>
            </a:pPr>
            <a:r>
              <a:rPr kumimoji="1" lang="ja-JP" altLang="en-US" sz="1400" dirty="0">
                <a:solidFill>
                  <a:schemeClr val="bg1"/>
                </a:solidFill>
                <a:latin typeface="BIZ UDゴシック" panose="020B0400000000000000" pitchFamily="49" charset="-128"/>
                <a:ea typeface="BIZ UDゴシック" panose="020B0400000000000000" pitchFamily="49" charset="-128"/>
              </a:rPr>
              <a:t>国のデジタル政策を</a:t>
            </a:r>
            <a:endParaRPr kumimoji="1" lang="en-US" altLang="ja-JP" sz="1400" dirty="0">
              <a:solidFill>
                <a:schemeClr val="bg1"/>
              </a:solidFill>
              <a:latin typeface="BIZ UDゴシック" panose="020B0400000000000000" pitchFamily="49" charset="-128"/>
              <a:ea typeface="BIZ UDゴシック" panose="020B0400000000000000" pitchFamily="49" charset="-128"/>
            </a:endParaRPr>
          </a:p>
          <a:p>
            <a:pPr lvl="0">
              <a:defRPr/>
            </a:pPr>
            <a:r>
              <a:rPr kumimoji="1" lang="ja-JP" altLang="en-US" sz="1400" dirty="0">
                <a:solidFill>
                  <a:schemeClr val="bg1"/>
                </a:solidFill>
                <a:latin typeface="BIZ UDゴシック" panose="020B0400000000000000" pitchFamily="49" charset="-128"/>
                <a:ea typeface="BIZ UDゴシック" panose="020B0400000000000000" pitchFamily="49" charset="-128"/>
              </a:rPr>
              <a:t>先導する取組み</a:t>
            </a:r>
          </a:p>
        </p:txBody>
      </p:sp>
      <p:sp>
        <p:nvSpPr>
          <p:cNvPr id="56" name="正方形/長方形 55">
            <a:extLst>
              <a:ext uri="{FF2B5EF4-FFF2-40B4-BE49-F238E27FC236}">
                <a16:creationId xmlns:a16="http://schemas.microsoft.com/office/drawing/2014/main" id="{3288E240-124F-4DF1-B492-59731BB12268}"/>
              </a:ext>
            </a:extLst>
          </p:cNvPr>
          <p:cNvSpPr/>
          <p:nvPr/>
        </p:nvSpPr>
        <p:spPr>
          <a:xfrm>
            <a:off x="2625022" y="1440359"/>
            <a:ext cx="1844746" cy="307777"/>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rPr>
              <a:t>都市免疫力の強化</a:t>
            </a:r>
            <a:endParaRPr kumimoji="0" lang="ja-JP" altLang="en-US" sz="1400" b="0"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endParaRPr>
          </a:p>
        </p:txBody>
      </p:sp>
      <p:sp>
        <p:nvSpPr>
          <p:cNvPr id="57" name="テキスト ボックス 56">
            <a:extLst>
              <a:ext uri="{FF2B5EF4-FFF2-40B4-BE49-F238E27FC236}">
                <a16:creationId xmlns:a16="http://schemas.microsoft.com/office/drawing/2014/main" id="{E46ABC31-2987-4C86-94BE-91A6A5008C87}"/>
              </a:ext>
            </a:extLst>
          </p:cNvPr>
          <p:cNvSpPr txBox="1"/>
          <p:nvPr/>
        </p:nvSpPr>
        <p:spPr>
          <a:xfrm>
            <a:off x="4259904" y="1235113"/>
            <a:ext cx="571341" cy="261610"/>
          </a:xfrm>
          <a:prstGeom prst="rect">
            <a:avLst/>
          </a:prstGeom>
          <a:noFill/>
        </p:spPr>
        <p:txBody>
          <a:bodyPr wrap="square" rtlCol="0">
            <a:spAutoFit/>
          </a:bodyPr>
          <a:lstStyle/>
          <a:p>
            <a:r>
              <a:rPr kumimoji="1" lang="en-US" altLang="ja-JP" sz="1100" b="1" dirty="0">
                <a:solidFill>
                  <a:srgbClr val="FFC000"/>
                </a:solidFill>
              </a:rPr>
              <a:t>NEW</a:t>
            </a:r>
            <a:endParaRPr kumimoji="1" lang="ja-JP" altLang="en-US" sz="1100" b="1" dirty="0">
              <a:solidFill>
                <a:srgbClr val="FFC000"/>
              </a:solidFill>
            </a:endParaRPr>
          </a:p>
        </p:txBody>
      </p:sp>
      <p:sp>
        <p:nvSpPr>
          <p:cNvPr id="58" name="テキスト ボックス 57">
            <a:extLst>
              <a:ext uri="{FF2B5EF4-FFF2-40B4-BE49-F238E27FC236}">
                <a16:creationId xmlns:a16="http://schemas.microsoft.com/office/drawing/2014/main" id="{F77A9C04-DB73-4F6E-8D99-A534961AA9BC}"/>
              </a:ext>
            </a:extLst>
          </p:cNvPr>
          <p:cNvSpPr txBox="1"/>
          <p:nvPr/>
        </p:nvSpPr>
        <p:spPr>
          <a:xfrm>
            <a:off x="4298687" y="2023458"/>
            <a:ext cx="532558" cy="261610"/>
          </a:xfrm>
          <a:prstGeom prst="rect">
            <a:avLst/>
          </a:prstGeom>
          <a:noFill/>
        </p:spPr>
        <p:txBody>
          <a:bodyPr wrap="square" rtlCol="0">
            <a:spAutoFit/>
          </a:bodyPr>
          <a:lstStyle/>
          <a:p>
            <a:r>
              <a:rPr kumimoji="1" lang="en-US" altLang="ja-JP" sz="1100" b="1" dirty="0">
                <a:solidFill>
                  <a:srgbClr val="FFC000"/>
                </a:solidFill>
              </a:rPr>
              <a:t>NEW</a:t>
            </a:r>
            <a:endParaRPr kumimoji="1" lang="ja-JP" altLang="en-US" sz="1100" b="1" dirty="0">
              <a:solidFill>
                <a:srgbClr val="FFC000"/>
              </a:solidFill>
            </a:endParaRPr>
          </a:p>
        </p:txBody>
      </p:sp>
      <p:sp>
        <p:nvSpPr>
          <p:cNvPr id="59" name="テキスト ボックス 58">
            <a:extLst>
              <a:ext uri="{FF2B5EF4-FFF2-40B4-BE49-F238E27FC236}">
                <a16:creationId xmlns:a16="http://schemas.microsoft.com/office/drawing/2014/main" id="{39956B30-888E-4DCE-B08A-71446B846D62}"/>
              </a:ext>
            </a:extLst>
          </p:cNvPr>
          <p:cNvSpPr txBox="1"/>
          <p:nvPr/>
        </p:nvSpPr>
        <p:spPr>
          <a:xfrm>
            <a:off x="4058444" y="2748122"/>
            <a:ext cx="772801" cy="261610"/>
          </a:xfrm>
          <a:prstGeom prst="rect">
            <a:avLst/>
          </a:prstGeom>
          <a:noFill/>
        </p:spPr>
        <p:txBody>
          <a:bodyPr wrap="square" rtlCol="0">
            <a:spAutoFit/>
          </a:bodyPr>
          <a:lstStyle/>
          <a:p>
            <a:r>
              <a:rPr kumimoji="1" lang="en-US" altLang="ja-JP" sz="1100" b="1" dirty="0">
                <a:solidFill>
                  <a:srgbClr val="FFC000"/>
                </a:solidFill>
              </a:rPr>
              <a:t>RENEW</a:t>
            </a:r>
            <a:endParaRPr kumimoji="1" lang="ja-JP" altLang="en-US" sz="1100" b="1" dirty="0">
              <a:solidFill>
                <a:srgbClr val="FFC000"/>
              </a:solidFill>
            </a:endParaRPr>
          </a:p>
        </p:txBody>
      </p:sp>
      <p:sp>
        <p:nvSpPr>
          <p:cNvPr id="60" name="テキスト ボックス 59">
            <a:extLst>
              <a:ext uri="{FF2B5EF4-FFF2-40B4-BE49-F238E27FC236}">
                <a16:creationId xmlns:a16="http://schemas.microsoft.com/office/drawing/2014/main" id="{0777E83B-2C00-4979-97B3-061B6BB7CE12}"/>
              </a:ext>
            </a:extLst>
          </p:cNvPr>
          <p:cNvSpPr txBox="1"/>
          <p:nvPr/>
        </p:nvSpPr>
        <p:spPr>
          <a:xfrm>
            <a:off x="5077172" y="1658258"/>
            <a:ext cx="3534622" cy="369332"/>
          </a:xfrm>
          <a:prstGeom prst="rect">
            <a:avLst/>
          </a:prstGeom>
          <a:noFill/>
        </p:spPr>
        <p:txBody>
          <a:bodyPr wrap="none" rtlCol="0">
            <a:spAutoFit/>
          </a:bodyPr>
          <a:lstStyle/>
          <a:p>
            <a:r>
              <a:rPr kumimoji="1" lang="en-US" altLang="ja-JP" b="1" dirty="0" smtClean="0">
                <a:solidFill>
                  <a:schemeClr val="bg2">
                    <a:lumMod val="50000"/>
                  </a:schemeClr>
                </a:solidFill>
              </a:rPr>
              <a:t>『</a:t>
            </a:r>
            <a:r>
              <a:rPr kumimoji="1" lang="ja-JP" altLang="en-US" b="1" dirty="0" smtClean="0">
                <a:solidFill>
                  <a:schemeClr val="bg2">
                    <a:lumMod val="50000"/>
                  </a:schemeClr>
                </a:solidFill>
              </a:rPr>
              <a:t>スマートシティ</a:t>
            </a:r>
            <a:r>
              <a:rPr kumimoji="1" lang="ja-JP" altLang="en-US" b="1" dirty="0">
                <a:solidFill>
                  <a:schemeClr val="bg2">
                    <a:lumMod val="50000"/>
                  </a:schemeClr>
                </a:solidFill>
              </a:rPr>
              <a:t>戦略</a:t>
            </a:r>
            <a:r>
              <a:rPr kumimoji="1" lang="en-US" altLang="ja-JP" b="1" dirty="0" smtClean="0">
                <a:solidFill>
                  <a:schemeClr val="bg2">
                    <a:lumMod val="50000"/>
                  </a:schemeClr>
                </a:solidFill>
              </a:rPr>
              <a:t>Ver.1.0』</a:t>
            </a:r>
            <a:r>
              <a:rPr kumimoji="1" lang="ja-JP" altLang="en-US" b="1" dirty="0" smtClean="0">
                <a:solidFill>
                  <a:schemeClr val="bg2">
                    <a:lumMod val="50000"/>
                  </a:schemeClr>
                </a:solidFill>
              </a:rPr>
              <a:t>　から</a:t>
            </a:r>
            <a:endParaRPr kumimoji="1" lang="ja-JP" altLang="en-US" b="1" dirty="0">
              <a:solidFill>
                <a:schemeClr val="bg2">
                  <a:lumMod val="50000"/>
                </a:schemeClr>
              </a:solidFill>
            </a:endParaRPr>
          </a:p>
        </p:txBody>
      </p:sp>
      <p:sp>
        <p:nvSpPr>
          <p:cNvPr id="61" name="楕円 60">
            <a:extLst>
              <a:ext uri="{FF2B5EF4-FFF2-40B4-BE49-F238E27FC236}">
                <a16:creationId xmlns:a16="http://schemas.microsoft.com/office/drawing/2014/main" id="{3B20C828-1E52-4503-9D70-13F9D8800E06}"/>
              </a:ext>
            </a:extLst>
          </p:cNvPr>
          <p:cNvSpPr>
            <a:spLocks noChangeAspect="1"/>
          </p:cNvSpPr>
          <p:nvPr/>
        </p:nvSpPr>
        <p:spPr>
          <a:xfrm>
            <a:off x="982602" y="1364265"/>
            <a:ext cx="1476000" cy="1476000"/>
          </a:xfrm>
          <a:prstGeom prst="ellipse">
            <a:avLst/>
          </a:prstGeom>
          <a:solidFill>
            <a:srgbClr val="FFC000"/>
          </a:solidFill>
          <a:ln>
            <a:noFill/>
          </a:ln>
        </p:spPr>
        <p:txBody>
          <a:bodyPr wrap="square"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pPr>
            <a:endParaRPr kumimoji="1" lang="ja-JP" altLang="en-US" sz="7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endParaRPr>
          </a:p>
        </p:txBody>
      </p:sp>
      <p:sp>
        <p:nvSpPr>
          <p:cNvPr id="62" name="正方形/長方形 61">
            <a:extLst>
              <a:ext uri="{FF2B5EF4-FFF2-40B4-BE49-F238E27FC236}">
                <a16:creationId xmlns:a16="http://schemas.microsoft.com/office/drawing/2014/main" id="{12012DD1-B779-446A-B89D-E549D87EF9E4}"/>
              </a:ext>
            </a:extLst>
          </p:cNvPr>
          <p:cNvSpPr/>
          <p:nvPr/>
        </p:nvSpPr>
        <p:spPr>
          <a:xfrm>
            <a:off x="1088883" y="1562536"/>
            <a:ext cx="1262732" cy="707886"/>
          </a:xfrm>
          <a:prstGeom prst="rect">
            <a:avLst/>
          </a:prstGeom>
        </p:spPr>
        <p:txBody>
          <a:bodyPr wrap="square">
            <a:spAutoFit/>
          </a:bodyPr>
          <a:lstStyle/>
          <a:p>
            <a:pPr lvl="0" algn="ctr"/>
            <a:r>
              <a:rPr kumimoji="1" lang="ja-JP" altLang="en-US" sz="2000" b="1" dirty="0">
                <a:solidFill>
                  <a:schemeClr val="bg1"/>
                </a:solidFill>
                <a:latin typeface="メイリオ" panose="020B0604030504040204" pitchFamily="50" charset="-128"/>
                <a:ea typeface="メイリオ" panose="020B0604030504040204" pitchFamily="50" charset="-128"/>
              </a:rPr>
              <a:t>生活の</a:t>
            </a:r>
            <a:endParaRPr kumimoji="1" lang="en-US" altLang="ja-JP" sz="2000" b="1" dirty="0">
              <a:solidFill>
                <a:schemeClr val="bg1"/>
              </a:solidFill>
              <a:latin typeface="メイリオ" panose="020B0604030504040204" pitchFamily="50" charset="-128"/>
              <a:ea typeface="メイリオ" panose="020B0604030504040204" pitchFamily="50" charset="-128"/>
            </a:endParaRPr>
          </a:p>
          <a:p>
            <a:pPr lvl="0" algn="ctr"/>
            <a:r>
              <a:rPr kumimoji="1" lang="ja-JP" altLang="en-US" sz="2000" b="1" dirty="0">
                <a:solidFill>
                  <a:schemeClr val="bg1"/>
                </a:solidFill>
                <a:latin typeface="メイリオ" panose="020B0604030504040204" pitchFamily="50" charset="-128"/>
                <a:ea typeface="メイリオ" panose="020B0604030504040204" pitchFamily="50" charset="-128"/>
              </a:rPr>
              <a:t>質の向上</a:t>
            </a:r>
          </a:p>
        </p:txBody>
      </p:sp>
      <p:sp>
        <p:nvSpPr>
          <p:cNvPr id="63" name="正方形/長方形 62">
            <a:extLst>
              <a:ext uri="{FF2B5EF4-FFF2-40B4-BE49-F238E27FC236}">
                <a16:creationId xmlns:a16="http://schemas.microsoft.com/office/drawing/2014/main" id="{39815B50-9261-4B7A-91B1-FF711D161EEE}"/>
              </a:ext>
            </a:extLst>
          </p:cNvPr>
          <p:cNvSpPr/>
          <p:nvPr/>
        </p:nvSpPr>
        <p:spPr>
          <a:xfrm>
            <a:off x="924639" y="2256263"/>
            <a:ext cx="1635149" cy="29238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rPr>
              <a:t>実験から実装へ</a:t>
            </a:r>
            <a:endParaRPr kumimoji="1" lang="en-US" altLang="ja-JP" sz="1300" b="0"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endParaRPr>
          </a:p>
        </p:txBody>
      </p:sp>
      <p:cxnSp>
        <p:nvCxnSpPr>
          <p:cNvPr id="64" name="直線コネクタ 63">
            <a:extLst>
              <a:ext uri="{FF2B5EF4-FFF2-40B4-BE49-F238E27FC236}">
                <a16:creationId xmlns:a16="http://schemas.microsoft.com/office/drawing/2014/main" id="{FFAF4ED8-DFBE-466A-90EA-69195BE8A1C8}"/>
              </a:ext>
            </a:extLst>
          </p:cNvPr>
          <p:cNvCxnSpPr>
            <a:cxnSpLocks/>
          </p:cNvCxnSpPr>
          <p:nvPr/>
        </p:nvCxnSpPr>
        <p:spPr>
          <a:xfrm>
            <a:off x="1129648" y="2245620"/>
            <a:ext cx="118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768745" y="4933356"/>
            <a:ext cx="30443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768745" y="5802136"/>
            <a:ext cx="30443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4270423" y="4926373"/>
            <a:ext cx="432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4270423" y="5795153"/>
            <a:ext cx="4320000" cy="0"/>
          </a:xfrm>
          <a:prstGeom prst="line">
            <a:avLst/>
          </a:prstGeom>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0777E83B-2C00-4979-97B3-061B6BB7CE12}"/>
              </a:ext>
            </a:extLst>
          </p:cNvPr>
          <p:cNvSpPr txBox="1"/>
          <p:nvPr/>
        </p:nvSpPr>
        <p:spPr>
          <a:xfrm>
            <a:off x="5077172" y="2242598"/>
            <a:ext cx="3581109" cy="400110"/>
          </a:xfrm>
          <a:prstGeom prst="rect">
            <a:avLst/>
          </a:prstGeom>
          <a:noFill/>
        </p:spPr>
        <p:txBody>
          <a:bodyPr wrap="none" rtlCol="0">
            <a:spAutoFit/>
          </a:bodyPr>
          <a:lstStyle/>
          <a:p>
            <a:r>
              <a:rPr kumimoji="1" lang="en-US" altLang="ja-JP" sz="2000" b="1" dirty="0" smtClean="0"/>
              <a:t>『</a:t>
            </a:r>
            <a:r>
              <a:rPr kumimoji="1" lang="ja-JP" altLang="en-US" sz="2000" b="1" dirty="0" smtClean="0"/>
              <a:t>スマートシティ</a:t>
            </a:r>
            <a:r>
              <a:rPr kumimoji="1" lang="ja-JP" altLang="en-US" sz="2000" b="1" dirty="0"/>
              <a:t>戦略</a:t>
            </a:r>
            <a:r>
              <a:rPr kumimoji="1" lang="en-US" altLang="ja-JP" sz="2000" b="1" dirty="0" smtClean="0"/>
              <a:t>Ver.2.0』</a:t>
            </a:r>
            <a:r>
              <a:rPr kumimoji="1" lang="ja-JP" altLang="en-US" sz="2000" b="1" dirty="0" smtClean="0"/>
              <a:t>へ</a:t>
            </a:r>
            <a:endParaRPr kumimoji="1" lang="ja-JP" altLang="en-US" sz="2000" b="1" dirty="0"/>
          </a:p>
        </p:txBody>
      </p:sp>
      <p:sp>
        <p:nvSpPr>
          <p:cNvPr id="70" name="正方形/長方形 69"/>
          <p:cNvSpPr/>
          <p:nvPr/>
        </p:nvSpPr>
        <p:spPr>
          <a:xfrm>
            <a:off x="8442250" y="25463"/>
            <a:ext cx="64768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１１</a:t>
            </a:r>
            <a:endPar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872564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スマートシティ戦略における大阪府と大阪市の役割</a:t>
            </a:r>
            <a:endParaRPr kumimoji="1" lang="ja-JP" altLang="en-US" dirty="0"/>
          </a:p>
        </p:txBody>
      </p:sp>
      <p:sp>
        <p:nvSpPr>
          <p:cNvPr id="7" name="テキスト プレースホルダー 6"/>
          <p:cNvSpPr>
            <a:spLocks noGrp="1"/>
          </p:cNvSpPr>
          <p:nvPr>
            <p:ph type="body" sz="quarter" idx="13"/>
          </p:nvPr>
        </p:nvSpPr>
        <p:spPr/>
        <p:txBody>
          <a:bodyPr/>
          <a:lstStyle/>
          <a:p>
            <a:r>
              <a:rPr lang="ja-JP" altLang="en-US" dirty="0"/>
              <a:t>第２章　戦略のバージョンアップ</a:t>
            </a:r>
            <a:r>
              <a:rPr lang="en-US" altLang="ja-JP" dirty="0"/>
              <a:t>〔</a:t>
            </a:r>
            <a:r>
              <a:rPr lang="ja-JP" altLang="en-US" dirty="0"/>
              <a:t>基本方針</a:t>
            </a:r>
            <a:r>
              <a:rPr lang="en-US" altLang="ja-JP" dirty="0"/>
              <a:t>〕</a:t>
            </a:r>
            <a:endParaRPr lang="ja-JP" altLang="en-US" dirty="0"/>
          </a:p>
        </p:txBody>
      </p:sp>
      <p:sp>
        <p:nvSpPr>
          <p:cNvPr id="2" name="楕円 1">
            <a:extLst>
              <a:ext uri="{FF2B5EF4-FFF2-40B4-BE49-F238E27FC236}">
                <a16:creationId xmlns:a16="http://schemas.microsoft.com/office/drawing/2014/main" id="{3AA5FEB9-D9BB-47A8-88FF-52F1F716C681}"/>
              </a:ext>
            </a:extLst>
          </p:cNvPr>
          <p:cNvSpPr/>
          <p:nvPr/>
        </p:nvSpPr>
        <p:spPr>
          <a:xfrm>
            <a:off x="298988" y="2288998"/>
            <a:ext cx="3489278" cy="3899718"/>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C4F08752-20A9-400F-80AE-AF4943DEB338}"/>
              </a:ext>
            </a:extLst>
          </p:cNvPr>
          <p:cNvSpPr/>
          <p:nvPr/>
        </p:nvSpPr>
        <p:spPr>
          <a:xfrm>
            <a:off x="695911" y="3608287"/>
            <a:ext cx="2695432" cy="1427759"/>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60E841F9-AC5B-4B53-ACF8-2DB12ED9AC9D}"/>
              </a:ext>
            </a:extLst>
          </p:cNvPr>
          <p:cNvCxnSpPr/>
          <p:nvPr/>
        </p:nvCxnSpPr>
        <p:spPr>
          <a:xfrm>
            <a:off x="1871435" y="3608282"/>
            <a:ext cx="6480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6E54178E-40E9-455F-B48F-6DF70A378551}"/>
              </a:ext>
            </a:extLst>
          </p:cNvPr>
          <p:cNvCxnSpPr/>
          <p:nvPr/>
        </p:nvCxnSpPr>
        <p:spPr>
          <a:xfrm>
            <a:off x="1871435" y="5036046"/>
            <a:ext cx="6480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6C7FCBE1-BEAE-42E9-8AD0-8498A5A7DEEC}"/>
              </a:ext>
            </a:extLst>
          </p:cNvPr>
          <p:cNvSpPr txBox="1"/>
          <p:nvPr/>
        </p:nvSpPr>
        <p:spPr>
          <a:xfrm>
            <a:off x="1329514" y="2539505"/>
            <a:ext cx="1428596" cy="954107"/>
          </a:xfrm>
          <a:prstGeom prst="rect">
            <a:avLst/>
          </a:prstGeom>
          <a:noFill/>
        </p:spPr>
        <p:txBody>
          <a:bodyPr wrap="none" rtlCol="0">
            <a:spAutoFit/>
          </a:bodyPr>
          <a:lstStyle/>
          <a:p>
            <a:pPr algn="ctr"/>
            <a:r>
              <a:rPr kumimoji="1" lang="ja-JP" altLang="en-US" b="1" dirty="0"/>
              <a:t>大阪府</a:t>
            </a:r>
            <a:endParaRPr kumimoji="1" lang="en-US" altLang="ja-JP" b="1" dirty="0"/>
          </a:p>
          <a:p>
            <a:pPr algn="ctr"/>
            <a:endParaRPr kumimoji="1" lang="en-US" altLang="ja-JP" sz="600" b="1" dirty="0"/>
          </a:p>
          <a:p>
            <a:pPr algn="ctr"/>
            <a:r>
              <a:rPr kumimoji="1" lang="en-US" altLang="ja-JP" sz="1600" b="1" dirty="0"/>
              <a:t>[880</a:t>
            </a:r>
            <a:r>
              <a:rPr kumimoji="1" lang="ja-JP" altLang="en-US" sz="1600" b="1" dirty="0"/>
              <a:t>万人</a:t>
            </a:r>
            <a:r>
              <a:rPr kumimoji="1" lang="en-US" altLang="ja-JP" sz="1600" b="1" dirty="0"/>
              <a:t>]</a:t>
            </a:r>
          </a:p>
          <a:p>
            <a:pPr algn="ctr"/>
            <a:r>
              <a:rPr kumimoji="1" lang="ja-JP" altLang="en-US" sz="1600" b="1" dirty="0"/>
              <a:t>（</a:t>
            </a:r>
            <a:r>
              <a:rPr kumimoji="1" lang="en-US" altLang="ja-JP" sz="1600" b="1" dirty="0"/>
              <a:t>1,905</a:t>
            </a:r>
            <a:r>
              <a:rPr kumimoji="1" lang="ja-JP" altLang="en-US" sz="1600" b="1" dirty="0"/>
              <a:t>㎢）</a:t>
            </a:r>
          </a:p>
        </p:txBody>
      </p:sp>
      <p:sp>
        <p:nvSpPr>
          <p:cNvPr id="15" name="テキスト ボックス 14">
            <a:extLst>
              <a:ext uri="{FF2B5EF4-FFF2-40B4-BE49-F238E27FC236}">
                <a16:creationId xmlns:a16="http://schemas.microsoft.com/office/drawing/2014/main" id="{85E6B7F8-69EA-4F34-9395-EDE3851ABA7B}"/>
              </a:ext>
            </a:extLst>
          </p:cNvPr>
          <p:cNvSpPr txBox="1"/>
          <p:nvPr/>
        </p:nvSpPr>
        <p:spPr>
          <a:xfrm>
            <a:off x="1434326" y="3812406"/>
            <a:ext cx="1218602" cy="954107"/>
          </a:xfrm>
          <a:prstGeom prst="rect">
            <a:avLst/>
          </a:prstGeom>
          <a:noFill/>
        </p:spPr>
        <p:txBody>
          <a:bodyPr wrap="none" rtlCol="0">
            <a:spAutoFit/>
          </a:bodyPr>
          <a:lstStyle/>
          <a:p>
            <a:pPr algn="ctr"/>
            <a:r>
              <a:rPr kumimoji="1" lang="ja-JP" altLang="en-US" b="1" dirty="0">
                <a:solidFill>
                  <a:schemeClr val="bg1"/>
                </a:solidFill>
              </a:rPr>
              <a:t>大阪市</a:t>
            </a:r>
            <a:endParaRPr kumimoji="1" lang="en-US" altLang="ja-JP" b="1" dirty="0">
              <a:solidFill>
                <a:schemeClr val="bg1"/>
              </a:solidFill>
            </a:endParaRPr>
          </a:p>
          <a:p>
            <a:pPr algn="ctr"/>
            <a:endParaRPr kumimoji="1" lang="en-US" altLang="ja-JP" sz="600" b="1" dirty="0">
              <a:solidFill>
                <a:schemeClr val="bg1"/>
              </a:solidFill>
            </a:endParaRPr>
          </a:p>
          <a:p>
            <a:pPr algn="ctr"/>
            <a:r>
              <a:rPr kumimoji="1" lang="en-US" altLang="ja-JP" sz="1600" b="1" dirty="0">
                <a:solidFill>
                  <a:schemeClr val="bg1"/>
                </a:solidFill>
              </a:rPr>
              <a:t>[</a:t>
            </a:r>
            <a:r>
              <a:rPr kumimoji="1" lang="en-US" altLang="ja-JP" sz="1600" b="1" dirty="0" smtClean="0">
                <a:solidFill>
                  <a:schemeClr val="bg1"/>
                </a:solidFill>
              </a:rPr>
              <a:t>275</a:t>
            </a:r>
            <a:r>
              <a:rPr kumimoji="1" lang="ja-JP" altLang="en-US" sz="1600" b="1" dirty="0" smtClean="0">
                <a:solidFill>
                  <a:schemeClr val="bg1"/>
                </a:solidFill>
              </a:rPr>
              <a:t>万人</a:t>
            </a:r>
            <a:r>
              <a:rPr kumimoji="1" lang="en-US" altLang="ja-JP" sz="1600" b="1" dirty="0">
                <a:solidFill>
                  <a:schemeClr val="bg1"/>
                </a:solidFill>
              </a:rPr>
              <a:t>]</a:t>
            </a:r>
          </a:p>
          <a:p>
            <a:pPr algn="ctr"/>
            <a:r>
              <a:rPr kumimoji="1" lang="ja-JP" altLang="en-US" sz="1600" b="1" dirty="0">
                <a:solidFill>
                  <a:schemeClr val="bg1"/>
                </a:solidFill>
              </a:rPr>
              <a:t>（</a:t>
            </a:r>
            <a:r>
              <a:rPr kumimoji="1" lang="en-US" altLang="ja-JP" sz="1600" b="1" dirty="0" smtClean="0">
                <a:solidFill>
                  <a:schemeClr val="bg1"/>
                </a:solidFill>
              </a:rPr>
              <a:t>225</a:t>
            </a:r>
            <a:r>
              <a:rPr kumimoji="1" lang="ja-JP" altLang="en-US" sz="1600" b="1" dirty="0" smtClean="0">
                <a:solidFill>
                  <a:schemeClr val="bg1"/>
                </a:solidFill>
              </a:rPr>
              <a:t>㎢</a:t>
            </a:r>
            <a:r>
              <a:rPr kumimoji="1" lang="ja-JP" altLang="en-US" sz="1600" b="1" dirty="0">
                <a:solidFill>
                  <a:schemeClr val="bg1"/>
                </a:solidFill>
              </a:rPr>
              <a:t>）</a:t>
            </a:r>
          </a:p>
        </p:txBody>
      </p:sp>
      <p:sp>
        <p:nvSpPr>
          <p:cNvPr id="16" name="テキスト ボックス 15">
            <a:extLst>
              <a:ext uri="{FF2B5EF4-FFF2-40B4-BE49-F238E27FC236}">
                <a16:creationId xmlns:a16="http://schemas.microsoft.com/office/drawing/2014/main" id="{4CB4D9DA-349F-4656-BF19-AB56A3169A13}"/>
              </a:ext>
            </a:extLst>
          </p:cNvPr>
          <p:cNvSpPr txBox="1"/>
          <p:nvPr/>
        </p:nvSpPr>
        <p:spPr>
          <a:xfrm>
            <a:off x="470731" y="812768"/>
            <a:ext cx="8051408" cy="1200329"/>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dirty="0" smtClean="0"/>
              <a:t>広域自治体（大阪府）と基礎自治体（大阪市）が共同して策定するスマートシティ戦略は、全国唯一。</a:t>
            </a:r>
            <a:endParaRPr kumimoji="1" lang="en-US" altLang="ja-JP" dirty="0" smtClean="0"/>
          </a:p>
          <a:p>
            <a:pPr marL="285750" indent="-285750">
              <a:buFont typeface="Wingdings" panose="05000000000000000000" pitchFamily="2" charset="2"/>
              <a:buChar char="Ø"/>
            </a:pPr>
            <a:r>
              <a:rPr kumimoji="1" lang="en-US" altLang="ja-JP" smtClean="0"/>
              <a:t>SDGs</a:t>
            </a:r>
            <a:r>
              <a:rPr kumimoji="1" lang="ja-JP" altLang="en-US" smtClean="0"/>
              <a:t>先進</a:t>
            </a:r>
            <a:r>
              <a:rPr kumimoji="1" lang="ja-JP" altLang="en-US" dirty="0" smtClean="0"/>
              <a:t>都市をめざす万博</a:t>
            </a:r>
            <a:r>
              <a:rPr kumimoji="1" lang="ja-JP" altLang="en-US" dirty="0"/>
              <a:t>開催都市として</a:t>
            </a:r>
            <a:r>
              <a:rPr kumimoji="1" lang="ja-JP" altLang="en-US" dirty="0" smtClean="0"/>
              <a:t>、ポストコロナ</a:t>
            </a:r>
            <a:r>
              <a:rPr kumimoji="1" lang="ja-JP" altLang="en-US" dirty="0"/>
              <a:t>を見据えたスマートシティの実現を</a:t>
            </a:r>
            <a:r>
              <a:rPr kumimoji="1" lang="ja-JP" altLang="en-US" dirty="0" smtClean="0"/>
              <a:t>めざす。</a:t>
            </a:r>
            <a:endParaRPr kumimoji="1" lang="en-US" altLang="ja-JP" dirty="0"/>
          </a:p>
        </p:txBody>
      </p:sp>
      <p:sp>
        <p:nvSpPr>
          <p:cNvPr id="17" name="テキスト ボックス 16">
            <a:extLst>
              <a:ext uri="{FF2B5EF4-FFF2-40B4-BE49-F238E27FC236}">
                <a16:creationId xmlns:a16="http://schemas.microsoft.com/office/drawing/2014/main" id="{E4179156-D0FE-4F00-86C7-7A358E56F312}"/>
              </a:ext>
            </a:extLst>
          </p:cNvPr>
          <p:cNvSpPr txBox="1"/>
          <p:nvPr/>
        </p:nvSpPr>
        <p:spPr>
          <a:xfrm>
            <a:off x="3743847" y="5252991"/>
            <a:ext cx="3866044" cy="738664"/>
          </a:xfrm>
          <a:prstGeom prst="rect">
            <a:avLst/>
          </a:prstGeom>
          <a:noFill/>
        </p:spPr>
        <p:txBody>
          <a:bodyPr wrap="square" rtlCol="0">
            <a:spAutoFit/>
          </a:bodyPr>
          <a:lstStyle/>
          <a:p>
            <a:pPr marL="285750" indent="-285750">
              <a:buFont typeface="Wingdings" panose="05000000000000000000" pitchFamily="2" charset="2"/>
              <a:buChar char="n"/>
            </a:pPr>
            <a:r>
              <a:rPr kumimoji="1" lang="ja-JP" altLang="en-US" sz="1400" dirty="0"/>
              <a:t>広域都市</a:t>
            </a:r>
            <a:r>
              <a:rPr kumimoji="1" lang="en-US" altLang="ja-JP" sz="1400" dirty="0"/>
              <a:t>OS</a:t>
            </a:r>
            <a:r>
              <a:rPr kumimoji="1" lang="ja-JP" altLang="en-US" sz="1400" dirty="0"/>
              <a:t>など、大阪でスマートシティが展開されやすい環境を整備し、「住民サービスの高度化」と「産業経済の発展」を同時進行で実現</a:t>
            </a:r>
            <a:endParaRPr kumimoji="1" lang="en-US" altLang="ja-JP" sz="1400" dirty="0"/>
          </a:p>
        </p:txBody>
      </p:sp>
      <p:sp>
        <p:nvSpPr>
          <p:cNvPr id="19" name="テキスト ボックス 18">
            <a:extLst>
              <a:ext uri="{FF2B5EF4-FFF2-40B4-BE49-F238E27FC236}">
                <a16:creationId xmlns:a16="http://schemas.microsoft.com/office/drawing/2014/main" id="{356FB8F6-52C1-4338-90BA-C6FD038C7A21}"/>
              </a:ext>
            </a:extLst>
          </p:cNvPr>
          <p:cNvSpPr txBox="1"/>
          <p:nvPr/>
        </p:nvSpPr>
        <p:spPr>
          <a:xfrm>
            <a:off x="3742046" y="2533526"/>
            <a:ext cx="3867845" cy="738664"/>
          </a:xfrm>
          <a:prstGeom prst="rect">
            <a:avLst/>
          </a:prstGeom>
          <a:noFill/>
        </p:spPr>
        <p:txBody>
          <a:bodyPr wrap="square" rtlCol="0">
            <a:spAutoFit/>
          </a:bodyPr>
          <a:lstStyle/>
          <a:p>
            <a:pPr marL="285750" indent="-285750">
              <a:buFont typeface="Wingdings" panose="05000000000000000000" pitchFamily="2" charset="2"/>
              <a:buChar char="n"/>
            </a:pPr>
            <a:r>
              <a:rPr kumimoji="1" lang="ja-JP" altLang="en-US" sz="1400" dirty="0" smtClean="0"/>
              <a:t>府内市町村のスマートシティ実現への取組みを加速させ、住民</a:t>
            </a:r>
            <a:r>
              <a:rPr kumimoji="1" lang="en-US" altLang="ja-JP" sz="1400" dirty="0" err="1" smtClean="0"/>
              <a:t>QoL</a:t>
            </a:r>
            <a:r>
              <a:rPr kumimoji="1" lang="ja-JP" altLang="en-US" sz="1400" dirty="0" smtClean="0"/>
              <a:t>向上を図るため、市町村のデジタル格差解消に必要</a:t>
            </a:r>
            <a:r>
              <a:rPr kumimoji="1" lang="ja-JP" altLang="en-US" sz="1400" dirty="0"/>
              <a:t>な</a:t>
            </a:r>
            <a:r>
              <a:rPr kumimoji="1" lang="ja-JP" altLang="en-US" sz="1400" dirty="0" smtClean="0"/>
              <a:t>支援を実施。</a:t>
            </a:r>
            <a:endParaRPr kumimoji="1" lang="en-US" altLang="ja-JP" sz="1400" dirty="0"/>
          </a:p>
        </p:txBody>
      </p:sp>
      <p:sp>
        <p:nvSpPr>
          <p:cNvPr id="20" name="テキスト ボックス 19">
            <a:extLst>
              <a:ext uri="{FF2B5EF4-FFF2-40B4-BE49-F238E27FC236}">
                <a16:creationId xmlns:a16="http://schemas.microsoft.com/office/drawing/2014/main" id="{B9BD4499-207F-43CF-A1B1-B4304675A245}"/>
              </a:ext>
            </a:extLst>
          </p:cNvPr>
          <p:cNvSpPr txBox="1"/>
          <p:nvPr/>
        </p:nvSpPr>
        <p:spPr>
          <a:xfrm>
            <a:off x="3742046" y="3893224"/>
            <a:ext cx="4061581" cy="738664"/>
          </a:xfrm>
          <a:prstGeom prst="rect">
            <a:avLst/>
          </a:prstGeom>
          <a:noFill/>
        </p:spPr>
        <p:txBody>
          <a:bodyPr wrap="square" rtlCol="0">
            <a:spAutoFit/>
          </a:bodyPr>
          <a:lstStyle/>
          <a:p>
            <a:pPr marL="285750" indent="-285750">
              <a:buFont typeface="Wingdings" panose="05000000000000000000" pitchFamily="2" charset="2"/>
              <a:buChar char="p"/>
            </a:pPr>
            <a:r>
              <a:rPr kumimoji="1" lang="ja-JP" altLang="en-US" sz="1400" dirty="0"/>
              <a:t>基礎自治体として、市民サービスの向上を図りつつ、先端技術の導入を積極的に推進するとともに、好事例を府域に水平展開できるよう府と連携</a:t>
            </a:r>
            <a:endParaRPr kumimoji="1" lang="en-US" altLang="ja-JP" sz="1400" dirty="0"/>
          </a:p>
        </p:txBody>
      </p:sp>
      <p:cxnSp>
        <p:nvCxnSpPr>
          <p:cNvPr id="21" name="直線コネクタ 20">
            <a:extLst>
              <a:ext uri="{FF2B5EF4-FFF2-40B4-BE49-F238E27FC236}">
                <a16:creationId xmlns:a16="http://schemas.microsoft.com/office/drawing/2014/main" id="{95927C80-0FF6-4DD9-8F63-002ACAAE7F9E}"/>
              </a:ext>
            </a:extLst>
          </p:cNvPr>
          <p:cNvCxnSpPr>
            <a:stCxn id="2" idx="0"/>
          </p:cNvCxnSpPr>
          <p:nvPr/>
        </p:nvCxnSpPr>
        <p:spPr>
          <a:xfrm>
            <a:off x="2043627" y="2288998"/>
            <a:ext cx="5760000" cy="0"/>
          </a:xfrm>
          <a:prstGeom prst="line">
            <a:avLst/>
          </a:prstGeom>
          <a:ln w="19050">
            <a:solidFill>
              <a:srgbClr val="6EAEDB"/>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8FD0F77-BEAC-4099-BCD0-07A348A81DB8}"/>
              </a:ext>
            </a:extLst>
          </p:cNvPr>
          <p:cNvCxnSpPr>
            <a:stCxn id="2" idx="4"/>
          </p:cNvCxnSpPr>
          <p:nvPr/>
        </p:nvCxnSpPr>
        <p:spPr>
          <a:xfrm flipV="1">
            <a:off x="2043627" y="6178869"/>
            <a:ext cx="5760000" cy="0"/>
          </a:xfrm>
          <a:prstGeom prst="line">
            <a:avLst/>
          </a:prstGeom>
          <a:ln w="19050">
            <a:solidFill>
              <a:srgbClr val="6EAEDB"/>
            </a:solidFill>
          </a:ln>
        </p:spPr>
        <p:style>
          <a:lnRef idx="1">
            <a:schemeClr val="accent1"/>
          </a:lnRef>
          <a:fillRef idx="0">
            <a:schemeClr val="accent1"/>
          </a:fillRef>
          <a:effectRef idx="0">
            <a:schemeClr val="accent1"/>
          </a:effectRef>
          <a:fontRef idx="minor">
            <a:schemeClr val="tx1"/>
          </a:fontRef>
        </p:style>
      </p:cxnSp>
      <p:sp>
        <p:nvSpPr>
          <p:cNvPr id="23" name="矢印: 上下 22">
            <a:extLst>
              <a:ext uri="{FF2B5EF4-FFF2-40B4-BE49-F238E27FC236}">
                <a16:creationId xmlns:a16="http://schemas.microsoft.com/office/drawing/2014/main" id="{F8BBBD90-6796-48FF-83B0-3D78DDE610F2}"/>
              </a:ext>
            </a:extLst>
          </p:cNvPr>
          <p:cNvSpPr/>
          <p:nvPr/>
        </p:nvSpPr>
        <p:spPr>
          <a:xfrm>
            <a:off x="3081254" y="3271362"/>
            <a:ext cx="437668" cy="678708"/>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上下 23">
            <a:extLst>
              <a:ext uri="{FF2B5EF4-FFF2-40B4-BE49-F238E27FC236}">
                <a16:creationId xmlns:a16="http://schemas.microsoft.com/office/drawing/2014/main" id="{5A18F1D7-2BC4-40CF-98B6-554FC1EF84DC}"/>
              </a:ext>
            </a:extLst>
          </p:cNvPr>
          <p:cNvSpPr/>
          <p:nvPr/>
        </p:nvSpPr>
        <p:spPr>
          <a:xfrm>
            <a:off x="3081167" y="4719438"/>
            <a:ext cx="437668" cy="678708"/>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92A06D71-00E6-421F-85EF-9DE1189CA954}"/>
              </a:ext>
            </a:extLst>
          </p:cNvPr>
          <p:cNvSpPr/>
          <p:nvPr/>
        </p:nvSpPr>
        <p:spPr>
          <a:xfrm>
            <a:off x="7839108" y="5080402"/>
            <a:ext cx="383691" cy="1242891"/>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vert="eaVert" rtlCol="0" anchor="ctr"/>
          <a:lstStyle/>
          <a:p>
            <a:pPr algn="ctr"/>
            <a:r>
              <a:rPr kumimoji="1" lang="ja-JP" altLang="en-US" sz="1400" b="1" dirty="0"/>
              <a:t>基盤整備</a:t>
            </a:r>
          </a:p>
        </p:txBody>
      </p:sp>
      <p:sp>
        <p:nvSpPr>
          <p:cNvPr id="26" name="四角形: 角を丸くする 25">
            <a:extLst>
              <a:ext uri="{FF2B5EF4-FFF2-40B4-BE49-F238E27FC236}">
                <a16:creationId xmlns:a16="http://schemas.microsoft.com/office/drawing/2014/main" id="{9466BD02-EBC9-4BD2-B459-BDD070C6C205}"/>
              </a:ext>
            </a:extLst>
          </p:cNvPr>
          <p:cNvSpPr/>
          <p:nvPr/>
        </p:nvSpPr>
        <p:spPr>
          <a:xfrm>
            <a:off x="7841378" y="3718759"/>
            <a:ext cx="383691" cy="1242891"/>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vert="eaVert" rtlCol="0" anchor="ctr"/>
          <a:lstStyle/>
          <a:p>
            <a:pPr algn="ctr"/>
            <a:r>
              <a:rPr kumimoji="1" lang="ja-JP" altLang="en-US" sz="1400" b="1" dirty="0"/>
              <a:t>市民サービス</a:t>
            </a:r>
          </a:p>
        </p:txBody>
      </p:sp>
      <p:sp>
        <p:nvSpPr>
          <p:cNvPr id="27" name="四角形: 角を丸くする 26">
            <a:extLst>
              <a:ext uri="{FF2B5EF4-FFF2-40B4-BE49-F238E27FC236}">
                <a16:creationId xmlns:a16="http://schemas.microsoft.com/office/drawing/2014/main" id="{3DE375AE-922B-4C73-BCC7-617A604C1565}"/>
              </a:ext>
            </a:extLst>
          </p:cNvPr>
          <p:cNvSpPr/>
          <p:nvPr/>
        </p:nvSpPr>
        <p:spPr>
          <a:xfrm>
            <a:off x="7841378" y="2288998"/>
            <a:ext cx="383691" cy="1242891"/>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vert="eaVert" rtlCol="0" anchor="ctr"/>
          <a:lstStyle/>
          <a:p>
            <a:pPr algn="ctr"/>
            <a:r>
              <a:rPr kumimoji="1" lang="ja-JP" altLang="en-US" sz="1400" b="1" dirty="0"/>
              <a:t>市町村支援</a:t>
            </a:r>
          </a:p>
        </p:txBody>
      </p:sp>
      <p:sp>
        <p:nvSpPr>
          <p:cNvPr id="28" name="テキスト ボックス 27">
            <a:extLst>
              <a:ext uri="{FF2B5EF4-FFF2-40B4-BE49-F238E27FC236}">
                <a16:creationId xmlns:a16="http://schemas.microsoft.com/office/drawing/2014/main" id="{2CEA6500-0D52-4B17-A78A-DCE1D63B2DFB}"/>
              </a:ext>
            </a:extLst>
          </p:cNvPr>
          <p:cNvSpPr txBox="1"/>
          <p:nvPr/>
        </p:nvSpPr>
        <p:spPr>
          <a:xfrm>
            <a:off x="3126876" y="3426712"/>
            <a:ext cx="346249" cy="361637"/>
          </a:xfrm>
          <a:prstGeom prst="rect">
            <a:avLst/>
          </a:prstGeom>
          <a:noFill/>
        </p:spPr>
        <p:txBody>
          <a:bodyPr vert="eaVert" wrap="none" rtlCol="0">
            <a:spAutoFit/>
          </a:bodyPr>
          <a:lstStyle/>
          <a:p>
            <a:r>
              <a:rPr kumimoji="1" lang="ja-JP" altLang="en-US" sz="1050" dirty="0"/>
              <a:t>連携</a:t>
            </a:r>
          </a:p>
        </p:txBody>
      </p:sp>
      <p:sp>
        <p:nvSpPr>
          <p:cNvPr id="29" name="テキスト ボックス 28">
            <a:extLst>
              <a:ext uri="{FF2B5EF4-FFF2-40B4-BE49-F238E27FC236}">
                <a16:creationId xmlns:a16="http://schemas.microsoft.com/office/drawing/2014/main" id="{85ADA9D4-874C-41FA-A87D-DF384FA57355}"/>
              </a:ext>
            </a:extLst>
          </p:cNvPr>
          <p:cNvSpPr txBox="1"/>
          <p:nvPr/>
        </p:nvSpPr>
        <p:spPr>
          <a:xfrm>
            <a:off x="3126876" y="4819805"/>
            <a:ext cx="346249" cy="496290"/>
          </a:xfrm>
          <a:prstGeom prst="rect">
            <a:avLst/>
          </a:prstGeom>
          <a:noFill/>
        </p:spPr>
        <p:txBody>
          <a:bodyPr vert="eaVert" wrap="none" rtlCol="0">
            <a:spAutoFit/>
          </a:bodyPr>
          <a:lstStyle/>
          <a:p>
            <a:r>
              <a:rPr kumimoji="1" lang="ja-JP" altLang="en-US" sz="1050" dirty="0"/>
              <a:t>横展開</a:t>
            </a:r>
          </a:p>
        </p:txBody>
      </p:sp>
      <p:sp>
        <p:nvSpPr>
          <p:cNvPr id="30" name="正方形/長方形 29"/>
          <p:cNvSpPr/>
          <p:nvPr/>
        </p:nvSpPr>
        <p:spPr>
          <a:xfrm>
            <a:off x="8317956" y="6337300"/>
            <a:ext cx="813052" cy="52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1" dirty="0" smtClean="0">
                <a:solidFill>
                  <a:srgbClr val="002060"/>
                </a:solidFill>
                <a:latin typeface="ＭＳ Ｐゴシック" panose="020B0600070205080204" pitchFamily="50" charset="-128"/>
                <a:ea typeface="ＭＳ Ｐゴシック" panose="020B0600070205080204" pitchFamily="50" charset="-128"/>
              </a:rPr>
              <a:t>１２</a:t>
            </a:r>
            <a:endParaRPr lang="en-US" altLang="ja-JP" sz="2000" b="1" noProof="0" dirty="0" smtClean="0">
              <a:solidFill>
                <a:srgbClr val="00206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19389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二等辺三角形 32">
            <a:extLst>
              <a:ext uri="{FF2B5EF4-FFF2-40B4-BE49-F238E27FC236}">
                <a16:creationId xmlns:a16="http://schemas.microsoft.com/office/drawing/2014/main" id="{4F0917F5-05EA-43F8-B5B6-656FD054B47F}"/>
              </a:ext>
            </a:extLst>
          </p:cNvPr>
          <p:cNvSpPr/>
          <p:nvPr/>
        </p:nvSpPr>
        <p:spPr>
          <a:xfrm flipV="1">
            <a:off x="2167124" y="5348594"/>
            <a:ext cx="5041829" cy="455339"/>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4" name="円: 塗りつぶしなし 23">
            <a:extLst>
              <a:ext uri="{FF2B5EF4-FFF2-40B4-BE49-F238E27FC236}">
                <a16:creationId xmlns:a16="http://schemas.microsoft.com/office/drawing/2014/main" id="{19A02D66-452E-4FB3-A120-F3380D223179}"/>
              </a:ext>
            </a:extLst>
          </p:cNvPr>
          <p:cNvSpPr/>
          <p:nvPr/>
        </p:nvSpPr>
        <p:spPr>
          <a:xfrm rot="857833">
            <a:off x="3193628" y="2364545"/>
            <a:ext cx="2785406" cy="1824731"/>
          </a:xfrm>
          <a:prstGeom prst="donut">
            <a:avLst>
              <a:gd name="adj" fmla="val 2245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 name="四角形: 角を丸くする 4">
            <a:extLst>
              <a:ext uri="{FF2B5EF4-FFF2-40B4-BE49-F238E27FC236}">
                <a16:creationId xmlns:a16="http://schemas.microsoft.com/office/drawing/2014/main" id="{BE1901CB-D2F4-47EE-9390-490086FAD802}"/>
              </a:ext>
            </a:extLst>
          </p:cNvPr>
          <p:cNvSpPr/>
          <p:nvPr/>
        </p:nvSpPr>
        <p:spPr>
          <a:xfrm>
            <a:off x="361605" y="1458869"/>
            <a:ext cx="4140000" cy="1641501"/>
          </a:xfrm>
          <a:prstGeom prst="roundRect">
            <a:avLst>
              <a:gd name="adj" fmla="val 13345"/>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215"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215"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ja-JP" altLang="en-US" sz="2215"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夢洲コンストラクション</a:t>
            </a:r>
            <a:r>
              <a:rPr kumimoji="1" lang="en-US" altLang="ja-JP" sz="2215"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a:extLst>
              <a:ext uri="{FF2B5EF4-FFF2-40B4-BE49-F238E27FC236}">
                <a16:creationId xmlns:a16="http://schemas.microsoft.com/office/drawing/2014/main" id="{0E5AC6A2-08A9-4151-840D-20848DD033CB}"/>
              </a:ext>
            </a:extLst>
          </p:cNvPr>
          <p:cNvSpPr txBox="1"/>
          <p:nvPr/>
        </p:nvSpPr>
        <p:spPr>
          <a:xfrm>
            <a:off x="465162" y="2132456"/>
            <a:ext cx="2430650"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① 建設</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工事現場内外の移動、</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② 建設</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工事及び資材運搬、</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③ 建設</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作業員の安全・</a:t>
            </a:r>
            <a:r>
              <a:rPr kumimoji="1" lang="ja-JP" altLang="en-US" sz="1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健康</a:t>
            </a:r>
            <a:r>
              <a:rPr kumimoji="1" lang="ja-JP" altLang="en-US" sz="12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管理</a:t>
            </a:r>
            <a:endParaRPr kumimoji="1" lang="en-US" altLang="ja-JP" sz="12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つの円滑化を推進</a:t>
            </a:r>
          </a:p>
        </p:txBody>
      </p:sp>
      <p:sp>
        <p:nvSpPr>
          <p:cNvPr id="16" name="四角形: 角を丸くする 15">
            <a:extLst>
              <a:ext uri="{FF2B5EF4-FFF2-40B4-BE49-F238E27FC236}">
                <a16:creationId xmlns:a16="http://schemas.microsoft.com/office/drawing/2014/main" id="{C481CA01-64D1-4B9D-89D5-4DD729E03643}"/>
              </a:ext>
            </a:extLst>
          </p:cNvPr>
          <p:cNvSpPr/>
          <p:nvPr/>
        </p:nvSpPr>
        <p:spPr>
          <a:xfrm>
            <a:off x="361607" y="3423505"/>
            <a:ext cx="4140000" cy="1759325"/>
          </a:xfrm>
          <a:prstGeom prst="roundRect">
            <a:avLst>
              <a:gd name="adj" fmla="val 9747"/>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215"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ja-JP" altLang="en-US" sz="2215"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大阪・関西万博</a:t>
            </a:r>
            <a:r>
              <a:rPr kumimoji="1" lang="en-US" altLang="ja-JP" sz="2215"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1C575C80-8607-4A9C-8CCC-DBFF9B65F5D3}"/>
              </a:ext>
            </a:extLst>
          </p:cNvPr>
          <p:cNvSpPr txBox="1"/>
          <p:nvPr/>
        </p:nvSpPr>
        <p:spPr>
          <a:xfrm>
            <a:off x="277373" y="4057225"/>
            <a:ext cx="3367362"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（テーマ）</a:t>
            </a:r>
            <a:r>
              <a:rPr kumimoji="1" lang="ja-JP" altLang="en-US" sz="1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いのち輝く</a:t>
            </a:r>
            <a:r>
              <a:rPr kumimoji="1" lang="ja-JP"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未来社会のデザイン</a:t>
            </a:r>
            <a:endParaRPr kumimoji="1" lang="en-US" altLang="ja-JP"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2" name="四角形: 角を丸くする 21">
            <a:extLst>
              <a:ext uri="{FF2B5EF4-FFF2-40B4-BE49-F238E27FC236}">
                <a16:creationId xmlns:a16="http://schemas.microsoft.com/office/drawing/2014/main" id="{4FA84BC6-6768-4AD0-ACB4-AA3D85AC3FB7}"/>
              </a:ext>
            </a:extLst>
          </p:cNvPr>
          <p:cNvSpPr/>
          <p:nvPr/>
        </p:nvSpPr>
        <p:spPr>
          <a:xfrm>
            <a:off x="4779336" y="2649383"/>
            <a:ext cx="4140000" cy="2116212"/>
          </a:xfrm>
          <a:prstGeom prst="roundRect">
            <a:avLst>
              <a:gd name="adj" fmla="val 13345"/>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5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215"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ja-JP" altLang="en-US" sz="2215"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うめきた２期</a:t>
            </a:r>
            <a:r>
              <a:rPr kumimoji="1" lang="en-US" altLang="ja-JP" sz="2215"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969"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a:extLst>
              <a:ext uri="{FF2B5EF4-FFF2-40B4-BE49-F238E27FC236}">
                <a16:creationId xmlns:a16="http://schemas.microsoft.com/office/drawing/2014/main" id="{B2563D57-508B-4BBB-87AA-0209036477A7}"/>
              </a:ext>
            </a:extLst>
          </p:cNvPr>
          <p:cNvSpPr txBox="1"/>
          <p:nvPr/>
        </p:nvSpPr>
        <p:spPr>
          <a:xfrm>
            <a:off x="462834" y="1498736"/>
            <a:ext cx="1031051"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26" name="テキスト ボックス 25">
            <a:extLst>
              <a:ext uri="{FF2B5EF4-FFF2-40B4-BE49-F238E27FC236}">
                <a16:creationId xmlns:a16="http://schemas.microsoft.com/office/drawing/2014/main" id="{72ABA851-19D4-4D0F-A7EB-A16CB5F9A3EA}"/>
              </a:ext>
            </a:extLst>
          </p:cNvPr>
          <p:cNvSpPr txBox="1"/>
          <p:nvPr/>
        </p:nvSpPr>
        <p:spPr>
          <a:xfrm>
            <a:off x="4901468" y="2699606"/>
            <a:ext cx="1031051"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27" name="テキスト ボックス 26">
            <a:extLst>
              <a:ext uri="{FF2B5EF4-FFF2-40B4-BE49-F238E27FC236}">
                <a16:creationId xmlns:a16="http://schemas.microsoft.com/office/drawing/2014/main" id="{8D632208-7A6A-4B5F-9775-B1EDB9A9BBED}"/>
              </a:ext>
            </a:extLst>
          </p:cNvPr>
          <p:cNvSpPr txBox="1"/>
          <p:nvPr/>
        </p:nvSpPr>
        <p:spPr>
          <a:xfrm>
            <a:off x="482365" y="3423505"/>
            <a:ext cx="851515"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29" name="テキスト ボックス 28">
            <a:extLst>
              <a:ext uri="{FF2B5EF4-FFF2-40B4-BE49-F238E27FC236}">
                <a16:creationId xmlns:a16="http://schemas.microsoft.com/office/drawing/2014/main" id="{ABE31C2A-E810-41E7-A7B9-0CA8A2D3D791}"/>
              </a:ext>
            </a:extLst>
          </p:cNvPr>
          <p:cNvSpPr txBox="1"/>
          <p:nvPr/>
        </p:nvSpPr>
        <p:spPr>
          <a:xfrm>
            <a:off x="5041536" y="3920323"/>
            <a:ext cx="3715025"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超スマート社会が到来する中、</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IoT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やビッグデータ等の活用により、創薬や医療機器開発などの分野にとどまらず、人々が</a:t>
            </a:r>
            <a:r>
              <a:rPr kumimoji="0"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健康で豊かに生きる</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ための新しい製品・サービスを創出</a:t>
            </a:r>
          </a:p>
        </p:txBody>
      </p:sp>
      <p:sp>
        <p:nvSpPr>
          <p:cNvPr id="30" name="テキスト ボックス 29">
            <a:extLst>
              <a:ext uri="{FF2B5EF4-FFF2-40B4-BE49-F238E27FC236}">
                <a16:creationId xmlns:a16="http://schemas.microsoft.com/office/drawing/2014/main" id="{D5A4AAB3-30E6-43F6-BAD0-5A0013E1575D}"/>
              </a:ext>
            </a:extLst>
          </p:cNvPr>
          <p:cNvSpPr txBox="1"/>
          <p:nvPr/>
        </p:nvSpPr>
        <p:spPr>
          <a:xfrm>
            <a:off x="4743484" y="3283782"/>
            <a:ext cx="3367362"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（中核機能のテーマ</a:t>
            </a:r>
            <a:r>
              <a:rPr kumimoji="1" lang="ja-JP" altLang="en-US" sz="1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endParaRPr kumimoji="1" lang="en-US" altLang="ja-JP" sz="1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ライフデザイン</a:t>
            </a:r>
            <a:r>
              <a:rPr kumimoji="1" lang="ja-JP" alt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・イノベーション</a:t>
            </a:r>
            <a:endParaRPr kumimoji="1" lang="en-US" altLang="ja-JP"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32" name="テキスト ボックス 31">
            <a:extLst>
              <a:ext uri="{FF2B5EF4-FFF2-40B4-BE49-F238E27FC236}">
                <a16:creationId xmlns:a16="http://schemas.microsoft.com/office/drawing/2014/main" id="{351D4D76-8892-4236-8E30-4DD581C925EF}"/>
              </a:ext>
            </a:extLst>
          </p:cNvPr>
          <p:cNvSpPr txBox="1"/>
          <p:nvPr/>
        </p:nvSpPr>
        <p:spPr>
          <a:xfrm>
            <a:off x="2488961" y="5905868"/>
            <a:ext cx="4294869" cy="717248"/>
          </a:xfrm>
          <a:prstGeom prst="rect">
            <a:avLst/>
          </a:prstGeom>
          <a:solidFill>
            <a:schemeClr val="bg1"/>
          </a:solidFill>
          <a:ln w="38100">
            <a:solidFill>
              <a:schemeClr val="accent1">
                <a:lumMod val="75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めざすは府民・市民の</a:t>
            </a:r>
            <a:r>
              <a:rPr kumimoji="1" lang="en-US" altLang="ja-JP" sz="1846"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QoL</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の向上</a:t>
            </a:r>
            <a:endParaRPr kumimoji="1" lang="en-US" altLang="ja-JP"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「健康寿命の延伸」へ</a:t>
            </a:r>
            <a:endParaRPr kumimoji="1" lang="en-US" altLang="ja-JP"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a:extLst>
              <a:ext uri="{FF2B5EF4-FFF2-40B4-BE49-F238E27FC236}">
                <a16:creationId xmlns:a16="http://schemas.microsoft.com/office/drawing/2014/main" id="{C76EA39F-9F37-46DE-ABEC-039EEE71A456}"/>
              </a:ext>
            </a:extLst>
          </p:cNvPr>
          <p:cNvSpPr txBox="1"/>
          <p:nvPr/>
        </p:nvSpPr>
        <p:spPr>
          <a:xfrm>
            <a:off x="2456599" y="5384790"/>
            <a:ext cx="4313225" cy="3196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スーパーシティと万博</a:t>
            </a:r>
            <a:r>
              <a:rPr kumimoji="1" lang="ja-JP" altLang="en-US" sz="1477"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レガシーを展開</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楕円 34">
            <a:extLst>
              <a:ext uri="{FF2B5EF4-FFF2-40B4-BE49-F238E27FC236}">
                <a16:creationId xmlns:a16="http://schemas.microsoft.com/office/drawing/2014/main" id="{729265D4-DB1E-48EB-8AAB-2C1E67EB040B}"/>
              </a:ext>
            </a:extLst>
          </p:cNvPr>
          <p:cNvSpPr/>
          <p:nvPr/>
        </p:nvSpPr>
        <p:spPr>
          <a:xfrm>
            <a:off x="1294101" y="5823588"/>
            <a:ext cx="1281882" cy="801538"/>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a:extLst>
              <a:ext uri="{FF2B5EF4-FFF2-40B4-BE49-F238E27FC236}">
                <a16:creationId xmlns:a16="http://schemas.microsoft.com/office/drawing/2014/main" id="{0CF0B873-FDDD-46D5-9F41-E14DBC3125B5}"/>
              </a:ext>
            </a:extLst>
          </p:cNvPr>
          <p:cNvSpPr txBox="1"/>
          <p:nvPr/>
        </p:nvSpPr>
        <p:spPr>
          <a:xfrm>
            <a:off x="1167461" y="5974472"/>
            <a:ext cx="1535162" cy="5469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7" b="1" dirty="0" smtClean="0">
                <a:solidFill>
                  <a:prstClr val="white"/>
                </a:solidFill>
                <a:latin typeface="Meiryo UI" panose="020B0604030504040204" pitchFamily="50" charset="-128"/>
                <a:ea typeface="Meiryo UI" panose="020B0604030504040204" pitchFamily="50" charset="-128"/>
              </a:rPr>
              <a:t>大阪</a:t>
            </a:r>
            <a:r>
              <a:rPr kumimoji="1" lang="ja-JP" altLang="en-US" sz="1477" b="1" dirty="0">
                <a:solidFill>
                  <a:prstClr val="white"/>
                </a:solidFill>
                <a:latin typeface="Meiryo UI" panose="020B0604030504040204" pitchFamily="50" charset="-128"/>
                <a:ea typeface="Meiryo UI" panose="020B0604030504040204" pitchFamily="50" charset="-128"/>
              </a:rPr>
              <a:t>全体</a:t>
            </a:r>
            <a:r>
              <a:rPr kumimoji="1" lang="ja-JP" altLang="en-US" sz="1477"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en-US" altLang="ja-JP" sz="1477"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全国への波及</a:t>
            </a:r>
            <a:endParaRPr kumimoji="1" lang="en-US" altLang="ja-JP" sz="1477"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1" name="角丸四角形 13">
            <a:extLst>
              <a:ext uri="{FF2B5EF4-FFF2-40B4-BE49-F238E27FC236}">
                <a16:creationId xmlns:a16="http://schemas.microsoft.com/office/drawing/2014/main" id="{A9F74F56-3560-482B-80A3-3B3D99F40874}"/>
              </a:ext>
            </a:extLst>
          </p:cNvPr>
          <p:cNvSpPr/>
          <p:nvPr/>
        </p:nvSpPr>
        <p:spPr>
          <a:xfrm>
            <a:off x="4775057" y="1590799"/>
            <a:ext cx="4247982" cy="5090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215"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Hiragino Sans W3" charset="-128"/>
              </a:rPr>
              <a:t>『</a:t>
            </a:r>
            <a:r>
              <a:rPr kumimoji="0" lang="ja-JP" altLang="en-US" sz="2215"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Hiragino Sans W3" charset="-128"/>
              </a:rPr>
              <a:t>データで拡げる“健康といのち”</a:t>
            </a:r>
            <a:r>
              <a:rPr kumimoji="0" lang="en-US" altLang="ja-JP" sz="2215"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Hiragino Sans W3" charset="-128"/>
              </a:rPr>
              <a:t>』</a:t>
            </a:r>
            <a:endParaRPr kumimoji="0" lang="en-US" altLang="ja-JP" sz="2215"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Hiragino Sans W3" charset="-128"/>
            </a:endParaRPr>
          </a:p>
        </p:txBody>
      </p:sp>
      <p:pic>
        <p:nvPicPr>
          <p:cNvPr id="28" name="図 2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20987" y="2074955"/>
            <a:ext cx="1551236" cy="1047484"/>
          </a:xfrm>
          <a:prstGeom prst="rect">
            <a:avLst/>
          </a:prstGeom>
          <a:ln>
            <a:noFill/>
          </a:ln>
          <a:effectLst>
            <a:softEdge rad="112500"/>
          </a:effectLst>
        </p:spPr>
      </p:pic>
      <p:pic>
        <p:nvPicPr>
          <p:cNvPr id="39" name="図 3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0986" y="3438974"/>
            <a:ext cx="1524623" cy="1015870"/>
          </a:xfrm>
          <a:prstGeom prst="rect">
            <a:avLst/>
          </a:prstGeom>
          <a:ln>
            <a:noFill/>
          </a:ln>
          <a:effectLst>
            <a:softEdge rad="112500"/>
          </a:effectLst>
        </p:spPr>
      </p:pic>
      <p:pic>
        <p:nvPicPr>
          <p:cNvPr id="41" name="図 40"/>
          <p:cNvPicPr>
            <a:picLocks noChangeAspect="1"/>
          </p:cNvPicPr>
          <p:nvPr/>
        </p:nvPicPr>
        <p:blipFill rotWithShape="1">
          <a:blip r:embed="rId4" cstate="email">
            <a:extLst>
              <a:ext uri="{28A0092B-C50C-407E-A947-70E740481C1C}">
                <a14:useLocalDpi xmlns:a14="http://schemas.microsoft.com/office/drawing/2010/main"/>
              </a:ext>
            </a:extLst>
          </a:blip>
          <a:stretch/>
        </p:blipFill>
        <p:spPr>
          <a:xfrm>
            <a:off x="7274986" y="2722882"/>
            <a:ext cx="1584000" cy="1040316"/>
          </a:xfrm>
          <a:prstGeom prst="rect">
            <a:avLst/>
          </a:prstGeom>
          <a:effectLst>
            <a:softEdge rad="114300"/>
          </a:effectLst>
        </p:spPr>
      </p:pic>
      <p:pic>
        <p:nvPicPr>
          <p:cNvPr id="44" name="図 43">
            <a:extLst>
              <a:ext uri="{FF2B5EF4-FFF2-40B4-BE49-F238E27FC236}">
                <a16:creationId xmlns:a16="http://schemas.microsoft.com/office/drawing/2014/main" id="{B2BCAF3C-27BD-477C-8F17-1487C7F0021B}"/>
              </a:ext>
            </a:extLst>
          </p:cNvPr>
          <p:cNvPicPr>
            <a:picLocks noChangeAspect="1"/>
          </p:cNvPicPr>
          <p:nvPr/>
        </p:nvPicPr>
        <p:blipFill>
          <a:blip r:embed="rId5" cstate="email">
            <a:duotone>
              <a:prstClr val="black"/>
              <a:schemeClr val="accent2">
                <a:tint val="45000"/>
                <a:satMod val="400000"/>
              </a:schemeClr>
            </a:duotone>
            <a:alphaModFix amt="70000"/>
            <a:extLst>
              <a:ext uri="{BEBA8EAE-BF5A-486C-A8C5-ECC9F3942E4B}">
                <a14:imgProps xmlns:a14="http://schemas.microsoft.com/office/drawing/2010/main">
                  <a14:imgLayer r:embed="rId6">
                    <a14:imgEffect>
                      <a14:backgroundRemoval t="4895" b="97669" l="9324" r="89977">
                        <a14:foregroundMark x1="47552" y1="5361" x2="47552" y2="5361"/>
                        <a14:foregroundMark x1="25641" y1="93939" x2="25641" y2="93939"/>
                        <a14:foregroundMark x1="19580" y1="97669" x2="19580" y2="97669"/>
                        <a14:foregroundMark x1="33566" y1="78788" x2="33566" y2="78788"/>
                        <a14:foregroundMark x1="46620" y1="4662" x2="46620" y2="4662"/>
                        <a14:foregroundMark x1="50117" y1="50117" x2="50117" y2="50117"/>
                        <a14:foregroundMark x1="51282" y1="56410" x2="51282" y2="56410"/>
                      </a14:backgroundRemoval>
                    </a14:imgEffect>
                    <a14:imgEffect>
                      <a14:sharpenSoften amount="-100000"/>
                    </a14:imgEffect>
                    <a14:imgEffect>
                      <a14:saturation sat="150000"/>
                    </a14:imgEffect>
                  </a14:imgLayer>
                </a14:imgProps>
              </a:ext>
              <a:ext uri="{28A0092B-C50C-407E-A947-70E740481C1C}">
                <a14:useLocalDpi xmlns:a14="http://schemas.microsoft.com/office/drawing/2010/main"/>
              </a:ext>
            </a:extLst>
          </a:blip>
          <a:stretch>
            <a:fillRect/>
          </a:stretch>
        </p:blipFill>
        <p:spPr>
          <a:xfrm>
            <a:off x="7526954" y="5066054"/>
            <a:ext cx="1533219" cy="1735720"/>
          </a:xfrm>
          <a:prstGeom prst="rect">
            <a:avLst/>
          </a:prstGeom>
        </p:spPr>
      </p:pic>
      <p:sp>
        <p:nvSpPr>
          <p:cNvPr id="45" name="テキスト ボックス 44"/>
          <p:cNvSpPr txBox="1"/>
          <p:nvPr/>
        </p:nvSpPr>
        <p:spPr>
          <a:xfrm>
            <a:off x="6877495" y="5874662"/>
            <a:ext cx="139313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スーパーシティと</a:t>
            </a:r>
            <a:endParaRPr kumimoji="1" lang="en-US" altLang="ja-JP"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万博レガシーを</a:t>
            </a:r>
            <a:endParaRPr kumimoji="1" lang="en-US" altLang="ja-JP"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880</a:t>
            </a:r>
            <a:r>
              <a:rPr kumimoji="1" lang="ja-JP" altLang="en-US"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万府民につなぐ</a:t>
            </a:r>
          </a:p>
        </p:txBody>
      </p:sp>
      <p:sp>
        <p:nvSpPr>
          <p:cNvPr id="46" name="テキスト ボックス 45">
            <a:extLst>
              <a:ext uri="{FF2B5EF4-FFF2-40B4-BE49-F238E27FC236}">
                <a16:creationId xmlns:a16="http://schemas.microsoft.com/office/drawing/2014/main" id="{94166CB1-C894-4E7B-B78E-0F3495F503B6}"/>
              </a:ext>
            </a:extLst>
          </p:cNvPr>
          <p:cNvSpPr txBox="1"/>
          <p:nvPr/>
        </p:nvSpPr>
        <p:spPr>
          <a:xfrm>
            <a:off x="6877495" y="5541820"/>
            <a:ext cx="1763155" cy="322145"/>
          </a:xfrm>
          <a:prstGeom prst="roundRect">
            <a:avLst/>
          </a:prstGeom>
          <a:solidFill>
            <a:schemeClr val="accent2">
              <a:lumMod val="7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輝く未来社会</a:t>
            </a:r>
          </a:p>
        </p:txBody>
      </p:sp>
      <p:sp>
        <p:nvSpPr>
          <p:cNvPr id="50" name="テキスト ボックス 49">
            <a:extLst>
              <a:ext uri="{FF2B5EF4-FFF2-40B4-BE49-F238E27FC236}">
                <a16:creationId xmlns:a16="http://schemas.microsoft.com/office/drawing/2014/main" id="{9DA5F400-9ADC-4263-99DF-76FAF877C53E}"/>
              </a:ext>
            </a:extLst>
          </p:cNvPr>
          <p:cNvSpPr txBox="1"/>
          <p:nvPr/>
        </p:nvSpPr>
        <p:spPr>
          <a:xfrm>
            <a:off x="296731" y="4435313"/>
            <a:ext cx="1072846" cy="262829"/>
          </a:xfrm>
          <a:prstGeom prst="rect">
            <a:avLst/>
          </a:prstGeom>
          <a:noFill/>
        </p:spPr>
        <p:txBody>
          <a:bodyPr wrap="square">
            <a:spAutoFit/>
          </a:bodyPr>
          <a:lstStyle/>
          <a:p>
            <a:r>
              <a:rPr kumimoji="1" lang="ja-JP" altLang="en-US" sz="1108"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（サブテーマ）</a:t>
            </a:r>
          </a:p>
        </p:txBody>
      </p:sp>
      <p:sp>
        <p:nvSpPr>
          <p:cNvPr id="51" name="テキスト ボックス 50">
            <a:extLst>
              <a:ext uri="{FF2B5EF4-FFF2-40B4-BE49-F238E27FC236}">
                <a16:creationId xmlns:a16="http://schemas.microsoft.com/office/drawing/2014/main" id="{275EC610-AEE1-4540-92BC-8F60E8893666}"/>
              </a:ext>
            </a:extLst>
          </p:cNvPr>
          <p:cNvSpPr txBox="1"/>
          <p:nvPr/>
        </p:nvSpPr>
        <p:spPr>
          <a:xfrm>
            <a:off x="1170780" y="4435313"/>
            <a:ext cx="2743200" cy="560923"/>
          </a:xfrm>
          <a:prstGeom prst="rect">
            <a:avLst/>
          </a:prstGeom>
          <a:noFill/>
        </p:spPr>
        <p:txBody>
          <a:bodyPr wrap="square">
            <a:spAutoFit/>
          </a:bodyPr>
          <a:lstStyle/>
          <a:p>
            <a:pPr defTabSz="844083">
              <a:defRPr/>
            </a:pPr>
            <a:r>
              <a:rPr kumimoji="1" lang="en-US" altLang="ja-JP" sz="1015" dirty="0">
                <a:latin typeface="Meiryo UI" panose="020B0604030504040204" pitchFamily="50" charset="-128"/>
                <a:ea typeface="Meiryo UI" panose="020B0604030504040204" pitchFamily="50" charset="-128"/>
              </a:rPr>
              <a:t>『Saving Lives</a:t>
            </a:r>
            <a:r>
              <a:rPr kumimoji="1" lang="ja-JP" altLang="en-US" sz="1015" dirty="0">
                <a:latin typeface="Meiryo UI" panose="020B0604030504040204" pitchFamily="50" charset="-128"/>
                <a:ea typeface="Meiryo UI" panose="020B0604030504040204" pitchFamily="50" charset="-128"/>
              </a:rPr>
              <a:t>（いのちを救う）</a:t>
            </a:r>
            <a:r>
              <a:rPr kumimoji="1" lang="en-US" altLang="ja-JP" sz="1015" dirty="0">
                <a:latin typeface="Meiryo UI" panose="020B0604030504040204" pitchFamily="50" charset="-128"/>
                <a:ea typeface="Meiryo UI" panose="020B0604030504040204" pitchFamily="50" charset="-128"/>
              </a:rPr>
              <a:t>』</a:t>
            </a:r>
          </a:p>
          <a:p>
            <a:pPr defTabSz="844083">
              <a:defRPr/>
            </a:pPr>
            <a:r>
              <a:rPr kumimoji="1" lang="en-US" altLang="ja-JP" sz="1015" dirty="0">
                <a:latin typeface="Meiryo UI" panose="020B0604030504040204" pitchFamily="50" charset="-128"/>
                <a:ea typeface="Meiryo UI" panose="020B0604030504040204" pitchFamily="50" charset="-128"/>
              </a:rPr>
              <a:t>『Empowering Lives</a:t>
            </a:r>
            <a:r>
              <a:rPr kumimoji="1" lang="ja-JP" altLang="en-US" sz="1015" dirty="0">
                <a:latin typeface="Meiryo UI" panose="020B0604030504040204" pitchFamily="50" charset="-128"/>
                <a:ea typeface="Meiryo UI" panose="020B0604030504040204" pitchFamily="50" charset="-128"/>
              </a:rPr>
              <a:t>（いのちに力を与える）</a:t>
            </a:r>
            <a:r>
              <a:rPr kumimoji="1" lang="en-US" altLang="ja-JP" sz="1015" dirty="0">
                <a:latin typeface="Meiryo UI" panose="020B0604030504040204" pitchFamily="50" charset="-128"/>
                <a:ea typeface="Meiryo UI" panose="020B0604030504040204" pitchFamily="50" charset="-128"/>
              </a:rPr>
              <a:t>』</a:t>
            </a:r>
          </a:p>
          <a:p>
            <a:pPr defTabSz="844083">
              <a:defRPr/>
            </a:pPr>
            <a:r>
              <a:rPr kumimoji="1" lang="en-US" altLang="ja-JP" sz="1015" dirty="0">
                <a:latin typeface="Meiryo UI" panose="020B0604030504040204" pitchFamily="50" charset="-128"/>
                <a:ea typeface="Meiryo UI" panose="020B0604030504040204" pitchFamily="50" charset="-128"/>
              </a:rPr>
              <a:t>『Connecting Lives</a:t>
            </a:r>
            <a:r>
              <a:rPr kumimoji="1" lang="ja-JP" altLang="en-US" sz="1015" dirty="0">
                <a:latin typeface="Meiryo UI" panose="020B0604030504040204" pitchFamily="50" charset="-128"/>
                <a:ea typeface="Meiryo UI" panose="020B0604030504040204" pitchFamily="50" charset="-128"/>
              </a:rPr>
              <a:t>（いのちをつなぐ）</a:t>
            </a:r>
            <a:r>
              <a:rPr kumimoji="1" lang="en-US" altLang="ja-JP" sz="1015" dirty="0">
                <a:latin typeface="Meiryo UI" panose="020B0604030504040204" pitchFamily="50" charset="-128"/>
                <a:ea typeface="Meiryo UI" panose="020B0604030504040204" pitchFamily="50" charset="-128"/>
              </a:rPr>
              <a:t>』</a:t>
            </a:r>
            <a:endParaRPr kumimoji="1" lang="ja-JP" altLang="en-US" sz="1015"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戦略</a:t>
            </a:r>
            <a:r>
              <a:rPr lang="en-US" altLang="ja-JP" dirty="0">
                <a:latin typeface="Meiryo UI" panose="020B0604030504040204" pitchFamily="50" charset="-128"/>
                <a:ea typeface="Meiryo UI" panose="020B0604030504040204" pitchFamily="50" charset="-128"/>
              </a:rPr>
              <a:t>Ver2.0</a:t>
            </a:r>
            <a:r>
              <a:rPr lang="ja-JP" altLang="en-US" dirty="0">
                <a:latin typeface="Meiryo UI" panose="020B0604030504040204" pitchFamily="50" charset="-128"/>
                <a:ea typeface="Meiryo UI" panose="020B0604030504040204" pitchFamily="50" charset="-128"/>
              </a:rPr>
              <a:t>における取組内容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府市連携</a:t>
            </a:r>
            <a:r>
              <a:rPr lang="en-US" altLang="ja-JP" dirty="0">
                <a:latin typeface="Meiryo UI" panose="020B0604030504040204" pitchFamily="50" charset="-128"/>
                <a:ea typeface="Meiryo UI" panose="020B0604030504040204" pitchFamily="50" charset="-128"/>
              </a:rPr>
              <a:t>】</a:t>
            </a:r>
            <a:endParaRPr kumimoji="1" lang="ja-JP" altLang="en-US" dirty="0"/>
          </a:p>
        </p:txBody>
      </p:sp>
      <p:sp>
        <p:nvSpPr>
          <p:cNvPr id="6" name="テキスト プレースホルダー 5"/>
          <p:cNvSpPr>
            <a:spLocks noGrp="1"/>
          </p:cNvSpPr>
          <p:nvPr>
            <p:ph type="body" sz="quarter" idx="13"/>
          </p:nvPr>
        </p:nvSpPr>
        <p:spPr/>
        <p:txBody>
          <a:bodyPr/>
          <a:lstStyle/>
          <a:p>
            <a:r>
              <a:rPr lang="ja-JP" altLang="en-US" dirty="0"/>
              <a:t>第２章　戦略のバージョンアップ</a:t>
            </a:r>
            <a:r>
              <a:rPr lang="en-US" altLang="ja-JP" dirty="0"/>
              <a:t>〔</a:t>
            </a:r>
            <a:r>
              <a:rPr lang="ja-JP" altLang="en-US" dirty="0"/>
              <a:t>基本方針</a:t>
            </a:r>
            <a:r>
              <a:rPr lang="en-US" altLang="ja-JP" dirty="0"/>
              <a:t>〕</a:t>
            </a:r>
            <a:endParaRPr lang="ja-JP" altLang="en-US" dirty="0"/>
          </a:p>
          <a:p>
            <a:endParaRPr kumimoji="1" lang="ja-JP" altLang="en-US" dirty="0"/>
          </a:p>
        </p:txBody>
      </p:sp>
      <p:sp>
        <p:nvSpPr>
          <p:cNvPr id="37" name="テキスト ボックス 36">
            <a:extLst>
              <a:ext uri="{FF2B5EF4-FFF2-40B4-BE49-F238E27FC236}">
                <a16:creationId xmlns:a16="http://schemas.microsoft.com/office/drawing/2014/main" id="{525DECFD-A266-440D-9EBE-260619837D2A}"/>
              </a:ext>
            </a:extLst>
          </p:cNvPr>
          <p:cNvSpPr txBox="1"/>
          <p:nvPr/>
        </p:nvSpPr>
        <p:spPr>
          <a:xfrm>
            <a:off x="656823" y="711449"/>
            <a:ext cx="7983827" cy="646331"/>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dirty="0"/>
              <a:t>大阪における「都市課題の解決」と「経済の活性化」を目指し、府市が連携して、スーパーシティの実現に取り組む</a:t>
            </a:r>
          </a:p>
        </p:txBody>
      </p:sp>
      <p:sp>
        <p:nvSpPr>
          <p:cNvPr id="38" name="正方形/長方形 37"/>
          <p:cNvSpPr/>
          <p:nvPr/>
        </p:nvSpPr>
        <p:spPr>
          <a:xfrm>
            <a:off x="8442250" y="25463"/>
            <a:ext cx="64768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１３</a:t>
            </a:r>
            <a:endPar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4179871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戦略</a:t>
            </a:r>
            <a:r>
              <a:rPr lang="en-US" altLang="ja-JP" dirty="0">
                <a:latin typeface="Meiryo UI" panose="020B0604030504040204" pitchFamily="50" charset="-128"/>
                <a:ea typeface="Meiryo UI" panose="020B0604030504040204" pitchFamily="50" charset="-128"/>
              </a:rPr>
              <a:t>Ver2.0</a:t>
            </a:r>
            <a:r>
              <a:rPr lang="ja-JP" altLang="en-US" dirty="0">
                <a:latin typeface="Meiryo UI" panose="020B0604030504040204" pitchFamily="50" charset="-128"/>
                <a:ea typeface="Meiryo UI" panose="020B0604030504040204" pitchFamily="50" charset="-128"/>
              </a:rPr>
              <a:t>における取組内容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大阪府</a:t>
            </a:r>
            <a:r>
              <a:rPr lang="en-US" altLang="ja-JP" dirty="0">
                <a:latin typeface="Meiryo UI" panose="020B0604030504040204" pitchFamily="50" charset="-128"/>
                <a:ea typeface="Meiryo UI" panose="020B0604030504040204" pitchFamily="50" charset="-128"/>
              </a:rPr>
              <a:t>】</a:t>
            </a:r>
            <a:endParaRPr kumimoji="1" lang="ja-JP" altLang="en-US" dirty="0"/>
          </a:p>
        </p:txBody>
      </p:sp>
      <p:sp>
        <p:nvSpPr>
          <p:cNvPr id="3" name="テキスト プレースホルダー 2"/>
          <p:cNvSpPr>
            <a:spLocks noGrp="1"/>
          </p:cNvSpPr>
          <p:nvPr>
            <p:ph type="body" sz="quarter" idx="13"/>
          </p:nvPr>
        </p:nvSpPr>
        <p:spPr/>
        <p:txBody>
          <a:bodyPr/>
          <a:lstStyle/>
          <a:p>
            <a:r>
              <a:rPr lang="ja-JP" altLang="en-US" dirty="0"/>
              <a:t>第２章　戦略のバージョンアップ</a:t>
            </a:r>
            <a:r>
              <a:rPr lang="en-US" altLang="ja-JP" dirty="0"/>
              <a:t>〔</a:t>
            </a:r>
            <a:r>
              <a:rPr lang="ja-JP" altLang="en-US" dirty="0"/>
              <a:t>基本方針</a:t>
            </a:r>
            <a:r>
              <a:rPr lang="en-US" altLang="ja-JP" dirty="0"/>
              <a:t>〕</a:t>
            </a:r>
            <a:endParaRPr lang="ja-JP" altLang="en-US" dirty="0"/>
          </a:p>
        </p:txBody>
      </p:sp>
      <p:sp>
        <p:nvSpPr>
          <p:cNvPr id="7" name="テキスト ボックス 6">
            <a:extLst>
              <a:ext uri="{FF2B5EF4-FFF2-40B4-BE49-F238E27FC236}">
                <a16:creationId xmlns:a16="http://schemas.microsoft.com/office/drawing/2014/main" id="{5A91E7D1-2F24-4A7B-869D-3E824D70BF2F}"/>
              </a:ext>
            </a:extLst>
          </p:cNvPr>
          <p:cNvSpPr txBox="1"/>
          <p:nvPr/>
        </p:nvSpPr>
        <p:spPr>
          <a:xfrm>
            <a:off x="3275526" y="1552496"/>
            <a:ext cx="2682312" cy="1208023"/>
          </a:xfrm>
          <a:prstGeom prst="rect">
            <a:avLst/>
          </a:prstGeom>
          <a:noFill/>
        </p:spPr>
        <p:txBody>
          <a:bodyPr wrap="square" rtlCol="0">
            <a:spAutoFit/>
          </a:bodyPr>
          <a:lstStyle/>
          <a:p>
            <a:r>
              <a:rPr kumimoji="1" lang="ja-JP" altLang="en-US" sz="1200" dirty="0"/>
              <a:t>①　</a:t>
            </a:r>
            <a:r>
              <a:rPr kumimoji="1" lang="en-US" altLang="ja-JP" sz="1200" dirty="0" smtClean="0"/>
              <a:t>OSPF</a:t>
            </a:r>
            <a:r>
              <a:rPr kumimoji="1" lang="ja-JP" altLang="en-US" sz="1200" dirty="0"/>
              <a:t>プロジェクト</a:t>
            </a:r>
            <a:endParaRPr kumimoji="1" lang="en-US" altLang="ja-JP" sz="1200" dirty="0"/>
          </a:p>
          <a:p>
            <a:r>
              <a:rPr kumimoji="1" lang="ja-JP" altLang="en-US" sz="1200" dirty="0"/>
              <a:t>　　</a:t>
            </a:r>
            <a:r>
              <a:rPr kumimoji="1" lang="ja-JP" altLang="en-US" sz="1400" dirty="0"/>
              <a:t>　</a:t>
            </a:r>
            <a:r>
              <a:rPr kumimoji="1" lang="en-US" altLang="ja-JP" sz="1100" dirty="0"/>
              <a:t>【7</a:t>
            </a:r>
            <a:r>
              <a:rPr kumimoji="1" lang="ja-JP" altLang="en-US" sz="1100" dirty="0"/>
              <a:t>分野</a:t>
            </a:r>
            <a:r>
              <a:rPr kumimoji="1" lang="en-US" altLang="ja-JP" sz="1100" dirty="0"/>
              <a:t>26</a:t>
            </a:r>
            <a:r>
              <a:rPr kumimoji="1" lang="ja-JP" altLang="en-US" sz="1100" dirty="0"/>
              <a:t>プロジェクト</a:t>
            </a:r>
            <a:r>
              <a:rPr kumimoji="1" lang="en-US" altLang="ja-JP" sz="1100" dirty="0"/>
              <a:t>】</a:t>
            </a:r>
            <a:endParaRPr kumimoji="1" lang="en-US" altLang="ja-JP" sz="1400" dirty="0"/>
          </a:p>
          <a:p>
            <a:pPr marL="228600" indent="-228600">
              <a:buFont typeface="+mj-ea"/>
              <a:buAutoNum type="circleNumDbPlain"/>
            </a:pPr>
            <a:endParaRPr kumimoji="1" lang="en-US" altLang="ja-JP" sz="1050" dirty="0"/>
          </a:p>
          <a:p>
            <a:r>
              <a:rPr kumimoji="1" lang="ja-JP" altLang="en-US" sz="1200" dirty="0"/>
              <a:t>②　課題の見える化コーディネート</a:t>
            </a:r>
            <a:endParaRPr kumimoji="1" lang="en-US" altLang="ja-JP" sz="1200" dirty="0"/>
          </a:p>
          <a:p>
            <a:endParaRPr kumimoji="1" lang="en-US" altLang="ja-JP" sz="1000" dirty="0"/>
          </a:p>
          <a:p>
            <a:r>
              <a:rPr kumimoji="1" lang="ja-JP" altLang="en-US" sz="1200" dirty="0"/>
              <a:t>③　ワークショップ／セミナー</a:t>
            </a:r>
          </a:p>
        </p:txBody>
      </p:sp>
      <p:sp>
        <p:nvSpPr>
          <p:cNvPr id="13" name="テキスト ボックス 12">
            <a:extLst>
              <a:ext uri="{FF2B5EF4-FFF2-40B4-BE49-F238E27FC236}">
                <a16:creationId xmlns:a16="http://schemas.microsoft.com/office/drawing/2014/main" id="{53ED0D9A-BC6F-43D1-B588-851A968DC7EE}"/>
              </a:ext>
            </a:extLst>
          </p:cNvPr>
          <p:cNvSpPr txBox="1"/>
          <p:nvPr/>
        </p:nvSpPr>
        <p:spPr>
          <a:xfrm>
            <a:off x="3267492" y="1227942"/>
            <a:ext cx="2556000" cy="276999"/>
          </a:xfrm>
          <a:prstGeom prst="rect">
            <a:avLst/>
          </a:prstGeom>
          <a:solidFill>
            <a:schemeClr val="accent2">
              <a:lumMod val="60000"/>
              <a:lumOff val="40000"/>
            </a:schemeClr>
          </a:solidFill>
        </p:spPr>
        <p:txBody>
          <a:bodyPr wrap="none" rtlCol="0">
            <a:noAutofit/>
          </a:bodyPr>
          <a:lstStyle/>
          <a:p>
            <a:r>
              <a:rPr kumimoji="1" lang="ja-JP" altLang="en-US" sz="1200" b="1" dirty="0"/>
              <a:t>１）スマートシティサービス</a:t>
            </a:r>
          </a:p>
        </p:txBody>
      </p:sp>
      <p:sp>
        <p:nvSpPr>
          <p:cNvPr id="14" name="テキスト ボックス 13">
            <a:extLst>
              <a:ext uri="{FF2B5EF4-FFF2-40B4-BE49-F238E27FC236}">
                <a16:creationId xmlns:a16="http://schemas.microsoft.com/office/drawing/2014/main" id="{C5C64922-4766-4C15-9BDD-6E30FCF98A65}"/>
              </a:ext>
            </a:extLst>
          </p:cNvPr>
          <p:cNvSpPr txBox="1"/>
          <p:nvPr/>
        </p:nvSpPr>
        <p:spPr>
          <a:xfrm>
            <a:off x="382754" y="1209661"/>
            <a:ext cx="2666247" cy="276999"/>
          </a:xfrm>
          <a:prstGeom prst="rect">
            <a:avLst/>
          </a:prstGeom>
          <a:solidFill>
            <a:srgbClr val="FFC000"/>
          </a:solidFill>
        </p:spPr>
        <p:txBody>
          <a:bodyPr wrap="square" rtlCol="0">
            <a:noAutofit/>
          </a:bodyPr>
          <a:lstStyle/>
          <a:p>
            <a:r>
              <a:rPr kumimoji="1" lang="ja-JP" altLang="en-US" sz="1200" b="1" dirty="0"/>
              <a:t>１）大阪版デジタル庁</a:t>
            </a:r>
          </a:p>
        </p:txBody>
      </p:sp>
      <p:sp>
        <p:nvSpPr>
          <p:cNvPr id="15" name="テキスト ボックス 14">
            <a:extLst>
              <a:ext uri="{FF2B5EF4-FFF2-40B4-BE49-F238E27FC236}">
                <a16:creationId xmlns:a16="http://schemas.microsoft.com/office/drawing/2014/main" id="{D345FD83-B2BA-4D32-9272-7033AEEEB99D}"/>
              </a:ext>
            </a:extLst>
          </p:cNvPr>
          <p:cNvSpPr txBox="1"/>
          <p:nvPr/>
        </p:nvSpPr>
        <p:spPr>
          <a:xfrm>
            <a:off x="367764" y="4840154"/>
            <a:ext cx="2556000" cy="276999"/>
          </a:xfrm>
          <a:prstGeom prst="rect">
            <a:avLst/>
          </a:prstGeom>
          <a:solidFill>
            <a:schemeClr val="accent2">
              <a:lumMod val="60000"/>
              <a:lumOff val="40000"/>
            </a:schemeClr>
          </a:solidFill>
        </p:spPr>
        <p:txBody>
          <a:bodyPr wrap="none" rtlCol="0">
            <a:noAutofit/>
          </a:bodyPr>
          <a:lstStyle/>
          <a:p>
            <a:r>
              <a:rPr kumimoji="1" lang="ja-JP" altLang="en-US" sz="1200" b="1" dirty="0"/>
              <a:t>４）チャレンジフィールド</a:t>
            </a:r>
          </a:p>
        </p:txBody>
      </p:sp>
      <p:sp>
        <p:nvSpPr>
          <p:cNvPr id="16" name="テキスト ボックス 15">
            <a:extLst>
              <a:ext uri="{FF2B5EF4-FFF2-40B4-BE49-F238E27FC236}">
                <a16:creationId xmlns:a16="http://schemas.microsoft.com/office/drawing/2014/main" id="{09873D4F-5A6F-416A-8E7B-236060D0A610}"/>
              </a:ext>
            </a:extLst>
          </p:cNvPr>
          <p:cNvSpPr txBox="1"/>
          <p:nvPr/>
        </p:nvSpPr>
        <p:spPr>
          <a:xfrm>
            <a:off x="384466" y="2985597"/>
            <a:ext cx="2666247" cy="276999"/>
          </a:xfrm>
          <a:prstGeom prst="rect">
            <a:avLst/>
          </a:prstGeom>
          <a:solidFill>
            <a:schemeClr val="accent2">
              <a:lumMod val="60000"/>
              <a:lumOff val="40000"/>
            </a:schemeClr>
          </a:solidFill>
        </p:spPr>
        <p:txBody>
          <a:bodyPr wrap="none" rtlCol="0">
            <a:noAutofit/>
          </a:bodyPr>
          <a:lstStyle/>
          <a:p>
            <a:r>
              <a:rPr kumimoji="1" lang="ja-JP" altLang="en-US" sz="1200" b="1" dirty="0"/>
              <a:t>５）データ戦略</a:t>
            </a:r>
          </a:p>
        </p:txBody>
      </p:sp>
      <p:sp>
        <p:nvSpPr>
          <p:cNvPr id="23" name="テキスト ボックス 22">
            <a:extLst>
              <a:ext uri="{FF2B5EF4-FFF2-40B4-BE49-F238E27FC236}">
                <a16:creationId xmlns:a16="http://schemas.microsoft.com/office/drawing/2014/main" id="{34BCE581-54C4-4509-A7A5-4A4234E0058D}"/>
              </a:ext>
            </a:extLst>
          </p:cNvPr>
          <p:cNvSpPr txBox="1"/>
          <p:nvPr/>
        </p:nvSpPr>
        <p:spPr>
          <a:xfrm>
            <a:off x="348351" y="3307863"/>
            <a:ext cx="2734294" cy="1308050"/>
          </a:xfrm>
          <a:prstGeom prst="rect">
            <a:avLst/>
          </a:prstGeom>
          <a:noFill/>
        </p:spPr>
        <p:txBody>
          <a:bodyPr wrap="square" rtlCol="0">
            <a:spAutoFit/>
          </a:bodyPr>
          <a:lstStyle/>
          <a:p>
            <a:pPr marL="228600" indent="-228600">
              <a:buFont typeface="+mj-ea"/>
              <a:buAutoNum type="circleNumDbPlain"/>
            </a:pPr>
            <a:r>
              <a:rPr kumimoji="1" lang="ja-JP" altLang="en-US" sz="1200" dirty="0"/>
              <a:t>オープンデータの充実</a:t>
            </a:r>
            <a:endParaRPr kumimoji="1" lang="en-US" altLang="ja-JP" sz="1200" dirty="0"/>
          </a:p>
          <a:p>
            <a:pPr marL="228600" indent="-228600">
              <a:buFont typeface="+mj-ea"/>
              <a:buAutoNum type="circleNumDbPlain"/>
            </a:pPr>
            <a:endParaRPr kumimoji="1" lang="en-US" altLang="ja-JP" sz="1000" dirty="0"/>
          </a:p>
          <a:p>
            <a:pPr marL="228600" indent="-228600">
              <a:buFont typeface="+mj-ea"/>
              <a:buAutoNum type="circleNumDbPlain"/>
            </a:pPr>
            <a:r>
              <a:rPr kumimoji="1" lang="ja-JP" altLang="en-US" sz="1200" dirty="0"/>
              <a:t>市町村オープンデータの支援</a:t>
            </a:r>
            <a:endParaRPr kumimoji="1" lang="en-US" altLang="ja-JP" sz="1200" dirty="0"/>
          </a:p>
          <a:p>
            <a:pPr marL="228600" indent="-228600">
              <a:buFont typeface="+mj-ea"/>
              <a:buAutoNum type="circleNumDbPlain"/>
            </a:pPr>
            <a:endParaRPr kumimoji="1" lang="en-US" altLang="ja-JP" sz="1000" dirty="0"/>
          </a:p>
          <a:p>
            <a:pPr marL="228600" indent="-228600">
              <a:buFont typeface="+mj-ea"/>
              <a:buAutoNum type="circleNumDbPlain"/>
            </a:pPr>
            <a:r>
              <a:rPr kumimoji="1" lang="ja-JP" altLang="en-US" sz="1200" dirty="0"/>
              <a:t>行政データの利活用促進</a:t>
            </a:r>
            <a:endParaRPr kumimoji="1" lang="en-US" altLang="ja-JP" sz="1200" dirty="0"/>
          </a:p>
          <a:p>
            <a:pPr marL="228600" indent="-228600">
              <a:buFont typeface="+mj-ea"/>
              <a:buAutoNum type="circleNumDbPlain"/>
            </a:pPr>
            <a:endParaRPr kumimoji="1" lang="en-US" altLang="ja-JP" sz="1000" dirty="0"/>
          </a:p>
          <a:p>
            <a:pPr marL="228600" indent="-228600">
              <a:buFont typeface="+mj-ea"/>
              <a:buAutoNum type="circleNumDbPlain"/>
            </a:pPr>
            <a:r>
              <a:rPr kumimoji="1" lang="ja-JP" altLang="en-US" sz="1200" dirty="0"/>
              <a:t>広域</a:t>
            </a:r>
            <a:r>
              <a:rPr kumimoji="1" lang="ja-JP" altLang="en-US" sz="1200" dirty="0" smtClean="0"/>
              <a:t>都市</a:t>
            </a:r>
            <a:r>
              <a:rPr kumimoji="1" lang="en-US" altLang="ja-JP" sz="1200" dirty="0" smtClean="0"/>
              <a:t>OS </a:t>
            </a:r>
            <a:r>
              <a:rPr kumimoji="1" lang="en-US" altLang="ja-JP" sz="1200" dirty="0"/>
              <a:t>【ORDEN】</a:t>
            </a:r>
            <a:r>
              <a:rPr kumimoji="1" lang="ja-JP" altLang="en-US" sz="1200" dirty="0"/>
              <a:t>（再掲）</a:t>
            </a:r>
          </a:p>
        </p:txBody>
      </p:sp>
      <p:sp>
        <p:nvSpPr>
          <p:cNvPr id="18" name="テキスト ボックス 17">
            <a:extLst>
              <a:ext uri="{FF2B5EF4-FFF2-40B4-BE49-F238E27FC236}">
                <a16:creationId xmlns:a16="http://schemas.microsoft.com/office/drawing/2014/main" id="{C560B15C-1C22-4B8D-8AA8-D3BC060A80B8}"/>
              </a:ext>
            </a:extLst>
          </p:cNvPr>
          <p:cNvSpPr txBox="1"/>
          <p:nvPr/>
        </p:nvSpPr>
        <p:spPr>
          <a:xfrm>
            <a:off x="3220489" y="4824501"/>
            <a:ext cx="2556000" cy="276999"/>
          </a:xfrm>
          <a:prstGeom prst="rect">
            <a:avLst/>
          </a:prstGeom>
          <a:solidFill>
            <a:schemeClr val="accent2">
              <a:lumMod val="60000"/>
              <a:lumOff val="40000"/>
            </a:schemeClr>
          </a:solidFill>
        </p:spPr>
        <p:txBody>
          <a:bodyPr wrap="none" rtlCol="0">
            <a:noAutofit/>
          </a:bodyPr>
          <a:lstStyle/>
          <a:p>
            <a:r>
              <a:rPr kumimoji="1" lang="ja-JP" altLang="en-US" sz="1200" b="1" dirty="0"/>
              <a:t>７）多機関連携</a:t>
            </a:r>
          </a:p>
        </p:txBody>
      </p:sp>
      <p:sp>
        <p:nvSpPr>
          <p:cNvPr id="21" name="テキスト ボックス 20">
            <a:extLst>
              <a:ext uri="{FF2B5EF4-FFF2-40B4-BE49-F238E27FC236}">
                <a16:creationId xmlns:a16="http://schemas.microsoft.com/office/drawing/2014/main" id="{508D092C-0592-419C-83D9-9DCB380DEFED}"/>
              </a:ext>
            </a:extLst>
          </p:cNvPr>
          <p:cNvSpPr txBox="1"/>
          <p:nvPr/>
        </p:nvSpPr>
        <p:spPr>
          <a:xfrm>
            <a:off x="6071550" y="4824501"/>
            <a:ext cx="2666247" cy="276999"/>
          </a:xfrm>
          <a:prstGeom prst="rect">
            <a:avLst/>
          </a:prstGeom>
          <a:solidFill>
            <a:srgbClr val="FFC000"/>
          </a:solidFill>
        </p:spPr>
        <p:txBody>
          <a:bodyPr wrap="square" rtlCol="0">
            <a:noAutofit/>
          </a:bodyPr>
          <a:lstStyle/>
          <a:p>
            <a:r>
              <a:rPr kumimoji="1" lang="ja-JP" altLang="en-US" sz="1200" b="1" dirty="0"/>
              <a:t>９）</a:t>
            </a:r>
            <a:r>
              <a:rPr kumimoji="1" lang="en-US" altLang="ja-JP" sz="1200" b="1" dirty="0"/>
              <a:t>KPI</a:t>
            </a:r>
            <a:r>
              <a:rPr kumimoji="1" lang="ja-JP" altLang="en-US" sz="1200" b="1" dirty="0"/>
              <a:t>／ダッシュボード</a:t>
            </a:r>
          </a:p>
        </p:txBody>
      </p:sp>
      <p:sp>
        <p:nvSpPr>
          <p:cNvPr id="22" name="テキスト ボックス 21">
            <a:extLst>
              <a:ext uri="{FF2B5EF4-FFF2-40B4-BE49-F238E27FC236}">
                <a16:creationId xmlns:a16="http://schemas.microsoft.com/office/drawing/2014/main" id="{69EA35FC-65CF-4EA7-83D4-83C7234225D2}"/>
              </a:ext>
            </a:extLst>
          </p:cNvPr>
          <p:cNvSpPr txBox="1"/>
          <p:nvPr/>
        </p:nvSpPr>
        <p:spPr>
          <a:xfrm>
            <a:off x="6104179" y="2985597"/>
            <a:ext cx="2666247" cy="276999"/>
          </a:xfrm>
          <a:prstGeom prst="rect">
            <a:avLst/>
          </a:prstGeom>
          <a:solidFill>
            <a:srgbClr val="FFC000"/>
          </a:solidFill>
        </p:spPr>
        <p:txBody>
          <a:bodyPr wrap="none" rtlCol="0">
            <a:noAutofit/>
          </a:bodyPr>
          <a:lstStyle/>
          <a:p>
            <a:r>
              <a:rPr kumimoji="1" lang="ja-JP" altLang="en-US" sz="1200" b="1" dirty="0"/>
              <a:t>６）市町村</a:t>
            </a:r>
            <a:r>
              <a:rPr kumimoji="1" lang="en-US" altLang="ja-JP" sz="1200" b="1" dirty="0"/>
              <a:t>DX</a:t>
            </a:r>
            <a:r>
              <a:rPr kumimoji="1" lang="ja-JP" altLang="en-US" sz="1200" b="1" dirty="0"/>
              <a:t>支援</a:t>
            </a:r>
          </a:p>
        </p:txBody>
      </p:sp>
      <p:sp>
        <p:nvSpPr>
          <p:cNvPr id="19" name="テキスト ボックス 18">
            <a:extLst>
              <a:ext uri="{FF2B5EF4-FFF2-40B4-BE49-F238E27FC236}">
                <a16:creationId xmlns:a16="http://schemas.microsoft.com/office/drawing/2014/main" id="{AF9360C8-07C2-4E09-B52C-08B09E114039}"/>
              </a:ext>
            </a:extLst>
          </p:cNvPr>
          <p:cNvSpPr txBox="1"/>
          <p:nvPr/>
        </p:nvSpPr>
        <p:spPr>
          <a:xfrm>
            <a:off x="363747" y="5163257"/>
            <a:ext cx="2655085" cy="830997"/>
          </a:xfrm>
          <a:prstGeom prst="rect">
            <a:avLst/>
          </a:prstGeom>
          <a:noFill/>
        </p:spPr>
        <p:txBody>
          <a:bodyPr wrap="square" rtlCol="0">
            <a:spAutoFit/>
          </a:bodyPr>
          <a:lstStyle/>
          <a:p>
            <a:pPr marL="228600" indent="-228600">
              <a:buFont typeface="+mj-ea"/>
              <a:buAutoNum type="circleNumDbPlain"/>
            </a:pPr>
            <a:r>
              <a:rPr kumimoji="1" lang="ja-JP" altLang="en-US" sz="1200" dirty="0"/>
              <a:t>泉北</a:t>
            </a:r>
            <a:r>
              <a:rPr kumimoji="1" lang="ja-JP" altLang="en-US" sz="1200" dirty="0" smtClean="0"/>
              <a:t>ニュータウン（スマートシティ</a:t>
            </a:r>
            <a:r>
              <a:rPr kumimoji="1" lang="ja-JP" altLang="en-US" sz="1200" dirty="0"/>
              <a:t>展開の</a:t>
            </a:r>
            <a:r>
              <a:rPr kumimoji="1" lang="ja-JP" altLang="en-US" sz="1200" dirty="0" smtClean="0"/>
              <a:t>連携）</a:t>
            </a:r>
            <a:endParaRPr kumimoji="1" lang="en-US" altLang="ja-JP" sz="1200" dirty="0"/>
          </a:p>
          <a:p>
            <a:pPr marL="228600" indent="-228600">
              <a:buFont typeface="+mj-ea"/>
              <a:buAutoNum type="circleNumDbPlain"/>
            </a:pPr>
            <a:endParaRPr kumimoji="1" lang="en-US" altLang="ja-JP" sz="1200" dirty="0"/>
          </a:p>
          <a:p>
            <a:r>
              <a:rPr kumimoji="1" lang="ja-JP" altLang="en-US" sz="1200" dirty="0" smtClean="0"/>
              <a:t>②　</a:t>
            </a:r>
            <a:r>
              <a:rPr kumimoji="1" lang="en-US" altLang="ja-JP" sz="1200" dirty="0" smtClean="0"/>
              <a:t>OSPF</a:t>
            </a:r>
            <a:r>
              <a:rPr kumimoji="1" lang="ja-JP" altLang="en-US" sz="1200" dirty="0"/>
              <a:t>プロジェクト</a:t>
            </a:r>
            <a:r>
              <a:rPr kumimoji="1" lang="ja-JP" altLang="en-US" sz="1200" dirty="0" smtClean="0"/>
              <a:t>の各地域</a:t>
            </a:r>
            <a:r>
              <a:rPr kumimoji="1" lang="ja-JP" altLang="en-US" sz="1100" dirty="0"/>
              <a:t>（再掲）</a:t>
            </a:r>
            <a:endParaRPr kumimoji="1" lang="en-US" altLang="ja-JP" sz="1200" dirty="0"/>
          </a:p>
        </p:txBody>
      </p:sp>
      <p:sp>
        <p:nvSpPr>
          <p:cNvPr id="25" name="テキスト ボックス 24">
            <a:extLst>
              <a:ext uri="{FF2B5EF4-FFF2-40B4-BE49-F238E27FC236}">
                <a16:creationId xmlns:a16="http://schemas.microsoft.com/office/drawing/2014/main" id="{1F1BED6C-0277-4430-AB93-FA57FA8BE8ED}"/>
              </a:ext>
            </a:extLst>
          </p:cNvPr>
          <p:cNvSpPr txBox="1"/>
          <p:nvPr/>
        </p:nvSpPr>
        <p:spPr>
          <a:xfrm>
            <a:off x="411748" y="1531927"/>
            <a:ext cx="2547967" cy="1200329"/>
          </a:xfrm>
          <a:prstGeom prst="rect">
            <a:avLst/>
          </a:prstGeom>
          <a:noFill/>
        </p:spPr>
        <p:txBody>
          <a:bodyPr wrap="square" rtlCol="0">
            <a:spAutoFit/>
          </a:bodyPr>
          <a:lstStyle/>
          <a:p>
            <a:pPr marL="228600" indent="-228600">
              <a:buFont typeface="+mj-ea"/>
              <a:buAutoNum type="circleNumDbPlain"/>
            </a:pPr>
            <a:r>
              <a:rPr kumimoji="1" lang="ja-JP" altLang="en-US" sz="1200" dirty="0"/>
              <a:t>システムの標準化・調達の一元化によるデジタル改革</a:t>
            </a:r>
            <a:endParaRPr kumimoji="1" lang="en-US" altLang="ja-JP" sz="1200" dirty="0"/>
          </a:p>
          <a:p>
            <a:pPr marL="228600" indent="-228600">
              <a:buFont typeface="+mj-ea"/>
              <a:buAutoNum type="circleNumDbPlain"/>
            </a:pPr>
            <a:endParaRPr kumimoji="1" lang="en-US" altLang="ja-JP" sz="1200" dirty="0"/>
          </a:p>
          <a:p>
            <a:pPr marL="228600" indent="-228600">
              <a:buFont typeface="+mj-ea"/>
              <a:buAutoNum type="circleNumDbPlain"/>
            </a:pPr>
            <a:r>
              <a:rPr kumimoji="1" lang="ja-JP" altLang="en-US" sz="1200" dirty="0"/>
              <a:t>専門人材の強化</a:t>
            </a:r>
            <a:endParaRPr kumimoji="1" lang="en-US" altLang="ja-JP" sz="1200" dirty="0"/>
          </a:p>
          <a:p>
            <a:pPr marL="228600" indent="-228600">
              <a:buFont typeface="+mj-ea"/>
              <a:buAutoNum type="circleNumDbPlain"/>
            </a:pPr>
            <a:endParaRPr kumimoji="1" lang="en-US" altLang="ja-JP" sz="1200" dirty="0"/>
          </a:p>
          <a:p>
            <a:pPr marL="228600" indent="-228600">
              <a:buFont typeface="+mj-ea"/>
              <a:buAutoNum type="circleNumDbPlain"/>
            </a:pPr>
            <a:r>
              <a:rPr kumimoji="1" lang="ja-JP" altLang="en-US" sz="1200" dirty="0"/>
              <a:t>一部機能の外製化の検討</a:t>
            </a:r>
          </a:p>
        </p:txBody>
      </p:sp>
      <p:sp>
        <p:nvSpPr>
          <p:cNvPr id="26" name="テキスト ボックス 25">
            <a:extLst>
              <a:ext uri="{FF2B5EF4-FFF2-40B4-BE49-F238E27FC236}">
                <a16:creationId xmlns:a16="http://schemas.microsoft.com/office/drawing/2014/main" id="{3A3489CB-F9B3-4D39-A4E6-9E98C14033F2}"/>
              </a:ext>
            </a:extLst>
          </p:cNvPr>
          <p:cNvSpPr txBox="1"/>
          <p:nvPr/>
        </p:nvSpPr>
        <p:spPr>
          <a:xfrm>
            <a:off x="6104180" y="3348467"/>
            <a:ext cx="2715363" cy="1200329"/>
          </a:xfrm>
          <a:prstGeom prst="rect">
            <a:avLst/>
          </a:prstGeom>
          <a:noFill/>
        </p:spPr>
        <p:txBody>
          <a:bodyPr wrap="square" rtlCol="0">
            <a:spAutoFit/>
          </a:bodyPr>
          <a:lstStyle/>
          <a:p>
            <a:pPr marL="228600" indent="-228600">
              <a:buFont typeface="+mj-ea"/>
              <a:buAutoNum type="circleNumDbPlain"/>
            </a:pPr>
            <a:r>
              <a:rPr kumimoji="1" lang="ja-JP" altLang="en-US" sz="1200" dirty="0"/>
              <a:t>住民向けサービスシステムの共同調達</a:t>
            </a:r>
            <a:endParaRPr kumimoji="1" lang="en-US" altLang="ja-JP" sz="1200" dirty="0"/>
          </a:p>
          <a:p>
            <a:pPr marL="228600" indent="-228600">
              <a:buFont typeface="+mj-ea"/>
              <a:buAutoNum type="circleNumDbPlain"/>
            </a:pPr>
            <a:endParaRPr kumimoji="1" lang="en-US" altLang="ja-JP" sz="1200" dirty="0"/>
          </a:p>
          <a:p>
            <a:pPr marL="228600" indent="-228600">
              <a:buFont typeface="+mj-ea"/>
              <a:buAutoNum type="circleNumDbPlain"/>
            </a:pPr>
            <a:r>
              <a:rPr kumimoji="1" lang="ja-JP" altLang="en-US" sz="1200" dirty="0"/>
              <a:t>スマートシティ戦略推進アドバイザー</a:t>
            </a:r>
            <a:endParaRPr kumimoji="1" lang="en-US" altLang="ja-JP" sz="1200" dirty="0"/>
          </a:p>
          <a:p>
            <a:pPr marL="228600" indent="-228600">
              <a:buFont typeface="+mj-ea"/>
              <a:buAutoNum type="circleNumDbPlain"/>
            </a:pPr>
            <a:endParaRPr kumimoji="1" lang="en-US" altLang="ja-JP" sz="1200" dirty="0"/>
          </a:p>
          <a:p>
            <a:pPr marL="228600" indent="-228600">
              <a:buFont typeface="+mj-ea"/>
              <a:buAutoNum type="circleNumDbPlain"/>
            </a:pPr>
            <a:r>
              <a:rPr kumimoji="1" lang="ja-JP" altLang="en-US" sz="1200" dirty="0"/>
              <a:t>大阪市町村スマートシティ推進連絡会議</a:t>
            </a:r>
          </a:p>
        </p:txBody>
      </p:sp>
      <p:sp>
        <p:nvSpPr>
          <p:cNvPr id="27" name="テキスト ボックス 26">
            <a:extLst>
              <a:ext uri="{FF2B5EF4-FFF2-40B4-BE49-F238E27FC236}">
                <a16:creationId xmlns:a16="http://schemas.microsoft.com/office/drawing/2014/main" id="{DA17938C-8C05-4303-817E-53B69C75FF9F}"/>
              </a:ext>
            </a:extLst>
          </p:cNvPr>
          <p:cNvSpPr txBox="1"/>
          <p:nvPr/>
        </p:nvSpPr>
        <p:spPr>
          <a:xfrm>
            <a:off x="3228522" y="5164580"/>
            <a:ext cx="2547967" cy="1200329"/>
          </a:xfrm>
          <a:prstGeom prst="rect">
            <a:avLst/>
          </a:prstGeom>
          <a:noFill/>
        </p:spPr>
        <p:txBody>
          <a:bodyPr wrap="square" rtlCol="0">
            <a:spAutoFit/>
          </a:bodyPr>
          <a:lstStyle/>
          <a:p>
            <a:pPr marL="228600" indent="-228600">
              <a:buFont typeface="+mj-ea"/>
              <a:buAutoNum type="circleNumDbPlain"/>
            </a:pPr>
            <a:r>
              <a:rPr kumimoji="1" lang="ja-JP" altLang="en-US" sz="1200" dirty="0"/>
              <a:t>新大学データマネジメントセンター</a:t>
            </a:r>
            <a:r>
              <a:rPr kumimoji="1" lang="ja-JP" altLang="en-US" sz="1100" dirty="0"/>
              <a:t>（イノベーションアカデミー）</a:t>
            </a:r>
            <a:r>
              <a:rPr kumimoji="1" lang="ja-JP" altLang="en-US" sz="1200" dirty="0"/>
              <a:t>との連携</a:t>
            </a:r>
            <a:endParaRPr kumimoji="1" lang="en-US" altLang="ja-JP" sz="1200" dirty="0"/>
          </a:p>
          <a:p>
            <a:pPr marL="228600" indent="-228600">
              <a:buFont typeface="+mj-ea"/>
              <a:buAutoNum type="circleNumDbPlain"/>
            </a:pPr>
            <a:endParaRPr kumimoji="1" lang="en-US" altLang="ja-JP" sz="1200" dirty="0"/>
          </a:p>
          <a:p>
            <a:pPr marL="228600" indent="-228600">
              <a:buFont typeface="+mj-ea"/>
              <a:buAutoNum type="circleNumDbPlain"/>
            </a:pPr>
            <a:r>
              <a:rPr kumimoji="1" lang="ja-JP" altLang="en-US" sz="1200" dirty="0"/>
              <a:t>東京都など他の自治体との連携</a:t>
            </a:r>
            <a:endParaRPr kumimoji="1" lang="en-US" altLang="ja-JP" sz="1200" dirty="0"/>
          </a:p>
          <a:p>
            <a:pPr marL="228600" indent="-228600">
              <a:buFont typeface="+mj-ea"/>
              <a:buAutoNum type="circleNumDbPlain"/>
            </a:pPr>
            <a:endParaRPr kumimoji="1" lang="en-US" altLang="ja-JP" sz="1200" dirty="0"/>
          </a:p>
          <a:p>
            <a:pPr marL="228600" indent="-228600">
              <a:buFont typeface="+mj-ea"/>
              <a:buAutoNum type="circleNumDbPlain"/>
            </a:pPr>
            <a:r>
              <a:rPr kumimoji="1" lang="ja-JP" altLang="en-US" sz="1200" dirty="0"/>
              <a:t>経済団体との連携</a:t>
            </a:r>
          </a:p>
        </p:txBody>
      </p:sp>
      <p:sp>
        <p:nvSpPr>
          <p:cNvPr id="29" name="テキスト ボックス 28">
            <a:extLst>
              <a:ext uri="{FF2B5EF4-FFF2-40B4-BE49-F238E27FC236}">
                <a16:creationId xmlns:a16="http://schemas.microsoft.com/office/drawing/2014/main" id="{3AFE0501-22D9-4603-A34C-1276BAF339AF}"/>
              </a:ext>
            </a:extLst>
          </p:cNvPr>
          <p:cNvSpPr txBox="1"/>
          <p:nvPr/>
        </p:nvSpPr>
        <p:spPr>
          <a:xfrm>
            <a:off x="3262597" y="1227943"/>
            <a:ext cx="2666247" cy="276999"/>
          </a:xfrm>
          <a:prstGeom prst="rect">
            <a:avLst/>
          </a:prstGeom>
          <a:solidFill>
            <a:srgbClr val="FFC000"/>
          </a:solidFill>
        </p:spPr>
        <p:txBody>
          <a:bodyPr wrap="none" rtlCol="0">
            <a:noAutofit/>
          </a:bodyPr>
          <a:lstStyle/>
          <a:p>
            <a:r>
              <a:rPr kumimoji="1" lang="ja-JP" altLang="en-US" sz="1200" b="1" dirty="0"/>
              <a:t>２）スマートシティパートナーズフォーラム</a:t>
            </a:r>
          </a:p>
        </p:txBody>
      </p:sp>
      <p:sp>
        <p:nvSpPr>
          <p:cNvPr id="30" name="テキスト ボックス 29">
            <a:extLst>
              <a:ext uri="{FF2B5EF4-FFF2-40B4-BE49-F238E27FC236}">
                <a16:creationId xmlns:a16="http://schemas.microsoft.com/office/drawing/2014/main" id="{25C254BB-C66C-4480-83CC-221BB3D3E451}"/>
              </a:ext>
            </a:extLst>
          </p:cNvPr>
          <p:cNvSpPr txBox="1"/>
          <p:nvPr/>
        </p:nvSpPr>
        <p:spPr>
          <a:xfrm>
            <a:off x="393526" y="4840155"/>
            <a:ext cx="2666247" cy="276999"/>
          </a:xfrm>
          <a:prstGeom prst="rect">
            <a:avLst/>
          </a:prstGeom>
          <a:solidFill>
            <a:srgbClr val="FFC000"/>
          </a:solidFill>
        </p:spPr>
        <p:txBody>
          <a:bodyPr wrap="none" rtlCol="0">
            <a:noAutofit/>
          </a:bodyPr>
          <a:lstStyle/>
          <a:p>
            <a:r>
              <a:rPr kumimoji="1" lang="ja-JP" altLang="en-US" sz="1200" b="1" dirty="0"/>
              <a:t>７）チャレンジフィールド</a:t>
            </a:r>
          </a:p>
        </p:txBody>
      </p:sp>
      <p:sp>
        <p:nvSpPr>
          <p:cNvPr id="33" name="テキスト ボックス 32">
            <a:extLst>
              <a:ext uri="{FF2B5EF4-FFF2-40B4-BE49-F238E27FC236}">
                <a16:creationId xmlns:a16="http://schemas.microsoft.com/office/drawing/2014/main" id="{B09A545D-5FA3-44C8-941C-2E0EF10A3E91}"/>
              </a:ext>
            </a:extLst>
          </p:cNvPr>
          <p:cNvSpPr txBox="1"/>
          <p:nvPr/>
        </p:nvSpPr>
        <p:spPr>
          <a:xfrm>
            <a:off x="6132125" y="1218181"/>
            <a:ext cx="2666247" cy="276999"/>
          </a:xfrm>
          <a:prstGeom prst="rect">
            <a:avLst/>
          </a:prstGeom>
          <a:solidFill>
            <a:schemeClr val="accent2">
              <a:lumMod val="60000"/>
              <a:lumOff val="40000"/>
            </a:schemeClr>
          </a:solidFill>
        </p:spPr>
        <p:txBody>
          <a:bodyPr wrap="none" rtlCol="0">
            <a:noAutofit/>
          </a:bodyPr>
          <a:lstStyle/>
          <a:p>
            <a:r>
              <a:rPr kumimoji="1" lang="ja-JP" altLang="en-US" sz="1200" b="1" dirty="0"/>
              <a:t>１）スマートシティサービス</a:t>
            </a:r>
          </a:p>
        </p:txBody>
      </p:sp>
      <p:sp>
        <p:nvSpPr>
          <p:cNvPr id="31" name="テキスト ボックス 30">
            <a:extLst>
              <a:ext uri="{FF2B5EF4-FFF2-40B4-BE49-F238E27FC236}">
                <a16:creationId xmlns:a16="http://schemas.microsoft.com/office/drawing/2014/main" id="{154F9852-3D0C-41B6-B198-CD7DBB1C4C49}"/>
              </a:ext>
            </a:extLst>
          </p:cNvPr>
          <p:cNvSpPr txBox="1"/>
          <p:nvPr/>
        </p:nvSpPr>
        <p:spPr>
          <a:xfrm>
            <a:off x="3236554" y="4824501"/>
            <a:ext cx="2666247" cy="276999"/>
          </a:xfrm>
          <a:prstGeom prst="rect">
            <a:avLst/>
          </a:prstGeom>
          <a:solidFill>
            <a:schemeClr val="accent2">
              <a:lumMod val="60000"/>
              <a:lumOff val="40000"/>
            </a:schemeClr>
          </a:solidFill>
        </p:spPr>
        <p:txBody>
          <a:bodyPr wrap="none" rtlCol="0">
            <a:noAutofit/>
          </a:bodyPr>
          <a:lstStyle/>
          <a:p>
            <a:r>
              <a:rPr kumimoji="1" lang="ja-JP" altLang="en-US" sz="1200" b="1" dirty="0"/>
              <a:t>７）多機関連携</a:t>
            </a:r>
          </a:p>
        </p:txBody>
      </p:sp>
      <p:sp>
        <p:nvSpPr>
          <p:cNvPr id="34" name="テキスト ボックス 33">
            <a:extLst>
              <a:ext uri="{FF2B5EF4-FFF2-40B4-BE49-F238E27FC236}">
                <a16:creationId xmlns:a16="http://schemas.microsoft.com/office/drawing/2014/main" id="{DE8BCDF5-971E-4803-B8CE-F684B0BA543A}"/>
              </a:ext>
            </a:extLst>
          </p:cNvPr>
          <p:cNvSpPr txBox="1"/>
          <p:nvPr/>
        </p:nvSpPr>
        <p:spPr>
          <a:xfrm>
            <a:off x="6078854" y="1551744"/>
            <a:ext cx="2682312" cy="1323439"/>
          </a:xfrm>
          <a:prstGeom prst="rect">
            <a:avLst/>
          </a:prstGeom>
          <a:noFill/>
        </p:spPr>
        <p:txBody>
          <a:bodyPr wrap="square" rtlCol="0">
            <a:spAutoFit/>
          </a:bodyPr>
          <a:lstStyle/>
          <a:p>
            <a:pPr marL="228600" indent="-228600">
              <a:buFont typeface="+mj-ea"/>
              <a:buAutoNum type="circleNumDbPlain"/>
            </a:pPr>
            <a:r>
              <a:rPr kumimoji="1" lang="ja-JP" altLang="en-US" sz="1200" dirty="0"/>
              <a:t>スマートシニアライフ事業</a:t>
            </a:r>
            <a:endParaRPr kumimoji="1" lang="en-US" altLang="ja-JP" sz="1200" dirty="0"/>
          </a:p>
          <a:p>
            <a:pPr marL="228600" indent="-228600">
              <a:buFont typeface="+mj-ea"/>
              <a:buAutoNum type="circleNumDbPlain"/>
            </a:pPr>
            <a:endParaRPr kumimoji="1" lang="en-US" altLang="ja-JP" sz="1000" dirty="0"/>
          </a:p>
          <a:p>
            <a:pPr marL="228600" indent="-228600">
              <a:buFont typeface="+mj-ea"/>
              <a:buAutoNum type="circleNumDbPlain"/>
            </a:pPr>
            <a:r>
              <a:rPr kumimoji="1" lang="ja-JP" altLang="en-US" sz="1200" dirty="0"/>
              <a:t>パーソナルデータバンク事業</a:t>
            </a:r>
            <a:endParaRPr kumimoji="1" lang="en-US" altLang="ja-JP" sz="1200" dirty="0"/>
          </a:p>
          <a:p>
            <a:pPr marL="228600" indent="-228600">
              <a:buFont typeface="+mj-ea"/>
              <a:buAutoNum type="circleNumDbPlain"/>
            </a:pPr>
            <a:endParaRPr kumimoji="1" lang="en-US" altLang="ja-JP" sz="1000" dirty="0"/>
          </a:p>
          <a:p>
            <a:pPr marL="228600" indent="-228600">
              <a:buFont typeface="+mj-ea"/>
              <a:buAutoNum type="circleNumDbPlain"/>
            </a:pPr>
            <a:r>
              <a:rPr kumimoji="1" lang="ja-JP" altLang="en-US" sz="1200" dirty="0"/>
              <a:t>データヘルス事業</a:t>
            </a:r>
            <a:endParaRPr kumimoji="1" lang="en-US" altLang="ja-JP" sz="1200" dirty="0"/>
          </a:p>
          <a:p>
            <a:pPr marL="228600" indent="-228600">
              <a:buFont typeface="+mj-ea"/>
              <a:buAutoNum type="circleNumDbPlain"/>
            </a:pPr>
            <a:endParaRPr kumimoji="1" lang="en-US" altLang="ja-JP" sz="1000" dirty="0"/>
          </a:p>
          <a:p>
            <a:pPr marL="228600" indent="-228600">
              <a:buFont typeface="+mj-ea"/>
              <a:buAutoNum type="circleNumDbPlain"/>
            </a:pPr>
            <a:r>
              <a:rPr kumimoji="1" lang="ja-JP" altLang="en-US" sz="1200" dirty="0"/>
              <a:t>モビリティ展開支援　など</a:t>
            </a:r>
          </a:p>
        </p:txBody>
      </p:sp>
      <p:sp>
        <p:nvSpPr>
          <p:cNvPr id="35" name="テキスト ボックス 34">
            <a:extLst>
              <a:ext uri="{FF2B5EF4-FFF2-40B4-BE49-F238E27FC236}">
                <a16:creationId xmlns:a16="http://schemas.microsoft.com/office/drawing/2014/main" id="{339F3589-65A5-40C8-9552-7A5BA9EA3BB4}"/>
              </a:ext>
            </a:extLst>
          </p:cNvPr>
          <p:cNvSpPr txBox="1"/>
          <p:nvPr/>
        </p:nvSpPr>
        <p:spPr>
          <a:xfrm>
            <a:off x="3235527" y="2985597"/>
            <a:ext cx="2666247" cy="276999"/>
          </a:xfrm>
          <a:prstGeom prst="rect">
            <a:avLst/>
          </a:prstGeom>
          <a:solidFill>
            <a:srgbClr val="FFC000"/>
          </a:solidFill>
        </p:spPr>
        <p:txBody>
          <a:bodyPr wrap="none" rtlCol="0">
            <a:noAutofit/>
          </a:bodyPr>
          <a:lstStyle/>
          <a:p>
            <a:r>
              <a:rPr kumimoji="1" lang="ja-JP" altLang="en-US" sz="1200" b="1" dirty="0"/>
              <a:t>５）広域都市</a:t>
            </a:r>
            <a:r>
              <a:rPr kumimoji="1" lang="en-US" altLang="ja-JP" sz="1200" b="1" dirty="0"/>
              <a:t>OS</a:t>
            </a:r>
            <a:r>
              <a:rPr kumimoji="1" lang="ja-JP" altLang="en-US" sz="1200" b="1" dirty="0"/>
              <a:t>　</a:t>
            </a:r>
            <a:r>
              <a:rPr kumimoji="1" lang="en-US" altLang="ja-JP" sz="1200" b="1" dirty="0"/>
              <a:t>【ORDEN】</a:t>
            </a:r>
            <a:endParaRPr kumimoji="1" lang="ja-JP" altLang="en-US" sz="1200" b="1" dirty="0"/>
          </a:p>
        </p:txBody>
      </p:sp>
      <p:sp>
        <p:nvSpPr>
          <p:cNvPr id="36" name="テキスト ボックス 35">
            <a:extLst>
              <a:ext uri="{FF2B5EF4-FFF2-40B4-BE49-F238E27FC236}">
                <a16:creationId xmlns:a16="http://schemas.microsoft.com/office/drawing/2014/main" id="{82BE1571-DEB5-480E-AAA2-C45865F5136C}"/>
              </a:ext>
            </a:extLst>
          </p:cNvPr>
          <p:cNvSpPr txBox="1"/>
          <p:nvPr/>
        </p:nvSpPr>
        <p:spPr>
          <a:xfrm>
            <a:off x="3225830" y="3307863"/>
            <a:ext cx="2301983" cy="1308050"/>
          </a:xfrm>
          <a:prstGeom prst="rect">
            <a:avLst/>
          </a:prstGeom>
          <a:noFill/>
        </p:spPr>
        <p:txBody>
          <a:bodyPr wrap="square" rtlCol="0">
            <a:spAutoFit/>
          </a:bodyPr>
          <a:lstStyle/>
          <a:p>
            <a:pPr marL="228600" indent="-228600">
              <a:buFont typeface="+mj-ea"/>
              <a:buAutoNum type="circleNumDbPlain"/>
            </a:pPr>
            <a:r>
              <a:rPr kumimoji="1" lang="ja-JP" altLang="en-US" sz="1200" dirty="0"/>
              <a:t>データ連携基盤</a:t>
            </a:r>
            <a:endParaRPr kumimoji="1" lang="en-US" altLang="ja-JP" sz="1200" dirty="0"/>
          </a:p>
          <a:p>
            <a:pPr marL="228600" indent="-228600">
              <a:buFont typeface="+mj-ea"/>
              <a:buAutoNum type="circleNumDbPlain"/>
            </a:pPr>
            <a:endParaRPr kumimoji="1" lang="en-US" altLang="ja-JP" sz="1000" dirty="0"/>
          </a:p>
          <a:p>
            <a:pPr marL="228600" indent="-228600">
              <a:buFont typeface="+mj-ea"/>
              <a:buAutoNum type="circleNumDbPlain"/>
            </a:pPr>
            <a:r>
              <a:rPr kumimoji="1" lang="ja-JP" altLang="en-US" sz="1200" dirty="0"/>
              <a:t>コミュニケーション基盤</a:t>
            </a:r>
            <a:endParaRPr kumimoji="1" lang="en-US" altLang="ja-JP" sz="1200" dirty="0"/>
          </a:p>
          <a:p>
            <a:pPr marL="228600" indent="-228600">
              <a:buFont typeface="+mj-ea"/>
              <a:buAutoNum type="circleNumDbPlain"/>
            </a:pPr>
            <a:endParaRPr kumimoji="1" lang="en-US" altLang="ja-JP" sz="1000" dirty="0"/>
          </a:p>
          <a:p>
            <a:pPr marL="228600" indent="-228600">
              <a:buFont typeface="+mj-ea"/>
              <a:buAutoNum type="circleNumDbPlain"/>
            </a:pPr>
            <a:r>
              <a:rPr kumimoji="1" lang="ja-JP" altLang="en-US" sz="1200" dirty="0"/>
              <a:t>データの整備</a:t>
            </a:r>
            <a:endParaRPr kumimoji="1" lang="en-US" altLang="ja-JP" sz="1200" dirty="0"/>
          </a:p>
          <a:p>
            <a:pPr marL="228600" indent="-228600">
              <a:buFont typeface="+mj-ea"/>
              <a:buAutoNum type="circleNumDbPlain"/>
            </a:pPr>
            <a:endParaRPr kumimoji="1" lang="en-US" altLang="ja-JP" sz="1000" dirty="0"/>
          </a:p>
          <a:p>
            <a:pPr marL="228600" indent="-228600">
              <a:buFont typeface="+mj-ea"/>
              <a:buAutoNum type="circleNumDbPlain"/>
            </a:pPr>
            <a:r>
              <a:rPr kumimoji="1" lang="ja-JP" altLang="en-US" sz="1200" dirty="0"/>
              <a:t>推進体制の検討</a:t>
            </a:r>
          </a:p>
        </p:txBody>
      </p:sp>
      <p:sp>
        <p:nvSpPr>
          <p:cNvPr id="37" name="テキスト ボックス 36">
            <a:extLst>
              <a:ext uri="{FF2B5EF4-FFF2-40B4-BE49-F238E27FC236}">
                <a16:creationId xmlns:a16="http://schemas.microsoft.com/office/drawing/2014/main" id="{8D08BBA7-2C4F-4D2B-AAEC-C683D9BA6BBE}"/>
              </a:ext>
            </a:extLst>
          </p:cNvPr>
          <p:cNvSpPr txBox="1"/>
          <p:nvPr/>
        </p:nvSpPr>
        <p:spPr>
          <a:xfrm>
            <a:off x="400333" y="2985597"/>
            <a:ext cx="2666247" cy="276999"/>
          </a:xfrm>
          <a:prstGeom prst="rect">
            <a:avLst/>
          </a:prstGeom>
          <a:solidFill>
            <a:srgbClr val="FFC000"/>
          </a:solidFill>
        </p:spPr>
        <p:txBody>
          <a:bodyPr wrap="none" rtlCol="0">
            <a:noAutofit/>
          </a:bodyPr>
          <a:lstStyle/>
          <a:p>
            <a:r>
              <a:rPr kumimoji="1" lang="ja-JP" altLang="en-US" sz="1200" b="1" dirty="0"/>
              <a:t>４）データ戦略</a:t>
            </a:r>
          </a:p>
        </p:txBody>
      </p:sp>
      <p:sp>
        <p:nvSpPr>
          <p:cNvPr id="38" name="テキスト ボックス 37">
            <a:extLst>
              <a:ext uri="{FF2B5EF4-FFF2-40B4-BE49-F238E27FC236}">
                <a16:creationId xmlns:a16="http://schemas.microsoft.com/office/drawing/2014/main" id="{3F396E7A-216B-4ABC-85C5-C20923528214}"/>
              </a:ext>
            </a:extLst>
          </p:cNvPr>
          <p:cNvSpPr txBox="1"/>
          <p:nvPr/>
        </p:nvSpPr>
        <p:spPr>
          <a:xfrm>
            <a:off x="6142010" y="1218181"/>
            <a:ext cx="2666247" cy="276999"/>
          </a:xfrm>
          <a:prstGeom prst="rect">
            <a:avLst/>
          </a:prstGeom>
          <a:solidFill>
            <a:srgbClr val="FFC000"/>
          </a:solidFill>
        </p:spPr>
        <p:txBody>
          <a:bodyPr wrap="none" rtlCol="0">
            <a:noAutofit/>
          </a:bodyPr>
          <a:lstStyle/>
          <a:p>
            <a:r>
              <a:rPr kumimoji="1" lang="ja-JP" altLang="en-US" sz="1200" b="1" dirty="0"/>
              <a:t>３）スマートシティサービス</a:t>
            </a:r>
          </a:p>
        </p:txBody>
      </p:sp>
      <p:sp>
        <p:nvSpPr>
          <p:cNvPr id="39" name="テキスト ボックス 38">
            <a:extLst>
              <a:ext uri="{FF2B5EF4-FFF2-40B4-BE49-F238E27FC236}">
                <a16:creationId xmlns:a16="http://schemas.microsoft.com/office/drawing/2014/main" id="{5694FB81-A9FF-4182-8F11-7C01B9CB889D}"/>
              </a:ext>
            </a:extLst>
          </p:cNvPr>
          <p:cNvSpPr txBox="1"/>
          <p:nvPr/>
        </p:nvSpPr>
        <p:spPr>
          <a:xfrm>
            <a:off x="3236356" y="4824501"/>
            <a:ext cx="2666247" cy="276999"/>
          </a:xfrm>
          <a:prstGeom prst="rect">
            <a:avLst/>
          </a:prstGeom>
          <a:solidFill>
            <a:srgbClr val="FFC000"/>
          </a:solidFill>
        </p:spPr>
        <p:txBody>
          <a:bodyPr wrap="none" rtlCol="0">
            <a:noAutofit/>
          </a:bodyPr>
          <a:lstStyle/>
          <a:p>
            <a:r>
              <a:rPr kumimoji="1" lang="ja-JP" altLang="en-US" sz="1200" b="1" dirty="0"/>
              <a:t>８</a:t>
            </a:r>
            <a:r>
              <a:rPr kumimoji="1" lang="ja-JP" altLang="en-US" sz="1200" b="1" dirty="0" smtClean="0"/>
              <a:t>）</a:t>
            </a:r>
            <a:r>
              <a:rPr kumimoji="1" lang="ja-JP" altLang="en-US" sz="1200" b="1" dirty="0"/>
              <a:t>他</a:t>
            </a:r>
            <a:r>
              <a:rPr kumimoji="1" lang="ja-JP" altLang="en-US" sz="1200" b="1" dirty="0" smtClean="0"/>
              <a:t>機関</a:t>
            </a:r>
            <a:r>
              <a:rPr kumimoji="1" lang="ja-JP" altLang="en-US" sz="1200" b="1" dirty="0"/>
              <a:t>連携</a:t>
            </a:r>
          </a:p>
        </p:txBody>
      </p:sp>
      <p:sp>
        <p:nvSpPr>
          <p:cNvPr id="40" name="テキスト ボックス 39">
            <a:extLst>
              <a:ext uri="{FF2B5EF4-FFF2-40B4-BE49-F238E27FC236}">
                <a16:creationId xmlns:a16="http://schemas.microsoft.com/office/drawing/2014/main" id="{DF0F6316-9502-4D89-A9C0-7A00A2B64DD2}"/>
              </a:ext>
            </a:extLst>
          </p:cNvPr>
          <p:cNvSpPr txBox="1"/>
          <p:nvPr/>
        </p:nvSpPr>
        <p:spPr>
          <a:xfrm>
            <a:off x="6114169" y="5164580"/>
            <a:ext cx="2301983" cy="954107"/>
          </a:xfrm>
          <a:prstGeom prst="rect">
            <a:avLst/>
          </a:prstGeom>
          <a:noFill/>
        </p:spPr>
        <p:txBody>
          <a:bodyPr wrap="square" rtlCol="0">
            <a:spAutoFit/>
          </a:bodyPr>
          <a:lstStyle/>
          <a:p>
            <a:pPr marL="228600" indent="-228600">
              <a:buFont typeface="+mj-ea"/>
              <a:buAutoNum type="circleNumDbPlain"/>
            </a:pPr>
            <a:r>
              <a:rPr kumimoji="1" lang="ja-JP" altLang="en-US" sz="1200" dirty="0"/>
              <a:t>スマートシティの目標設定</a:t>
            </a:r>
            <a:endParaRPr kumimoji="1" lang="en-US" altLang="ja-JP" sz="1200" dirty="0"/>
          </a:p>
          <a:p>
            <a:pPr marL="228600" indent="-228600">
              <a:buFont typeface="+mj-ea"/>
              <a:buAutoNum type="circleNumDbPlain"/>
            </a:pPr>
            <a:endParaRPr kumimoji="1" lang="en-US" altLang="ja-JP" sz="1000" dirty="0"/>
          </a:p>
          <a:p>
            <a:pPr marL="228600" indent="-228600">
              <a:buFont typeface="+mj-ea"/>
              <a:buAutoNum type="circleNumDbPlain"/>
            </a:pPr>
            <a:r>
              <a:rPr kumimoji="1" lang="ja-JP" altLang="en-US" sz="1200" dirty="0"/>
              <a:t>スマートシティ進捗の見える化</a:t>
            </a:r>
            <a:endParaRPr kumimoji="1" lang="en-US" altLang="ja-JP" sz="1000" dirty="0"/>
          </a:p>
          <a:p>
            <a:pPr marL="228600" indent="-228600">
              <a:buFont typeface="+mj-ea"/>
              <a:buAutoNum type="circleNumDbPlain"/>
            </a:pPr>
            <a:endParaRPr kumimoji="1" lang="en-US" altLang="ja-JP" sz="1000" dirty="0"/>
          </a:p>
          <a:p>
            <a:pPr marL="228600" indent="-228600">
              <a:buFont typeface="+mj-ea"/>
              <a:buAutoNum type="circleNumDbPlain"/>
            </a:pPr>
            <a:r>
              <a:rPr kumimoji="1" lang="en-US" altLang="ja-JP" sz="1200" dirty="0"/>
              <a:t>PDCA</a:t>
            </a:r>
            <a:r>
              <a:rPr kumimoji="1" lang="ja-JP" altLang="en-US" sz="1200" dirty="0"/>
              <a:t>への活用</a:t>
            </a:r>
            <a:endParaRPr kumimoji="1" lang="en-US" altLang="ja-JP" dirty="0"/>
          </a:p>
        </p:txBody>
      </p:sp>
      <p:sp>
        <p:nvSpPr>
          <p:cNvPr id="32" name="正方形/長方形 31"/>
          <p:cNvSpPr/>
          <p:nvPr/>
        </p:nvSpPr>
        <p:spPr>
          <a:xfrm>
            <a:off x="8317956" y="6337300"/>
            <a:ext cx="813052" cy="52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1" dirty="0" smtClean="0">
                <a:solidFill>
                  <a:srgbClr val="002060"/>
                </a:solidFill>
                <a:latin typeface="ＭＳ Ｐゴシック" panose="020B0600070205080204" pitchFamily="50" charset="-128"/>
                <a:ea typeface="ＭＳ Ｐゴシック" panose="020B0600070205080204" pitchFamily="50" charset="-128"/>
              </a:rPr>
              <a:t>１４</a:t>
            </a:r>
            <a:endParaRPr lang="en-US" altLang="ja-JP" sz="2000" b="1" noProof="0" dirty="0" smtClean="0">
              <a:solidFill>
                <a:srgbClr val="00206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71571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戦略</a:t>
            </a:r>
            <a:r>
              <a:rPr lang="en-US" altLang="ja-JP" dirty="0">
                <a:latin typeface="Meiryo UI" panose="020B0604030504040204" pitchFamily="50" charset="-128"/>
                <a:ea typeface="Meiryo UI" panose="020B0604030504040204" pitchFamily="50" charset="-128"/>
              </a:rPr>
              <a:t>Ver2.0</a:t>
            </a:r>
            <a:r>
              <a:rPr lang="ja-JP" altLang="en-US" dirty="0">
                <a:latin typeface="Meiryo UI" panose="020B0604030504040204" pitchFamily="50" charset="-128"/>
                <a:ea typeface="Meiryo UI" panose="020B0604030504040204" pitchFamily="50" charset="-128"/>
              </a:rPr>
              <a:t>における取組内容　</a:t>
            </a:r>
            <a:r>
              <a:rPr lang="en-US" altLang="ja-JP" dirty="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大阪</a:t>
            </a:r>
            <a:r>
              <a:rPr lang="ja-JP" altLang="en-US" dirty="0">
                <a:latin typeface="Meiryo UI" panose="020B0604030504040204" pitchFamily="50" charset="-128"/>
                <a:ea typeface="Meiryo UI" panose="020B0604030504040204" pitchFamily="50" charset="-128"/>
              </a:rPr>
              <a:t>市</a:t>
            </a:r>
            <a:r>
              <a:rPr lang="en-US" altLang="ja-JP" dirty="0" smtClean="0">
                <a:latin typeface="Meiryo UI" panose="020B0604030504040204" pitchFamily="50" charset="-128"/>
                <a:ea typeface="Meiryo UI" panose="020B0604030504040204" pitchFamily="50" charset="-128"/>
              </a:rPr>
              <a:t>】</a:t>
            </a:r>
            <a:endParaRPr kumimoji="1" lang="ja-JP" altLang="en-US" dirty="0"/>
          </a:p>
        </p:txBody>
      </p:sp>
      <p:sp>
        <p:nvSpPr>
          <p:cNvPr id="3" name="テキスト プレースホルダー 2"/>
          <p:cNvSpPr>
            <a:spLocks noGrp="1"/>
          </p:cNvSpPr>
          <p:nvPr>
            <p:ph type="body" sz="quarter" idx="13"/>
          </p:nvPr>
        </p:nvSpPr>
        <p:spPr/>
        <p:txBody>
          <a:bodyPr/>
          <a:lstStyle/>
          <a:p>
            <a:r>
              <a:rPr lang="ja-JP" altLang="en-US" dirty="0"/>
              <a:t>第２章　戦略のバージョンアップ</a:t>
            </a:r>
            <a:r>
              <a:rPr lang="en-US" altLang="ja-JP" dirty="0"/>
              <a:t>〔</a:t>
            </a:r>
            <a:r>
              <a:rPr lang="ja-JP" altLang="en-US" dirty="0"/>
              <a:t>基本方針</a:t>
            </a:r>
            <a:r>
              <a:rPr lang="en-US" altLang="ja-JP" dirty="0"/>
              <a:t>〕</a:t>
            </a:r>
            <a:endParaRPr lang="ja-JP" altLang="en-US" dirty="0"/>
          </a:p>
        </p:txBody>
      </p:sp>
      <p:sp>
        <p:nvSpPr>
          <p:cNvPr id="9" name="テキスト ボックス 8">
            <a:extLst>
              <a:ext uri="{FF2B5EF4-FFF2-40B4-BE49-F238E27FC236}">
                <a16:creationId xmlns:a16="http://schemas.microsoft.com/office/drawing/2014/main" id="{B67EA6D3-6FAA-45FA-899A-8597EB54E4F9}"/>
              </a:ext>
            </a:extLst>
          </p:cNvPr>
          <p:cNvSpPr txBox="1"/>
          <p:nvPr/>
        </p:nvSpPr>
        <p:spPr>
          <a:xfrm>
            <a:off x="1760060" y="669132"/>
            <a:ext cx="7272000" cy="307777"/>
          </a:xfrm>
          <a:prstGeom prst="rect">
            <a:avLst/>
          </a:prstGeom>
          <a:noFill/>
          <a:ln>
            <a:noFill/>
          </a:ln>
        </p:spPr>
        <p:txBody>
          <a:bodyPr wrap="square" rtlCol="0">
            <a:spAutoFit/>
          </a:bodyPr>
          <a:lstStyle/>
          <a:p>
            <a:pPr algn="ctr"/>
            <a:r>
              <a:rPr kumimoji="1" lang="ja-JP" altLang="en-US" sz="1400" dirty="0" smtClean="0"/>
              <a:t> </a:t>
            </a:r>
            <a:r>
              <a:rPr kumimoji="1" lang="en-US" altLang="ja-JP" sz="1400" dirty="0" smtClean="0"/>
              <a:t>※</a:t>
            </a:r>
            <a:r>
              <a:rPr kumimoji="1" lang="ja-JP" altLang="en-US" sz="1400" dirty="0" smtClean="0"/>
              <a:t>「</a:t>
            </a:r>
            <a:r>
              <a:rPr kumimoji="1" lang="ja-JP" altLang="en-US" sz="1400" dirty="0"/>
              <a:t>大阪市</a:t>
            </a:r>
            <a:r>
              <a:rPr kumimoji="1" lang="en-US" altLang="ja-JP" sz="1400" dirty="0"/>
              <a:t>ICT</a:t>
            </a:r>
            <a:r>
              <a:rPr kumimoji="1" lang="ja-JP" altLang="en-US" sz="1400" dirty="0"/>
              <a:t>戦略」</a:t>
            </a:r>
            <a:r>
              <a:rPr kumimoji="1" lang="ja-JP" altLang="en-US" sz="1400" dirty="0" smtClean="0"/>
              <a:t>を、スマートシティ</a:t>
            </a:r>
            <a:r>
              <a:rPr kumimoji="1" lang="ja-JP" altLang="en-US" sz="1400" dirty="0"/>
              <a:t>戦略の推進にかかる基本方針として</a:t>
            </a:r>
            <a:r>
              <a:rPr kumimoji="1" lang="ja-JP" altLang="en-US" sz="1400" dirty="0" smtClean="0"/>
              <a:t>位置づけて取組みを推進</a:t>
            </a:r>
            <a:endParaRPr kumimoji="1" lang="en-US" altLang="ja-JP" sz="1400" dirty="0" smtClean="0"/>
          </a:p>
        </p:txBody>
      </p:sp>
      <p:sp>
        <p:nvSpPr>
          <p:cNvPr id="7" name="テキスト ボックス 6">
            <a:extLst>
              <a:ext uri="{FF2B5EF4-FFF2-40B4-BE49-F238E27FC236}">
                <a16:creationId xmlns:a16="http://schemas.microsoft.com/office/drawing/2014/main" id="{5A91E7D1-2F24-4A7B-869D-3E824D70BF2F}"/>
              </a:ext>
            </a:extLst>
          </p:cNvPr>
          <p:cNvSpPr txBox="1"/>
          <p:nvPr/>
        </p:nvSpPr>
        <p:spPr>
          <a:xfrm>
            <a:off x="3298016" y="1747220"/>
            <a:ext cx="2547967" cy="1138773"/>
          </a:xfrm>
          <a:prstGeom prst="rect">
            <a:avLst/>
          </a:prstGeom>
          <a:noFill/>
        </p:spPr>
        <p:txBody>
          <a:bodyPr wrap="square" rtlCol="0">
            <a:spAutoFit/>
          </a:bodyPr>
          <a:lstStyle/>
          <a:p>
            <a:pPr marL="228600" indent="-228600">
              <a:buFont typeface="+mj-ea"/>
              <a:buAutoNum type="circleNumDbPlain"/>
            </a:pPr>
            <a:r>
              <a:rPr kumimoji="1" lang="ja-JP" altLang="en-US" sz="1200" dirty="0"/>
              <a:t>都市インフラのデジタル化の推進</a:t>
            </a:r>
            <a:endParaRPr kumimoji="1" lang="en-US" altLang="ja-JP" sz="1200" dirty="0"/>
          </a:p>
          <a:p>
            <a:pPr marL="228600" indent="-228600">
              <a:spcBef>
                <a:spcPts val="1200"/>
              </a:spcBef>
              <a:buFont typeface="+mj-ea"/>
              <a:buAutoNum type="circleNumDbPlain"/>
            </a:pPr>
            <a:r>
              <a:rPr kumimoji="1" lang="ja-JP" altLang="en-US" sz="1200" dirty="0"/>
              <a:t>最先端テクノロジーの実証実験等の受け入れの推進</a:t>
            </a:r>
            <a:endParaRPr kumimoji="1" lang="en-US" altLang="ja-JP" sz="1200" dirty="0"/>
          </a:p>
          <a:p>
            <a:pPr marL="228600" indent="-228600">
              <a:spcBef>
                <a:spcPts val="1200"/>
              </a:spcBef>
              <a:buFont typeface="+mj-ea"/>
              <a:buAutoNum type="circleNumDbPlain"/>
            </a:pPr>
            <a:r>
              <a:rPr kumimoji="1" lang="ja-JP" altLang="en-US" sz="1200" dirty="0"/>
              <a:t>地域特性に応じた取組の推進</a:t>
            </a:r>
          </a:p>
        </p:txBody>
      </p:sp>
      <p:sp>
        <p:nvSpPr>
          <p:cNvPr id="8" name="テキスト ボックス 7">
            <a:extLst>
              <a:ext uri="{FF2B5EF4-FFF2-40B4-BE49-F238E27FC236}">
                <a16:creationId xmlns:a16="http://schemas.microsoft.com/office/drawing/2014/main" id="{53ED0D9A-BC6F-43D1-B588-851A968DC7EE}"/>
              </a:ext>
            </a:extLst>
          </p:cNvPr>
          <p:cNvSpPr txBox="1"/>
          <p:nvPr/>
        </p:nvSpPr>
        <p:spPr>
          <a:xfrm>
            <a:off x="459614" y="1313984"/>
            <a:ext cx="2556000" cy="432000"/>
          </a:xfrm>
          <a:prstGeom prst="rect">
            <a:avLst/>
          </a:prstGeom>
          <a:solidFill>
            <a:srgbClr val="FFC000"/>
          </a:solidFill>
        </p:spPr>
        <p:txBody>
          <a:bodyPr wrap="none" rtlCol="0">
            <a:noAutofit/>
          </a:bodyPr>
          <a:lstStyle/>
          <a:p>
            <a:r>
              <a:rPr kumimoji="1" lang="ja-JP" altLang="en-US" sz="1200" b="1" dirty="0"/>
              <a:t>１）スマートシティサービス</a:t>
            </a:r>
            <a:endParaRPr kumimoji="1" lang="en-US" altLang="ja-JP" sz="1200" b="1" dirty="0"/>
          </a:p>
          <a:p>
            <a:r>
              <a:rPr kumimoji="1" lang="ja-JP" altLang="en-US" sz="1200" b="1" dirty="0"/>
              <a:t>　　（地域社会のデジタル化）</a:t>
            </a:r>
          </a:p>
        </p:txBody>
      </p:sp>
      <p:sp>
        <p:nvSpPr>
          <p:cNvPr id="10" name="テキスト ボックス 9">
            <a:extLst>
              <a:ext uri="{FF2B5EF4-FFF2-40B4-BE49-F238E27FC236}">
                <a16:creationId xmlns:a16="http://schemas.microsoft.com/office/drawing/2014/main" id="{C5C64922-4766-4C15-9BDD-6E30FCF98A65}"/>
              </a:ext>
            </a:extLst>
          </p:cNvPr>
          <p:cNvSpPr txBox="1"/>
          <p:nvPr/>
        </p:nvSpPr>
        <p:spPr>
          <a:xfrm>
            <a:off x="3334132" y="1313984"/>
            <a:ext cx="2556000" cy="276999"/>
          </a:xfrm>
          <a:prstGeom prst="rect">
            <a:avLst/>
          </a:prstGeom>
          <a:solidFill>
            <a:srgbClr val="FFC000"/>
          </a:solidFill>
        </p:spPr>
        <p:txBody>
          <a:bodyPr wrap="square" rtlCol="0">
            <a:noAutofit/>
          </a:bodyPr>
          <a:lstStyle/>
          <a:p>
            <a:r>
              <a:rPr kumimoji="1" lang="ja-JP" altLang="en-US" sz="1200" b="1" dirty="0"/>
              <a:t>２）まちのスマート化</a:t>
            </a:r>
          </a:p>
        </p:txBody>
      </p:sp>
      <p:sp>
        <p:nvSpPr>
          <p:cNvPr id="11" name="テキスト ボックス 10">
            <a:extLst>
              <a:ext uri="{FF2B5EF4-FFF2-40B4-BE49-F238E27FC236}">
                <a16:creationId xmlns:a16="http://schemas.microsoft.com/office/drawing/2014/main" id="{D345FD83-B2BA-4D32-9272-7033AEEEB99D}"/>
              </a:ext>
            </a:extLst>
          </p:cNvPr>
          <p:cNvSpPr txBox="1"/>
          <p:nvPr/>
        </p:nvSpPr>
        <p:spPr>
          <a:xfrm>
            <a:off x="459614" y="3168738"/>
            <a:ext cx="2556000" cy="276999"/>
          </a:xfrm>
          <a:prstGeom prst="rect">
            <a:avLst/>
          </a:prstGeom>
          <a:solidFill>
            <a:srgbClr val="FFC000"/>
          </a:solidFill>
        </p:spPr>
        <p:txBody>
          <a:bodyPr wrap="none" rtlCol="0">
            <a:noAutofit/>
          </a:bodyPr>
          <a:lstStyle/>
          <a:p>
            <a:r>
              <a:rPr kumimoji="1" lang="ja-JP" altLang="en-US" sz="1200" b="1" dirty="0"/>
              <a:t>４）データ戦略（データ活用の推進）</a:t>
            </a:r>
          </a:p>
        </p:txBody>
      </p:sp>
      <p:sp>
        <p:nvSpPr>
          <p:cNvPr id="12" name="テキスト ボックス 11">
            <a:extLst>
              <a:ext uri="{FF2B5EF4-FFF2-40B4-BE49-F238E27FC236}">
                <a16:creationId xmlns:a16="http://schemas.microsoft.com/office/drawing/2014/main" id="{09873D4F-5A6F-416A-8E7B-236060D0A610}"/>
              </a:ext>
            </a:extLst>
          </p:cNvPr>
          <p:cNvSpPr txBox="1"/>
          <p:nvPr/>
        </p:nvSpPr>
        <p:spPr>
          <a:xfrm>
            <a:off x="3334132" y="3168738"/>
            <a:ext cx="2556000" cy="276999"/>
          </a:xfrm>
          <a:prstGeom prst="rect">
            <a:avLst/>
          </a:prstGeom>
          <a:solidFill>
            <a:srgbClr val="FFC000"/>
          </a:solidFill>
        </p:spPr>
        <p:txBody>
          <a:bodyPr wrap="none" rtlCol="0">
            <a:noAutofit/>
          </a:bodyPr>
          <a:lstStyle/>
          <a:p>
            <a:r>
              <a:rPr kumimoji="1" lang="ja-JP" altLang="en-US" sz="1200" b="1" dirty="0"/>
              <a:t>５）</a:t>
            </a:r>
            <a:r>
              <a:rPr kumimoji="1" lang="en-US" altLang="ja-JP" sz="1200" b="1" spc="-150" dirty="0"/>
              <a:t>ICT </a:t>
            </a:r>
            <a:r>
              <a:rPr kumimoji="1" lang="ja-JP" altLang="en-US" sz="1200" b="1" spc="-150" dirty="0"/>
              <a:t>を利用した行政サービスの強靭化</a:t>
            </a:r>
            <a:endParaRPr kumimoji="1" lang="en-US" altLang="ja-JP" sz="1200" b="1" spc="-150" dirty="0"/>
          </a:p>
        </p:txBody>
      </p:sp>
      <p:sp>
        <p:nvSpPr>
          <p:cNvPr id="13" name="テキスト ボックス 12">
            <a:extLst>
              <a:ext uri="{FF2B5EF4-FFF2-40B4-BE49-F238E27FC236}">
                <a16:creationId xmlns:a16="http://schemas.microsoft.com/office/drawing/2014/main" id="{0E1D5058-0985-4D88-ADAC-6A6AA867B0F2}"/>
              </a:ext>
            </a:extLst>
          </p:cNvPr>
          <p:cNvSpPr txBox="1"/>
          <p:nvPr/>
        </p:nvSpPr>
        <p:spPr>
          <a:xfrm>
            <a:off x="6128386" y="3168738"/>
            <a:ext cx="2772000" cy="276999"/>
          </a:xfrm>
          <a:prstGeom prst="rect">
            <a:avLst/>
          </a:prstGeom>
          <a:solidFill>
            <a:srgbClr val="FFC000"/>
          </a:solidFill>
        </p:spPr>
        <p:txBody>
          <a:bodyPr wrap="square" lIns="36000" rIns="36000" rtlCol="0">
            <a:noAutofit/>
          </a:bodyPr>
          <a:lstStyle/>
          <a:p>
            <a:r>
              <a:rPr kumimoji="1" lang="ja-JP" altLang="en-US" sz="1200" b="1" spc="-150" dirty="0"/>
              <a:t>６</a:t>
            </a:r>
            <a:r>
              <a:rPr kumimoji="1" lang="en-US" altLang="ja-JP" sz="1200" b="1" spc="-150" dirty="0"/>
              <a:t>)</a:t>
            </a:r>
            <a:r>
              <a:rPr kumimoji="1" lang="ja-JP" altLang="en-US" sz="1200" b="1" spc="-150" dirty="0"/>
              <a:t>行政のデジタル化に最適な情報システムの整備</a:t>
            </a:r>
          </a:p>
        </p:txBody>
      </p:sp>
      <p:sp>
        <p:nvSpPr>
          <p:cNvPr id="15" name="テキスト ボックス 14">
            <a:extLst>
              <a:ext uri="{FF2B5EF4-FFF2-40B4-BE49-F238E27FC236}">
                <a16:creationId xmlns:a16="http://schemas.microsoft.com/office/drawing/2014/main" id="{16A03D02-F135-488C-9F85-A07861249BA8}"/>
              </a:ext>
            </a:extLst>
          </p:cNvPr>
          <p:cNvSpPr txBox="1"/>
          <p:nvPr/>
        </p:nvSpPr>
        <p:spPr>
          <a:xfrm>
            <a:off x="459614" y="4828499"/>
            <a:ext cx="2556000" cy="276999"/>
          </a:xfrm>
          <a:prstGeom prst="rect">
            <a:avLst/>
          </a:prstGeom>
          <a:solidFill>
            <a:srgbClr val="FFC000"/>
          </a:solidFill>
        </p:spPr>
        <p:txBody>
          <a:bodyPr wrap="none" rtlCol="0">
            <a:noAutofit/>
          </a:bodyPr>
          <a:lstStyle/>
          <a:p>
            <a:r>
              <a:rPr kumimoji="1" lang="ja-JP" altLang="en-US" sz="1200" b="1" dirty="0"/>
              <a:t>７</a:t>
            </a:r>
            <a:r>
              <a:rPr kumimoji="1" lang="ja-JP" altLang="en-US" sz="1200" b="1" dirty="0" smtClean="0"/>
              <a:t>）他機関</a:t>
            </a:r>
            <a:r>
              <a:rPr kumimoji="1" lang="ja-JP" altLang="en-US" sz="1200" b="1" dirty="0"/>
              <a:t>連携</a:t>
            </a:r>
          </a:p>
        </p:txBody>
      </p:sp>
      <p:sp>
        <p:nvSpPr>
          <p:cNvPr id="16" name="テキスト ボックス 15">
            <a:extLst>
              <a:ext uri="{FF2B5EF4-FFF2-40B4-BE49-F238E27FC236}">
                <a16:creationId xmlns:a16="http://schemas.microsoft.com/office/drawing/2014/main" id="{508D092C-0592-419C-83D9-9DCB380DEFED}"/>
              </a:ext>
            </a:extLst>
          </p:cNvPr>
          <p:cNvSpPr txBox="1"/>
          <p:nvPr/>
        </p:nvSpPr>
        <p:spPr>
          <a:xfrm>
            <a:off x="6128386" y="4828499"/>
            <a:ext cx="2556000" cy="276999"/>
          </a:xfrm>
          <a:prstGeom prst="rect">
            <a:avLst/>
          </a:prstGeom>
          <a:solidFill>
            <a:srgbClr val="FFC000"/>
          </a:solidFill>
        </p:spPr>
        <p:txBody>
          <a:bodyPr wrap="square" rtlCol="0">
            <a:noAutofit/>
          </a:bodyPr>
          <a:lstStyle/>
          <a:p>
            <a:r>
              <a:rPr kumimoji="1" lang="ja-JP" altLang="en-US" sz="1200" b="1" dirty="0"/>
              <a:t>９）推進体制・人材強化</a:t>
            </a:r>
          </a:p>
        </p:txBody>
      </p:sp>
      <p:sp>
        <p:nvSpPr>
          <p:cNvPr id="17" name="テキスト ボックス 16">
            <a:extLst>
              <a:ext uri="{FF2B5EF4-FFF2-40B4-BE49-F238E27FC236}">
                <a16:creationId xmlns:a16="http://schemas.microsoft.com/office/drawing/2014/main" id="{69EA35FC-65CF-4EA7-83D4-83C7234225D2}"/>
              </a:ext>
            </a:extLst>
          </p:cNvPr>
          <p:cNvSpPr txBox="1"/>
          <p:nvPr/>
        </p:nvSpPr>
        <p:spPr>
          <a:xfrm>
            <a:off x="6128386" y="1313984"/>
            <a:ext cx="2556000" cy="276999"/>
          </a:xfrm>
          <a:prstGeom prst="rect">
            <a:avLst/>
          </a:prstGeom>
          <a:solidFill>
            <a:srgbClr val="FFC000"/>
          </a:solidFill>
        </p:spPr>
        <p:txBody>
          <a:bodyPr wrap="none" rtlCol="0">
            <a:noAutofit/>
          </a:bodyPr>
          <a:lstStyle/>
          <a:p>
            <a:r>
              <a:rPr kumimoji="1" lang="ja-JP" altLang="en-US" sz="1200" b="1" dirty="0"/>
              <a:t>３）行政のデジタル化</a:t>
            </a:r>
          </a:p>
        </p:txBody>
      </p:sp>
      <p:sp>
        <p:nvSpPr>
          <p:cNvPr id="18" name="テキスト ボックス 17">
            <a:extLst>
              <a:ext uri="{FF2B5EF4-FFF2-40B4-BE49-F238E27FC236}">
                <a16:creationId xmlns:a16="http://schemas.microsoft.com/office/drawing/2014/main" id="{34BCE581-54C4-4509-A7A5-4A4234E0058D}"/>
              </a:ext>
            </a:extLst>
          </p:cNvPr>
          <p:cNvSpPr txBox="1"/>
          <p:nvPr/>
        </p:nvSpPr>
        <p:spPr>
          <a:xfrm>
            <a:off x="3298016" y="3499029"/>
            <a:ext cx="2734294" cy="1138773"/>
          </a:xfrm>
          <a:prstGeom prst="rect">
            <a:avLst/>
          </a:prstGeom>
          <a:noFill/>
        </p:spPr>
        <p:txBody>
          <a:bodyPr wrap="square" rtlCol="0">
            <a:spAutoFit/>
          </a:bodyPr>
          <a:lstStyle/>
          <a:p>
            <a:pPr marL="228600" indent="-228600">
              <a:buFont typeface="+mj-ea"/>
              <a:buAutoNum type="circleNumDbPlain"/>
            </a:pPr>
            <a:r>
              <a:rPr kumimoji="1" lang="ja-JP" altLang="en-US" sz="1200" dirty="0"/>
              <a:t>防災</a:t>
            </a:r>
            <a:endParaRPr kumimoji="1" lang="en-US" altLang="ja-JP" sz="1200" dirty="0"/>
          </a:p>
          <a:p>
            <a:pPr marL="228600" indent="-228600">
              <a:spcBef>
                <a:spcPts val="1200"/>
              </a:spcBef>
              <a:buFont typeface="+mj-ea"/>
              <a:buAutoNum type="circleNumDbPlain"/>
            </a:pPr>
            <a:r>
              <a:rPr kumimoji="1" lang="ja-JP" altLang="en-US" sz="1200" dirty="0"/>
              <a:t>災害に強い</a:t>
            </a:r>
            <a:r>
              <a:rPr kumimoji="1" lang="en-US" altLang="ja-JP" sz="1200" dirty="0"/>
              <a:t>ICT </a:t>
            </a:r>
            <a:r>
              <a:rPr kumimoji="1" lang="ja-JP" altLang="en-US" sz="1200" dirty="0"/>
              <a:t>インフラの整備</a:t>
            </a:r>
            <a:endParaRPr kumimoji="1" lang="en-US" altLang="ja-JP" sz="1200" dirty="0"/>
          </a:p>
          <a:p>
            <a:pPr marL="228600" indent="-228600">
              <a:spcBef>
                <a:spcPts val="1200"/>
              </a:spcBef>
              <a:buFont typeface="+mj-ea"/>
              <a:buAutoNum type="circleNumDbPlain"/>
            </a:pPr>
            <a:r>
              <a:rPr kumimoji="1" lang="ja-JP" altLang="en-US" sz="1200" dirty="0"/>
              <a:t>時代に即した情報セキュリティ対策の実施</a:t>
            </a:r>
          </a:p>
        </p:txBody>
      </p:sp>
      <p:sp>
        <p:nvSpPr>
          <p:cNvPr id="19" name="テキスト ボックス 18">
            <a:extLst>
              <a:ext uri="{FF2B5EF4-FFF2-40B4-BE49-F238E27FC236}">
                <a16:creationId xmlns:a16="http://schemas.microsoft.com/office/drawing/2014/main" id="{5A91E7D1-2F24-4A7B-869D-3E824D70BF2F}"/>
              </a:ext>
            </a:extLst>
          </p:cNvPr>
          <p:cNvSpPr txBox="1"/>
          <p:nvPr/>
        </p:nvSpPr>
        <p:spPr>
          <a:xfrm>
            <a:off x="462730" y="1864177"/>
            <a:ext cx="2552884" cy="984885"/>
          </a:xfrm>
          <a:prstGeom prst="rect">
            <a:avLst/>
          </a:prstGeom>
          <a:noFill/>
        </p:spPr>
        <p:txBody>
          <a:bodyPr wrap="square" rtlCol="0">
            <a:spAutoFit/>
          </a:bodyPr>
          <a:lstStyle/>
          <a:p>
            <a:pPr marL="228600" indent="-228600">
              <a:buFont typeface="+mj-ea"/>
              <a:buAutoNum type="circleNumDbPlain"/>
            </a:pPr>
            <a:r>
              <a:rPr kumimoji="1" lang="ja-JP" altLang="en-US" sz="1200" dirty="0" smtClean="0"/>
              <a:t>区に</a:t>
            </a:r>
            <a:r>
              <a:rPr kumimoji="1" lang="ja-JP" altLang="en-US" sz="1200" dirty="0"/>
              <a:t>おける</a:t>
            </a:r>
            <a:r>
              <a:rPr kumimoji="1" lang="en-US" altLang="ja-JP" sz="1200" dirty="0" smtClean="0"/>
              <a:t>ICT</a:t>
            </a:r>
            <a:r>
              <a:rPr kumimoji="1" lang="ja-JP" altLang="en-US" sz="1200" dirty="0" smtClean="0"/>
              <a:t>活用</a:t>
            </a:r>
            <a:r>
              <a:rPr kumimoji="1" lang="ja-JP" altLang="en-US" sz="1200" dirty="0"/>
              <a:t>に関する取組を推進</a:t>
            </a:r>
            <a:endParaRPr kumimoji="1" lang="en-US" altLang="ja-JP" sz="1200" dirty="0"/>
          </a:p>
          <a:p>
            <a:pPr marL="228600" indent="-228600">
              <a:spcBef>
                <a:spcPts val="1200"/>
              </a:spcBef>
              <a:buFont typeface="+mj-ea"/>
              <a:buAutoNum type="circleNumDbPlain"/>
            </a:pPr>
            <a:r>
              <a:rPr kumimoji="1" lang="ja-JP" altLang="en-US" sz="1200" dirty="0"/>
              <a:t>都市インフラへの</a:t>
            </a:r>
            <a:r>
              <a:rPr kumimoji="1" lang="en-US" altLang="ja-JP" sz="1200" dirty="0" smtClean="0"/>
              <a:t>ICT</a:t>
            </a:r>
            <a:r>
              <a:rPr kumimoji="1" lang="ja-JP" altLang="en-US" sz="1200" dirty="0" smtClean="0"/>
              <a:t>活用に</a:t>
            </a:r>
            <a:r>
              <a:rPr kumimoji="1" lang="ja-JP" altLang="en-US" sz="1200" dirty="0"/>
              <a:t>より</a:t>
            </a:r>
            <a:r>
              <a:rPr kumimoji="1" lang="ja-JP" altLang="en-US" sz="1200" dirty="0" smtClean="0"/>
              <a:t>、   市民</a:t>
            </a:r>
            <a:r>
              <a:rPr kumimoji="1" lang="en-US" altLang="ja-JP" sz="1200" dirty="0" err="1" smtClean="0"/>
              <a:t>QoL</a:t>
            </a:r>
            <a:r>
              <a:rPr kumimoji="1" lang="ja-JP" altLang="en-US" sz="1200" dirty="0" smtClean="0"/>
              <a:t>向上</a:t>
            </a:r>
            <a:r>
              <a:rPr kumimoji="1" lang="ja-JP" altLang="en-US" sz="1200" dirty="0"/>
              <a:t>に繋がる取組を創出</a:t>
            </a:r>
            <a:endParaRPr kumimoji="1" lang="en-US" altLang="ja-JP" sz="1200" dirty="0"/>
          </a:p>
        </p:txBody>
      </p:sp>
      <p:sp>
        <p:nvSpPr>
          <p:cNvPr id="20" name="テキスト ボックス 19">
            <a:extLst>
              <a:ext uri="{FF2B5EF4-FFF2-40B4-BE49-F238E27FC236}">
                <a16:creationId xmlns:a16="http://schemas.microsoft.com/office/drawing/2014/main" id="{5A91E7D1-2F24-4A7B-869D-3E824D70BF2F}"/>
              </a:ext>
            </a:extLst>
          </p:cNvPr>
          <p:cNvSpPr txBox="1"/>
          <p:nvPr/>
        </p:nvSpPr>
        <p:spPr>
          <a:xfrm>
            <a:off x="6104046" y="1588758"/>
            <a:ext cx="2547967" cy="1538883"/>
          </a:xfrm>
          <a:prstGeom prst="rect">
            <a:avLst/>
          </a:prstGeom>
          <a:noFill/>
        </p:spPr>
        <p:txBody>
          <a:bodyPr wrap="square" rtlCol="0">
            <a:spAutoFit/>
          </a:bodyPr>
          <a:lstStyle/>
          <a:p>
            <a:pPr marL="228600" indent="-228600">
              <a:buFont typeface="+mj-ea"/>
              <a:buAutoNum type="circleNumDbPlain"/>
            </a:pPr>
            <a:r>
              <a:rPr kumimoji="1" lang="ja-JP" altLang="en-US" sz="1200" dirty="0"/>
              <a:t>行政手続きのオンライン化・行政サービスのリモート化の推進</a:t>
            </a:r>
            <a:endParaRPr kumimoji="1" lang="en-US" altLang="ja-JP" sz="1200" dirty="0"/>
          </a:p>
          <a:p>
            <a:pPr marL="228600" indent="-228600">
              <a:spcBef>
                <a:spcPts val="300"/>
              </a:spcBef>
              <a:buFont typeface="+mj-ea"/>
              <a:buAutoNum type="circleNumDbPlain"/>
            </a:pPr>
            <a:r>
              <a:rPr kumimoji="1" lang="en-US" altLang="ja-JP" sz="1200" dirty="0" smtClean="0"/>
              <a:t>AI</a:t>
            </a:r>
            <a:r>
              <a:rPr kumimoji="1" lang="ja-JP" altLang="en-US" sz="1200" dirty="0" smtClean="0"/>
              <a:t>等</a:t>
            </a:r>
            <a:r>
              <a:rPr kumimoji="1" lang="ja-JP" altLang="en-US" sz="1200" dirty="0"/>
              <a:t>の最先端テクノロジーの活用地域特性に応じた取組の推進</a:t>
            </a:r>
            <a:endParaRPr kumimoji="1" lang="en-US" altLang="ja-JP" sz="1200" dirty="0"/>
          </a:p>
          <a:p>
            <a:pPr marL="228600" indent="-228600">
              <a:spcBef>
                <a:spcPts val="300"/>
              </a:spcBef>
              <a:buFont typeface="+mj-ea"/>
              <a:buAutoNum type="circleNumDbPlain"/>
            </a:pPr>
            <a:r>
              <a:rPr kumimoji="1" lang="en-US" altLang="ja-JP" sz="1200" dirty="0" smtClean="0"/>
              <a:t>UI</a:t>
            </a:r>
            <a:r>
              <a:rPr kumimoji="1" lang="ja-JP" altLang="en-US" sz="1200" dirty="0" smtClean="0"/>
              <a:t>の</a:t>
            </a:r>
            <a:r>
              <a:rPr kumimoji="1" lang="ja-JP" altLang="en-US" sz="1200" dirty="0"/>
              <a:t>向上</a:t>
            </a:r>
            <a:endParaRPr kumimoji="1" lang="en-US" altLang="ja-JP" sz="1200" dirty="0"/>
          </a:p>
          <a:p>
            <a:pPr marL="228600" indent="-228600">
              <a:spcBef>
                <a:spcPts val="300"/>
              </a:spcBef>
              <a:buFont typeface="+mj-ea"/>
              <a:buAutoNum type="circleNumDbPlain"/>
            </a:pPr>
            <a:r>
              <a:rPr kumimoji="1" lang="en-US" altLang="ja-JP" sz="1200" dirty="0" smtClean="0"/>
              <a:t>ICT</a:t>
            </a:r>
            <a:r>
              <a:rPr kumimoji="1" lang="ja-JP" altLang="en-US" sz="1200" dirty="0" smtClean="0"/>
              <a:t>を</a:t>
            </a:r>
            <a:r>
              <a:rPr kumimoji="1" lang="ja-JP" altLang="en-US" sz="1200" dirty="0"/>
              <a:t>活用した</a:t>
            </a:r>
            <a:r>
              <a:rPr kumimoji="1" lang="en-US" altLang="ja-JP" sz="1200" dirty="0" smtClean="0"/>
              <a:t>BPR </a:t>
            </a:r>
            <a:r>
              <a:rPr kumimoji="1" lang="ja-JP" altLang="en-US" sz="1200" dirty="0" smtClean="0"/>
              <a:t>の</a:t>
            </a:r>
            <a:r>
              <a:rPr kumimoji="1" lang="ja-JP" altLang="en-US" sz="1200" dirty="0"/>
              <a:t>推進</a:t>
            </a:r>
            <a:endParaRPr kumimoji="1" lang="en-US" altLang="ja-JP" sz="1200" dirty="0"/>
          </a:p>
          <a:p>
            <a:pPr marL="228600" indent="-228600">
              <a:spcBef>
                <a:spcPts val="300"/>
              </a:spcBef>
              <a:buFont typeface="+mj-ea"/>
              <a:buAutoNum type="circleNumDbPlain"/>
            </a:pPr>
            <a:r>
              <a:rPr kumimoji="1" lang="ja-JP" altLang="en-US" sz="1200" dirty="0"/>
              <a:t>教育分野への</a:t>
            </a:r>
            <a:r>
              <a:rPr kumimoji="1" lang="en-US" altLang="ja-JP" sz="1200" dirty="0"/>
              <a:t>ICT </a:t>
            </a:r>
            <a:r>
              <a:rPr kumimoji="1" lang="ja-JP" altLang="en-US" sz="1200" dirty="0"/>
              <a:t>の活用</a:t>
            </a:r>
          </a:p>
        </p:txBody>
      </p:sp>
      <p:sp>
        <p:nvSpPr>
          <p:cNvPr id="21" name="テキスト ボックス 20">
            <a:extLst>
              <a:ext uri="{FF2B5EF4-FFF2-40B4-BE49-F238E27FC236}">
                <a16:creationId xmlns:a16="http://schemas.microsoft.com/office/drawing/2014/main" id="{34BCE581-54C4-4509-A7A5-4A4234E0058D}"/>
              </a:ext>
            </a:extLst>
          </p:cNvPr>
          <p:cNvSpPr txBox="1"/>
          <p:nvPr/>
        </p:nvSpPr>
        <p:spPr>
          <a:xfrm>
            <a:off x="462730" y="3499029"/>
            <a:ext cx="2734294" cy="954107"/>
          </a:xfrm>
          <a:prstGeom prst="rect">
            <a:avLst/>
          </a:prstGeom>
          <a:noFill/>
        </p:spPr>
        <p:txBody>
          <a:bodyPr wrap="square" rtlCol="0">
            <a:spAutoFit/>
          </a:bodyPr>
          <a:lstStyle/>
          <a:p>
            <a:pPr marL="228600" indent="-228600">
              <a:buFont typeface="+mj-ea"/>
              <a:buAutoNum type="circleNumDbPlain"/>
            </a:pPr>
            <a:r>
              <a:rPr kumimoji="1" lang="ja-JP" altLang="en-US" sz="1200" dirty="0"/>
              <a:t>オープンデータの充実</a:t>
            </a:r>
            <a:endParaRPr kumimoji="1" lang="en-US" altLang="ja-JP" sz="1200" dirty="0"/>
          </a:p>
          <a:p>
            <a:pPr marL="228600" indent="-228600">
              <a:spcBef>
                <a:spcPts val="1200"/>
              </a:spcBef>
              <a:buFont typeface="+mj-ea"/>
              <a:buAutoNum type="circleNumDbPlain"/>
            </a:pPr>
            <a:r>
              <a:rPr kumimoji="1" lang="en-US" altLang="ja-JP" sz="1200" dirty="0"/>
              <a:t>EBPM </a:t>
            </a:r>
            <a:r>
              <a:rPr kumimoji="1" lang="ja-JP" altLang="en-US" sz="1200" dirty="0"/>
              <a:t>の推進</a:t>
            </a:r>
            <a:endParaRPr kumimoji="1" lang="en-US" altLang="ja-JP" sz="1200" dirty="0"/>
          </a:p>
          <a:p>
            <a:pPr marL="228600" indent="-228600">
              <a:spcBef>
                <a:spcPts val="1200"/>
              </a:spcBef>
              <a:buFont typeface="+mj-ea"/>
              <a:buAutoNum type="circleNumDbPlain"/>
            </a:pPr>
            <a:r>
              <a:rPr kumimoji="1" lang="ja-JP" altLang="en-US" sz="1200" dirty="0"/>
              <a:t>データ標準化の推進</a:t>
            </a:r>
          </a:p>
        </p:txBody>
      </p:sp>
      <p:sp>
        <p:nvSpPr>
          <p:cNvPr id="22" name="テキスト ボックス 21">
            <a:extLst>
              <a:ext uri="{FF2B5EF4-FFF2-40B4-BE49-F238E27FC236}">
                <a16:creationId xmlns:a16="http://schemas.microsoft.com/office/drawing/2014/main" id="{34BCE581-54C4-4509-A7A5-4A4234E0058D}"/>
              </a:ext>
            </a:extLst>
          </p:cNvPr>
          <p:cNvSpPr txBox="1"/>
          <p:nvPr/>
        </p:nvSpPr>
        <p:spPr>
          <a:xfrm>
            <a:off x="6108911" y="5163376"/>
            <a:ext cx="2575475" cy="1354217"/>
          </a:xfrm>
          <a:prstGeom prst="rect">
            <a:avLst/>
          </a:prstGeom>
          <a:noFill/>
        </p:spPr>
        <p:txBody>
          <a:bodyPr wrap="square" rtlCol="0">
            <a:spAutoFit/>
          </a:bodyPr>
          <a:lstStyle/>
          <a:p>
            <a:pPr marL="228600" indent="-228600">
              <a:buFont typeface="+mj-ea"/>
              <a:buAutoNum type="circleNumDbPlain"/>
            </a:pPr>
            <a:r>
              <a:rPr kumimoji="1" lang="en-US" altLang="ja-JP" sz="1200" dirty="0" smtClean="0"/>
              <a:t>ICT</a:t>
            </a:r>
            <a:r>
              <a:rPr kumimoji="1" lang="ja-JP" altLang="en-US" sz="1200" dirty="0" smtClean="0"/>
              <a:t>戦略室</a:t>
            </a:r>
            <a:r>
              <a:rPr kumimoji="1" lang="ja-JP" altLang="en-US" sz="1200" dirty="0"/>
              <a:t>が、各所属に能動的に働きかけ、行政のデジタル化を促進</a:t>
            </a:r>
            <a:endParaRPr kumimoji="1" lang="en-US" altLang="ja-JP" sz="1200" dirty="0"/>
          </a:p>
          <a:p>
            <a:pPr marL="228600" indent="-228600">
              <a:spcBef>
                <a:spcPts val="600"/>
              </a:spcBef>
              <a:buFont typeface="+mj-ea"/>
              <a:buAutoNum type="circleNumDbPlain"/>
            </a:pPr>
            <a:r>
              <a:rPr kumimoji="1" lang="en-US" altLang="ja-JP" sz="1200" dirty="0" smtClean="0"/>
              <a:t>ICT</a:t>
            </a:r>
            <a:r>
              <a:rPr kumimoji="1" lang="ja-JP" altLang="en-US" sz="1200" dirty="0" smtClean="0"/>
              <a:t>戦略</a:t>
            </a:r>
            <a:r>
              <a:rPr kumimoji="1" lang="ja-JP" altLang="en-US" sz="1200" dirty="0"/>
              <a:t>アクションプランを作成し、進捗管理を実施</a:t>
            </a:r>
            <a:endParaRPr kumimoji="1" lang="en-US" altLang="ja-JP" sz="1200" dirty="0"/>
          </a:p>
          <a:p>
            <a:pPr marL="228600" indent="-228600">
              <a:spcBef>
                <a:spcPts val="600"/>
              </a:spcBef>
              <a:buFont typeface="+mj-ea"/>
              <a:buAutoNum type="circleNumDbPlain"/>
            </a:pPr>
            <a:r>
              <a:rPr kumimoji="1" lang="ja-JP" altLang="en-US" sz="1200" dirty="0"/>
              <a:t>デジタル化を進めるための職員の</a:t>
            </a:r>
            <a:r>
              <a:rPr kumimoji="1" lang="en-US" altLang="ja-JP" sz="1200" dirty="0" smtClean="0"/>
              <a:t>ICT</a:t>
            </a:r>
            <a:r>
              <a:rPr kumimoji="1" lang="ja-JP" altLang="en-US" sz="1200" dirty="0" smtClean="0"/>
              <a:t>スキル</a:t>
            </a:r>
            <a:r>
              <a:rPr kumimoji="1" lang="ja-JP" altLang="en-US" sz="1200" dirty="0"/>
              <a:t>の向上</a:t>
            </a:r>
          </a:p>
        </p:txBody>
      </p:sp>
      <p:sp>
        <p:nvSpPr>
          <p:cNvPr id="23" name="テキスト ボックス 22">
            <a:extLst>
              <a:ext uri="{FF2B5EF4-FFF2-40B4-BE49-F238E27FC236}">
                <a16:creationId xmlns:a16="http://schemas.microsoft.com/office/drawing/2014/main" id="{34BCE581-54C4-4509-A7A5-4A4234E0058D}"/>
              </a:ext>
            </a:extLst>
          </p:cNvPr>
          <p:cNvSpPr txBox="1"/>
          <p:nvPr/>
        </p:nvSpPr>
        <p:spPr>
          <a:xfrm>
            <a:off x="462730" y="5163376"/>
            <a:ext cx="2592116" cy="954107"/>
          </a:xfrm>
          <a:prstGeom prst="rect">
            <a:avLst/>
          </a:prstGeom>
          <a:noFill/>
        </p:spPr>
        <p:txBody>
          <a:bodyPr wrap="square" rtlCol="0">
            <a:spAutoFit/>
          </a:bodyPr>
          <a:lstStyle/>
          <a:p>
            <a:pPr marL="182563" indent="-182563"/>
            <a:r>
              <a:rPr kumimoji="1" lang="ja-JP" altLang="en-US" sz="1200" dirty="0"/>
              <a:t>① 市民や企業や大学等との連携</a:t>
            </a:r>
            <a:endParaRPr kumimoji="1" lang="en-US" altLang="ja-JP" sz="1200" dirty="0"/>
          </a:p>
          <a:p>
            <a:pPr marL="182563" indent="-182563">
              <a:spcBef>
                <a:spcPts val="1200"/>
              </a:spcBef>
            </a:pPr>
            <a:r>
              <a:rPr kumimoji="1" lang="ja-JP" altLang="en-US" sz="1200" dirty="0"/>
              <a:t>② 他自治体との連携</a:t>
            </a:r>
          </a:p>
          <a:p>
            <a:pPr marL="182563" indent="-182563">
              <a:spcBef>
                <a:spcPts val="1200"/>
              </a:spcBef>
            </a:pPr>
            <a:r>
              <a:rPr kumimoji="1" lang="ja-JP" altLang="en-US" sz="1200" dirty="0"/>
              <a:t>③ 経済団体との連携</a:t>
            </a:r>
          </a:p>
        </p:txBody>
      </p:sp>
      <p:sp>
        <p:nvSpPr>
          <p:cNvPr id="26" name="テキスト ボックス 25">
            <a:extLst>
              <a:ext uri="{FF2B5EF4-FFF2-40B4-BE49-F238E27FC236}">
                <a16:creationId xmlns:a16="http://schemas.microsoft.com/office/drawing/2014/main" id="{34BCE581-54C4-4509-A7A5-4A4234E0058D}"/>
              </a:ext>
            </a:extLst>
          </p:cNvPr>
          <p:cNvSpPr txBox="1"/>
          <p:nvPr/>
        </p:nvSpPr>
        <p:spPr>
          <a:xfrm>
            <a:off x="6081550" y="3499029"/>
            <a:ext cx="2818836" cy="1138773"/>
          </a:xfrm>
          <a:prstGeom prst="rect">
            <a:avLst/>
          </a:prstGeom>
          <a:noFill/>
        </p:spPr>
        <p:txBody>
          <a:bodyPr wrap="square" rtlCol="0">
            <a:spAutoFit/>
          </a:bodyPr>
          <a:lstStyle/>
          <a:p>
            <a:pPr marL="228600" indent="-228600">
              <a:buFont typeface="+mj-ea"/>
              <a:buAutoNum type="circleNumDbPlain"/>
            </a:pPr>
            <a:r>
              <a:rPr kumimoji="1" lang="ja-JP" altLang="en-US" sz="1200" dirty="0"/>
              <a:t>情報システムの管理体制の強化</a:t>
            </a:r>
            <a:endParaRPr kumimoji="1" lang="en-US" altLang="ja-JP" sz="1200" dirty="0"/>
          </a:p>
          <a:p>
            <a:pPr marL="228600" indent="-228600">
              <a:spcBef>
                <a:spcPts val="1200"/>
              </a:spcBef>
              <a:buFont typeface="+mj-ea"/>
              <a:buAutoNum type="circleNumDbPlain"/>
            </a:pPr>
            <a:r>
              <a:rPr kumimoji="1" lang="ja-JP" altLang="en-US" sz="1200" dirty="0"/>
              <a:t>クラウドサービスを基本とした情報システムへの</a:t>
            </a:r>
            <a:r>
              <a:rPr kumimoji="1" lang="ja-JP" altLang="en-US" sz="1200" dirty="0" smtClean="0"/>
              <a:t>転換</a:t>
            </a:r>
            <a:endParaRPr kumimoji="1" lang="en-US" altLang="ja-JP" sz="1200" dirty="0" smtClean="0"/>
          </a:p>
          <a:p>
            <a:pPr marL="228600" indent="-228600">
              <a:spcBef>
                <a:spcPts val="1200"/>
              </a:spcBef>
              <a:buFont typeface="+mj-ea"/>
              <a:buAutoNum type="circleNumDbPlain"/>
            </a:pPr>
            <a:r>
              <a:rPr kumimoji="1" lang="ja-JP" altLang="en-US" sz="1200" dirty="0"/>
              <a:t>自治体情報システムの標準化・</a:t>
            </a:r>
            <a:r>
              <a:rPr kumimoji="1" lang="ja-JP" altLang="en-US" sz="1200" dirty="0" smtClean="0"/>
              <a:t>共通化</a:t>
            </a:r>
            <a:endParaRPr kumimoji="1" lang="ja-JP" altLang="en-US" sz="1200" dirty="0"/>
          </a:p>
        </p:txBody>
      </p:sp>
      <p:sp>
        <p:nvSpPr>
          <p:cNvPr id="27" name="テキスト ボックス 26">
            <a:extLst>
              <a:ext uri="{FF2B5EF4-FFF2-40B4-BE49-F238E27FC236}">
                <a16:creationId xmlns:a16="http://schemas.microsoft.com/office/drawing/2014/main" id="{508D092C-0592-419C-83D9-9DCB380DEFED}"/>
              </a:ext>
            </a:extLst>
          </p:cNvPr>
          <p:cNvSpPr txBox="1"/>
          <p:nvPr/>
        </p:nvSpPr>
        <p:spPr>
          <a:xfrm>
            <a:off x="3334132" y="4828499"/>
            <a:ext cx="2556000" cy="276999"/>
          </a:xfrm>
          <a:prstGeom prst="rect">
            <a:avLst/>
          </a:prstGeom>
          <a:solidFill>
            <a:srgbClr val="FFC000"/>
          </a:solidFill>
        </p:spPr>
        <p:txBody>
          <a:bodyPr wrap="square" rtlCol="0">
            <a:noAutofit/>
          </a:bodyPr>
          <a:lstStyle/>
          <a:p>
            <a:r>
              <a:rPr kumimoji="1" lang="ja-JP" altLang="en-US" sz="1200" b="1" dirty="0"/>
              <a:t>８）水平展開</a:t>
            </a:r>
          </a:p>
        </p:txBody>
      </p:sp>
      <p:sp>
        <p:nvSpPr>
          <p:cNvPr id="28" name="テキスト ボックス 27">
            <a:extLst>
              <a:ext uri="{FF2B5EF4-FFF2-40B4-BE49-F238E27FC236}">
                <a16:creationId xmlns:a16="http://schemas.microsoft.com/office/drawing/2014/main" id="{34BCE581-54C4-4509-A7A5-4A4234E0058D}"/>
              </a:ext>
            </a:extLst>
          </p:cNvPr>
          <p:cNvSpPr txBox="1"/>
          <p:nvPr/>
        </p:nvSpPr>
        <p:spPr>
          <a:xfrm>
            <a:off x="3298016" y="5163376"/>
            <a:ext cx="2734294" cy="1200329"/>
          </a:xfrm>
          <a:prstGeom prst="rect">
            <a:avLst/>
          </a:prstGeom>
          <a:noFill/>
        </p:spPr>
        <p:txBody>
          <a:bodyPr wrap="square" rtlCol="0">
            <a:spAutoFit/>
          </a:bodyPr>
          <a:lstStyle/>
          <a:p>
            <a:pPr marL="182563" indent="-182563"/>
            <a:r>
              <a:rPr kumimoji="1" lang="ja-JP" altLang="en-US" sz="1200" dirty="0"/>
              <a:t>① 地域課題に対する先端技術を用いたソリューションの実証・実装を積極的に推進</a:t>
            </a:r>
            <a:endParaRPr kumimoji="1" lang="en-US" altLang="ja-JP" sz="1200" dirty="0"/>
          </a:p>
          <a:p>
            <a:pPr marL="182563" indent="-182563"/>
            <a:endParaRPr kumimoji="1" lang="en-US" altLang="ja-JP" sz="1200" dirty="0"/>
          </a:p>
          <a:p>
            <a:pPr marL="182563" indent="-182563"/>
            <a:r>
              <a:rPr kumimoji="1" lang="ja-JP" altLang="en-US" sz="1200" dirty="0"/>
              <a:t>② 府内市町村に展開する大阪府に対し、先進的取組を情報共有</a:t>
            </a:r>
          </a:p>
        </p:txBody>
      </p:sp>
      <p:sp>
        <p:nvSpPr>
          <p:cNvPr id="24" name="正方形/長方形 23"/>
          <p:cNvSpPr/>
          <p:nvPr/>
        </p:nvSpPr>
        <p:spPr>
          <a:xfrm>
            <a:off x="8442250" y="25463"/>
            <a:ext cx="64768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１５</a:t>
            </a:r>
            <a:endPar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104792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lang="ja-JP" altLang="en-US" sz="2200" dirty="0"/>
              <a:t>大阪スマートシティ</a:t>
            </a:r>
            <a:r>
              <a:rPr lang="ja-JP" altLang="en-US" sz="2200" dirty="0" smtClean="0"/>
              <a:t>戦略に関連するプロジェクト</a:t>
            </a:r>
            <a:r>
              <a:rPr lang="ja-JP" altLang="en-US" sz="2200" dirty="0"/>
              <a:t>の進展（実績と予定）</a:t>
            </a:r>
            <a:endParaRPr kumimoji="1" lang="ja-JP" altLang="en-US" sz="2200" dirty="0"/>
          </a:p>
        </p:txBody>
      </p:sp>
      <p:sp>
        <p:nvSpPr>
          <p:cNvPr id="73" name="正方形/長方形 72">
            <a:extLst>
              <a:ext uri="{FF2B5EF4-FFF2-40B4-BE49-F238E27FC236}">
                <a16:creationId xmlns:a16="http://schemas.microsoft.com/office/drawing/2014/main" id="{A12652B3-EE67-4AC6-809A-A7223D51D414}"/>
              </a:ext>
            </a:extLst>
          </p:cNvPr>
          <p:cNvSpPr/>
          <p:nvPr/>
        </p:nvSpPr>
        <p:spPr>
          <a:xfrm>
            <a:off x="2130571" y="1539515"/>
            <a:ext cx="2358729" cy="50577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a:extLst>
              <a:ext uri="{FF2B5EF4-FFF2-40B4-BE49-F238E27FC236}">
                <a16:creationId xmlns:a16="http://schemas.microsoft.com/office/drawing/2014/main" id="{0882D45C-4C1E-43C8-B3B5-00D04F5B1647}"/>
              </a:ext>
            </a:extLst>
          </p:cNvPr>
          <p:cNvSpPr/>
          <p:nvPr/>
        </p:nvSpPr>
        <p:spPr>
          <a:xfrm>
            <a:off x="247081" y="3957855"/>
            <a:ext cx="324000" cy="1339745"/>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b="1" dirty="0"/>
              <a:t>府市プロジェクト</a:t>
            </a:r>
          </a:p>
        </p:txBody>
      </p:sp>
      <p:sp>
        <p:nvSpPr>
          <p:cNvPr id="75" name="正方形/長方形 74">
            <a:extLst>
              <a:ext uri="{FF2B5EF4-FFF2-40B4-BE49-F238E27FC236}">
                <a16:creationId xmlns:a16="http://schemas.microsoft.com/office/drawing/2014/main" id="{B24B9BA1-1FBF-4D75-B27E-A3A058B5923F}"/>
              </a:ext>
            </a:extLst>
          </p:cNvPr>
          <p:cNvSpPr/>
          <p:nvPr/>
        </p:nvSpPr>
        <p:spPr>
          <a:xfrm>
            <a:off x="247081" y="1280684"/>
            <a:ext cx="324000" cy="2512745"/>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400" b="1" dirty="0"/>
              <a:t>大阪スマートシティ</a:t>
            </a:r>
          </a:p>
        </p:txBody>
      </p:sp>
      <p:sp>
        <p:nvSpPr>
          <p:cNvPr id="76" name="正方形/長方形 75">
            <a:extLst>
              <a:ext uri="{FF2B5EF4-FFF2-40B4-BE49-F238E27FC236}">
                <a16:creationId xmlns:a16="http://schemas.microsoft.com/office/drawing/2014/main" id="{76EBF975-728C-461C-9ABE-EE8883D6E7F4}"/>
              </a:ext>
            </a:extLst>
          </p:cNvPr>
          <p:cNvSpPr/>
          <p:nvPr/>
        </p:nvSpPr>
        <p:spPr>
          <a:xfrm>
            <a:off x="247081" y="5600140"/>
            <a:ext cx="324000" cy="997126"/>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400" b="1" dirty="0"/>
              <a:t>国の動き</a:t>
            </a:r>
          </a:p>
        </p:txBody>
      </p:sp>
      <p:sp>
        <p:nvSpPr>
          <p:cNvPr id="77" name="矢印: 五方向 1">
            <a:extLst>
              <a:ext uri="{FF2B5EF4-FFF2-40B4-BE49-F238E27FC236}">
                <a16:creationId xmlns:a16="http://schemas.microsoft.com/office/drawing/2014/main" id="{423B7F0E-08DD-46E7-BE9A-AFE9D719FD27}"/>
              </a:ext>
            </a:extLst>
          </p:cNvPr>
          <p:cNvSpPr/>
          <p:nvPr/>
        </p:nvSpPr>
        <p:spPr>
          <a:xfrm>
            <a:off x="629701" y="891866"/>
            <a:ext cx="1452707" cy="309349"/>
          </a:xfrm>
          <a:prstGeom prst="homePlate">
            <a:avLst>
              <a:gd name="adj" fmla="val 41176"/>
            </a:avLst>
          </a:prstGeom>
          <a:solidFill>
            <a:schemeClr val="accent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b="1" dirty="0">
                <a:solidFill>
                  <a:schemeClr val="bg1"/>
                </a:solidFill>
              </a:rPr>
              <a:t>2019</a:t>
            </a:r>
            <a:r>
              <a:rPr kumimoji="1" lang="ja-JP" altLang="en-US" sz="1600" b="1" dirty="0">
                <a:solidFill>
                  <a:schemeClr val="bg1"/>
                </a:solidFill>
              </a:rPr>
              <a:t>年度</a:t>
            </a:r>
          </a:p>
        </p:txBody>
      </p:sp>
      <p:sp>
        <p:nvSpPr>
          <p:cNvPr id="78" name="矢印: 五方向 25">
            <a:extLst>
              <a:ext uri="{FF2B5EF4-FFF2-40B4-BE49-F238E27FC236}">
                <a16:creationId xmlns:a16="http://schemas.microsoft.com/office/drawing/2014/main" id="{43CA4F8A-9024-4C14-9ECD-93CB01262A23}"/>
              </a:ext>
            </a:extLst>
          </p:cNvPr>
          <p:cNvSpPr/>
          <p:nvPr/>
        </p:nvSpPr>
        <p:spPr>
          <a:xfrm>
            <a:off x="2129888" y="891866"/>
            <a:ext cx="1452707" cy="309349"/>
          </a:xfrm>
          <a:prstGeom prst="homePlate">
            <a:avLst>
              <a:gd name="adj" fmla="val 41176"/>
            </a:avLst>
          </a:prstGeom>
          <a:solidFill>
            <a:schemeClr val="accent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b="1" dirty="0">
                <a:solidFill>
                  <a:schemeClr val="bg1"/>
                </a:solidFill>
              </a:rPr>
              <a:t>2020</a:t>
            </a:r>
            <a:endParaRPr kumimoji="1" lang="ja-JP" altLang="en-US" sz="1600" b="1" dirty="0">
              <a:solidFill>
                <a:schemeClr val="bg1"/>
              </a:solidFill>
            </a:endParaRPr>
          </a:p>
        </p:txBody>
      </p:sp>
      <p:sp>
        <p:nvSpPr>
          <p:cNvPr id="79" name="矢印: 五方向 30">
            <a:extLst>
              <a:ext uri="{FF2B5EF4-FFF2-40B4-BE49-F238E27FC236}">
                <a16:creationId xmlns:a16="http://schemas.microsoft.com/office/drawing/2014/main" id="{38A5495D-F3D2-4973-8316-702F271729FE}"/>
              </a:ext>
            </a:extLst>
          </p:cNvPr>
          <p:cNvSpPr/>
          <p:nvPr/>
        </p:nvSpPr>
        <p:spPr>
          <a:xfrm>
            <a:off x="3630075" y="891866"/>
            <a:ext cx="1452707" cy="309349"/>
          </a:xfrm>
          <a:prstGeom prst="homePlate">
            <a:avLst>
              <a:gd name="adj" fmla="val 41176"/>
            </a:avLst>
          </a:prstGeom>
          <a:gradFill flip="none" rotWithShape="1">
            <a:gsLst>
              <a:gs pos="0">
                <a:schemeClr val="accent1">
                  <a:lumMod val="5000"/>
                  <a:lumOff val="95000"/>
                </a:schemeClr>
              </a:gs>
              <a:gs pos="27000">
                <a:schemeClr val="accent1">
                  <a:lumMod val="20000"/>
                  <a:lumOff val="80000"/>
                </a:schemeClr>
              </a:gs>
              <a:gs pos="54000">
                <a:schemeClr val="accent1"/>
              </a:gs>
              <a:gs pos="100000">
                <a:schemeClr val="tx2"/>
              </a:gs>
            </a:gsLst>
            <a:lin ang="10800000" scaled="1"/>
            <a:tileRect/>
          </a:grad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b="1" dirty="0">
                <a:solidFill>
                  <a:schemeClr val="bg1"/>
                </a:solidFill>
              </a:rPr>
              <a:t>2021</a:t>
            </a:r>
            <a:endParaRPr kumimoji="1" lang="ja-JP" altLang="en-US" sz="1600" b="1" dirty="0">
              <a:solidFill>
                <a:schemeClr val="bg1"/>
              </a:solidFill>
            </a:endParaRPr>
          </a:p>
        </p:txBody>
      </p:sp>
      <p:sp>
        <p:nvSpPr>
          <p:cNvPr id="80" name="矢印: 五方向 31">
            <a:extLst>
              <a:ext uri="{FF2B5EF4-FFF2-40B4-BE49-F238E27FC236}">
                <a16:creationId xmlns:a16="http://schemas.microsoft.com/office/drawing/2014/main" id="{33BEFC94-758D-4026-8F7A-C5537708AFE8}"/>
              </a:ext>
            </a:extLst>
          </p:cNvPr>
          <p:cNvSpPr/>
          <p:nvPr/>
        </p:nvSpPr>
        <p:spPr>
          <a:xfrm>
            <a:off x="5130262" y="888453"/>
            <a:ext cx="877864" cy="309349"/>
          </a:xfrm>
          <a:prstGeom prst="homePlate">
            <a:avLst>
              <a:gd name="adj" fmla="val 41176"/>
            </a:avLst>
          </a:prstGeom>
          <a:solidFill>
            <a:schemeClr val="accent1">
              <a:lumMod val="20000"/>
              <a:lumOff val="80000"/>
            </a:schemeClr>
          </a:solid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b="1" dirty="0"/>
              <a:t>2022</a:t>
            </a:r>
            <a:endParaRPr kumimoji="1" lang="ja-JP" altLang="en-US" sz="1400" b="1" dirty="0"/>
          </a:p>
        </p:txBody>
      </p:sp>
      <p:sp>
        <p:nvSpPr>
          <p:cNvPr id="81" name="矢印: 五方向 32">
            <a:extLst>
              <a:ext uri="{FF2B5EF4-FFF2-40B4-BE49-F238E27FC236}">
                <a16:creationId xmlns:a16="http://schemas.microsoft.com/office/drawing/2014/main" id="{8BF1F2B5-7CBF-49F1-8C48-E7A77CA2A1DE}"/>
              </a:ext>
            </a:extLst>
          </p:cNvPr>
          <p:cNvSpPr/>
          <p:nvPr/>
        </p:nvSpPr>
        <p:spPr>
          <a:xfrm>
            <a:off x="6063855" y="880278"/>
            <a:ext cx="877864" cy="309349"/>
          </a:xfrm>
          <a:prstGeom prst="homePlate">
            <a:avLst>
              <a:gd name="adj" fmla="val 41176"/>
            </a:avLst>
          </a:prstGeom>
          <a:solidFill>
            <a:schemeClr val="accent1">
              <a:lumMod val="20000"/>
              <a:lumOff val="80000"/>
            </a:schemeClr>
          </a:solid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b="1" dirty="0"/>
              <a:t>2023</a:t>
            </a:r>
            <a:endParaRPr kumimoji="1" lang="ja-JP" altLang="en-US" sz="1400" b="1" dirty="0"/>
          </a:p>
        </p:txBody>
      </p:sp>
      <p:sp>
        <p:nvSpPr>
          <p:cNvPr id="82" name="矢印: 五方向 33">
            <a:extLst>
              <a:ext uri="{FF2B5EF4-FFF2-40B4-BE49-F238E27FC236}">
                <a16:creationId xmlns:a16="http://schemas.microsoft.com/office/drawing/2014/main" id="{348A3D77-4AAE-498F-9444-D56239865A59}"/>
              </a:ext>
            </a:extLst>
          </p:cNvPr>
          <p:cNvSpPr/>
          <p:nvPr/>
        </p:nvSpPr>
        <p:spPr>
          <a:xfrm>
            <a:off x="6997448" y="888453"/>
            <a:ext cx="877864" cy="309349"/>
          </a:xfrm>
          <a:prstGeom prst="homePlate">
            <a:avLst>
              <a:gd name="adj" fmla="val 41176"/>
            </a:avLst>
          </a:prstGeom>
          <a:solidFill>
            <a:schemeClr val="accent1">
              <a:lumMod val="20000"/>
              <a:lumOff val="80000"/>
            </a:schemeClr>
          </a:solid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b="1" dirty="0"/>
              <a:t>2024</a:t>
            </a:r>
            <a:endParaRPr kumimoji="1" lang="ja-JP" altLang="en-US" sz="1400" b="1" dirty="0"/>
          </a:p>
        </p:txBody>
      </p:sp>
      <p:sp>
        <p:nvSpPr>
          <p:cNvPr id="83" name="矢印: 五方向 34">
            <a:extLst>
              <a:ext uri="{FF2B5EF4-FFF2-40B4-BE49-F238E27FC236}">
                <a16:creationId xmlns:a16="http://schemas.microsoft.com/office/drawing/2014/main" id="{BA94E40C-2CC0-4E89-86F5-31A784AAF94F}"/>
              </a:ext>
            </a:extLst>
          </p:cNvPr>
          <p:cNvSpPr/>
          <p:nvPr/>
        </p:nvSpPr>
        <p:spPr>
          <a:xfrm>
            <a:off x="7931041" y="880277"/>
            <a:ext cx="877864" cy="309349"/>
          </a:xfrm>
          <a:prstGeom prst="homePlate">
            <a:avLst>
              <a:gd name="adj" fmla="val 41176"/>
            </a:avLst>
          </a:prstGeom>
          <a:solidFill>
            <a:schemeClr val="accent1">
              <a:lumMod val="20000"/>
              <a:lumOff val="80000"/>
            </a:schemeClr>
          </a:solid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b="1" dirty="0"/>
              <a:t>2025</a:t>
            </a:r>
            <a:endParaRPr kumimoji="1" lang="ja-JP" altLang="en-US" sz="1400" b="1" dirty="0"/>
          </a:p>
        </p:txBody>
      </p:sp>
      <p:sp>
        <p:nvSpPr>
          <p:cNvPr id="84" name="テキスト ボックス 83">
            <a:extLst>
              <a:ext uri="{FF2B5EF4-FFF2-40B4-BE49-F238E27FC236}">
                <a16:creationId xmlns:a16="http://schemas.microsoft.com/office/drawing/2014/main" id="{CAE27AE2-BED5-42D5-9AB9-49F052FF8CC6}"/>
              </a:ext>
            </a:extLst>
          </p:cNvPr>
          <p:cNvSpPr txBox="1"/>
          <p:nvPr/>
        </p:nvSpPr>
        <p:spPr>
          <a:xfrm>
            <a:off x="2843913" y="5535647"/>
            <a:ext cx="1553630" cy="253916"/>
          </a:xfrm>
          <a:prstGeom prst="rect">
            <a:avLst/>
          </a:prstGeom>
          <a:noFill/>
        </p:spPr>
        <p:txBody>
          <a:bodyPr wrap="none" rtlCol="0">
            <a:spAutoFit/>
          </a:bodyPr>
          <a:lstStyle/>
          <a:p>
            <a:r>
              <a:rPr kumimoji="1" lang="ja-JP" altLang="en-US" sz="1050" dirty="0"/>
              <a:t>◆デジタル改革関連法案</a:t>
            </a:r>
          </a:p>
        </p:txBody>
      </p:sp>
      <p:sp>
        <p:nvSpPr>
          <p:cNvPr id="85" name="テキスト ボックス 84">
            <a:extLst>
              <a:ext uri="{FF2B5EF4-FFF2-40B4-BE49-F238E27FC236}">
                <a16:creationId xmlns:a16="http://schemas.microsoft.com/office/drawing/2014/main" id="{E7872F97-09A3-4400-A0AF-A916649AA6C1}"/>
              </a:ext>
            </a:extLst>
          </p:cNvPr>
          <p:cNvSpPr txBox="1"/>
          <p:nvPr/>
        </p:nvSpPr>
        <p:spPr>
          <a:xfrm>
            <a:off x="4212327" y="6170510"/>
            <a:ext cx="1149674" cy="253916"/>
          </a:xfrm>
          <a:prstGeom prst="rect">
            <a:avLst/>
          </a:prstGeom>
          <a:noFill/>
        </p:spPr>
        <p:txBody>
          <a:bodyPr wrap="none" rtlCol="0">
            <a:spAutoFit/>
          </a:bodyPr>
          <a:lstStyle/>
          <a:p>
            <a:r>
              <a:rPr kumimoji="1" lang="ja-JP" altLang="en-US" sz="1050" dirty="0"/>
              <a:t>◇デジタル庁創設</a:t>
            </a:r>
          </a:p>
        </p:txBody>
      </p:sp>
      <p:sp>
        <p:nvSpPr>
          <p:cNvPr id="86" name="テキスト ボックス 85">
            <a:extLst>
              <a:ext uri="{FF2B5EF4-FFF2-40B4-BE49-F238E27FC236}">
                <a16:creationId xmlns:a16="http://schemas.microsoft.com/office/drawing/2014/main" id="{3CA9665C-2898-4393-BE52-156F48CE71DA}"/>
              </a:ext>
            </a:extLst>
          </p:cNvPr>
          <p:cNvSpPr txBox="1"/>
          <p:nvPr/>
        </p:nvSpPr>
        <p:spPr>
          <a:xfrm>
            <a:off x="4577408" y="6363434"/>
            <a:ext cx="2393604" cy="253916"/>
          </a:xfrm>
          <a:prstGeom prst="rect">
            <a:avLst/>
          </a:prstGeom>
          <a:noFill/>
        </p:spPr>
        <p:txBody>
          <a:bodyPr wrap="none" rtlCol="0">
            <a:spAutoFit/>
          </a:bodyPr>
          <a:lstStyle/>
          <a:p>
            <a:r>
              <a:rPr kumimoji="1" lang="ja-JP" altLang="en-US" sz="1050" dirty="0"/>
              <a:t>◇スーパーシティ地区指定（時期未定）</a:t>
            </a:r>
          </a:p>
        </p:txBody>
      </p:sp>
      <p:sp>
        <p:nvSpPr>
          <p:cNvPr id="87" name="テキスト ボックス 86">
            <a:extLst>
              <a:ext uri="{FF2B5EF4-FFF2-40B4-BE49-F238E27FC236}">
                <a16:creationId xmlns:a16="http://schemas.microsoft.com/office/drawing/2014/main" id="{7081287B-391A-4A7F-BAAD-DF43552D58EC}"/>
              </a:ext>
            </a:extLst>
          </p:cNvPr>
          <p:cNvSpPr txBox="1"/>
          <p:nvPr/>
        </p:nvSpPr>
        <p:spPr>
          <a:xfrm>
            <a:off x="3544711" y="5949308"/>
            <a:ext cx="1803699" cy="253916"/>
          </a:xfrm>
          <a:prstGeom prst="rect">
            <a:avLst/>
          </a:prstGeom>
          <a:noFill/>
        </p:spPr>
        <p:txBody>
          <a:bodyPr wrap="none" rtlCol="0">
            <a:spAutoFit/>
          </a:bodyPr>
          <a:lstStyle/>
          <a:p>
            <a:r>
              <a:rPr kumimoji="1" lang="ja-JP" altLang="en-US" sz="1050" dirty="0"/>
              <a:t>◆スマートシティガイドブック</a:t>
            </a:r>
            <a:r>
              <a:rPr kumimoji="1" lang="en-US" altLang="ja-JP" sz="1050" dirty="0"/>
              <a:t>1.0</a:t>
            </a:r>
            <a:endParaRPr kumimoji="1" lang="ja-JP" altLang="en-US" sz="1050" dirty="0"/>
          </a:p>
        </p:txBody>
      </p:sp>
      <p:sp>
        <p:nvSpPr>
          <p:cNvPr id="88" name="テキスト ボックス 87">
            <a:extLst>
              <a:ext uri="{FF2B5EF4-FFF2-40B4-BE49-F238E27FC236}">
                <a16:creationId xmlns:a16="http://schemas.microsoft.com/office/drawing/2014/main" id="{37CBF1F9-FF6B-4E7B-BEDC-FED5C75AE601}"/>
              </a:ext>
            </a:extLst>
          </p:cNvPr>
          <p:cNvSpPr txBox="1"/>
          <p:nvPr/>
        </p:nvSpPr>
        <p:spPr>
          <a:xfrm>
            <a:off x="2066991" y="1748440"/>
            <a:ext cx="1826141" cy="253916"/>
          </a:xfrm>
          <a:prstGeom prst="rect">
            <a:avLst/>
          </a:prstGeom>
          <a:noFill/>
        </p:spPr>
        <p:txBody>
          <a:bodyPr wrap="none" rtlCol="0">
            <a:spAutoFit/>
          </a:bodyPr>
          <a:lstStyle/>
          <a:p>
            <a:r>
              <a:rPr kumimoji="1" lang="ja-JP" altLang="en-US" sz="1050" dirty="0"/>
              <a:t>■大阪府スマートシティ</a:t>
            </a:r>
            <a:r>
              <a:rPr kumimoji="1" lang="ja-JP" altLang="en-US" sz="1050" dirty="0" smtClean="0"/>
              <a:t>戦略部</a:t>
            </a:r>
            <a:endParaRPr kumimoji="1" lang="en-US" altLang="ja-JP" sz="1050" dirty="0"/>
          </a:p>
        </p:txBody>
      </p:sp>
      <p:sp>
        <p:nvSpPr>
          <p:cNvPr id="89" name="テキスト ボックス 88">
            <a:extLst>
              <a:ext uri="{FF2B5EF4-FFF2-40B4-BE49-F238E27FC236}">
                <a16:creationId xmlns:a16="http://schemas.microsoft.com/office/drawing/2014/main" id="{B710DABA-140F-4F8E-9B3F-C847DBE07558}"/>
              </a:ext>
            </a:extLst>
          </p:cNvPr>
          <p:cNvSpPr txBox="1"/>
          <p:nvPr/>
        </p:nvSpPr>
        <p:spPr>
          <a:xfrm>
            <a:off x="786220" y="1544813"/>
            <a:ext cx="1826141" cy="253916"/>
          </a:xfrm>
          <a:prstGeom prst="rect">
            <a:avLst/>
          </a:prstGeom>
          <a:noFill/>
        </p:spPr>
        <p:txBody>
          <a:bodyPr wrap="none" rtlCol="0">
            <a:spAutoFit/>
          </a:bodyPr>
          <a:lstStyle/>
          <a:p>
            <a:r>
              <a:rPr kumimoji="1" lang="ja-JP" altLang="en-US" sz="1050" dirty="0"/>
              <a:t>■</a:t>
            </a:r>
            <a:r>
              <a:rPr kumimoji="1" lang="ja-JP" altLang="en-US" sz="1050" dirty="0" smtClean="0"/>
              <a:t>大阪スマートシティ</a:t>
            </a:r>
            <a:r>
              <a:rPr kumimoji="1" lang="ja-JP" altLang="en-US" sz="1050" dirty="0"/>
              <a:t>戦略</a:t>
            </a:r>
            <a:r>
              <a:rPr kumimoji="1" lang="ja-JP" altLang="en-US" sz="1050" dirty="0" smtClean="0"/>
              <a:t>会議</a:t>
            </a:r>
            <a:endParaRPr kumimoji="1" lang="ja-JP" altLang="en-US" sz="1050" dirty="0"/>
          </a:p>
        </p:txBody>
      </p:sp>
      <p:sp>
        <p:nvSpPr>
          <p:cNvPr id="90" name="テキスト ボックス 89">
            <a:extLst>
              <a:ext uri="{FF2B5EF4-FFF2-40B4-BE49-F238E27FC236}">
                <a16:creationId xmlns:a16="http://schemas.microsoft.com/office/drawing/2014/main" id="{2F932870-BB41-4E30-A785-7CCEF67E8920}"/>
              </a:ext>
            </a:extLst>
          </p:cNvPr>
          <p:cNvSpPr txBox="1"/>
          <p:nvPr/>
        </p:nvSpPr>
        <p:spPr>
          <a:xfrm>
            <a:off x="2708737" y="1941057"/>
            <a:ext cx="2428870" cy="253916"/>
          </a:xfrm>
          <a:prstGeom prst="rect">
            <a:avLst/>
          </a:prstGeom>
          <a:noFill/>
        </p:spPr>
        <p:txBody>
          <a:bodyPr wrap="none" rtlCol="0">
            <a:spAutoFit/>
          </a:bodyPr>
          <a:lstStyle/>
          <a:p>
            <a:r>
              <a:rPr kumimoji="1" lang="ja-JP" altLang="en-US" sz="1050" dirty="0"/>
              <a:t>■大阪</a:t>
            </a:r>
            <a:r>
              <a:rPr kumimoji="1" lang="ja-JP" altLang="en-US" sz="1050" dirty="0" smtClean="0"/>
              <a:t>スマートシティパートナーズフォーラム</a:t>
            </a:r>
            <a:endParaRPr kumimoji="1" lang="ja-JP" altLang="en-US" sz="1050" dirty="0"/>
          </a:p>
        </p:txBody>
      </p:sp>
      <p:sp>
        <p:nvSpPr>
          <p:cNvPr id="91" name="テキスト ボックス 90">
            <a:extLst>
              <a:ext uri="{FF2B5EF4-FFF2-40B4-BE49-F238E27FC236}">
                <a16:creationId xmlns:a16="http://schemas.microsoft.com/office/drawing/2014/main" id="{BD82D2DA-BA5C-493A-8359-AAA1C17EBE9B}"/>
              </a:ext>
            </a:extLst>
          </p:cNvPr>
          <p:cNvSpPr txBox="1"/>
          <p:nvPr/>
        </p:nvSpPr>
        <p:spPr>
          <a:xfrm>
            <a:off x="3621682" y="2351470"/>
            <a:ext cx="1585690" cy="253916"/>
          </a:xfrm>
          <a:prstGeom prst="rect">
            <a:avLst/>
          </a:prstGeom>
          <a:noFill/>
        </p:spPr>
        <p:txBody>
          <a:bodyPr wrap="none" rtlCol="0">
            <a:spAutoFit/>
          </a:bodyPr>
          <a:lstStyle/>
          <a:p>
            <a:r>
              <a:rPr kumimoji="1" lang="ja-JP" altLang="en-US" sz="1050" dirty="0"/>
              <a:t>■スーパーシティ構想</a:t>
            </a:r>
            <a:r>
              <a:rPr kumimoji="1" lang="ja-JP" altLang="en-US" sz="1050" dirty="0" smtClean="0"/>
              <a:t>提案</a:t>
            </a:r>
            <a:endParaRPr kumimoji="1" lang="ja-JP" altLang="en-US" sz="1050" dirty="0"/>
          </a:p>
        </p:txBody>
      </p:sp>
      <p:sp>
        <p:nvSpPr>
          <p:cNvPr id="92" name="テキスト ボックス 91">
            <a:extLst>
              <a:ext uri="{FF2B5EF4-FFF2-40B4-BE49-F238E27FC236}">
                <a16:creationId xmlns:a16="http://schemas.microsoft.com/office/drawing/2014/main" id="{568C8E61-395B-4151-A042-562A0C24A827}"/>
              </a:ext>
            </a:extLst>
          </p:cNvPr>
          <p:cNvSpPr txBox="1"/>
          <p:nvPr/>
        </p:nvSpPr>
        <p:spPr>
          <a:xfrm>
            <a:off x="4585364" y="3946451"/>
            <a:ext cx="2076209" cy="253916"/>
          </a:xfrm>
          <a:prstGeom prst="rect">
            <a:avLst/>
          </a:prstGeom>
          <a:noFill/>
        </p:spPr>
        <p:txBody>
          <a:bodyPr wrap="none" rtlCol="0">
            <a:spAutoFit/>
          </a:bodyPr>
          <a:lstStyle/>
          <a:p>
            <a:r>
              <a:rPr kumimoji="1" lang="ja-JP" altLang="en-US" sz="1050" dirty="0"/>
              <a:t>〇グランドデザイン大阪（改定版）</a:t>
            </a:r>
          </a:p>
        </p:txBody>
      </p:sp>
      <p:sp>
        <p:nvSpPr>
          <p:cNvPr id="93" name="テキスト ボックス 92">
            <a:extLst>
              <a:ext uri="{FF2B5EF4-FFF2-40B4-BE49-F238E27FC236}">
                <a16:creationId xmlns:a16="http://schemas.microsoft.com/office/drawing/2014/main" id="{2C748142-0CCF-4D0B-9DD8-D059391A02C5}"/>
              </a:ext>
            </a:extLst>
          </p:cNvPr>
          <p:cNvSpPr txBox="1"/>
          <p:nvPr/>
        </p:nvSpPr>
        <p:spPr>
          <a:xfrm>
            <a:off x="2116880" y="1287833"/>
            <a:ext cx="2368833" cy="252000"/>
          </a:xfrm>
          <a:prstGeom prst="rect">
            <a:avLst/>
          </a:prstGeom>
          <a:solidFill>
            <a:schemeClr val="tx2"/>
          </a:solidFill>
        </p:spPr>
        <p:txBody>
          <a:bodyPr wrap="square" rtlCol="0">
            <a:spAutoFit/>
          </a:bodyPr>
          <a:lstStyle/>
          <a:p>
            <a:r>
              <a:rPr kumimoji="1" lang="ja-JP" altLang="en-US" sz="1050" b="1" dirty="0">
                <a:solidFill>
                  <a:schemeClr val="bg1"/>
                </a:solidFill>
              </a:rPr>
              <a:t>■大阪スマートシティ戦略</a:t>
            </a:r>
            <a:r>
              <a:rPr kumimoji="1" lang="en-US" altLang="ja-JP" sz="1050" b="1" dirty="0">
                <a:solidFill>
                  <a:schemeClr val="bg1"/>
                </a:solidFill>
              </a:rPr>
              <a:t>Ver1.0</a:t>
            </a:r>
            <a:endParaRPr kumimoji="1" lang="ja-JP" altLang="en-US" sz="1050" b="1" dirty="0">
              <a:solidFill>
                <a:schemeClr val="bg1"/>
              </a:solidFill>
            </a:endParaRPr>
          </a:p>
        </p:txBody>
      </p:sp>
      <p:cxnSp>
        <p:nvCxnSpPr>
          <p:cNvPr id="94" name="直線コネクタ 93">
            <a:extLst>
              <a:ext uri="{FF2B5EF4-FFF2-40B4-BE49-F238E27FC236}">
                <a16:creationId xmlns:a16="http://schemas.microsoft.com/office/drawing/2014/main" id="{6EE9B383-A1DF-4ADD-A791-C71CDCAA787A}"/>
              </a:ext>
            </a:extLst>
          </p:cNvPr>
          <p:cNvCxnSpPr/>
          <p:nvPr/>
        </p:nvCxnSpPr>
        <p:spPr>
          <a:xfrm>
            <a:off x="196418" y="3855841"/>
            <a:ext cx="8772923" cy="0"/>
          </a:xfrm>
          <a:prstGeom prst="line">
            <a:avLst/>
          </a:prstGeom>
        </p:spPr>
        <p:style>
          <a:lnRef idx="1">
            <a:schemeClr val="dk1"/>
          </a:lnRef>
          <a:fillRef idx="0">
            <a:schemeClr val="dk1"/>
          </a:fillRef>
          <a:effectRef idx="0">
            <a:schemeClr val="dk1"/>
          </a:effectRef>
          <a:fontRef idx="minor">
            <a:schemeClr val="tx1"/>
          </a:fontRef>
        </p:style>
      </p:cxnSp>
      <p:cxnSp>
        <p:nvCxnSpPr>
          <p:cNvPr id="95" name="直線コネクタ 94">
            <a:extLst>
              <a:ext uri="{FF2B5EF4-FFF2-40B4-BE49-F238E27FC236}">
                <a16:creationId xmlns:a16="http://schemas.microsoft.com/office/drawing/2014/main" id="{44FE9A1E-94F4-46E6-A29E-734CAE759DFE}"/>
              </a:ext>
            </a:extLst>
          </p:cNvPr>
          <p:cNvCxnSpPr/>
          <p:nvPr/>
        </p:nvCxnSpPr>
        <p:spPr>
          <a:xfrm>
            <a:off x="202195" y="5441256"/>
            <a:ext cx="8772923" cy="0"/>
          </a:xfrm>
          <a:prstGeom prst="line">
            <a:avLst/>
          </a:prstGeom>
        </p:spPr>
        <p:style>
          <a:lnRef idx="1">
            <a:schemeClr val="dk1"/>
          </a:lnRef>
          <a:fillRef idx="0">
            <a:schemeClr val="dk1"/>
          </a:fillRef>
          <a:effectRef idx="0">
            <a:schemeClr val="dk1"/>
          </a:effectRef>
          <a:fontRef idx="minor">
            <a:schemeClr val="tx1"/>
          </a:fontRef>
        </p:style>
      </p:cxnSp>
      <p:sp>
        <p:nvSpPr>
          <p:cNvPr id="96" name="四角形: 角を丸くする 4">
            <a:extLst>
              <a:ext uri="{FF2B5EF4-FFF2-40B4-BE49-F238E27FC236}">
                <a16:creationId xmlns:a16="http://schemas.microsoft.com/office/drawing/2014/main" id="{28785C4D-0EC0-4864-BF0B-EBCF0124E435}"/>
              </a:ext>
            </a:extLst>
          </p:cNvPr>
          <p:cNvSpPr/>
          <p:nvPr/>
        </p:nvSpPr>
        <p:spPr>
          <a:xfrm>
            <a:off x="8207973" y="1431813"/>
            <a:ext cx="324000" cy="529557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a:solidFill>
                  <a:schemeClr val="bg1"/>
                </a:solidFill>
              </a:rPr>
              <a:t>大阪・関西万博</a:t>
            </a:r>
          </a:p>
        </p:txBody>
      </p:sp>
      <p:sp>
        <p:nvSpPr>
          <p:cNvPr id="97" name="テキスト ボックス 96">
            <a:extLst>
              <a:ext uri="{FF2B5EF4-FFF2-40B4-BE49-F238E27FC236}">
                <a16:creationId xmlns:a16="http://schemas.microsoft.com/office/drawing/2014/main" id="{F34FDE9E-8EF0-4D46-B0BB-0BC10078B906}"/>
              </a:ext>
            </a:extLst>
          </p:cNvPr>
          <p:cNvSpPr txBox="1"/>
          <p:nvPr/>
        </p:nvSpPr>
        <p:spPr>
          <a:xfrm>
            <a:off x="6008126" y="2957507"/>
            <a:ext cx="1792478" cy="253916"/>
          </a:xfrm>
          <a:prstGeom prst="rect">
            <a:avLst/>
          </a:prstGeom>
          <a:noFill/>
        </p:spPr>
        <p:txBody>
          <a:bodyPr wrap="none" rtlCol="0">
            <a:spAutoFit/>
          </a:bodyPr>
          <a:lstStyle/>
          <a:p>
            <a:r>
              <a:rPr kumimoji="1" lang="ja-JP" altLang="en-US" sz="1050" dirty="0"/>
              <a:t>□広域都市</a:t>
            </a:r>
            <a:r>
              <a:rPr kumimoji="1" lang="en-US" altLang="ja-JP" sz="1050" dirty="0"/>
              <a:t>OS</a:t>
            </a:r>
            <a:r>
              <a:rPr kumimoji="1" lang="ja-JP" altLang="en-US" sz="1050" dirty="0"/>
              <a:t>（</a:t>
            </a:r>
            <a:r>
              <a:rPr kumimoji="1" lang="en-US" altLang="ja-JP" sz="1050" dirty="0"/>
              <a:t>ORDEN</a:t>
            </a:r>
            <a:r>
              <a:rPr kumimoji="1" lang="ja-JP" altLang="en-US" sz="1050" dirty="0"/>
              <a:t>）</a:t>
            </a:r>
          </a:p>
        </p:txBody>
      </p:sp>
      <p:sp>
        <p:nvSpPr>
          <p:cNvPr id="98" name="テキスト ボックス 97">
            <a:extLst>
              <a:ext uri="{FF2B5EF4-FFF2-40B4-BE49-F238E27FC236}">
                <a16:creationId xmlns:a16="http://schemas.microsoft.com/office/drawing/2014/main" id="{986298DD-FA8C-471D-84D8-461CC687CAAE}"/>
              </a:ext>
            </a:extLst>
          </p:cNvPr>
          <p:cNvSpPr txBox="1"/>
          <p:nvPr/>
        </p:nvSpPr>
        <p:spPr>
          <a:xfrm>
            <a:off x="5044474" y="2756612"/>
            <a:ext cx="1592103" cy="253916"/>
          </a:xfrm>
          <a:prstGeom prst="rect">
            <a:avLst/>
          </a:prstGeom>
          <a:noFill/>
        </p:spPr>
        <p:txBody>
          <a:bodyPr wrap="none" rtlCol="0">
            <a:spAutoFit/>
          </a:bodyPr>
          <a:lstStyle/>
          <a:p>
            <a:r>
              <a:rPr kumimoji="1" lang="ja-JP" altLang="en-US" sz="1050" dirty="0"/>
              <a:t>□スマートシニアライフ事業</a:t>
            </a:r>
          </a:p>
        </p:txBody>
      </p:sp>
      <p:sp>
        <p:nvSpPr>
          <p:cNvPr id="99" name="テキスト ボックス 98">
            <a:extLst>
              <a:ext uri="{FF2B5EF4-FFF2-40B4-BE49-F238E27FC236}">
                <a16:creationId xmlns:a16="http://schemas.microsoft.com/office/drawing/2014/main" id="{DE87B45B-D55B-4F25-BFFD-9FAA979BB10B}"/>
              </a:ext>
            </a:extLst>
          </p:cNvPr>
          <p:cNvSpPr txBox="1"/>
          <p:nvPr/>
        </p:nvSpPr>
        <p:spPr>
          <a:xfrm>
            <a:off x="2839557" y="5739932"/>
            <a:ext cx="1861407" cy="253916"/>
          </a:xfrm>
          <a:prstGeom prst="rect">
            <a:avLst/>
          </a:prstGeom>
          <a:noFill/>
        </p:spPr>
        <p:txBody>
          <a:bodyPr wrap="none" rtlCol="0">
            <a:spAutoFit/>
          </a:bodyPr>
          <a:lstStyle/>
          <a:p>
            <a:r>
              <a:rPr kumimoji="1" lang="ja-JP" altLang="en-US" sz="1050" dirty="0"/>
              <a:t>◆デジタル・ガバメント実行計画</a:t>
            </a:r>
          </a:p>
        </p:txBody>
      </p:sp>
      <p:sp>
        <p:nvSpPr>
          <p:cNvPr id="100" name="テキスト ボックス 99">
            <a:extLst>
              <a:ext uri="{FF2B5EF4-FFF2-40B4-BE49-F238E27FC236}">
                <a16:creationId xmlns:a16="http://schemas.microsoft.com/office/drawing/2014/main" id="{AD1F58B3-A92C-4F7B-88E2-596527D7B637}"/>
              </a:ext>
            </a:extLst>
          </p:cNvPr>
          <p:cNvSpPr txBox="1"/>
          <p:nvPr/>
        </p:nvSpPr>
        <p:spPr>
          <a:xfrm>
            <a:off x="3310162" y="2149586"/>
            <a:ext cx="1242648" cy="253916"/>
          </a:xfrm>
          <a:prstGeom prst="rect">
            <a:avLst/>
          </a:prstGeom>
          <a:noFill/>
        </p:spPr>
        <p:txBody>
          <a:bodyPr wrap="none" rtlCol="0">
            <a:spAutoFit/>
          </a:bodyPr>
          <a:lstStyle/>
          <a:p>
            <a:r>
              <a:rPr kumimoji="1" lang="ja-JP" altLang="en-US" sz="1050" dirty="0"/>
              <a:t>■</a:t>
            </a:r>
            <a:r>
              <a:rPr kumimoji="1" lang="en-US" altLang="ja-JP" sz="1050" dirty="0"/>
              <a:t>OSPF</a:t>
            </a:r>
            <a:r>
              <a:rPr kumimoji="1" lang="ja-JP" altLang="en-US" sz="1050" dirty="0"/>
              <a:t>プロジェクト</a:t>
            </a:r>
          </a:p>
        </p:txBody>
      </p:sp>
      <p:sp>
        <p:nvSpPr>
          <p:cNvPr id="101" name="テキスト ボックス 100">
            <a:extLst>
              <a:ext uri="{FF2B5EF4-FFF2-40B4-BE49-F238E27FC236}">
                <a16:creationId xmlns:a16="http://schemas.microsoft.com/office/drawing/2014/main" id="{243A73A5-4D40-4F68-8BAF-39E3BD3A7227}"/>
              </a:ext>
            </a:extLst>
          </p:cNvPr>
          <p:cNvSpPr txBox="1"/>
          <p:nvPr/>
        </p:nvSpPr>
        <p:spPr>
          <a:xfrm>
            <a:off x="4530285" y="1287833"/>
            <a:ext cx="1477841" cy="252000"/>
          </a:xfrm>
          <a:prstGeom prst="rect">
            <a:avLst/>
          </a:prstGeom>
          <a:solidFill>
            <a:srgbClr val="FFA502"/>
          </a:solidFill>
        </p:spPr>
        <p:txBody>
          <a:bodyPr wrap="square" rtlCol="0">
            <a:spAutoFit/>
          </a:bodyPr>
          <a:lstStyle/>
          <a:p>
            <a:r>
              <a:rPr kumimoji="1" lang="ja-JP" altLang="en-US" sz="1050" b="1" dirty="0">
                <a:solidFill>
                  <a:schemeClr val="bg1"/>
                </a:solidFill>
              </a:rPr>
              <a:t>■戦略</a:t>
            </a:r>
            <a:r>
              <a:rPr kumimoji="1" lang="en-US" altLang="ja-JP" sz="1050" b="1" dirty="0">
                <a:solidFill>
                  <a:schemeClr val="bg1"/>
                </a:solidFill>
              </a:rPr>
              <a:t>Ver2.0</a:t>
            </a:r>
            <a:endParaRPr kumimoji="1" lang="ja-JP" altLang="en-US" sz="1050" b="1" dirty="0">
              <a:solidFill>
                <a:schemeClr val="bg1"/>
              </a:solidFill>
            </a:endParaRPr>
          </a:p>
        </p:txBody>
      </p:sp>
      <p:sp>
        <p:nvSpPr>
          <p:cNvPr id="102" name="テキスト ボックス 101">
            <a:extLst>
              <a:ext uri="{FF2B5EF4-FFF2-40B4-BE49-F238E27FC236}">
                <a16:creationId xmlns:a16="http://schemas.microsoft.com/office/drawing/2014/main" id="{38D8731C-EDBF-4B51-B75B-C9AB87F0DD91}"/>
              </a:ext>
            </a:extLst>
          </p:cNvPr>
          <p:cNvSpPr txBox="1"/>
          <p:nvPr/>
        </p:nvSpPr>
        <p:spPr>
          <a:xfrm>
            <a:off x="4188668" y="2535264"/>
            <a:ext cx="1822935" cy="253916"/>
          </a:xfrm>
          <a:prstGeom prst="rect">
            <a:avLst/>
          </a:prstGeom>
          <a:noFill/>
        </p:spPr>
        <p:txBody>
          <a:bodyPr wrap="none" rtlCol="0">
            <a:spAutoFit/>
          </a:bodyPr>
          <a:lstStyle/>
          <a:p>
            <a:r>
              <a:rPr kumimoji="1" lang="ja-JP" altLang="en-US" sz="1050" dirty="0"/>
              <a:t>□大阪版デジタル庁中期</a:t>
            </a:r>
            <a:r>
              <a:rPr kumimoji="1" lang="ja-JP" altLang="en-US" sz="1050" dirty="0" smtClean="0"/>
              <a:t>計画</a:t>
            </a:r>
            <a:endParaRPr kumimoji="1" lang="ja-JP" altLang="en-US" sz="1050" dirty="0"/>
          </a:p>
        </p:txBody>
      </p:sp>
      <p:sp>
        <p:nvSpPr>
          <p:cNvPr id="103" name="テキスト ボックス 102">
            <a:extLst>
              <a:ext uri="{FF2B5EF4-FFF2-40B4-BE49-F238E27FC236}">
                <a16:creationId xmlns:a16="http://schemas.microsoft.com/office/drawing/2014/main" id="{B105F5B8-174B-4920-90FB-3D3F480DE2F0}"/>
              </a:ext>
            </a:extLst>
          </p:cNvPr>
          <p:cNvSpPr txBox="1"/>
          <p:nvPr/>
        </p:nvSpPr>
        <p:spPr>
          <a:xfrm>
            <a:off x="600859" y="3952643"/>
            <a:ext cx="1771639" cy="253916"/>
          </a:xfrm>
          <a:prstGeom prst="rect">
            <a:avLst/>
          </a:prstGeom>
          <a:noFill/>
        </p:spPr>
        <p:txBody>
          <a:bodyPr wrap="none" rtlCol="0">
            <a:spAutoFit/>
          </a:bodyPr>
          <a:lstStyle/>
          <a:p>
            <a:r>
              <a:rPr kumimoji="1" lang="ja-JP" altLang="en-US" sz="1050" dirty="0"/>
              <a:t>●副首都ビジョン（改定版）</a:t>
            </a:r>
          </a:p>
        </p:txBody>
      </p:sp>
      <p:sp>
        <p:nvSpPr>
          <p:cNvPr id="104" name="テキスト ボックス 103">
            <a:extLst>
              <a:ext uri="{FF2B5EF4-FFF2-40B4-BE49-F238E27FC236}">
                <a16:creationId xmlns:a16="http://schemas.microsoft.com/office/drawing/2014/main" id="{F3A59E72-0020-466C-A4F8-7DDDF5D4E087}"/>
              </a:ext>
            </a:extLst>
          </p:cNvPr>
          <p:cNvSpPr txBox="1"/>
          <p:nvPr/>
        </p:nvSpPr>
        <p:spPr>
          <a:xfrm>
            <a:off x="819928" y="4153068"/>
            <a:ext cx="1911101" cy="253916"/>
          </a:xfrm>
          <a:prstGeom prst="rect">
            <a:avLst/>
          </a:prstGeom>
          <a:noFill/>
        </p:spPr>
        <p:txBody>
          <a:bodyPr wrap="none" rtlCol="0">
            <a:spAutoFit/>
          </a:bodyPr>
          <a:lstStyle/>
          <a:p>
            <a:r>
              <a:rPr kumimoji="1" lang="ja-JP" altLang="en-US" sz="1050" dirty="0"/>
              <a:t>●大阪の成長戦略（改定版）</a:t>
            </a:r>
          </a:p>
        </p:txBody>
      </p:sp>
      <p:sp>
        <p:nvSpPr>
          <p:cNvPr id="105" name="テキスト ボックス 104">
            <a:extLst>
              <a:ext uri="{FF2B5EF4-FFF2-40B4-BE49-F238E27FC236}">
                <a16:creationId xmlns:a16="http://schemas.microsoft.com/office/drawing/2014/main" id="{8B4172A1-28DA-4DAB-9683-04B69A070B09}"/>
              </a:ext>
            </a:extLst>
          </p:cNvPr>
          <p:cNvSpPr txBox="1"/>
          <p:nvPr/>
        </p:nvSpPr>
        <p:spPr>
          <a:xfrm>
            <a:off x="6063855" y="5979019"/>
            <a:ext cx="1632178" cy="415498"/>
          </a:xfrm>
          <a:prstGeom prst="rect">
            <a:avLst/>
          </a:prstGeom>
          <a:noFill/>
        </p:spPr>
        <p:txBody>
          <a:bodyPr wrap="none" rtlCol="0">
            <a:spAutoFit/>
          </a:bodyPr>
          <a:lstStyle/>
          <a:p>
            <a:r>
              <a:rPr kumimoji="1" lang="ja-JP" altLang="en-US" sz="1050" dirty="0"/>
              <a:t>◇マイナンバーカード機能の</a:t>
            </a:r>
            <a:endParaRPr kumimoji="1" lang="en-US" altLang="ja-JP" sz="1050" dirty="0"/>
          </a:p>
          <a:p>
            <a:r>
              <a:rPr kumimoji="1" lang="ja-JP" altLang="en-US" sz="1050" dirty="0"/>
              <a:t>　 スマートフォン搭載</a:t>
            </a:r>
          </a:p>
        </p:txBody>
      </p:sp>
      <p:sp>
        <p:nvSpPr>
          <p:cNvPr id="106" name="テキスト ボックス 105">
            <a:extLst>
              <a:ext uri="{FF2B5EF4-FFF2-40B4-BE49-F238E27FC236}">
                <a16:creationId xmlns:a16="http://schemas.microsoft.com/office/drawing/2014/main" id="{EF836E00-5F93-460B-BFE2-8A1659B93765}"/>
              </a:ext>
            </a:extLst>
          </p:cNvPr>
          <p:cNvSpPr txBox="1"/>
          <p:nvPr/>
        </p:nvSpPr>
        <p:spPr>
          <a:xfrm>
            <a:off x="1928745" y="5197061"/>
            <a:ext cx="963725" cy="253916"/>
          </a:xfrm>
          <a:prstGeom prst="rect">
            <a:avLst/>
          </a:prstGeom>
          <a:noFill/>
        </p:spPr>
        <p:txBody>
          <a:bodyPr wrap="none" rtlCol="0">
            <a:spAutoFit/>
          </a:bodyPr>
          <a:lstStyle/>
          <a:p>
            <a:r>
              <a:rPr kumimoji="1" lang="ja-JP" altLang="en-US" sz="1050" dirty="0"/>
              <a:t>●万博ビジョン</a:t>
            </a:r>
          </a:p>
        </p:txBody>
      </p:sp>
      <p:sp>
        <p:nvSpPr>
          <p:cNvPr id="107" name="テキスト ボックス 106">
            <a:extLst>
              <a:ext uri="{FF2B5EF4-FFF2-40B4-BE49-F238E27FC236}">
                <a16:creationId xmlns:a16="http://schemas.microsoft.com/office/drawing/2014/main" id="{30934424-F101-464E-B9FF-304E0100C074}"/>
              </a:ext>
            </a:extLst>
          </p:cNvPr>
          <p:cNvSpPr txBox="1"/>
          <p:nvPr/>
        </p:nvSpPr>
        <p:spPr>
          <a:xfrm>
            <a:off x="5124191" y="4169608"/>
            <a:ext cx="1396536" cy="253916"/>
          </a:xfrm>
          <a:prstGeom prst="rect">
            <a:avLst/>
          </a:prstGeom>
          <a:noFill/>
        </p:spPr>
        <p:txBody>
          <a:bodyPr wrap="none" rtlCol="0">
            <a:spAutoFit/>
          </a:bodyPr>
          <a:lstStyle/>
          <a:p>
            <a:r>
              <a:rPr kumimoji="1" lang="ja-JP" altLang="en-US" sz="1050" dirty="0"/>
              <a:t>〇大阪公立大学開学</a:t>
            </a:r>
          </a:p>
        </p:txBody>
      </p:sp>
      <p:sp>
        <p:nvSpPr>
          <p:cNvPr id="108" name="テキスト ボックス 107">
            <a:extLst>
              <a:ext uri="{FF2B5EF4-FFF2-40B4-BE49-F238E27FC236}">
                <a16:creationId xmlns:a16="http://schemas.microsoft.com/office/drawing/2014/main" id="{9686FE17-56E1-45F5-B3AF-69D803403E25}"/>
              </a:ext>
            </a:extLst>
          </p:cNvPr>
          <p:cNvSpPr txBox="1"/>
          <p:nvPr/>
        </p:nvSpPr>
        <p:spPr>
          <a:xfrm>
            <a:off x="-22473" y="5542317"/>
            <a:ext cx="307777" cy="1118255"/>
          </a:xfrm>
          <a:prstGeom prst="rect">
            <a:avLst/>
          </a:prstGeom>
          <a:noFill/>
        </p:spPr>
        <p:txBody>
          <a:bodyPr vert="eaVert" wrap="none" rtlCol="0">
            <a:spAutoFit/>
          </a:bodyPr>
          <a:lstStyle/>
          <a:p>
            <a:r>
              <a:rPr kumimoji="1" lang="en-US" altLang="ja-JP" sz="800" dirty="0"/>
              <a:t>※</a:t>
            </a:r>
            <a:r>
              <a:rPr kumimoji="1" lang="ja-JP" altLang="en-US" sz="800" dirty="0"/>
              <a:t>スマートシティ関連</a:t>
            </a:r>
          </a:p>
        </p:txBody>
      </p:sp>
      <p:sp>
        <p:nvSpPr>
          <p:cNvPr id="109" name="テキスト ボックス 108">
            <a:extLst>
              <a:ext uri="{FF2B5EF4-FFF2-40B4-BE49-F238E27FC236}">
                <a16:creationId xmlns:a16="http://schemas.microsoft.com/office/drawing/2014/main" id="{F361521C-9A08-48EF-90B7-FD07EEB61174}"/>
              </a:ext>
            </a:extLst>
          </p:cNvPr>
          <p:cNvSpPr txBox="1"/>
          <p:nvPr/>
        </p:nvSpPr>
        <p:spPr>
          <a:xfrm>
            <a:off x="2151420" y="4564288"/>
            <a:ext cx="1332416" cy="253916"/>
          </a:xfrm>
          <a:prstGeom prst="rect">
            <a:avLst/>
          </a:prstGeom>
          <a:noFill/>
        </p:spPr>
        <p:txBody>
          <a:bodyPr wrap="none" rtlCol="0">
            <a:spAutoFit/>
          </a:bodyPr>
          <a:lstStyle/>
          <a:p>
            <a:r>
              <a:rPr kumimoji="1" lang="ja-JP" altLang="en-US" sz="1050" dirty="0"/>
              <a:t>●大阪みなとビジョン</a:t>
            </a:r>
          </a:p>
        </p:txBody>
      </p:sp>
      <p:sp>
        <p:nvSpPr>
          <p:cNvPr id="110" name="テキスト ボックス 109">
            <a:extLst>
              <a:ext uri="{FF2B5EF4-FFF2-40B4-BE49-F238E27FC236}">
                <a16:creationId xmlns:a16="http://schemas.microsoft.com/office/drawing/2014/main" id="{430D4386-F43B-4279-A339-424A4E2334E1}"/>
              </a:ext>
            </a:extLst>
          </p:cNvPr>
          <p:cNvSpPr txBox="1"/>
          <p:nvPr/>
        </p:nvSpPr>
        <p:spPr>
          <a:xfrm>
            <a:off x="2144218" y="4349533"/>
            <a:ext cx="1003801" cy="253916"/>
          </a:xfrm>
          <a:prstGeom prst="rect">
            <a:avLst/>
          </a:prstGeom>
          <a:noFill/>
        </p:spPr>
        <p:txBody>
          <a:bodyPr wrap="none" rtlCol="0">
            <a:spAutoFit/>
          </a:bodyPr>
          <a:lstStyle/>
          <a:p>
            <a:r>
              <a:rPr kumimoji="1" lang="ja-JP" altLang="en-US" sz="1050" dirty="0"/>
              <a:t>●</a:t>
            </a:r>
            <a:r>
              <a:rPr kumimoji="1" lang="en-US" altLang="ja-JP" sz="1050" dirty="0"/>
              <a:t>IR</a:t>
            </a:r>
            <a:r>
              <a:rPr kumimoji="1" lang="ja-JP" altLang="en-US" sz="1050" dirty="0"/>
              <a:t>基本計画</a:t>
            </a:r>
          </a:p>
        </p:txBody>
      </p:sp>
      <p:sp>
        <p:nvSpPr>
          <p:cNvPr id="111" name="正方形/長方形 110"/>
          <p:cNvSpPr/>
          <p:nvPr/>
        </p:nvSpPr>
        <p:spPr>
          <a:xfrm>
            <a:off x="3827677" y="4987685"/>
            <a:ext cx="2312000" cy="253916"/>
          </a:xfrm>
          <a:prstGeom prst="rect">
            <a:avLst/>
          </a:prstGeom>
          <a:ln w="25400">
            <a:noFill/>
          </a:ln>
        </p:spPr>
        <p:txBody>
          <a:bodyPr wrap="square">
            <a:spAutoFit/>
          </a:bodyPr>
          <a:lstStyle/>
          <a:p>
            <a:r>
              <a:rPr lang="ja-JP" altLang="en-US" sz="1050" dirty="0">
                <a:latin typeface="CIDFont+F2"/>
              </a:rPr>
              <a:t>●</a:t>
            </a:r>
            <a:r>
              <a:rPr lang="en-US" altLang="ja-JP" sz="1050" dirty="0"/>
              <a:t>SDGs</a:t>
            </a:r>
            <a:r>
              <a:rPr lang="ja-JP" altLang="en-US" sz="1050" dirty="0">
                <a:latin typeface="CIDFont+F2"/>
              </a:rPr>
              <a:t>未来都市計画（改定版）</a:t>
            </a:r>
          </a:p>
        </p:txBody>
      </p:sp>
      <p:sp>
        <p:nvSpPr>
          <p:cNvPr id="112" name="テキスト ボックス 111">
            <a:extLst>
              <a:ext uri="{FF2B5EF4-FFF2-40B4-BE49-F238E27FC236}">
                <a16:creationId xmlns:a16="http://schemas.microsoft.com/office/drawing/2014/main" id="{F361521C-9A08-48EF-90B7-FD07EEB61174}"/>
              </a:ext>
            </a:extLst>
          </p:cNvPr>
          <p:cNvSpPr txBox="1"/>
          <p:nvPr/>
        </p:nvSpPr>
        <p:spPr>
          <a:xfrm>
            <a:off x="3019318" y="4772987"/>
            <a:ext cx="2165978" cy="253916"/>
          </a:xfrm>
          <a:prstGeom prst="rect">
            <a:avLst/>
          </a:prstGeom>
          <a:noFill/>
          <a:ln w="31750">
            <a:noFill/>
          </a:ln>
        </p:spPr>
        <p:txBody>
          <a:bodyPr wrap="none" rtlCol="0">
            <a:spAutoFit/>
          </a:bodyPr>
          <a:lstStyle/>
          <a:p>
            <a:r>
              <a:rPr kumimoji="1" lang="ja-JP" altLang="en-US" sz="1050" dirty="0"/>
              <a:t>●大阪の再⽣・成⻑に向けた新戦略</a:t>
            </a:r>
          </a:p>
        </p:txBody>
      </p:sp>
      <p:sp>
        <p:nvSpPr>
          <p:cNvPr id="113" name="テキスト ボックス 112">
            <a:extLst>
              <a:ext uri="{FF2B5EF4-FFF2-40B4-BE49-F238E27FC236}">
                <a16:creationId xmlns:a16="http://schemas.microsoft.com/office/drawing/2014/main" id="{2C748142-0CCF-4D0B-9DD8-D059391A02C5}"/>
              </a:ext>
            </a:extLst>
          </p:cNvPr>
          <p:cNvSpPr txBox="1"/>
          <p:nvPr/>
        </p:nvSpPr>
        <p:spPr>
          <a:xfrm>
            <a:off x="3882569" y="3178006"/>
            <a:ext cx="3132000" cy="253916"/>
          </a:xfrm>
          <a:prstGeom prst="rect">
            <a:avLst/>
          </a:prstGeom>
          <a:noFill/>
          <a:ln w="28575">
            <a:noFill/>
          </a:ln>
        </p:spPr>
        <p:txBody>
          <a:bodyPr wrap="square" rtlCol="0">
            <a:spAutoFit/>
          </a:bodyPr>
          <a:lstStyle/>
          <a:p>
            <a:r>
              <a:rPr kumimoji="1" lang="ja-JP" altLang="en-US" sz="1050" dirty="0"/>
              <a:t>■大阪市</a:t>
            </a:r>
            <a:r>
              <a:rPr kumimoji="1" lang="en-US" altLang="ja-JP" sz="1050" dirty="0"/>
              <a:t>ICT</a:t>
            </a:r>
            <a:r>
              <a:rPr kumimoji="1" lang="ja-JP" altLang="en-US" sz="1050" dirty="0"/>
              <a:t>戦略</a:t>
            </a:r>
            <a:r>
              <a:rPr kumimoji="1" lang="ja-JP" altLang="en-US" sz="1050" dirty="0" smtClean="0"/>
              <a:t>第３版</a:t>
            </a:r>
            <a:endParaRPr kumimoji="1" lang="ja-JP" altLang="en-US" sz="1050" dirty="0"/>
          </a:p>
        </p:txBody>
      </p:sp>
      <p:sp>
        <p:nvSpPr>
          <p:cNvPr id="114" name="テキスト ボックス 113">
            <a:extLst>
              <a:ext uri="{FF2B5EF4-FFF2-40B4-BE49-F238E27FC236}">
                <a16:creationId xmlns:a16="http://schemas.microsoft.com/office/drawing/2014/main" id="{83757065-9A9E-486B-91DF-4B4DF61D5667}"/>
              </a:ext>
            </a:extLst>
          </p:cNvPr>
          <p:cNvSpPr txBox="1"/>
          <p:nvPr/>
        </p:nvSpPr>
        <p:spPr>
          <a:xfrm>
            <a:off x="3089764" y="3566026"/>
            <a:ext cx="1760418" cy="253916"/>
          </a:xfrm>
          <a:prstGeom prst="rect">
            <a:avLst/>
          </a:prstGeom>
          <a:noFill/>
        </p:spPr>
        <p:txBody>
          <a:bodyPr wrap="none" rtlCol="0">
            <a:spAutoFit/>
          </a:bodyPr>
          <a:lstStyle/>
          <a:p>
            <a:r>
              <a:rPr kumimoji="1" lang="ja-JP" altLang="en-US" sz="1050" dirty="0"/>
              <a:t>■</a:t>
            </a:r>
            <a:r>
              <a:rPr kumimoji="1" lang="ja-JP" altLang="en-US" sz="1050" dirty="0" smtClean="0"/>
              <a:t>泉北</a:t>
            </a:r>
            <a:r>
              <a:rPr kumimoji="1" lang="ja-JP" altLang="en-US" sz="1050" dirty="0"/>
              <a:t>ニュータウンプロジェクト</a:t>
            </a:r>
          </a:p>
        </p:txBody>
      </p:sp>
      <p:sp>
        <p:nvSpPr>
          <p:cNvPr id="115" name="テキスト ボックス 114">
            <a:extLst>
              <a:ext uri="{FF2B5EF4-FFF2-40B4-BE49-F238E27FC236}">
                <a16:creationId xmlns:a16="http://schemas.microsoft.com/office/drawing/2014/main" id="{10A58C20-772D-4C79-AAED-E7EB477E34F0}"/>
              </a:ext>
            </a:extLst>
          </p:cNvPr>
          <p:cNvSpPr txBox="1"/>
          <p:nvPr/>
        </p:nvSpPr>
        <p:spPr>
          <a:xfrm>
            <a:off x="6999001" y="4195928"/>
            <a:ext cx="1277914" cy="415498"/>
          </a:xfrm>
          <a:prstGeom prst="rect">
            <a:avLst/>
          </a:prstGeom>
          <a:noFill/>
        </p:spPr>
        <p:txBody>
          <a:bodyPr wrap="none" rtlCol="0">
            <a:spAutoFit/>
          </a:bodyPr>
          <a:lstStyle/>
          <a:p>
            <a:r>
              <a:rPr kumimoji="1" lang="ja-JP" altLang="en-US" sz="1050" dirty="0"/>
              <a:t>〇大阪城東部地区</a:t>
            </a:r>
            <a:endParaRPr kumimoji="1" lang="en-US" altLang="ja-JP" sz="1050" dirty="0"/>
          </a:p>
          <a:p>
            <a:r>
              <a:rPr kumimoji="1" lang="ja-JP" altLang="en-US" sz="1050" dirty="0"/>
              <a:t>　</a:t>
            </a:r>
            <a:r>
              <a:rPr kumimoji="1" lang="en-US" altLang="ja-JP" sz="1050" dirty="0"/>
              <a:t>1</a:t>
            </a:r>
            <a:r>
              <a:rPr kumimoji="1" lang="ja-JP" altLang="en-US" sz="1050" dirty="0"/>
              <a:t>期都心キャンパス</a:t>
            </a:r>
          </a:p>
        </p:txBody>
      </p:sp>
      <p:sp>
        <p:nvSpPr>
          <p:cNvPr id="116" name="テキスト ボックス 115">
            <a:extLst>
              <a:ext uri="{FF2B5EF4-FFF2-40B4-BE49-F238E27FC236}">
                <a16:creationId xmlns:a16="http://schemas.microsoft.com/office/drawing/2014/main" id="{31ADBC9F-F322-4AED-BC59-6A03D0ECB922}"/>
              </a:ext>
            </a:extLst>
          </p:cNvPr>
          <p:cNvSpPr txBox="1"/>
          <p:nvPr/>
        </p:nvSpPr>
        <p:spPr>
          <a:xfrm>
            <a:off x="7003347" y="4618295"/>
            <a:ext cx="960519" cy="415498"/>
          </a:xfrm>
          <a:prstGeom prst="rect">
            <a:avLst/>
          </a:prstGeom>
          <a:noFill/>
        </p:spPr>
        <p:txBody>
          <a:bodyPr wrap="none" rtlCol="0">
            <a:spAutoFit/>
          </a:bodyPr>
          <a:lstStyle/>
          <a:p>
            <a:r>
              <a:rPr kumimoji="1" lang="ja-JP" altLang="en-US" sz="1050" dirty="0"/>
              <a:t>〇うめきた</a:t>
            </a:r>
            <a:r>
              <a:rPr kumimoji="1" lang="en-US" altLang="ja-JP" sz="1050" dirty="0"/>
              <a:t>2</a:t>
            </a:r>
            <a:r>
              <a:rPr kumimoji="1" lang="ja-JP" altLang="en-US" sz="1050" dirty="0"/>
              <a:t>期</a:t>
            </a:r>
            <a:endParaRPr kumimoji="1" lang="en-US" altLang="ja-JP" sz="1050" dirty="0"/>
          </a:p>
          <a:p>
            <a:r>
              <a:rPr kumimoji="1" lang="ja-JP" altLang="en-US" sz="1050" dirty="0"/>
              <a:t>　 まちびらき</a:t>
            </a:r>
          </a:p>
        </p:txBody>
      </p:sp>
      <p:sp>
        <p:nvSpPr>
          <p:cNvPr id="117" name="正方形/長方形 116">
            <a:extLst>
              <a:ext uri="{FF2B5EF4-FFF2-40B4-BE49-F238E27FC236}">
                <a16:creationId xmlns:a16="http://schemas.microsoft.com/office/drawing/2014/main" id="{1D96EFDC-3AD3-4B7F-85B8-E42D89E23F06}"/>
              </a:ext>
            </a:extLst>
          </p:cNvPr>
          <p:cNvSpPr/>
          <p:nvPr/>
        </p:nvSpPr>
        <p:spPr>
          <a:xfrm>
            <a:off x="6084514" y="1287833"/>
            <a:ext cx="216000" cy="252000"/>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117">
            <a:extLst>
              <a:ext uri="{FF2B5EF4-FFF2-40B4-BE49-F238E27FC236}">
                <a16:creationId xmlns:a16="http://schemas.microsoft.com/office/drawing/2014/main" id="{8C16EE83-620D-4AC0-9FFF-775BBCC7E7B0}"/>
              </a:ext>
            </a:extLst>
          </p:cNvPr>
          <p:cNvSpPr/>
          <p:nvPr/>
        </p:nvSpPr>
        <p:spPr>
          <a:xfrm>
            <a:off x="6351412" y="1287833"/>
            <a:ext cx="180000" cy="252000"/>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9" name="正方形/長方形 118">
            <a:extLst>
              <a:ext uri="{FF2B5EF4-FFF2-40B4-BE49-F238E27FC236}">
                <a16:creationId xmlns:a16="http://schemas.microsoft.com/office/drawing/2014/main" id="{76DF3E15-D733-49C4-94C5-7E8B5D31BC81}"/>
              </a:ext>
            </a:extLst>
          </p:cNvPr>
          <p:cNvSpPr/>
          <p:nvPr/>
        </p:nvSpPr>
        <p:spPr>
          <a:xfrm>
            <a:off x="6587890" y="1287833"/>
            <a:ext cx="144000" cy="252000"/>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0" name="正方形/長方形 119">
            <a:extLst>
              <a:ext uri="{FF2B5EF4-FFF2-40B4-BE49-F238E27FC236}">
                <a16:creationId xmlns:a16="http://schemas.microsoft.com/office/drawing/2014/main" id="{1A416E84-96FC-4327-AC44-FA5FED7A7B02}"/>
              </a:ext>
            </a:extLst>
          </p:cNvPr>
          <p:cNvSpPr/>
          <p:nvPr/>
        </p:nvSpPr>
        <p:spPr>
          <a:xfrm>
            <a:off x="6783847" y="1287833"/>
            <a:ext cx="108000" cy="252000"/>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1" name="正方形/長方形 120">
            <a:extLst>
              <a:ext uri="{FF2B5EF4-FFF2-40B4-BE49-F238E27FC236}">
                <a16:creationId xmlns:a16="http://schemas.microsoft.com/office/drawing/2014/main" id="{15530272-DC88-45D2-AE21-D09D5F45CB5E}"/>
              </a:ext>
            </a:extLst>
          </p:cNvPr>
          <p:cNvSpPr/>
          <p:nvPr/>
        </p:nvSpPr>
        <p:spPr>
          <a:xfrm>
            <a:off x="6937026" y="1287833"/>
            <a:ext cx="72000" cy="252000"/>
          </a:xfrm>
          <a:prstGeom prst="rect">
            <a:avLst/>
          </a:prstGeom>
          <a:solidFill>
            <a:srgbClr val="FFA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テキスト プレースホルダー 4"/>
          <p:cNvSpPr>
            <a:spLocks noGrp="1"/>
          </p:cNvSpPr>
          <p:nvPr>
            <p:ph type="body" sz="quarter" idx="13"/>
          </p:nvPr>
        </p:nvSpPr>
        <p:spPr>
          <a:xfrm>
            <a:off x="92764" y="14148"/>
            <a:ext cx="7170738" cy="293687"/>
          </a:xfrm>
        </p:spPr>
        <p:txBody>
          <a:bodyPr/>
          <a:lstStyle/>
          <a:p>
            <a:r>
              <a:rPr kumimoji="1" lang="ja-JP" altLang="en-US" dirty="0" smtClean="0"/>
              <a:t>（参考）</a:t>
            </a:r>
            <a:endParaRPr kumimoji="1" lang="ja-JP" altLang="en-US" dirty="0"/>
          </a:p>
        </p:txBody>
      </p:sp>
      <p:sp>
        <p:nvSpPr>
          <p:cNvPr id="55" name="正方形/長方形 54"/>
          <p:cNvSpPr/>
          <p:nvPr/>
        </p:nvSpPr>
        <p:spPr>
          <a:xfrm>
            <a:off x="8317956" y="6337300"/>
            <a:ext cx="813052" cy="523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1" dirty="0" smtClean="0">
                <a:solidFill>
                  <a:srgbClr val="002060"/>
                </a:solidFill>
                <a:latin typeface="ＭＳ Ｐゴシック" panose="020B0600070205080204" pitchFamily="50" charset="-128"/>
                <a:ea typeface="ＭＳ Ｐゴシック" panose="020B0600070205080204" pitchFamily="50" charset="-128"/>
              </a:rPr>
              <a:t>１６</a:t>
            </a:r>
            <a:endParaRPr lang="en-US" altLang="ja-JP" sz="2000" b="1" noProof="0" dirty="0" smtClean="0">
              <a:solidFill>
                <a:srgbClr val="00206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08424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1">
            <a:extLst>
              <a:ext uri="{FF2B5EF4-FFF2-40B4-BE49-F238E27FC236}">
                <a16:creationId xmlns:a16="http://schemas.microsoft.com/office/drawing/2014/main" id="{0F44C34B-1693-469F-AEF6-E307C9915C50}"/>
              </a:ext>
            </a:extLst>
          </p:cNvPr>
          <p:cNvSpPr/>
          <p:nvPr/>
        </p:nvSpPr>
        <p:spPr>
          <a:xfrm>
            <a:off x="412374" y="3564165"/>
            <a:ext cx="8319246" cy="2591432"/>
          </a:xfrm>
          <a:prstGeom prst="roundRect">
            <a:avLst>
              <a:gd name="adj" fmla="val 808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indent="-92075">
              <a:lnSpc>
                <a:spcPct val="150000"/>
              </a:lnSpc>
            </a:pPr>
            <a:r>
              <a:rPr kumimoji="1" lang="ja-JP" altLang="en-US" dirty="0">
                <a:solidFill>
                  <a:schemeClr val="tx1"/>
                </a:solidFill>
              </a:rPr>
              <a:t> </a:t>
            </a:r>
            <a:r>
              <a:rPr kumimoji="1" lang="ja-JP" altLang="en-US" dirty="0" smtClean="0">
                <a:solidFill>
                  <a:schemeClr val="tx1"/>
                </a:solidFill>
              </a:rPr>
              <a:t>第８回</a:t>
            </a:r>
            <a:r>
              <a:rPr kumimoji="1" lang="ja-JP" altLang="en-US" dirty="0">
                <a:solidFill>
                  <a:schemeClr val="tx1"/>
                </a:solidFill>
              </a:rPr>
              <a:t>スマートシティ戦略会議（令和２年</a:t>
            </a:r>
            <a:r>
              <a:rPr kumimoji="1" lang="en-US" altLang="ja-JP" dirty="0">
                <a:solidFill>
                  <a:schemeClr val="tx1"/>
                </a:solidFill>
              </a:rPr>
              <a:t>12</a:t>
            </a:r>
            <a:r>
              <a:rPr kumimoji="1" lang="ja-JP" altLang="en-US" dirty="0">
                <a:solidFill>
                  <a:schemeClr val="tx1"/>
                </a:solidFill>
              </a:rPr>
              <a:t>月）において、住民</a:t>
            </a:r>
            <a:r>
              <a:rPr kumimoji="1" lang="en-US" altLang="ja-JP" dirty="0" err="1">
                <a:solidFill>
                  <a:schemeClr val="tx1"/>
                </a:solidFill>
              </a:rPr>
              <a:t>QoL</a:t>
            </a:r>
            <a:r>
              <a:rPr kumimoji="1" lang="ja-JP" altLang="en-US" dirty="0">
                <a:solidFill>
                  <a:schemeClr val="tx1"/>
                </a:solidFill>
              </a:rPr>
              <a:t>の向上を目的として、コロナ禍及び大阪のデジタル化の状況を踏まえた新たな３つの要素を加味して、大阪スマートシティ戦略を改定することを確認した</a:t>
            </a:r>
            <a:r>
              <a:rPr kumimoji="1" lang="ja-JP" altLang="en-US" dirty="0" smtClean="0">
                <a:solidFill>
                  <a:schemeClr val="tx1"/>
                </a:solidFill>
              </a:rPr>
              <a:t>。</a:t>
            </a:r>
            <a:endParaRPr kumimoji="1" lang="en-US" altLang="ja-JP" dirty="0" smtClean="0">
              <a:solidFill>
                <a:schemeClr val="tx1"/>
              </a:solidFill>
            </a:endParaRPr>
          </a:p>
          <a:p>
            <a:pPr marL="92075" indent="-92075">
              <a:lnSpc>
                <a:spcPct val="150000"/>
              </a:lnSpc>
            </a:pPr>
            <a:endParaRPr kumimoji="1" lang="en-US" altLang="ja-JP" dirty="0">
              <a:solidFill>
                <a:schemeClr val="tx1"/>
              </a:solidFill>
            </a:endParaRPr>
          </a:p>
          <a:p>
            <a:pPr marL="92075" indent="-92075">
              <a:lnSpc>
                <a:spcPct val="150000"/>
              </a:lnSpc>
            </a:pPr>
            <a:r>
              <a:rPr kumimoji="1" lang="ja-JP" altLang="en-US" dirty="0">
                <a:solidFill>
                  <a:schemeClr val="tx1"/>
                </a:solidFill>
              </a:rPr>
              <a:t> </a:t>
            </a:r>
            <a:r>
              <a:rPr kumimoji="1" lang="ja-JP" altLang="en-US" dirty="0" smtClean="0">
                <a:solidFill>
                  <a:schemeClr val="tx1"/>
                </a:solidFill>
              </a:rPr>
              <a:t>令和</a:t>
            </a:r>
            <a:r>
              <a:rPr kumimoji="1" lang="ja-JP" altLang="en-US" dirty="0">
                <a:solidFill>
                  <a:schemeClr val="tx1"/>
                </a:solidFill>
              </a:rPr>
              <a:t>３年４月に「大阪府市一体条例」が成立し、本条例に基づき「情報通信技術その他先端的な活用を図る取組の方向性」を府市で協議することと</a:t>
            </a:r>
            <a:r>
              <a:rPr kumimoji="1" lang="ja-JP" altLang="en-US" dirty="0" smtClean="0">
                <a:solidFill>
                  <a:schemeClr val="tx1"/>
                </a:solidFill>
              </a:rPr>
              <a:t>なったため、本戦略</a:t>
            </a:r>
            <a:r>
              <a:rPr kumimoji="1" lang="ja-JP" altLang="en-US" dirty="0">
                <a:solidFill>
                  <a:schemeClr val="tx1"/>
                </a:solidFill>
              </a:rPr>
              <a:t>の改定にあたり、その方向性について、副首都推進本部会議にて改めて協議するものである。</a:t>
            </a:r>
          </a:p>
        </p:txBody>
      </p:sp>
      <p:sp>
        <p:nvSpPr>
          <p:cNvPr id="7" name="テキスト ボックス 6">
            <a:extLst>
              <a:ext uri="{FF2B5EF4-FFF2-40B4-BE49-F238E27FC236}">
                <a16:creationId xmlns:a16="http://schemas.microsoft.com/office/drawing/2014/main" id="{795EE57E-E129-4099-ADD8-CB9AF8D0D4A6}"/>
              </a:ext>
            </a:extLst>
          </p:cNvPr>
          <p:cNvSpPr txBox="1"/>
          <p:nvPr/>
        </p:nvSpPr>
        <p:spPr>
          <a:xfrm>
            <a:off x="3459352" y="1867040"/>
            <a:ext cx="2225289" cy="830997"/>
          </a:xfrm>
          <a:prstGeom prst="rect">
            <a:avLst/>
          </a:prstGeom>
          <a:noFill/>
        </p:spPr>
        <p:txBody>
          <a:bodyPr wrap="none" rtlCol="0">
            <a:spAutoFit/>
          </a:bodyPr>
          <a:lstStyle/>
          <a:p>
            <a:r>
              <a:rPr kumimoji="1" lang="ja-JP" altLang="en-US" sz="4800" b="1" dirty="0">
                <a:solidFill>
                  <a:srgbClr val="3742FA"/>
                </a:solidFill>
                <a:latin typeface="Meiryo UI" panose="020B0604030504040204" pitchFamily="50" charset="-128"/>
                <a:ea typeface="Meiryo UI" panose="020B0604030504040204" pitchFamily="50" charset="-128"/>
              </a:rPr>
              <a:t>はじめに</a:t>
            </a:r>
          </a:p>
        </p:txBody>
      </p:sp>
      <p:sp>
        <p:nvSpPr>
          <p:cNvPr id="2" name="テキスト ボックス 1"/>
          <p:cNvSpPr txBox="1"/>
          <p:nvPr/>
        </p:nvSpPr>
        <p:spPr>
          <a:xfrm>
            <a:off x="888641" y="2756950"/>
            <a:ext cx="7449163" cy="400110"/>
          </a:xfrm>
          <a:prstGeom prst="rect">
            <a:avLst/>
          </a:prstGeom>
          <a:noFill/>
        </p:spPr>
        <p:txBody>
          <a:bodyPr wrap="square" rtlCol="0">
            <a:spAutoFit/>
          </a:bodyPr>
          <a:lstStyle/>
          <a:p>
            <a:r>
              <a:rPr kumimoji="1" lang="ja-JP" altLang="en-US" sz="2000" dirty="0" smtClean="0">
                <a:solidFill>
                  <a:srgbClr val="2F3542"/>
                </a:solidFill>
              </a:rPr>
              <a:t>戦略</a:t>
            </a:r>
            <a:r>
              <a:rPr kumimoji="1" lang="en-US" altLang="ja-JP" sz="2000" dirty="0" smtClean="0">
                <a:solidFill>
                  <a:srgbClr val="2F3542"/>
                </a:solidFill>
              </a:rPr>
              <a:t>Ver.1.0</a:t>
            </a:r>
            <a:r>
              <a:rPr kumimoji="1" lang="ja-JP" altLang="en-US" sz="2000" dirty="0" smtClean="0">
                <a:solidFill>
                  <a:srgbClr val="2F3542"/>
                </a:solidFill>
              </a:rPr>
              <a:t>から新型コロナによる社会変化を踏まえた戦略</a:t>
            </a:r>
            <a:r>
              <a:rPr kumimoji="1" lang="en-US" altLang="ja-JP" sz="2000" dirty="0" smtClean="0">
                <a:solidFill>
                  <a:srgbClr val="2F3542"/>
                </a:solidFill>
              </a:rPr>
              <a:t>Ver.2.0</a:t>
            </a:r>
            <a:r>
              <a:rPr kumimoji="1" lang="ja-JP" altLang="en-US" sz="2000" dirty="0" smtClean="0">
                <a:solidFill>
                  <a:srgbClr val="2F3542"/>
                </a:solidFill>
              </a:rPr>
              <a:t>へ</a:t>
            </a:r>
            <a:endParaRPr kumimoji="1" lang="ja-JP" altLang="en-US" sz="2000" dirty="0">
              <a:solidFill>
                <a:srgbClr val="2F3542"/>
              </a:solidFill>
            </a:endParaRPr>
          </a:p>
        </p:txBody>
      </p:sp>
      <p:cxnSp>
        <p:nvCxnSpPr>
          <p:cNvPr id="6" name="直線コネクタ 5"/>
          <p:cNvCxnSpPr/>
          <p:nvPr/>
        </p:nvCxnSpPr>
        <p:spPr>
          <a:xfrm>
            <a:off x="842680" y="3164919"/>
            <a:ext cx="7458635" cy="0"/>
          </a:xfrm>
          <a:prstGeom prst="line">
            <a:avLst/>
          </a:prstGeom>
          <a:ln>
            <a:solidFill>
              <a:srgbClr val="3742FA"/>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8644034" y="-9526"/>
            <a:ext cx="479380" cy="457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2000" b="1"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1</a:t>
            </a:r>
            <a:endPar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387844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140C346-EF3C-4BEB-BFDA-7ED25A950D22}"/>
              </a:ext>
            </a:extLst>
          </p:cNvPr>
          <p:cNvSpPr txBox="1"/>
          <p:nvPr/>
        </p:nvSpPr>
        <p:spPr>
          <a:xfrm>
            <a:off x="1727305" y="2648353"/>
            <a:ext cx="3538148" cy="646331"/>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１</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lang="ja-JP" altLang="en-US" sz="1200" dirty="0"/>
              <a:t>戦略</a:t>
            </a:r>
            <a:r>
              <a:rPr lang="en-US" altLang="ja-JP" sz="1200" dirty="0"/>
              <a:t>Ver.1.0</a:t>
            </a:r>
            <a:r>
              <a:rPr lang="ja-JP" altLang="en-US" sz="1200" dirty="0"/>
              <a:t>策定後の変化を踏まえた基本理念</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２）</a:t>
            </a:r>
            <a:r>
              <a:rPr lang="ja-JP" altLang="en-US" sz="1200" dirty="0">
                <a:latin typeface="Meiryo UI" panose="020B0604030504040204" pitchFamily="50" charset="-128"/>
                <a:ea typeface="Meiryo UI" panose="020B0604030504040204" pitchFamily="50" charset="-128"/>
              </a:rPr>
              <a:t>スマートシティ戦略における大阪府と大阪市の</a:t>
            </a:r>
            <a:r>
              <a:rPr lang="ja-JP" altLang="en-US" sz="1200" dirty="0" smtClean="0">
                <a:latin typeface="Meiryo UI" panose="020B0604030504040204" pitchFamily="50" charset="-128"/>
                <a:ea typeface="Meiryo UI" panose="020B0604030504040204" pitchFamily="50" charset="-128"/>
              </a:rPr>
              <a:t>役割</a:t>
            </a:r>
            <a:endParaRPr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３）戦略</a:t>
            </a:r>
            <a:r>
              <a:rPr kumimoji="1" lang="en-US" altLang="ja-JP" sz="1200" dirty="0">
                <a:latin typeface="Meiryo UI" panose="020B0604030504040204" pitchFamily="50" charset="-128"/>
                <a:ea typeface="Meiryo UI" panose="020B0604030504040204" pitchFamily="50" charset="-128"/>
              </a:rPr>
              <a:t>Ver2.0</a:t>
            </a:r>
            <a:r>
              <a:rPr kumimoji="1" lang="ja-JP" altLang="en-US" sz="1200" dirty="0">
                <a:latin typeface="Meiryo UI" panose="020B0604030504040204" pitchFamily="50" charset="-128"/>
                <a:ea typeface="Meiryo UI" panose="020B0604030504040204" pitchFamily="50" charset="-128"/>
              </a:rPr>
              <a:t>における取組内容</a:t>
            </a:r>
          </a:p>
        </p:txBody>
      </p:sp>
      <p:sp>
        <p:nvSpPr>
          <p:cNvPr id="5" name="テキスト ボックス 4">
            <a:extLst>
              <a:ext uri="{FF2B5EF4-FFF2-40B4-BE49-F238E27FC236}">
                <a16:creationId xmlns:a16="http://schemas.microsoft.com/office/drawing/2014/main" id="{804419A9-F343-4FFB-A391-24C09E1DE3BA}"/>
              </a:ext>
            </a:extLst>
          </p:cNvPr>
          <p:cNvSpPr txBox="1"/>
          <p:nvPr/>
        </p:nvSpPr>
        <p:spPr>
          <a:xfrm>
            <a:off x="1379519" y="919625"/>
            <a:ext cx="3642344"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第１章）スマートシティを取り巻く状況　</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背景</a:t>
            </a:r>
            <a:r>
              <a:rPr kumimoji="1"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DE2833E9-8ADC-44CE-BDA1-B0C2DDD438DD}"/>
              </a:ext>
            </a:extLst>
          </p:cNvPr>
          <p:cNvSpPr txBox="1"/>
          <p:nvPr/>
        </p:nvSpPr>
        <p:spPr>
          <a:xfrm>
            <a:off x="1379519" y="2371904"/>
            <a:ext cx="3589444"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第２章）戦略のバージョンアップ　</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基本方針</a:t>
            </a:r>
            <a:r>
              <a:rPr kumimoji="1" lang="en-US" altLang="ja-JP" sz="1400" b="1" dirty="0">
                <a:latin typeface="Meiryo UI" panose="020B0604030504040204" pitchFamily="50" charset="-128"/>
                <a:ea typeface="Meiryo UI" panose="020B0604030504040204" pitchFamily="50" charset="-128"/>
              </a:rPr>
              <a:t>】</a:t>
            </a:r>
          </a:p>
        </p:txBody>
      </p:sp>
      <p:sp>
        <p:nvSpPr>
          <p:cNvPr id="7" name="テキスト ボックス 6">
            <a:extLst>
              <a:ext uri="{FF2B5EF4-FFF2-40B4-BE49-F238E27FC236}">
                <a16:creationId xmlns:a16="http://schemas.microsoft.com/office/drawing/2014/main" id="{9D3A8328-243B-4D9B-A666-9CAE9889F5CD}"/>
              </a:ext>
            </a:extLst>
          </p:cNvPr>
          <p:cNvSpPr txBox="1"/>
          <p:nvPr/>
        </p:nvSpPr>
        <p:spPr>
          <a:xfrm>
            <a:off x="1365210" y="3399698"/>
            <a:ext cx="4236801"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第３章）戦略</a:t>
            </a:r>
            <a:r>
              <a:rPr kumimoji="1" lang="en-US" altLang="ja-JP" sz="1400" b="1" dirty="0">
                <a:latin typeface="Meiryo UI" panose="020B0604030504040204" pitchFamily="50" charset="-128"/>
                <a:ea typeface="Meiryo UI" panose="020B0604030504040204" pitchFamily="50" charset="-128"/>
              </a:rPr>
              <a:t>Ver.2.0</a:t>
            </a:r>
            <a:r>
              <a:rPr kumimoji="1" lang="ja-JP" altLang="en-US" sz="1400" b="1" dirty="0">
                <a:latin typeface="Meiryo UI" panose="020B0604030504040204" pitchFamily="50" charset="-128"/>
                <a:ea typeface="Meiryo UI" panose="020B0604030504040204" pitchFamily="50" charset="-128"/>
              </a:rPr>
              <a:t>のアクションプラン　</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実施計画</a:t>
            </a:r>
            <a:r>
              <a:rPr kumimoji="1" lang="en-US" altLang="ja-JP" sz="1400" b="1" dirty="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4C0E2D27-20A9-4B3E-A378-0F7132CABB40}"/>
              </a:ext>
            </a:extLst>
          </p:cNvPr>
          <p:cNvSpPr txBox="1"/>
          <p:nvPr/>
        </p:nvSpPr>
        <p:spPr>
          <a:xfrm>
            <a:off x="1379519" y="6407997"/>
            <a:ext cx="3618298"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第４章）実施体制とロードマップ　</a:t>
            </a:r>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推進基盤</a:t>
            </a:r>
            <a:r>
              <a:rPr kumimoji="1" lang="en-US" altLang="ja-JP" sz="1400" b="1" dirty="0">
                <a:latin typeface="Meiryo UI" panose="020B0604030504040204" pitchFamily="50" charset="-128"/>
                <a:ea typeface="Meiryo UI" panose="020B0604030504040204" pitchFamily="50" charset="-128"/>
              </a:rPr>
              <a:t>】</a:t>
            </a:r>
          </a:p>
        </p:txBody>
      </p:sp>
      <p:sp>
        <p:nvSpPr>
          <p:cNvPr id="9" name="テキスト ボックス 8">
            <a:extLst>
              <a:ext uri="{FF2B5EF4-FFF2-40B4-BE49-F238E27FC236}">
                <a16:creationId xmlns:a16="http://schemas.microsoft.com/office/drawing/2014/main" id="{F5C0B479-38EB-483E-8CB3-D25E10BCDF62}"/>
              </a:ext>
            </a:extLst>
          </p:cNvPr>
          <p:cNvSpPr txBox="1"/>
          <p:nvPr/>
        </p:nvSpPr>
        <p:spPr>
          <a:xfrm>
            <a:off x="1735199" y="1188095"/>
            <a:ext cx="3044423" cy="120032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１</a:t>
            </a:r>
            <a:r>
              <a:rPr kumimoji="1" lang="ja-JP" altLang="en-US" sz="1200" dirty="0" smtClean="0">
                <a:latin typeface="Meiryo UI" panose="020B0604030504040204" pitchFamily="50" charset="-128"/>
                <a:ea typeface="Meiryo UI" panose="020B0604030504040204" pitchFamily="50" charset="-128"/>
              </a:rPr>
              <a:t>）</a:t>
            </a:r>
            <a:r>
              <a:rPr lang="ja-JP" altLang="en-US" sz="1200" dirty="0"/>
              <a:t>大阪スマートシティ戦略</a:t>
            </a:r>
            <a:r>
              <a:rPr lang="en-US" altLang="ja-JP" sz="1200" dirty="0"/>
              <a:t>Ver1.0</a:t>
            </a:r>
            <a:r>
              <a:rPr lang="ja-JP" altLang="en-US" sz="1200" dirty="0"/>
              <a:t>について</a:t>
            </a:r>
            <a:endParaRPr lang="en-US" altLang="ja-JP" sz="1200" dirty="0"/>
          </a:p>
          <a:p>
            <a:r>
              <a:rPr kumimoji="1" lang="ja-JP" altLang="en-US" sz="1200" dirty="0" smtClean="0">
                <a:latin typeface="Meiryo UI" panose="020B0604030504040204" pitchFamily="50" charset="-128"/>
                <a:ea typeface="Meiryo UI" panose="020B0604030504040204" pitchFamily="50" charset="-128"/>
              </a:rPr>
              <a:t>２）</a:t>
            </a:r>
            <a:r>
              <a:rPr lang="ja-JP" altLang="en-US" sz="1200" dirty="0"/>
              <a:t>府市の取組み実績（主なもの</a:t>
            </a:r>
            <a:r>
              <a:rPr lang="ja-JP" altLang="en-US" sz="1200" dirty="0" smtClean="0"/>
              <a:t>）</a:t>
            </a:r>
            <a:endParaRPr lang="en-US" altLang="ja-JP" sz="1200" dirty="0" smtClean="0"/>
          </a:p>
          <a:p>
            <a:r>
              <a:rPr lang="ja-JP" altLang="en-US" sz="1200" dirty="0"/>
              <a:t>３）新型コロナの拡大による生活様式の</a:t>
            </a:r>
            <a:r>
              <a:rPr lang="ja-JP" altLang="en-US" sz="1200" dirty="0" smtClean="0"/>
              <a:t>変化</a:t>
            </a:r>
            <a:endParaRPr lang="en-US" altLang="ja-JP" sz="1200" dirty="0" smtClean="0"/>
          </a:p>
          <a:p>
            <a:r>
              <a:rPr lang="ja-JP" altLang="en-US" sz="1200" dirty="0"/>
              <a:t>４）国による強力なデジタル改革の推進</a:t>
            </a:r>
            <a:endParaRPr lang="en-US" altLang="ja-JP" sz="1200" dirty="0" smtClean="0"/>
          </a:p>
          <a:p>
            <a:r>
              <a:rPr kumimoji="1" lang="ja-JP" altLang="en-US" sz="1200" dirty="0" smtClean="0">
                <a:latin typeface="Meiryo UI" panose="020B0604030504040204" pitchFamily="50" charset="-128"/>
                <a:ea typeface="Meiryo UI" panose="020B0604030504040204" pitchFamily="50" charset="-128"/>
              </a:rPr>
              <a:t>５）</a:t>
            </a:r>
            <a:r>
              <a:rPr kumimoji="1" lang="ja-JP" altLang="en-US" sz="1200" dirty="0">
                <a:latin typeface="Meiryo UI" panose="020B0604030504040204" pitchFamily="50" charset="-128"/>
                <a:ea typeface="Meiryo UI" panose="020B0604030504040204" pitchFamily="50" charset="-128"/>
              </a:rPr>
              <a:t>デジタル施策の課題と解決策（大阪府</a:t>
            </a:r>
            <a:r>
              <a:rPr kumimoji="1" lang="ja-JP" altLang="en-US" sz="1200" dirty="0" smtClean="0">
                <a:latin typeface="Meiryo UI" panose="020B0604030504040204" pitchFamily="50" charset="-128"/>
                <a:ea typeface="Meiryo UI" panose="020B0604030504040204" pitchFamily="50" charset="-128"/>
              </a:rPr>
              <a:t>）</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６</a:t>
            </a:r>
            <a:r>
              <a:rPr kumimoji="1" lang="ja-JP" altLang="en-US" sz="1200" dirty="0" smtClean="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大阪の市町村デジタル</a:t>
            </a:r>
            <a:r>
              <a:rPr kumimoji="1" lang="ja-JP" altLang="en-US" sz="1200" dirty="0" smtClean="0">
                <a:latin typeface="Meiryo UI" panose="020B0604030504040204" pitchFamily="50" charset="-128"/>
                <a:ea typeface="Meiryo UI" panose="020B0604030504040204" pitchFamily="50" charset="-128"/>
              </a:rPr>
              <a:t>格差</a:t>
            </a:r>
            <a:endParaRPr kumimoji="1" lang="en-US" altLang="ja-JP" sz="12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976EE723-8808-466F-B66C-63E0368B300D}"/>
              </a:ext>
            </a:extLst>
          </p:cNvPr>
          <p:cNvSpPr txBox="1"/>
          <p:nvPr/>
        </p:nvSpPr>
        <p:spPr>
          <a:xfrm>
            <a:off x="1712996" y="3675750"/>
            <a:ext cx="2460930" cy="2677656"/>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１）都市</a:t>
            </a:r>
            <a:r>
              <a:rPr kumimoji="1" lang="en-US" altLang="ja-JP" sz="1200" b="1" dirty="0">
                <a:latin typeface="Meiryo UI" panose="020B0604030504040204" pitchFamily="50" charset="-128"/>
                <a:ea typeface="Meiryo UI" panose="020B0604030504040204" pitchFamily="50" charset="-128"/>
              </a:rPr>
              <a:t>DX</a:t>
            </a:r>
            <a:r>
              <a:rPr kumimoji="1" lang="ja-JP" altLang="en-US" sz="1200" b="1" dirty="0">
                <a:latin typeface="Meiryo UI" panose="020B0604030504040204" pitchFamily="50" charset="-128"/>
                <a:ea typeface="Meiryo UI" panose="020B0604030504040204" pitchFamily="50" charset="-128"/>
              </a:rPr>
              <a:t>に関すること</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大阪府</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a:t>
            </a:r>
            <a:r>
              <a:rPr kumimoji="1" lang="ja-JP" altLang="en-US" sz="1200" dirty="0" smtClean="0">
                <a:latin typeface="Meiryo UI" panose="020B0604030504040204" pitchFamily="50" charset="-128"/>
                <a:ea typeface="Meiryo UI" panose="020B0604030504040204" pitchFamily="50" charset="-128"/>
              </a:rPr>
              <a:t>大阪市</a:t>
            </a:r>
            <a:endParaRPr kumimoji="1" lang="en-US" altLang="ja-JP" sz="1200" dirty="0" smtClean="0">
              <a:latin typeface="Meiryo UI" panose="020B0604030504040204" pitchFamily="50" charset="-128"/>
              <a:ea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２</a:t>
            </a:r>
            <a:r>
              <a:rPr kumimoji="1" lang="ja-JP" altLang="en-US" sz="1200" b="1" dirty="0">
                <a:latin typeface="Meiryo UI" panose="020B0604030504040204" pitchFamily="50" charset="-128"/>
                <a:ea typeface="Meiryo UI" panose="020B0604030504040204" pitchFamily="50" charset="-128"/>
              </a:rPr>
              <a:t>）行政</a:t>
            </a:r>
            <a:r>
              <a:rPr kumimoji="1" lang="en-US" altLang="ja-JP" sz="1200" b="1" dirty="0">
                <a:latin typeface="Meiryo UI" panose="020B0604030504040204" pitchFamily="50" charset="-128"/>
                <a:ea typeface="Meiryo UI" panose="020B0604030504040204" pitchFamily="50" charset="-128"/>
              </a:rPr>
              <a:t>DX</a:t>
            </a:r>
            <a:r>
              <a:rPr kumimoji="1" lang="ja-JP" altLang="en-US" sz="1200" b="1" dirty="0">
                <a:latin typeface="Meiryo UI" panose="020B0604030504040204" pitchFamily="50" charset="-128"/>
                <a:ea typeface="Meiryo UI" panose="020B0604030504040204" pitchFamily="50" charset="-128"/>
              </a:rPr>
              <a:t>に関すること</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大阪府</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a:t>
            </a:r>
            <a:r>
              <a:rPr kumimoji="1" lang="ja-JP" altLang="en-US" sz="1200" dirty="0" smtClean="0">
                <a:latin typeface="Meiryo UI" panose="020B0604030504040204" pitchFamily="50" charset="-128"/>
                <a:ea typeface="Meiryo UI" panose="020B0604030504040204" pitchFamily="50" charset="-128"/>
              </a:rPr>
              <a:t>大阪市</a:t>
            </a:r>
            <a:endParaRPr kumimoji="1" lang="en-US" altLang="ja-JP" sz="1200" dirty="0" smtClean="0">
              <a:latin typeface="Meiryo UI" panose="020B0604030504040204" pitchFamily="50" charset="-128"/>
              <a:ea typeface="Meiryo UI" panose="020B0604030504040204" pitchFamily="50" charset="-128"/>
            </a:endParaRPr>
          </a:p>
          <a:p>
            <a:endParaRPr kumimoji="1" lang="en-US" altLang="ja-JP" sz="1050" b="1"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３</a:t>
            </a:r>
            <a:r>
              <a:rPr kumimoji="1" lang="ja-JP" altLang="en-US" sz="1200" b="1" dirty="0">
                <a:latin typeface="Meiryo UI" panose="020B0604030504040204" pitchFamily="50" charset="-128"/>
                <a:ea typeface="Meiryo UI" panose="020B0604030504040204" pitchFamily="50" charset="-128"/>
              </a:rPr>
              <a:t>）チャレンジフィールドに関すること</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泉北ニュータウン等</a:t>
            </a:r>
            <a:endParaRPr kumimoji="1" lang="en-US" altLang="ja-JP" sz="1200" dirty="0">
              <a:latin typeface="Meiryo UI" panose="020B0604030504040204" pitchFamily="50" charset="-128"/>
              <a:ea typeface="Meiryo UI" panose="020B0604030504040204" pitchFamily="50" charset="-128"/>
            </a:endParaRPr>
          </a:p>
          <a:p>
            <a:endParaRPr kumimoji="1" lang="en-US" altLang="ja-JP" sz="1050" b="1"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４</a:t>
            </a:r>
            <a:r>
              <a:rPr kumimoji="1" lang="ja-JP" altLang="en-US" sz="1200" b="1" dirty="0">
                <a:latin typeface="Meiryo UI" panose="020B0604030504040204" pitchFamily="50" charset="-128"/>
                <a:ea typeface="Meiryo UI" panose="020B0604030504040204" pitchFamily="50" charset="-128"/>
              </a:rPr>
              <a:t>）スーパーシティ構想に関するもと</a:t>
            </a:r>
            <a:endParaRPr kumimoji="1" lang="en-US" altLang="ja-JP" sz="1200" b="1" dirty="0">
              <a:latin typeface="Meiryo UI" panose="020B0604030504040204" pitchFamily="50" charset="-128"/>
              <a:ea typeface="Meiryo UI" panose="020B0604030504040204" pitchFamily="50" charset="-128"/>
            </a:endParaRPr>
          </a:p>
          <a:p>
            <a:endParaRPr kumimoji="1" lang="en-US" altLang="ja-JP" sz="1050" b="1" dirty="0" smtClean="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５</a:t>
            </a:r>
            <a:r>
              <a:rPr kumimoji="1" lang="ja-JP" altLang="en-US" sz="1200" b="1" dirty="0">
                <a:latin typeface="Meiryo UI" panose="020B0604030504040204" pitchFamily="50" charset="-128"/>
                <a:ea typeface="Meiryo UI" panose="020B0604030504040204" pitchFamily="50" charset="-128"/>
              </a:rPr>
              <a:t>）データ戦略に関すること</a:t>
            </a:r>
            <a:endParaRPr kumimoji="1" lang="en-US" altLang="ja-JP" sz="1200" b="1"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r>
              <a:rPr lang="ja-JP" altLang="en-US" dirty="0">
                <a:latin typeface="Meiryo UI" panose="020B0604030504040204" pitchFamily="50" charset="-128"/>
                <a:ea typeface="Meiryo UI" panose="020B0604030504040204" pitchFamily="50" charset="-128"/>
              </a:rPr>
              <a:t>大阪スマートシティ戦略</a:t>
            </a:r>
            <a:r>
              <a:rPr lang="en-US" altLang="ja-JP" dirty="0">
                <a:latin typeface="Meiryo UI" panose="020B0604030504040204" pitchFamily="50" charset="-128"/>
                <a:ea typeface="Meiryo UI" panose="020B0604030504040204" pitchFamily="50" charset="-128"/>
              </a:rPr>
              <a:t>Ver2.0</a:t>
            </a:r>
            <a:r>
              <a:rPr lang="ja-JP" altLang="en-US" dirty="0">
                <a:latin typeface="Meiryo UI" panose="020B0604030504040204" pitchFamily="50" charset="-128"/>
                <a:ea typeface="Meiryo UI" panose="020B0604030504040204" pitchFamily="50" charset="-128"/>
              </a:rPr>
              <a:t>　目次案</a:t>
            </a:r>
            <a:endParaRPr kumimoji="1" lang="ja-JP" altLang="en-US" dirty="0"/>
          </a:p>
        </p:txBody>
      </p:sp>
      <p:sp>
        <p:nvSpPr>
          <p:cNvPr id="3" name="正方形/長方形 2"/>
          <p:cNvSpPr/>
          <p:nvPr/>
        </p:nvSpPr>
        <p:spPr>
          <a:xfrm>
            <a:off x="1143000" y="868108"/>
            <a:ext cx="4867835" cy="24265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404793" y="3832412"/>
            <a:ext cx="3082218" cy="1477328"/>
          </a:xfrm>
          <a:prstGeom prst="rect">
            <a:avLst/>
          </a:prstGeom>
          <a:noFill/>
          <a:ln>
            <a:solidFill>
              <a:srgbClr val="747D8C"/>
            </a:solidFill>
            <a:prstDash val="dash"/>
          </a:ln>
        </p:spPr>
        <p:txBody>
          <a:bodyPr wrap="square" rtlCol="0">
            <a:spAutoFit/>
          </a:bodyPr>
          <a:lstStyle/>
          <a:p>
            <a:r>
              <a:rPr kumimoji="1" lang="ja-JP" altLang="en-US" dirty="0">
                <a:solidFill>
                  <a:srgbClr val="747D8C"/>
                </a:solidFill>
              </a:rPr>
              <a:t>目次案については、現段階のものであり、今後、スマートシティ戦略会議等の議論を踏まえて、文言や構成は、変更となる可能性があります。</a:t>
            </a:r>
          </a:p>
        </p:txBody>
      </p:sp>
      <p:sp>
        <p:nvSpPr>
          <p:cNvPr id="13" name="正方形/長方形 12"/>
          <p:cNvSpPr/>
          <p:nvPr/>
        </p:nvSpPr>
        <p:spPr>
          <a:xfrm>
            <a:off x="8610864" y="6410173"/>
            <a:ext cx="47938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1"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２</a:t>
            </a:r>
            <a:endPar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281804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795EE57E-E129-4099-ADD8-CB9AF8D0D4A6}"/>
              </a:ext>
            </a:extLst>
          </p:cNvPr>
          <p:cNvSpPr txBox="1"/>
          <p:nvPr/>
        </p:nvSpPr>
        <p:spPr>
          <a:xfrm>
            <a:off x="1034620" y="1196886"/>
            <a:ext cx="7108036" cy="2123658"/>
          </a:xfrm>
          <a:prstGeom prst="rect">
            <a:avLst/>
          </a:prstGeom>
          <a:noFill/>
        </p:spPr>
        <p:txBody>
          <a:bodyPr wrap="none" rtlCol="0">
            <a:spAutoFit/>
          </a:bodyPr>
          <a:lstStyle/>
          <a:p>
            <a:pPr algn="ctr"/>
            <a:r>
              <a:rPr kumimoji="1" lang="ja-JP" altLang="en-US" sz="4400" b="1" dirty="0" smtClean="0">
                <a:solidFill>
                  <a:srgbClr val="3742FA"/>
                </a:solidFill>
                <a:latin typeface="Meiryo UI" panose="020B0604030504040204" pitchFamily="50" charset="-128"/>
                <a:ea typeface="Meiryo UI" panose="020B0604030504040204" pitchFamily="50" charset="-128"/>
              </a:rPr>
              <a:t>第１章</a:t>
            </a:r>
            <a:endParaRPr kumimoji="1" lang="en-US" altLang="ja-JP" sz="4400" b="1" dirty="0" smtClean="0">
              <a:solidFill>
                <a:srgbClr val="3742FA"/>
              </a:solidFill>
              <a:latin typeface="Meiryo UI" panose="020B0604030504040204" pitchFamily="50" charset="-128"/>
              <a:ea typeface="Meiryo UI" panose="020B0604030504040204" pitchFamily="50" charset="-128"/>
            </a:endParaRPr>
          </a:p>
          <a:p>
            <a:pPr algn="ctr"/>
            <a:r>
              <a:rPr kumimoji="1" lang="ja-JP" altLang="en-US" sz="4400" b="1" dirty="0" smtClean="0">
                <a:solidFill>
                  <a:srgbClr val="3742FA"/>
                </a:solidFill>
                <a:latin typeface="Meiryo UI" panose="020B0604030504040204" pitchFamily="50" charset="-128"/>
                <a:ea typeface="Meiryo UI" panose="020B0604030504040204" pitchFamily="50" charset="-128"/>
              </a:rPr>
              <a:t>スマートシティ</a:t>
            </a:r>
            <a:r>
              <a:rPr kumimoji="1" lang="ja-JP" altLang="en-US" sz="4400" b="1" dirty="0">
                <a:solidFill>
                  <a:srgbClr val="3742FA"/>
                </a:solidFill>
                <a:latin typeface="Meiryo UI" panose="020B0604030504040204" pitchFamily="50" charset="-128"/>
                <a:ea typeface="Meiryo UI" panose="020B0604030504040204" pitchFamily="50" charset="-128"/>
              </a:rPr>
              <a:t>を取り巻く状況　</a:t>
            </a:r>
            <a:endParaRPr kumimoji="1" lang="en-US" altLang="ja-JP" sz="4400" b="1" dirty="0" smtClean="0">
              <a:solidFill>
                <a:srgbClr val="3742FA"/>
              </a:solidFill>
              <a:latin typeface="Meiryo UI" panose="020B0604030504040204" pitchFamily="50" charset="-128"/>
              <a:ea typeface="Meiryo UI" panose="020B0604030504040204" pitchFamily="50" charset="-128"/>
            </a:endParaRPr>
          </a:p>
          <a:p>
            <a:pPr algn="ctr"/>
            <a:r>
              <a:rPr kumimoji="1" lang="en-US" altLang="ja-JP" sz="4400" b="1" dirty="0">
                <a:solidFill>
                  <a:srgbClr val="3742FA"/>
                </a:solidFill>
                <a:latin typeface="Meiryo UI" panose="020B0604030504040204" pitchFamily="50" charset="-128"/>
                <a:ea typeface="Meiryo UI" panose="020B0604030504040204" pitchFamily="50" charset="-128"/>
              </a:rPr>
              <a:t>〔</a:t>
            </a:r>
            <a:r>
              <a:rPr kumimoji="1" lang="ja-JP" altLang="en-US" sz="4400" b="1" dirty="0" smtClean="0">
                <a:solidFill>
                  <a:srgbClr val="3742FA"/>
                </a:solidFill>
                <a:latin typeface="Meiryo UI" panose="020B0604030504040204" pitchFamily="50" charset="-128"/>
                <a:ea typeface="Meiryo UI" panose="020B0604030504040204" pitchFamily="50" charset="-128"/>
              </a:rPr>
              <a:t>背景</a:t>
            </a:r>
            <a:r>
              <a:rPr kumimoji="1" lang="en-US" altLang="ja-JP" sz="4400" b="1" dirty="0" smtClean="0">
                <a:solidFill>
                  <a:srgbClr val="3742FA"/>
                </a:solidFill>
                <a:latin typeface="Meiryo UI" panose="020B0604030504040204" pitchFamily="50" charset="-128"/>
                <a:ea typeface="Meiryo UI" panose="020B0604030504040204" pitchFamily="50" charset="-128"/>
              </a:rPr>
              <a:t>〕</a:t>
            </a:r>
            <a:endParaRPr kumimoji="1" lang="en-US" altLang="ja-JP" sz="4400" b="1" dirty="0">
              <a:solidFill>
                <a:srgbClr val="3742FA"/>
              </a:solidFill>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859321" y="3448472"/>
            <a:ext cx="7458635" cy="0"/>
          </a:xfrm>
          <a:prstGeom prst="line">
            <a:avLst/>
          </a:prstGeom>
          <a:ln>
            <a:solidFill>
              <a:srgbClr val="3742FA"/>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8611020" y="-9278"/>
            <a:ext cx="47938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1"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３</a:t>
            </a:r>
            <a:endPar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172985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5ED0D75-4B49-4024-9129-8450A5099291}"/>
              </a:ext>
            </a:extLst>
          </p:cNvPr>
          <p:cNvSpPr txBox="1"/>
          <p:nvPr/>
        </p:nvSpPr>
        <p:spPr>
          <a:xfrm>
            <a:off x="816883" y="700850"/>
            <a:ext cx="7508251" cy="1485022"/>
          </a:xfrm>
          <a:prstGeom prst="rect">
            <a:avLst/>
          </a:prstGeom>
          <a:noFill/>
        </p:spPr>
        <p:txBody>
          <a:bodyPr wrap="square" rtlCol="0">
            <a:spAutoFit/>
          </a:bodyPr>
          <a:lstStyle/>
          <a:p>
            <a:r>
              <a:rPr kumimoji="1" lang="ja-JP" altLang="en-US" sz="1400" b="1" dirty="0"/>
              <a:t>１．大阪スマートシティ戦略</a:t>
            </a:r>
            <a:r>
              <a:rPr kumimoji="1" lang="en-US" altLang="ja-JP" sz="1400" b="1" dirty="0"/>
              <a:t>Ver1.0</a:t>
            </a:r>
            <a:r>
              <a:rPr kumimoji="1" lang="ja-JP" altLang="en-US" sz="1400" b="1" dirty="0"/>
              <a:t>の理念</a:t>
            </a:r>
            <a:endParaRPr kumimoji="1" lang="en-US" altLang="ja-JP" sz="1400" b="1" dirty="0"/>
          </a:p>
          <a:p>
            <a:endParaRPr kumimoji="1" lang="en-US" altLang="ja-JP" sz="1000" dirty="0"/>
          </a:p>
          <a:p>
            <a:pPr marL="285750" indent="-285750">
              <a:buFont typeface="Arial" panose="020B0604020202020204" pitchFamily="34" charset="0"/>
              <a:buChar char="•"/>
            </a:pPr>
            <a:r>
              <a:rPr kumimoji="1" lang="ja-JP" altLang="en-US" sz="1400" dirty="0"/>
              <a:t>大阪府・大阪市では、「豊かで利便性の高い都市生活」を未来像とする副首都の実現と、「いのち輝く未来社会のデザイン」をテーマとする大阪・関西万博を成功に導くことなどを背景に、</a:t>
            </a:r>
            <a:r>
              <a:rPr kumimoji="1" lang="en-US" altLang="ja-JP" sz="1400" dirty="0"/>
              <a:t>2019</a:t>
            </a:r>
            <a:r>
              <a:rPr kumimoji="1" lang="ja-JP" altLang="en-US" sz="1400" dirty="0"/>
              <a:t>年</a:t>
            </a:r>
            <a:r>
              <a:rPr kumimoji="1" lang="en-US" altLang="ja-JP" sz="1400" dirty="0"/>
              <a:t>3</a:t>
            </a:r>
            <a:r>
              <a:rPr kumimoji="1" lang="ja-JP" altLang="en-US" sz="1400" dirty="0"/>
              <a:t>月に、「住民の</a:t>
            </a:r>
            <a:r>
              <a:rPr kumimoji="1" lang="en-US" altLang="ja-JP" sz="1400" dirty="0"/>
              <a:t>QoL</a:t>
            </a:r>
            <a:r>
              <a:rPr kumimoji="1" lang="ja-JP" altLang="en-US" sz="1400" dirty="0"/>
              <a:t>向上」を最大目標に掲げた、</a:t>
            </a:r>
            <a:r>
              <a:rPr kumimoji="1" lang="en-US" altLang="ja-JP" sz="1400" dirty="0"/>
              <a:t>『</a:t>
            </a:r>
            <a:r>
              <a:rPr kumimoji="1" lang="ja-JP" altLang="en-US" sz="1400" dirty="0"/>
              <a:t>スマートシティ戦略</a:t>
            </a:r>
            <a:r>
              <a:rPr kumimoji="1" lang="en-US" altLang="ja-JP" sz="1400" dirty="0"/>
              <a:t>Ver1.0』</a:t>
            </a:r>
            <a:r>
              <a:rPr kumimoji="1" lang="ja-JP" altLang="en-US" sz="1400" dirty="0"/>
              <a:t>を策定。</a:t>
            </a:r>
            <a:endParaRPr kumimoji="1" lang="en-US" altLang="ja-JP" sz="1400" dirty="0"/>
          </a:p>
          <a:p>
            <a:pPr marL="285750" indent="-285750">
              <a:buFont typeface="Arial" panose="020B0604020202020204" pitchFamily="34" charset="0"/>
              <a:buChar char="•"/>
            </a:pPr>
            <a:endParaRPr kumimoji="1" lang="en-US" altLang="ja-JP" sz="1050" dirty="0"/>
          </a:p>
          <a:p>
            <a:pPr marL="285750" indent="-285750">
              <a:buFont typeface="Arial" panose="020B0604020202020204" pitchFamily="34" charset="0"/>
              <a:buChar char="•"/>
            </a:pPr>
            <a:r>
              <a:rPr kumimoji="1" lang="ja-JP" altLang="en-US" sz="1400" dirty="0"/>
              <a:t>住民</a:t>
            </a:r>
            <a:r>
              <a:rPr kumimoji="1" lang="en-US" altLang="ja-JP" sz="1400" dirty="0"/>
              <a:t>QoL</a:t>
            </a:r>
            <a:r>
              <a:rPr kumimoji="1" lang="ja-JP" altLang="en-US" sz="1400" dirty="0"/>
              <a:t>向上を最大のミッションに、社会実装にこだわる形で、様々なプロジェクトを展開してきている。</a:t>
            </a:r>
          </a:p>
        </p:txBody>
      </p:sp>
      <p:pic>
        <p:nvPicPr>
          <p:cNvPr id="16" name="図 15">
            <a:extLst>
              <a:ext uri="{FF2B5EF4-FFF2-40B4-BE49-F238E27FC236}">
                <a16:creationId xmlns:a16="http://schemas.microsoft.com/office/drawing/2014/main" id="{0848D9F4-0DDB-43D7-B81D-650DF42BAB96}"/>
              </a:ext>
            </a:extLst>
          </p:cNvPr>
          <p:cNvPicPr>
            <a:picLocks noChangeAspect="1"/>
          </p:cNvPicPr>
          <p:nvPr/>
        </p:nvPicPr>
        <p:blipFill>
          <a:blip r:embed="rId2"/>
          <a:stretch>
            <a:fillRect/>
          </a:stretch>
        </p:blipFill>
        <p:spPr>
          <a:xfrm>
            <a:off x="1099868" y="2364894"/>
            <a:ext cx="7015589" cy="4235959"/>
          </a:xfrm>
          <a:prstGeom prst="rect">
            <a:avLst/>
          </a:prstGeom>
        </p:spPr>
      </p:pic>
      <p:sp>
        <p:nvSpPr>
          <p:cNvPr id="11" name="タイトル 10"/>
          <p:cNvSpPr>
            <a:spLocks noGrp="1"/>
          </p:cNvSpPr>
          <p:nvPr>
            <p:ph type="title"/>
          </p:nvPr>
        </p:nvSpPr>
        <p:spPr/>
        <p:txBody>
          <a:bodyPr/>
          <a:lstStyle/>
          <a:p>
            <a:r>
              <a:rPr lang="ja-JP" altLang="en-US" dirty="0"/>
              <a:t>大阪スマートシティ戦略</a:t>
            </a:r>
            <a:r>
              <a:rPr lang="en-US" altLang="ja-JP" dirty="0"/>
              <a:t>Ver1.0</a:t>
            </a:r>
            <a:r>
              <a:rPr lang="ja-JP" altLang="en-US" dirty="0"/>
              <a:t>について</a:t>
            </a:r>
            <a:endParaRPr kumimoji="1" lang="ja-JP" altLang="en-US" dirty="0"/>
          </a:p>
        </p:txBody>
      </p:sp>
      <p:sp>
        <p:nvSpPr>
          <p:cNvPr id="13" name="テキスト プレースホルダー 12"/>
          <p:cNvSpPr>
            <a:spLocks noGrp="1"/>
          </p:cNvSpPr>
          <p:nvPr>
            <p:ph type="body" sz="quarter" idx="13"/>
          </p:nvPr>
        </p:nvSpPr>
        <p:spPr/>
        <p:txBody>
          <a:bodyPr/>
          <a:lstStyle/>
          <a:p>
            <a:r>
              <a:rPr kumimoji="1" lang="ja-JP" altLang="en-US" dirty="0"/>
              <a:t>第１章　スマートシティを取り巻く状況</a:t>
            </a:r>
            <a:r>
              <a:rPr kumimoji="1" lang="en-US" altLang="ja-JP" dirty="0"/>
              <a:t>〔</a:t>
            </a:r>
            <a:r>
              <a:rPr kumimoji="1" lang="ja-JP" altLang="en-US" dirty="0"/>
              <a:t>背景</a:t>
            </a:r>
            <a:r>
              <a:rPr kumimoji="1" lang="en-US" altLang="ja-JP" dirty="0"/>
              <a:t>〕</a:t>
            </a:r>
            <a:endParaRPr kumimoji="1" lang="ja-JP" altLang="en-US" dirty="0"/>
          </a:p>
        </p:txBody>
      </p:sp>
      <p:sp>
        <p:nvSpPr>
          <p:cNvPr id="7" name="正方形/長方形 6"/>
          <p:cNvSpPr/>
          <p:nvPr/>
        </p:nvSpPr>
        <p:spPr>
          <a:xfrm>
            <a:off x="8651628" y="6389170"/>
            <a:ext cx="47938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1"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４</a:t>
            </a:r>
            <a:endPar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453796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府</a:t>
            </a:r>
            <a:r>
              <a:rPr lang="ja-JP" altLang="en-US" dirty="0"/>
              <a:t>市の取組み</a:t>
            </a:r>
            <a:r>
              <a:rPr lang="ja-JP" altLang="en-US" dirty="0" smtClean="0"/>
              <a:t>実績（主なもの）</a:t>
            </a:r>
            <a:endParaRPr kumimoji="1" lang="ja-JP" altLang="en-US" dirty="0"/>
          </a:p>
        </p:txBody>
      </p:sp>
      <p:sp>
        <p:nvSpPr>
          <p:cNvPr id="3" name="テキスト プレースホルダー 2"/>
          <p:cNvSpPr>
            <a:spLocks noGrp="1"/>
          </p:cNvSpPr>
          <p:nvPr>
            <p:ph type="body" sz="quarter" idx="13"/>
          </p:nvPr>
        </p:nvSpPr>
        <p:spPr/>
        <p:txBody>
          <a:bodyPr/>
          <a:lstStyle/>
          <a:p>
            <a:r>
              <a:rPr lang="ja-JP" altLang="en-US" dirty="0"/>
              <a:t>第１章　スマートシティを取り巻く状況</a:t>
            </a:r>
            <a:r>
              <a:rPr lang="en-US" altLang="ja-JP" dirty="0"/>
              <a:t>〔</a:t>
            </a:r>
            <a:r>
              <a:rPr lang="ja-JP" altLang="en-US" dirty="0"/>
              <a:t>背景</a:t>
            </a:r>
            <a:r>
              <a:rPr lang="en-US" altLang="ja-JP" dirty="0"/>
              <a:t>〕 </a:t>
            </a:r>
            <a:r>
              <a:rPr kumimoji="1" lang="ja-JP" altLang="en-US" dirty="0"/>
              <a:t>　</a:t>
            </a:r>
          </a:p>
        </p:txBody>
      </p:sp>
      <p:pic>
        <p:nvPicPr>
          <p:cNvPr id="6" name="図 5">
            <a:extLst>
              <a:ext uri="{FF2B5EF4-FFF2-40B4-BE49-F238E27FC236}">
                <a16:creationId xmlns:a16="http://schemas.microsoft.com/office/drawing/2014/main" id="{FCCA08E0-9F9E-41B9-A5D8-42C6BCDAEB3C}"/>
              </a:ext>
            </a:extLst>
          </p:cNvPr>
          <p:cNvPicPr>
            <a:picLocks noChangeAspect="1"/>
          </p:cNvPicPr>
          <p:nvPr/>
        </p:nvPicPr>
        <p:blipFill>
          <a:blip r:embed="rId2"/>
          <a:stretch>
            <a:fillRect/>
          </a:stretch>
        </p:blipFill>
        <p:spPr>
          <a:xfrm>
            <a:off x="4814587" y="955272"/>
            <a:ext cx="4147427" cy="3227587"/>
          </a:xfrm>
          <a:prstGeom prst="rect">
            <a:avLst/>
          </a:prstGeom>
        </p:spPr>
      </p:pic>
      <p:pic>
        <p:nvPicPr>
          <p:cNvPr id="10" name="図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14587" y="4737788"/>
            <a:ext cx="2188822" cy="1635059"/>
          </a:xfrm>
          <a:prstGeom prst="rect">
            <a:avLst/>
          </a:prstGeom>
          <a:effectLst>
            <a:outerShdw blurRad="50800" dist="38100" dir="2700000" algn="tl" rotWithShape="0">
              <a:prstClr val="black">
                <a:alpha val="40000"/>
              </a:prstClr>
            </a:outerShdw>
          </a:effectLst>
        </p:spPr>
      </p:pic>
      <p:sp>
        <p:nvSpPr>
          <p:cNvPr id="11" name="テキスト ボックス 10"/>
          <p:cNvSpPr txBox="1"/>
          <p:nvPr/>
        </p:nvSpPr>
        <p:spPr>
          <a:xfrm>
            <a:off x="5745665" y="4250021"/>
            <a:ext cx="2515488" cy="276999"/>
          </a:xfrm>
          <a:prstGeom prst="rect">
            <a:avLst/>
          </a:prstGeom>
          <a:noFill/>
        </p:spPr>
        <p:txBody>
          <a:bodyPr wrap="square" lIns="36000" rIns="36000" rtlCol="0">
            <a:spAutoFit/>
          </a:bodyPr>
          <a:lstStyle/>
          <a:p>
            <a:r>
              <a:rPr kumimoji="1" lang="ja-JP" altLang="en-US" sz="1200" b="1" dirty="0">
                <a:latin typeface="+mn-ea"/>
              </a:rPr>
              <a:t>行政手続きのオンライン化・リモート化</a:t>
            </a:r>
            <a:endParaRPr kumimoji="1" lang="en-US" altLang="ja-JP" sz="1200" b="1" dirty="0">
              <a:latin typeface="+mn-ea"/>
            </a:endParaRPr>
          </a:p>
        </p:txBody>
      </p:sp>
      <p:sp>
        <p:nvSpPr>
          <p:cNvPr id="12" name="テキスト ボックス 11"/>
          <p:cNvSpPr txBox="1"/>
          <p:nvPr/>
        </p:nvSpPr>
        <p:spPr>
          <a:xfrm>
            <a:off x="7034585" y="4935607"/>
            <a:ext cx="1998426" cy="1315745"/>
          </a:xfrm>
          <a:prstGeom prst="rect">
            <a:avLst/>
          </a:prstGeom>
          <a:noFill/>
        </p:spPr>
        <p:txBody>
          <a:bodyPr wrap="square" lIns="36000" rIns="36000" rtlCol="0">
            <a:spAutoFit/>
          </a:bodyPr>
          <a:lstStyle/>
          <a:p>
            <a:pPr marL="93663" indent="-93663">
              <a:spcBef>
                <a:spcPts val="600"/>
              </a:spcBef>
            </a:pPr>
            <a:r>
              <a:rPr kumimoji="1" lang="ja-JP" altLang="en-US" sz="1100" dirty="0">
                <a:latin typeface="+mn-ea"/>
              </a:rPr>
              <a:t>・いつでもパソコンやスマートフォンを使って、 手続きが行える新システムの運用を開始。</a:t>
            </a:r>
          </a:p>
          <a:p>
            <a:pPr marL="93663" indent="-93663">
              <a:spcBef>
                <a:spcPts val="300"/>
              </a:spcBef>
            </a:pPr>
            <a:r>
              <a:rPr kumimoji="1" lang="ja-JP" altLang="en-US" sz="1100" dirty="0">
                <a:latin typeface="+mn-ea"/>
              </a:rPr>
              <a:t>・オンライン化が困難な手続きについても、  所要時間や書類作成の手間の縮減と、 窓口の混雑緩和を図る</a:t>
            </a:r>
          </a:p>
        </p:txBody>
      </p:sp>
      <p:sp>
        <p:nvSpPr>
          <p:cNvPr id="13" name="テキスト ボックス 12"/>
          <p:cNvSpPr txBox="1"/>
          <p:nvPr/>
        </p:nvSpPr>
        <p:spPr>
          <a:xfrm>
            <a:off x="196073" y="628928"/>
            <a:ext cx="1521231" cy="369332"/>
          </a:xfrm>
          <a:prstGeom prst="rect">
            <a:avLst/>
          </a:prstGeom>
          <a:noFill/>
        </p:spPr>
        <p:txBody>
          <a:bodyPr wrap="square" rtlCol="0">
            <a:spAutoFit/>
          </a:bodyPr>
          <a:lstStyle/>
          <a:p>
            <a:r>
              <a:rPr kumimoji="1" lang="ja-JP" altLang="en-US" b="1" dirty="0" smtClean="0">
                <a:solidFill>
                  <a:srgbClr val="0070C0"/>
                </a:solidFill>
              </a:rPr>
              <a:t>◆大阪府</a:t>
            </a:r>
            <a:endParaRPr kumimoji="1" lang="ja-JP" altLang="en-US" b="1" dirty="0">
              <a:solidFill>
                <a:srgbClr val="0070C0"/>
              </a:solidFill>
            </a:endParaRPr>
          </a:p>
        </p:txBody>
      </p:sp>
      <p:sp>
        <p:nvSpPr>
          <p:cNvPr id="14" name="テキスト ボックス 13"/>
          <p:cNvSpPr txBox="1"/>
          <p:nvPr/>
        </p:nvSpPr>
        <p:spPr>
          <a:xfrm>
            <a:off x="4812475" y="603266"/>
            <a:ext cx="1528440" cy="369332"/>
          </a:xfrm>
          <a:prstGeom prst="rect">
            <a:avLst/>
          </a:prstGeom>
          <a:noFill/>
        </p:spPr>
        <p:txBody>
          <a:bodyPr wrap="square" rtlCol="0">
            <a:spAutoFit/>
          </a:bodyPr>
          <a:lstStyle/>
          <a:p>
            <a:r>
              <a:rPr kumimoji="1" lang="ja-JP" altLang="en-US" b="1" dirty="0" smtClean="0">
                <a:solidFill>
                  <a:srgbClr val="0070C0"/>
                </a:solidFill>
              </a:rPr>
              <a:t>◆大阪市</a:t>
            </a:r>
            <a:endParaRPr kumimoji="1" lang="ja-JP" altLang="en-US" b="1" dirty="0">
              <a:solidFill>
                <a:srgbClr val="0070C0"/>
              </a:solidFill>
            </a:endParaRPr>
          </a:p>
        </p:txBody>
      </p:sp>
      <p:pic>
        <p:nvPicPr>
          <p:cNvPr id="7" name="図 6"/>
          <p:cNvPicPr>
            <a:picLocks noChangeAspect="1"/>
          </p:cNvPicPr>
          <p:nvPr/>
        </p:nvPicPr>
        <p:blipFill>
          <a:blip r:embed="rId4"/>
          <a:stretch>
            <a:fillRect/>
          </a:stretch>
        </p:blipFill>
        <p:spPr>
          <a:xfrm>
            <a:off x="93041" y="4660759"/>
            <a:ext cx="2727431" cy="2014414"/>
          </a:xfrm>
          <a:prstGeom prst="rect">
            <a:avLst/>
          </a:prstGeom>
        </p:spPr>
      </p:pic>
      <p:sp>
        <p:nvSpPr>
          <p:cNvPr id="15" name="テキスト ボックス 14"/>
          <p:cNvSpPr txBox="1"/>
          <p:nvPr/>
        </p:nvSpPr>
        <p:spPr>
          <a:xfrm>
            <a:off x="646873" y="4250020"/>
            <a:ext cx="3474047" cy="276999"/>
          </a:xfrm>
          <a:prstGeom prst="rect">
            <a:avLst/>
          </a:prstGeom>
          <a:noFill/>
        </p:spPr>
        <p:txBody>
          <a:bodyPr wrap="square" lIns="36000" rIns="36000" rtlCol="0">
            <a:spAutoFit/>
          </a:bodyPr>
          <a:lstStyle/>
          <a:p>
            <a:r>
              <a:rPr kumimoji="1" lang="ja-JP" altLang="en-US" sz="1200" b="1" dirty="0" smtClean="0">
                <a:latin typeface="+mn-ea"/>
              </a:rPr>
              <a:t>大阪スマートシティパートナーズフォーラム　プロジェクト</a:t>
            </a:r>
            <a:endParaRPr kumimoji="1" lang="en-US" altLang="ja-JP" sz="1200" b="1" dirty="0">
              <a:latin typeface="+mn-ea"/>
            </a:endParaRPr>
          </a:p>
        </p:txBody>
      </p:sp>
      <p:sp>
        <p:nvSpPr>
          <p:cNvPr id="18" name="正方形/長方形 17"/>
          <p:cNvSpPr/>
          <p:nvPr/>
        </p:nvSpPr>
        <p:spPr>
          <a:xfrm>
            <a:off x="2730319" y="4659366"/>
            <a:ext cx="1961060" cy="1954381"/>
          </a:xfrm>
          <a:prstGeom prst="rect">
            <a:avLst/>
          </a:prstGeom>
        </p:spPr>
        <p:txBody>
          <a:bodyPr wrap="square">
            <a:spAutoFit/>
          </a:bodyPr>
          <a:lstStyle/>
          <a:p>
            <a:pPr marL="171450" indent="-171450">
              <a:buFont typeface="Arial" panose="020B0604020202020204" pitchFamily="34" charset="0"/>
              <a:buChar char="•"/>
            </a:pPr>
            <a:r>
              <a:rPr lang="ja-JP" altLang="en-US" sz="1100" dirty="0"/>
              <a:t>市町村の地域・社会課題を解決し公民共同エコシステム</a:t>
            </a:r>
            <a:r>
              <a:rPr lang="ja-JP" altLang="en-US" sz="1100" dirty="0" smtClean="0"/>
              <a:t>を実現</a:t>
            </a:r>
            <a:r>
              <a:rPr lang="ja-JP" altLang="en-US" sz="1100" dirty="0"/>
              <a:t>するため</a:t>
            </a:r>
            <a:r>
              <a:rPr lang="ja-JP" altLang="en-US" sz="1100" dirty="0" smtClean="0"/>
              <a:t>、企業</a:t>
            </a:r>
            <a:r>
              <a:rPr lang="ja-JP" altLang="en-US" sz="1100" dirty="0"/>
              <a:t>のソリューションを組み合わせ、市町村のコスト負担を軽減しつつ、収益が還元されるサービス・ビジネスモデルを策定し、市町村への提案、実証・実装を行う。</a:t>
            </a:r>
          </a:p>
          <a:p>
            <a:pPr marL="171450" indent="-171450">
              <a:buFont typeface="Arial" panose="020B0604020202020204" pitchFamily="34" charset="0"/>
              <a:buChar char="•"/>
            </a:pPr>
            <a:r>
              <a:rPr lang="ja-JP" altLang="en-US" sz="1100" dirty="0" smtClean="0"/>
              <a:t>７</a:t>
            </a:r>
            <a:r>
              <a:rPr lang="ja-JP" altLang="en-US" sz="1100" dirty="0"/>
              <a:t>分野・２６プロジェクトを推進中。</a:t>
            </a:r>
          </a:p>
        </p:txBody>
      </p:sp>
      <p:pic>
        <p:nvPicPr>
          <p:cNvPr id="16" name="図 15"/>
          <p:cNvPicPr>
            <a:picLocks noChangeAspect="1"/>
          </p:cNvPicPr>
          <p:nvPr/>
        </p:nvPicPr>
        <p:blipFill>
          <a:blip r:embed="rId5"/>
          <a:stretch>
            <a:fillRect/>
          </a:stretch>
        </p:blipFill>
        <p:spPr>
          <a:xfrm>
            <a:off x="313855" y="955270"/>
            <a:ext cx="4454271" cy="3060000"/>
          </a:xfrm>
          <a:prstGeom prst="rect">
            <a:avLst/>
          </a:prstGeom>
        </p:spPr>
      </p:pic>
      <p:pic>
        <p:nvPicPr>
          <p:cNvPr id="17" name="図 16"/>
          <p:cNvPicPr>
            <a:picLocks noChangeAspect="1"/>
          </p:cNvPicPr>
          <p:nvPr/>
        </p:nvPicPr>
        <p:blipFill>
          <a:blip r:embed="rId6"/>
          <a:stretch>
            <a:fillRect/>
          </a:stretch>
        </p:blipFill>
        <p:spPr>
          <a:xfrm>
            <a:off x="313855" y="3970335"/>
            <a:ext cx="3263063" cy="169054"/>
          </a:xfrm>
          <a:prstGeom prst="rect">
            <a:avLst/>
          </a:prstGeom>
        </p:spPr>
      </p:pic>
      <p:sp>
        <p:nvSpPr>
          <p:cNvPr id="19" name="正方形/長方形 18"/>
          <p:cNvSpPr/>
          <p:nvPr/>
        </p:nvSpPr>
        <p:spPr>
          <a:xfrm>
            <a:off x="8610550" y="25463"/>
            <a:ext cx="47938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1"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５</a:t>
            </a:r>
            <a:endPar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806688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新型コロナの拡大による</a:t>
            </a:r>
            <a:r>
              <a:rPr lang="ja-JP" altLang="en-US" dirty="0" smtClean="0"/>
              <a:t>生活</a:t>
            </a:r>
            <a:r>
              <a:rPr lang="ja-JP" altLang="en-US" dirty="0"/>
              <a:t>様式の変化</a:t>
            </a:r>
            <a:endParaRPr lang="en-US" altLang="ja-JP" dirty="0"/>
          </a:p>
        </p:txBody>
      </p:sp>
      <p:sp>
        <p:nvSpPr>
          <p:cNvPr id="7" name="テキスト プレースホルダー 6"/>
          <p:cNvSpPr>
            <a:spLocks noGrp="1"/>
          </p:cNvSpPr>
          <p:nvPr>
            <p:ph type="body" sz="quarter" idx="13"/>
          </p:nvPr>
        </p:nvSpPr>
        <p:spPr/>
        <p:txBody>
          <a:bodyPr/>
          <a:lstStyle/>
          <a:p>
            <a:r>
              <a:rPr lang="ja-JP" altLang="en-US" dirty="0"/>
              <a:t>第１章　スマートシティを取り巻く状況</a:t>
            </a:r>
            <a:r>
              <a:rPr lang="en-US" altLang="ja-JP" dirty="0"/>
              <a:t>〔</a:t>
            </a:r>
            <a:r>
              <a:rPr lang="ja-JP" altLang="en-US" dirty="0"/>
              <a:t>背景</a:t>
            </a:r>
            <a:r>
              <a:rPr lang="en-US" altLang="ja-JP" dirty="0"/>
              <a:t>〕</a:t>
            </a:r>
            <a:endParaRPr lang="ja-JP" altLang="en-US" dirty="0"/>
          </a:p>
        </p:txBody>
      </p:sp>
      <p:pic>
        <p:nvPicPr>
          <p:cNvPr id="8" name="図 7">
            <a:extLst>
              <a:ext uri="{FF2B5EF4-FFF2-40B4-BE49-F238E27FC236}">
                <a16:creationId xmlns:a16="http://schemas.microsoft.com/office/drawing/2014/main" id="{65EED1FB-187E-429B-AE99-4A03A103AA19}"/>
              </a:ext>
            </a:extLst>
          </p:cNvPr>
          <p:cNvPicPr>
            <a:picLocks noChangeAspect="1"/>
          </p:cNvPicPr>
          <p:nvPr/>
        </p:nvPicPr>
        <p:blipFill rotWithShape="1">
          <a:blip r:embed="rId2"/>
          <a:srcRect l="1086"/>
          <a:stretch/>
        </p:blipFill>
        <p:spPr>
          <a:xfrm>
            <a:off x="854204" y="2351801"/>
            <a:ext cx="7212737" cy="3710877"/>
          </a:xfrm>
          <a:prstGeom prst="rect">
            <a:avLst/>
          </a:prstGeom>
        </p:spPr>
      </p:pic>
      <p:sp>
        <p:nvSpPr>
          <p:cNvPr id="10" name="正方形/長方形 9">
            <a:extLst>
              <a:ext uri="{FF2B5EF4-FFF2-40B4-BE49-F238E27FC236}">
                <a16:creationId xmlns:a16="http://schemas.microsoft.com/office/drawing/2014/main" id="{6B9413D8-8CD4-445C-B16D-4E0371899146}"/>
              </a:ext>
            </a:extLst>
          </p:cNvPr>
          <p:cNvSpPr/>
          <p:nvPr/>
        </p:nvSpPr>
        <p:spPr>
          <a:xfrm>
            <a:off x="454114" y="724887"/>
            <a:ext cx="8159976" cy="1308050"/>
          </a:xfrm>
          <a:prstGeom prst="rect">
            <a:avLst/>
          </a:prstGeom>
        </p:spPr>
        <p:txBody>
          <a:bodyPr wrap="square">
            <a:spAutoFit/>
          </a:bodyPr>
          <a:lstStyle/>
          <a:p>
            <a:pPr marL="285750" indent="-285750">
              <a:buFont typeface="Wingdings" panose="05000000000000000000" pitchFamily="2" charset="2"/>
              <a:buChar char="Ø"/>
            </a:pPr>
            <a:r>
              <a:rPr kumimoji="1" lang="ja-JP" altLang="en-US" dirty="0"/>
              <a:t>新型コロナウイルス感染症（以下「新型コロナ」</a:t>
            </a:r>
            <a:r>
              <a:rPr kumimoji="1" lang="ja-JP" altLang="en-US" dirty="0" smtClean="0"/>
              <a:t>）により、非接触・非対面の「ニューノーマル」な生活様式へ。</a:t>
            </a:r>
            <a:endParaRPr kumimoji="1" lang="en-US" altLang="ja-JP" dirty="0" smtClean="0"/>
          </a:p>
          <a:p>
            <a:pPr marL="285750" indent="-285750">
              <a:buFont typeface="Wingdings" panose="05000000000000000000" pitchFamily="2" charset="2"/>
              <a:buChar char="Ø"/>
            </a:pPr>
            <a:endParaRPr kumimoji="1" lang="en-US" altLang="ja-JP" sz="700" dirty="0" smtClean="0"/>
          </a:p>
          <a:p>
            <a:pPr marL="285750" indent="-285750">
              <a:buFont typeface="Wingdings" panose="05000000000000000000" pitchFamily="2" charset="2"/>
              <a:buChar char="Ø"/>
            </a:pPr>
            <a:r>
              <a:rPr kumimoji="1" lang="ja-JP" altLang="en-US" dirty="0" smtClean="0"/>
              <a:t>行政においては、保健所</a:t>
            </a:r>
            <a:r>
              <a:rPr kumimoji="1" lang="ja-JP" altLang="en-US" dirty="0"/>
              <a:t>業務の停滞や各種給付金の支給遅れ、コロナ接触確認アプリの</a:t>
            </a:r>
            <a:r>
              <a:rPr kumimoji="1" lang="ja-JP" altLang="en-US" dirty="0" smtClean="0"/>
              <a:t>不具合等行政における</a:t>
            </a:r>
            <a:r>
              <a:rPr kumimoji="1" lang="ja-JP" altLang="en-US" b="1" dirty="0" smtClean="0"/>
              <a:t>デジタル化の遅れが顕在化</a:t>
            </a:r>
            <a:r>
              <a:rPr kumimoji="1" lang="ja-JP" altLang="en-US" dirty="0" smtClean="0"/>
              <a:t>。</a:t>
            </a:r>
            <a:endParaRPr kumimoji="1" lang="en-US" altLang="ja-JP" b="1" dirty="0"/>
          </a:p>
        </p:txBody>
      </p:sp>
      <p:sp>
        <p:nvSpPr>
          <p:cNvPr id="11" name="正方形/長方形 10">
            <a:extLst>
              <a:ext uri="{FF2B5EF4-FFF2-40B4-BE49-F238E27FC236}">
                <a16:creationId xmlns:a16="http://schemas.microsoft.com/office/drawing/2014/main" id="{C5EA8372-FE7E-431A-B661-A390A53A227C}"/>
              </a:ext>
            </a:extLst>
          </p:cNvPr>
          <p:cNvSpPr/>
          <p:nvPr/>
        </p:nvSpPr>
        <p:spPr>
          <a:xfrm>
            <a:off x="854204" y="2074414"/>
            <a:ext cx="3202721" cy="276999"/>
          </a:xfrm>
          <a:prstGeom prst="rect">
            <a:avLst/>
          </a:prstGeom>
        </p:spPr>
        <p:txBody>
          <a:bodyPr wrap="square">
            <a:spAutoFit/>
          </a:bodyPr>
          <a:lstStyle/>
          <a:p>
            <a:r>
              <a:rPr kumimoji="1" lang="en-US" altLang="ja-JP" sz="1200" b="1" dirty="0"/>
              <a:t>【</a:t>
            </a:r>
            <a:r>
              <a:rPr kumimoji="1" lang="ja-JP" altLang="en-US" sz="1200" b="1" dirty="0"/>
              <a:t>図①</a:t>
            </a:r>
            <a:r>
              <a:rPr kumimoji="1" lang="en-US" altLang="ja-JP" sz="1200" b="1" dirty="0"/>
              <a:t>】</a:t>
            </a:r>
            <a:r>
              <a:rPr kumimoji="1" lang="ja-JP" altLang="en-US" sz="1200" b="1" dirty="0"/>
              <a:t>　デジタル化の現状・課題</a:t>
            </a:r>
            <a:endParaRPr kumimoji="1" lang="en-US" altLang="ja-JP" sz="1200" b="1" dirty="0"/>
          </a:p>
        </p:txBody>
      </p:sp>
      <p:sp>
        <p:nvSpPr>
          <p:cNvPr id="15" name="テキスト ボックス 14">
            <a:extLst>
              <a:ext uri="{FF2B5EF4-FFF2-40B4-BE49-F238E27FC236}">
                <a16:creationId xmlns:a16="http://schemas.microsoft.com/office/drawing/2014/main" id="{2EE99299-DFFA-4DF2-B3DB-CB118E2E3FCA}"/>
              </a:ext>
            </a:extLst>
          </p:cNvPr>
          <p:cNvSpPr txBox="1"/>
          <p:nvPr/>
        </p:nvSpPr>
        <p:spPr>
          <a:xfrm>
            <a:off x="5634690" y="6573589"/>
            <a:ext cx="3257623" cy="215444"/>
          </a:xfrm>
          <a:prstGeom prst="rect">
            <a:avLst/>
          </a:prstGeom>
          <a:noFill/>
        </p:spPr>
        <p:txBody>
          <a:bodyPr wrap="none" rtlCol="0">
            <a:spAutoFit/>
          </a:bodyPr>
          <a:lstStyle/>
          <a:p>
            <a:r>
              <a:rPr kumimoji="1" lang="ja-JP" altLang="en-US" sz="800" dirty="0"/>
              <a:t>出展：デジタル社会の実現に向けた改革の基本方針の概要（内閣官房）</a:t>
            </a:r>
          </a:p>
        </p:txBody>
      </p:sp>
      <p:sp>
        <p:nvSpPr>
          <p:cNvPr id="13" name="直角三角形 12"/>
          <p:cNvSpPr/>
          <p:nvPr/>
        </p:nvSpPr>
        <p:spPr>
          <a:xfrm rot="-2700000" flipH="1">
            <a:off x="536976" y="6226057"/>
            <a:ext cx="400090" cy="400090"/>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019928" y="6091679"/>
            <a:ext cx="7225714" cy="646331"/>
          </a:xfrm>
          <a:prstGeom prst="rect">
            <a:avLst/>
          </a:prstGeom>
          <a:noFill/>
        </p:spPr>
        <p:txBody>
          <a:bodyPr wrap="square" rtlCol="0">
            <a:spAutoFit/>
          </a:bodyPr>
          <a:lstStyle/>
          <a:p>
            <a:r>
              <a:rPr kumimoji="1" lang="ja-JP" altLang="en-US" b="1" dirty="0" smtClean="0"/>
              <a:t>ニューノーマルな生活様式へ対応し、デジタル化の遅れを取り戻すためには、</a:t>
            </a:r>
            <a:r>
              <a:rPr kumimoji="1" lang="ja-JP" altLang="en-US" b="1" dirty="0" smtClean="0">
                <a:solidFill>
                  <a:srgbClr val="FF0000"/>
                </a:solidFill>
              </a:rPr>
              <a:t>デジタル人材の確保</a:t>
            </a:r>
            <a:r>
              <a:rPr kumimoji="1" lang="ja-JP" altLang="en-US" b="1" dirty="0" smtClean="0"/>
              <a:t>や</a:t>
            </a:r>
            <a:r>
              <a:rPr kumimoji="1" lang="ja-JP" altLang="en-US" b="1" dirty="0" smtClean="0">
                <a:solidFill>
                  <a:srgbClr val="FF0000"/>
                </a:solidFill>
              </a:rPr>
              <a:t>公民共同の推進</a:t>
            </a:r>
            <a:r>
              <a:rPr kumimoji="1" lang="ja-JP" altLang="en-US" b="1" dirty="0" smtClean="0"/>
              <a:t>等が必要</a:t>
            </a:r>
            <a:endParaRPr kumimoji="1" lang="ja-JP" altLang="en-US" b="1" dirty="0"/>
          </a:p>
        </p:txBody>
      </p:sp>
      <p:sp>
        <p:nvSpPr>
          <p:cNvPr id="12" name="正方形/長方形 11"/>
          <p:cNvSpPr/>
          <p:nvPr/>
        </p:nvSpPr>
        <p:spPr>
          <a:xfrm>
            <a:off x="8651628" y="6389170"/>
            <a:ext cx="47938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r>
              <a:rPr lang="ja-JP" altLang="en-US" sz="2000" b="1" dirty="0">
                <a:solidFill>
                  <a:srgbClr val="002060"/>
                </a:solidFill>
                <a:latin typeface="ＭＳ Ｐゴシック" panose="020B0600070205080204" pitchFamily="50" charset="-128"/>
                <a:ea typeface="ＭＳ Ｐゴシック" panose="020B0600070205080204" pitchFamily="50" charset="-128"/>
              </a:rPr>
              <a:t>６</a:t>
            </a:r>
            <a:endPar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940625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1227126" y="6096232"/>
            <a:ext cx="8011634" cy="646331"/>
          </a:xfrm>
          <a:prstGeom prst="rect">
            <a:avLst/>
          </a:prstGeom>
          <a:noFill/>
        </p:spPr>
        <p:txBody>
          <a:bodyPr wrap="square" rtlCol="0">
            <a:spAutoFit/>
          </a:bodyPr>
          <a:lstStyle/>
          <a:p>
            <a:r>
              <a:rPr kumimoji="1" lang="ja-JP" altLang="en-US" b="1" dirty="0" smtClean="0">
                <a:latin typeface="+mj-lt"/>
              </a:rPr>
              <a:t>大阪府においても </a:t>
            </a:r>
            <a:r>
              <a:rPr kumimoji="1" lang="ja-JP" altLang="en-US" b="1" dirty="0" smtClean="0">
                <a:solidFill>
                  <a:srgbClr val="FF0000"/>
                </a:solidFill>
                <a:latin typeface="+mj-lt"/>
              </a:rPr>
              <a:t>「調達の一元化」 「システムの標準化」 </a:t>
            </a:r>
            <a:r>
              <a:rPr kumimoji="1" lang="ja-JP" altLang="en-US" b="1" dirty="0" smtClean="0">
                <a:latin typeface="+mj-lt"/>
              </a:rPr>
              <a:t>など</a:t>
            </a:r>
            <a:endParaRPr kumimoji="1" lang="en-US" altLang="ja-JP" b="1" dirty="0" smtClean="0">
              <a:latin typeface="+mj-lt"/>
            </a:endParaRPr>
          </a:p>
          <a:p>
            <a:r>
              <a:rPr kumimoji="1" lang="ja-JP" altLang="en-US" b="1" dirty="0" smtClean="0">
                <a:latin typeface="+mj-lt"/>
              </a:rPr>
              <a:t>自治体のデジタル改革を先導するような施策が必要。</a:t>
            </a:r>
            <a:endParaRPr kumimoji="1" lang="ja-JP" altLang="en-US" b="1" dirty="0">
              <a:latin typeface="+mj-lt"/>
            </a:endParaRPr>
          </a:p>
        </p:txBody>
      </p:sp>
      <p:sp>
        <p:nvSpPr>
          <p:cNvPr id="3" name="タイトル 2"/>
          <p:cNvSpPr>
            <a:spLocks noGrp="1"/>
          </p:cNvSpPr>
          <p:nvPr>
            <p:ph type="title"/>
          </p:nvPr>
        </p:nvSpPr>
        <p:spPr/>
        <p:txBody>
          <a:bodyPr/>
          <a:lstStyle/>
          <a:p>
            <a:r>
              <a:rPr lang="ja-JP" altLang="en-US" dirty="0"/>
              <a:t>国による強力なデジタル改革の推進</a:t>
            </a:r>
            <a:endParaRPr lang="en-US" altLang="ja-JP" dirty="0"/>
          </a:p>
        </p:txBody>
      </p:sp>
      <p:sp>
        <p:nvSpPr>
          <p:cNvPr id="7" name="テキスト プレースホルダー 6"/>
          <p:cNvSpPr>
            <a:spLocks noGrp="1"/>
          </p:cNvSpPr>
          <p:nvPr>
            <p:ph type="body" sz="quarter" idx="13"/>
          </p:nvPr>
        </p:nvSpPr>
        <p:spPr/>
        <p:txBody>
          <a:bodyPr/>
          <a:lstStyle/>
          <a:p>
            <a:r>
              <a:rPr lang="ja-JP" altLang="en-US" dirty="0"/>
              <a:t>第１章　スマートシティを取り巻く状況</a:t>
            </a:r>
            <a:r>
              <a:rPr lang="en-US" altLang="ja-JP" dirty="0"/>
              <a:t>〔</a:t>
            </a:r>
            <a:r>
              <a:rPr lang="ja-JP" altLang="en-US" dirty="0"/>
              <a:t>背景</a:t>
            </a:r>
            <a:r>
              <a:rPr lang="en-US" altLang="ja-JP" dirty="0"/>
              <a:t>〕</a:t>
            </a:r>
            <a:endParaRPr lang="ja-JP" altLang="en-US" dirty="0"/>
          </a:p>
        </p:txBody>
      </p:sp>
      <p:sp>
        <p:nvSpPr>
          <p:cNvPr id="2" name="正方形/長方形 1">
            <a:extLst>
              <a:ext uri="{FF2B5EF4-FFF2-40B4-BE49-F238E27FC236}">
                <a16:creationId xmlns:a16="http://schemas.microsoft.com/office/drawing/2014/main" id="{887A94A9-C8AA-415F-84FA-8F272BF31CB9}"/>
              </a:ext>
            </a:extLst>
          </p:cNvPr>
          <p:cNvSpPr/>
          <p:nvPr/>
        </p:nvSpPr>
        <p:spPr>
          <a:xfrm>
            <a:off x="616886" y="749645"/>
            <a:ext cx="8054071" cy="1369606"/>
          </a:xfrm>
          <a:prstGeom prst="rect">
            <a:avLst/>
          </a:prstGeom>
        </p:spPr>
        <p:txBody>
          <a:bodyPr wrap="square">
            <a:spAutoFit/>
          </a:bodyPr>
          <a:lstStyle/>
          <a:p>
            <a:pPr marL="285750" indent="-285750">
              <a:buFont typeface="Wingdings" panose="05000000000000000000" pitchFamily="2" charset="2"/>
              <a:buChar char="Ø"/>
            </a:pPr>
            <a:r>
              <a:rPr kumimoji="1" lang="ja-JP" altLang="en-US" dirty="0"/>
              <a:t>一方で、日常生活において、デジタル化が</a:t>
            </a:r>
            <a:r>
              <a:rPr kumimoji="1" lang="ja-JP" altLang="en-US" dirty="0" smtClean="0"/>
              <a:t>進展。</a:t>
            </a:r>
            <a:endParaRPr kumimoji="1" lang="en-US" altLang="ja-JP" dirty="0" smtClean="0"/>
          </a:p>
          <a:p>
            <a:r>
              <a:rPr kumimoji="1" lang="ja-JP" altLang="en-US" dirty="0"/>
              <a:t>　</a:t>
            </a:r>
            <a:r>
              <a:rPr kumimoji="1" lang="ja-JP" altLang="en-US" dirty="0" smtClean="0"/>
              <a:t>　（オンラインショッピング</a:t>
            </a:r>
            <a:r>
              <a:rPr kumimoji="1" lang="ja-JP" altLang="en-US" dirty="0"/>
              <a:t>、</a:t>
            </a:r>
            <a:r>
              <a:rPr kumimoji="1" lang="ja-JP" altLang="en-US" dirty="0" smtClean="0"/>
              <a:t>リモートワークの普及、</a:t>
            </a:r>
            <a:r>
              <a:rPr kumimoji="1" lang="ja-JP" altLang="en-US" dirty="0"/>
              <a:t>オンライン</a:t>
            </a:r>
            <a:r>
              <a:rPr kumimoji="1" lang="ja-JP" altLang="en-US" dirty="0" smtClean="0"/>
              <a:t>診療の一部解禁など</a:t>
            </a:r>
            <a:r>
              <a:rPr kumimoji="1" lang="ja-JP" altLang="en-US" dirty="0"/>
              <a:t>）</a:t>
            </a:r>
            <a:endParaRPr kumimoji="1" lang="en-US" altLang="ja-JP" dirty="0" smtClean="0"/>
          </a:p>
          <a:p>
            <a:endParaRPr kumimoji="1" lang="en-US" altLang="ja-JP" sz="600" dirty="0" smtClean="0"/>
          </a:p>
          <a:p>
            <a:pPr marL="285750" indent="-285750">
              <a:buFont typeface="Wingdings" panose="05000000000000000000" pitchFamily="2" charset="2"/>
              <a:buChar char="Ø"/>
            </a:pPr>
            <a:endParaRPr kumimoji="1" lang="en-US" altLang="ja-JP" sz="300" dirty="0"/>
          </a:p>
          <a:p>
            <a:pPr marL="285750" indent="-285750">
              <a:buFont typeface="Wingdings" panose="05000000000000000000" pitchFamily="2" charset="2"/>
              <a:buChar char="Ø"/>
            </a:pPr>
            <a:r>
              <a:rPr kumimoji="1" lang="ja-JP" altLang="en-US" dirty="0" smtClean="0"/>
              <a:t>国では、</a:t>
            </a:r>
            <a:r>
              <a:rPr kumimoji="1" lang="en-US" altLang="ja-JP" dirty="0" smtClean="0"/>
              <a:t>2021</a:t>
            </a:r>
            <a:r>
              <a:rPr kumimoji="1" lang="ja-JP" altLang="en-US" dirty="0"/>
              <a:t>年</a:t>
            </a:r>
            <a:r>
              <a:rPr kumimoji="1" lang="en-US" altLang="ja-JP" dirty="0"/>
              <a:t>5</a:t>
            </a:r>
            <a:r>
              <a:rPr kumimoji="1" lang="ja-JP" altLang="en-US" dirty="0"/>
              <a:t>月にデジタル改革関連法案が</a:t>
            </a:r>
            <a:r>
              <a:rPr kumimoji="1" lang="ja-JP" altLang="en-US" dirty="0" smtClean="0"/>
              <a:t>成立。</a:t>
            </a:r>
            <a:endParaRPr kumimoji="1" lang="en-US" altLang="ja-JP" dirty="0" smtClean="0"/>
          </a:p>
          <a:p>
            <a:r>
              <a:rPr kumimoji="1" lang="ja-JP" altLang="en-US" dirty="0"/>
              <a:t>　</a:t>
            </a:r>
            <a:r>
              <a:rPr kumimoji="1" lang="ja-JP" altLang="en-US" dirty="0" smtClean="0"/>
              <a:t>　本年</a:t>
            </a:r>
            <a:r>
              <a:rPr kumimoji="1" lang="en-US" altLang="ja-JP" dirty="0"/>
              <a:t>9</a:t>
            </a:r>
            <a:r>
              <a:rPr kumimoji="1" lang="ja-JP" altLang="en-US" dirty="0"/>
              <a:t>月にデジタル庁発足が決まるなど </a:t>
            </a:r>
            <a:r>
              <a:rPr kumimoji="1" lang="ja-JP" altLang="en-US" dirty="0" smtClean="0"/>
              <a:t>、</a:t>
            </a:r>
            <a:r>
              <a:rPr kumimoji="1" lang="ja-JP" altLang="en-US" dirty="0"/>
              <a:t>デジタル改革に大きく舵を切っている。</a:t>
            </a:r>
            <a:endParaRPr kumimoji="1" lang="en-US" altLang="ja-JP" strike="sngStrike" dirty="0">
              <a:solidFill>
                <a:srgbClr val="FF0000"/>
              </a:solidFill>
            </a:endParaRPr>
          </a:p>
        </p:txBody>
      </p:sp>
      <p:sp>
        <p:nvSpPr>
          <p:cNvPr id="14" name="直角三角形 13"/>
          <p:cNvSpPr/>
          <p:nvPr/>
        </p:nvSpPr>
        <p:spPr>
          <a:xfrm rot="18900000" flipH="1">
            <a:off x="699748" y="6219352"/>
            <a:ext cx="400090" cy="400090"/>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62857" y="2583742"/>
            <a:ext cx="7087311" cy="369332"/>
          </a:xfrm>
          <a:prstGeom prst="rect">
            <a:avLst/>
          </a:prstGeom>
          <a:noFill/>
        </p:spPr>
        <p:txBody>
          <a:bodyPr wrap="square" rtlCol="0">
            <a:spAutoFit/>
          </a:bodyPr>
          <a:lstStyle/>
          <a:p>
            <a:r>
              <a:rPr kumimoji="1" lang="ja-JP" altLang="en-US" dirty="0" smtClean="0"/>
              <a:t>　　</a:t>
            </a:r>
            <a:endParaRPr kumimoji="1" lang="en-US" altLang="ja-JP" dirty="0"/>
          </a:p>
        </p:txBody>
      </p:sp>
      <p:sp>
        <p:nvSpPr>
          <p:cNvPr id="19" name="テキスト ボックス 18"/>
          <p:cNvSpPr txBox="1"/>
          <p:nvPr/>
        </p:nvSpPr>
        <p:spPr>
          <a:xfrm>
            <a:off x="662856" y="2959170"/>
            <a:ext cx="7087311" cy="369332"/>
          </a:xfrm>
          <a:prstGeom prst="rect">
            <a:avLst/>
          </a:prstGeom>
          <a:noFill/>
        </p:spPr>
        <p:txBody>
          <a:bodyPr wrap="square" rtlCol="0">
            <a:spAutoFit/>
          </a:bodyPr>
          <a:lstStyle/>
          <a:p>
            <a:r>
              <a:rPr kumimoji="1" lang="ja-JP" altLang="en-US" dirty="0" smtClean="0"/>
              <a:t>　　　</a:t>
            </a:r>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2297413447"/>
              </p:ext>
            </p:extLst>
          </p:nvPr>
        </p:nvGraphicFramePr>
        <p:xfrm>
          <a:off x="657489" y="3428552"/>
          <a:ext cx="8092811" cy="2286000"/>
        </p:xfrm>
        <a:graphic>
          <a:graphicData uri="http://schemas.openxmlformats.org/drawingml/2006/table">
            <a:tbl>
              <a:tblPr firstRow="1" bandRow="1">
                <a:tableStyleId>{2D5ABB26-0587-4C30-8999-92F81FD0307C}</a:tableStyleId>
              </a:tblPr>
              <a:tblGrid>
                <a:gridCol w="1907390">
                  <a:extLst>
                    <a:ext uri="{9D8B030D-6E8A-4147-A177-3AD203B41FA5}">
                      <a16:colId xmlns:a16="http://schemas.microsoft.com/office/drawing/2014/main" val="966340494"/>
                    </a:ext>
                  </a:extLst>
                </a:gridCol>
                <a:gridCol w="6185421">
                  <a:extLst>
                    <a:ext uri="{9D8B030D-6E8A-4147-A177-3AD203B41FA5}">
                      <a16:colId xmlns:a16="http://schemas.microsoft.com/office/drawing/2014/main" val="2781878518"/>
                    </a:ext>
                  </a:extLst>
                </a:gridCol>
              </a:tblGrid>
              <a:tr h="0">
                <a:tc>
                  <a:txBody>
                    <a:bodyPr/>
                    <a:lstStyle/>
                    <a:p>
                      <a:r>
                        <a:rPr kumimoji="1" lang="ja-JP" altLang="en-US" sz="1200" b="1" u="none" dirty="0" smtClean="0">
                          <a:solidFill>
                            <a:srgbClr val="002060"/>
                          </a:solidFill>
                        </a:rPr>
                        <a:t>国の情報システム</a:t>
                      </a:r>
                      <a:endParaRPr kumimoji="1" lang="ja-JP" altLang="en-US" sz="1200" b="1" u="none" dirty="0">
                        <a:solidFill>
                          <a:srgbClr val="00206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lumMod val="20000"/>
                        <a:lumOff val="80000"/>
                      </a:schemeClr>
                    </a:solidFill>
                  </a:tcPr>
                </a:tc>
                <a:tc>
                  <a:txBody>
                    <a:bodyPr/>
                    <a:lstStyle/>
                    <a:p>
                      <a:r>
                        <a:rPr kumimoji="1" lang="ja-JP" altLang="en-US" sz="1200" b="1" u="none" dirty="0" smtClean="0">
                          <a:solidFill>
                            <a:srgbClr val="0070C0"/>
                          </a:solidFill>
                        </a:rPr>
                        <a:t>基本的な方針</a:t>
                      </a:r>
                      <a:r>
                        <a:rPr kumimoji="1" lang="ja-JP" altLang="en-US" sz="1200" u="none" dirty="0" smtClean="0"/>
                        <a:t>を策定。</a:t>
                      </a:r>
                      <a:r>
                        <a:rPr kumimoji="1" lang="ja-JP" altLang="en-US" sz="1200" b="1" u="none" dirty="0" smtClean="0">
                          <a:solidFill>
                            <a:srgbClr val="0070C0"/>
                          </a:solidFill>
                        </a:rPr>
                        <a:t>予算を一括計上</a:t>
                      </a:r>
                      <a:r>
                        <a:rPr kumimoji="1" lang="ja-JP" altLang="en-US" sz="1200" u="none" dirty="0" smtClean="0"/>
                        <a:t>することで、統括・監理。重要なシステムは自ら整備・運用</a:t>
                      </a:r>
                      <a:endParaRPr kumimoji="1" lang="ja-JP" altLang="en-US" sz="1200" u="none"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050513597"/>
                  </a:ext>
                </a:extLst>
              </a:tr>
              <a:tr h="0">
                <a:tc>
                  <a:txBody>
                    <a:bodyPr/>
                    <a:lstStyle/>
                    <a:p>
                      <a:r>
                        <a:rPr kumimoji="1" lang="ja-JP" altLang="en-US" sz="1200" b="1" u="none" dirty="0" smtClean="0">
                          <a:solidFill>
                            <a:srgbClr val="002060"/>
                          </a:solidFill>
                        </a:rPr>
                        <a:t>地方共通のデジタル基盤</a:t>
                      </a:r>
                      <a:endParaRPr kumimoji="1" lang="ja-JP" altLang="en-US" sz="1200" b="1" u="none" dirty="0">
                        <a:solidFill>
                          <a:srgbClr val="00206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none" dirty="0" smtClean="0">
                          <a:solidFill>
                            <a:srgbClr val="0070C0"/>
                          </a:solidFill>
                        </a:rPr>
                        <a:t>全国規模のクラウド移行</a:t>
                      </a:r>
                      <a:r>
                        <a:rPr kumimoji="1" lang="ja-JP" altLang="en-US" sz="1200" u="none" dirty="0" smtClean="0"/>
                        <a:t>向けた標準化・共通化に関する企画と総合調整</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591808846"/>
                  </a:ext>
                </a:extLst>
              </a:tr>
              <a:tr h="0">
                <a:tc>
                  <a:txBody>
                    <a:bodyPr/>
                    <a:lstStyle/>
                    <a:p>
                      <a:r>
                        <a:rPr kumimoji="1" lang="ja-JP" altLang="en-US" sz="1200" b="1" u="none" dirty="0" smtClean="0">
                          <a:solidFill>
                            <a:srgbClr val="002060"/>
                          </a:solidFill>
                        </a:rPr>
                        <a:t>マイナンバー</a:t>
                      </a:r>
                      <a:endParaRPr kumimoji="1" lang="ja-JP" altLang="en-US" sz="1200" b="1" u="none" dirty="0">
                        <a:solidFill>
                          <a:srgbClr val="00206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lumMod val="20000"/>
                        <a:lumOff val="80000"/>
                      </a:schemeClr>
                    </a:solidFill>
                  </a:tcPr>
                </a:tc>
                <a:tc>
                  <a:txBody>
                    <a:bodyPr/>
                    <a:lstStyle/>
                    <a:p>
                      <a:r>
                        <a:rPr lang="ja-JP" altLang="en-US" sz="1200" b="1" u="none" dirty="0" smtClean="0">
                          <a:solidFill>
                            <a:srgbClr val="0070C0"/>
                          </a:solidFill>
                        </a:rPr>
                        <a:t>マイナンバー制度全般の企画立案を一元化</a:t>
                      </a:r>
                      <a:r>
                        <a:rPr lang="ja-JP" altLang="en-US" sz="1200" u="none" dirty="0" smtClean="0"/>
                        <a:t>、地方公共 団体情報システム機構（</a:t>
                      </a:r>
                      <a:r>
                        <a:rPr lang="en-US" altLang="ja-JP" sz="1200" u="none" dirty="0" smtClean="0"/>
                        <a:t>J-LIS</a:t>
                      </a:r>
                      <a:r>
                        <a:rPr lang="ja-JP" altLang="en-US" sz="1200" u="none" dirty="0" smtClean="0"/>
                        <a:t>）を</a:t>
                      </a:r>
                      <a:endParaRPr lang="en-US" altLang="ja-JP" sz="1200" u="none" dirty="0" smtClean="0"/>
                    </a:p>
                    <a:p>
                      <a:r>
                        <a:rPr lang="ja-JP" altLang="en-US" sz="1200" u="none" dirty="0" smtClean="0"/>
                        <a:t>国と地方が共同で管理</a:t>
                      </a:r>
                      <a:endParaRPr kumimoji="1" lang="ja-JP" altLang="en-US" sz="1200" u="none"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13305366"/>
                  </a:ext>
                </a:extLst>
              </a:tr>
              <a:tr h="0">
                <a:tc>
                  <a:txBody>
                    <a:bodyPr/>
                    <a:lstStyle/>
                    <a:p>
                      <a:r>
                        <a:rPr lang="ja-JP" altLang="en-US" sz="1200" b="1" u="none" dirty="0" smtClean="0">
                          <a:solidFill>
                            <a:srgbClr val="002060"/>
                          </a:solidFill>
                        </a:rPr>
                        <a:t>民間・準公共部門の</a:t>
                      </a:r>
                      <a:endParaRPr lang="en-US" altLang="ja-JP" sz="1200" b="1" u="none" dirty="0" smtClean="0">
                        <a:solidFill>
                          <a:srgbClr val="002060"/>
                        </a:solidFill>
                      </a:endParaRPr>
                    </a:p>
                    <a:p>
                      <a:r>
                        <a:rPr lang="ja-JP" altLang="en-US" sz="1200" b="1" u="none" dirty="0" smtClean="0">
                          <a:solidFill>
                            <a:srgbClr val="002060"/>
                          </a:solidFill>
                        </a:rPr>
                        <a:t>デジタル化支援</a:t>
                      </a:r>
                      <a:endParaRPr kumimoji="1" lang="ja-JP" altLang="en-US" sz="1200" b="1" u="none" dirty="0">
                        <a:solidFill>
                          <a:srgbClr val="00206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lumMod val="20000"/>
                        <a:lumOff val="80000"/>
                      </a:schemeClr>
                    </a:solidFill>
                  </a:tcPr>
                </a:tc>
                <a:tc>
                  <a:txBody>
                    <a:bodyPr/>
                    <a:lstStyle/>
                    <a:p>
                      <a:r>
                        <a:rPr lang="ja-JP" altLang="en-US" sz="1200" b="1" u="none" dirty="0" smtClean="0">
                          <a:solidFill>
                            <a:srgbClr val="0070C0"/>
                          </a:solidFill>
                        </a:rPr>
                        <a:t>重点計画</a:t>
                      </a:r>
                      <a:r>
                        <a:rPr lang="ja-JP" altLang="en-US" sz="1200" u="none" dirty="0" smtClean="0"/>
                        <a:t>で具体化、準公共部 門の情報システム整備を統括・監理</a:t>
                      </a:r>
                      <a:endParaRPr kumimoji="1" lang="ja-JP" altLang="en-US" sz="1200" u="none"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931843482"/>
                  </a:ext>
                </a:extLst>
              </a:tr>
              <a:tr h="0">
                <a:tc>
                  <a:txBody>
                    <a:bodyPr/>
                    <a:lstStyle/>
                    <a:p>
                      <a:r>
                        <a:rPr lang="ja-JP" altLang="en-US" sz="1200" b="1" u="none" dirty="0" smtClean="0">
                          <a:solidFill>
                            <a:srgbClr val="002060"/>
                          </a:solidFill>
                        </a:rPr>
                        <a:t>データ利活用</a:t>
                      </a:r>
                      <a:endParaRPr kumimoji="1" lang="ja-JP" altLang="en-US" sz="1200" b="1" u="none" dirty="0">
                        <a:solidFill>
                          <a:srgbClr val="00206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lumMod val="20000"/>
                        <a:lumOff val="80000"/>
                      </a:schemeClr>
                    </a:solidFill>
                  </a:tcPr>
                </a:tc>
                <a:tc>
                  <a:txBody>
                    <a:bodyPr/>
                    <a:lstStyle/>
                    <a:p>
                      <a:r>
                        <a:rPr lang="en-US" altLang="ja-JP" sz="1200" u="none" dirty="0" smtClean="0"/>
                        <a:t>ID</a:t>
                      </a:r>
                      <a:r>
                        <a:rPr lang="ja-JP" altLang="en-US" sz="1200" u="none" dirty="0" smtClean="0"/>
                        <a:t>制度等の企画立案、</a:t>
                      </a:r>
                      <a:r>
                        <a:rPr lang="ja-JP" altLang="en-US" sz="1200" b="1" u="none" dirty="0" smtClean="0">
                          <a:solidFill>
                            <a:srgbClr val="0070C0"/>
                          </a:solidFill>
                        </a:rPr>
                        <a:t>ベース・レジストリ整備</a:t>
                      </a:r>
                      <a:endParaRPr kumimoji="1" lang="ja-JP" altLang="en-US" sz="1200" b="1" u="none" dirty="0">
                        <a:solidFill>
                          <a:srgbClr val="0070C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58102150"/>
                  </a:ext>
                </a:extLst>
              </a:tr>
              <a:tr h="0">
                <a:tc>
                  <a:txBody>
                    <a:bodyPr/>
                    <a:lstStyle/>
                    <a:p>
                      <a:r>
                        <a:rPr lang="ja-JP" altLang="en-US" sz="1200" b="1" u="none" dirty="0" smtClean="0">
                          <a:solidFill>
                            <a:srgbClr val="002060"/>
                          </a:solidFill>
                        </a:rPr>
                        <a:t>サイバーセキュリティの実現</a:t>
                      </a:r>
                      <a:endParaRPr kumimoji="1" lang="ja-JP" altLang="en-US" sz="1200" b="1" u="none" dirty="0">
                        <a:solidFill>
                          <a:srgbClr val="00206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lumMod val="20000"/>
                        <a:lumOff val="80000"/>
                      </a:schemeClr>
                    </a:solidFill>
                  </a:tcPr>
                </a:tc>
                <a:tc>
                  <a:txBody>
                    <a:bodyPr/>
                    <a:lstStyle/>
                    <a:p>
                      <a:r>
                        <a:rPr lang="ja-JP" altLang="en-US" sz="1200" b="1" u="none" dirty="0" smtClean="0">
                          <a:solidFill>
                            <a:srgbClr val="0070C0"/>
                          </a:solidFill>
                        </a:rPr>
                        <a:t>専門チーム</a:t>
                      </a:r>
                      <a:r>
                        <a:rPr lang="ja-JP" altLang="en-US" sz="1200" u="none" dirty="0" smtClean="0"/>
                        <a:t>の設置、システム監査</a:t>
                      </a:r>
                      <a:endParaRPr lang="en-US" altLang="ja-JP" sz="1200" u="none" dirty="0" smtClean="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2362966529"/>
                  </a:ext>
                </a:extLst>
              </a:tr>
              <a:tr h="0">
                <a:tc>
                  <a:txBody>
                    <a:bodyPr/>
                    <a:lstStyle/>
                    <a:p>
                      <a:r>
                        <a:rPr lang="ja-JP" altLang="en-US" sz="1200" b="1" u="none" dirty="0" smtClean="0">
                          <a:solidFill>
                            <a:srgbClr val="002060"/>
                          </a:solidFill>
                        </a:rPr>
                        <a:t>デジタル人材の確保</a:t>
                      </a:r>
                      <a:endParaRPr kumimoji="1" lang="ja-JP" altLang="en-US" sz="1200" b="1" u="none" dirty="0">
                        <a:solidFill>
                          <a:srgbClr val="00206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5">
                        <a:lumMod val="20000"/>
                        <a:lumOff val="80000"/>
                      </a:schemeClr>
                    </a:solidFill>
                  </a:tcPr>
                </a:tc>
                <a:tc>
                  <a:txBody>
                    <a:bodyPr/>
                    <a:lstStyle/>
                    <a:p>
                      <a:r>
                        <a:rPr lang="ja-JP" altLang="en-US" sz="1200" u="none" dirty="0" smtClean="0"/>
                        <a:t>国家公務員総合職試験に</a:t>
                      </a:r>
                      <a:r>
                        <a:rPr lang="ja-JP" altLang="en-US" sz="1200" b="1" u="none" dirty="0" smtClean="0">
                          <a:solidFill>
                            <a:srgbClr val="0070C0"/>
                          </a:solidFill>
                        </a:rPr>
                        <a:t>デジタル区分（仮 称）の創設</a:t>
                      </a:r>
                      <a:r>
                        <a:rPr lang="ja-JP" altLang="en-US" sz="1200" u="none" dirty="0" smtClean="0"/>
                        <a:t>を検討要請</a:t>
                      </a:r>
                      <a:endParaRPr lang="en-US" altLang="ja-JP" sz="1200" u="none" dirty="0" smtClean="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797558392"/>
                  </a:ext>
                </a:extLst>
              </a:tr>
            </a:tbl>
          </a:graphicData>
        </a:graphic>
      </p:graphicFrame>
      <p:sp>
        <p:nvSpPr>
          <p:cNvPr id="24" name="角丸四角形 23">
            <a:extLst>
              <a:ext uri="{FF2B5EF4-FFF2-40B4-BE49-F238E27FC236}">
                <a16:creationId xmlns:a16="http://schemas.microsoft.com/office/drawing/2014/main" id="{9F6A28D5-1A7B-8142-BCA1-18BFFE0D5220}"/>
              </a:ext>
            </a:extLst>
          </p:cNvPr>
          <p:cNvSpPr/>
          <p:nvPr/>
        </p:nvSpPr>
        <p:spPr>
          <a:xfrm>
            <a:off x="535839" y="2206069"/>
            <a:ext cx="8214461" cy="360000"/>
          </a:xfrm>
          <a:prstGeom prst="roundRect">
            <a:avLst>
              <a:gd name="adj" fmla="val 50000"/>
            </a:avLst>
          </a:prstGeom>
          <a:gradFill>
            <a:gsLst>
              <a:gs pos="0">
                <a:srgbClr val="00B0F0"/>
              </a:gs>
              <a:gs pos="100000">
                <a:srgbClr val="0094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r>
              <a:rPr kumimoji="1" lang="ja-JP" altLang="en-US" b="1" dirty="0"/>
              <a:t>デジタル庁（仮称</a:t>
            </a:r>
            <a:r>
              <a:rPr kumimoji="1" lang="ja-JP" altLang="en-US" b="1" dirty="0" smtClean="0"/>
              <a:t>）の基本的考え方</a:t>
            </a:r>
            <a:r>
              <a:rPr kumimoji="1" lang="en-US" altLang="ja-JP" b="1" dirty="0" smtClean="0"/>
              <a:t>/</a:t>
            </a:r>
            <a:r>
              <a:rPr kumimoji="1" lang="ja-JP" altLang="en-US" b="1" dirty="0" smtClean="0"/>
              <a:t>業務</a:t>
            </a:r>
            <a:endParaRPr kumimoji="1" lang="en-US" altLang="ja-JP" b="1" dirty="0" smtClean="0"/>
          </a:p>
        </p:txBody>
      </p:sp>
      <p:graphicFrame>
        <p:nvGraphicFramePr>
          <p:cNvPr id="9" name="表 8"/>
          <p:cNvGraphicFramePr>
            <a:graphicFrameLocks noGrp="1"/>
          </p:cNvGraphicFramePr>
          <p:nvPr>
            <p:extLst>
              <p:ext uri="{D42A27DB-BD31-4B8C-83A1-F6EECF244321}">
                <p14:modId xmlns:p14="http://schemas.microsoft.com/office/powerpoint/2010/main" val="3102083375"/>
              </p:ext>
            </p:extLst>
          </p:nvPr>
        </p:nvGraphicFramePr>
        <p:xfrm>
          <a:off x="869028" y="2649724"/>
          <a:ext cx="8217332" cy="670560"/>
        </p:xfrm>
        <a:graphic>
          <a:graphicData uri="http://schemas.openxmlformats.org/drawingml/2006/table">
            <a:tbl>
              <a:tblPr firstRow="1" bandRow="1">
                <a:tableStyleId>{2D5ABB26-0587-4C30-8999-92F81FD0307C}</a:tableStyleId>
              </a:tblPr>
              <a:tblGrid>
                <a:gridCol w="4108666">
                  <a:extLst>
                    <a:ext uri="{9D8B030D-6E8A-4147-A177-3AD203B41FA5}">
                      <a16:colId xmlns:a16="http://schemas.microsoft.com/office/drawing/2014/main" val="2438617401"/>
                    </a:ext>
                  </a:extLst>
                </a:gridCol>
                <a:gridCol w="4108666">
                  <a:extLst>
                    <a:ext uri="{9D8B030D-6E8A-4147-A177-3AD203B41FA5}">
                      <a16:colId xmlns:a16="http://schemas.microsoft.com/office/drawing/2014/main" val="3800663899"/>
                    </a:ext>
                  </a:extLst>
                </a:gridCol>
              </a:tblGrid>
              <a:tr h="241488">
                <a:tc>
                  <a:txBody>
                    <a:bodyPr/>
                    <a:lstStyle/>
                    <a:p>
                      <a:r>
                        <a:rPr kumimoji="1" lang="ja-JP" altLang="en-US" sz="1600" b="1" dirty="0" smtClean="0">
                          <a:solidFill>
                            <a:schemeClr val="accent1">
                              <a:lumMod val="50000"/>
                            </a:schemeClr>
                          </a:solidFill>
                        </a:rPr>
                        <a:t>強力な総合調整機能（勧告権等）</a:t>
                      </a:r>
                      <a:endParaRPr kumimoji="1" lang="ja-JP" altLang="en-US" sz="1600" b="1" u="none" dirty="0">
                        <a:solidFill>
                          <a:schemeClr val="accent1">
                            <a:lumMod val="50000"/>
                          </a:schemeClr>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schemeClr val="accent1">
                              <a:lumMod val="50000"/>
                            </a:schemeClr>
                          </a:solidFill>
                        </a:rPr>
                        <a:t>基本方針策定などの企画立案</a:t>
                      </a:r>
                      <a:endParaRPr kumimoji="1" lang="en-US" altLang="ja-JP" sz="1600" b="1" dirty="0" smtClean="0">
                        <a:solidFill>
                          <a:schemeClr val="accent1">
                            <a:lumMod val="50000"/>
                          </a:schemeClr>
                        </a:solidFill>
                      </a:endParaRPr>
                    </a:p>
                  </a:txBody>
                  <a:tcPr>
                    <a:noFill/>
                  </a:tcPr>
                </a:tc>
                <a:extLst>
                  <a:ext uri="{0D108BD9-81ED-4DB2-BD59-A6C34878D82A}">
                    <a16:rowId xmlns:a16="http://schemas.microsoft.com/office/drawing/2014/main" val="1643519797"/>
                  </a:ext>
                </a:extLst>
              </a:tr>
              <a:tr h="335280">
                <a:tc>
                  <a:txBody>
                    <a:bodyPr/>
                    <a:lstStyle/>
                    <a:p>
                      <a:r>
                        <a:rPr kumimoji="1" lang="ja-JP" altLang="en-US" sz="1600" b="1" dirty="0" smtClean="0">
                          <a:solidFill>
                            <a:schemeClr val="accent1">
                              <a:lumMod val="50000"/>
                            </a:schemeClr>
                          </a:solidFill>
                        </a:rPr>
                        <a:t>国等の情報システムの統括・監理　</a:t>
                      </a:r>
                      <a:endParaRPr kumimoji="1" lang="ja-JP" altLang="en-US" sz="1600" b="1" u="none" dirty="0">
                        <a:solidFill>
                          <a:schemeClr val="accent1">
                            <a:lumMod val="50000"/>
                          </a:schemeClr>
                        </a:solidFill>
                      </a:endParaRPr>
                    </a:p>
                  </a:txBody>
                  <a:tcPr>
                    <a:noFill/>
                  </a:tcPr>
                </a:tc>
                <a:tc>
                  <a:txBody>
                    <a:bodyPr/>
                    <a:lstStyle/>
                    <a:p>
                      <a:r>
                        <a:rPr kumimoji="1" lang="ja-JP" altLang="en-US" sz="1600" b="1" dirty="0" smtClean="0">
                          <a:solidFill>
                            <a:schemeClr val="accent1">
                              <a:lumMod val="50000"/>
                            </a:schemeClr>
                          </a:solidFill>
                        </a:rPr>
                        <a:t>重要なシステムは自ら整備</a:t>
                      </a:r>
                      <a:endParaRPr kumimoji="1" lang="ja-JP" altLang="en-US" sz="1600" b="1" dirty="0">
                        <a:solidFill>
                          <a:schemeClr val="accent1">
                            <a:lumMod val="50000"/>
                          </a:schemeClr>
                        </a:solidFill>
                      </a:endParaRPr>
                    </a:p>
                  </a:txBody>
                  <a:tcPr>
                    <a:noFill/>
                  </a:tcPr>
                </a:tc>
                <a:extLst>
                  <a:ext uri="{0D108BD9-81ED-4DB2-BD59-A6C34878D82A}">
                    <a16:rowId xmlns:a16="http://schemas.microsoft.com/office/drawing/2014/main" val="2447907597"/>
                  </a:ext>
                </a:extLst>
              </a:tr>
            </a:tbl>
          </a:graphicData>
        </a:graphic>
      </p:graphicFrame>
      <p:sp>
        <p:nvSpPr>
          <p:cNvPr id="26" name="楕円 25"/>
          <p:cNvSpPr/>
          <p:nvPr/>
        </p:nvSpPr>
        <p:spPr>
          <a:xfrm rot="18900000" flipH="1">
            <a:off x="690243" y="2756777"/>
            <a:ext cx="145060" cy="1527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p:cNvSpPr/>
          <p:nvPr/>
        </p:nvSpPr>
        <p:spPr>
          <a:xfrm rot="18900000" flipH="1">
            <a:off x="690242" y="3078592"/>
            <a:ext cx="145060" cy="1527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p:cNvSpPr/>
          <p:nvPr/>
        </p:nvSpPr>
        <p:spPr>
          <a:xfrm rot="18900000" flipH="1">
            <a:off x="4817756" y="3078591"/>
            <a:ext cx="145060" cy="1527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p:cNvSpPr/>
          <p:nvPr/>
        </p:nvSpPr>
        <p:spPr>
          <a:xfrm rot="18900000" flipH="1">
            <a:off x="4817755" y="2735605"/>
            <a:ext cx="145060" cy="1527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2EE99299-DFFA-4DF2-B3DB-CB118E2E3FCA}"/>
              </a:ext>
            </a:extLst>
          </p:cNvPr>
          <p:cNvSpPr txBox="1"/>
          <p:nvPr/>
        </p:nvSpPr>
        <p:spPr>
          <a:xfrm>
            <a:off x="5410148" y="5764877"/>
            <a:ext cx="3501280" cy="215444"/>
          </a:xfrm>
          <a:prstGeom prst="rect">
            <a:avLst/>
          </a:prstGeom>
          <a:noFill/>
        </p:spPr>
        <p:txBody>
          <a:bodyPr wrap="none" rtlCol="0">
            <a:spAutoFit/>
          </a:bodyPr>
          <a:lstStyle/>
          <a:p>
            <a:r>
              <a:rPr kumimoji="1" lang="ja-JP" altLang="en-US" sz="800" dirty="0" smtClean="0"/>
              <a:t>デジタル</a:t>
            </a:r>
            <a:r>
              <a:rPr kumimoji="1" lang="ja-JP" altLang="en-US" sz="800" dirty="0"/>
              <a:t>社会の実現に向けた改革の基本方針の概要（内閣官房</a:t>
            </a:r>
            <a:r>
              <a:rPr kumimoji="1" lang="ja-JP" altLang="en-US" sz="800" dirty="0" smtClean="0"/>
              <a:t>）を基に作成</a:t>
            </a:r>
            <a:endParaRPr kumimoji="1" lang="ja-JP" altLang="en-US" sz="800" dirty="0"/>
          </a:p>
        </p:txBody>
      </p:sp>
      <p:sp>
        <p:nvSpPr>
          <p:cNvPr id="18" name="正方形/長方形 17"/>
          <p:cNvSpPr/>
          <p:nvPr/>
        </p:nvSpPr>
        <p:spPr>
          <a:xfrm>
            <a:off x="8610550" y="25463"/>
            <a:ext cx="47938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dirty="0" smtClean="0">
                <a:solidFill>
                  <a:srgbClr val="002060"/>
                </a:solidFill>
                <a:latin typeface="ＭＳ Ｐゴシック" panose="020B0600070205080204" pitchFamily="50" charset="-128"/>
                <a:ea typeface="ＭＳ Ｐゴシック" panose="020B0600070205080204" pitchFamily="50" charset="-128"/>
              </a:rPr>
              <a:t>７</a:t>
            </a:r>
            <a:endPar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376033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53">
            <a:extLst>
              <a:ext uri="{FF2B5EF4-FFF2-40B4-BE49-F238E27FC236}">
                <a16:creationId xmlns:a16="http://schemas.microsoft.com/office/drawing/2014/main" id="{B34CCBA2-CB04-4C43-BC5C-756AC5478D8A}"/>
              </a:ext>
            </a:extLst>
          </p:cNvPr>
          <p:cNvSpPr/>
          <p:nvPr/>
        </p:nvSpPr>
        <p:spPr>
          <a:xfrm>
            <a:off x="5603192" y="1497138"/>
            <a:ext cx="2595573" cy="376385"/>
          </a:xfrm>
          <a:prstGeom prst="roundRect">
            <a:avLst>
              <a:gd name="adj" fmla="val 50000"/>
            </a:avLst>
          </a:prstGeom>
          <a:solidFill>
            <a:srgbClr val="003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3" name="角丸四角形 21">
            <a:extLst>
              <a:ext uri="{FF2B5EF4-FFF2-40B4-BE49-F238E27FC236}">
                <a16:creationId xmlns:a16="http://schemas.microsoft.com/office/drawing/2014/main" id="{AAC2422B-A337-4A09-A7B7-1CBBE938ED4E}"/>
              </a:ext>
            </a:extLst>
          </p:cNvPr>
          <p:cNvSpPr/>
          <p:nvPr/>
        </p:nvSpPr>
        <p:spPr>
          <a:xfrm>
            <a:off x="661523" y="1551099"/>
            <a:ext cx="2382822" cy="323088"/>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4" name="正方形/長方形 3">
            <a:extLst>
              <a:ext uri="{FF2B5EF4-FFF2-40B4-BE49-F238E27FC236}">
                <a16:creationId xmlns:a16="http://schemas.microsoft.com/office/drawing/2014/main" id="{0547B249-0550-49E2-A195-B92AE21C57E3}"/>
              </a:ext>
            </a:extLst>
          </p:cNvPr>
          <p:cNvSpPr/>
          <p:nvPr/>
        </p:nvSpPr>
        <p:spPr>
          <a:xfrm>
            <a:off x="451949" y="5960403"/>
            <a:ext cx="2760536" cy="567244"/>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300" b="1">
              <a:solidFill>
                <a:prstClr val="white"/>
              </a:solidFill>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8FCB04C1-0EC3-4FA4-B3AE-5994EF391F22}"/>
              </a:ext>
            </a:extLst>
          </p:cNvPr>
          <p:cNvSpPr/>
          <p:nvPr/>
        </p:nvSpPr>
        <p:spPr>
          <a:xfrm>
            <a:off x="468430" y="5034308"/>
            <a:ext cx="2760536" cy="567244"/>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300" b="1">
              <a:solidFill>
                <a:prstClr val="white"/>
              </a:solidFill>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AF862212-45E2-45C9-949D-E48737213FA7}"/>
              </a:ext>
            </a:extLst>
          </p:cNvPr>
          <p:cNvSpPr/>
          <p:nvPr/>
        </p:nvSpPr>
        <p:spPr>
          <a:xfrm>
            <a:off x="477353" y="4056360"/>
            <a:ext cx="2775892" cy="625845"/>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300" b="1">
              <a:solidFill>
                <a:prstClr val="white"/>
              </a:solidFill>
              <a:latin typeface="BIZ UDゴシック" panose="020B0400000000000000" pitchFamily="49" charset="-128"/>
              <a:ea typeface="BIZ UDゴシック" panose="020B0400000000000000" pitchFamily="49" charset="-128"/>
            </a:endParaRPr>
          </a:p>
        </p:txBody>
      </p:sp>
      <p:sp>
        <p:nvSpPr>
          <p:cNvPr id="7" name="正方形/長方形 6">
            <a:extLst>
              <a:ext uri="{FF2B5EF4-FFF2-40B4-BE49-F238E27FC236}">
                <a16:creationId xmlns:a16="http://schemas.microsoft.com/office/drawing/2014/main" id="{8947A325-DFFC-47C6-9B84-72B48E7C3D2F}"/>
              </a:ext>
            </a:extLst>
          </p:cNvPr>
          <p:cNvSpPr/>
          <p:nvPr/>
        </p:nvSpPr>
        <p:spPr>
          <a:xfrm>
            <a:off x="4144344" y="4230095"/>
            <a:ext cx="826188" cy="461665"/>
          </a:xfrm>
          <a:prstGeom prst="rect">
            <a:avLst/>
          </a:prstGeom>
        </p:spPr>
        <p:txBody>
          <a:bodyPr wrap="square">
            <a:spAutoFit/>
          </a:bodyPr>
          <a:lstStyle/>
          <a:p>
            <a:pPr algn="ctr" defTabSz="422041"/>
            <a:r>
              <a:rPr lang="en-US" altLang="ja-JP" sz="1200" dirty="0">
                <a:solidFill>
                  <a:srgbClr val="FF0000"/>
                </a:solidFill>
                <a:latin typeface="HGP創英角ｺﾞｼｯｸUB" panose="020B0900000000000000" pitchFamily="50" charset="-128"/>
                <a:ea typeface="HGP創英角ｺﾞｼｯｸUB" panose="020B0900000000000000" pitchFamily="50" charset="-128"/>
              </a:rPr>
              <a:t>ICT</a:t>
            </a:r>
            <a:r>
              <a:rPr lang="ja-JP" altLang="en-US" sz="1200" dirty="0">
                <a:solidFill>
                  <a:srgbClr val="FF0000"/>
                </a:solidFill>
                <a:latin typeface="HGP創英角ｺﾞｼｯｸUB" panose="020B0900000000000000" pitchFamily="50" charset="-128"/>
                <a:ea typeface="HGP創英角ｺﾞｼｯｸUB" panose="020B0900000000000000" pitchFamily="50" charset="-128"/>
              </a:rPr>
              <a:t>スキル</a:t>
            </a:r>
            <a:endParaRPr lang="en-US" altLang="ja-JP" sz="1200" dirty="0">
              <a:solidFill>
                <a:srgbClr val="FF0000"/>
              </a:solidFill>
              <a:latin typeface="HGP創英角ｺﾞｼｯｸUB" panose="020B0900000000000000" pitchFamily="50" charset="-128"/>
              <a:ea typeface="HGP創英角ｺﾞｼｯｸUB" panose="020B0900000000000000" pitchFamily="50" charset="-128"/>
            </a:endParaRPr>
          </a:p>
          <a:p>
            <a:pPr algn="ctr" defTabSz="422041"/>
            <a:r>
              <a:rPr lang="ja-JP" altLang="en-US" sz="1200" dirty="0">
                <a:solidFill>
                  <a:srgbClr val="FF0000"/>
                </a:solidFill>
                <a:latin typeface="HGP創英角ｺﾞｼｯｸUB" panose="020B0900000000000000" pitchFamily="50" charset="-128"/>
                <a:ea typeface="HGP創英角ｺﾞｼｯｸUB" panose="020B0900000000000000" pitchFamily="50" charset="-128"/>
              </a:rPr>
              <a:t>不足</a:t>
            </a:r>
            <a:endParaRPr lang="en-US" altLang="ja-JP" sz="1200" dirty="0">
              <a:solidFill>
                <a:srgbClr val="FF0000"/>
              </a:solidFill>
              <a:latin typeface="HGP創英角ｺﾞｼｯｸUB" panose="020B0900000000000000" pitchFamily="50" charset="-128"/>
              <a:ea typeface="HGP創英角ｺﾞｼｯｸUB" panose="020B0900000000000000" pitchFamily="50" charset="-128"/>
            </a:endParaRPr>
          </a:p>
        </p:txBody>
      </p:sp>
      <p:grpSp>
        <p:nvGrpSpPr>
          <p:cNvPr id="8" name="グループ化 7">
            <a:extLst>
              <a:ext uri="{FF2B5EF4-FFF2-40B4-BE49-F238E27FC236}">
                <a16:creationId xmlns:a16="http://schemas.microsoft.com/office/drawing/2014/main" id="{41132E6D-0569-4AE1-AAC8-C20C7B869EC7}"/>
              </a:ext>
            </a:extLst>
          </p:cNvPr>
          <p:cNvGrpSpPr/>
          <p:nvPr/>
        </p:nvGrpSpPr>
        <p:grpSpPr>
          <a:xfrm>
            <a:off x="5392644" y="3736190"/>
            <a:ext cx="3205153" cy="596850"/>
            <a:chOff x="6104236" y="2685709"/>
            <a:chExt cx="3472249" cy="646588"/>
          </a:xfrm>
        </p:grpSpPr>
        <p:grpSp>
          <p:nvGrpSpPr>
            <p:cNvPr id="9" name="グループ化 8">
              <a:extLst>
                <a:ext uri="{FF2B5EF4-FFF2-40B4-BE49-F238E27FC236}">
                  <a16:creationId xmlns:a16="http://schemas.microsoft.com/office/drawing/2014/main" id="{E15CDA7E-AE5D-4477-BF66-5CE91A90FA46}"/>
                </a:ext>
              </a:extLst>
            </p:cNvPr>
            <p:cNvGrpSpPr/>
            <p:nvPr/>
          </p:nvGrpSpPr>
          <p:grpSpPr>
            <a:xfrm>
              <a:off x="6104236" y="2694645"/>
              <a:ext cx="3472249" cy="637652"/>
              <a:chOff x="6104236" y="2694645"/>
              <a:chExt cx="3472249" cy="637652"/>
            </a:xfrm>
          </p:grpSpPr>
          <p:sp>
            <p:nvSpPr>
              <p:cNvPr id="11" name="正方形/長方形 10">
                <a:extLst>
                  <a:ext uri="{FF2B5EF4-FFF2-40B4-BE49-F238E27FC236}">
                    <a16:creationId xmlns:a16="http://schemas.microsoft.com/office/drawing/2014/main" id="{3ECCDCC6-BC38-4FB6-A7F7-BA7CE110D071}"/>
                  </a:ext>
                </a:extLst>
              </p:cNvPr>
              <p:cNvSpPr/>
              <p:nvPr/>
            </p:nvSpPr>
            <p:spPr>
              <a:xfrm>
                <a:off x="6104236" y="2694645"/>
                <a:ext cx="3472249" cy="406501"/>
              </a:xfrm>
              <a:prstGeom prst="rect">
                <a:avLst/>
              </a:prstGeom>
              <a:solidFill>
                <a:srgbClr val="003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12" name="二等辺三角形 11">
                <a:extLst>
                  <a:ext uri="{FF2B5EF4-FFF2-40B4-BE49-F238E27FC236}">
                    <a16:creationId xmlns:a16="http://schemas.microsoft.com/office/drawing/2014/main" id="{3479F8D3-0857-4892-BD6D-7EAEE041F161}"/>
                  </a:ext>
                </a:extLst>
              </p:cNvPr>
              <p:cNvSpPr/>
              <p:nvPr/>
            </p:nvSpPr>
            <p:spPr>
              <a:xfrm flipV="1">
                <a:off x="7728323" y="2932569"/>
                <a:ext cx="224073" cy="399728"/>
              </a:xfrm>
              <a:prstGeom prst="triangle">
                <a:avLst/>
              </a:prstGeom>
              <a:solidFill>
                <a:srgbClr val="003A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grpSp>
        <p:sp>
          <p:nvSpPr>
            <p:cNvPr id="10" name="正方形/長方形 9">
              <a:extLst>
                <a:ext uri="{FF2B5EF4-FFF2-40B4-BE49-F238E27FC236}">
                  <a16:creationId xmlns:a16="http://schemas.microsoft.com/office/drawing/2014/main" id="{CC90A3BE-8482-4ECC-A8FA-1CC0C206E34D}"/>
                </a:ext>
              </a:extLst>
            </p:cNvPr>
            <p:cNvSpPr/>
            <p:nvPr/>
          </p:nvSpPr>
          <p:spPr>
            <a:xfrm>
              <a:off x="6643107" y="2685709"/>
              <a:ext cx="2394506" cy="407751"/>
            </a:xfrm>
            <a:prstGeom prst="rect">
              <a:avLst/>
            </a:prstGeom>
          </p:spPr>
          <p:txBody>
            <a:bodyPr wrap="square">
              <a:spAutoFit/>
            </a:bodyPr>
            <a:lstStyle/>
            <a:p>
              <a:pPr algn="ctr" defTabSz="422041"/>
              <a:r>
                <a:rPr lang="ja-JP" altLang="en-US" sz="1846" dirty="0">
                  <a:solidFill>
                    <a:prstClr val="white"/>
                  </a:solidFill>
                  <a:effectLst>
                    <a:outerShdw blurRad="38100" dist="38100" dir="2700000" algn="tl">
                      <a:srgbClr val="000000">
                        <a:alpha val="43137"/>
                      </a:srgbClr>
                    </a:outerShdw>
                  </a:effectLst>
                  <a:latin typeface="+mn-ea"/>
                </a:rPr>
                <a:t>大阪版デジタル庁</a:t>
              </a:r>
            </a:p>
          </p:txBody>
        </p:sp>
      </p:grpSp>
      <p:sp>
        <p:nvSpPr>
          <p:cNvPr id="13" name="正方形/長方形 12">
            <a:extLst>
              <a:ext uri="{FF2B5EF4-FFF2-40B4-BE49-F238E27FC236}">
                <a16:creationId xmlns:a16="http://schemas.microsoft.com/office/drawing/2014/main" id="{B21B27A6-4CE8-4FAB-9019-F73CDCD43731}"/>
              </a:ext>
            </a:extLst>
          </p:cNvPr>
          <p:cNvSpPr/>
          <p:nvPr/>
        </p:nvSpPr>
        <p:spPr>
          <a:xfrm>
            <a:off x="5580820" y="4296474"/>
            <a:ext cx="1337226" cy="291170"/>
          </a:xfrm>
          <a:prstGeom prst="rect">
            <a:avLst/>
          </a:prstGeom>
        </p:spPr>
        <p:txBody>
          <a:bodyPr wrap="none">
            <a:spAutoFit/>
          </a:bodyPr>
          <a:lstStyle/>
          <a:p>
            <a:pPr defTabSz="422041"/>
            <a:r>
              <a:rPr lang="ja-JP" altLang="en-US" sz="1292" dirty="0">
                <a:solidFill>
                  <a:srgbClr val="003A99"/>
                </a:solidFill>
                <a:latin typeface="+mn-ea"/>
              </a:rPr>
              <a:t>システムの標準化</a:t>
            </a:r>
            <a:endParaRPr lang="ja-JP" altLang="en-US" sz="2215" dirty="0">
              <a:solidFill>
                <a:srgbClr val="003A99"/>
              </a:solidFill>
              <a:latin typeface="+mn-ea"/>
            </a:endParaRPr>
          </a:p>
        </p:txBody>
      </p:sp>
      <p:sp>
        <p:nvSpPr>
          <p:cNvPr id="14" name="正方形/長方形 13">
            <a:extLst>
              <a:ext uri="{FF2B5EF4-FFF2-40B4-BE49-F238E27FC236}">
                <a16:creationId xmlns:a16="http://schemas.microsoft.com/office/drawing/2014/main" id="{1C112CA1-12DD-423A-8ECF-FB441600600F}"/>
              </a:ext>
            </a:extLst>
          </p:cNvPr>
          <p:cNvSpPr/>
          <p:nvPr/>
        </p:nvSpPr>
        <p:spPr>
          <a:xfrm>
            <a:off x="5602217" y="5287468"/>
            <a:ext cx="1164101" cy="291170"/>
          </a:xfrm>
          <a:prstGeom prst="rect">
            <a:avLst/>
          </a:prstGeom>
        </p:spPr>
        <p:txBody>
          <a:bodyPr wrap="none">
            <a:spAutoFit/>
          </a:bodyPr>
          <a:lstStyle/>
          <a:p>
            <a:pPr defTabSz="422041"/>
            <a:r>
              <a:rPr lang="ja-JP" altLang="en-US" sz="1292" dirty="0">
                <a:solidFill>
                  <a:srgbClr val="003A99"/>
                </a:solidFill>
                <a:latin typeface="+mn-ea"/>
              </a:rPr>
              <a:t>調達の一元化</a:t>
            </a:r>
            <a:endParaRPr lang="ja-JP" altLang="en-US" sz="2215" dirty="0">
              <a:solidFill>
                <a:srgbClr val="003A99"/>
              </a:solidFill>
              <a:latin typeface="+mn-ea"/>
            </a:endParaRPr>
          </a:p>
        </p:txBody>
      </p:sp>
      <p:sp>
        <p:nvSpPr>
          <p:cNvPr id="15" name="正方形/長方形 14">
            <a:extLst>
              <a:ext uri="{FF2B5EF4-FFF2-40B4-BE49-F238E27FC236}">
                <a16:creationId xmlns:a16="http://schemas.microsoft.com/office/drawing/2014/main" id="{FECE7662-989F-4F04-8DD4-0503A2863C0D}"/>
              </a:ext>
            </a:extLst>
          </p:cNvPr>
          <p:cNvSpPr/>
          <p:nvPr/>
        </p:nvSpPr>
        <p:spPr>
          <a:xfrm>
            <a:off x="5292173" y="5555679"/>
            <a:ext cx="3514941" cy="1054135"/>
          </a:xfrm>
          <a:prstGeom prst="rect">
            <a:avLst/>
          </a:prstGeom>
        </p:spPr>
        <p:txBody>
          <a:bodyPr wrap="square">
            <a:spAutoFit/>
          </a:bodyPr>
          <a:lstStyle/>
          <a:p>
            <a:pPr defTabSz="422041">
              <a:lnSpc>
                <a:spcPts val="1477"/>
              </a:lnSpc>
            </a:pPr>
            <a:r>
              <a:rPr lang="ja-JP" altLang="en-US" sz="1108" dirty="0">
                <a:solidFill>
                  <a:prstClr val="black"/>
                </a:solidFill>
                <a:latin typeface="+mn-ea"/>
              </a:rPr>
              <a:t>デジタルスキルをスマートシティ戦略部に集約し、調達を一元化していくことでベンダーとの交渉力を高め、常に主体性をもってシステム維持・更新していけるような</a:t>
            </a:r>
            <a:endParaRPr lang="en-US" altLang="ja-JP" sz="1108" dirty="0">
              <a:solidFill>
                <a:prstClr val="black"/>
              </a:solidFill>
              <a:latin typeface="+mn-ea"/>
            </a:endParaRPr>
          </a:p>
          <a:p>
            <a:pPr defTabSz="422041">
              <a:lnSpc>
                <a:spcPts val="1477"/>
              </a:lnSpc>
            </a:pPr>
            <a:r>
              <a:rPr lang="ja-JP" altLang="en-US" sz="1108" dirty="0">
                <a:solidFill>
                  <a:prstClr val="black"/>
                </a:solidFill>
                <a:latin typeface="+mn-ea"/>
              </a:rPr>
              <a:t>民間では当たり前のシステム・ガバナンスのあり方を</a:t>
            </a:r>
            <a:endParaRPr lang="en-US" altLang="ja-JP" sz="1108" dirty="0">
              <a:solidFill>
                <a:prstClr val="black"/>
              </a:solidFill>
              <a:latin typeface="+mn-ea"/>
            </a:endParaRPr>
          </a:p>
          <a:p>
            <a:pPr defTabSz="422041">
              <a:lnSpc>
                <a:spcPts val="1477"/>
              </a:lnSpc>
            </a:pPr>
            <a:r>
              <a:rPr lang="ja-JP" altLang="en-US" sz="1108" dirty="0">
                <a:solidFill>
                  <a:prstClr val="black"/>
                </a:solidFill>
                <a:latin typeface="+mn-ea"/>
              </a:rPr>
              <a:t>めざす。</a:t>
            </a:r>
            <a:endParaRPr lang="ja-JP" altLang="en-US" sz="1846" dirty="0">
              <a:solidFill>
                <a:prstClr val="black"/>
              </a:solidFill>
              <a:latin typeface="+mn-ea"/>
            </a:endParaRPr>
          </a:p>
        </p:txBody>
      </p:sp>
      <p:sp>
        <p:nvSpPr>
          <p:cNvPr id="16" name="正方形/長方形 15">
            <a:extLst>
              <a:ext uri="{FF2B5EF4-FFF2-40B4-BE49-F238E27FC236}">
                <a16:creationId xmlns:a16="http://schemas.microsoft.com/office/drawing/2014/main" id="{7057E95A-637D-4DC2-94E3-11173D081521}"/>
              </a:ext>
            </a:extLst>
          </p:cNvPr>
          <p:cNvSpPr/>
          <p:nvPr/>
        </p:nvSpPr>
        <p:spPr>
          <a:xfrm>
            <a:off x="5292174" y="4556517"/>
            <a:ext cx="3514941" cy="669414"/>
          </a:xfrm>
          <a:prstGeom prst="rect">
            <a:avLst/>
          </a:prstGeom>
        </p:spPr>
        <p:txBody>
          <a:bodyPr wrap="square">
            <a:spAutoFit/>
          </a:bodyPr>
          <a:lstStyle/>
          <a:p>
            <a:pPr defTabSz="422041">
              <a:lnSpc>
                <a:spcPts val="1477"/>
              </a:lnSpc>
            </a:pPr>
            <a:r>
              <a:rPr lang="ja-JP" altLang="en-US" sz="1200" dirty="0">
                <a:solidFill>
                  <a:prstClr val="black"/>
                </a:solidFill>
              </a:rPr>
              <a:t>サービスやデータの共同化・共有化の促進のため、標準仕様（</a:t>
            </a:r>
            <a:r>
              <a:rPr lang="ja-JP" altLang="en-US" sz="1200" dirty="0" smtClean="0">
                <a:solidFill>
                  <a:prstClr val="black"/>
                </a:solidFill>
              </a:rPr>
              <a:t>都市</a:t>
            </a:r>
            <a:r>
              <a:rPr lang="en-US" altLang="ja-JP" sz="1200" dirty="0" smtClean="0">
                <a:solidFill>
                  <a:prstClr val="black"/>
                </a:solidFill>
              </a:rPr>
              <a:t>OS</a:t>
            </a:r>
            <a:r>
              <a:rPr lang="ja-JP" altLang="en-US" sz="1200" dirty="0" smtClean="0">
                <a:solidFill>
                  <a:prstClr val="black"/>
                </a:solidFill>
              </a:rPr>
              <a:t>）</a:t>
            </a:r>
            <a:r>
              <a:rPr lang="ja-JP" altLang="en-US" sz="1200" dirty="0">
                <a:solidFill>
                  <a:prstClr val="black"/>
                </a:solidFill>
              </a:rPr>
              <a:t>を定め、市町村および、庁内各部局の行政システムやデジタルサービスにも浸透させる。</a:t>
            </a:r>
          </a:p>
        </p:txBody>
      </p:sp>
      <p:sp>
        <p:nvSpPr>
          <p:cNvPr id="17" name="正方形/長方形 16">
            <a:extLst>
              <a:ext uri="{FF2B5EF4-FFF2-40B4-BE49-F238E27FC236}">
                <a16:creationId xmlns:a16="http://schemas.microsoft.com/office/drawing/2014/main" id="{FF6E4C07-DBD0-44E5-BCC2-0D9698932902}"/>
              </a:ext>
            </a:extLst>
          </p:cNvPr>
          <p:cNvSpPr/>
          <p:nvPr/>
        </p:nvSpPr>
        <p:spPr>
          <a:xfrm>
            <a:off x="4091716" y="5726803"/>
            <a:ext cx="878816" cy="461665"/>
          </a:xfrm>
          <a:prstGeom prst="rect">
            <a:avLst/>
          </a:prstGeom>
        </p:spPr>
        <p:txBody>
          <a:bodyPr wrap="square">
            <a:spAutoFit/>
          </a:bodyPr>
          <a:lstStyle/>
          <a:p>
            <a:pPr algn="ctr" defTabSz="422041"/>
            <a:r>
              <a:rPr lang="ja-JP" altLang="en-US" sz="1200" dirty="0">
                <a:solidFill>
                  <a:srgbClr val="FF0000"/>
                </a:solidFill>
                <a:latin typeface="HGP創英角ｺﾞｼｯｸUB" panose="020B0900000000000000" pitchFamily="50" charset="-128"/>
                <a:ea typeface="HGP創英角ｺﾞｼｯｸUB" panose="020B0900000000000000" pitchFamily="50" charset="-128"/>
              </a:rPr>
              <a:t>組織・権限</a:t>
            </a:r>
            <a:endParaRPr lang="en-US" altLang="ja-JP" sz="1200" dirty="0">
              <a:solidFill>
                <a:srgbClr val="FF0000"/>
              </a:solidFill>
              <a:latin typeface="HGP創英角ｺﾞｼｯｸUB" panose="020B0900000000000000" pitchFamily="50" charset="-128"/>
              <a:ea typeface="HGP創英角ｺﾞｼｯｸUB" panose="020B0900000000000000" pitchFamily="50" charset="-128"/>
            </a:endParaRPr>
          </a:p>
          <a:p>
            <a:pPr algn="ctr" defTabSz="422041"/>
            <a:r>
              <a:rPr lang="ja-JP" altLang="en-US" sz="1200" dirty="0">
                <a:solidFill>
                  <a:srgbClr val="FF0000"/>
                </a:solidFill>
                <a:latin typeface="HGP創英角ｺﾞｼｯｸUB" panose="020B0900000000000000" pitchFamily="50" charset="-128"/>
                <a:ea typeface="HGP創英角ｺﾞｼｯｸUB" panose="020B0900000000000000" pitchFamily="50" charset="-128"/>
              </a:rPr>
              <a:t>の不在</a:t>
            </a:r>
            <a:endParaRPr lang="ja-JP" altLang="en-US" sz="20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8" name="正方形/長方形 17">
            <a:extLst>
              <a:ext uri="{FF2B5EF4-FFF2-40B4-BE49-F238E27FC236}">
                <a16:creationId xmlns:a16="http://schemas.microsoft.com/office/drawing/2014/main" id="{79E12B03-553D-4749-B8B4-33303DF4CCBF}"/>
              </a:ext>
            </a:extLst>
          </p:cNvPr>
          <p:cNvSpPr/>
          <p:nvPr/>
        </p:nvSpPr>
        <p:spPr>
          <a:xfrm>
            <a:off x="4123291" y="5030939"/>
            <a:ext cx="800219" cy="461665"/>
          </a:xfrm>
          <a:prstGeom prst="rect">
            <a:avLst/>
          </a:prstGeom>
        </p:spPr>
        <p:txBody>
          <a:bodyPr wrap="none">
            <a:spAutoFit/>
          </a:bodyPr>
          <a:lstStyle/>
          <a:p>
            <a:pPr algn="ctr" defTabSz="422041"/>
            <a:r>
              <a:rPr lang="ja-JP" altLang="en-US" sz="1200" dirty="0">
                <a:solidFill>
                  <a:srgbClr val="FF0000"/>
                </a:solidFill>
                <a:latin typeface="HGP創英角ｺﾞｼｯｸUB" panose="020B0900000000000000" pitchFamily="50" charset="-128"/>
                <a:ea typeface="HGP創英角ｺﾞｼｯｸUB" panose="020B0900000000000000" pitchFamily="50" charset="-128"/>
              </a:rPr>
              <a:t>デジタル</a:t>
            </a:r>
            <a:endParaRPr lang="en-US" altLang="ja-JP" sz="1200" dirty="0">
              <a:solidFill>
                <a:srgbClr val="FF0000"/>
              </a:solidFill>
              <a:latin typeface="HGP創英角ｺﾞｼｯｸUB" panose="020B0900000000000000" pitchFamily="50" charset="-128"/>
              <a:ea typeface="HGP創英角ｺﾞｼｯｸUB" panose="020B0900000000000000" pitchFamily="50" charset="-128"/>
            </a:endParaRPr>
          </a:p>
          <a:p>
            <a:pPr algn="ctr" defTabSz="422041"/>
            <a:r>
              <a:rPr lang="ja-JP" altLang="en-US" sz="1200" dirty="0">
                <a:solidFill>
                  <a:srgbClr val="FF0000"/>
                </a:solidFill>
                <a:latin typeface="HGP創英角ｺﾞｼｯｸUB" panose="020B0900000000000000" pitchFamily="50" charset="-128"/>
                <a:ea typeface="HGP創英角ｺﾞｼｯｸUB" panose="020B0900000000000000" pitchFamily="50" charset="-128"/>
              </a:rPr>
              <a:t>人材不足</a:t>
            </a:r>
          </a:p>
        </p:txBody>
      </p:sp>
      <p:grpSp>
        <p:nvGrpSpPr>
          <p:cNvPr id="19" name="グループ化 18">
            <a:extLst>
              <a:ext uri="{FF2B5EF4-FFF2-40B4-BE49-F238E27FC236}">
                <a16:creationId xmlns:a16="http://schemas.microsoft.com/office/drawing/2014/main" id="{0C493587-4DDD-4775-B991-18E3C21E80A0}"/>
              </a:ext>
            </a:extLst>
          </p:cNvPr>
          <p:cNvGrpSpPr/>
          <p:nvPr/>
        </p:nvGrpSpPr>
        <p:grpSpPr>
          <a:xfrm>
            <a:off x="1110268" y="2007186"/>
            <a:ext cx="1691734" cy="1633024"/>
            <a:chOff x="2045270" y="737986"/>
            <a:chExt cx="1832711" cy="1769109"/>
          </a:xfrm>
        </p:grpSpPr>
        <p:sp>
          <p:nvSpPr>
            <p:cNvPr id="20" name="楕円 19">
              <a:extLst>
                <a:ext uri="{FF2B5EF4-FFF2-40B4-BE49-F238E27FC236}">
                  <a16:creationId xmlns:a16="http://schemas.microsoft.com/office/drawing/2014/main" id="{9C81F6D6-6280-43BC-B13C-C9B149AD618F}"/>
                </a:ext>
              </a:extLst>
            </p:cNvPr>
            <p:cNvSpPr/>
            <p:nvPr/>
          </p:nvSpPr>
          <p:spPr>
            <a:xfrm>
              <a:off x="2045270" y="737986"/>
              <a:ext cx="1769109" cy="1769109"/>
            </a:xfrm>
            <a:prstGeom prst="ellipse">
              <a:avLst/>
            </a:prstGeom>
            <a:solidFill>
              <a:schemeClr val="bg1"/>
            </a:solidFill>
            <a:ln w="9842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21" name="正方形/長方形 20">
              <a:extLst>
                <a:ext uri="{FF2B5EF4-FFF2-40B4-BE49-F238E27FC236}">
                  <a16:creationId xmlns:a16="http://schemas.microsoft.com/office/drawing/2014/main" id="{5A8FCA39-06F5-4AA3-845F-A1C7E30AB445}"/>
                </a:ext>
              </a:extLst>
            </p:cNvPr>
            <p:cNvSpPr/>
            <p:nvPr/>
          </p:nvSpPr>
          <p:spPr>
            <a:xfrm>
              <a:off x="2045270" y="1676729"/>
              <a:ext cx="1832711" cy="500137"/>
            </a:xfrm>
            <a:prstGeom prst="rect">
              <a:avLst/>
            </a:prstGeom>
          </p:spPr>
          <p:txBody>
            <a:bodyPr wrap="square">
              <a:spAutoFit/>
            </a:bodyPr>
            <a:lstStyle/>
            <a:p>
              <a:pPr algn="ctr" defTabSz="422041"/>
              <a:r>
                <a:rPr lang="ja-JP" altLang="en-US" sz="1200" b="1" dirty="0">
                  <a:solidFill>
                    <a:prstClr val="black"/>
                  </a:solidFill>
                  <a:latin typeface="Meiryo UI" panose="020B0604030504040204" pitchFamily="50" charset="-128"/>
                  <a:ea typeface="Meiryo UI" panose="020B0604030504040204" pitchFamily="50" charset="-128"/>
                </a:rPr>
                <a:t>デジタル戦略</a:t>
              </a:r>
              <a:r>
                <a:rPr lang="ja-JP" altLang="en-US" sz="1200" b="1" dirty="0" smtClean="0">
                  <a:solidFill>
                    <a:prstClr val="black"/>
                  </a:solidFill>
                  <a:latin typeface="Meiryo UI" panose="020B0604030504040204" pitchFamily="50" charset="-128"/>
                  <a:ea typeface="Meiryo UI" panose="020B0604030504040204" pitchFamily="50" charset="-128"/>
                </a:rPr>
                <a:t>の府庁全体の整合性</a:t>
              </a:r>
              <a:r>
                <a:rPr lang="ja-JP" altLang="en-US" sz="1200" b="1" dirty="0">
                  <a:solidFill>
                    <a:prstClr val="black"/>
                  </a:solidFill>
                  <a:latin typeface="Meiryo UI" panose="020B0604030504040204" pitchFamily="50" charset="-128"/>
                  <a:ea typeface="Meiryo UI" panose="020B0604030504040204" pitchFamily="50" charset="-128"/>
                </a:rPr>
                <a:t>の課題</a:t>
              </a:r>
            </a:p>
          </p:txBody>
        </p:sp>
        <p:sp>
          <p:nvSpPr>
            <p:cNvPr id="22" name="テキスト ボックス 21">
              <a:extLst>
                <a:ext uri="{FF2B5EF4-FFF2-40B4-BE49-F238E27FC236}">
                  <a16:creationId xmlns:a16="http://schemas.microsoft.com/office/drawing/2014/main" id="{14458341-5165-475B-A648-9B419D641751}"/>
                </a:ext>
              </a:extLst>
            </p:cNvPr>
            <p:cNvSpPr txBox="1"/>
            <p:nvPr/>
          </p:nvSpPr>
          <p:spPr>
            <a:xfrm>
              <a:off x="2343448" y="993670"/>
              <a:ext cx="1162358" cy="592524"/>
            </a:xfrm>
            <a:prstGeom prst="rect">
              <a:avLst/>
            </a:prstGeom>
            <a:noFill/>
          </p:spPr>
          <p:txBody>
            <a:bodyPr wrap="square" rtlCol="0">
              <a:spAutoFit/>
            </a:bodyPr>
            <a:lstStyle/>
            <a:p>
              <a:pPr algn="ctr" defTabSz="422041"/>
              <a:r>
                <a:rPr kumimoji="1" lang="ja-JP" altLang="en-US" sz="2954" dirty="0">
                  <a:solidFill>
                    <a:srgbClr val="FF0000"/>
                  </a:solidFill>
                  <a:latin typeface="HGP創英角ｺﾞｼｯｸUB" panose="020B0900000000000000" pitchFamily="50" charset="-128"/>
                  <a:ea typeface="HGP創英角ｺﾞｼｯｸUB" panose="020B0900000000000000" pitchFamily="50" charset="-128"/>
                </a:rPr>
                <a:t>課題</a:t>
              </a:r>
            </a:p>
          </p:txBody>
        </p:sp>
        <p:cxnSp>
          <p:nvCxnSpPr>
            <p:cNvPr id="23" name="直線コネクタ 22">
              <a:extLst>
                <a:ext uri="{FF2B5EF4-FFF2-40B4-BE49-F238E27FC236}">
                  <a16:creationId xmlns:a16="http://schemas.microsoft.com/office/drawing/2014/main" id="{FF057BDD-A7F4-418F-AB6E-751E0C69BDDB}"/>
                </a:ext>
              </a:extLst>
            </p:cNvPr>
            <p:cNvCxnSpPr/>
            <p:nvPr/>
          </p:nvCxnSpPr>
          <p:spPr>
            <a:xfrm>
              <a:off x="2756425" y="1603159"/>
              <a:ext cx="3364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グループ化 23">
            <a:extLst>
              <a:ext uri="{FF2B5EF4-FFF2-40B4-BE49-F238E27FC236}">
                <a16:creationId xmlns:a16="http://schemas.microsoft.com/office/drawing/2014/main" id="{3A18F768-3C6C-4EFB-97D7-C7C4F5A5ACA6}"/>
              </a:ext>
            </a:extLst>
          </p:cNvPr>
          <p:cNvGrpSpPr/>
          <p:nvPr/>
        </p:nvGrpSpPr>
        <p:grpSpPr>
          <a:xfrm>
            <a:off x="6132099" y="1957135"/>
            <a:ext cx="1633024" cy="1633024"/>
            <a:chOff x="2045270" y="737986"/>
            <a:chExt cx="1769109" cy="1769109"/>
          </a:xfrm>
        </p:grpSpPr>
        <p:sp>
          <p:nvSpPr>
            <p:cNvPr id="25" name="楕円 24">
              <a:extLst>
                <a:ext uri="{FF2B5EF4-FFF2-40B4-BE49-F238E27FC236}">
                  <a16:creationId xmlns:a16="http://schemas.microsoft.com/office/drawing/2014/main" id="{8A9183B5-826F-4022-AF91-DF82765A677A}"/>
                </a:ext>
              </a:extLst>
            </p:cNvPr>
            <p:cNvSpPr/>
            <p:nvPr/>
          </p:nvSpPr>
          <p:spPr>
            <a:xfrm>
              <a:off x="2045270" y="737986"/>
              <a:ext cx="1769109" cy="1769109"/>
            </a:xfrm>
            <a:prstGeom prst="ellipse">
              <a:avLst/>
            </a:prstGeom>
            <a:solidFill>
              <a:schemeClr val="bg1"/>
            </a:solidFill>
            <a:ln w="98425">
              <a:solidFill>
                <a:srgbClr val="003A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26" name="正方形/長方形 25">
              <a:extLst>
                <a:ext uri="{FF2B5EF4-FFF2-40B4-BE49-F238E27FC236}">
                  <a16:creationId xmlns:a16="http://schemas.microsoft.com/office/drawing/2014/main" id="{F56A44ED-A273-4739-B029-0F83340BC28F}"/>
                </a:ext>
              </a:extLst>
            </p:cNvPr>
            <p:cNvSpPr/>
            <p:nvPr/>
          </p:nvSpPr>
          <p:spPr>
            <a:xfrm>
              <a:off x="2101785" y="1659504"/>
              <a:ext cx="1637070" cy="500137"/>
            </a:xfrm>
            <a:prstGeom prst="rect">
              <a:avLst/>
            </a:prstGeom>
          </p:spPr>
          <p:txBody>
            <a:bodyPr wrap="square">
              <a:spAutoFit/>
            </a:bodyPr>
            <a:lstStyle/>
            <a:p>
              <a:pPr algn="ctr" defTabSz="422041"/>
              <a:r>
                <a:rPr lang="ja-JP" altLang="en-US" sz="1200" b="1" dirty="0">
                  <a:solidFill>
                    <a:prstClr val="black"/>
                  </a:solidFill>
                  <a:latin typeface="Meiryo UI" panose="020B0604030504040204" pitchFamily="50" charset="-128"/>
                  <a:ea typeface="Meiryo UI" panose="020B0604030504040204" pitchFamily="50" charset="-128"/>
                </a:rPr>
                <a:t>課題解決機能</a:t>
              </a:r>
              <a:r>
                <a:rPr lang="ja-JP" altLang="en-US" sz="1200" b="1" dirty="0" smtClean="0">
                  <a:solidFill>
                    <a:prstClr val="black"/>
                  </a:solidFill>
                  <a:latin typeface="Meiryo UI" panose="020B0604030504040204" pitchFamily="50" charset="-128"/>
                  <a:ea typeface="Meiryo UI" panose="020B0604030504040204" pitchFamily="50" charset="-128"/>
                </a:rPr>
                <a:t>と責任</a:t>
              </a:r>
              <a:r>
                <a:rPr lang="ja-JP" altLang="en-US" sz="1200" b="1" dirty="0">
                  <a:solidFill>
                    <a:prstClr val="black"/>
                  </a:solidFill>
                  <a:latin typeface="Meiryo UI" panose="020B0604030504040204" pitchFamily="50" charset="-128"/>
                  <a:ea typeface="Meiryo UI" panose="020B0604030504040204" pitchFamily="50" charset="-128"/>
                </a:rPr>
                <a:t>をもつ組織創設</a:t>
              </a:r>
              <a:endParaRPr lang="ja-JP" altLang="en-US" sz="2400" b="1" dirty="0">
                <a:solidFill>
                  <a:prstClr val="black"/>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4B1CC6E4-9A0D-4B75-AC47-82C2C9B3D731}"/>
                </a:ext>
              </a:extLst>
            </p:cNvPr>
            <p:cNvSpPr txBox="1"/>
            <p:nvPr/>
          </p:nvSpPr>
          <p:spPr>
            <a:xfrm>
              <a:off x="2260378" y="1031474"/>
              <a:ext cx="1328497" cy="530978"/>
            </a:xfrm>
            <a:prstGeom prst="rect">
              <a:avLst/>
            </a:prstGeom>
            <a:noFill/>
          </p:spPr>
          <p:txBody>
            <a:bodyPr wrap="square" rtlCol="0">
              <a:spAutoFit/>
            </a:bodyPr>
            <a:lstStyle/>
            <a:p>
              <a:pPr algn="ctr" defTabSz="422041"/>
              <a:r>
                <a:rPr kumimoji="1" lang="ja-JP" altLang="en-US" sz="2585" dirty="0">
                  <a:solidFill>
                    <a:srgbClr val="003A99"/>
                  </a:solidFill>
                  <a:latin typeface="HGP創英角ｺﾞｼｯｸUB" panose="020B0900000000000000" pitchFamily="50" charset="-128"/>
                  <a:ea typeface="HGP創英角ｺﾞｼｯｸUB" panose="020B0900000000000000" pitchFamily="50" charset="-128"/>
                </a:rPr>
                <a:t>解決策</a:t>
              </a:r>
            </a:p>
          </p:txBody>
        </p:sp>
        <p:cxnSp>
          <p:nvCxnSpPr>
            <p:cNvPr id="28" name="直線コネクタ 27">
              <a:extLst>
                <a:ext uri="{FF2B5EF4-FFF2-40B4-BE49-F238E27FC236}">
                  <a16:creationId xmlns:a16="http://schemas.microsoft.com/office/drawing/2014/main" id="{B1700FDC-2A3F-4B16-9D6C-A9F9E2C44611}"/>
                </a:ext>
              </a:extLst>
            </p:cNvPr>
            <p:cNvCxnSpPr/>
            <p:nvPr/>
          </p:nvCxnSpPr>
          <p:spPr>
            <a:xfrm>
              <a:off x="2756425" y="1603159"/>
              <a:ext cx="336404" cy="0"/>
            </a:xfrm>
            <a:prstGeom prst="line">
              <a:avLst/>
            </a:prstGeom>
            <a:ln w="28575">
              <a:solidFill>
                <a:srgbClr val="003A99"/>
              </a:solidFill>
            </a:ln>
          </p:spPr>
          <p:style>
            <a:lnRef idx="1">
              <a:schemeClr val="accent1"/>
            </a:lnRef>
            <a:fillRef idx="0">
              <a:schemeClr val="accent1"/>
            </a:fillRef>
            <a:effectRef idx="0">
              <a:schemeClr val="accent1"/>
            </a:effectRef>
            <a:fontRef idx="minor">
              <a:schemeClr val="tx1"/>
            </a:fontRef>
          </p:style>
        </p:cxnSp>
      </p:grpSp>
      <p:sp>
        <p:nvSpPr>
          <p:cNvPr id="29" name="正方形/長方形 28">
            <a:extLst>
              <a:ext uri="{FF2B5EF4-FFF2-40B4-BE49-F238E27FC236}">
                <a16:creationId xmlns:a16="http://schemas.microsoft.com/office/drawing/2014/main" id="{0BCD28A2-6FFE-42F8-A7B6-E4A661E40E46}"/>
              </a:ext>
            </a:extLst>
          </p:cNvPr>
          <p:cNvSpPr/>
          <p:nvPr/>
        </p:nvSpPr>
        <p:spPr>
          <a:xfrm>
            <a:off x="3384298" y="3819481"/>
            <a:ext cx="1666437" cy="27081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pic>
        <p:nvPicPr>
          <p:cNvPr id="30" name="図 29">
            <a:extLst>
              <a:ext uri="{FF2B5EF4-FFF2-40B4-BE49-F238E27FC236}">
                <a16:creationId xmlns:a16="http://schemas.microsoft.com/office/drawing/2014/main" id="{D3D57E5E-98F9-4F75-853C-4446915054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0559" y="4281555"/>
            <a:ext cx="379237" cy="379237"/>
          </a:xfrm>
          <a:prstGeom prst="rect">
            <a:avLst/>
          </a:prstGeom>
        </p:spPr>
      </p:pic>
      <p:pic>
        <p:nvPicPr>
          <p:cNvPr id="31" name="図 30">
            <a:extLst>
              <a:ext uri="{FF2B5EF4-FFF2-40B4-BE49-F238E27FC236}">
                <a16:creationId xmlns:a16="http://schemas.microsoft.com/office/drawing/2014/main" id="{7FC64B34-33E6-439D-93D9-50F4FDE154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5737" y="5030940"/>
            <a:ext cx="447942" cy="447942"/>
          </a:xfrm>
          <a:prstGeom prst="rect">
            <a:avLst/>
          </a:prstGeom>
        </p:spPr>
      </p:pic>
      <p:pic>
        <p:nvPicPr>
          <p:cNvPr id="32" name="図 31">
            <a:extLst>
              <a:ext uri="{FF2B5EF4-FFF2-40B4-BE49-F238E27FC236}">
                <a16:creationId xmlns:a16="http://schemas.microsoft.com/office/drawing/2014/main" id="{002AC6AC-4FD6-4225-9446-9BB0AE5136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2302" y="5721971"/>
            <a:ext cx="391878" cy="391878"/>
          </a:xfrm>
          <a:prstGeom prst="rect">
            <a:avLst/>
          </a:prstGeom>
        </p:spPr>
      </p:pic>
      <p:sp>
        <p:nvSpPr>
          <p:cNvPr id="33" name="正方形/長方形 32">
            <a:extLst>
              <a:ext uri="{FF2B5EF4-FFF2-40B4-BE49-F238E27FC236}">
                <a16:creationId xmlns:a16="http://schemas.microsoft.com/office/drawing/2014/main" id="{D4A793E0-7CF7-4B87-86E8-815BA9052176}"/>
              </a:ext>
            </a:extLst>
          </p:cNvPr>
          <p:cNvSpPr/>
          <p:nvPr/>
        </p:nvSpPr>
        <p:spPr>
          <a:xfrm>
            <a:off x="477353" y="3746356"/>
            <a:ext cx="800219" cy="338554"/>
          </a:xfrm>
          <a:prstGeom prst="rect">
            <a:avLst/>
          </a:prstGeom>
        </p:spPr>
        <p:txBody>
          <a:bodyPr wrap="none">
            <a:spAutoFit/>
          </a:bodyPr>
          <a:lstStyle/>
          <a:p>
            <a:pPr defTabSz="422041"/>
            <a:r>
              <a:rPr lang="ja-JP" altLang="en-US" sz="1600" b="1" dirty="0">
                <a:solidFill>
                  <a:srgbClr val="FF0000"/>
                </a:solidFill>
                <a:latin typeface="BIZ UDゴシック" panose="020B0400000000000000" pitchFamily="49" charset="-128"/>
                <a:ea typeface="BIZ UDゴシック" panose="020B0400000000000000" pitchFamily="49" charset="-128"/>
              </a:rPr>
              <a:t>重　複</a:t>
            </a:r>
          </a:p>
        </p:txBody>
      </p:sp>
      <p:sp>
        <p:nvSpPr>
          <p:cNvPr id="34" name="正方形/長方形 33">
            <a:extLst>
              <a:ext uri="{FF2B5EF4-FFF2-40B4-BE49-F238E27FC236}">
                <a16:creationId xmlns:a16="http://schemas.microsoft.com/office/drawing/2014/main" id="{9FF9ABD9-FECE-4167-A246-B7CA748326CB}"/>
              </a:ext>
            </a:extLst>
          </p:cNvPr>
          <p:cNvSpPr/>
          <p:nvPr/>
        </p:nvSpPr>
        <p:spPr>
          <a:xfrm>
            <a:off x="437159" y="4745077"/>
            <a:ext cx="800219" cy="338554"/>
          </a:xfrm>
          <a:prstGeom prst="rect">
            <a:avLst/>
          </a:prstGeom>
        </p:spPr>
        <p:txBody>
          <a:bodyPr wrap="none">
            <a:spAutoFit/>
          </a:bodyPr>
          <a:lstStyle/>
          <a:p>
            <a:pPr defTabSz="422041"/>
            <a:r>
              <a:rPr lang="ja-JP" altLang="en-US" sz="1600" b="1" dirty="0">
                <a:solidFill>
                  <a:srgbClr val="FF0000"/>
                </a:solidFill>
                <a:latin typeface="BIZ UDゴシック" panose="020B0400000000000000" pitchFamily="49" charset="-128"/>
                <a:ea typeface="BIZ UDゴシック" panose="020B0400000000000000" pitchFamily="49" charset="-128"/>
              </a:rPr>
              <a:t>不整合</a:t>
            </a:r>
          </a:p>
        </p:txBody>
      </p:sp>
      <p:sp>
        <p:nvSpPr>
          <p:cNvPr id="35" name="正方形/長方形 34">
            <a:extLst>
              <a:ext uri="{FF2B5EF4-FFF2-40B4-BE49-F238E27FC236}">
                <a16:creationId xmlns:a16="http://schemas.microsoft.com/office/drawing/2014/main" id="{A4F5886F-4161-49BF-8355-4F9F431FEFBD}"/>
              </a:ext>
            </a:extLst>
          </p:cNvPr>
          <p:cNvSpPr/>
          <p:nvPr/>
        </p:nvSpPr>
        <p:spPr>
          <a:xfrm>
            <a:off x="413839" y="5690445"/>
            <a:ext cx="1800493" cy="307777"/>
          </a:xfrm>
          <a:prstGeom prst="rect">
            <a:avLst/>
          </a:prstGeom>
        </p:spPr>
        <p:txBody>
          <a:bodyPr wrap="none">
            <a:spAutoFit/>
          </a:bodyPr>
          <a:lstStyle/>
          <a:p>
            <a:pPr defTabSz="422041"/>
            <a:r>
              <a:rPr lang="ja-JP" altLang="en-US" sz="1400" b="1" dirty="0">
                <a:solidFill>
                  <a:srgbClr val="FF0000"/>
                </a:solidFill>
                <a:latin typeface="BIZ UDゴシック" panose="020B0400000000000000" pitchFamily="49" charset="-128"/>
                <a:ea typeface="BIZ UDゴシック" panose="020B0400000000000000" pitchFamily="49" charset="-128"/>
              </a:rPr>
              <a:t>ブラックボックス化</a:t>
            </a:r>
          </a:p>
        </p:txBody>
      </p:sp>
      <p:sp>
        <p:nvSpPr>
          <p:cNvPr id="36" name="右矢印 113">
            <a:extLst>
              <a:ext uri="{FF2B5EF4-FFF2-40B4-BE49-F238E27FC236}">
                <a16:creationId xmlns:a16="http://schemas.microsoft.com/office/drawing/2014/main" id="{2084667F-3CFF-4079-8911-C7B1C45F3D08}"/>
              </a:ext>
            </a:extLst>
          </p:cNvPr>
          <p:cNvSpPr/>
          <p:nvPr/>
        </p:nvSpPr>
        <p:spPr>
          <a:xfrm>
            <a:off x="3141878" y="4221488"/>
            <a:ext cx="528284" cy="292943"/>
          </a:xfrm>
          <a:prstGeom prst="rightArrow">
            <a:avLst>
              <a:gd name="adj1" fmla="val 50000"/>
              <a:gd name="adj2" fmla="val 59376"/>
            </a:avLst>
          </a:prstGeom>
          <a:solidFill>
            <a:srgbClr val="FF9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300" b="1">
              <a:solidFill>
                <a:prstClr val="white"/>
              </a:solidFill>
              <a:latin typeface="BIZ UDゴシック" panose="020B0400000000000000" pitchFamily="49" charset="-128"/>
              <a:ea typeface="BIZ UDゴシック" panose="020B0400000000000000" pitchFamily="49" charset="-128"/>
            </a:endParaRPr>
          </a:p>
        </p:txBody>
      </p:sp>
      <p:sp>
        <p:nvSpPr>
          <p:cNvPr id="37" name="右矢印 114">
            <a:extLst>
              <a:ext uri="{FF2B5EF4-FFF2-40B4-BE49-F238E27FC236}">
                <a16:creationId xmlns:a16="http://schemas.microsoft.com/office/drawing/2014/main" id="{DDD6A445-BF00-4120-87C0-9349006A6FF8}"/>
              </a:ext>
            </a:extLst>
          </p:cNvPr>
          <p:cNvSpPr/>
          <p:nvPr/>
        </p:nvSpPr>
        <p:spPr>
          <a:xfrm>
            <a:off x="3113791" y="5179251"/>
            <a:ext cx="528284" cy="292943"/>
          </a:xfrm>
          <a:prstGeom prst="rightArrow">
            <a:avLst>
              <a:gd name="adj1" fmla="val 50000"/>
              <a:gd name="adj2" fmla="val 59376"/>
            </a:avLst>
          </a:prstGeom>
          <a:solidFill>
            <a:srgbClr val="FF9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300" b="1">
              <a:solidFill>
                <a:prstClr val="white"/>
              </a:solidFill>
              <a:latin typeface="BIZ UDゴシック" panose="020B0400000000000000" pitchFamily="49" charset="-128"/>
              <a:ea typeface="BIZ UDゴシック" panose="020B0400000000000000" pitchFamily="49" charset="-128"/>
            </a:endParaRPr>
          </a:p>
        </p:txBody>
      </p:sp>
      <p:sp>
        <p:nvSpPr>
          <p:cNvPr id="38" name="右矢印 115">
            <a:extLst>
              <a:ext uri="{FF2B5EF4-FFF2-40B4-BE49-F238E27FC236}">
                <a16:creationId xmlns:a16="http://schemas.microsoft.com/office/drawing/2014/main" id="{3B763FE2-5CA7-4E26-A3CF-9129C1F74D7E}"/>
              </a:ext>
            </a:extLst>
          </p:cNvPr>
          <p:cNvSpPr/>
          <p:nvPr/>
        </p:nvSpPr>
        <p:spPr>
          <a:xfrm>
            <a:off x="3121362" y="6097554"/>
            <a:ext cx="528284" cy="292943"/>
          </a:xfrm>
          <a:prstGeom prst="rightArrow">
            <a:avLst>
              <a:gd name="adj1" fmla="val 50000"/>
              <a:gd name="adj2" fmla="val 59376"/>
            </a:avLst>
          </a:prstGeom>
          <a:solidFill>
            <a:srgbClr val="FF99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300" b="1">
              <a:solidFill>
                <a:prstClr val="white"/>
              </a:solidFill>
              <a:latin typeface="BIZ UDゴシック" panose="020B0400000000000000" pitchFamily="49" charset="-128"/>
              <a:ea typeface="BIZ UDゴシック" panose="020B0400000000000000" pitchFamily="49" charset="-128"/>
            </a:endParaRPr>
          </a:p>
        </p:txBody>
      </p:sp>
      <p:pic>
        <p:nvPicPr>
          <p:cNvPr id="39" name="図 38">
            <a:extLst>
              <a:ext uri="{FF2B5EF4-FFF2-40B4-BE49-F238E27FC236}">
                <a16:creationId xmlns:a16="http://schemas.microsoft.com/office/drawing/2014/main" id="{09DB7158-82F9-4FF4-ACC6-1CFEB4B1153D}"/>
              </a:ext>
            </a:extLst>
          </p:cNvPr>
          <p:cNvPicPr>
            <a:picLocks noChangeAspect="1"/>
          </p:cNvPicPr>
          <p:nvPr/>
        </p:nvPicPr>
        <p:blipFill>
          <a:blip r:embed="rId5"/>
          <a:stretch>
            <a:fillRect/>
          </a:stretch>
        </p:blipFill>
        <p:spPr>
          <a:xfrm flipV="1">
            <a:off x="5413464" y="4374690"/>
            <a:ext cx="169144" cy="169144"/>
          </a:xfrm>
          <a:prstGeom prst="rect">
            <a:avLst/>
          </a:prstGeom>
        </p:spPr>
      </p:pic>
      <p:pic>
        <p:nvPicPr>
          <p:cNvPr id="40" name="図 39">
            <a:extLst>
              <a:ext uri="{FF2B5EF4-FFF2-40B4-BE49-F238E27FC236}">
                <a16:creationId xmlns:a16="http://schemas.microsoft.com/office/drawing/2014/main" id="{D5EBB147-0079-4265-9E53-ADCEB48C3E83}"/>
              </a:ext>
            </a:extLst>
          </p:cNvPr>
          <p:cNvPicPr>
            <a:picLocks noChangeAspect="1"/>
          </p:cNvPicPr>
          <p:nvPr/>
        </p:nvPicPr>
        <p:blipFill>
          <a:blip r:embed="rId5"/>
          <a:stretch>
            <a:fillRect/>
          </a:stretch>
        </p:blipFill>
        <p:spPr>
          <a:xfrm flipV="1">
            <a:off x="5411677" y="5371601"/>
            <a:ext cx="169144" cy="169144"/>
          </a:xfrm>
          <a:prstGeom prst="rect">
            <a:avLst/>
          </a:prstGeom>
        </p:spPr>
      </p:pic>
      <p:sp>
        <p:nvSpPr>
          <p:cNvPr id="41" name="正方形/長方形 40">
            <a:extLst>
              <a:ext uri="{FF2B5EF4-FFF2-40B4-BE49-F238E27FC236}">
                <a16:creationId xmlns:a16="http://schemas.microsoft.com/office/drawing/2014/main" id="{CC2375C6-5D16-4D5B-9C06-E85918E25223}"/>
              </a:ext>
            </a:extLst>
          </p:cNvPr>
          <p:cNvSpPr/>
          <p:nvPr/>
        </p:nvSpPr>
        <p:spPr>
          <a:xfrm>
            <a:off x="709148" y="1541039"/>
            <a:ext cx="2214736" cy="301108"/>
          </a:xfrm>
          <a:prstGeom prst="rect">
            <a:avLst/>
          </a:prstGeom>
        </p:spPr>
        <p:txBody>
          <a:bodyPr wrap="square">
            <a:spAutoFit/>
          </a:bodyPr>
          <a:lstStyle/>
          <a:p>
            <a:pPr algn="ctr" defTabSz="422041">
              <a:lnSpc>
                <a:spcPts val="1800"/>
              </a:lnSpc>
            </a:pPr>
            <a:r>
              <a:rPr lang="ja-JP" altLang="ja-JP" sz="1400" b="1" dirty="0">
                <a:solidFill>
                  <a:prstClr val="white"/>
                </a:solidFill>
                <a:latin typeface="+mn-ea"/>
                <a:cs typeface="Arial" panose="020B0604020202020204" pitchFamily="34" charset="0"/>
              </a:rPr>
              <a:t>大阪府も国と同様の課題</a:t>
            </a:r>
            <a:endParaRPr lang="ja-JP" altLang="ja-JP" sz="1400" b="1" dirty="0">
              <a:solidFill>
                <a:prstClr val="white"/>
              </a:solidFill>
              <a:latin typeface="+mn-ea"/>
              <a:cs typeface="ＭＳ Ｐゴシック" panose="020B0600070205080204" pitchFamily="50" charset="-128"/>
            </a:endParaRPr>
          </a:p>
        </p:txBody>
      </p:sp>
      <p:sp>
        <p:nvSpPr>
          <p:cNvPr id="42" name="正方形/長方形 41">
            <a:extLst>
              <a:ext uri="{FF2B5EF4-FFF2-40B4-BE49-F238E27FC236}">
                <a16:creationId xmlns:a16="http://schemas.microsoft.com/office/drawing/2014/main" id="{60F68A5D-F6C5-4D65-AC09-3118B14BCAD4}"/>
              </a:ext>
            </a:extLst>
          </p:cNvPr>
          <p:cNvSpPr/>
          <p:nvPr/>
        </p:nvSpPr>
        <p:spPr>
          <a:xfrm>
            <a:off x="5723652" y="1507243"/>
            <a:ext cx="2440227" cy="307777"/>
          </a:xfrm>
          <a:prstGeom prst="rect">
            <a:avLst/>
          </a:prstGeom>
        </p:spPr>
        <p:txBody>
          <a:bodyPr wrap="square">
            <a:spAutoFit/>
          </a:bodyPr>
          <a:lstStyle/>
          <a:p>
            <a:pPr algn="ctr" defTabSz="422041"/>
            <a:r>
              <a:rPr lang="ja-JP" altLang="ja-JP" sz="1400" b="1" kern="0" dirty="0">
                <a:solidFill>
                  <a:prstClr val="white"/>
                </a:solidFill>
                <a:latin typeface="+mn-ea"/>
                <a:cs typeface="Arial" panose="020B0604020202020204" pitchFamily="34" charset="0"/>
              </a:rPr>
              <a:t>課題が同じなら解決策も同じ</a:t>
            </a:r>
            <a:endParaRPr lang="ja-JP" altLang="en-US" sz="2000" b="1" dirty="0">
              <a:solidFill>
                <a:prstClr val="white"/>
              </a:solidFill>
              <a:latin typeface="+mn-ea"/>
            </a:endParaRPr>
          </a:p>
        </p:txBody>
      </p:sp>
      <p:grpSp>
        <p:nvGrpSpPr>
          <p:cNvPr id="43" name="グループ化 42">
            <a:extLst>
              <a:ext uri="{FF2B5EF4-FFF2-40B4-BE49-F238E27FC236}">
                <a16:creationId xmlns:a16="http://schemas.microsoft.com/office/drawing/2014/main" id="{D943294B-B73B-4951-8897-251539D82830}"/>
              </a:ext>
            </a:extLst>
          </p:cNvPr>
          <p:cNvGrpSpPr/>
          <p:nvPr/>
        </p:nvGrpSpPr>
        <p:grpSpPr>
          <a:xfrm>
            <a:off x="3286115" y="2303440"/>
            <a:ext cx="2382821" cy="797029"/>
            <a:chOff x="4306977" y="1284261"/>
            <a:chExt cx="2142385" cy="863448"/>
          </a:xfrm>
        </p:grpSpPr>
        <p:sp>
          <p:nvSpPr>
            <p:cNvPr id="44" name="右矢印 32">
              <a:extLst>
                <a:ext uri="{FF2B5EF4-FFF2-40B4-BE49-F238E27FC236}">
                  <a16:creationId xmlns:a16="http://schemas.microsoft.com/office/drawing/2014/main" id="{FDC0D985-4FDD-471D-9CD3-B560F0BAA869}"/>
                </a:ext>
              </a:extLst>
            </p:cNvPr>
            <p:cNvSpPr/>
            <p:nvPr/>
          </p:nvSpPr>
          <p:spPr>
            <a:xfrm>
              <a:off x="4306977" y="1284261"/>
              <a:ext cx="2142385" cy="863448"/>
            </a:xfrm>
            <a:prstGeom prst="rightArrow">
              <a:avLst>
                <a:gd name="adj1" fmla="val 50000"/>
                <a:gd name="adj2" fmla="val 56457"/>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45" name="正方形/長方形 44">
              <a:extLst>
                <a:ext uri="{FF2B5EF4-FFF2-40B4-BE49-F238E27FC236}">
                  <a16:creationId xmlns:a16="http://schemas.microsoft.com/office/drawing/2014/main" id="{22CE2B23-D5E0-405A-A44C-25CFDB886EB7}"/>
                </a:ext>
              </a:extLst>
            </p:cNvPr>
            <p:cNvSpPr/>
            <p:nvPr/>
          </p:nvSpPr>
          <p:spPr>
            <a:xfrm>
              <a:off x="4306977" y="1480255"/>
              <a:ext cx="1925443" cy="469434"/>
            </a:xfrm>
            <a:prstGeom prst="rect">
              <a:avLst/>
            </a:prstGeom>
          </p:spPr>
          <p:txBody>
            <a:bodyPr wrap="square">
              <a:spAutoFit/>
            </a:bodyPr>
            <a:lstStyle/>
            <a:p>
              <a:pPr algn="ctr" defTabSz="422041"/>
              <a:r>
                <a:rPr lang="ja-JP" altLang="en-US" sz="1108" kern="0" dirty="0">
                  <a:solidFill>
                    <a:prstClr val="white"/>
                  </a:solidFill>
                  <a:effectLst>
                    <a:outerShdw blurRad="38100" dist="38100" dir="2700000" algn="tl">
                      <a:srgbClr val="000000">
                        <a:alpha val="43137"/>
                      </a:srgbClr>
                    </a:outerShdw>
                  </a:effectLst>
                  <a:latin typeface="+mn-ea"/>
                  <a:cs typeface="Arial" panose="020B0604020202020204" pitchFamily="34" charset="0"/>
                </a:rPr>
                <a:t>施策と</a:t>
              </a:r>
              <a:r>
                <a:rPr lang="ja-JP" altLang="ja-JP" sz="1108" kern="0" dirty="0">
                  <a:solidFill>
                    <a:prstClr val="white"/>
                  </a:solidFill>
                  <a:effectLst>
                    <a:outerShdw blurRad="38100" dist="38100" dir="2700000" algn="tl">
                      <a:srgbClr val="000000">
                        <a:alpha val="43137"/>
                      </a:srgbClr>
                    </a:outerShdw>
                  </a:effectLst>
                  <a:latin typeface="+mn-ea"/>
                  <a:cs typeface="Arial" panose="020B0604020202020204" pitchFamily="34" charset="0"/>
                </a:rPr>
                <a:t>予算の全体最適のための</a:t>
              </a:r>
              <a:endParaRPr lang="en-US" altLang="ja-JP" sz="1108" kern="0" dirty="0">
                <a:solidFill>
                  <a:prstClr val="white"/>
                </a:solidFill>
                <a:effectLst>
                  <a:outerShdw blurRad="38100" dist="38100" dir="2700000" algn="tl">
                    <a:srgbClr val="000000">
                      <a:alpha val="43137"/>
                    </a:srgbClr>
                  </a:outerShdw>
                </a:effectLst>
                <a:latin typeface="+mn-ea"/>
                <a:cs typeface="Arial" panose="020B0604020202020204" pitchFamily="34" charset="0"/>
              </a:endParaRPr>
            </a:p>
            <a:p>
              <a:pPr algn="ctr" defTabSz="422041"/>
              <a:r>
                <a:rPr lang="ja-JP" altLang="ja-JP" sz="1108" kern="0" dirty="0">
                  <a:solidFill>
                    <a:prstClr val="white"/>
                  </a:solidFill>
                  <a:effectLst>
                    <a:outerShdw blurRad="38100" dist="38100" dir="2700000" algn="tl">
                      <a:srgbClr val="000000">
                        <a:alpha val="43137"/>
                      </a:srgbClr>
                    </a:outerShdw>
                  </a:effectLst>
                  <a:latin typeface="+mn-ea"/>
                  <a:cs typeface="Arial" panose="020B0604020202020204" pitchFamily="34" charset="0"/>
                </a:rPr>
                <a:t>ガバナンス</a:t>
              </a:r>
              <a:r>
                <a:rPr lang="ja-JP" altLang="en-US" sz="1108" kern="0" dirty="0">
                  <a:solidFill>
                    <a:prstClr val="white"/>
                  </a:solidFill>
                  <a:effectLst>
                    <a:outerShdw blurRad="38100" dist="38100" dir="2700000" algn="tl">
                      <a:srgbClr val="000000">
                        <a:alpha val="43137"/>
                      </a:srgbClr>
                    </a:outerShdw>
                  </a:effectLst>
                  <a:latin typeface="+mn-ea"/>
                  <a:cs typeface="Arial" panose="020B0604020202020204" pitchFamily="34" charset="0"/>
                </a:rPr>
                <a:t>が不可欠</a:t>
              </a:r>
              <a:endParaRPr lang="ja-JP" altLang="en-US" sz="1662" dirty="0">
                <a:solidFill>
                  <a:prstClr val="white"/>
                </a:solidFill>
                <a:effectLst>
                  <a:outerShdw blurRad="38100" dist="38100" dir="2700000" algn="tl">
                    <a:srgbClr val="000000">
                      <a:alpha val="43137"/>
                    </a:srgbClr>
                  </a:outerShdw>
                </a:effectLst>
                <a:latin typeface="+mn-ea"/>
              </a:endParaRPr>
            </a:p>
          </p:txBody>
        </p:sp>
      </p:grpSp>
      <p:sp>
        <p:nvSpPr>
          <p:cNvPr id="46" name="正方形/長方形 45">
            <a:extLst>
              <a:ext uri="{FF2B5EF4-FFF2-40B4-BE49-F238E27FC236}">
                <a16:creationId xmlns:a16="http://schemas.microsoft.com/office/drawing/2014/main" id="{EE261A17-9180-42BD-91D5-598FE6E0CD11}"/>
              </a:ext>
            </a:extLst>
          </p:cNvPr>
          <p:cNvSpPr/>
          <p:nvPr/>
        </p:nvSpPr>
        <p:spPr>
          <a:xfrm>
            <a:off x="392046" y="4110209"/>
            <a:ext cx="2685351" cy="292388"/>
          </a:xfrm>
          <a:prstGeom prst="rect">
            <a:avLst/>
          </a:prstGeom>
        </p:spPr>
        <p:txBody>
          <a:bodyPr wrap="none">
            <a:spAutoFit/>
          </a:bodyPr>
          <a:lstStyle/>
          <a:p>
            <a:pPr defTabSz="422041"/>
            <a:r>
              <a:rPr lang="ja-JP" altLang="en-US" sz="1300" b="1" dirty="0">
                <a:solidFill>
                  <a:prstClr val="black"/>
                </a:solidFill>
                <a:latin typeface="BIZ UDゴシック" panose="020B0400000000000000" pitchFamily="49" charset="-128"/>
                <a:ea typeface="BIZ UDゴシック" panose="020B0400000000000000" pitchFamily="49" charset="-128"/>
              </a:rPr>
              <a:t>・部局同士でシステム調達が重複</a:t>
            </a:r>
          </a:p>
        </p:txBody>
      </p:sp>
      <p:sp>
        <p:nvSpPr>
          <p:cNvPr id="47" name="正方形/長方形 46">
            <a:extLst>
              <a:ext uri="{FF2B5EF4-FFF2-40B4-BE49-F238E27FC236}">
                <a16:creationId xmlns:a16="http://schemas.microsoft.com/office/drawing/2014/main" id="{01A42FDE-3A05-4104-93AC-05535B54AFAE}"/>
              </a:ext>
            </a:extLst>
          </p:cNvPr>
          <p:cNvSpPr/>
          <p:nvPr/>
        </p:nvSpPr>
        <p:spPr>
          <a:xfrm>
            <a:off x="386063" y="4363858"/>
            <a:ext cx="2900052" cy="292388"/>
          </a:xfrm>
          <a:prstGeom prst="rect">
            <a:avLst/>
          </a:prstGeom>
        </p:spPr>
        <p:txBody>
          <a:bodyPr wrap="square">
            <a:spAutoFit/>
          </a:bodyPr>
          <a:lstStyle/>
          <a:p>
            <a:pPr defTabSz="422041"/>
            <a:r>
              <a:rPr lang="ja-JP" altLang="en-US" sz="1300" b="1" dirty="0">
                <a:solidFill>
                  <a:prstClr val="black"/>
                </a:solidFill>
                <a:latin typeface="BIZ UDゴシック" panose="020B0400000000000000" pitchFamily="49" charset="-128"/>
                <a:ea typeface="BIZ UDゴシック" panose="020B0400000000000000" pitchFamily="49" charset="-128"/>
              </a:rPr>
              <a:t>・デジタル関連施策が部局間で重複</a:t>
            </a:r>
          </a:p>
        </p:txBody>
      </p:sp>
      <p:sp>
        <p:nvSpPr>
          <p:cNvPr id="48" name="正方形/長方形 47">
            <a:extLst>
              <a:ext uri="{FF2B5EF4-FFF2-40B4-BE49-F238E27FC236}">
                <a16:creationId xmlns:a16="http://schemas.microsoft.com/office/drawing/2014/main" id="{BD343198-3556-4C97-92FC-0A4B0894A186}"/>
              </a:ext>
            </a:extLst>
          </p:cNvPr>
          <p:cNvSpPr/>
          <p:nvPr/>
        </p:nvSpPr>
        <p:spPr>
          <a:xfrm>
            <a:off x="393648" y="5104725"/>
            <a:ext cx="2835318" cy="492443"/>
          </a:xfrm>
          <a:prstGeom prst="rect">
            <a:avLst/>
          </a:prstGeom>
        </p:spPr>
        <p:txBody>
          <a:bodyPr wrap="square">
            <a:spAutoFit/>
          </a:bodyPr>
          <a:lstStyle/>
          <a:p>
            <a:pPr defTabSz="422041"/>
            <a:r>
              <a:rPr lang="ja-JP" altLang="en-US" sz="1300" b="1" dirty="0">
                <a:solidFill>
                  <a:prstClr val="black"/>
                </a:solidFill>
                <a:latin typeface="BIZ UDゴシック" panose="020B0400000000000000" pitchFamily="49" charset="-128"/>
                <a:ea typeface="BIZ UDゴシック" panose="020B0400000000000000" pitchFamily="49" charset="-128"/>
              </a:rPr>
              <a:t>・他部局とスマートシティ戦略部  </a:t>
            </a:r>
            <a:endParaRPr lang="en-US" altLang="ja-JP" sz="1300" b="1" dirty="0">
              <a:solidFill>
                <a:prstClr val="black"/>
              </a:solidFill>
              <a:latin typeface="BIZ UDゴシック" panose="020B0400000000000000" pitchFamily="49" charset="-128"/>
              <a:ea typeface="BIZ UDゴシック" panose="020B0400000000000000" pitchFamily="49" charset="-128"/>
            </a:endParaRPr>
          </a:p>
          <a:p>
            <a:pPr defTabSz="422041"/>
            <a:r>
              <a:rPr lang="en-US" altLang="ja-JP" sz="1300" b="1" dirty="0">
                <a:solidFill>
                  <a:prstClr val="black"/>
                </a:solidFill>
                <a:latin typeface="BIZ UDゴシック" panose="020B0400000000000000" pitchFamily="49" charset="-128"/>
                <a:ea typeface="BIZ UDゴシック" panose="020B0400000000000000" pitchFamily="49" charset="-128"/>
              </a:rPr>
              <a:t>  </a:t>
            </a:r>
            <a:r>
              <a:rPr lang="ja-JP" altLang="en-US" sz="1300" b="1" dirty="0">
                <a:solidFill>
                  <a:prstClr val="black"/>
                </a:solidFill>
                <a:latin typeface="BIZ UDゴシック" panose="020B0400000000000000" pitchFamily="49" charset="-128"/>
                <a:ea typeface="BIZ UDゴシック" panose="020B0400000000000000" pitchFamily="49" charset="-128"/>
              </a:rPr>
              <a:t>のデジタル施策が同調していない</a:t>
            </a:r>
          </a:p>
        </p:txBody>
      </p:sp>
      <p:sp>
        <p:nvSpPr>
          <p:cNvPr id="49" name="正方形/長方形 48">
            <a:extLst>
              <a:ext uri="{FF2B5EF4-FFF2-40B4-BE49-F238E27FC236}">
                <a16:creationId xmlns:a16="http://schemas.microsoft.com/office/drawing/2014/main" id="{A4D346C7-15F1-4D89-B122-B812CC1C227F}"/>
              </a:ext>
            </a:extLst>
          </p:cNvPr>
          <p:cNvSpPr/>
          <p:nvPr/>
        </p:nvSpPr>
        <p:spPr>
          <a:xfrm>
            <a:off x="373507" y="5997797"/>
            <a:ext cx="2877711" cy="523220"/>
          </a:xfrm>
          <a:prstGeom prst="rect">
            <a:avLst/>
          </a:prstGeom>
        </p:spPr>
        <p:txBody>
          <a:bodyPr wrap="none">
            <a:spAutoFit/>
          </a:bodyPr>
          <a:lstStyle/>
          <a:p>
            <a:pPr defTabSz="422041"/>
            <a:r>
              <a:rPr lang="ja-JP" altLang="en-US" sz="1400" b="1" dirty="0">
                <a:solidFill>
                  <a:prstClr val="black"/>
                </a:solidFill>
                <a:latin typeface="BIZ UDゴシック" panose="020B0400000000000000" pitchFamily="49" charset="-128"/>
                <a:ea typeface="BIZ UDゴシック" panose="020B0400000000000000" pitchFamily="49" charset="-128"/>
              </a:rPr>
              <a:t>・システムがブラックボックス化</a:t>
            </a:r>
            <a:endParaRPr lang="en-US" altLang="ja-JP" sz="1400" b="1" dirty="0">
              <a:solidFill>
                <a:prstClr val="black"/>
              </a:solidFill>
              <a:latin typeface="BIZ UDゴシック" panose="020B0400000000000000" pitchFamily="49" charset="-128"/>
              <a:ea typeface="BIZ UDゴシック" panose="020B0400000000000000" pitchFamily="49" charset="-128"/>
            </a:endParaRPr>
          </a:p>
          <a:p>
            <a:pPr defTabSz="422041"/>
            <a:r>
              <a:rPr lang="ja-JP" altLang="en-US" sz="1400" b="1" dirty="0">
                <a:solidFill>
                  <a:prstClr val="black"/>
                </a:solidFill>
                <a:latin typeface="BIZ UDゴシック" panose="020B0400000000000000" pitchFamily="49" charset="-128"/>
                <a:ea typeface="BIZ UDゴシック" panose="020B0400000000000000" pitchFamily="49" charset="-128"/>
              </a:rPr>
              <a:t>　して、コストが高止まり</a:t>
            </a:r>
          </a:p>
        </p:txBody>
      </p:sp>
      <p:grpSp>
        <p:nvGrpSpPr>
          <p:cNvPr id="50" name="グループ化 49">
            <a:extLst>
              <a:ext uri="{FF2B5EF4-FFF2-40B4-BE49-F238E27FC236}">
                <a16:creationId xmlns:a16="http://schemas.microsoft.com/office/drawing/2014/main" id="{88FD31C5-78FC-4759-A33D-1E9EC1DC4CF3}"/>
              </a:ext>
            </a:extLst>
          </p:cNvPr>
          <p:cNvGrpSpPr/>
          <p:nvPr/>
        </p:nvGrpSpPr>
        <p:grpSpPr>
          <a:xfrm>
            <a:off x="3593254" y="3625211"/>
            <a:ext cx="1307814" cy="505242"/>
            <a:chOff x="4113753" y="3109160"/>
            <a:chExt cx="855476" cy="433453"/>
          </a:xfrm>
        </p:grpSpPr>
        <p:sp>
          <p:nvSpPr>
            <p:cNvPr id="51" name="角丸四角形 2065">
              <a:extLst>
                <a:ext uri="{FF2B5EF4-FFF2-40B4-BE49-F238E27FC236}">
                  <a16:creationId xmlns:a16="http://schemas.microsoft.com/office/drawing/2014/main" id="{9A119623-DC63-40CD-A78F-8883CA27047C}"/>
                </a:ext>
              </a:extLst>
            </p:cNvPr>
            <p:cNvSpPr/>
            <p:nvPr/>
          </p:nvSpPr>
          <p:spPr>
            <a:xfrm>
              <a:off x="4113753" y="3143976"/>
              <a:ext cx="855476" cy="325352"/>
            </a:xfrm>
            <a:prstGeom prst="roundRect">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endParaRPr kumimoji="1" lang="ja-JP" altLang="en-US" sz="2400">
                <a:solidFill>
                  <a:prstClr val="white"/>
                </a:solidFill>
                <a:latin typeface="Calibri" panose="020F0502020204030204"/>
                <a:ea typeface="游ゴシック" panose="020B0400000000000000" pitchFamily="50" charset="-128"/>
              </a:endParaRPr>
            </a:p>
          </p:txBody>
        </p:sp>
        <p:sp>
          <p:nvSpPr>
            <p:cNvPr id="52" name="テキスト ボックス 51">
              <a:extLst>
                <a:ext uri="{FF2B5EF4-FFF2-40B4-BE49-F238E27FC236}">
                  <a16:creationId xmlns:a16="http://schemas.microsoft.com/office/drawing/2014/main" id="{B279975B-FADF-47EC-92BD-518C451DFD12}"/>
                </a:ext>
              </a:extLst>
            </p:cNvPr>
            <p:cNvSpPr txBox="1"/>
            <p:nvPr/>
          </p:nvSpPr>
          <p:spPr>
            <a:xfrm>
              <a:off x="4204457" y="3109160"/>
              <a:ext cx="695719" cy="433453"/>
            </a:xfrm>
            <a:prstGeom prst="rect">
              <a:avLst/>
            </a:prstGeom>
            <a:noFill/>
          </p:spPr>
          <p:txBody>
            <a:bodyPr wrap="square" rtlCol="0">
              <a:spAutoFit/>
            </a:bodyPr>
            <a:lstStyle/>
            <a:p>
              <a:pPr algn="ctr" defTabSz="422041"/>
              <a:r>
                <a:rPr kumimoji="1" lang="ja-JP" altLang="en-US" sz="2000" dirty="0">
                  <a:solidFill>
                    <a:prstClr val="white"/>
                  </a:solidFill>
                  <a:latin typeface="HGP創英角ｺﾞｼｯｸUB" panose="020B0900000000000000" pitchFamily="50" charset="-128"/>
                  <a:ea typeface="HGP創英角ｺﾞｼｯｸUB" panose="020B0900000000000000" pitchFamily="50" charset="-128"/>
                </a:rPr>
                <a:t>原 因</a:t>
              </a:r>
            </a:p>
          </p:txBody>
        </p:sp>
      </p:grpSp>
      <p:sp>
        <p:nvSpPr>
          <p:cNvPr id="53" name="テキスト ボックス 52">
            <a:extLst>
              <a:ext uri="{FF2B5EF4-FFF2-40B4-BE49-F238E27FC236}">
                <a16:creationId xmlns:a16="http://schemas.microsoft.com/office/drawing/2014/main" id="{84316874-55BD-4ABF-8787-07FF085FE0E0}"/>
              </a:ext>
            </a:extLst>
          </p:cNvPr>
          <p:cNvSpPr txBox="1"/>
          <p:nvPr/>
        </p:nvSpPr>
        <p:spPr>
          <a:xfrm>
            <a:off x="761323" y="723646"/>
            <a:ext cx="7592230" cy="707886"/>
          </a:xfrm>
          <a:prstGeom prst="rect">
            <a:avLst/>
          </a:prstGeom>
          <a:noFill/>
        </p:spPr>
        <p:txBody>
          <a:bodyPr wrap="square" rtlCol="0">
            <a:spAutoFit/>
          </a:bodyPr>
          <a:lstStyle/>
          <a:p>
            <a:pPr lvl="0">
              <a:defRPr/>
            </a:pPr>
            <a:r>
              <a:rPr kumimoji="1" lang="ja-JP" altLang="en-US" sz="2000" dirty="0">
                <a:solidFill>
                  <a:prstClr val="black"/>
                </a:solidFill>
                <a:latin typeface="HGP創英角ｺﾞｼｯｸUB" panose="020B0900000000000000" pitchFamily="50" charset="-128"/>
                <a:ea typeface="HGP創英角ｺﾞｼｯｸUB" panose="020B0900000000000000" pitchFamily="50" charset="-128"/>
              </a:rPr>
              <a:t>スマートシティ戦略部を、デジタル施策やその予算の全体最適のためのガバナンス牽引組織に変革させるべき。</a:t>
            </a:r>
          </a:p>
        </p:txBody>
      </p:sp>
      <p:sp>
        <p:nvSpPr>
          <p:cNvPr id="54" name="タイトル 53"/>
          <p:cNvSpPr>
            <a:spLocks noGrp="1"/>
          </p:cNvSpPr>
          <p:nvPr>
            <p:ph type="title"/>
          </p:nvPr>
        </p:nvSpPr>
        <p:spPr/>
        <p:txBody>
          <a:bodyPr>
            <a:noAutofit/>
          </a:bodyPr>
          <a:lstStyle/>
          <a:p>
            <a:r>
              <a:rPr kumimoji="1" lang="ja-JP" altLang="en-US" dirty="0"/>
              <a:t>デジタル施策の課題と解決</a:t>
            </a:r>
            <a:r>
              <a:rPr kumimoji="1" lang="ja-JP" altLang="en-US" dirty="0" smtClean="0"/>
              <a:t>策（大阪府）</a:t>
            </a:r>
            <a:endParaRPr kumimoji="1" lang="ja-JP" altLang="en-US" dirty="0"/>
          </a:p>
        </p:txBody>
      </p:sp>
      <p:sp>
        <p:nvSpPr>
          <p:cNvPr id="58" name="テキスト プレースホルダー 57"/>
          <p:cNvSpPr>
            <a:spLocks noGrp="1"/>
          </p:cNvSpPr>
          <p:nvPr>
            <p:ph type="body" sz="quarter" idx="13"/>
          </p:nvPr>
        </p:nvSpPr>
        <p:spPr/>
        <p:txBody>
          <a:bodyPr/>
          <a:lstStyle/>
          <a:p>
            <a:r>
              <a:rPr lang="ja-JP" altLang="en-US" dirty="0"/>
              <a:t>第１章　スマートシティを取り巻く状況</a:t>
            </a:r>
            <a:r>
              <a:rPr lang="en-US" altLang="ja-JP" dirty="0"/>
              <a:t>〔</a:t>
            </a:r>
            <a:r>
              <a:rPr lang="ja-JP" altLang="en-US" dirty="0"/>
              <a:t>背景</a:t>
            </a:r>
            <a:r>
              <a:rPr lang="en-US" altLang="ja-JP" dirty="0" smtClean="0"/>
              <a:t>〕</a:t>
            </a:r>
            <a:endParaRPr lang="ja-JP" altLang="en-US" dirty="0"/>
          </a:p>
        </p:txBody>
      </p:sp>
      <p:sp>
        <p:nvSpPr>
          <p:cNvPr id="57" name="正方形/長方形 56"/>
          <p:cNvSpPr/>
          <p:nvPr/>
        </p:nvSpPr>
        <p:spPr>
          <a:xfrm>
            <a:off x="8651628" y="6389170"/>
            <a:ext cx="479380" cy="471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1" i="0" u="none" strike="noStrike" kern="1200" cap="none" spc="0" normalizeH="0" baseline="0" noProof="0" dirty="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８</a:t>
            </a:r>
            <a:endParaRPr lang="en-US" altLang="ja-JP" sz="2000" b="1" noProof="0" dirty="0" smtClean="0">
              <a:solidFill>
                <a:srgbClr val="00206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97865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07AA6A129D45D48A3A7CE04FF2DA1DF" ma:contentTypeVersion="2" ma:contentTypeDescription="新しいドキュメントを作成します。" ma:contentTypeScope="" ma:versionID="1b86b8aa091a7bbeff4702c5bca50a66">
  <xsd:schema xmlns:xsd="http://www.w3.org/2001/XMLSchema" xmlns:xs="http://www.w3.org/2001/XMLSchema" xmlns:p="http://schemas.microsoft.com/office/2006/metadata/properties" xmlns:ns1="http://schemas.microsoft.com/sharepoint/v3" xmlns:ns2="d71167ab-7ab4-44dd-9509-75f312185d7e" targetNamespace="http://schemas.microsoft.com/office/2006/metadata/properties" ma:root="true" ma:fieldsID="0c1ba3fcafb44922373bfd17b82b6777" ns1:_="" ns2:_="">
    <xsd:import namespace="http://schemas.microsoft.com/sharepoint/v3"/>
    <xsd:import namespace="d71167ab-7ab4-44dd-9509-75f312185d7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71167ab-7ab4-44dd-9509-75f312185d7e"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CF9E22-AC2B-4DCF-B8C9-F74A3B2D2921}">
  <ds:schemaRefs>
    <ds:schemaRef ds:uri="http://schemas.microsoft.com/office/2006/documentManagement/types"/>
    <ds:schemaRef ds:uri="d71167ab-7ab4-44dd-9509-75f312185d7e"/>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465CE541-6785-48FF-99EC-5601802C61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71167ab-7ab4-44dd-9509-75f312185d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9A8F2C-9235-4CF5-802B-3ED9E4F119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TotalTime>
  <Words>3092</Words>
  <Application>Microsoft Office PowerPoint</Application>
  <PresentationFormat>画面に合わせる (4:3)</PresentationFormat>
  <Paragraphs>469</Paragraphs>
  <Slides>17</Slides>
  <Notes>2</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17</vt:i4>
      </vt:variant>
    </vt:vector>
  </HeadingPairs>
  <TitlesOfParts>
    <vt:vector size="30" baseType="lpstr">
      <vt:lpstr>BIZ UDゴシック</vt:lpstr>
      <vt:lpstr>CIDFont+F2</vt:lpstr>
      <vt:lpstr>HGP創英角ｺﾞｼｯｸUB</vt:lpstr>
      <vt:lpstr>Hiragino Sans W3</vt:lpstr>
      <vt:lpstr>Meiryo UI</vt:lpstr>
      <vt:lpstr>ＭＳ Ｐゴシック</vt:lpstr>
      <vt:lpstr>ＭＳ ゴシック</vt:lpstr>
      <vt:lpstr>メイリオ</vt:lpstr>
      <vt:lpstr>游ゴシック</vt:lpstr>
      <vt:lpstr>Arial</vt:lpstr>
      <vt:lpstr>Calibri</vt:lpstr>
      <vt:lpstr>Wingdings</vt:lpstr>
      <vt:lpstr>Office テーマ</vt:lpstr>
      <vt:lpstr>PowerPoint プレゼンテーション</vt:lpstr>
      <vt:lpstr>PowerPoint プレゼンテーション</vt:lpstr>
      <vt:lpstr>大阪スマートシティ戦略Ver2.0　目次案</vt:lpstr>
      <vt:lpstr>PowerPoint プレゼンテーション</vt:lpstr>
      <vt:lpstr>大阪スマートシティ戦略Ver1.0について</vt:lpstr>
      <vt:lpstr>府市の取組み実績（主なもの）</vt:lpstr>
      <vt:lpstr>新型コロナの拡大による生活様式の変化</vt:lpstr>
      <vt:lpstr>国による強力なデジタル改革の推進</vt:lpstr>
      <vt:lpstr>デジタル施策の課題と解決策（大阪府）</vt:lpstr>
      <vt:lpstr>大阪の市町村デジタル格差</vt:lpstr>
      <vt:lpstr>PowerPoint プレゼンテーション</vt:lpstr>
      <vt:lpstr>PowerPoint プレゼンテーション</vt:lpstr>
      <vt:lpstr>スマートシティ戦略における大阪府と大阪市の役割</vt:lpstr>
      <vt:lpstr>戦略Ver2.0における取組内容　【府市連携】</vt:lpstr>
      <vt:lpstr>戦略Ver2.0における取組内容　【大阪府】</vt:lpstr>
      <vt:lpstr>戦略Ver2.0における取組内容　【大阪市】</vt:lpstr>
      <vt:lpstr>大阪スマートシティ戦略に関連するプロジェクトの進展（実績と予定）</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Printed>2021-08-27T10:28:53Z</cp:lastPrinted>
  <dcterms:modified xsi:type="dcterms:W3CDTF">2021-08-27T11:00:08Z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0x010100E07AA6A129D45D48A3A7CE04FF2DA1DF</vt:lpwstr>
  </property>
</Properties>
</file>