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01" r:id="rId3"/>
    <p:sldId id="296" r:id="rId4"/>
    <p:sldId id="310" r:id="rId5"/>
    <p:sldId id="306" r:id="rId6"/>
    <p:sldId id="309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米澤　育民" initials="米澤　育民" lastIdx="1" clrIdx="0">
    <p:extLst>
      <p:ext uri="{19B8F6BF-5375-455C-9EA6-DF929625EA0E}">
        <p15:presenceInfo xmlns:p15="http://schemas.microsoft.com/office/powerpoint/2012/main" userId="S-1-5-21-161959346-1900351369-444732941-137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66CCFF"/>
    <a:srgbClr val="99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2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r">
              <a:defRPr sz="1200"/>
            </a:lvl1pPr>
          </a:lstStyle>
          <a:p>
            <a:fld id="{B0338111-97D9-4D54-8D73-1CDBE5F242F3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7" rIns="92187" bIns="4609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6" y="4783357"/>
            <a:ext cx="5446723" cy="3913364"/>
          </a:xfrm>
          <a:prstGeom prst="rect">
            <a:avLst/>
          </a:prstGeom>
        </p:spPr>
        <p:txBody>
          <a:bodyPr vert="horz" lIns="92187" tIns="46097" rIns="92187" bIns="460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0372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r">
              <a:defRPr sz="1200"/>
            </a:lvl1pPr>
          </a:lstStyle>
          <a:p>
            <a:fld id="{2581634D-05D3-4D41-9B38-B57F14B389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99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996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574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C286C-5495-4B3F-9CAF-8B4C2DB5627F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390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C286C-5495-4B3F-9CAF-8B4C2DB5627F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2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159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73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4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35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119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0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029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868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8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1C0B-2D4B-49BF-9C8D-68C0B5C13C7B}" type="datetimeFigureOut">
              <a:rPr kumimoji="1" lang="ja-JP" altLang="en-US" smtClean="0"/>
              <a:t>2021/8/27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09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77776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5728227" y="373325"/>
            <a:ext cx="341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45117" y="5203585"/>
            <a:ext cx="9144000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 副首都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推進局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2635088"/>
            <a:ext cx="9144000" cy="95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副首都ビジョンのバージョンアップに向けて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（今後の進め方）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200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82843" y="3188498"/>
            <a:ext cx="8778251" cy="864823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5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東西二極の一極として、東京と異なる個性、新たな価値観をもって、世界で存在感を発揮するとともに、　平時にも非常時にも日本を支える“副首都・大阪”を確立するために</a:t>
            </a:r>
            <a:r>
              <a:rPr kumimoji="1" lang="ja-JP" altLang="en-US" sz="1500" u="sng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何を強化・加速し、何を加え</a:t>
            </a:r>
            <a:r>
              <a:rPr kumimoji="1" lang="ja-JP" altLang="en-US" sz="1500" u="sng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る</a:t>
            </a:r>
            <a:r>
              <a:rPr kumimoji="1" lang="ja-JP" altLang="en-US" sz="1500" u="sng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べきか</a:t>
            </a:r>
            <a:endParaRPr kumimoji="1" lang="en-US" altLang="ja-JP" sz="1500" u="sng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10045" y="4121425"/>
            <a:ext cx="5649120" cy="2577899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(1)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機能面、経済成長面、制度面の到達点の評価</a:t>
            </a:r>
          </a:p>
          <a:p>
            <a:pPr>
              <a:lnSpc>
                <a:spcPts val="1600"/>
              </a:lnSpc>
              <a:spcBef>
                <a:spcPts val="1100"/>
              </a:spcBef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(2)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この間の社会経済情勢の変化分析</a:t>
            </a:r>
            <a:endParaRPr kumimoji="1" lang="ja-JP" altLang="en-US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  <a:spcBef>
                <a:spcPts val="1100"/>
              </a:spcBef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(3)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世界・日本の諸都市の動向分析</a:t>
            </a:r>
          </a:p>
          <a:p>
            <a:pPr>
              <a:lnSpc>
                <a:spcPts val="1600"/>
              </a:lnSpc>
              <a:spcBef>
                <a:spcPts val="1100"/>
              </a:spcBef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(4)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副首都の必要性、役割の再確認</a:t>
            </a:r>
          </a:p>
          <a:p>
            <a:pPr>
              <a:lnSpc>
                <a:spcPts val="1600"/>
              </a:lnSpc>
              <a:spcBef>
                <a:spcPts val="1100"/>
              </a:spcBef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(5)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上記を踏まえた</a:t>
            </a:r>
            <a:r>
              <a:rPr kumimoji="1" lang="zh-TW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機能面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zh-TW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経済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成長</a:t>
            </a:r>
            <a:r>
              <a:rPr kumimoji="1" lang="zh-TW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面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のアップデート及び、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これらを支える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制度面の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再構築（国や関西府県、府内市町村</a:t>
            </a:r>
            <a:endParaRPr kumimoji="1" lang="en-US" altLang="ja-JP" sz="1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との新たな関係づくりなど）</a:t>
            </a:r>
            <a:endParaRPr kumimoji="1" lang="en-US" altLang="ja-JP" sz="1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大阪府市は、条例にもとづき府市一体の取組みを推進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772151" y="4330555"/>
            <a:ext cx="3244923" cy="1674579"/>
          </a:xfrm>
          <a:prstGeom prst="rect">
            <a:avLst/>
          </a:prstGeom>
          <a:noFill/>
          <a:ln w="0">
            <a:noFill/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108000" tIns="72000" rIns="72000" bIns="72000" rtlCol="0" anchor="ctr" anchorCtr="0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社会経済情勢の変化については、有識者から　　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幅広くご意見をいただきなが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ら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分析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（主な例）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・ 新型コロナウイルス感染症の影響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・ 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レジリエンス（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危機、非常時への備え等）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 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人口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減少、少子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高齢化の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加速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 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DX</a:t>
            </a:r>
            <a:r>
              <a:rPr kumimoji="1" lang="ja-JP" altLang="en-US" sz="1050" dirty="0" err="1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脱炭素、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などの世界的動向</a:t>
            </a:r>
          </a:p>
          <a:p>
            <a:pPr>
              <a:lnSpc>
                <a:spcPts val="12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・ 国際金融都市に向けた動き</a:t>
            </a:r>
            <a:endParaRPr kumimoji="1" lang="en-US" altLang="ja-JP" sz="105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・ ダイバーシティー、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well-being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など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82843" y="521974"/>
            <a:ext cx="8961157" cy="2168139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昨年の住民投票の結果を踏まえ、府市の一体的な行政運営を推進する条例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を施行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（２０２１．</a:t>
            </a:r>
            <a:r>
              <a:rPr lang="en-US" altLang="ja-JP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この条例を核に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、副首都・大阪の確立に向け、さら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なる大阪の成長・発展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に取組んでいく。</a:t>
            </a:r>
            <a:endParaRPr lang="ja-JP" altLang="en-US" sz="1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副首都ビジョンは、策定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2017.3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から５年近くが経過し、この間、万博・ＩＲの具体化やインフラ強化　　　などを進めて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きた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。一方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、新型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コロナウイルス感染症が社会経済に大きな影を落とし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　　　</a:t>
            </a:r>
            <a:r>
              <a:rPr lang="en-US" altLang="ja-JP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DX</a:t>
            </a:r>
            <a:r>
              <a:rPr lang="ja-JP" altLang="en-US" sz="1500" b="1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脱炭素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などの新たな動きや、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国では、「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国・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地方の新たな役割分担等」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の議論もはじまって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いる。　　</a:t>
            </a:r>
            <a:endParaRPr lang="en-US" altLang="ja-JP" sz="15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こう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した情勢変化を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踏まえながら、長期的な視点で大阪のより良い未来を考え、今後の新たな　　　　　羅針盤を示せるよう、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副首都ビジョン</a:t>
            </a:r>
            <a:r>
              <a:rPr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のバージョンアップ</a:t>
            </a:r>
            <a:r>
              <a:rPr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を図っていく。</a:t>
            </a:r>
          </a:p>
        </p:txBody>
      </p:sp>
      <p:sp>
        <p:nvSpPr>
          <p:cNvPr id="6" name="二等辺三角形 5"/>
          <p:cNvSpPr/>
          <p:nvPr/>
        </p:nvSpPr>
        <p:spPr>
          <a:xfrm rot="10800000">
            <a:off x="2019969" y="4558868"/>
            <a:ext cx="309717" cy="8553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 rot="10800000">
            <a:off x="2019968" y="4883176"/>
            <a:ext cx="309717" cy="8553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/>
          <p:cNvSpPr/>
          <p:nvPr/>
        </p:nvSpPr>
        <p:spPr>
          <a:xfrm rot="10800000">
            <a:off x="2019967" y="5253514"/>
            <a:ext cx="309717" cy="8553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 rot="10800000">
            <a:off x="2019966" y="5616544"/>
            <a:ext cx="309717" cy="8553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88487" y="375438"/>
            <a:ext cx="8928000" cy="226800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8487" y="2951242"/>
            <a:ext cx="8928000" cy="381600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88" y="228225"/>
            <a:ext cx="2016000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 基本的な考え方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8488" y="2758620"/>
            <a:ext cx="2016000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検討の視点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644034" y="-9526"/>
            <a:ext cx="479380" cy="457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四角形吹き出し 1"/>
          <p:cNvSpPr/>
          <p:nvPr/>
        </p:nvSpPr>
        <p:spPr>
          <a:xfrm rot="5400000">
            <a:off x="6524410" y="3645820"/>
            <a:ext cx="1759186" cy="2959442"/>
          </a:xfrm>
          <a:prstGeom prst="wedgeRectCallout">
            <a:avLst>
              <a:gd name="adj1" fmla="val -22950"/>
              <a:gd name="adj2" fmla="val 76956"/>
            </a:avLst>
          </a:prstGeom>
          <a:noFill/>
          <a:ln w="3175"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8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角丸四角形 53"/>
          <p:cNvSpPr/>
          <p:nvPr/>
        </p:nvSpPr>
        <p:spPr>
          <a:xfrm>
            <a:off x="290032" y="622231"/>
            <a:ext cx="8574080" cy="2017095"/>
          </a:xfrm>
          <a:prstGeom prst="roundRect">
            <a:avLst>
              <a:gd name="adj" fmla="val 2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本年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月頃を目途に、まずは、副首都推進局内に勉強会を設置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、分析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・検討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を開始。　　　　　　（政策や経済分野、暮らし、国・地方制度など幅広い分野の有識者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と新しい視点を加えながら議論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</a:p>
          <a:p>
            <a:pPr marL="285750" indent="-285750">
              <a:lnSpc>
                <a:spcPts val="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機能面からは、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府市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連携課題や統合案件の成果をどう活かし、質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をどう高めて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いくのかも含め、　引き続き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、特別顧問、特別参与の知見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をお借りし、分析・検討を進めていく。</a:t>
            </a:r>
          </a:p>
          <a:p>
            <a:pPr marL="285750" indent="-285750">
              <a:lnSpc>
                <a:spcPts val="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本年度内には、副首都推進局で一定の論点整理を行い、副首都推進本部会議に報告。　　　　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kumimoji="1" lang="en-US" altLang="ja-JP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5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4)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年度の「副首都ビジョン改訂素案」のとりまとめにつなげていく。</a:t>
            </a:r>
            <a:endParaRPr kumimoji="1" lang="ja-JP" altLang="en-US" sz="1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74509" y="4065245"/>
            <a:ext cx="477515" cy="21600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副首都推進本部会議</a:t>
            </a:r>
            <a:endParaRPr kumimoji="1" lang="en-US" altLang="ja-JP" sz="16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663962" y="4114153"/>
            <a:ext cx="526937" cy="170667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 smtClean="0">
                <a:solidFill>
                  <a:srgbClr val="002060"/>
                </a:solidFill>
              </a:rPr>
              <a:t>有識者勉強会設置</a:t>
            </a:r>
            <a:endParaRPr lang="en-US" altLang="ja-JP" sz="1400" b="1" dirty="0" smtClean="0">
              <a:solidFill>
                <a:srgbClr val="00206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70145" y="4721076"/>
            <a:ext cx="1712999" cy="84265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検討準備</a:t>
            </a:r>
            <a:endParaRPr kumimoji="1" lang="en-US" altLang="ja-JP" sz="14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・資料収集</a:t>
            </a:r>
            <a:endParaRPr kumimoji="1" lang="en-US" altLang="ja-JP" sz="14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・データ整理</a:t>
            </a:r>
            <a:endParaRPr kumimoji="1" lang="en-US" altLang="ja-JP" sz="14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有識者選定 な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ど</a:t>
            </a:r>
          </a:p>
        </p:txBody>
      </p:sp>
      <p:sp>
        <p:nvSpPr>
          <p:cNvPr id="39" name="右矢印 38"/>
          <p:cNvSpPr/>
          <p:nvPr/>
        </p:nvSpPr>
        <p:spPr>
          <a:xfrm>
            <a:off x="3421564" y="4196835"/>
            <a:ext cx="1353581" cy="1609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393742" y="4601144"/>
            <a:ext cx="1513364" cy="80134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ctr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分析・検討</a:t>
            </a: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スタート</a:t>
            </a:r>
            <a:endParaRPr kumimoji="1" lang="ja-JP" altLang="en-US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8449802" y="4237381"/>
            <a:ext cx="540000" cy="1656000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8515985" y="4637022"/>
            <a:ext cx="338554" cy="80134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eaVert" lIns="72000" tIns="72000" rIns="72000" bIns="72000" rtlCol="0" anchor="ctr" anchorCtr="0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成案化</a:t>
            </a:r>
            <a:endParaRPr kumimoji="1" lang="ja-JP" altLang="en-US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716266" y="4056224"/>
            <a:ext cx="576000" cy="21600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0" tIns="216000" rIns="0" bIns="0"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副首都ビジョン</a:t>
            </a:r>
            <a:endParaRPr kumimoji="1" lang="en-US" altLang="ja-JP" sz="16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（改訂素案）</a:t>
            </a:r>
            <a:endParaRPr kumimoji="1" lang="en-US" altLang="ja-JP" sz="16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22555" y="3534211"/>
            <a:ext cx="1449069" cy="33010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2021(R3).8</a:t>
            </a:r>
          </a:p>
        </p:txBody>
      </p:sp>
      <p:sp>
        <p:nvSpPr>
          <p:cNvPr id="55" name="右矢印 54"/>
          <p:cNvSpPr/>
          <p:nvPr/>
        </p:nvSpPr>
        <p:spPr>
          <a:xfrm>
            <a:off x="6306435" y="4155846"/>
            <a:ext cx="1382898" cy="1716873"/>
          </a:xfrm>
          <a:prstGeom prst="rightArrow">
            <a:avLst>
              <a:gd name="adj1" fmla="val 50000"/>
              <a:gd name="adj2" fmla="val 48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308110" y="4601143"/>
            <a:ext cx="1658624" cy="80134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ctr" anchorCtr="0"/>
          <a:lstStyle/>
          <a:p>
            <a:pPr>
              <a:spcBef>
                <a:spcPts val="3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検討</a:t>
            </a:r>
            <a:endParaRPr kumimoji="1" lang="en-US" altLang="ja-JP" sz="14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本格化・深化</a:t>
            </a:r>
            <a:endParaRPr kumimoji="1" lang="en-US" altLang="ja-JP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178853" y="3534211"/>
            <a:ext cx="1293509" cy="33010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2022(R4).4</a:t>
            </a: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290032" y="3827984"/>
            <a:ext cx="5940000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6297104" y="3827984"/>
            <a:ext cx="2448000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角丸四角形 59"/>
          <p:cNvSpPr/>
          <p:nvPr/>
        </p:nvSpPr>
        <p:spPr>
          <a:xfrm>
            <a:off x="4901241" y="4121759"/>
            <a:ext cx="570915" cy="16850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 smtClean="0">
                <a:solidFill>
                  <a:srgbClr val="002060"/>
                </a:solidFill>
              </a:rPr>
              <a:t>論点整理</a:t>
            </a:r>
            <a:endParaRPr lang="en-US" altLang="ja-JP" sz="1400" b="1" dirty="0" smtClean="0">
              <a:solidFill>
                <a:srgbClr val="00206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646935" y="4056224"/>
            <a:ext cx="477515" cy="21600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副首都推進本部会議</a:t>
            </a:r>
            <a:endParaRPr kumimoji="1" lang="en-US" altLang="ja-JP" sz="1600" b="1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93662" y="4380939"/>
            <a:ext cx="1448849" cy="385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 smtClean="0">
                <a:solidFill>
                  <a:srgbClr val="002060"/>
                </a:solidFill>
              </a:rPr>
              <a:t>副首都推進</a:t>
            </a:r>
            <a:r>
              <a:rPr lang="ja-JP" altLang="en-US" sz="1400" b="1" dirty="0">
                <a:solidFill>
                  <a:srgbClr val="002060"/>
                </a:solidFill>
              </a:rPr>
              <a:t>局　</a:t>
            </a:r>
            <a:r>
              <a:rPr lang="ja-JP" altLang="en-US" sz="1400" b="1" dirty="0" smtClean="0">
                <a:solidFill>
                  <a:srgbClr val="002060"/>
                </a:solidFill>
              </a:rPr>
              <a:t>　</a:t>
            </a:r>
            <a:endParaRPr lang="en-US" altLang="ja-JP" sz="1400" b="1" dirty="0" smtClean="0">
              <a:solidFill>
                <a:srgbClr val="002060"/>
              </a:solidFill>
            </a:endParaRPr>
          </a:p>
        </p:txBody>
      </p:sp>
      <p:sp>
        <p:nvSpPr>
          <p:cNvPr id="63" name="大かっこ 62">
            <a:extLst>
              <a:ext uri="{FF2B5EF4-FFF2-40B4-BE49-F238E27FC236}">
                <a16:creationId xmlns:a16="http://schemas.microsoft.com/office/drawing/2014/main" id="{F88C3181-AAFB-4DCF-8F5E-B60472E533E1}"/>
              </a:ext>
            </a:extLst>
          </p:cNvPr>
          <p:cNvSpPr/>
          <p:nvPr/>
        </p:nvSpPr>
        <p:spPr>
          <a:xfrm>
            <a:off x="1627343" y="5928153"/>
            <a:ext cx="924128" cy="422954"/>
          </a:xfrm>
          <a:prstGeom prst="bracketPair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月定例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議会</a:t>
            </a:r>
          </a:p>
        </p:txBody>
      </p:sp>
      <p:sp>
        <p:nvSpPr>
          <p:cNvPr id="64" name="大かっこ 63">
            <a:extLst>
              <a:ext uri="{FF2B5EF4-FFF2-40B4-BE49-F238E27FC236}">
                <a16:creationId xmlns:a16="http://schemas.microsoft.com/office/drawing/2014/main" id="{BC98BC8B-B145-4737-BD76-AD2ACB7EA1C5}"/>
              </a:ext>
            </a:extLst>
          </p:cNvPr>
          <p:cNvSpPr/>
          <p:nvPr/>
        </p:nvSpPr>
        <p:spPr>
          <a:xfrm>
            <a:off x="4313081" y="5928153"/>
            <a:ext cx="1030444" cy="422954"/>
          </a:xfrm>
          <a:prstGeom prst="bracketPair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</a:p>
          <a:p>
            <a:pPr algn="ctr"/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定例議会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98792" y="3550148"/>
            <a:ext cx="105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月頃）</a:t>
            </a:r>
            <a:endParaRPr kumimoji="1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775145" y="3545053"/>
            <a:ext cx="105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月頃）</a:t>
            </a:r>
            <a:endParaRPr kumimoji="1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88487" y="375438"/>
            <a:ext cx="8928000" cy="226800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16062" y="3021846"/>
            <a:ext cx="8928000" cy="3492000"/>
          </a:xfrm>
          <a:prstGeom prst="roundRect">
            <a:avLst>
              <a:gd name="adj" fmla="val 3402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2856" y="2908127"/>
            <a:ext cx="2016000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 検討スケジュール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3407" y="272649"/>
            <a:ext cx="2016000" cy="3189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今後の進め方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610864" y="6449362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２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1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正方形/長方形 78"/>
          <p:cNvSpPr/>
          <p:nvPr/>
        </p:nvSpPr>
        <p:spPr>
          <a:xfrm>
            <a:off x="459555" y="3372355"/>
            <a:ext cx="8265275" cy="33695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6" tIns="42203" rIns="84406" bIns="42203" rtlCol="0" anchor="ctr"/>
          <a:lstStyle/>
          <a:p>
            <a:pPr algn="ctr"/>
            <a:endParaRPr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6821" y="773869"/>
            <a:ext cx="8021668" cy="477054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lIns="144000" rIns="144000" bIns="0" rtlCol="0" anchor="ctr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東西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二極の一極として、東京と異なる個性、新たな価値観を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もって世界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で存在感を発揮するとともに、平時にも非常時にも日本を支える“副首都・大阪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”の確立をめざす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39441" y="1545833"/>
            <a:ext cx="3672000" cy="14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6" tIns="42203" rIns="84406" bIns="42203" rtlCol="0" anchor="ctr"/>
          <a:lstStyle/>
          <a:p>
            <a:pPr algn="ctr">
              <a:lnSpc>
                <a:spcPts val="1500"/>
              </a:lnSpc>
            </a:pP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59556" y="1545833"/>
            <a:ext cx="4101992" cy="14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6" tIns="42203" rIns="84406" bIns="42203" rtlCol="0" anchor="ctr"/>
          <a:lstStyle/>
          <a:p>
            <a:pPr algn="ctr">
              <a:lnSpc>
                <a:spcPts val="1400"/>
              </a:lnSpc>
            </a:pPr>
            <a:endParaRPr lang="ja-JP" altLang="en-US" sz="12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84876" y="2324063"/>
            <a:ext cx="3168000" cy="252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6462" tIns="42203" rIns="66462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「アジアの主要都市」 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84876" y="1979099"/>
            <a:ext cx="3168000" cy="252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6462" tIns="42203" rIns="66462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「首都機能バックアップ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」（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重都）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84876" y="1647990"/>
            <a:ext cx="3168000" cy="252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6462" tIns="42203" rIns="66462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「西日本の首都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」（分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都）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84876" y="2669026"/>
            <a:ext cx="3168000" cy="252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6462" tIns="42203" rIns="66462" bIns="0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「民都」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0162" y="2108674"/>
            <a:ext cx="3816000" cy="360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72000" tIns="72000" rIns="36000" bIns="42203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東京一極のリスク軽減化と国土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の強靭化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00162" y="1650421"/>
            <a:ext cx="3816000" cy="360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72000" tIns="72000" rIns="36000" bIns="42203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国全体の成長をけん引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する複数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の拠点創出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0162" y="2580782"/>
            <a:ext cx="3816000" cy="360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72000" tIns="72000" rIns="36000" bIns="42203" rtlCol="0" anchor="ctr" anchorCtr="0"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自己決定・自己責任に基づく分権型社会を先導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50900" y="4418556"/>
            <a:ext cx="4521200" cy="108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72000" tIns="0" rIns="72000" bIns="72000" anchor="t" anchorCtr="0">
            <a:noAutofit/>
          </a:bodyPr>
          <a:lstStyle/>
          <a:p>
            <a:pPr marL="92075" indent="-92075">
              <a:lnSpc>
                <a:spcPct val="114000"/>
              </a:lnSpc>
              <a:spcBef>
                <a:spcPts val="300"/>
              </a:spcBef>
            </a:pPr>
            <a:endParaRPr lang="en-US" altLang="ja-JP" sz="1050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円/楕円 32"/>
          <p:cNvSpPr/>
          <p:nvPr/>
        </p:nvSpPr>
        <p:spPr>
          <a:xfrm>
            <a:off x="6379423" y="4338422"/>
            <a:ext cx="792000" cy="167017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4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50900" y="5689787"/>
            <a:ext cx="4749800" cy="30886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72000" rIns="36000" bIns="36000" anchor="t" anchorCtr="0">
            <a:noAutofit/>
          </a:bodyPr>
          <a:lstStyle/>
          <a:p>
            <a:pPr algn="ctr">
              <a:lnSpc>
                <a:spcPct val="114000"/>
              </a:lnSpc>
              <a:spcBef>
                <a:spcPts val="300"/>
              </a:spcBef>
            </a:pP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副首都化の取組みを支援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する制度を国に働きかけ</a:t>
            </a:r>
            <a:endParaRPr lang="en-US" altLang="ja-JP" sz="1200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二等辺三角形 50"/>
          <p:cNvSpPr/>
          <p:nvPr/>
        </p:nvSpPr>
        <p:spPr>
          <a:xfrm rot="10800000">
            <a:off x="2222362" y="6094530"/>
            <a:ext cx="288000" cy="72000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366723" y="4703116"/>
            <a:ext cx="828000" cy="859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年頃までに基盤を</a:t>
            </a:r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整える</a:t>
            </a:r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195666" y="6080123"/>
            <a:ext cx="288000" cy="72000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>
          <a:xfrm rot="10800000">
            <a:off x="1814729" y="5561955"/>
            <a:ext cx="288000" cy="72000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65011" y="6208070"/>
            <a:ext cx="7550965" cy="432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36000" rIns="72000" bIns="72000" anchor="t" anchorCtr="0">
            <a:noAutofit/>
          </a:bodyPr>
          <a:lstStyle/>
          <a:p>
            <a:pPr algn="just">
              <a:lnSpc>
                <a:spcPct val="114000"/>
              </a:lnSpc>
              <a:spcBef>
                <a:spcPts val="300"/>
              </a:spcBef>
            </a:pP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経済成長面</a:t>
            </a: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の取組み</a:t>
            </a:r>
            <a:endParaRPr lang="en-US" altLang="ja-JP" sz="1200" u="sng" kern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050354" y="4513461"/>
            <a:ext cx="4154860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36000" rIns="72000" bIns="0" anchor="t" anchorCtr="0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</a:pP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機能面</a:t>
            </a: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の取組み</a:t>
            </a:r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ct val="114000"/>
              </a:lnSpc>
              <a:spcBef>
                <a:spcPts val="300"/>
              </a:spcBef>
            </a:pPr>
            <a:endParaRPr lang="en-US" altLang="ja-JP" sz="1200" b="1" u="sng" kern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ct val="114000"/>
              </a:lnSpc>
              <a:spcBef>
                <a:spcPts val="300"/>
              </a:spcBef>
            </a:pPr>
            <a:endParaRPr lang="en-US" altLang="ja-JP" sz="1200" u="sng" kern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063054" y="4996293"/>
            <a:ext cx="4142160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36000" rIns="72000" bIns="0" anchor="t" anchorCtr="0">
            <a:noAutofit/>
          </a:bodyPr>
          <a:lstStyle/>
          <a:p>
            <a:pPr>
              <a:lnSpc>
                <a:spcPct val="114000"/>
              </a:lnSpc>
              <a:spcBef>
                <a:spcPts val="300"/>
              </a:spcBef>
            </a:pP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制度面</a:t>
            </a:r>
            <a:r>
              <a:rPr lang="en-US" altLang="ja-JP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の取組み</a:t>
            </a:r>
            <a:endParaRPr lang="en-US" altLang="ja-JP" sz="1200" u="sng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773865" y="6051216"/>
            <a:ext cx="1080000" cy="43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>
              <a:lnSpc>
                <a:spcPts val="11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万博・ＩＲ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kumimoji="1"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（インパクト）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498312" y="6025897"/>
            <a:ext cx="900084" cy="209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並行して</a:t>
            </a:r>
          </a:p>
        </p:txBody>
      </p:sp>
      <p:sp>
        <p:nvSpPr>
          <p:cNvPr id="71" name="円/楕円 32"/>
          <p:cNvSpPr/>
          <p:nvPr/>
        </p:nvSpPr>
        <p:spPr>
          <a:xfrm>
            <a:off x="7289351" y="4338422"/>
            <a:ext cx="1126626" cy="16567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46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7188367" y="5232301"/>
            <a:ext cx="1227610" cy="533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二等辺三角形 72"/>
          <p:cNvSpPr/>
          <p:nvPr/>
        </p:nvSpPr>
        <p:spPr>
          <a:xfrm rot="10800000">
            <a:off x="3639469" y="5564265"/>
            <a:ext cx="288000" cy="72000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5764443" y="4846997"/>
            <a:ext cx="552396" cy="7180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59406" y="1307481"/>
            <a:ext cx="2030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副首都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の必要性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02966" y="3087623"/>
            <a:ext cx="304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副首都の確立・発展に向けた戦略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737814" y="1307481"/>
            <a:ext cx="2172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果たすべき４つの役割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155001" y="4678949"/>
            <a:ext cx="3838800" cy="338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スマートシティ戦略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、都市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インフラの充実 など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134374" y="5168706"/>
            <a:ext cx="4033632" cy="338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新たな大都市制度、基礎自治機能・広域機能の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充実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001089" y="6384287"/>
            <a:ext cx="6597336" cy="354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医療関連分野、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都市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空間の創造、ものづくりの基盤を活かしたイノベーション促進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など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2107948" y="5493625"/>
            <a:ext cx="1751925" cy="222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自らの取組を推進力に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7295707" y="4765193"/>
            <a:ext cx="1150819" cy="769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国内外から</a:t>
            </a:r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を高め、</a:t>
            </a:r>
            <a:endParaRPr lang="en-US" altLang="ja-JP" sz="1200" b="1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kern="100" dirty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副首都を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確立</a:t>
            </a:r>
            <a:endParaRPr lang="en-US" altLang="ja-JP" sz="1200" b="1" kern="100" dirty="0">
              <a:solidFill>
                <a:schemeClr val="tx1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41742" y="471110"/>
            <a:ext cx="84577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副首都ビジョン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月修正版）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-9248" y="-28749"/>
            <a:ext cx="1257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  考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-7072" y="373481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8611020" y="-9278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３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2112" y="3419892"/>
            <a:ext cx="8192719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大阪自らが、副首都に必要な「機能面」、それを支える「制度面」の取組みを進め、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年頃までに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副首都としての基盤を整える。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こうした自らの取組みを推進力に、副首都化の取組みを支援する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仕組みを国に働きかけ、副首都の確立を図る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 並行して、副首都としての発展のため、万博やＩＲのインパクトも活用し、京阪神や関西全域を視野に経済成長面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の取組みを進める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9688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228600" y="3304096"/>
            <a:ext cx="8718994" cy="3026832"/>
          </a:xfrm>
          <a:prstGeom prst="rect">
            <a:avLst/>
          </a:prstGeom>
          <a:solidFill>
            <a:schemeClr val="lt1">
              <a:alpha val="0"/>
            </a:schemeClr>
          </a:solidFill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28600" y="455608"/>
            <a:ext cx="8718994" cy="20343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847" y="3032994"/>
            <a:ext cx="776287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バージョンアップに向けた具体的な論点イメージ（例）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53702" y="3489224"/>
            <a:ext cx="2484000" cy="256251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pPr marL="174625" indent="-174625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これまでの取組みの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到達点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をどう　評価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し、今後どうしていく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世界から選ばれる都市となるための機能とは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府市統合を進めた機能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産業支援、研究開発、人材育成等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を、どう　高めていくか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生活インフラ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消防、水道、下水道など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の維持・充実に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どう取り組んでいくか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091810" y="3517444"/>
            <a:ext cx="2803631" cy="259817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pPr marL="174625" indent="-174625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これ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の国・大阪の取組みをどう評価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、非常時を含め、今後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どうしていく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大阪府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核とした、京阪神・関西の　成長のため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行政の体制は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どう　　　ある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べき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人口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加速する中、副首都の　暮らし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を支える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府内市町村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の体制はどうあるべき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国と地方、地方自治体間、民間との　　連携・協働の仕組みはどうあるべきか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285329" y="3489224"/>
            <a:ext cx="2484000" cy="316969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72000" tIns="72000" rIns="72000" bIns="72000" rtlCol="0" anchor="t" anchorCtr="0"/>
          <a:lstStyle/>
          <a:p>
            <a:pPr marL="174625" indent="-174625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ライフサイエンス等の成長産業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をどう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伸ばしていくか、また、新た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に強化　す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べき産業をどう考えるか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インバウンドの取り込みを、どう　　　再構築していくか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誰もが能力を発揮し、多様な　　チャレンジを可能とする環境を　　　　どう整えるか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●世界を変えるイノベーションをどう　　生み出していくか</a:t>
            </a:r>
          </a:p>
          <a:p>
            <a:pPr marL="174625" indent="-174625"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 暮らしの状況をどう考え、いかに　　向上させていくか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8315" y="954611"/>
            <a:ext cx="2700000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大阪スマートシティ戦略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ver.1.0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の策定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2020.3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・淀川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左岸線延伸部の事業化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(2017.4)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・大阪公立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大学（仮称）の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設置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(2021.8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開学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(2022.4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大阪健康安全基盤研究所の創設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(2017.4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・大阪産業技術研究所の創設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(2017.4)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G20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大阪サミットの開催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(2019.6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14105" y="949414"/>
            <a:ext cx="3063596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・特別区の設置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係る住民投票を実施し、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反対多数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2020.11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・府市の一体的な行政運営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の推進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に関する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条例の施行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2021.4)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・関西広域連合設立</a:t>
            </a:r>
            <a:r>
              <a:rPr lang="en-US" altLang="ja-JP" sz="1000" dirty="0">
                <a:latin typeface="メイリオ" panose="020B0604030504040204" pitchFamily="50" charset="-128"/>
                <a:cs typeface="Meiryo UI" panose="020B0604030504040204" pitchFamily="50" charset="-128"/>
              </a:rPr>
              <a:t>(2010.12</a:t>
            </a:r>
            <a:r>
              <a:rPr lang="ja-JP" altLang="en-US" sz="1000" dirty="0">
                <a:latin typeface="メイリオ" panose="020B0604030504040204" pitchFamily="50" charset="-128"/>
                <a:cs typeface="Meiryo UI" panose="020B0604030504040204" pitchFamily="50" charset="-128"/>
              </a:rPr>
              <a:t>）から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年経過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・府内市町村の</a:t>
            </a:r>
            <a:r>
              <a:rPr lang="ja-JP" altLang="en-US" sz="1000" spc="-2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基礎自治機能の維持・充実</a:t>
            </a:r>
            <a:r>
              <a:rPr lang="ja-JP" altLang="en-US" sz="1000" spc="-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000" spc="-2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spc="-2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spc="-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関する</a:t>
            </a:r>
            <a:r>
              <a:rPr lang="ja-JP" altLang="en-US" sz="1000" spc="-2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研究会の設置</a:t>
            </a:r>
            <a:r>
              <a:rPr lang="en-US" altLang="ja-JP" sz="1000" spc="-2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(2017.11</a:t>
            </a:r>
            <a:r>
              <a:rPr lang="ja-JP" altLang="en-US" sz="1000" spc="-2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spc="-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17614" y="949685"/>
            <a:ext cx="2961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年日本国際博覧会の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開催決定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(2018.11)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・統合型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リゾート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(IR)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の事業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予定者の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選定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2021.9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頃予定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・うめきた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期地区の工事着手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(2020.12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夢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洲まちづくり基本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方針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2019.12)</a:t>
            </a: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・内閣府により「スタートアップ・エコシステム グローバル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拠点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都市」に選定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(2020.7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7362" y="595792"/>
            <a:ext cx="164054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 機能面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93549" y="595792"/>
            <a:ext cx="19759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 経済成長面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97312" y="572383"/>
            <a:ext cx="19759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 制度面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411082" y="6036284"/>
            <a:ext cx="59193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3584095" y="2638431"/>
            <a:ext cx="2008004" cy="210874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1138" y="88772"/>
            <a:ext cx="84577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</a:rPr>
              <a:t>■副首都・</a:t>
            </a:r>
            <a:r>
              <a:rPr kumimoji="1" lang="ja-JP" altLang="en-US" sz="1600" b="1" dirty="0" smtClean="0">
                <a:latin typeface="メイリオ" panose="020B0604030504040204" pitchFamily="50" charset="-128"/>
              </a:rPr>
              <a:t>大阪の確立</a:t>
            </a:r>
            <a:r>
              <a:rPr kumimoji="1" lang="ja-JP" altLang="en-US" sz="1600" b="1" smtClean="0">
                <a:latin typeface="メイリオ" panose="020B0604030504040204" pitchFamily="50" charset="-128"/>
              </a:rPr>
              <a:t>に向けた主</a:t>
            </a:r>
            <a:r>
              <a:rPr kumimoji="1" lang="ja-JP" altLang="en-US" sz="1600" b="1" dirty="0">
                <a:latin typeface="メイリオ" panose="020B0604030504040204" pitchFamily="50" charset="-128"/>
              </a:rPr>
              <a:t>な取組み</a:t>
            </a:r>
            <a:r>
              <a:rPr kumimoji="1" lang="ja-JP" altLang="en-US" sz="1600" b="1" dirty="0" smtClean="0">
                <a:latin typeface="メイリオ" panose="020B0604030504040204" pitchFamily="50" charset="-128"/>
              </a:rPr>
              <a:t>状況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651628" y="6389170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４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410226" y="2177963"/>
            <a:ext cx="59193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38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角丸四角形 172"/>
          <p:cNvSpPr/>
          <p:nvPr/>
        </p:nvSpPr>
        <p:spPr>
          <a:xfrm>
            <a:off x="1828140" y="633563"/>
            <a:ext cx="6993887" cy="1032700"/>
          </a:xfrm>
          <a:prstGeom prst="roundRect">
            <a:avLst>
              <a:gd name="adj" fmla="val 20332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府市は、対等の立場において一体的な行政運営を推進することを通じて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行政を解消するとともに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、大阪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の成長及び発展を図ることにより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、副首都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・大阪を確立し、もって豊かな住民生活を実現する。</a:t>
            </a:r>
          </a:p>
        </p:txBody>
      </p:sp>
      <p:sp>
        <p:nvSpPr>
          <p:cNvPr id="180" name="正方形/長方形 179"/>
          <p:cNvSpPr/>
          <p:nvPr/>
        </p:nvSpPr>
        <p:spPr>
          <a:xfrm>
            <a:off x="3052293" y="1879440"/>
            <a:ext cx="5769734" cy="2530635"/>
          </a:xfrm>
          <a:prstGeom prst="rect">
            <a:avLst/>
          </a:prstGeom>
          <a:ln w="9525">
            <a:solidFill>
              <a:schemeClr val="accent6"/>
            </a:solidFill>
          </a:ln>
        </p:spPr>
        <p:txBody>
          <a:bodyPr wrap="square" tIns="72000" bIns="72000">
            <a:noAutofit/>
          </a:bodyPr>
          <a:lstStyle/>
          <a:p>
            <a:pPr>
              <a:lnSpc>
                <a:spcPts val="2100"/>
              </a:lnSpc>
            </a:pPr>
            <a:r>
              <a:rPr kumimoji="1" lang="ja-JP" altLang="en-US" sz="1600" b="1" dirty="0" smtClean="0"/>
              <a:t>➢ 事務</a:t>
            </a:r>
            <a:r>
              <a:rPr kumimoji="1" lang="ja-JP" altLang="en-US" sz="1600" b="1" dirty="0"/>
              <a:t>の委託</a:t>
            </a:r>
            <a:endParaRPr kumimoji="1" lang="en-US" altLang="ja-JP" sz="1600" b="1" dirty="0"/>
          </a:p>
          <a:p>
            <a:pPr>
              <a:lnSpc>
                <a:spcPts val="21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の成長に向けた戦略の策定</a:t>
            </a:r>
          </a:p>
          <a:p>
            <a:pPr>
              <a:lnSpc>
                <a:spcPts val="21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の成長・発展に必要な広域的な都市計画の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権限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マスタープラン（都市計画区域の整備、開発及び保全の方針）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区域区分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都市再生特別地区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臨港地区（国際戦略港湾）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一般国道・自動車専用道路等、都市高速鉄道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一団地の官公庁施設又はその予定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区域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>
          <a:xfrm>
            <a:off x="3052293" y="4505326"/>
            <a:ext cx="5769734" cy="1976084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Ins="90000" bIns="72000"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600" b="1" dirty="0">
                <a:solidFill>
                  <a:schemeClr val="tx1"/>
                </a:solidFill>
              </a:rPr>
              <a:t>➢ 機関等の共同設置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府市共同組織を条例に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en-US" altLang="zh-TW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Ｒ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大阪港湾局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Aft>
                <a:spcPts val="60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）・大阪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計画局　　・万博推進局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 新設・統合した法人を条例に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研究所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健康安全基盤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研究所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公立大学法人</a:t>
            </a:r>
            <a:r>
              <a:rPr lang="zh-TW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観光局         ・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信用保証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協会            ・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産業局</a:t>
            </a:r>
            <a:endParaRPr lang="zh-TW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303391" y="652613"/>
            <a:ext cx="1382533" cy="89990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/>
              <a:t>基本理念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-13679" y="216017"/>
            <a:ext cx="4001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府市一体条例の概要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610550" y="25463"/>
            <a:ext cx="479380" cy="47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５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03391" y="1879440"/>
            <a:ext cx="2594355" cy="4649273"/>
          </a:xfrm>
          <a:prstGeom prst="roundRect">
            <a:avLst/>
          </a:prstGeom>
          <a:ln w="9525" cmpd="dbl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19285" y="2051747"/>
            <a:ext cx="2310117" cy="900427"/>
          </a:xfrm>
          <a:prstGeom prst="rect">
            <a:avLst/>
          </a:prstGeom>
          <a:noFill/>
          <a:ln w="3175" cmpd="dbl">
            <a:noFill/>
          </a:ln>
        </p:spPr>
        <p:txBody>
          <a:bodyPr vert="horz" wrap="square" anchor="ctr" anchorCtr="0">
            <a:noAutofit/>
          </a:bodyPr>
          <a:lstStyle/>
          <a:p>
            <a:pPr algn="ctr"/>
            <a:r>
              <a:rPr kumimoji="1" lang="ja-JP" altLang="en-US" sz="1600" b="1" dirty="0"/>
              <a:t>➢</a:t>
            </a:r>
            <a:r>
              <a:rPr kumimoji="1" lang="ja-JP" altLang="en-US" sz="1600" b="1" dirty="0" smtClean="0"/>
              <a:t>副首都</a:t>
            </a:r>
            <a:r>
              <a:rPr kumimoji="1" lang="ja-JP" altLang="en-US" sz="1600" b="1" dirty="0"/>
              <a:t>推進</a:t>
            </a:r>
            <a:r>
              <a:rPr kumimoji="1" lang="ja-JP" altLang="en-US" sz="1600" b="1" dirty="0" smtClean="0"/>
              <a:t>本部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（</a:t>
            </a:r>
            <a:r>
              <a:rPr kumimoji="1" lang="ja-JP" altLang="en-US" sz="1600" b="1" dirty="0"/>
              <a:t>大阪府市）会議</a:t>
            </a:r>
            <a:endParaRPr kumimoji="1" lang="en-US" altLang="ja-JP" sz="16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70322" y="4216243"/>
            <a:ext cx="2304000" cy="406196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/>
              <a:t>◆ 府市が対等の立場</a:t>
            </a:r>
            <a:r>
              <a:rPr kumimoji="1" lang="ja-JP" altLang="en-US" sz="1400" dirty="0" smtClean="0"/>
              <a:t>に　おいて</a:t>
            </a:r>
            <a:r>
              <a:rPr kumimoji="1" lang="ja-JP" altLang="en-US" sz="1400" dirty="0"/>
              <a:t>議論を尽くし合意に努める</a:t>
            </a:r>
            <a:endParaRPr kumimoji="1" lang="en-US" altLang="ja-JP" sz="1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70322" y="5337364"/>
            <a:ext cx="2304000" cy="406196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/>
              <a:t>◆ 合意事項や、</a:t>
            </a:r>
            <a:r>
              <a:rPr kumimoji="1" lang="ja-JP" altLang="en-US" sz="1400" dirty="0" smtClean="0"/>
              <a:t>合意事項</a:t>
            </a:r>
            <a:r>
              <a:rPr kumimoji="1" lang="ja-JP" altLang="en-US" sz="1400" dirty="0"/>
              <a:t>の進捗管理は議会</a:t>
            </a:r>
            <a:r>
              <a:rPr kumimoji="1" lang="ja-JP" altLang="en-US" sz="1400" dirty="0" smtClean="0"/>
              <a:t>に報告する</a:t>
            </a:r>
            <a:endParaRPr kumimoji="1" lang="en-US" altLang="ja-JP" sz="1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570322" y="2934595"/>
            <a:ext cx="2304000" cy="406196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/>
              <a:t>◆ </a:t>
            </a:r>
            <a:r>
              <a:rPr kumimoji="1" lang="ja-JP" altLang="en-US" sz="1400" dirty="0" smtClean="0"/>
              <a:t>大阪府知事・大阪市長のトップ会議として、大阪の成長・発展に向けた　基本的な方針等を協議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77830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175">
          <a:prstDash val="sysDot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1879</Words>
  <PresentationFormat>画面に合わせる (4:3)</PresentationFormat>
  <Paragraphs>164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BIZ UDPゴシック</vt:lpstr>
      <vt:lpstr>BIZ UDゴシック</vt:lpstr>
      <vt:lpstr>HGP創英角ﾎﾟｯﾌﾟ体</vt:lpstr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2021-08-26T07:25:34Z</cp:lastPrinted>
  <dcterms:modified xsi:type="dcterms:W3CDTF">2021-08-27T01:25:51Z</dcterms:modified>
</cp:coreProperties>
</file>