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70" r:id="rId2"/>
  </p:sldIdLst>
  <p:sldSz cx="6858000" cy="9906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12" d="100"/>
          <a:sy n="112" d="100"/>
        </p:scale>
        <p:origin x="1930" y="-2717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2" d="100"/>
          <a:sy n="52" d="100"/>
        </p:scale>
        <p:origin x="2952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49576" cy="496888"/>
          </a:xfrm>
          <a:prstGeom prst="rect">
            <a:avLst/>
          </a:prstGeom>
        </p:spPr>
        <p:txBody>
          <a:bodyPr vert="horz" lIns="91411" tIns="45706" rIns="91411" bIns="45706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6040" y="2"/>
            <a:ext cx="2949576" cy="496888"/>
          </a:xfrm>
          <a:prstGeom prst="rect">
            <a:avLst/>
          </a:prstGeom>
        </p:spPr>
        <p:txBody>
          <a:bodyPr vert="horz" lIns="91411" tIns="45706" rIns="91411" bIns="45706" rtlCol="0"/>
          <a:lstStyle>
            <a:lvl1pPr algn="r">
              <a:defRPr sz="1300"/>
            </a:lvl1pPr>
          </a:lstStyle>
          <a:p>
            <a:fld id="{25A7F6B6-6951-449A-88FB-7AAB6684F913}" type="datetimeFigureOut">
              <a:rPr kumimoji="1" lang="ja-JP" altLang="en-US" smtClean="0"/>
              <a:t>2026/4/13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2" y="9440863"/>
            <a:ext cx="2949576" cy="496887"/>
          </a:xfrm>
          <a:prstGeom prst="rect">
            <a:avLst/>
          </a:prstGeom>
        </p:spPr>
        <p:txBody>
          <a:bodyPr vert="horz" lIns="91411" tIns="45706" rIns="91411" bIns="45706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6040" y="9440863"/>
            <a:ext cx="2949576" cy="496887"/>
          </a:xfrm>
          <a:prstGeom prst="rect">
            <a:avLst/>
          </a:prstGeom>
        </p:spPr>
        <p:txBody>
          <a:bodyPr vert="horz" lIns="91411" tIns="45706" rIns="91411" bIns="45706" rtlCol="0" anchor="b"/>
          <a:lstStyle>
            <a:lvl1pPr algn="r">
              <a:defRPr sz="1300"/>
            </a:lvl1pPr>
          </a:lstStyle>
          <a:p>
            <a:fld id="{5C113F58-AAA8-4390-8A08-4F68E841C9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14837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49576" cy="498474"/>
          </a:xfrm>
          <a:prstGeom prst="rect">
            <a:avLst/>
          </a:prstGeom>
        </p:spPr>
        <p:txBody>
          <a:bodyPr vert="horz" lIns="91411" tIns="45706" rIns="91411" bIns="45706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40" y="2"/>
            <a:ext cx="2949576" cy="498474"/>
          </a:xfrm>
          <a:prstGeom prst="rect">
            <a:avLst/>
          </a:prstGeom>
        </p:spPr>
        <p:txBody>
          <a:bodyPr vert="horz" lIns="91411" tIns="45706" rIns="91411" bIns="45706" rtlCol="0"/>
          <a:lstStyle>
            <a:lvl1pPr algn="r">
              <a:defRPr sz="1300"/>
            </a:lvl1pPr>
          </a:lstStyle>
          <a:p>
            <a:fld id="{19E67C32-A6F0-470F-91E1-215A21FD53ED}" type="datetimeFigureOut">
              <a:rPr kumimoji="1" lang="ja-JP" altLang="en-US" smtClean="0"/>
              <a:t>2026/4/13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43138" y="1243013"/>
            <a:ext cx="232092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1" tIns="45706" rIns="91411" bIns="45706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40" y="4783140"/>
            <a:ext cx="5445124" cy="3913187"/>
          </a:xfrm>
          <a:prstGeom prst="rect">
            <a:avLst/>
          </a:prstGeom>
        </p:spPr>
        <p:txBody>
          <a:bodyPr vert="horz" lIns="91411" tIns="45706" rIns="91411" bIns="45706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440865"/>
            <a:ext cx="2949576" cy="498474"/>
          </a:xfrm>
          <a:prstGeom prst="rect">
            <a:avLst/>
          </a:prstGeom>
        </p:spPr>
        <p:txBody>
          <a:bodyPr vert="horz" lIns="91411" tIns="45706" rIns="91411" bIns="45706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40" y="9440865"/>
            <a:ext cx="2949576" cy="498474"/>
          </a:xfrm>
          <a:prstGeom prst="rect">
            <a:avLst/>
          </a:prstGeom>
        </p:spPr>
        <p:txBody>
          <a:bodyPr vert="horz" lIns="91411" tIns="45706" rIns="91411" bIns="45706" rtlCol="0" anchor="b"/>
          <a:lstStyle>
            <a:lvl1pPr algn="r">
              <a:defRPr sz="1300"/>
            </a:lvl1pPr>
          </a:lstStyle>
          <a:p>
            <a:fld id="{502C2471-DF82-45B8-AA09-2DF4E850C8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73170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99A06-AE02-41C1-9844-C962CA525176}" type="datetime1">
              <a:rPr kumimoji="1" lang="ja-JP" altLang="en-US" smtClean="0"/>
              <a:t>2026/4/13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421C3-7224-4782-87DF-D5507EA73C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4205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47EF66-BD9E-4995-A91B-F68751E5B904}" type="datetime1">
              <a:rPr kumimoji="1" lang="ja-JP" altLang="en-US" smtClean="0"/>
              <a:t>2026/4/13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D421C3-7224-4782-87DF-D5507EA73C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40246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685800" rtl="0" eaLnBrk="1" latinLnBrk="0" hangingPunct="1"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itchFamily="34" charset="0"/>
        <a:buChar char="–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itchFamily="34" charset="0"/>
        <a:buChar char="»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257069" y="231706"/>
            <a:ext cx="5147489" cy="237562"/>
          </a:xfrm>
          <a:prstGeom prst="rect">
            <a:avLst/>
          </a:prstGeom>
          <a:solidFill>
            <a:srgbClr val="0000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7625" tIns="33812" rIns="67625" bIns="33812" numCol="1" anchor="ctr" anchorCtr="0" compatLnSpc="1">
            <a:prstTxWarp prst="textNoShape">
              <a:avLst/>
            </a:prstTxWarp>
            <a:spAutoFit/>
          </a:bodyPr>
          <a:lstStyle>
            <a:lvl1pPr algn="l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80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/>
            <a:r>
              <a:rPr lang="ja-JP" altLang="en-US" sz="1100" b="1" i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教職員の懲戒処分における状況（</a:t>
            </a:r>
            <a:r>
              <a:rPr lang="ja-JP" altLang="en-US" sz="11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校種別・行為</a:t>
            </a:r>
            <a:r>
              <a:rPr lang="ja-JP" altLang="en-US" sz="1100" b="1" i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態様別件数）</a:t>
            </a:r>
            <a:r>
              <a:rPr lang="en-US" altLang="ja-JP" sz="1100" b="1" i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</a:t>
            </a:r>
            <a:r>
              <a:rPr lang="ja-JP" altLang="en-US" sz="1100" b="1" i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令和７年度</a:t>
            </a:r>
            <a:r>
              <a:rPr lang="en-US" altLang="ja-JP" sz="1100" b="1" i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】</a:t>
            </a:r>
          </a:p>
        </p:txBody>
      </p:sp>
      <p:sp>
        <p:nvSpPr>
          <p:cNvPr id="4" name="正方形/長方形 3"/>
          <p:cNvSpPr/>
          <p:nvPr/>
        </p:nvSpPr>
        <p:spPr>
          <a:xfrm>
            <a:off x="3634889" y="9561512"/>
            <a:ext cx="3201843" cy="2516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700" dirty="0">
                <a:solidFill>
                  <a:schemeClr val="tx1"/>
                </a:solidFill>
              </a:rPr>
              <a:t>※</a:t>
            </a:r>
            <a:r>
              <a:rPr lang="ja-JP" altLang="en-US" sz="700" dirty="0">
                <a:solidFill>
                  <a:schemeClr val="tx1"/>
                </a:solidFill>
              </a:rPr>
              <a:t> （　）内は府費負担教職員数で内数。政令市、豊能地区教職員を除く。</a:t>
            </a:r>
            <a:endParaRPr lang="en-US" altLang="ja-JP" sz="700" dirty="0">
              <a:solidFill>
                <a:schemeClr val="tx1"/>
              </a:solidFill>
            </a:endParaRPr>
          </a:p>
        </p:txBody>
      </p:sp>
      <p:graphicFrame>
        <p:nvGraphicFramePr>
          <p:cNvPr id="7" name="表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4758589"/>
              </p:ext>
            </p:extLst>
          </p:nvPr>
        </p:nvGraphicFramePr>
        <p:xfrm>
          <a:off x="270168" y="488504"/>
          <a:ext cx="6183168" cy="502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23978">
                  <a:extLst>
                    <a:ext uri="{9D8B030D-6E8A-4147-A177-3AD203B41FA5}">
                      <a16:colId xmlns:a16="http://schemas.microsoft.com/office/drawing/2014/main" val="1770272993"/>
                    </a:ext>
                  </a:extLst>
                </a:gridCol>
                <a:gridCol w="971838">
                  <a:extLst>
                    <a:ext uri="{9D8B030D-6E8A-4147-A177-3AD203B41FA5}">
                      <a16:colId xmlns:a16="http://schemas.microsoft.com/office/drawing/2014/main" val="3441194766"/>
                    </a:ext>
                  </a:extLst>
                </a:gridCol>
                <a:gridCol w="971838">
                  <a:extLst>
                    <a:ext uri="{9D8B030D-6E8A-4147-A177-3AD203B41FA5}">
                      <a16:colId xmlns:a16="http://schemas.microsoft.com/office/drawing/2014/main" val="139081747"/>
                    </a:ext>
                  </a:extLst>
                </a:gridCol>
                <a:gridCol w="971838">
                  <a:extLst>
                    <a:ext uri="{9D8B030D-6E8A-4147-A177-3AD203B41FA5}">
                      <a16:colId xmlns:a16="http://schemas.microsoft.com/office/drawing/2014/main" val="816140048"/>
                    </a:ext>
                  </a:extLst>
                </a:gridCol>
                <a:gridCol w="971838">
                  <a:extLst>
                    <a:ext uri="{9D8B030D-6E8A-4147-A177-3AD203B41FA5}">
                      <a16:colId xmlns:a16="http://schemas.microsoft.com/office/drawing/2014/main" val="3677401531"/>
                    </a:ext>
                  </a:extLst>
                </a:gridCol>
                <a:gridCol w="971838">
                  <a:extLst>
                    <a:ext uri="{9D8B030D-6E8A-4147-A177-3AD203B41FA5}">
                      <a16:colId xmlns:a16="http://schemas.microsoft.com/office/drawing/2014/main" val="3350761197"/>
                    </a:ext>
                  </a:extLst>
                </a:gridCol>
              </a:tblGrid>
              <a:tr h="10991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校　種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高校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支援学校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中学校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小学校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計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453662557"/>
                  </a:ext>
                </a:extLst>
              </a:tr>
              <a:tr h="20744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件　数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31</a:t>
                      </a: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18</a:t>
                      </a: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</a:t>
                      </a: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65</a:t>
                      </a: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678106966"/>
                  </a:ext>
                </a:extLst>
              </a:tr>
            </a:tbl>
          </a:graphicData>
        </a:graphic>
      </p:graphicFrame>
      <p:sp>
        <p:nvSpPr>
          <p:cNvPr id="17" name="正方形/長方形 16"/>
          <p:cNvSpPr/>
          <p:nvPr/>
        </p:nvSpPr>
        <p:spPr>
          <a:xfrm>
            <a:off x="2694474" y="9665501"/>
            <a:ext cx="1057275" cy="3045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dirty="0">
                <a:latin typeface="ＭＳ 明朝" pitchFamily="17" charset="-128"/>
                <a:ea typeface="ＭＳ 明朝" pitchFamily="17" charset="-128"/>
              </a:rPr>
              <a:t>3</a:t>
            </a:r>
            <a:r>
              <a:rPr lang="en-US" altLang="ja-JP">
                <a:latin typeface="ＭＳ 明朝" pitchFamily="17" charset="-128"/>
                <a:ea typeface="ＭＳ 明朝" pitchFamily="17" charset="-128"/>
              </a:rPr>
              <a:t>-9</a:t>
            </a:r>
            <a:endParaRPr lang="ja-JP" altLang="en-US" dirty="0">
              <a:latin typeface="ＭＳ 明朝" pitchFamily="17" charset="-128"/>
              <a:ea typeface="ＭＳ 明朝" pitchFamily="17" charset="-128"/>
            </a:endParaRPr>
          </a:p>
        </p:txBody>
      </p:sp>
      <p:graphicFrame>
        <p:nvGraphicFramePr>
          <p:cNvPr id="16" name="表 15">
            <a:extLst>
              <a:ext uri="{FF2B5EF4-FFF2-40B4-BE49-F238E27FC236}">
                <a16:creationId xmlns:a16="http://schemas.microsoft.com/office/drawing/2014/main" id="{88252EDD-AC31-4E3C-854A-DB5368D609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4847964"/>
              </p:ext>
            </p:extLst>
          </p:nvPr>
        </p:nvGraphicFramePr>
        <p:xfrm>
          <a:off x="256512" y="5770419"/>
          <a:ext cx="6176008" cy="39685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40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024">
                  <a:extLst>
                    <a:ext uri="{9D8B030D-6E8A-4147-A177-3AD203B41FA5}">
                      <a16:colId xmlns:a16="http://schemas.microsoft.com/office/drawing/2014/main" val="3170033308"/>
                    </a:ext>
                  </a:extLst>
                </a:gridCol>
                <a:gridCol w="1368154">
                  <a:extLst>
                    <a:ext uri="{9D8B030D-6E8A-4147-A177-3AD203B41FA5}">
                      <a16:colId xmlns:a16="http://schemas.microsoft.com/office/drawing/2014/main" val="3558556589"/>
                    </a:ext>
                  </a:extLst>
                </a:gridCol>
                <a:gridCol w="7071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6203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8625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0503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833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74889">
                <a:tc gridSpan="3">
                  <a:txBody>
                    <a:bodyPr/>
                    <a:lstStyle/>
                    <a:p>
                      <a:pPr marL="0" marR="0" indent="0" algn="ctr" defTabSz="10428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種別</a:t>
                      </a:r>
                      <a:endParaRPr lang="ja-JP" altLang="en-US" sz="12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8191" marR="78191" marT="41468" marB="41468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免職</a:t>
                      </a:r>
                      <a:endParaRPr lang="ja-JP" altLang="en-US" sz="12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停職</a:t>
                      </a:r>
                      <a:endParaRPr lang="ja-JP" altLang="en-US" sz="12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B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減給</a:t>
                      </a:r>
                      <a:endParaRPr lang="ja-JP" altLang="en-US" sz="12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B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戒告</a:t>
                      </a:r>
                      <a:endParaRPr lang="ja-JP" altLang="en-US" sz="12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計</a:t>
                      </a:r>
                      <a:endParaRPr lang="ja-JP" altLang="en-US" sz="12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0417">
                <a:tc rowSpan="9">
                  <a:txBody>
                    <a:bodyPr/>
                    <a:lstStyle/>
                    <a:p>
                      <a:pPr marL="0" marR="0" indent="0" algn="ctr" defTabSz="10428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一般服務</a:t>
                      </a:r>
                      <a:endParaRPr lang="en-US" altLang="zh-TW" sz="100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0" marR="0" indent="0" algn="ctr" defTabSz="10428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関係</a:t>
                      </a:r>
                      <a:endParaRPr lang="zh-TW" altLang="en-US" sz="10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8191" marR="78191" marT="41468" marB="41468" anchor="ctr">
                    <a:lnT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685800" rtl="0" eaLnBrk="1" fontAlgn="ctr" latinLnBrk="0" hangingPunct="1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体罰・傷害</a:t>
                      </a:r>
                      <a:endParaRPr lang="en-US" altLang="ja-JP" sz="10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4880" marR="4880" marT="5175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２（１）</a:t>
                      </a:r>
                    </a:p>
                  </a:txBody>
                  <a:tcPr marL="4880" marR="4880" marT="5175" marB="0" anchor="ctr">
                    <a:lnT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４（３）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4880" marR="4880" marT="5175" marB="0" anchor="ctr">
                    <a:lnT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１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4880" marR="4880" marT="5175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７（４）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4880" marR="4880" marT="5175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4015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</a:pPr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児童・生徒へのわいせつ・</a:t>
                      </a:r>
                      <a:endParaRPr lang="en-US" altLang="ja-JP" sz="10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  <a:p>
                      <a:pPr algn="ctr" fontAlgn="ctr">
                        <a:lnSpc>
                          <a:spcPts val="1200"/>
                        </a:lnSpc>
                      </a:pPr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セクハラ行為</a:t>
                      </a: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４（２）</a:t>
                      </a:r>
                    </a:p>
                  </a:txBody>
                  <a:tcPr marL="4880" marR="4880" marT="5175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4880" marR="4880" marT="5175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１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4880" marR="4880" marT="5175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２（１）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4880" marR="4880" marT="5175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７（３）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4880" marR="4880" marT="5175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85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</a:pPr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教職員へのわいせつ・</a:t>
                      </a:r>
                      <a:endParaRPr lang="en-US" altLang="ja-JP" sz="10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  <a:p>
                      <a:pPr algn="ctr" fontAlgn="ctr">
                        <a:lnSpc>
                          <a:spcPts val="1200"/>
                        </a:lnSpc>
                      </a:pPr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セクハラ行為</a:t>
                      </a: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１（１）</a:t>
                      </a:r>
                    </a:p>
                  </a:txBody>
                  <a:tcPr marL="4880" marR="4880" marT="5175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１</a:t>
                      </a:r>
                    </a:p>
                  </a:txBody>
                  <a:tcPr marL="4880" marR="4880" marT="5175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１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4880" marR="4880" marT="5175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4880" marR="4880" marT="5175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３（１）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4880" marR="4880" marT="5175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871011091"/>
                  </a:ext>
                </a:extLst>
              </a:tr>
              <a:tr h="74868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685800" rtl="0" eaLnBrk="1" fontAlgn="ctr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教職員へのパワハラ行為</a:t>
                      </a: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4880" marR="4880" marT="5175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１（１）</a:t>
                      </a:r>
                    </a:p>
                  </a:txBody>
                  <a:tcPr marL="4880" marR="4880" marT="5175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4880" marR="4880" marT="5175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4880" marR="4880" marT="5175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１（１）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4880" marR="4880" marT="5175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520229337"/>
                  </a:ext>
                </a:extLst>
              </a:tr>
              <a:tr h="182467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685800" rtl="0" eaLnBrk="1" fontAlgn="ctr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不適切な指導・言動</a:t>
                      </a: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4880" marR="4880" marT="5175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２（１）</a:t>
                      </a:r>
                    </a:p>
                  </a:txBody>
                  <a:tcPr marL="4880" marR="4880" marT="5175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２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4880" marR="4880" marT="5175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１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4880" marR="4880" marT="5175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５（１）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4880" marR="4880" marT="5175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021239047"/>
                  </a:ext>
                </a:extLst>
              </a:tr>
              <a:tr h="182467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685800" rtl="0" eaLnBrk="1" fontAlgn="ctr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職務専念義務違反等</a:t>
                      </a: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4880" marR="4880" marT="5175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4880" marR="4880" marT="5175" marB="0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4880" marR="4880" marT="5175" marB="0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１（１）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4880" marR="4880" marT="5175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１（１）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4880" marR="4880" marT="5175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8579877"/>
                  </a:ext>
                </a:extLst>
              </a:tr>
              <a:tr h="244633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1042872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個人情報の漏洩</a:t>
                      </a:r>
                      <a:endParaRPr lang="en-US" altLang="ja-JP" sz="10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78191" marR="78191" marT="41468" marB="41468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4880" marR="4880" marT="5175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4880" marR="4880" marT="517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１（１）</a:t>
                      </a:r>
                    </a:p>
                  </a:txBody>
                  <a:tcPr marL="4880" marR="4880" marT="517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4880" marR="4880" marT="5175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１（１）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4880" marR="4880" marT="5175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88524522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1042872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欠勤・特別休暇の不正取得</a:t>
                      </a:r>
                      <a:endParaRPr lang="en-US" altLang="ja-JP" sz="9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78191" marR="78191" marT="41468" marB="41468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１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4880" marR="4880" marT="5175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４</a:t>
                      </a:r>
                    </a:p>
                  </a:txBody>
                  <a:tcPr marL="4880" marR="4880" marT="5175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１</a:t>
                      </a:r>
                    </a:p>
                  </a:txBody>
                  <a:tcPr marL="4880" marR="4880" marT="5175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4880" marR="4880" marT="5175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６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4880" marR="4880" marT="5175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5582225"/>
                  </a:ext>
                </a:extLst>
              </a:tr>
              <a:tr h="249301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1042872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生徒画像の不正使用</a:t>
                      </a:r>
                    </a:p>
                  </a:txBody>
                  <a:tcPr marL="78191" marR="78191" marT="41468" marB="41468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4880" marR="4880" marT="5175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２</a:t>
                      </a:r>
                    </a:p>
                  </a:txBody>
                  <a:tcPr marL="4880" marR="4880" marT="5175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4880" marR="4880" marT="5175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4880" marR="4880" marT="5175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２</a:t>
                      </a:r>
                    </a:p>
                  </a:txBody>
                  <a:tcPr marL="4880" marR="4880" marT="5175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55427915"/>
                  </a:ext>
                </a:extLst>
              </a:tr>
              <a:tr h="243369">
                <a:tc gridSpan="3">
                  <a:txBody>
                    <a:bodyPr/>
                    <a:lstStyle/>
                    <a:p>
                      <a:pPr marL="0" marR="0" indent="0" algn="ctr" defTabSz="1042872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公金公物関係</a:t>
                      </a:r>
                      <a:r>
                        <a:rPr lang="ja-JP" altLang="en-US" sz="8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（手当等不正受給）</a:t>
                      </a:r>
                      <a:endParaRPr lang="ja-JP" altLang="en-US" sz="8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8191" marR="78191" marT="41468" marB="41468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１（１）</a:t>
                      </a:r>
                    </a:p>
                  </a:txBody>
                  <a:tcPr marL="4880" marR="4880" marT="5175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１</a:t>
                      </a:r>
                    </a:p>
                  </a:txBody>
                  <a:tcPr marL="4880" marR="4880" marT="5175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１０（１）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4880" marR="4880" marT="5175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4880" marR="4880" marT="5175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１２（２）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4880" marR="4880" marT="5175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82467">
                <a:tc rowSpan="3" gridSpan="2">
                  <a:txBody>
                    <a:bodyPr/>
                    <a:lstStyle/>
                    <a:p>
                      <a:pPr marL="0" marR="0" indent="0" algn="ctr" defTabSz="10428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公務外非行</a:t>
                      </a:r>
                      <a:endParaRPr lang="en-US" altLang="zh-TW" sz="100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0" marR="0" indent="0" algn="ctr" defTabSz="10428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関係</a:t>
                      </a:r>
                      <a:endParaRPr lang="zh-TW" altLang="en-US" sz="10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8191" marR="78191" marT="41468" marB="41468" anchor="ctr"/>
                </a:tc>
                <a:tc rowSpan="3" hMerge="1"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</a:pPr>
                      <a:endParaRPr lang="ja-JP" altLang="en-US" sz="1000" b="0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ctr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窃盗</a:t>
                      </a: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４（１）</a:t>
                      </a:r>
                    </a:p>
                  </a:txBody>
                  <a:tcPr marL="4880" marR="4880" marT="5175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4880" marR="4880" marT="5175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4880" marR="4880" marT="5175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4880" marR="4880" marT="5175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４（１）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4880" marR="4880" marT="5175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109006906"/>
                  </a:ext>
                </a:extLst>
              </a:tr>
              <a:tr h="182467">
                <a:tc gridSpan="2" vMerge="1">
                  <a:txBody>
                    <a:bodyPr/>
                    <a:lstStyle/>
                    <a:p>
                      <a:pPr marL="0" marR="0" indent="0" algn="ctr" defTabSz="10428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3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8191" marR="78191" marT="41468" marB="41468" anchor="ctr"/>
                </a:tc>
                <a:tc hMerge="1" vMerge="1"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</a:pPr>
                      <a:endParaRPr lang="ja-JP" altLang="en-US" sz="1000" b="0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ctr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盗撮・性的暴行</a:t>
                      </a: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４（４）</a:t>
                      </a:r>
                    </a:p>
                  </a:txBody>
                  <a:tcPr marL="4880" marR="4880" marT="5175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4880" marR="4880" marT="5175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4880" marR="4880" marT="5175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4880" marR="4880" marT="5175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４（４）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4880" marR="4880" marT="5175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815798627"/>
                  </a:ext>
                </a:extLst>
              </a:tr>
              <a:tr h="213053"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</a:pPr>
                      <a:endParaRPr lang="ja-JP" altLang="en-US" sz="1000" b="0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ctr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器物損壊</a:t>
                      </a:r>
                      <a:endParaRPr lang="en-US" altLang="ja-JP" sz="1000" b="0" i="0" u="none" strike="noStrike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4880" marR="4880" marT="5175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4880" marR="4880" marT="5175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4880" marR="4880" marT="5175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１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4880" marR="4880" marT="5175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１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4880" marR="4880" marT="5175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583583720"/>
                  </a:ext>
                </a:extLst>
              </a:tr>
              <a:tr h="218301">
                <a:tc gridSpan="3"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</a:pPr>
                      <a:r>
                        <a:rPr lang="ja-JP" altLang="en-US" sz="11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交通事故・交通法規違反</a:t>
                      </a:r>
                      <a:endParaRPr lang="ja-JP" altLang="en-US" sz="11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en-US" altLang="ja-JP" sz="120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4880" marR="4880" marT="5175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１（１）</a:t>
                      </a:r>
                    </a:p>
                  </a:txBody>
                  <a:tcPr marL="4880" marR="4880" marT="5175" marB="0" anchor="ctr">
                    <a:lnB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4880" marR="4880" marT="5175" marB="0" anchor="ctr">
                    <a:lnB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１（１）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4880" marR="4880" marT="5175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２（２）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4880" marR="4880" marT="5175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30835">
                <a:tc gridSpan="3"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</a:pPr>
                      <a:r>
                        <a:rPr lang="ja-JP" altLang="en-US" sz="10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監督責任</a:t>
                      </a: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en-US" altLang="ja-JP" sz="120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4880" marR="4880" marT="5175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4880" marR="4880" marT="5175" marB="0" anchor="ctr">
                    <a:lnT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１（１）</a:t>
                      </a:r>
                    </a:p>
                  </a:txBody>
                  <a:tcPr marL="4880" marR="4880" marT="5175" marB="0" anchor="ctr">
                    <a:lnT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４（４）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4880" marR="4880" marT="5175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５（５）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4880" marR="4880" marT="5175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032442"/>
                  </a:ext>
                </a:extLst>
              </a:tr>
              <a:tr h="178796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1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合計</a:t>
                      </a:r>
                      <a:endParaRPr lang="ja-JP" altLang="en-US" sz="1200" b="1" i="0" u="none" strike="noStrike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１</a:t>
                      </a:r>
                      <a:r>
                        <a:rPr lang="en-US" altLang="ja-JP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5</a:t>
                      </a:r>
                      <a:r>
                        <a:rPr lang="ja-JP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（９）</a:t>
                      </a:r>
                    </a:p>
                  </a:txBody>
                  <a:tcPr marL="4880" marR="4880" marT="5175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en-US" altLang="ja-JP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1</a:t>
                      </a:r>
                      <a:r>
                        <a:rPr lang="ja-JP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４（</a:t>
                      </a:r>
                      <a:r>
                        <a:rPr lang="en-US" altLang="ja-JP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4</a:t>
                      </a:r>
                      <a:r>
                        <a:rPr lang="ja-JP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）</a:t>
                      </a:r>
                    </a:p>
                  </a:txBody>
                  <a:tcPr marL="4880" marR="4880" marT="5175" marB="0" anchor="ctr">
                    <a:lnT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２１（６）</a:t>
                      </a:r>
                    </a:p>
                  </a:txBody>
                  <a:tcPr marL="4880" marR="4880" marT="5175" marB="0" anchor="ctr">
                    <a:lnT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１１（７）</a:t>
                      </a:r>
                      <a:endParaRPr lang="en-US" altLang="ja-JP" sz="1200" b="1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4880" marR="4880" marT="5175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６１（</a:t>
                      </a:r>
                      <a:r>
                        <a:rPr lang="en-US" altLang="ja-JP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2</a:t>
                      </a:r>
                      <a:r>
                        <a:rPr lang="ja-JP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６）</a:t>
                      </a:r>
                      <a:endParaRPr lang="en-US" altLang="ja-JP" sz="1200" b="1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4880" marR="4880" marT="5175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A89A4C38-774F-4CF6-AD85-D59FFA4E45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9071355"/>
              </p:ext>
            </p:extLst>
          </p:nvPr>
        </p:nvGraphicFramePr>
        <p:xfrm>
          <a:off x="249352" y="5242168"/>
          <a:ext cx="6183168" cy="502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23978">
                  <a:extLst>
                    <a:ext uri="{9D8B030D-6E8A-4147-A177-3AD203B41FA5}">
                      <a16:colId xmlns:a16="http://schemas.microsoft.com/office/drawing/2014/main" val="1770272993"/>
                    </a:ext>
                  </a:extLst>
                </a:gridCol>
                <a:gridCol w="971838">
                  <a:extLst>
                    <a:ext uri="{9D8B030D-6E8A-4147-A177-3AD203B41FA5}">
                      <a16:colId xmlns:a16="http://schemas.microsoft.com/office/drawing/2014/main" val="3441194766"/>
                    </a:ext>
                  </a:extLst>
                </a:gridCol>
                <a:gridCol w="971838">
                  <a:extLst>
                    <a:ext uri="{9D8B030D-6E8A-4147-A177-3AD203B41FA5}">
                      <a16:colId xmlns:a16="http://schemas.microsoft.com/office/drawing/2014/main" val="139081747"/>
                    </a:ext>
                  </a:extLst>
                </a:gridCol>
                <a:gridCol w="971838">
                  <a:extLst>
                    <a:ext uri="{9D8B030D-6E8A-4147-A177-3AD203B41FA5}">
                      <a16:colId xmlns:a16="http://schemas.microsoft.com/office/drawing/2014/main" val="816140048"/>
                    </a:ext>
                  </a:extLst>
                </a:gridCol>
                <a:gridCol w="971838">
                  <a:extLst>
                    <a:ext uri="{9D8B030D-6E8A-4147-A177-3AD203B41FA5}">
                      <a16:colId xmlns:a16="http://schemas.microsoft.com/office/drawing/2014/main" val="3677401531"/>
                    </a:ext>
                  </a:extLst>
                </a:gridCol>
                <a:gridCol w="971838">
                  <a:extLst>
                    <a:ext uri="{9D8B030D-6E8A-4147-A177-3AD203B41FA5}">
                      <a16:colId xmlns:a16="http://schemas.microsoft.com/office/drawing/2014/main" val="3350761197"/>
                    </a:ext>
                  </a:extLst>
                </a:gridCol>
              </a:tblGrid>
              <a:tr h="10991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校　種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高校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支援学校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中学校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小学校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計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453662557"/>
                  </a:ext>
                </a:extLst>
              </a:tr>
              <a:tr h="20744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件　数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21</a:t>
                      </a: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</a:t>
                      </a: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</a:t>
                      </a: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</a:t>
                      </a: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61</a:t>
                      </a: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678106966"/>
                  </a:ext>
                </a:extLst>
              </a:tr>
            </a:tbl>
          </a:graphicData>
        </a:graphic>
      </p:graphicFrame>
      <p:sp>
        <p:nvSpPr>
          <p:cNvPr id="19" name="Rectangle 2">
            <a:extLst>
              <a:ext uri="{FF2B5EF4-FFF2-40B4-BE49-F238E27FC236}">
                <a16:creationId xmlns:a16="http://schemas.microsoft.com/office/drawing/2014/main" id="{547BE7CF-A827-41EA-9837-179BA98611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2537" y="4997194"/>
            <a:ext cx="5147489" cy="237562"/>
          </a:xfrm>
          <a:prstGeom prst="rect">
            <a:avLst/>
          </a:prstGeom>
          <a:solidFill>
            <a:srgbClr val="0000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7625" tIns="33812" rIns="67625" bIns="33812" numCol="1" anchor="ctr" anchorCtr="0" compatLnSpc="1">
            <a:prstTxWarp prst="textNoShape">
              <a:avLst/>
            </a:prstTxWarp>
            <a:spAutoFit/>
          </a:bodyPr>
          <a:lstStyle>
            <a:lvl1pPr algn="l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80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/>
            <a:r>
              <a:rPr lang="ja-JP" altLang="en-US" sz="1100" b="1" i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教職員の懲戒処分における状況（</a:t>
            </a:r>
            <a:r>
              <a:rPr lang="ja-JP" altLang="en-US" sz="11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校種別・行為</a:t>
            </a:r>
            <a:r>
              <a:rPr lang="ja-JP" altLang="en-US" sz="1100" b="1" i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態様別件数）</a:t>
            </a:r>
            <a:r>
              <a:rPr lang="en-US" altLang="ja-JP" sz="1100" b="1" i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</a:t>
            </a:r>
            <a:r>
              <a:rPr lang="ja-JP" altLang="en-US" sz="1100" b="1" i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令和６年度</a:t>
            </a:r>
            <a:r>
              <a:rPr lang="en-US" altLang="ja-JP" sz="1100" b="1" i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】</a:t>
            </a:r>
          </a:p>
        </p:txBody>
      </p:sp>
      <p:graphicFrame>
        <p:nvGraphicFramePr>
          <p:cNvPr id="21" name="表 20">
            <a:extLst>
              <a:ext uri="{FF2B5EF4-FFF2-40B4-BE49-F238E27FC236}">
                <a16:creationId xmlns:a16="http://schemas.microsoft.com/office/drawing/2014/main" id="{DE6055F4-5EA4-4FA8-B369-0814B1E4E1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1465289"/>
              </p:ext>
            </p:extLst>
          </p:nvPr>
        </p:nvGraphicFramePr>
        <p:xfrm>
          <a:off x="249352" y="984436"/>
          <a:ext cx="6203983" cy="40343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65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25357">
                  <a:extLst>
                    <a:ext uri="{9D8B030D-6E8A-4147-A177-3AD203B41FA5}">
                      <a16:colId xmlns:a16="http://schemas.microsoft.com/office/drawing/2014/main" val="3170033308"/>
                    </a:ext>
                  </a:extLst>
                </a:gridCol>
                <a:gridCol w="65100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5100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2334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2334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334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74889">
                <a:tc gridSpan="2">
                  <a:txBody>
                    <a:bodyPr/>
                    <a:lstStyle/>
                    <a:p>
                      <a:pPr marL="0" marR="0" indent="0" algn="ctr" defTabSz="10428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種別</a:t>
                      </a:r>
                      <a:endParaRPr lang="ja-JP" altLang="en-US" sz="12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8191" marR="78191" marT="41468" marB="41468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免職</a:t>
                      </a:r>
                      <a:endParaRPr lang="ja-JP" altLang="en-US" sz="1200" b="1" i="0" u="none" strike="noStrike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停職</a:t>
                      </a:r>
                      <a:endParaRPr lang="ja-JP" altLang="en-US" sz="1200" b="1" i="0" u="none" strike="noStrike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B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減給</a:t>
                      </a:r>
                      <a:endParaRPr lang="ja-JP" altLang="en-US" sz="1200" b="1" i="0" u="none" strike="noStrike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B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戒告</a:t>
                      </a:r>
                      <a:endParaRPr lang="ja-JP" altLang="en-US" sz="1200" b="1" i="0" u="none" strike="noStrike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計</a:t>
                      </a:r>
                      <a:endParaRPr lang="ja-JP" altLang="en-US" sz="1200" b="1" i="0" u="none" strike="noStrike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0417">
                <a:tc rowSpan="9">
                  <a:txBody>
                    <a:bodyPr/>
                    <a:lstStyle/>
                    <a:p>
                      <a:pPr marL="0" marR="0" indent="0" algn="ctr" defTabSz="10428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一般服務</a:t>
                      </a:r>
                      <a:endParaRPr lang="en-US" altLang="zh-TW" sz="1000" u="none" strike="noStrike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  <a:p>
                      <a:pPr marL="0" marR="0" indent="0" algn="ctr" defTabSz="10428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関係</a:t>
                      </a:r>
                      <a:endParaRPr lang="zh-TW" altLang="en-US" sz="1000" b="1" i="0" u="none" strike="noStrike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78191" marR="78191" marT="41468" marB="41468" anchor="ctr">
                    <a:lnT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ctr" latinLnBrk="0" hangingPunct="1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体罰・傷害</a:t>
                      </a:r>
                      <a:endParaRPr lang="en-US" altLang="ja-JP" sz="10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１（１）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T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８（４）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T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２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１１（５）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4015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</a:pPr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児童・生徒へのわいせつ・</a:t>
                      </a:r>
                      <a:endParaRPr lang="en-US" altLang="ja-JP" sz="10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  <a:p>
                      <a:pPr algn="ctr" fontAlgn="ctr">
                        <a:lnSpc>
                          <a:spcPts val="1200"/>
                        </a:lnSpc>
                      </a:pPr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セクハラ行為・盗撮</a:t>
                      </a: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４</a:t>
                      </a: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(</a:t>
                      </a: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２</a:t>
                      </a: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)</a:t>
                      </a: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２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６</a:t>
                      </a: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(</a:t>
                      </a: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２</a:t>
                      </a: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)</a:t>
                      </a: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85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</a:pPr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不適切な行為・言動</a:t>
                      </a:r>
                      <a:endParaRPr lang="en-US" altLang="ja-JP" sz="10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５（１）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５（１）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871011091"/>
                  </a:ext>
                </a:extLst>
              </a:tr>
              <a:tr h="74868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ctr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教員へのセクハラ行為</a:t>
                      </a:r>
                      <a:endParaRPr lang="en-US" altLang="ja-JP" sz="10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  <a:p>
                      <a:pPr marL="0" marR="0" lvl="0" indent="0" algn="ctr" defTabSz="685800" rtl="0" eaLnBrk="1" fontAlgn="ctr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教員へのパワハラ行為</a:t>
                      </a: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２</a:t>
                      </a:r>
                    </a:p>
                  </a:txBody>
                  <a:tcPr marL="6506" marR="6506" marT="690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１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１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４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520229337"/>
                  </a:ext>
                </a:extLst>
              </a:tr>
              <a:tr h="182467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ctr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窃盗・喫煙</a:t>
                      </a: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２</a:t>
                      </a:r>
                    </a:p>
                  </a:txBody>
                  <a:tcPr marL="6506" marR="6506" marT="690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１（１）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３（１）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021239047"/>
                  </a:ext>
                </a:extLst>
              </a:tr>
              <a:tr h="182467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ctr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不適切な給食指導・学校事故</a:t>
                      </a: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1</a:t>
                      </a: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１（１）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２</a:t>
                      </a: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(1)</a:t>
                      </a: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8579877"/>
                  </a:ext>
                </a:extLst>
              </a:tr>
              <a:tr h="244633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042872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生徒アカウントの不正利用等</a:t>
                      </a:r>
                      <a:endParaRPr lang="en-US" altLang="ja-JP" sz="10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78191" marR="78191" marT="41468" marB="41468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１</a:t>
                      </a:r>
                    </a:p>
                  </a:txBody>
                  <a:tcPr marL="6506" marR="6506" marT="6900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１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88524522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042872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教育職員免許法違反等</a:t>
                      </a:r>
                      <a:endParaRPr lang="en-US" altLang="ja-JP" sz="9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78191" marR="78191" marT="41468" marB="41468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１（１）</a:t>
                      </a:r>
                    </a:p>
                  </a:txBody>
                  <a:tcPr marL="6506" marR="6506" marT="690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１（１）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5582225"/>
                  </a:ext>
                </a:extLst>
              </a:tr>
              <a:tr h="249301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042872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いじめ事案への不適切な対応</a:t>
                      </a:r>
                      <a:endParaRPr lang="en-US" altLang="ja-JP" sz="10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78191" marR="78191" marT="41468" marB="41468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４</a:t>
                      </a: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(</a:t>
                      </a: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４</a:t>
                      </a: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)</a:t>
                      </a: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１（１）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５</a:t>
                      </a: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(</a:t>
                      </a: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５</a:t>
                      </a: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)</a:t>
                      </a: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55427915"/>
                  </a:ext>
                </a:extLst>
              </a:tr>
              <a:tr h="243369">
                <a:tc gridSpan="2">
                  <a:txBody>
                    <a:bodyPr/>
                    <a:lstStyle/>
                    <a:p>
                      <a:pPr marL="0" marR="0" indent="0" algn="ctr" defTabSz="1042872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公金公物関係</a:t>
                      </a:r>
                      <a:r>
                        <a:rPr lang="ja-JP" altLang="en-US" sz="80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（手当等不正受給　等）</a:t>
                      </a:r>
                      <a:endParaRPr lang="ja-JP" altLang="en-US" sz="800" b="1" i="0" u="none" strike="noStrike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78191" marR="78191" marT="41468" marB="41468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4880" marR="4880" marT="5175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4880" marR="4880" marT="5175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９</a:t>
                      </a: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(1)</a:t>
                      </a:r>
                    </a:p>
                  </a:txBody>
                  <a:tcPr marL="4880" marR="4880" marT="5175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1</a:t>
                      </a:r>
                    </a:p>
                  </a:txBody>
                  <a:tcPr marL="4880" marR="4880" marT="5175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10(1)</a:t>
                      </a:r>
                    </a:p>
                  </a:txBody>
                  <a:tcPr marL="4880" marR="4880" marT="5175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61398">
                <a:tc rowSpan="4">
                  <a:txBody>
                    <a:bodyPr/>
                    <a:lstStyle/>
                    <a:p>
                      <a:pPr marL="0" marR="0" indent="0" algn="ctr" defTabSz="10428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80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公務外非行</a:t>
                      </a:r>
                      <a:endParaRPr lang="en-US" altLang="zh-TW" sz="800" u="none" strike="noStrike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  <a:p>
                      <a:pPr marL="0" marR="0" indent="0" algn="ctr" defTabSz="10428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80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関係</a:t>
                      </a:r>
                      <a:endParaRPr lang="zh-TW" altLang="en-US" sz="800" b="1" i="0" u="none" strike="noStrike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78191" marR="78191" marT="41468" marB="41468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</a:pPr>
                      <a:r>
                        <a:rPr lang="ja-JP" altLang="en-US" sz="1000" b="0" i="0" u="none" strike="noStrike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不法投棄・暴行</a:t>
                      </a:r>
                      <a:endParaRPr lang="ja-JP" altLang="en-US" sz="1000" b="0" i="0" u="none" strike="noStrike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1</a:t>
                      </a: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１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２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109006906"/>
                  </a:ext>
                </a:extLst>
              </a:tr>
              <a:tr h="140330">
                <a:tc vMerge="1">
                  <a:txBody>
                    <a:bodyPr/>
                    <a:lstStyle/>
                    <a:p>
                      <a:pPr marL="0" marR="0" indent="0" algn="ctr" defTabSz="10428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3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8191" marR="78191" marT="41468" marB="41468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ctr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盗撮・児童ポルノ所持・</a:t>
                      </a:r>
                      <a:endParaRPr lang="en-US" altLang="ja-JP" sz="1000" b="0" i="0" u="none" strike="noStrike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  <a:p>
                      <a:pPr marL="0" marR="0" lvl="0" indent="0" algn="ctr" defTabSz="685800" rtl="0" eaLnBrk="1" fontAlgn="ctr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性的画像の要求・わいせつ行為</a:t>
                      </a: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９</a:t>
                      </a: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(</a:t>
                      </a: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５</a:t>
                      </a: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)</a:t>
                      </a: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９</a:t>
                      </a: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(</a:t>
                      </a: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５</a:t>
                      </a: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)</a:t>
                      </a: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815798627"/>
                  </a:ext>
                </a:extLst>
              </a:tr>
              <a:tr h="119261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</a:pPr>
                      <a:r>
                        <a:rPr lang="ja-JP" altLang="en-US" sz="10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違法薬物使用・病気休暇中の旅行</a:t>
                      </a: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２（１）</a:t>
                      </a: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１（１）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３</a:t>
                      </a: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(</a:t>
                      </a: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２</a:t>
                      </a:r>
                      <a:r>
                        <a:rPr lang="en-US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)</a:t>
                      </a: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583583720"/>
                  </a:ext>
                </a:extLst>
              </a:tr>
              <a:tr h="201902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教員へのセクハラ行為</a:t>
                      </a: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１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１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/>
                </a:tc>
                <a:extLst>
                  <a:ext uri="{0D108BD9-81ED-4DB2-BD59-A6C34878D82A}">
                    <a16:rowId xmlns:a16="http://schemas.microsoft.com/office/drawing/2014/main" val="729381349"/>
                  </a:ext>
                </a:extLst>
              </a:tr>
              <a:tr h="218301">
                <a:tc gridSpan="2"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</a:pPr>
                      <a:r>
                        <a:rPr lang="ja-JP" altLang="en-US" sz="110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交通事故・交通法規違反</a:t>
                      </a:r>
                      <a:endParaRPr lang="ja-JP" altLang="en-US" sz="1100" b="1" i="0" u="none" strike="noStrike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ja-JP" altLang="en-US" sz="10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en-US" altLang="ja-JP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2</a:t>
                      </a:r>
                      <a:endParaRPr lang="ja-JP" altLang="en-US" sz="10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B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ja-JP" altLang="en-US" sz="10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B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endParaRPr lang="en-US" altLang="ja-JP" sz="10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２</a:t>
                      </a:r>
                      <a:endParaRPr lang="en-US" altLang="ja-JP" sz="10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78796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1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合計</a:t>
                      </a:r>
                      <a:endParaRPr lang="ja-JP" altLang="en-US" sz="1200" b="1" i="0" u="none" strike="noStrike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ja-JP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１</a:t>
                      </a:r>
                      <a:r>
                        <a:rPr lang="en-US" altLang="ja-JP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5</a:t>
                      </a:r>
                      <a:r>
                        <a:rPr lang="ja-JP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（</a:t>
                      </a:r>
                      <a:r>
                        <a:rPr lang="en-US" altLang="ja-JP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8</a:t>
                      </a:r>
                      <a:r>
                        <a:rPr lang="ja-JP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）</a:t>
                      </a: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en-US" altLang="ja-JP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8</a:t>
                      </a:r>
                      <a:r>
                        <a:rPr lang="ja-JP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（</a:t>
                      </a:r>
                      <a:r>
                        <a:rPr lang="en-US" altLang="ja-JP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1</a:t>
                      </a:r>
                      <a:r>
                        <a:rPr lang="ja-JP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）</a:t>
                      </a:r>
                    </a:p>
                  </a:txBody>
                  <a:tcPr marL="6506" marR="6506" marT="6900" marB="0" anchor="ctr">
                    <a:lnT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en-US" altLang="ja-JP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34</a:t>
                      </a:r>
                      <a:r>
                        <a:rPr lang="ja-JP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（</a:t>
                      </a:r>
                      <a:r>
                        <a:rPr lang="en-US" altLang="ja-JP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13</a:t>
                      </a:r>
                      <a:r>
                        <a:rPr lang="ja-JP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）</a:t>
                      </a:r>
                    </a:p>
                  </a:txBody>
                  <a:tcPr marL="6506" marR="6506" marT="6900" marB="0" anchor="ctr">
                    <a:lnT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en-US" altLang="ja-JP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8</a:t>
                      </a:r>
                      <a:r>
                        <a:rPr lang="ja-JP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（</a:t>
                      </a:r>
                      <a:r>
                        <a:rPr lang="en-US" altLang="ja-JP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2</a:t>
                      </a:r>
                      <a:r>
                        <a:rPr lang="ja-JP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）</a:t>
                      </a:r>
                      <a:endParaRPr lang="en-US" altLang="ja-JP" sz="1200" b="1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R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en-US" altLang="ja-JP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65</a:t>
                      </a:r>
                      <a:r>
                        <a:rPr lang="ja-JP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（</a:t>
                      </a:r>
                      <a:r>
                        <a:rPr lang="en-US" altLang="ja-JP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24</a:t>
                      </a:r>
                      <a:r>
                        <a:rPr lang="ja-JP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）</a:t>
                      </a:r>
                      <a:endParaRPr lang="en-US" altLang="ja-JP" sz="1200" b="1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06" marR="6506" marT="6900" marB="0" anchor="ctr">
                    <a:lnL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C5C29E34-A697-4439-AF22-828226854239}"/>
              </a:ext>
            </a:extLst>
          </p:cNvPr>
          <p:cNvSpPr/>
          <p:nvPr/>
        </p:nvSpPr>
        <p:spPr>
          <a:xfrm>
            <a:off x="5445223" y="54323"/>
            <a:ext cx="1008112" cy="36004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>
                <a:solidFill>
                  <a:schemeClr val="tx1"/>
                </a:solidFill>
              </a:rPr>
              <a:t>参考資料２</a:t>
            </a:r>
          </a:p>
        </p:txBody>
      </p:sp>
    </p:spTree>
    <p:extLst>
      <p:ext uri="{BB962C8B-B14F-4D97-AF65-F5344CB8AC3E}">
        <p14:creationId xmlns:p14="http://schemas.microsoft.com/office/powerpoint/2010/main" val="20676648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3235</TotalTime>
  <Words>576</Words>
  <Application>Microsoft Office PowerPoint</Application>
  <PresentationFormat>A4 210 x 297 mm</PresentationFormat>
  <Paragraphs>181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BIZ UDPゴシック</vt:lpstr>
      <vt:lpstr>Meiryo UI</vt:lpstr>
      <vt:lpstr>ＭＳ 明朝</vt:lpstr>
      <vt:lpstr>游ゴシック</vt:lpstr>
      <vt:lpstr>Arial</vt:lpstr>
      <vt:lpstr>Calibri</vt:lpstr>
      <vt:lpstr>Office ​​テーマ</vt:lpstr>
      <vt:lpstr>PowerPoint プレゼンテーション</vt:lpstr>
    </vt:vector>
  </TitlesOfParts>
  <Company>大阪府庁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revision>276</cp:revision>
  <cp:lastPrinted>2023-04-13T12:26:49Z</cp:lastPrinted>
  <dcterms:created xsi:type="dcterms:W3CDTF">2013-05-07T02:49:03Z</dcterms:created>
  <dcterms:modified xsi:type="dcterms:W3CDTF">2026-04-13T09:52:24Z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★資料合体版</vt:lpwstr>
  </property>
  <property fmtid="{D5CDD505-2E9C-101B-9397-08002B2CF9AE}" pid="3" name="SlideDescription">
    <vt:lpwstr/>
  </property>
</Properties>
</file>