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8"/>
  </p:notesMasterIdLst>
  <p:sldIdLst>
    <p:sldId id="310" r:id="rId2"/>
    <p:sldId id="318" r:id="rId3"/>
    <p:sldId id="321" r:id="rId4"/>
    <p:sldId id="322" r:id="rId5"/>
    <p:sldId id="316" r:id="rId6"/>
    <p:sldId id="323" r:id="rId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CFF"/>
    <a:srgbClr val="DAE8F6"/>
    <a:srgbClr val="FFC000"/>
    <a:srgbClr val="D7FAFF"/>
    <a:srgbClr val="1F4E79"/>
    <a:srgbClr val="DE4F00"/>
    <a:srgbClr val="EAEAEA"/>
    <a:srgbClr val="EAF2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2" autoAdjust="0"/>
    <p:restoredTop sz="88164" autoAdjust="0"/>
  </p:normalViewPr>
  <p:slideViewPr>
    <p:cSldViewPr snapToGrid="0">
      <p:cViewPr varScale="1">
        <p:scale>
          <a:sx n="86" d="100"/>
          <a:sy n="86" d="100"/>
        </p:scale>
        <p:origin x="840" y="5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1FE7-63A6-4EB2-8CC2-1F49390BBBD2}" type="datetimeFigureOut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DA03-3A5B-490D-A0EA-6724DBA9A4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08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DA03-3A5B-490D-A0EA-6724DBA9A4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0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DA03-3A5B-490D-A0EA-6724DBA9A43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6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DA03-3A5B-490D-A0EA-6724DBA9A43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38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DA03-3A5B-490D-A0EA-6724DBA9A43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04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1DA03-3A5B-490D-A0EA-6724DBA9A43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8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2A68-4254-4CB5-9462-C9DF1EEE0DA2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86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EA6D-7556-4152-A9DB-4C848320E7B1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81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5B5D-AC81-4E2E-AFE0-31D071D328ED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30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F591-822D-4A75-A0BD-C4FA854B1119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76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CA15-CBAE-419F-9018-51F8EBC70958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12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1F96-A8FE-4DC1-831F-CEA6D941FDF8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09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BD1C-1EEF-4BA9-A6E4-913BAD50A424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2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639-781E-4664-9B0B-B4B135BED44A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63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7CE5-50C8-4C3C-B6E1-A76E96E5BA38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64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B231-8075-4C31-9DAC-669549383C27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82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A174-83FC-42AA-9A52-F45A28F115D7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350A-E36B-4263-94CE-698871F86533}" type="datetime1">
              <a:rPr kumimoji="1" lang="ja-JP" altLang="en-US" smtClean="0"/>
              <a:t>2026/4/10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8F59-24A0-423C-A201-0B591CEC55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68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509E4EB-2F78-4581-BC9D-F85C2DB8317A}"/>
              </a:ext>
            </a:extLst>
          </p:cNvPr>
          <p:cNvCxnSpPr>
            <a:cxnSpLocks/>
          </p:cNvCxnSpPr>
          <p:nvPr/>
        </p:nvCxnSpPr>
        <p:spPr>
          <a:xfrm>
            <a:off x="2540000" y="3181029"/>
            <a:ext cx="9652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02E211-DF03-46B0-93D3-A615732159DF}"/>
              </a:ext>
            </a:extLst>
          </p:cNvPr>
          <p:cNvSpPr txBox="1"/>
          <p:nvPr/>
        </p:nvSpPr>
        <p:spPr>
          <a:xfrm>
            <a:off x="2442345" y="2618303"/>
            <a:ext cx="965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大阪府学校教育審議会 商業教育部会　これまでの審議まとめ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C9CE28-0F10-4D37-822E-C18B01E5858E}"/>
              </a:ext>
            </a:extLst>
          </p:cNvPr>
          <p:cNvSpPr txBox="1"/>
          <p:nvPr/>
        </p:nvSpPr>
        <p:spPr>
          <a:xfrm>
            <a:off x="2850576" y="3307639"/>
            <a:ext cx="710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～今後の府立商業系高等学校のあり方について～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602D1-09B3-4467-A57A-3AA370A1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174884" y="3329940"/>
            <a:ext cx="2743200" cy="198120"/>
          </a:xfrm>
        </p:spPr>
        <p:txBody>
          <a:bodyPr/>
          <a:lstStyle/>
          <a:p>
            <a:pPr algn="ctr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１－２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61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79695BB-AA3B-4517-A797-CAC81D1A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5600"/>
              </p:ext>
            </p:extLst>
          </p:nvPr>
        </p:nvGraphicFramePr>
        <p:xfrm>
          <a:off x="1362348" y="1148360"/>
          <a:ext cx="9947804" cy="45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71">
                  <a:extLst>
                    <a:ext uri="{9D8B030D-6E8A-4147-A177-3AD203B41FA5}">
                      <a16:colId xmlns:a16="http://schemas.microsoft.com/office/drawing/2014/main" val="885175056"/>
                    </a:ext>
                  </a:extLst>
                </a:gridCol>
                <a:gridCol w="7304533">
                  <a:extLst>
                    <a:ext uri="{9D8B030D-6E8A-4147-A177-3AD203B41FA5}">
                      <a16:colId xmlns:a16="http://schemas.microsoft.com/office/drawing/2014/main" val="4275763531"/>
                    </a:ext>
                  </a:extLst>
                </a:gridCol>
              </a:tblGrid>
              <a:tr h="457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スケジュール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審議内容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9133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第１回（１月</a:t>
                      </a:r>
                      <a:r>
                        <a:rPr kumimoji="1" lang="en-US" altLang="ja-JP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30</a:t>
                      </a:r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日）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商業系高校の現状と未来を見据えた課題認識</a:t>
                      </a:r>
                      <a:endParaRPr kumimoji="1" lang="en-US" altLang="ja-JP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3452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第２回（３月３日）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今後の社会において必要とされる資質能力の育成と高大接続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61329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第３回（３月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19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日）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大阪から世界で活躍する人材育成に向けた教育内容と教育環境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104659"/>
                  </a:ext>
                </a:extLst>
              </a:tr>
              <a:tr h="684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中間報告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6242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第４回（５月中旬）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まとめ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114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令和８年６月</a:t>
                      </a:r>
                    </a:p>
                  </a:txBody>
                  <a:tcPr marL="36000" marR="3600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答申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13989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38629B-9D47-4B0B-876D-0A4DC88E16E0}"/>
              </a:ext>
            </a:extLst>
          </p:cNvPr>
          <p:cNvSpPr txBox="1"/>
          <p:nvPr/>
        </p:nvSpPr>
        <p:spPr>
          <a:xfrm>
            <a:off x="223520" y="104234"/>
            <a:ext cx="87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１．審議スケジュール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2BB128-9B5A-4FD4-8B96-A4759BE96CB5}"/>
              </a:ext>
            </a:extLst>
          </p:cNvPr>
          <p:cNvCxnSpPr>
            <a:cxnSpLocks/>
          </p:cNvCxnSpPr>
          <p:nvPr/>
        </p:nvCxnSpPr>
        <p:spPr>
          <a:xfrm>
            <a:off x="314960" y="473566"/>
            <a:ext cx="11653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E367AB72-C2EB-439F-981E-1EB6CCA9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234715" y="3342365"/>
            <a:ext cx="2743200" cy="173270"/>
          </a:xfrm>
        </p:spPr>
        <p:txBody>
          <a:bodyPr/>
          <a:lstStyle/>
          <a:p>
            <a:pPr algn="ctr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１－３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52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03C2D891-B1CA-4362-82B0-447C33B4038A}"/>
              </a:ext>
            </a:extLst>
          </p:cNvPr>
          <p:cNvSpPr/>
          <p:nvPr/>
        </p:nvSpPr>
        <p:spPr>
          <a:xfrm>
            <a:off x="348577" y="4009050"/>
            <a:ext cx="11746966" cy="2720443"/>
          </a:xfrm>
          <a:prstGeom prst="roundRect">
            <a:avLst>
              <a:gd name="adj" fmla="val 117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C70C1-5D2E-4A87-8A20-6AA15784F944}"/>
              </a:ext>
            </a:extLst>
          </p:cNvPr>
          <p:cNvSpPr/>
          <p:nvPr/>
        </p:nvSpPr>
        <p:spPr>
          <a:xfrm>
            <a:off x="531552" y="4160316"/>
            <a:ext cx="5111352" cy="2474305"/>
          </a:xfrm>
          <a:prstGeom prst="roundRect">
            <a:avLst>
              <a:gd name="adj" fmla="val 11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D7B039B9-F62F-4D7E-920B-1A754B4C412E}"/>
              </a:ext>
            </a:extLst>
          </p:cNvPr>
          <p:cNvSpPr/>
          <p:nvPr/>
        </p:nvSpPr>
        <p:spPr>
          <a:xfrm>
            <a:off x="344482" y="801940"/>
            <a:ext cx="11751061" cy="2921473"/>
          </a:xfrm>
          <a:prstGeom prst="roundRect">
            <a:avLst>
              <a:gd name="adj" fmla="val 11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AA294353-3527-4210-9BA6-FAF9F6E128D3}"/>
              </a:ext>
            </a:extLst>
          </p:cNvPr>
          <p:cNvSpPr/>
          <p:nvPr/>
        </p:nvSpPr>
        <p:spPr>
          <a:xfrm>
            <a:off x="6019060" y="4100648"/>
            <a:ext cx="5951324" cy="2566842"/>
          </a:xfrm>
          <a:prstGeom prst="roundRect">
            <a:avLst>
              <a:gd name="adj" fmla="val 613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41FBDCE3-B80D-4763-8478-D19F55D4C314}"/>
              </a:ext>
            </a:extLst>
          </p:cNvPr>
          <p:cNvSpPr/>
          <p:nvPr/>
        </p:nvSpPr>
        <p:spPr>
          <a:xfrm>
            <a:off x="497781" y="887951"/>
            <a:ext cx="3772731" cy="2758814"/>
          </a:xfrm>
          <a:prstGeom prst="roundRect">
            <a:avLst>
              <a:gd name="adj" fmla="val 11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76C52B7F-F45C-4E70-8176-D998D5E2CF24}"/>
              </a:ext>
            </a:extLst>
          </p:cNvPr>
          <p:cNvSpPr/>
          <p:nvPr/>
        </p:nvSpPr>
        <p:spPr>
          <a:xfrm>
            <a:off x="4433709" y="895928"/>
            <a:ext cx="7534771" cy="2758814"/>
          </a:xfrm>
          <a:prstGeom prst="roundRect">
            <a:avLst>
              <a:gd name="adj" fmla="val 11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38629B-9D47-4B0B-876D-0A4DC88E16E0}"/>
              </a:ext>
            </a:extLst>
          </p:cNvPr>
          <p:cNvSpPr txBox="1"/>
          <p:nvPr/>
        </p:nvSpPr>
        <p:spPr>
          <a:xfrm>
            <a:off x="223520" y="104234"/>
            <a:ext cx="876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２．審議概要①（大阪府の商業教育において育む人物像・資質能力のあり方）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2BB128-9B5A-4FD4-8B96-A4759BE96CB5}"/>
              </a:ext>
            </a:extLst>
          </p:cNvPr>
          <p:cNvCxnSpPr>
            <a:cxnSpLocks/>
          </p:cNvCxnSpPr>
          <p:nvPr/>
        </p:nvCxnSpPr>
        <p:spPr>
          <a:xfrm>
            <a:off x="314960" y="473566"/>
            <a:ext cx="11653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E2BE2CE-C71E-430E-870D-2FC965BEFBB6}"/>
              </a:ext>
            </a:extLst>
          </p:cNvPr>
          <p:cNvSpPr/>
          <p:nvPr/>
        </p:nvSpPr>
        <p:spPr>
          <a:xfrm>
            <a:off x="314960" y="599555"/>
            <a:ext cx="2595880" cy="23897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大阪府立商業系高校を取り巻く状況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BB5C85-8C0F-44F6-A5F7-92DB7690C253}"/>
              </a:ext>
            </a:extLst>
          </p:cNvPr>
          <p:cNvSpPr txBox="1"/>
          <p:nvPr/>
        </p:nvSpPr>
        <p:spPr>
          <a:xfrm>
            <a:off x="631843" y="1192759"/>
            <a:ext cx="3638669" cy="2100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大阪府立商業系高等学校は４校（令和７年度）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商業科（淀商業、鶴見商業、住吉商業）においては、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簿記、情報処理、マーケティングなどの専門教育を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通じて、大阪の経済や産業を支える人材を輩出。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卒業後の進路は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49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％が就職。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（そのうちの半数は事務従事者）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グローバルビジネス科（大阪ビジネスフロンティア）は、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商業と英語の二つの専門教科を学び、高校大学７年間の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接続教育を通じてビジネスのスペシャリストを育成。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卒業後の進路は</a:t>
            </a:r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64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％が四年制大学に進学。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（ビジネス系資格を用いた推薦入試等活用）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7E3241-2010-4C27-823A-48B3968CDEDB}"/>
              </a:ext>
            </a:extLst>
          </p:cNvPr>
          <p:cNvSpPr txBox="1"/>
          <p:nvPr/>
        </p:nvSpPr>
        <p:spPr>
          <a:xfrm>
            <a:off x="4511605" y="1119937"/>
            <a:ext cx="3625631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文部科学省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「高校教育改革に関する基本方針（グランドデザイン）」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・ＡＩに代替されない力として、例えば言語能力、情報活用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能力、問題発見・解決能力や他者と協働する力などの基盤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的な力を着実に育成。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・情報を受動的に覚えるだけでなく、生徒が学ぶことの意識を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実感しながら探究的・実践的に学びを進める学習観へ転換。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・「生徒を主語にした」教育を進めることが必要不可欠。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3462EC-E6C3-4A04-B557-2940253898EF}"/>
              </a:ext>
            </a:extLst>
          </p:cNvPr>
          <p:cNvSpPr txBox="1"/>
          <p:nvPr/>
        </p:nvSpPr>
        <p:spPr>
          <a:xfrm>
            <a:off x="4511605" y="2487602"/>
            <a:ext cx="3744651" cy="1092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経済産業省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2040</a:t>
            </a:r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年の就業構造推計」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・ＡＩ・ロボット等の利活用やリスキリング等により労働需要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が効率化する一方で、職種・学歴・地域間では需給ミスマッ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チが生じるリスクがあり、事務職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440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万人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や文系人材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80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万人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  <a:p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が余剰、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AI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・ロボット等利活用人材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340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万人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を含む専門職や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現場人材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260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万人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、理系人材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120</a:t>
            </a:r>
            <a:r>
              <a:rPr lang="ja-JP" altLang="en-US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万人</a:t>
            </a:r>
            <a:r>
              <a:rPr lang="en-US" altLang="ja-JP" sz="7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が不足する可能性。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97A3A3-50E2-4511-86C5-9A92D499C263}"/>
              </a:ext>
            </a:extLst>
          </p:cNvPr>
          <p:cNvSpPr txBox="1"/>
          <p:nvPr/>
        </p:nvSpPr>
        <p:spPr>
          <a:xfrm>
            <a:off x="8256256" y="1119937"/>
            <a:ext cx="3712224" cy="1084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○「大阪府立高校改革アクションプラン」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・ＤＸによる産業の変革に向け、データサイエンス・ＡＩ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に対応したカリキュラム設定。</a:t>
            </a: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・インバウンドの増加や大阪ＩＲ（統合型リゾート）を見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据えた観光関連人材育成に向けた教育。</a:t>
            </a: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・起業家・事業継承できる人材を輩出するための教育や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オープンイノベーションの促進に向けた教育環境の整備。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FCEF7B-1B58-469D-B8FB-299C87745B6A}"/>
              </a:ext>
            </a:extLst>
          </p:cNvPr>
          <p:cNvSpPr txBox="1"/>
          <p:nvPr/>
        </p:nvSpPr>
        <p:spPr>
          <a:xfrm>
            <a:off x="8256256" y="2236591"/>
            <a:ext cx="3712224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○「</a:t>
            </a:r>
            <a:r>
              <a:rPr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Beyond EXPO 2025</a:t>
            </a:r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～副首都として成長・発展をめざす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万博後の成長戦略～」</a:t>
            </a:r>
            <a:endParaRPr lang="en-US" altLang="ja-JP" sz="105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・大阪が強みを発揮できる分野</a:t>
            </a:r>
            <a:endParaRPr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lang="en-US" altLang="ja-JP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成長産業分野</a:t>
            </a:r>
            <a:r>
              <a:rPr lang="en-US" altLang="ja-JP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ライフサイエンス、カーボンニュートラル、モビリティ、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ロボット・ＡＩ、スタートアップ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lang="en-US" altLang="ja-JP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観光分野</a:t>
            </a:r>
            <a:r>
              <a:rPr lang="en-US" altLang="ja-JP" sz="1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インバウンドの増、国内旅行者の増、リピート率の増、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</a:t>
            </a:r>
            <a:r>
              <a:rPr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消費単価の増</a:t>
            </a:r>
            <a:endParaRPr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02E7AF9-CF20-4DE9-96C0-F086D11A03A1}"/>
              </a:ext>
            </a:extLst>
          </p:cNvPr>
          <p:cNvSpPr/>
          <p:nvPr/>
        </p:nvSpPr>
        <p:spPr>
          <a:xfrm>
            <a:off x="305724" y="3875635"/>
            <a:ext cx="3574030" cy="241168"/>
          </a:xfrm>
          <a:prstGeom prst="roundRect">
            <a:avLst/>
          </a:prstGeom>
          <a:solidFill>
            <a:srgbClr val="DE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大阪府学校教育審議会商業教育部会における審議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8FAA9D3-4726-4DC3-9DF8-5BA768B7EAB4}"/>
              </a:ext>
            </a:extLst>
          </p:cNvPr>
          <p:cNvSpPr/>
          <p:nvPr/>
        </p:nvSpPr>
        <p:spPr>
          <a:xfrm>
            <a:off x="6235192" y="4444658"/>
            <a:ext cx="939026" cy="93902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人物像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2AFE6E4-AD54-4632-B4EA-1D1E2369ABDE}"/>
              </a:ext>
            </a:extLst>
          </p:cNvPr>
          <p:cNvSpPr/>
          <p:nvPr/>
        </p:nvSpPr>
        <p:spPr>
          <a:xfrm>
            <a:off x="6235192" y="5541337"/>
            <a:ext cx="939026" cy="93902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資質</a:t>
            </a:r>
            <a:endParaRPr lang="en-US" altLang="ja-JP" sz="1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endParaRPr lang="en-US" altLang="ja-JP" sz="1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能力</a:t>
            </a:r>
            <a:endParaRPr kumimoji="1" lang="ja-JP" altLang="en-US" sz="1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015192-A517-4455-8E32-2FE37E69BAAE}"/>
              </a:ext>
            </a:extLst>
          </p:cNvPr>
          <p:cNvSpPr txBox="1"/>
          <p:nvPr/>
        </p:nvSpPr>
        <p:spPr>
          <a:xfrm>
            <a:off x="7219075" y="4435091"/>
            <a:ext cx="4146974" cy="93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アントレプレナーシップを有する人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ＡＩ技術の進展など、社会の変化に対応し続けられる人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自分の興味関心を出発点に学び続ける人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2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グローバル・シチズンシップを有する人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0531420-9550-49A6-A601-A718194F8A46}"/>
              </a:ext>
            </a:extLst>
          </p:cNvPr>
          <p:cNvSpPr txBox="1"/>
          <p:nvPr/>
        </p:nvSpPr>
        <p:spPr>
          <a:xfrm>
            <a:off x="7229082" y="5469704"/>
            <a:ext cx="467018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自ら問いを立て、課題を見つけ・解決する力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　（課題発見・解決力）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一人では成しえない目標であっても、他者と協働して実現する力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（コミュニケーション力・ファシリテート力）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膨大なデータの中から必要な情報を読み取る力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（データ分析力・ＡＩ活用力）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5CE6B526-CA4F-4E0A-A354-209F6E2F8C87}"/>
              </a:ext>
            </a:extLst>
          </p:cNvPr>
          <p:cNvSpPr/>
          <p:nvPr/>
        </p:nvSpPr>
        <p:spPr>
          <a:xfrm>
            <a:off x="6789891" y="4101207"/>
            <a:ext cx="4588205" cy="3126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大阪府の商業教育において育む人物像・資質能力について</a:t>
            </a:r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DDD6DEC3-62EF-4E0F-B369-F692E8AF6626}"/>
              </a:ext>
            </a:extLst>
          </p:cNvPr>
          <p:cNvSpPr/>
          <p:nvPr/>
        </p:nvSpPr>
        <p:spPr>
          <a:xfrm rot="5400000">
            <a:off x="4602821" y="5267668"/>
            <a:ext cx="2420857" cy="369614"/>
          </a:xfrm>
          <a:prstGeom prst="triangle">
            <a:avLst/>
          </a:prstGeom>
          <a:gradFill flip="none" rotWithShape="1">
            <a:gsLst>
              <a:gs pos="96000">
                <a:schemeClr val="bg1">
                  <a:alpha val="0"/>
                </a:schemeClr>
              </a:gs>
              <a:gs pos="24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328A733-E363-4DA6-AD19-84FFBF8C3FE5}"/>
              </a:ext>
            </a:extLst>
          </p:cNvPr>
          <p:cNvSpPr txBox="1"/>
          <p:nvPr/>
        </p:nvSpPr>
        <p:spPr>
          <a:xfrm>
            <a:off x="525063" y="781492"/>
            <a:ext cx="2558497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大阪府立商業系高校の状況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2A43A3-AAE6-4CA4-8245-5B4F824FA1A9}"/>
              </a:ext>
            </a:extLst>
          </p:cNvPr>
          <p:cNvSpPr txBox="1"/>
          <p:nvPr/>
        </p:nvSpPr>
        <p:spPr>
          <a:xfrm>
            <a:off x="4415501" y="781492"/>
            <a:ext cx="2558497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国の動向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46BDEB4-10CA-4510-8DD0-EC5AF147D77A}"/>
              </a:ext>
            </a:extLst>
          </p:cNvPr>
          <p:cNvSpPr txBox="1"/>
          <p:nvPr/>
        </p:nvSpPr>
        <p:spPr>
          <a:xfrm>
            <a:off x="8133242" y="781492"/>
            <a:ext cx="2558497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大阪府の動向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26EBB9-92AB-4C7D-A2F6-9DD02D98F2DC}"/>
              </a:ext>
            </a:extLst>
          </p:cNvPr>
          <p:cNvSpPr txBox="1"/>
          <p:nvPr/>
        </p:nvSpPr>
        <p:spPr>
          <a:xfrm>
            <a:off x="519151" y="4055482"/>
            <a:ext cx="2558497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委員からのご意見（概要）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スライド番号プレースホルダー 3">
            <a:extLst>
              <a:ext uri="{FF2B5EF4-FFF2-40B4-BE49-F238E27FC236}">
                <a16:creationId xmlns:a16="http://schemas.microsoft.com/office/drawing/2014/main" id="{9C8BEA54-BDC2-4F9D-80FC-EC1814C5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188140" y="3359465"/>
            <a:ext cx="2743200" cy="139070"/>
          </a:xfrm>
        </p:spPr>
        <p:txBody>
          <a:bodyPr/>
          <a:lstStyle/>
          <a:p>
            <a:pPr algn="ctr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１－４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8DC91EF-F226-4594-8D6A-510CB40E682F}"/>
              </a:ext>
            </a:extLst>
          </p:cNvPr>
          <p:cNvSpPr txBox="1"/>
          <p:nvPr/>
        </p:nvSpPr>
        <p:spPr>
          <a:xfrm>
            <a:off x="619832" y="4413859"/>
            <a:ext cx="5065925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・「起業家そのもの」を育てるのではなく、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「起業家精神」を育むことが必要。</a:t>
            </a:r>
            <a:endParaRPr kumimoji="1" lang="en-US" altLang="ja-JP" sz="105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ＡＩ技術の進展スピードを、どのようにキャッチアップ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していくのか、未来の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変化に対応できる人材像を明確に描くことが重要。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3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3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社会とつながりながら実践的に学ぶなかで、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自らの興味関心をもとに課題を発</a:t>
            </a:r>
            <a:endParaRPr kumimoji="1" lang="en-US" altLang="ja-JP" sz="105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見し、他者と協働しながら解決に向けて取組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む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姿勢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を育んでもらいたい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成果と課題を振り返るためのデータ分析を行い、改善に向けた再アプローチを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検討する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「失敗から学ぶ姿勢」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が必要。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挑戦志向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成長志向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多様性を受け入れ他者を排除しない「インクルージョン」</a:t>
            </a:r>
            <a:endParaRPr kumimoji="1" lang="en-US" altLang="ja-JP" sz="105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といった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姿勢を育むことが大切。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5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現代は極めて多様な社会であり、一国だけで物事を完結できない時代である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とから、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グローバル・シチズンシップ」の視点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を入れてもらいたい。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39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図 75">
            <a:extLst>
              <a:ext uri="{FF2B5EF4-FFF2-40B4-BE49-F238E27FC236}">
                <a16:creationId xmlns:a16="http://schemas.microsoft.com/office/drawing/2014/main" id="{DD76887F-AA42-4FDC-BA74-BA5D25648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8"/>
          <a:stretch/>
        </p:blipFill>
        <p:spPr>
          <a:xfrm>
            <a:off x="7260149" y="5255122"/>
            <a:ext cx="338870" cy="492757"/>
          </a:xfrm>
          <a:prstGeom prst="rect">
            <a:avLst/>
          </a:prstGeom>
        </p:spPr>
      </p:pic>
      <p:pic>
        <p:nvPicPr>
          <p:cNvPr id="119" name="図 118">
            <a:extLst>
              <a:ext uri="{FF2B5EF4-FFF2-40B4-BE49-F238E27FC236}">
                <a16:creationId xmlns:a16="http://schemas.microsoft.com/office/drawing/2014/main" id="{8A1CCBD7-8501-4D59-911F-E094C767C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"/>
          <a:stretch/>
        </p:blipFill>
        <p:spPr>
          <a:xfrm rot="20779134">
            <a:off x="6481675" y="4210482"/>
            <a:ext cx="4565343" cy="79756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14153E-0932-4DA4-AD40-50D890AE7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8"/>
          <a:stretch/>
        </p:blipFill>
        <p:spPr>
          <a:xfrm>
            <a:off x="6865891" y="5246682"/>
            <a:ext cx="431225" cy="4927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FA66BBB-7564-49E9-8817-D8E15D60E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12" y="4873009"/>
            <a:ext cx="1588196" cy="67082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7A30F4D7-B46F-413E-92ED-496423E9EE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6632" y="3488907"/>
            <a:ext cx="1804366" cy="599562"/>
          </a:xfrm>
          <a:prstGeom prst="rect">
            <a:avLst/>
          </a:prstGeom>
        </p:spPr>
      </p:pic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62C852F-87C6-40FE-BC10-F75592FCE060}"/>
              </a:ext>
            </a:extLst>
          </p:cNvPr>
          <p:cNvSpPr txBox="1"/>
          <p:nvPr/>
        </p:nvSpPr>
        <p:spPr>
          <a:xfrm>
            <a:off x="10165566" y="3517327"/>
            <a:ext cx="1626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大阪の発展を支える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ビジネス人材へ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E9DD0B-E734-443F-8509-E06D0E7FC66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63" y="4567788"/>
            <a:ext cx="1365961" cy="1365961"/>
          </a:xfrm>
          <a:prstGeom prst="rect">
            <a:avLst/>
          </a:prstGeom>
        </p:spPr>
      </p:pic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43BF87F-7199-42EF-8950-747E0AE5353C}"/>
              </a:ext>
            </a:extLst>
          </p:cNvPr>
          <p:cNvSpPr/>
          <p:nvPr/>
        </p:nvSpPr>
        <p:spPr>
          <a:xfrm>
            <a:off x="5245389" y="4073503"/>
            <a:ext cx="821312" cy="1371600"/>
          </a:xfrm>
          <a:custGeom>
            <a:avLst/>
            <a:gdLst>
              <a:gd name="connsiteX0" fmla="*/ 0 w 713232"/>
              <a:gd name="connsiteY0" fmla="*/ 0 h 1371600"/>
              <a:gd name="connsiteX1" fmla="*/ 713232 w 713232"/>
              <a:gd name="connsiteY1" fmla="*/ 1371600 h 1371600"/>
              <a:gd name="connsiteX2" fmla="*/ 18288 w 713232"/>
              <a:gd name="connsiteY2" fmla="*/ 1014984 h 1371600"/>
              <a:gd name="connsiteX3" fmla="*/ 0 w 713232"/>
              <a:gd name="connsiteY3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232" h="1371600">
                <a:moveTo>
                  <a:pt x="0" y="0"/>
                </a:moveTo>
                <a:lnTo>
                  <a:pt x="713232" y="1371600"/>
                </a:lnTo>
                <a:lnTo>
                  <a:pt x="18288" y="1014984"/>
                </a:lnTo>
                <a:lnTo>
                  <a:pt x="0" y="0"/>
                </a:lnTo>
                <a:close/>
              </a:path>
            </a:pathLst>
          </a:custGeom>
          <a:solidFill>
            <a:srgbClr val="D1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80D35DC0-95EF-4667-A6BC-C65A03FF1DF5}"/>
              </a:ext>
            </a:extLst>
          </p:cNvPr>
          <p:cNvSpPr/>
          <p:nvPr/>
        </p:nvSpPr>
        <p:spPr>
          <a:xfrm>
            <a:off x="390158" y="3599427"/>
            <a:ext cx="5099706" cy="2923270"/>
          </a:xfrm>
          <a:prstGeom prst="roundRect">
            <a:avLst>
              <a:gd name="adj" fmla="val 4416"/>
            </a:avLst>
          </a:prstGeom>
          <a:solidFill>
            <a:srgbClr val="D1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7" name="楕円 116">
            <a:extLst>
              <a:ext uri="{FF2B5EF4-FFF2-40B4-BE49-F238E27FC236}">
                <a16:creationId xmlns:a16="http://schemas.microsoft.com/office/drawing/2014/main" id="{7D5088F9-8195-461D-819C-F93820599CEE}"/>
              </a:ext>
            </a:extLst>
          </p:cNvPr>
          <p:cNvSpPr/>
          <p:nvPr/>
        </p:nvSpPr>
        <p:spPr>
          <a:xfrm>
            <a:off x="6497734" y="5409446"/>
            <a:ext cx="300870" cy="30087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rgbClr val="00B0F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A59BFD05-8C6E-414A-BCEE-697BACD4658A}"/>
              </a:ext>
            </a:extLst>
          </p:cNvPr>
          <p:cNvSpPr/>
          <p:nvPr/>
        </p:nvSpPr>
        <p:spPr>
          <a:xfrm>
            <a:off x="6208893" y="5409446"/>
            <a:ext cx="300870" cy="30087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rgbClr val="00B0F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BE44E66-B2E6-4867-9214-050772595153}"/>
              </a:ext>
            </a:extLst>
          </p:cNvPr>
          <p:cNvSpPr/>
          <p:nvPr/>
        </p:nvSpPr>
        <p:spPr>
          <a:xfrm>
            <a:off x="2270536" y="4385952"/>
            <a:ext cx="1616656" cy="1676672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3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03C2D891-B1CA-4362-82B0-447C33B4038A}"/>
              </a:ext>
            </a:extLst>
          </p:cNvPr>
          <p:cNvSpPr/>
          <p:nvPr/>
        </p:nvSpPr>
        <p:spPr>
          <a:xfrm>
            <a:off x="378229" y="842676"/>
            <a:ext cx="11519227" cy="2154994"/>
          </a:xfrm>
          <a:prstGeom prst="roundRect">
            <a:avLst>
              <a:gd name="adj" fmla="val 117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DDC70C1-5D2E-4A87-8A20-6AA15784F944}"/>
              </a:ext>
            </a:extLst>
          </p:cNvPr>
          <p:cNvSpPr/>
          <p:nvPr/>
        </p:nvSpPr>
        <p:spPr>
          <a:xfrm>
            <a:off x="469764" y="900460"/>
            <a:ext cx="11306730" cy="2020874"/>
          </a:xfrm>
          <a:prstGeom prst="roundRect">
            <a:avLst>
              <a:gd name="adj" fmla="val 11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38629B-9D47-4B0B-876D-0A4DC88E16E0}"/>
              </a:ext>
            </a:extLst>
          </p:cNvPr>
          <p:cNvSpPr txBox="1"/>
          <p:nvPr/>
        </p:nvSpPr>
        <p:spPr>
          <a:xfrm>
            <a:off x="223520" y="104234"/>
            <a:ext cx="116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２．審議の概要②（商業教育において育む人物像や資質・能力を育成するために必要な経験や教育活動のあり方）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E2BB128-9B5A-4FD4-8B96-A4759BE96CB5}"/>
              </a:ext>
            </a:extLst>
          </p:cNvPr>
          <p:cNvCxnSpPr>
            <a:cxnSpLocks/>
          </p:cNvCxnSpPr>
          <p:nvPr/>
        </p:nvCxnSpPr>
        <p:spPr>
          <a:xfrm>
            <a:off x="314960" y="473566"/>
            <a:ext cx="11653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02E7AF9-CF20-4DE9-96C0-F086D11A03A1}"/>
              </a:ext>
            </a:extLst>
          </p:cNvPr>
          <p:cNvSpPr/>
          <p:nvPr/>
        </p:nvSpPr>
        <p:spPr>
          <a:xfrm>
            <a:off x="378229" y="576028"/>
            <a:ext cx="3574030" cy="241168"/>
          </a:xfrm>
          <a:prstGeom prst="roundRect">
            <a:avLst/>
          </a:prstGeom>
          <a:solidFill>
            <a:srgbClr val="DE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大阪府学校教育審議会商業教育部会における審議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26EBB9-92AB-4C7D-A2F6-9DD02D98F2DC}"/>
              </a:ext>
            </a:extLst>
          </p:cNvPr>
          <p:cNvSpPr txBox="1"/>
          <p:nvPr/>
        </p:nvSpPr>
        <p:spPr>
          <a:xfrm>
            <a:off x="426757" y="843060"/>
            <a:ext cx="2558497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委員からのご意見（概要）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472EE32-8776-4797-9E3D-70C080B2DE86}"/>
              </a:ext>
            </a:extLst>
          </p:cNvPr>
          <p:cNvGrpSpPr/>
          <p:nvPr/>
        </p:nvGrpSpPr>
        <p:grpSpPr>
          <a:xfrm>
            <a:off x="2127513" y="5469895"/>
            <a:ext cx="706603" cy="706603"/>
            <a:chOff x="1552378" y="5072448"/>
            <a:chExt cx="706603" cy="706603"/>
          </a:xfrm>
        </p:grpSpPr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3AC2DD2B-F428-4F9B-A770-916F299EC3A4}"/>
                </a:ext>
              </a:extLst>
            </p:cNvPr>
            <p:cNvSpPr/>
            <p:nvPr/>
          </p:nvSpPr>
          <p:spPr>
            <a:xfrm>
              <a:off x="1552378" y="5072448"/>
              <a:ext cx="706603" cy="70660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AAF52160-2E32-4AA6-A4FA-8FDD2DB58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480" y="5157550"/>
              <a:ext cx="536398" cy="536398"/>
            </a:xfrm>
            <a:prstGeom prst="rect">
              <a:avLst/>
            </a:prstGeom>
          </p:spPr>
        </p:pic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66FDCF1-7B5B-46D6-BE1F-F1DD2ED3D925}"/>
              </a:ext>
            </a:extLst>
          </p:cNvPr>
          <p:cNvSpPr txBox="1"/>
          <p:nvPr/>
        </p:nvSpPr>
        <p:spPr>
          <a:xfrm>
            <a:off x="607722" y="5713959"/>
            <a:ext cx="1237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・基礎知識習得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・情報収集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C1EAB77-8503-47D2-9939-E78B3497609D}"/>
              </a:ext>
            </a:extLst>
          </p:cNvPr>
          <p:cNvSpPr txBox="1"/>
          <p:nvPr/>
        </p:nvSpPr>
        <p:spPr>
          <a:xfrm>
            <a:off x="4305177" y="5334185"/>
            <a:ext cx="123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・プランニング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・他者との協働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・実行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C141488-4A60-41A4-A048-43D3716CFD33}"/>
              </a:ext>
            </a:extLst>
          </p:cNvPr>
          <p:cNvSpPr txBox="1"/>
          <p:nvPr/>
        </p:nvSpPr>
        <p:spPr>
          <a:xfrm>
            <a:off x="4031689" y="3964383"/>
            <a:ext cx="1091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・目標達成度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・外部評価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・改善点把握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BB828262-14BE-4640-B279-179DCDA5D206}"/>
              </a:ext>
            </a:extLst>
          </p:cNvPr>
          <p:cNvGrpSpPr/>
          <p:nvPr/>
        </p:nvGrpSpPr>
        <p:grpSpPr>
          <a:xfrm>
            <a:off x="3589709" y="5126775"/>
            <a:ext cx="628424" cy="648536"/>
            <a:chOff x="3011956" y="5693948"/>
            <a:chExt cx="628424" cy="648536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ED78A662-3119-4FF3-86CB-0E937A19B8B3}"/>
                </a:ext>
              </a:extLst>
            </p:cNvPr>
            <p:cNvSpPr/>
            <p:nvPr/>
          </p:nvSpPr>
          <p:spPr>
            <a:xfrm rot="2700000">
              <a:off x="3011956" y="5714060"/>
              <a:ext cx="628424" cy="6284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001773A2-BA73-45B0-BDC1-3B032BC4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132" y="5693948"/>
              <a:ext cx="556770" cy="556770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A1867E67-6CA8-434B-BE7A-3A658EDADC69}"/>
              </a:ext>
            </a:extLst>
          </p:cNvPr>
          <p:cNvGrpSpPr/>
          <p:nvPr/>
        </p:nvGrpSpPr>
        <p:grpSpPr>
          <a:xfrm>
            <a:off x="2167771" y="4116693"/>
            <a:ext cx="772240" cy="772240"/>
            <a:chOff x="2915862" y="4130828"/>
            <a:chExt cx="772240" cy="772240"/>
          </a:xfrm>
        </p:grpSpPr>
        <p:sp>
          <p:nvSpPr>
            <p:cNvPr id="63" name="星: 5 pt 62">
              <a:extLst>
                <a:ext uri="{FF2B5EF4-FFF2-40B4-BE49-F238E27FC236}">
                  <a16:creationId xmlns:a16="http://schemas.microsoft.com/office/drawing/2014/main" id="{D36AE41C-D97A-4985-9F60-0EA43A827BFC}"/>
                </a:ext>
              </a:extLst>
            </p:cNvPr>
            <p:cNvSpPr/>
            <p:nvPr/>
          </p:nvSpPr>
          <p:spPr>
            <a:xfrm>
              <a:off x="2915862" y="4130828"/>
              <a:ext cx="772240" cy="772240"/>
            </a:xfrm>
            <a:prstGeom prst="star5">
              <a:avLst>
                <a:gd name="adj" fmla="val 33818"/>
                <a:gd name="hf" fmla="val 105146"/>
                <a:gd name="vf" fmla="val 110557"/>
              </a:avLst>
            </a:pr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D1318FFA-0AF4-4E81-810E-290E9F6A2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187" y="4319121"/>
              <a:ext cx="499453" cy="499453"/>
            </a:xfrm>
            <a:prstGeom prst="rect">
              <a:avLst/>
            </a:prstGeom>
          </p:spPr>
        </p:pic>
      </p:grpSp>
      <p:sp>
        <p:nvSpPr>
          <p:cNvPr id="68" name="吹き出し: 角を丸めた四角形 67">
            <a:extLst>
              <a:ext uri="{FF2B5EF4-FFF2-40B4-BE49-F238E27FC236}">
                <a16:creationId xmlns:a16="http://schemas.microsoft.com/office/drawing/2014/main" id="{64A7B4C5-C712-4840-A81C-719CC3584745}"/>
              </a:ext>
            </a:extLst>
          </p:cNvPr>
          <p:cNvSpPr/>
          <p:nvPr/>
        </p:nvSpPr>
        <p:spPr>
          <a:xfrm>
            <a:off x="1031039" y="5403011"/>
            <a:ext cx="1091178" cy="306404"/>
          </a:xfrm>
          <a:prstGeom prst="wedgeRoundRectCallout">
            <a:avLst>
              <a:gd name="adj1" fmla="val 51414"/>
              <a:gd name="adj2" fmla="val 98701"/>
              <a:gd name="adj3" fmla="val 16667"/>
            </a:avLst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調べる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9" name="吹き出し: 角を丸めた四角形 68">
            <a:extLst>
              <a:ext uri="{FF2B5EF4-FFF2-40B4-BE49-F238E27FC236}">
                <a16:creationId xmlns:a16="http://schemas.microsoft.com/office/drawing/2014/main" id="{DD37A009-CFA6-4EB3-A0DD-CD895B9EB435}"/>
              </a:ext>
            </a:extLst>
          </p:cNvPr>
          <p:cNvSpPr/>
          <p:nvPr/>
        </p:nvSpPr>
        <p:spPr>
          <a:xfrm>
            <a:off x="4209769" y="4918245"/>
            <a:ext cx="1029106" cy="331715"/>
          </a:xfrm>
          <a:prstGeom prst="wedgeRoundRectCallout">
            <a:avLst>
              <a:gd name="adj1" fmla="val -49007"/>
              <a:gd name="adj2" fmla="val 69934"/>
              <a:gd name="adj3" fmla="val 16667"/>
            </a:avLst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やってみる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0" name="吹き出し: 角を丸めた四角形 69">
            <a:extLst>
              <a:ext uri="{FF2B5EF4-FFF2-40B4-BE49-F238E27FC236}">
                <a16:creationId xmlns:a16="http://schemas.microsoft.com/office/drawing/2014/main" id="{541374C8-6071-4F68-8134-1FEA66BBFCFA}"/>
              </a:ext>
            </a:extLst>
          </p:cNvPr>
          <p:cNvSpPr/>
          <p:nvPr/>
        </p:nvSpPr>
        <p:spPr>
          <a:xfrm>
            <a:off x="3078272" y="4061995"/>
            <a:ext cx="1005036" cy="331715"/>
          </a:xfrm>
          <a:prstGeom prst="wedgeRoundRectCallout">
            <a:avLst>
              <a:gd name="adj1" fmla="val -64825"/>
              <a:gd name="adj2" fmla="val 63230"/>
              <a:gd name="adj3" fmla="val 16667"/>
            </a:avLst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ふりかえる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B93F8D7-9007-419A-BD7E-41B300098664}"/>
              </a:ext>
            </a:extLst>
          </p:cNvPr>
          <p:cNvSpPr txBox="1"/>
          <p:nvPr/>
        </p:nvSpPr>
        <p:spPr>
          <a:xfrm>
            <a:off x="623663" y="1240549"/>
            <a:ext cx="11048060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「経験起点の学び」や、経験させることを重視した「行動を通した学び」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が重要。また、大阪ならではのフィールド（</a:t>
            </a:r>
            <a:r>
              <a:rPr kumimoji="1" lang="en-US" altLang="ja-JP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IR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・地域産業等）を活用した探究的な学びが効果的。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生徒一人ひとりの関心を深めることを出発点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とし、課題に対して自ら考え、判断し、行動できるような教育が必要。</a:t>
            </a:r>
          </a:p>
          <a:p>
            <a:endParaRPr kumimoji="1" lang="en-US" altLang="ja-JP" sz="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問題発見→解決→協働→情報活用という一連の流れを意識した循環型のプログラム構築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が重要であり、あわせて、このような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サイクルを短期間で数多く回す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ことが求められる。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その際、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失敗を許容できるプログラムや、ディスカッション中心の授業、多様な業界を疑似体験できるケーススタディ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などを取り入れることが有効である。</a:t>
            </a:r>
          </a:p>
          <a:p>
            <a:endParaRPr kumimoji="1" lang="en-US" altLang="ja-JP" sz="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授業形態としては、ワークショップ型授業が重要であり、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役割交代制を通じたスキル育成や、全員がリーダーを経験できる仕組み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が必要である。あわせて、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プレゼンテーション力や</a:t>
            </a:r>
            <a:endParaRPr kumimoji="1" lang="en-US" altLang="ja-JP" sz="105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kumimoji="1" lang="en-US" altLang="ja-JP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AI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活用力の育成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が重要となる。</a:t>
            </a:r>
          </a:p>
          <a:p>
            <a:endParaRPr kumimoji="1" lang="en-US" altLang="ja-JP" sz="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 資格の活用にあたっては、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体験を通して資格の必要性を自覚したうえで学習に入るプロセス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が重要である。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「クリティカルシンキング」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「クリエイティビティ」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を横断的に育成していく視点が必要である。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AB95C3CC-BBB6-45E7-AD9A-2AE75944921C}"/>
              </a:ext>
            </a:extLst>
          </p:cNvPr>
          <p:cNvSpPr txBox="1"/>
          <p:nvPr/>
        </p:nvSpPr>
        <p:spPr>
          <a:xfrm>
            <a:off x="289165" y="3064570"/>
            <a:ext cx="7933645" cy="39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スモールサイクルを意識した実践の積み重ねによる「生きるビジネス感覚」の醸成（イメージ）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492CA03-9F68-46B0-87E5-4340BF9CEB8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1939">
            <a:off x="2691829" y="4873868"/>
            <a:ext cx="760473" cy="786102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16E6C28-5893-43D4-9293-D88657188A3D}"/>
              </a:ext>
            </a:extLst>
          </p:cNvPr>
          <p:cNvSpPr txBox="1"/>
          <p:nvPr/>
        </p:nvSpPr>
        <p:spPr>
          <a:xfrm>
            <a:off x="878841" y="6302941"/>
            <a:ext cx="4122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＊サイクルのスタートはどの項目でもよい    ＊＊矢印の向きは一例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888F1CB6-94F4-4658-8E2E-AAFDD2CD71F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2742" flipH="1">
            <a:off x="569223" y="3821686"/>
            <a:ext cx="1491366" cy="1768084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18AC0F9-D78A-4FEB-BC17-DE733692FD33}"/>
              </a:ext>
            </a:extLst>
          </p:cNvPr>
          <p:cNvSpPr txBox="1"/>
          <p:nvPr/>
        </p:nvSpPr>
        <p:spPr>
          <a:xfrm>
            <a:off x="505291" y="4064314"/>
            <a:ext cx="13027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不足していた</a:t>
            </a:r>
            <a:endParaRPr kumimoji="0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知識・技能の把握</a:t>
            </a:r>
            <a:endParaRPr kumimoji="0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（次の学びへの動機）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3F3081D3-737F-4D17-A2E4-754F681558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55" y="4602923"/>
            <a:ext cx="485205" cy="554267"/>
          </a:xfrm>
          <a:prstGeom prst="rect">
            <a:avLst/>
          </a:prstGeom>
        </p:spPr>
      </p:pic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5CF48107-A687-4E31-B1D8-C6CFE47E949C}"/>
              </a:ext>
            </a:extLst>
          </p:cNvPr>
          <p:cNvSpPr/>
          <p:nvPr/>
        </p:nvSpPr>
        <p:spPr>
          <a:xfrm>
            <a:off x="5616164" y="5716570"/>
            <a:ext cx="2109895" cy="838172"/>
          </a:xfrm>
          <a:prstGeom prst="rect">
            <a:avLst/>
          </a:prstGeom>
          <a:gradFill>
            <a:gsLst>
              <a:gs pos="94000">
                <a:schemeClr val="bg1">
                  <a:alpha val="0"/>
                </a:schemeClr>
              </a:gs>
              <a:gs pos="77000">
                <a:srgbClr val="0070C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36F6D0FA-C1D0-4E44-89E5-D5AB58220938}"/>
              </a:ext>
            </a:extLst>
          </p:cNvPr>
          <p:cNvSpPr/>
          <p:nvPr/>
        </p:nvSpPr>
        <p:spPr>
          <a:xfrm>
            <a:off x="7727306" y="5532037"/>
            <a:ext cx="2087611" cy="1041748"/>
          </a:xfrm>
          <a:prstGeom prst="rect">
            <a:avLst/>
          </a:prstGeom>
          <a:gradFill>
            <a:gsLst>
              <a:gs pos="94000">
                <a:schemeClr val="bg1">
                  <a:alpha val="0"/>
                </a:schemeClr>
              </a:gs>
              <a:gs pos="81000">
                <a:srgbClr val="00B05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ED4F331-569C-4EFF-AA83-1E16B76F6CFC}"/>
              </a:ext>
            </a:extLst>
          </p:cNvPr>
          <p:cNvSpPr/>
          <p:nvPr/>
        </p:nvSpPr>
        <p:spPr>
          <a:xfrm>
            <a:off x="9814917" y="5346090"/>
            <a:ext cx="2087611" cy="1191899"/>
          </a:xfrm>
          <a:prstGeom prst="rect">
            <a:avLst/>
          </a:prstGeom>
          <a:gradFill>
            <a:gsLst>
              <a:gs pos="92000">
                <a:schemeClr val="bg1">
                  <a:alpha val="0"/>
                </a:schemeClr>
              </a:gs>
              <a:gs pos="83000">
                <a:srgbClr val="FFC00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58A1096-EFF6-4D9D-9F7C-86A81BE040D4}"/>
              </a:ext>
            </a:extLst>
          </p:cNvPr>
          <p:cNvSpPr txBox="1"/>
          <p:nvPr/>
        </p:nvSpPr>
        <p:spPr>
          <a:xfrm>
            <a:off x="7705022" y="5506126"/>
            <a:ext cx="21604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Stage</a:t>
            </a:r>
            <a:r>
              <a:rPr kumimoji="0" lang="ja-JP" alt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２</a:t>
            </a:r>
            <a:endParaRPr kumimoji="0" lang="en-US" altLang="ja-JP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地域規模の課題解決にチャレンジ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C2D02221-0947-43D6-BC2E-00E12B61B720}"/>
              </a:ext>
            </a:extLst>
          </p:cNvPr>
          <p:cNvSpPr txBox="1"/>
          <p:nvPr/>
        </p:nvSpPr>
        <p:spPr>
          <a:xfrm>
            <a:off x="9812819" y="5346090"/>
            <a:ext cx="219293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Stage</a:t>
            </a:r>
            <a:r>
              <a:rPr kumimoji="0" lang="ja-JP" alt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３</a:t>
            </a:r>
            <a:endParaRPr kumimoji="0" lang="en-US" altLang="ja-JP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社会規模の課題解決にチャレンジ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D93B1DE-AD30-46B2-AA2A-A5E91A6CD768}"/>
              </a:ext>
            </a:extLst>
          </p:cNvPr>
          <p:cNvSpPr txBox="1"/>
          <p:nvPr/>
        </p:nvSpPr>
        <p:spPr>
          <a:xfrm>
            <a:off x="5593880" y="5677115"/>
            <a:ext cx="21604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Stage</a:t>
            </a:r>
            <a:r>
              <a:rPr kumimoji="0" lang="ja-JP" altLang="en-US" sz="1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１　</a:t>
            </a:r>
            <a:endParaRPr kumimoji="0" lang="en-US" altLang="ja-JP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身の周りの課題解決にチャレンジ</a:t>
            </a:r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7C12DCFD-EE3C-42DD-B4C1-C5B128CA13E1}"/>
              </a:ext>
            </a:extLst>
          </p:cNvPr>
          <p:cNvSpPr/>
          <p:nvPr/>
        </p:nvSpPr>
        <p:spPr>
          <a:xfrm>
            <a:off x="8640710" y="5216472"/>
            <a:ext cx="300870" cy="300870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60000">
                <a:srgbClr val="00B05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95693E84-84D1-4B60-9FC9-33741D6CB0F7}"/>
              </a:ext>
            </a:extLst>
          </p:cNvPr>
          <p:cNvSpPr/>
          <p:nvPr/>
        </p:nvSpPr>
        <p:spPr>
          <a:xfrm>
            <a:off x="8351869" y="5216472"/>
            <a:ext cx="300870" cy="300870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60000">
                <a:srgbClr val="00B05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36935AE9-9B50-4BAE-B1DE-4AFC9D3873AB}"/>
              </a:ext>
            </a:extLst>
          </p:cNvPr>
          <p:cNvSpPr/>
          <p:nvPr/>
        </p:nvSpPr>
        <p:spPr>
          <a:xfrm>
            <a:off x="10731927" y="5051124"/>
            <a:ext cx="300870" cy="300870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60000">
                <a:srgbClr val="FFC00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6E7CA7FF-96E7-4003-9CA6-F4D047519C0D}"/>
              </a:ext>
            </a:extLst>
          </p:cNvPr>
          <p:cNvSpPr/>
          <p:nvPr/>
        </p:nvSpPr>
        <p:spPr>
          <a:xfrm>
            <a:off x="10443086" y="5051124"/>
            <a:ext cx="300870" cy="300870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60000">
                <a:srgbClr val="FFC00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四角形: 角を丸くする 131">
            <a:extLst>
              <a:ext uri="{FF2B5EF4-FFF2-40B4-BE49-F238E27FC236}">
                <a16:creationId xmlns:a16="http://schemas.microsoft.com/office/drawing/2014/main" id="{14F41931-7227-4DB0-99F5-A0DB55D57CE2}"/>
              </a:ext>
            </a:extLst>
          </p:cNvPr>
          <p:cNvSpPr/>
          <p:nvPr/>
        </p:nvSpPr>
        <p:spPr>
          <a:xfrm>
            <a:off x="492755" y="3651265"/>
            <a:ext cx="1107888" cy="246429"/>
          </a:xfrm>
          <a:prstGeom prst="roundRect">
            <a:avLst>
              <a:gd name="adj" fmla="val 79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実践上のポイント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4891595F-AD32-478D-B93C-3A595EF06CE3}"/>
              </a:ext>
            </a:extLst>
          </p:cNvPr>
          <p:cNvSpPr txBox="1"/>
          <p:nvPr/>
        </p:nvSpPr>
        <p:spPr>
          <a:xfrm>
            <a:off x="1576628" y="3647111"/>
            <a:ext cx="373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サイクルは学年や学期に捉われず、「短期間」での活動を意識</a:t>
            </a:r>
            <a:endParaRPr lang="en-US" altLang="ja-JP" sz="105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4" name="図 133">
            <a:extLst>
              <a:ext uri="{FF2B5EF4-FFF2-40B4-BE49-F238E27FC236}">
                <a16:creationId xmlns:a16="http://schemas.microsoft.com/office/drawing/2014/main" id="{9C736B3E-4DD6-4B39-A2E4-E6E64AC9003F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6552">
            <a:off x="6253313" y="5443016"/>
            <a:ext cx="225235" cy="218903"/>
          </a:xfrm>
          <a:prstGeom prst="rect">
            <a:avLst/>
          </a:prstGeom>
        </p:spPr>
      </p:pic>
      <p:pic>
        <p:nvPicPr>
          <p:cNvPr id="135" name="図 134">
            <a:extLst>
              <a:ext uri="{FF2B5EF4-FFF2-40B4-BE49-F238E27FC236}">
                <a16:creationId xmlns:a16="http://schemas.microsoft.com/office/drawing/2014/main" id="{EC543335-C1C6-4913-AC4E-CFD8B6C6176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1525">
            <a:off x="6533858" y="5452844"/>
            <a:ext cx="225235" cy="218903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A1815C2C-CC38-40B7-9F4D-5DA772ADF5D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51" y="5157190"/>
            <a:ext cx="700997" cy="700997"/>
          </a:xfrm>
          <a:prstGeom prst="rect">
            <a:avLst/>
          </a:prstGeom>
          <a:ln>
            <a:noFill/>
          </a:ln>
          <a:effectLst>
            <a:glow rad="12700">
              <a:schemeClr val="bg1"/>
            </a:glow>
          </a:effectLst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439A680F-0010-4820-8FDC-44066DE70A5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0" y="5372355"/>
            <a:ext cx="281947" cy="274021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36" name="図 135">
            <a:extLst>
              <a:ext uri="{FF2B5EF4-FFF2-40B4-BE49-F238E27FC236}">
                <a16:creationId xmlns:a16="http://schemas.microsoft.com/office/drawing/2014/main" id="{16844241-D906-4A8C-B85E-F57345AF046D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6552">
            <a:off x="8406182" y="5247481"/>
            <a:ext cx="225235" cy="218903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79B11F37-D447-421D-A8D4-06FA3E19E222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1525">
            <a:off x="8686727" y="5264929"/>
            <a:ext cx="225235" cy="218903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C7FBACE0-C80C-4A55-AFB5-6A3993D897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77" y="5016736"/>
            <a:ext cx="671627" cy="671627"/>
          </a:xfrm>
          <a:prstGeom prst="rect">
            <a:avLst/>
          </a:prstGeom>
          <a:ln>
            <a:noFill/>
          </a:ln>
          <a:effectLst>
            <a:glow rad="12700">
              <a:schemeClr val="bg1"/>
            </a:glow>
          </a:effectLst>
        </p:spPr>
      </p:pic>
      <p:pic>
        <p:nvPicPr>
          <p:cNvPr id="125" name="図 124">
            <a:extLst>
              <a:ext uri="{FF2B5EF4-FFF2-40B4-BE49-F238E27FC236}">
                <a16:creationId xmlns:a16="http://schemas.microsoft.com/office/drawing/2014/main" id="{CAC13FDA-E665-464A-AD33-AAFF659F438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56" y="5228278"/>
            <a:ext cx="244336" cy="23746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D9B9C629-9A0C-4CB8-8B02-6F6FB1270EA1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6552">
            <a:off x="10485187" y="5082806"/>
            <a:ext cx="225235" cy="218903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E3E16CCC-2B48-4481-8BC5-B5B43B616CE9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1525">
            <a:off x="10765732" y="5100254"/>
            <a:ext cx="225235" cy="218903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7A1DD435-3BFA-4D22-8C67-53C4130E19D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44" y="4802806"/>
            <a:ext cx="697059" cy="697059"/>
          </a:xfrm>
          <a:prstGeom prst="rect">
            <a:avLst/>
          </a:prstGeom>
          <a:ln>
            <a:noFill/>
          </a:ln>
          <a:effectLst>
            <a:glow rad="12700">
              <a:schemeClr val="bg1"/>
            </a:glow>
          </a:effectLst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D3617D90-91BB-45F9-8ADF-3AD842867C3E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72" y="5029773"/>
            <a:ext cx="265446" cy="25798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40" name="四角形: 角を丸くする 139">
            <a:extLst>
              <a:ext uri="{FF2B5EF4-FFF2-40B4-BE49-F238E27FC236}">
                <a16:creationId xmlns:a16="http://schemas.microsoft.com/office/drawing/2014/main" id="{58A01886-AE33-402F-A8DE-409F70A0C858}"/>
              </a:ext>
            </a:extLst>
          </p:cNvPr>
          <p:cNvSpPr/>
          <p:nvPr/>
        </p:nvSpPr>
        <p:spPr>
          <a:xfrm>
            <a:off x="6032280" y="6152062"/>
            <a:ext cx="5570398" cy="1726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３年間通じて複数のステージにわたってスモールサイクルを短期間で繰り返し実践し、何度も課題解決に挑戦</a:t>
            </a:r>
          </a:p>
        </p:txBody>
      </p:sp>
      <p:sp>
        <p:nvSpPr>
          <p:cNvPr id="75" name="四角形: 角を丸くする 74">
            <a:extLst>
              <a:ext uri="{FF2B5EF4-FFF2-40B4-BE49-F238E27FC236}">
                <a16:creationId xmlns:a16="http://schemas.microsoft.com/office/drawing/2014/main" id="{049ADF1D-76B7-4D6B-B7AC-04C836DCE24C}"/>
              </a:ext>
            </a:extLst>
          </p:cNvPr>
          <p:cNvSpPr/>
          <p:nvPr/>
        </p:nvSpPr>
        <p:spPr>
          <a:xfrm>
            <a:off x="6793614" y="4153615"/>
            <a:ext cx="2084250" cy="3163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課題発見・解決の活動場面を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段階的に拡大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9C522D8-9E1F-44F8-8643-7C0B22027246}"/>
              </a:ext>
            </a:extLst>
          </p:cNvPr>
          <p:cNvSpPr txBox="1"/>
          <p:nvPr/>
        </p:nvSpPr>
        <p:spPr>
          <a:xfrm>
            <a:off x="623482" y="4618016"/>
            <a:ext cx="81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資格取得への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チャレンジなど</a:t>
            </a:r>
            <a:endParaRPr lang="en-US" altLang="ja-JP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1" name="スライド番号プレースホルダー 3">
            <a:extLst>
              <a:ext uri="{FF2B5EF4-FFF2-40B4-BE49-F238E27FC236}">
                <a16:creationId xmlns:a16="http://schemas.microsoft.com/office/drawing/2014/main" id="{E92AE93B-4F58-4EF3-8053-DF5457780B25}"/>
              </a:ext>
            </a:extLst>
          </p:cNvPr>
          <p:cNvSpPr txBox="1">
            <a:spLocks/>
          </p:cNvSpPr>
          <p:nvPr/>
        </p:nvSpPr>
        <p:spPr>
          <a:xfrm rot="5400000">
            <a:off x="-1231999" y="3334658"/>
            <a:ext cx="2743200" cy="188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１－５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0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35FF6B0D-FE30-410D-8ECD-A9FD3D3B7899}"/>
              </a:ext>
            </a:extLst>
          </p:cNvPr>
          <p:cNvSpPr/>
          <p:nvPr/>
        </p:nvSpPr>
        <p:spPr>
          <a:xfrm>
            <a:off x="5801406" y="803025"/>
            <a:ext cx="5761783" cy="25996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C3F3C2B4-9EBC-496F-9C79-AFE634691D29}"/>
              </a:ext>
            </a:extLst>
          </p:cNvPr>
          <p:cNvSpPr/>
          <p:nvPr/>
        </p:nvSpPr>
        <p:spPr>
          <a:xfrm>
            <a:off x="6376736" y="4146576"/>
            <a:ext cx="5596504" cy="25996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0C8F828-EBDF-4566-962C-4D43188A872A}"/>
              </a:ext>
            </a:extLst>
          </p:cNvPr>
          <p:cNvSpPr/>
          <p:nvPr/>
        </p:nvSpPr>
        <p:spPr>
          <a:xfrm>
            <a:off x="248920" y="3878153"/>
            <a:ext cx="5271148" cy="2695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6903E4C6-EFA5-439E-BFA2-2A7443440DF3}"/>
              </a:ext>
            </a:extLst>
          </p:cNvPr>
          <p:cNvSpPr/>
          <p:nvPr/>
        </p:nvSpPr>
        <p:spPr>
          <a:xfrm>
            <a:off x="5755686" y="757305"/>
            <a:ext cx="5761783" cy="2599634"/>
          </a:xfrm>
          <a:prstGeom prst="rect">
            <a:avLst/>
          </a:prstGeom>
          <a:solidFill>
            <a:srgbClr val="D1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46D386DA-61C1-4DDF-8313-E35ED3140ED9}"/>
              </a:ext>
            </a:extLst>
          </p:cNvPr>
          <p:cNvSpPr/>
          <p:nvPr/>
        </p:nvSpPr>
        <p:spPr>
          <a:xfrm>
            <a:off x="6331016" y="4100856"/>
            <a:ext cx="5596504" cy="2599634"/>
          </a:xfrm>
          <a:prstGeom prst="rect">
            <a:avLst/>
          </a:prstGeom>
          <a:solidFill>
            <a:srgbClr val="D1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1E198E-549F-4937-ACB1-C2FE3F34A660}"/>
              </a:ext>
            </a:extLst>
          </p:cNvPr>
          <p:cNvSpPr/>
          <p:nvPr/>
        </p:nvSpPr>
        <p:spPr>
          <a:xfrm>
            <a:off x="203200" y="3832433"/>
            <a:ext cx="5271148" cy="2695580"/>
          </a:xfrm>
          <a:prstGeom prst="rect">
            <a:avLst/>
          </a:prstGeom>
          <a:solidFill>
            <a:srgbClr val="D1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665A5496-235B-4C93-906B-8B43BD228CF8}"/>
              </a:ext>
            </a:extLst>
          </p:cNvPr>
          <p:cNvSpPr/>
          <p:nvPr/>
        </p:nvSpPr>
        <p:spPr>
          <a:xfrm>
            <a:off x="348843" y="3933083"/>
            <a:ext cx="3131186" cy="2540682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（取組み例）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・企業を知る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企業見学、インターンシップ等）</a:t>
            </a:r>
            <a:endParaRPr kumimoji="1" lang="en-US" altLang="ja-JP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・お金の流れを知る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（専門家を活用した特別講義等）</a:t>
            </a:r>
            <a:endParaRPr kumimoji="1" lang="en-US" altLang="ja-JP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・ＡＩ等を活用したリサーチ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   (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生成</a:t>
            </a:r>
            <a:r>
              <a:rPr kumimoji="1" lang="en-US" altLang="ja-JP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AI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を用いた企画立案や市場調査、</a:t>
            </a:r>
            <a:endParaRPr kumimoji="1" lang="en-US" altLang="ja-JP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データ分析による顧客理解ワーク</a:t>
            </a:r>
            <a:r>
              <a:rPr kumimoji="1" lang="en-US" altLang="ja-JP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・課題の自分ごと化、問いを立てる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  （身近な課題を把握し、課題を再定義する）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・地域課題の把握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（地域活性をテーマに課題設定・情報収集）</a:t>
            </a:r>
            <a:endParaRPr kumimoji="1" lang="en-US" altLang="ja-JP" sz="10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　　　　　　　　　　　　　　　　　　　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など</a:t>
            </a:r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E0602E2C-1168-4D5E-8A90-1ECD7E761971}"/>
              </a:ext>
            </a:extLst>
          </p:cNvPr>
          <p:cNvSpPr/>
          <p:nvPr/>
        </p:nvSpPr>
        <p:spPr>
          <a:xfrm>
            <a:off x="3571431" y="5122618"/>
            <a:ext cx="1000288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課題発見力</a:t>
            </a:r>
          </a:p>
        </p:txBody>
      </p:sp>
      <p:sp>
        <p:nvSpPr>
          <p:cNvPr id="91" name="四角形: 角を丸くする 90">
            <a:extLst>
              <a:ext uri="{FF2B5EF4-FFF2-40B4-BE49-F238E27FC236}">
                <a16:creationId xmlns:a16="http://schemas.microsoft.com/office/drawing/2014/main" id="{03010FA2-F3C2-42B1-951E-8EC159FDB4B8}"/>
              </a:ext>
            </a:extLst>
          </p:cNvPr>
          <p:cNvSpPr/>
          <p:nvPr/>
        </p:nvSpPr>
        <p:spPr>
          <a:xfrm>
            <a:off x="3571431" y="5404716"/>
            <a:ext cx="1762825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クリティカルシンキング</a:t>
            </a: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1D05D752-2B43-4EF2-AA87-1677ADD9351F}"/>
              </a:ext>
            </a:extLst>
          </p:cNvPr>
          <p:cNvSpPr/>
          <p:nvPr/>
        </p:nvSpPr>
        <p:spPr>
          <a:xfrm>
            <a:off x="8390737" y="4241420"/>
            <a:ext cx="3452420" cy="2343866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（取組み例）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・ターゲットの課題を再定義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</a:t>
            </a: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・限られた情報をもとに判断・意思決定を経験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(</a:t>
            </a: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予算・集客・設備など現実的な制約下での意思決定</a:t>
            </a:r>
            <a:r>
              <a:rPr kumimoji="1" lang="en-US" altLang="ja-JP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・プロジェクト推進チームの編成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広報、ペルソナ分析、提案資料作成、営業、会計など</a:t>
            </a:r>
            <a:endParaRPr kumimoji="1" lang="en-US" altLang="ja-JP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役割選択を通じて適性を可視化）</a:t>
            </a:r>
            <a:endParaRPr kumimoji="1" lang="en-US" altLang="ja-JP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・大阪の産業・文化資産をテーマとして活性化に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むけた検討</a:t>
            </a: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（町工場、商店街、観光、ものづくり、食、ＩＲ</a:t>
            </a:r>
            <a:r>
              <a:rPr kumimoji="1" lang="en-US" altLang="ja-JP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…</a:t>
            </a:r>
            <a:r>
              <a: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）</a:t>
            </a:r>
            <a:endParaRPr kumimoji="1" lang="en-US" altLang="ja-JP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など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220559B0-3925-4610-9D58-C45418854F1B}"/>
              </a:ext>
            </a:extLst>
          </p:cNvPr>
          <p:cNvSpPr/>
          <p:nvPr/>
        </p:nvSpPr>
        <p:spPr>
          <a:xfrm>
            <a:off x="7927397" y="964441"/>
            <a:ext cx="3416127" cy="2244482"/>
          </a:xfrm>
          <a:prstGeom prst="roundRect">
            <a:avLst>
              <a:gd name="adj" fmla="val 55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（取組み例）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・プラン通りに遂行できたか（自己評価）</a:t>
            </a: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・ＡＩを活用したユーザーからの反応分析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・ファイナンスの観点からの</a:t>
            </a:r>
            <a:r>
              <a:rPr kumimoji="1" lang="zh-TW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採算性、継続可能性、</a:t>
            </a:r>
            <a:endParaRPr kumimoji="1" lang="en-US" altLang="zh-TW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ＲＯＩ</a:t>
            </a:r>
            <a:r>
              <a:rPr kumimoji="1" lang="zh-TW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（投資利益率）</a:t>
            </a: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の確認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・外部専門家等からの講評・助言（他者評価）</a:t>
            </a:r>
            <a:endParaRPr kumimoji="1" lang="en-US" altLang="ja-JP" sz="5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・獲得したい知識・技能の明確化</a:t>
            </a:r>
            <a:endParaRPr kumimoji="1" lang="en-US" altLang="ja-JP" sz="6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・経験の伝達や失敗のデータベース化</a:t>
            </a: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・近いセグメントやチャネルへの横展開の検討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など</a:t>
            </a:r>
            <a:endParaRPr kumimoji="1" lang="en-US" altLang="ja-JP" sz="11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3" name="四角形: 角を丸くする 92">
            <a:extLst>
              <a:ext uri="{FF2B5EF4-FFF2-40B4-BE49-F238E27FC236}">
                <a16:creationId xmlns:a16="http://schemas.microsoft.com/office/drawing/2014/main" id="{98FE7696-BB47-459A-9955-A700D89EC8B2}"/>
              </a:ext>
            </a:extLst>
          </p:cNvPr>
          <p:cNvSpPr/>
          <p:nvPr/>
        </p:nvSpPr>
        <p:spPr>
          <a:xfrm>
            <a:off x="6437936" y="5314700"/>
            <a:ext cx="1108597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課題解決力</a:t>
            </a:r>
          </a:p>
        </p:txBody>
      </p:sp>
      <p:sp>
        <p:nvSpPr>
          <p:cNvPr id="94" name="四角形: 角を丸くする 93">
            <a:extLst>
              <a:ext uri="{FF2B5EF4-FFF2-40B4-BE49-F238E27FC236}">
                <a16:creationId xmlns:a16="http://schemas.microsoft.com/office/drawing/2014/main" id="{D543EFDE-2F5F-429C-9E30-787D9AE6DE29}"/>
              </a:ext>
            </a:extLst>
          </p:cNvPr>
          <p:cNvSpPr/>
          <p:nvPr/>
        </p:nvSpPr>
        <p:spPr>
          <a:xfrm>
            <a:off x="6428451" y="5908043"/>
            <a:ext cx="1483215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ファシリテーション力</a:t>
            </a:r>
          </a:p>
        </p:txBody>
      </p:sp>
      <p:sp>
        <p:nvSpPr>
          <p:cNvPr id="95" name="四角形: 角を丸くする 94">
            <a:extLst>
              <a:ext uri="{FF2B5EF4-FFF2-40B4-BE49-F238E27FC236}">
                <a16:creationId xmlns:a16="http://schemas.microsoft.com/office/drawing/2014/main" id="{16B25A44-97EF-43CD-AC47-50B4D7EEAC5F}"/>
              </a:ext>
            </a:extLst>
          </p:cNvPr>
          <p:cNvSpPr/>
          <p:nvPr/>
        </p:nvSpPr>
        <p:spPr>
          <a:xfrm>
            <a:off x="6433783" y="5603405"/>
            <a:ext cx="1853258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クリエイティブシンキング</a:t>
            </a:r>
          </a:p>
        </p:txBody>
      </p:sp>
      <p:sp>
        <p:nvSpPr>
          <p:cNvPr id="97" name="四角形: 角を丸くする 96">
            <a:extLst>
              <a:ext uri="{FF2B5EF4-FFF2-40B4-BE49-F238E27FC236}">
                <a16:creationId xmlns:a16="http://schemas.microsoft.com/office/drawing/2014/main" id="{20BB9941-E4E6-4061-B6B6-F9B4802900F0}"/>
              </a:ext>
            </a:extLst>
          </p:cNvPr>
          <p:cNvSpPr/>
          <p:nvPr/>
        </p:nvSpPr>
        <p:spPr>
          <a:xfrm>
            <a:off x="5980611" y="1159304"/>
            <a:ext cx="1108597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課題発見力</a:t>
            </a:r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40CFD4AB-27D2-46CE-944B-AABB2D126AAB}"/>
              </a:ext>
            </a:extLst>
          </p:cNvPr>
          <p:cNvSpPr/>
          <p:nvPr/>
        </p:nvSpPr>
        <p:spPr>
          <a:xfrm>
            <a:off x="5979952" y="1447043"/>
            <a:ext cx="1851797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クリティカルシンキング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27C8468-7171-421F-8E98-1E1B08AD6F45}"/>
              </a:ext>
            </a:extLst>
          </p:cNvPr>
          <p:cNvSpPr txBox="1"/>
          <p:nvPr/>
        </p:nvSpPr>
        <p:spPr>
          <a:xfrm>
            <a:off x="3460192" y="4835635"/>
            <a:ext cx="200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主に育みたい資質・能力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D126B8A-9FAF-429D-A035-B7FBBBDFC02A}"/>
              </a:ext>
            </a:extLst>
          </p:cNvPr>
          <p:cNvSpPr txBox="1"/>
          <p:nvPr/>
        </p:nvSpPr>
        <p:spPr>
          <a:xfrm>
            <a:off x="6322130" y="4996894"/>
            <a:ext cx="200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主に育みたい資質・能力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F2CA6C4-AD3F-4E60-86AC-3A223318978F}"/>
              </a:ext>
            </a:extLst>
          </p:cNvPr>
          <p:cNvSpPr txBox="1"/>
          <p:nvPr/>
        </p:nvSpPr>
        <p:spPr>
          <a:xfrm>
            <a:off x="5853155" y="845685"/>
            <a:ext cx="200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主に育みたい資質・能力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92" name="四角形: 角を丸くする 91">
            <a:extLst>
              <a:ext uri="{FF2B5EF4-FFF2-40B4-BE49-F238E27FC236}">
                <a16:creationId xmlns:a16="http://schemas.microsoft.com/office/drawing/2014/main" id="{EFC159B8-B16D-4184-B9CF-C53234D3409B}"/>
              </a:ext>
            </a:extLst>
          </p:cNvPr>
          <p:cNvSpPr/>
          <p:nvPr/>
        </p:nvSpPr>
        <p:spPr>
          <a:xfrm>
            <a:off x="3573486" y="5690285"/>
            <a:ext cx="1371991" cy="2425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情報・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リテラシー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52F5010D-CD26-4E45-A613-79647AE6FE28}"/>
              </a:ext>
            </a:extLst>
          </p:cNvPr>
          <p:cNvSpPr/>
          <p:nvPr/>
        </p:nvSpPr>
        <p:spPr>
          <a:xfrm>
            <a:off x="5979952" y="2034959"/>
            <a:ext cx="1479089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データ分析・</a:t>
            </a:r>
            <a:r>
              <a:rPr kumimoji="1"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AI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活用力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F5206E6-EA75-4C1C-9077-9C94C398BE0F}"/>
              </a:ext>
            </a:extLst>
          </p:cNvPr>
          <p:cNvSpPr txBox="1"/>
          <p:nvPr/>
        </p:nvSpPr>
        <p:spPr>
          <a:xfrm>
            <a:off x="269240" y="552097"/>
            <a:ext cx="4534945" cy="4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各サイクルにおける取組み例（イメージ）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8C1A0AC-67DB-4930-B875-FC72F0586CD8}"/>
              </a:ext>
            </a:extLst>
          </p:cNvPr>
          <p:cNvSpPr/>
          <p:nvPr/>
        </p:nvSpPr>
        <p:spPr>
          <a:xfrm>
            <a:off x="6428450" y="6199579"/>
            <a:ext cx="1483215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コミュニケーション力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29A3DF99-0A18-4827-9112-17E596231502}"/>
              </a:ext>
            </a:extLst>
          </p:cNvPr>
          <p:cNvSpPr/>
          <p:nvPr/>
        </p:nvSpPr>
        <p:spPr>
          <a:xfrm>
            <a:off x="5991921" y="1738892"/>
            <a:ext cx="1483215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コミュニケーション力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01FB43E-9337-4BBE-9586-56194C12C775}"/>
              </a:ext>
            </a:extLst>
          </p:cNvPr>
          <p:cNvSpPr txBox="1"/>
          <p:nvPr/>
        </p:nvSpPr>
        <p:spPr>
          <a:xfrm>
            <a:off x="223520" y="104234"/>
            <a:ext cx="116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２．審議の概要②（商業教育において育む人物像や資質・能力を育成するために必要な経験や教育活動のあり方）</a:t>
            </a: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C22FD617-4852-4291-972D-7D4083848EEE}"/>
              </a:ext>
            </a:extLst>
          </p:cNvPr>
          <p:cNvCxnSpPr>
            <a:cxnSpLocks/>
          </p:cNvCxnSpPr>
          <p:nvPr/>
        </p:nvCxnSpPr>
        <p:spPr>
          <a:xfrm>
            <a:off x="314960" y="473566"/>
            <a:ext cx="11653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楕円 101">
            <a:extLst>
              <a:ext uri="{FF2B5EF4-FFF2-40B4-BE49-F238E27FC236}">
                <a16:creationId xmlns:a16="http://schemas.microsoft.com/office/drawing/2014/main" id="{EF94F13E-3C69-4560-BEB0-626E4B26030B}"/>
              </a:ext>
            </a:extLst>
          </p:cNvPr>
          <p:cNvSpPr/>
          <p:nvPr/>
        </p:nvSpPr>
        <p:spPr>
          <a:xfrm>
            <a:off x="4702117" y="2703157"/>
            <a:ext cx="2243328" cy="2243328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73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1D7580AE-A4E9-44AF-AA40-766886EFF5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91633">
            <a:off x="5022635" y="2823597"/>
            <a:ext cx="1553494" cy="1978698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D23F287E-2D6D-4245-83B8-EEC758885E60}"/>
              </a:ext>
            </a:extLst>
          </p:cNvPr>
          <p:cNvSpPr/>
          <p:nvPr/>
        </p:nvSpPr>
        <p:spPr>
          <a:xfrm>
            <a:off x="5113577" y="3359755"/>
            <a:ext cx="1388845" cy="551670"/>
          </a:xfrm>
          <a:prstGeom prst="ellipse">
            <a:avLst/>
          </a:prstGeom>
          <a:gradFill flip="none" rotWithShape="1">
            <a:gsLst>
              <a:gs pos="82000">
                <a:schemeClr val="bg1"/>
              </a:gs>
              <a:gs pos="4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サイクル全体で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育みたい資質・能力</a:t>
            </a:r>
            <a:endParaRPr kumimoji="0" lang="en-US" altLang="ja-JP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4FCF4BE6-05AD-47DF-A031-DD6E3AFF033F}"/>
              </a:ext>
            </a:extLst>
          </p:cNvPr>
          <p:cNvSpPr/>
          <p:nvPr/>
        </p:nvSpPr>
        <p:spPr>
          <a:xfrm>
            <a:off x="5232453" y="3849585"/>
            <a:ext cx="1180918" cy="4223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自律的に学び</a:t>
            </a:r>
            <a:endParaRPr kumimoji="1"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行動し続ける力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246F85B2-4AB6-439C-8545-01D8935E800E}"/>
              </a:ext>
            </a:extLst>
          </p:cNvPr>
          <p:cNvSpPr/>
          <p:nvPr/>
        </p:nvSpPr>
        <p:spPr>
          <a:xfrm>
            <a:off x="537382" y="1171115"/>
            <a:ext cx="3483490" cy="1978083"/>
          </a:xfrm>
          <a:prstGeom prst="roundRect">
            <a:avLst>
              <a:gd name="adj" fmla="val 7975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サイクルを運用する際の工夫</a:t>
            </a:r>
            <a:endParaRPr kumimoji="1" lang="en-US" altLang="ja-JP" sz="12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短期間で効率的に回すために、「アイデアソン」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や「スタートアップウィークエンド」のような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短期集中型の外部プログラム等</a:t>
            </a: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活用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○ 生徒がどのようなビジネス系資格にチャレンジで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きるのか把握しやすくする「資格マップ」等の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作成・活用</a:t>
            </a:r>
            <a:endParaRPr kumimoji="1" lang="en-US" altLang="ja-JP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グローバルな視点からの課題解決にむけて、多様</a:t>
            </a:r>
            <a:endParaRPr kumimoji="1" lang="en-US" altLang="ja-JP" sz="11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な人々との協働場面を創出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F769C332-7817-48E2-99B5-4358E630A1E4}"/>
              </a:ext>
            </a:extLst>
          </p:cNvPr>
          <p:cNvSpPr/>
          <p:nvPr/>
        </p:nvSpPr>
        <p:spPr>
          <a:xfrm>
            <a:off x="3916369" y="2970459"/>
            <a:ext cx="341118" cy="21937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B98B92CD-25D9-42DE-88A1-118773573257}"/>
              </a:ext>
            </a:extLst>
          </p:cNvPr>
          <p:cNvSpPr/>
          <p:nvPr/>
        </p:nvSpPr>
        <p:spPr>
          <a:xfrm>
            <a:off x="4228740" y="3080148"/>
            <a:ext cx="251560" cy="1859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3031516F-FA93-457C-8B34-75D298AB6682}"/>
              </a:ext>
            </a:extLst>
          </p:cNvPr>
          <p:cNvGrpSpPr/>
          <p:nvPr/>
        </p:nvGrpSpPr>
        <p:grpSpPr>
          <a:xfrm>
            <a:off x="4359523" y="3967189"/>
            <a:ext cx="706603" cy="706603"/>
            <a:chOff x="1552378" y="5072448"/>
            <a:chExt cx="706603" cy="706603"/>
          </a:xfrm>
        </p:grpSpPr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B1F856C5-0D7C-401F-A33E-17569354502B}"/>
                </a:ext>
              </a:extLst>
            </p:cNvPr>
            <p:cNvSpPr/>
            <p:nvPr/>
          </p:nvSpPr>
          <p:spPr>
            <a:xfrm>
              <a:off x="1552378" y="5072448"/>
              <a:ext cx="706603" cy="706603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32E5C0A5-5EAA-47AC-9F85-47CE33C0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480" y="5157550"/>
              <a:ext cx="536398" cy="536398"/>
            </a:xfrm>
            <a:prstGeom prst="rect">
              <a:avLst/>
            </a:prstGeom>
          </p:spPr>
        </p:pic>
      </p:grpSp>
      <p:grpSp>
        <p:nvGrpSpPr>
          <p:cNvPr id="109" name="グループ化 108">
            <a:extLst>
              <a:ext uri="{FF2B5EF4-FFF2-40B4-BE49-F238E27FC236}">
                <a16:creationId xmlns:a16="http://schemas.microsoft.com/office/drawing/2014/main" id="{B63EF414-0F6F-4E57-BF8B-EB72330F9A6C}"/>
              </a:ext>
            </a:extLst>
          </p:cNvPr>
          <p:cNvGrpSpPr/>
          <p:nvPr/>
        </p:nvGrpSpPr>
        <p:grpSpPr>
          <a:xfrm>
            <a:off x="6565843" y="4147157"/>
            <a:ext cx="628424" cy="648536"/>
            <a:chOff x="3011956" y="5693948"/>
            <a:chExt cx="628424" cy="648536"/>
          </a:xfrm>
        </p:grpSpPr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C912C7FE-5F1D-40E1-B8DB-2A875B82463F}"/>
                </a:ext>
              </a:extLst>
            </p:cNvPr>
            <p:cNvSpPr/>
            <p:nvPr/>
          </p:nvSpPr>
          <p:spPr>
            <a:xfrm rot="2700000">
              <a:off x="3011956" y="5714060"/>
              <a:ext cx="628424" cy="6284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CC9958B5-C413-4BA8-9846-FD2108F0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132" y="5693948"/>
              <a:ext cx="556770" cy="556770"/>
            </a:xfrm>
            <a:prstGeom prst="rect">
              <a:avLst/>
            </a:prstGeom>
          </p:spPr>
        </p:pic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D84AAEF5-B33B-4981-B0E7-9007A3549FB4}"/>
              </a:ext>
            </a:extLst>
          </p:cNvPr>
          <p:cNvGrpSpPr/>
          <p:nvPr/>
        </p:nvGrpSpPr>
        <p:grpSpPr>
          <a:xfrm>
            <a:off x="6225101" y="2504632"/>
            <a:ext cx="772240" cy="772240"/>
            <a:chOff x="2915862" y="4130828"/>
            <a:chExt cx="772240" cy="772240"/>
          </a:xfrm>
        </p:grpSpPr>
        <p:sp>
          <p:nvSpPr>
            <p:cNvPr id="113" name="星: 5 pt 112">
              <a:extLst>
                <a:ext uri="{FF2B5EF4-FFF2-40B4-BE49-F238E27FC236}">
                  <a16:creationId xmlns:a16="http://schemas.microsoft.com/office/drawing/2014/main" id="{5AF7D05C-3EB5-47EF-8293-28DA029CB48A}"/>
                </a:ext>
              </a:extLst>
            </p:cNvPr>
            <p:cNvSpPr/>
            <p:nvPr/>
          </p:nvSpPr>
          <p:spPr>
            <a:xfrm>
              <a:off x="2915862" y="4130828"/>
              <a:ext cx="772240" cy="772240"/>
            </a:xfrm>
            <a:prstGeom prst="star5">
              <a:avLst>
                <a:gd name="adj" fmla="val 33818"/>
                <a:gd name="hf" fmla="val 105146"/>
                <a:gd name="vf" fmla="val 110557"/>
              </a:avLst>
            </a:prstGeom>
            <a:solidFill>
              <a:schemeClr val="bg1"/>
            </a:solidFill>
            <a:ln w="317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A8CFC359-0A30-44AA-B950-28847CAF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187" y="4319121"/>
              <a:ext cx="499453" cy="499453"/>
            </a:xfrm>
            <a:prstGeom prst="rect">
              <a:avLst/>
            </a:prstGeom>
          </p:spPr>
        </p:pic>
      </p:grpSp>
      <p:sp>
        <p:nvSpPr>
          <p:cNvPr id="115" name="吹き出し: 角を丸めた四角形 114">
            <a:extLst>
              <a:ext uri="{FF2B5EF4-FFF2-40B4-BE49-F238E27FC236}">
                <a16:creationId xmlns:a16="http://schemas.microsoft.com/office/drawing/2014/main" id="{6E293148-0654-425C-A1E9-A42108C86AAB}"/>
              </a:ext>
            </a:extLst>
          </p:cNvPr>
          <p:cNvSpPr/>
          <p:nvPr/>
        </p:nvSpPr>
        <p:spPr>
          <a:xfrm>
            <a:off x="3593893" y="3536965"/>
            <a:ext cx="1103122" cy="306404"/>
          </a:xfrm>
          <a:prstGeom prst="wedgeRoundRectCallout">
            <a:avLst>
              <a:gd name="adj1" fmla="val 38449"/>
              <a:gd name="adj2" fmla="val 12302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調べる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6" name="吹き出し: 角を丸めた四角形 115">
            <a:extLst>
              <a:ext uri="{FF2B5EF4-FFF2-40B4-BE49-F238E27FC236}">
                <a16:creationId xmlns:a16="http://schemas.microsoft.com/office/drawing/2014/main" id="{A9A31156-9E99-43F2-90F2-2BC47D6483D0}"/>
              </a:ext>
            </a:extLst>
          </p:cNvPr>
          <p:cNvSpPr/>
          <p:nvPr/>
        </p:nvSpPr>
        <p:spPr>
          <a:xfrm>
            <a:off x="7024552" y="3774043"/>
            <a:ext cx="1262489" cy="331715"/>
          </a:xfrm>
          <a:prstGeom prst="wedgeRoundRectCallout">
            <a:avLst>
              <a:gd name="adj1" fmla="val -44965"/>
              <a:gd name="adj2" fmla="val 80654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やってみる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17" name="吹き出し: 角を丸めた四角形 116">
            <a:extLst>
              <a:ext uri="{FF2B5EF4-FFF2-40B4-BE49-F238E27FC236}">
                <a16:creationId xmlns:a16="http://schemas.microsoft.com/office/drawing/2014/main" id="{F052243C-673E-4E54-BB41-408127099348}"/>
              </a:ext>
            </a:extLst>
          </p:cNvPr>
          <p:cNvSpPr/>
          <p:nvPr/>
        </p:nvSpPr>
        <p:spPr>
          <a:xfrm>
            <a:off x="5081436" y="2365675"/>
            <a:ext cx="1232960" cy="331715"/>
          </a:xfrm>
          <a:prstGeom prst="wedgeRoundRectCallout">
            <a:avLst>
              <a:gd name="adj1" fmla="val 48843"/>
              <a:gd name="adj2" fmla="val 8999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ふりかえる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1" name="スライド番号プレースホルダー 3">
            <a:extLst>
              <a:ext uri="{FF2B5EF4-FFF2-40B4-BE49-F238E27FC236}">
                <a16:creationId xmlns:a16="http://schemas.microsoft.com/office/drawing/2014/main" id="{DB26A80C-0DB7-4913-8380-E1027085F9D3}"/>
              </a:ext>
            </a:extLst>
          </p:cNvPr>
          <p:cNvSpPr txBox="1">
            <a:spLocks/>
          </p:cNvSpPr>
          <p:nvPr/>
        </p:nvSpPr>
        <p:spPr>
          <a:xfrm rot="5400000">
            <a:off x="-1258706" y="3342868"/>
            <a:ext cx="2743200" cy="17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１－６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11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AE86C18-D9A7-431E-AE50-D4111B20D0E5}"/>
              </a:ext>
            </a:extLst>
          </p:cNvPr>
          <p:cNvSpPr/>
          <p:nvPr/>
        </p:nvSpPr>
        <p:spPr>
          <a:xfrm>
            <a:off x="8917703" y="3968319"/>
            <a:ext cx="2943493" cy="2707540"/>
          </a:xfrm>
          <a:prstGeom prst="rect">
            <a:avLst/>
          </a:prstGeom>
          <a:solidFill>
            <a:srgbClr val="D1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A61918C9-85A4-4B1E-9912-0A2F1E246D25}"/>
              </a:ext>
            </a:extLst>
          </p:cNvPr>
          <p:cNvSpPr/>
          <p:nvPr/>
        </p:nvSpPr>
        <p:spPr>
          <a:xfrm>
            <a:off x="9034258" y="4610259"/>
            <a:ext cx="2764127" cy="1866994"/>
          </a:xfrm>
          <a:prstGeom prst="roundRect">
            <a:avLst>
              <a:gd name="adj" fmla="val 8112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700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（取組み例）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○ 生徒プロジェクトの立案</a:t>
            </a:r>
            <a:r>
              <a:rPr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支援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・進捗管理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○ 生成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AI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やデータ分析などの先端ツールの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活用指導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　○ 企業や大学等との継続的な連携のもと、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生徒への授業や教員研修の実施　　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など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01FB43E-9337-4BBE-9586-56194C12C775}"/>
              </a:ext>
            </a:extLst>
          </p:cNvPr>
          <p:cNvSpPr txBox="1"/>
          <p:nvPr/>
        </p:nvSpPr>
        <p:spPr>
          <a:xfrm>
            <a:off x="223520" y="104234"/>
            <a:ext cx="116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２．審議の概要③（外部連携や高大接続、教育環境のあり方）</a:t>
            </a: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C22FD617-4852-4291-972D-7D4083848EEE}"/>
              </a:ext>
            </a:extLst>
          </p:cNvPr>
          <p:cNvCxnSpPr>
            <a:cxnSpLocks/>
          </p:cNvCxnSpPr>
          <p:nvPr/>
        </p:nvCxnSpPr>
        <p:spPr>
          <a:xfrm>
            <a:off x="314960" y="473566"/>
            <a:ext cx="11653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32E8FBEB-07A7-42A0-84F1-612A9A836808}"/>
              </a:ext>
            </a:extLst>
          </p:cNvPr>
          <p:cNvSpPr/>
          <p:nvPr/>
        </p:nvSpPr>
        <p:spPr>
          <a:xfrm>
            <a:off x="354728" y="819622"/>
            <a:ext cx="11571000" cy="2317990"/>
          </a:xfrm>
          <a:prstGeom prst="roundRect">
            <a:avLst>
              <a:gd name="adj" fmla="val 117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1660C82D-0956-48BD-BBEB-7E32B468670F}"/>
              </a:ext>
            </a:extLst>
          </p:cNvPr>
          <p:cNvSpPr/>
          <p:nvPr/>
        </p:nvSpPr>
        <p:spPr>
          <a:xfrm>
            <a:off x="425374" y="872901"/>
            <a:ext cx="11427692" cy="2209221"/>
          </a:xfrm>
          <a:prstGeom prst="roundRect">
            <a:avLst>
              <a:gd name="adj" fmla="val 11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913065A0-1F12-4E1F-A90F-9472A121BC09}"/>
              </a:ext>
            </a:extLst>
          </p:cNvPr>
          <p:cNvCxnSpPr>
            <a:cxnSpLocks/>
          </p:cNvCxnSpPr>
          <p:nvPr/>
        </p:nvCxnSpPr>
        <p:spPr>
          <a:xfrm>
            <a:off x="314960" y="473566"/>
            <a:ext cx="1165352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B7621362-2327-4459-84F7-A59AB9B5D634}"/>
              </a:ext>
            </a:extLst>
          </p:cNvPr>
          <p:cNvSpPr/>
          <p:nvPr/>
        </p:nvSpPr>
        <p:spPr>
          <a:xfrm>
            <a:off x="333839" y="563321"/>
            <a:ext cx="3574030" cy="241168"/>
          </a:xfrm>
          <a:prstGeom prst="roundRect">
            <a:avLst/>
          </a:prstGeom>
          <a:solidFill>
            <a:srgbClr val="DE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大阪府学校教育審議会商業教育部会における審議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EEDC481-6630-463A-93D9-D855FB8A349F}"/>
              </a:ext>
            </a:extLst>
          </p:cNvPr>
          <p:cNvSpPr txBox="1"/>
          <p:nvPr/>
        </p:nvSpPr>
        <p:spPr>
          <a:xfrm>
            <a:off x="382367" y="775788"/>
            <a:ext cx="2558497" cy="36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委員からのご意見（概要）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56A74C1-5E44-420C-8298-4986D5E397C5}"/>
              </a:ext>
            </a:extLst>
          </p:cNvPr>
          <p:cNvSpPr txBox="1"/>
          <p:nvPr/>
        </p:nvSpPr>
        <p:spPr>
          <a:xfrm>
            <a:off x="709472" y="1313279"/>
            <a:ext cx="11054816" cy="931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・アントレプレナーシップ教育、高大接続、企業連携を一体で進める必要があり、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外部リソース（企業・大学・起業コミュニティ等）との接続が重要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その際、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商業高校がハブとなり、</a:t>
            </a:r>
            <a:endParaRPr kumimoji="1" lang="en-US" altLang="ja-JP" sz="105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企業、大学、卒業生などが集うコミュニティを形成</a:t>
            </a:r>
            <a:r>
              <a:rPr kumimoji="1" lang="ja-JP" altLang="en-US" sz="1050" b="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し、生徒が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「まずはやってみる」環境の整備</a:t>
            </a:r>
            <a:r>
              <a:rPr kumimoji="1" lang="ja-JP" altLang="en-US" sz="1050" b="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が必要。</a:t>
            </a:r>
            <a:endParaRPr kumimoji="1" lang="en-US" altLang="ja-JP" sz="1050" b="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050" b="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高校生が直接企業に入って活動するのはハードルが高いうえ、企業側の対応にも限界があることから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、商工会議所、経済同友会、インキュベーション施設などの「中間支援組織」を</a:t>
            </a:r>
            <a:endParaRPr kumimoji="1" lang="en-US" altLang="ja-JP" sz="105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914400">
              <a:defRPr/>
            </a:pP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活用した連携プログラム</a:t>
            </a:r>
            <a:r>
              <a:rPr kumimoji="1" lang="ja-JP" altLang="en-US" sz="1050" b="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を構築すべき。また、企業連携において「会社見学だけ」といったインターンではなく、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実務に基づくリアルな課題連携を行うべき</a:t>
            </a:r>
            <a:r>
              <a:rPr kumimoji="1" lang="ja-JP" altLang="en-US" sz="1050" b="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sz="1050" b="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914400">
              <a:defRPr/>
            </a:pPr>
            <a:endParaRPr kumimoji="1" lang="en-US" altLang="ja-JP" sz="400" b="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必ずしも物理的な施設（ハード）が必要とは限らないが、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機能を担う人材や外部機関とネットワークを構築できる人材の配置が重要。</a:t>
            </a:r>
            <a:endParaRPr kumimoji="1" lang="en-US" altLang="ja-JP" sz="1050" b="1" u="sng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D7798759-3BB8-4641-91ED-80086EC29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6" y="4471953"/>
            <a:ext cx="2422160" cy="2120391"/>
          </a:xfrm>
          <a:prstGeom prst="rect">
            <a:avLst/>
          </a:prstGeom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6665276C-7C9D-45DC-B55D-71925538CB74}"/>
              </a:ext>
            </a:extLst>
          </p:cNvPr>
          <p:cNvGrpSpPr/>
          <p:nvPr/>
        </p:nvGrpSpPr>
        <p:grpSpPr>
          <a:xfrm>
            <a:off x="6525299" y="3846203"/>
            <a:ext cx="594111" cy="594109"/>
            <a:chOff x="12181174" y="2760290"/>
            <a:chExt cx="909986" cy="909983"/>
          </a:xfrm>
        </p:grpSpPr>
        <p:sp>
          <p:nvSpPr>
            <p:cNvPr id="64" name="吹き出し: 円形 63">
              <a:extLst>
                <a:ext uri="{FF2B5EF4-FFF2-40B4-BE49-F238E27FC236}">
                  <a16:creationId xmlns:a16="http://schemas.microsoft.com/office/drawing/2014/main" id="{7D323ADF-3BFA-4000-A474-BFC41F927563}"/>
                </a:ext>
              </a:extLst>
            </p:cNvPr>
            <p:cNvSpPr/>
            <p:nvPr/>
          </p:nvSpPr>
          <p:spPr>
            <a:xfrm>
              <a:off x="12181174" y="2760290"/>
              <a:ext cx="909986" cy="909983"/>
            </a:xfrm>
            <a:prstGeom prst="wedgeEllipseCallout">
              <a:avLst>
                <a:gd name="adj1" fmla="val 48374"/>
                <a:gd name="adj2" fmla="val 50943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3A041A77-8BC2-4BC9-A20E-63D70E98D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7" t="7535" r="14326"/>
            <a:stretch>
              <a:fillRect/>
            </a:stretch>
          </p:blipFill>
          <p:spPr>
            <a:xfrm>
              <a:off x="12208112" y="2785017"/>
              <a:ext cx="869713" cy="845478"/>
            </a:xfrm>
            <a:custGeom>
              <a:avLst/>
              <a:gdLst>
                <a:gd name="connsiteX0" fmla="*/ 469513 w 939026"/>
                <a:gd name="connsiteY0" fmla="*/ 0 h 912860"/>
                <a:gd name="connsiteX1" fmla="*/ 939026 w 939026"/>
                <a:gd name="connsiteY1" fmla="*/ 469514 h 912860"/>
                <a:gd name="connsiteX2" fmla="*/ 652269 w 939026"/>
                <a:gd name="connsiteY2" fmla="*/ 902131 h 912860"/>
                <a:gd name="connsiteX3" fmla="*/ 617707 w 939026"/>
                <a:gd name="connsiteY3" fmla="*/ 912860 h 912860"/>
                <a:gd name="connsiteX4" fmla="*/ 321320 w 939026"/>
                <a:gd name="connsiteY4" fmla="*/ 912860 h 912860"/>
                <a:gd name="connsiteX5" fmla="*/ 286757 w 939026"/>
                <a:gd name="connsiteY5" fmla="*/ 902131 h 912860"/>
                <a:gd name="connsiteX6" fmla="*/ 0 w 939026"/>
                <a:gd name="connsiteY6" fmla="*/ 469514 h 912860"/>
                <a:gd name="connsiteX7" fmla="*/ 469513 w 939026"/>
                <a:gd name="connsiteY7" fmla="*/ 0 h 91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9026" h="912860">
                  <a:moveTo>
                    <a:pt x="469513" y="0"/>
                  </a:moveTo>
                  <a:cubicBezTo>
                    <a:pt x="728818" y="0"/>
                    <a:pt x="939026" y="210209"/>
                    <a:pt x="939026" y="469514"/>
                  </a:cubicBezTo>
                  <a:cubicBezTo>
                    <a:pt x="939026" y="663993"/>
                    <a:pt x="820784" y="830855"/>
                    <a:pt x="652269" y="902131"/>
                  </a:cubicBezTo>
                  <a:lnTo>
                    <a:pt x="617707" y="912860"/>
                  </a:lnTo>
                  <a:lnTo>
                    <a:pt x="321320" y="912860"/>
                  </a:lnTo>
                  <a:lnTo>
                    <a:pt x="286757" y="902131"/>
                  </a:lnTo>
                  <a:cubicBezTo>
                    <a:pt x="118242" y="830855"/>
                    <a:pt x="0" y="663993"/>
                    <a:pt x="0" y="469514"/>
                  </a:cubicBezTo>
                  <a:cubicBezTo>
                    <a:pt x="0" y="210209"/>
                    <a:pt x="210208" y="0"/>
                    <a:pt x="469513" y="0"/>
                  </a:cubicBezTo>
                  <a:close/>
                </a:path>
              </a:pathLst>
            </a:cu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318681CE-A407-4793-A3D9-EDD20F8980BD}"/>
              </a:ext>
            </a:extLst>
          </p:cNvPr>
          <p:cNvGrpSpPr/>
          <p:nvPr/>
        </p:nvGrpSpPr>
        <p:grpSpPr>
          <a:xfrm>
            <a:off x="5449190" y="4347234"/>
            <a:ext cx="594111" cy="594109"/>
            <a:chOff x="12695019" y="822815"/>
            <a:chExt cx="804865" cy="804862"/>
          </a:xfrm>
        </p:grpSpPr>
        <p:sp>
          <p:nvSpPr>
            <p:cNvPr id="67" name="吹き出し: 円形 66">
              <a:extLst>
                <a:ext uri="{FF2B5EF4-FFF2-40B4-BE49-F238E27FC236}">
                  <a16:creationId xmlns:a16="http://schemas.microsoft.com/office/drawing/2014/main" id="{71E81FD5-9BF6-4C29-B74F-7A039DE6BE88}"/>
                </a:ext>
              </a:extLst>
            </p:cNvPr>
            <p:cNvSpPr/>
            <p:nvPr/>
          </p:nvSpPr>
          <p:spPr>
            <a:xfrm>
              <a:off x="12695019" y="822815"/>
              <a:ext cx="804865" cy="804862"/>
            </a:xfrm>
            <a:prstGeom prst="wedgeEllipseCallout">
              <a:avLst>
                <a:gd name="adj1" fmla="val 47402"/>
                <a:gd name="adj2" fmla="val 4700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CDA02F4B-B44D-4A12-8E09-8C8DDBB6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3" t="8105" r="20531"/>
            <a:stretch>
              <a:fillRect/>
            </a:stretch>
          </p:blipFill>
          <p:spPr>
            <a:xfrm>
              <a:off x="12722355" y="857255"/>
              <a:ext cx="750192" cy="750193"/>
            </a:xfrm>
            <a:custGeom>
              <a:avLst/>
              <a:gdLst>
                <a:gd name="connsiteX0" fmla="*/ 469513 w 939026"/>
                <a:gd name="connsiteY0" fmla="*/ 0 h 939028"/>
                <a:gd name="connsiteX1" fmla="*/ 939026 w 939026"/>
                <a:gd name="connsiteY1" fmla="*/ 469514 h 939028"/>
                <a:gd name="connsiteX2" fmla="*/ 469513 w 939026"/>
                <a:gd name="connsiteY2" fmla="*/ 939028 h 939028"/>
                <a:gd name="connsiteX3" fmla="*/ 0 w 939026"/>
                <a:gd name="connsiteY3" fmla="*/ 469514 h 939028"/>
                <a:gd name="connsiteX4" fmla="*/ 469513 w 939026"/>
                <a:gd name="connsiteY4" fmla="*/ 0 h 939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026" h="939028">
                  <a:moveTo>
                    <a:pt x="469513" y="0"/>
                  </a:moveTo>
                  <a:cubicBezTo>
                    <a:pt x="728818" y="0"/>
                    <a:pt x="939026" y="210209"/>
                    <a:pt x="939026" y="469514"/>
                  </a:cubicBezTo>
                  <a:cubicBezTo>
                    <a:pt x="939026" y="728819"/>
                    <a:pt x="728818" y="939028"/>
                    <a:pt x="469513" y="939028"/>
                  </a:cubicBezTo>
                  <a:cubicBezTo>
                    <a:pt x="210208" y="939028"/>
                    <a:pt x="0" y="728819"/>
                    <a:pt x="0" y="469514"/>
                  </a:cubicBezTo>
                  <a:cubicBezTo>
                    <a:pt x="0" y="210209"/>
                    <a:pt x="210208" y="0"/>
                    <a:pt x="469513" y="0"/>
                  </a:cubicBezTo>
                  <a:close/>
                </a:path>
              </a:pathLst>
            </a:cu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AFC5BF97-BDBD-4D96-8D0F-5414DD33DE4F}"/>
              </a:ext>
            </a:extLst>
          </p:cNvPr>
          <p:cNvGrpSpPr/>
          <p:nvPr/>
        </p:nvGrpSpPr>
        <p:grpSpPr>
          <a:xfrm>
            <a:off x="5511960" y="5927090"/>
            <a:ext cx="561096" cy="561095"/>
            <a:chOff x="11053717" y="3716299"/>
            <a:chExt cx="760139" cy="760137"/>
          </a:xfrm>
        </p:grpSpPr>
        <p:sp>
          <p:nvSpPr>
            <p:cNvPr id="70" name="吹き出し: 円形 69">
              <a:extLst>
                <a:ext uri="{FF2B5EF4-FFF2-40B4-BE49-F238E27FC236}">
                  <a16:creationId xmlns:a16="http://schemas.microsoft.com/office/drawing/2014/main" id="{90B8620F-46AA-4DB9-900F-3288A91584D2}"/>
                </a:ext>
              </a:extLst>
            </p:cNvPr>
            <p:cNvSpPr/>
            <p:nvPr/>
          </p:nvSpPr>
          <p:spPr>
            <a:xfrm>
              <a:off x="11053717" y="3716299"/>
              <a:ext cx="760139" cy="760137"/>
            </a:xfrm>
            <a:prstGeom prst="wedgeEllipseCallout">
              <a:avLst>
                <a:gd name="adj1" fmla="val 73812"/>
                <a:gd name="adj2" fmla="val 3573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A1718439-DF37-4FB5-A153-DAA49AC1B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30"/>
            <a:stretch>
              <a:fillRect/>
            </a:stretch>
          </p:blipFill>
          <p:spPr>
            <a:xfrm>
              <a:off x="11178354" y="3773972"/>
              <a:ext cx="487162" cy="653077"/>
            </a:xfrm>
            <a:custGeom>
              <a:avLst/>
              <a:gdLst>
                <a:gd name="connsiteX0" fmla="*/ 106886 w 661688"/>
                <a:gd name="connsiteY0" fmla="*/ 0 h 887042"/>
                <a:gd name="connsiteX1" fmla="*/ 527997 w 661688"/>
                <a:gd name="connsiteY1" fmla="*/ 0 h 887042"/>
                <a:gd name="connsiteX2" fmla="*/ 579950 w 661688"/>
                <a:gd name="connsiteY2" fmla="*/ 28200 h 887042"/>
                <a:gd name="connsiteX3" fmla="*/ 649437 w 661688"/>
                <a:gd name="connsiteY3" fmla="*/ 85532 h 887042"/>
                <a:gd name="connsiteX4" fmla="*/ 661688 w 661688"/>
                <a:gd name="connsiteY4" fmla="*/ 100380 h 887042"/>
                <a:gd name="connsiteX5" fmla="*/ 661688 w 661688"/>
                <a:gd name="connsiteY5" fmla="*/ 734676 h 887042"/>
                <a:gd name="connsiteX6" fmla="*/ 649437 w 661688"/>
                <a:gd name="connsiteY6" fmla="*/ 749525 h 887042"/>
                <a:gd name="connsiteX7" fmla="*/ 317441 w 661688"/>
                <a:gd name="connsiteY7" fmla="*/ 887042 h 887042"/>
                <a:gd name="connsiteX8" fmla="*/ 54932 w 661688"/>
                <a:gd name="connsiteY8" fmla="*/ 806857 h 887042"/>
                <a:gd name="connsiteX9" fmla="*/ 0 w 661688"/>
                <a:gd name="connsiteY9" fmla="*/ 761534 h 887042"/>
                <a:gd name="connsiteX10" fmla="*/ 0 w 661688"/>
                <a:gd name="connsiteY10" fmla="*/ 73523 h 887042"/>
                <a:gd name="connsiteX11" fmla="*/ 54932 w 661688"/>
                <a:gd name="connsiteY11" fmla="*/ 28200 h 88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1688" h="887042">
                  <a:moveTo>
                    <a:pt x="106886" y="0"/>
                  </a:moveTo>
                  <a:lnTo>
                    <a:pt x="527997" y="0"/>
                  </a:lnTo>
                  <a:lnTo>
                    <a:pt x="579950" y="28200"/>
                  </a:lnTo>
                  <a:cubicBezTo>
                    <a:pt x="604929" y="45075"/>
                    <a:pt x="628196" y="64291"/>
                    <a:pt x="649437" y="85532"/>
                  </a:cubicBezTo>
                  <a:lnTo>
                    <a:pt x="661688" y="100380"/>
                  </a:lnTo>
                  <a:lnTo>
                    <a:pt x="661688" y="734676"/>
                  </a:lnTo>
                  <a:lnTo>
                    <a:pt x="649437" y="749525"/>
                  </a:lnTo>
                  <a:cubicBezTo>
                    <a:pt x="564472" y="834490"/>
                    <a:pt x="447094" y="887042"/>
                    <a:pt x="317441" y="887042"/>
                  </a:cubicBezTo>
                  <a:cubicBezTo>
                    <a:pt x="220202" y="887042"/>
                    <a:pt x="129867" y="857482"/>
                    <a:pt x="54932" y="806857"/>
                  </a:cubicBezTo>
                  <a:lnTo>
                    <a:pt x="0" y="761534"/>
                  </a:lnTo>
                  <a:lnTo>
                    <a:pt x="0" y="73523"/>
                  </a:lnTo>
                  <a:lnTo>
                    <a:pt x="54932" y="28200"/>
                  </a:lnTo>
                  <a:close/>
                </a:path>
              </a:pathLst>
            </a:custGeom>
          </p:spPr>
        </p:pic>
      </p:grpSp>
      <p:graphicFrame>
        <p:nvGraphicFramePr>
          <p:cNvPr id="74" name="表 50">
            <a:extLst>
              <a:ext uri="{FF2B5EF4-FFF2-40B4-BE49-F238E27FC236}">
                <a16:creationId xmlns:a16="http://schemas.microsoft.com/office/drawing/2014/main" id="{EA39E03A-C78E-4470-B9A6-F02D14099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950518"/>
              </p:ext>
            </p:extLst>
          </p:nvPr>
        </p:nvGraphicFramePr>
        <p:xfrm>
          <a:off x="777544" y="4329950"/>
          <a:ext cx="3994701" cy="9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849">
                  <a:extLst>
                    <a:ext uri="{9D8B030D-6E8A-4147-A177-3AD203B41FA5}">
                      <a16:colId xmlns:a16="http://schemas.microsoft.com/office/drawing/2014/main" val="2559281334"/>
                    </a:ext>
                  </a:extLst>
                </a:gridCol>
                <a:gridCol w="214487">
                  <a:extLst>
                    <a:ext uri="{9D8B030D-6E8A-4147-A177-3AD203B41FA5}">
                      <a16:colId xmlns:a16="http://schemas.microsoft.com/office/drawing/2014/main" val="3898647570"/>
                    </a:ext>
                  </a:extLst>
                </a:gridCol>
                <a:gridCol w="2164365">
                  <a:extLst>
                    <a:ext uri="{9D8B030D-6E8A-4147-A177-3AD203B41FA5}">
                      <a16:colId xmlns:a16="http://schemas.microsoft.com/office/drawing/2014/main" val="2049436667"/>
                    </a:ext>
                  </a:extLst>
                </a:gridCol>
              </a:tblGrid>
              <a:tr h="212635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企業・スタートアップ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…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実社会の課題提供、プロ視点の助言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60468"/>
                  </a:ext>
                </a:extLst>
              </a:tr>
              <a:tr h="212635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大学・研究機関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…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専門的知見の提供、学問的サポート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16664"/>
                  </a:ext>
                </a:extLst>
              </a:tr>
              <a:tr h="212635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自治体・地域コミュニティ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…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実践機会の提供、地域ニーズの共有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40030"/>
                  </a:ext>
                </a:extLst>
              </a:tr>
              <a:tr h="212635"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卒業生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…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ロールモデルとしてのキャリア支援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00659"/>
                  </a:ext>
                </a:extLst>
              </a:tr>
            </a:tbl>
          </a:graphicData>
        </a:graphic>
      </p:graphicFrame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8B70CF-F136-4AD3-ACEB-E3AA2D08EAA4}"/>
              </a:ext>
            </a:extLst>
          </p:cNvPr>
          <p:cNvSpPr txBox="1"/>
          <p:nvPr/>
        </p:nvSpPr>
        <p:spPr>
          <a:xfrm>
            <a:off x="266875" y="3173180"/>
            <a:ext cx="10387230" cy="4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商業高校と外部リソースとの調整を担う「ビジネス教育インキュベーション機能（仮）」の実装（イメージ）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91B10DE-F124-4B5E-8492-F277C0C8172D}"/>
              </a:ext>
            </a:extLst>
          </p:cNvPr>
          <p:cNvSpPr txBox="1"/>
          <p:nvPr/>
        </p:nvSpPr>
        <p:spPr>
          <a:xfrm>
            <a:off x="5987647" y="4509698"/>
            <a:ext cx="593491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6AF71A24-2C56-4422-9CB9-BF39EFCDAE37}"/>
              </a:ext>
            </a:extLst>
          </p:cNvPr>
          <p:cNvSpPr txBox="1"/>
          <p:nvPr/>
        </p:nvSpPr>
        <p:spPr>
          <a:xfrm>
            <a:off x="7166672" y="4051308"/>
            <a:ext cx="593491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961F919-DC2C-4A4E-AB8E-A9C45BA38BA5}"/>
              </a:ext>
            </a:extLst>
          </p:cNvPr>
          <p:cNvSpPr txBox="1"/>
          <p:nvPr/>
        </p:nvSpPr>
        <p:spPr>
          <a:xfrm>
            <a:off x="5945613" y="6298569"/>
            <a:ext cx="593491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1E320DC9-EADB-43DB-9B6A-5C13743BE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915" y="5096993"/>
            <a:ext cx="880955" cy="895073"/>
          </a:xfrm>
          <a:prstGeom prst="rect">
            <a:avLst/>
          </a:prstGeom>
          <a:effectLst>
            <a:glow rad="228600">
              <a:schemeClr val="accent4">
                <a:satMod val="175000"/>
                <a:alpha val="53000"/>
              </a:schemeClr>
            </a:glow>
          </a:effectLst>
        </p:spPr>
      </p:pic>
      <p:sp>
        <p:nvSpPr>
          <p:cNvPr id="83" name="吹き出し: 角を丸めた四角形 82">
            <a:extLst>
              <a:ext uri="{FF2B5EF4-FFF2-40B4-BE49-F238E27FC236}">
                <a16:creationId xmlns:a16="http://schemas.microsoft.com/office/drawing/2014/main" id="{8A81E675-07F7-4C70-9475-EF7E99FE6B02}"/>
              </a:ext>
            </a:extLst>
          </p:cNvPr>
          <p:cNvSpPr/>
          <p:nvPr/>
        </p:nvSpPr>
        <p:spPr>
          <a:xfrm>
            <a:off x="7661024" y="5446713"/>
            <a:ext cx="802282" cy="259347"/>
          </a:xfrm>
          <a:prstGeom prst="wedgeRoundRectCallout">
            <a:avLst>
              <a:gd name="adj1" fmla="val -19445"/>
              <a:gd name="adj2" fmla="val 191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/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商業高校</a:t>
            </a:r>
            <a:endParaRPr kumimoji="0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D487479E-CC3F-4AD5-BA16-18D35EFC46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46956"/>
          <a:stretch/>
        </p:blipFill>
        <p:spPr>
          <a:xfrm rot="2740355" flipH="1">
            <a:off x="6448254" y="6021956"/>
            <a:ext cx="418453" cy="5532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FEFE0F84-212B-4CC0-903E-46D335FCF4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6" t="38701" b="-1"/>
          <a:stretch/>
        </p:blipFill>
        <p:spPr>
          <a:xfrm rot="19650962" flipH="1" flipV="1">
            <a:off x="6557021" y="4702074"/>
            <a:ext cx="456306" cy="82880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8F57A178-AB3A-49D3-BAB8-8167CDAC9B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29" t="41103"/>
          <a:stretch/>
        </p:blipFill>
        <p:spPr>
          <a:xfrm rot="21319868" flipH="1" flipV="1">
            <a:off x="7240538" y="4430725"/>
            <a:ext cx="437864" cy="48021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C7A970B3-3BC8-4E31-A986-82A84CAEEC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51562" b="-1"/>
          <a:stretch/>
        </p:blipFill>
        <p:spPr>
          <a:xfrm rot="16200000">
            <a:off x="6926516" y="5746309"/>
            <a:ext cx="596576" cy="676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3ACE90E3-EB39-48D1-9F42-8F8E1A7494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50348" r="-1" b="-1"/>
          <a:stretch/>
        </p:blipFill>
        <p:spPr>
          <a:xfrm rot="5666989" flipV="1">
            <a:off x="7050715" y="5028615"/>
            <a:ext cx="526708" cy="6084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47F1F001-9DC1-48AE-BCBA-E7DEDABBF1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82" t="52635"/>
          <a:stretch/>
        </p:blipFill>
        <p:spPr>
          <a:xfrm rot="6303593" flipV="1">
            <a:off x="7464853" y="4703760"/>
            <a:ext cx="347609" cy="3743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AC2E65DC-AA81-48AF-9CF6-2B8F7558DFD0}"/>
              </a:ext>
            </a:extLst>
          </p:cNvPr>
          <p:cNvSpPr txBox="1"/>
          <p:nvPr/>
        </p:nvSpPr>
        <p:spPr>
          <a:xfrm>
            <a:off x="495744" y="3722440"/>
            <a:ext cx="4780204" cy="548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 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生徒・教員と、各種連携先（企業、スタートアップ、大学、自治体、卒業生</a:t>
            </a:r>
            <a:r>
              <a:rPr lang="en-US" altLang="ja-JP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）を</a:t>
            </a:r>
            <a:endParaRPr lang="en-US" altLang="ja-JP" sz="105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つなぐ機能を商業高校に実装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し、生徒が安心して挑戦できる環境・教員が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専門性を高めることができる環境を創出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715EF3-ED2E-4703-B8AF-E9BA29FCB4A1}"/>
              </a:ext>
            </a:extLst>
          </p:cNvPr>
          <p:cNvSpPr txBox="1"/>
          <p:nvPr/>
        </p:nvSpPr>
        <p:spPr>
          <a:xfrm>
            <a:off x="428735" y="5439744"/>
            <a:ext cx="4780204" cy="548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 外部人材を招聘できる人材や、生徒・教員の相談役となる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チューター的役割の</a:t>
            </a:r>
            <a:endParaRPr lang="en-US" altLang="ja-JP" sz="105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スタッフ（コーディネーター）を配置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し、校内インキュベーション機能の維持や、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プロジェクトの持続性を高めるとともに、一部の教員への依存リスクを回避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0B661C13-468C-4524-B0D3-D9119443E1CE}"/>
              </a:ext>
            </a:extLst>
          </p:cNvPr>
          <p:cNvSpPr/>
          <p:nvPr/>
        </p:nvSpPr>
        <p:spPr>
          <a:xfrm>
            <a:off x="8129247" y="3667838"/>
            <a:ext cx="1049321" cy="9726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6D977D7E-6D55-44E7-A75B-C9EFAEEFC7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r="4263"/>
          <a:stretch>
            <a:fillRect/>
          </a:stretch>
        </p:blipFill>
        <p:spPr>
          <a:xfrm>
            <a:off x="8128562" y="3815966"/>
            <a:ext cx="1049321" cy="691594"/>
          </a:xfrm>
          <a:custGeom>
            <a:avLst/>
            <a:gdLst>
              <a:gd name="connsiteX0" fmla="*/ 144432 w 1162178"/>
              <a:gd name="connsiteY0" fmla="*/ 0 h 765976"/>
              <a:gd name="connsiteX1" fmla="*/ 1017746 w 1162178"/>
              <a:gd name="connsiteY1" fmla="*/ 0 h 765976"/>
              <a:gd name="connsiteX2" fmla="*/ 1062937 w 1162178"/>
              <a:gd name="connsiteY2" fmla="*/ 50772 h 765976"/>
              <a:gd name="connsiteX3" fmla="*/ 1162178 w 1162178"/>
              <a:gd name="connsiteY3" fmla="*/ 351937 h 765976"/>
              <a:gd name="connsiteX4" fmla="*/ 991981 w 1162178"/>
              <a:gd name="connsiteY4" fmla="*/ 732821 h 765976"/>
              <a:gd name="connsiteX5" fmla="*/ 948631 w 1162178"/>
              <a:gd name="connsiteY5" fmla="*/ 765976 h 765976"/>
              <a:gd name="connsiteX6" fmla="*/ 213547 w 1162178"/>
              <a:gd name="connsiteY6" fmla="*/ 765976 h 765976"/>
              <a:gd name="connsiteX7" fmla="*/ 170197 w 1162178"/>
              <a:gd name="connsiteY7" fmla="*/ 732821 h 765976"/>
              <a:gd name="connsiteX8" fmla="*/ 0 w 1162178"/>
              <a:gd name="connsiteY8" fmla="*/ 351937 h 765976"/>
              <a:gd name="connsiteX9" fmla="*/ 99241 w 1162178"/>
              <a:gd name="connsiteY9" fmla="*/ 50772 h 76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2178" h="765976">
                <a:moveTo>
                  <a:pt x="144432" y="0"/>
                </a:moveTo>
                <a:lnTo>
                  <a:pt x="1017746" y="0"/>
                </a:lnTo>
                <a:lnTo>
                  <a:pt x="1062937" y="50772"/>
                </a:lnTo>
                <a:cubicBezTo>
                  <a:pt x="1125593" y="136741"/>
                  <a:pt x="1162178" y="240379"/>
                  <a:pt x="1162178" y="351937"/>
                </a:cubicBezTo>
                <a:cubicBezTo>
                  <a:pt x="1162178" y="500682"/>
                  <a:pt x="1097138" y="635344"/>
                  <a:pt x="991981" y="732821"/>
                </a:cubicBezTo>
                <a:lnTo>
                  <a:pt x="948631" y="765976"/>
                </a:lnTo>
                <a:lnTo>
                  <a:pt x="213547" y="765976"/>
                </a:lnTo>
                <a:lnTo>
                  <a:pt x="170197" y="732821"/>
                </a:lnTo>
                <a:cubicBezTo>
                  <a:pt x="65041" y="635344"/>
                  <a:pt x="0" y="500682"/>
                  <a:pt x="0" y="351937"/>
                </a:cubicBezTo>
                <a:cubicBezTo>
                  <a:pt x="0" y="240379"/>
                  <a:pt x="36586" y="136741"/>
                  <a:pt x="99241" y="50772"/>
                </a:cubicBezTo>
                <a:close/>
              </a:path>
            </a:pathLst>
          </a:cu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8EA5B6-4052-4585-9DBC-B548FEC24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6787" y="3651722"/>
            <a:ext cx="2351301" cy="56134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210C0F8-2E35-419E-B4E4-0C5C57CA7833}"/>
              </a:ext>
            </a:extLst>
          </p:cNvPr>
          <p:cNvSpPr txBox="1"/>
          <p:nvPr/>
        </p:nvSpPr>
        <p:spPr>
          <a:xfrm>
            <a:off x="9580487" y="3714381"/>
            <a:ext cx="200865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（仮）ビジネス教育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インキュベーション 機能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6F92459-992C-459C-81B7-450A02FCE67E}"/>
              </a:ext>
            </a:extLst>
          </p:cNvPr>
          <p:cNvSpPr txBox="1"/>
          <p:nvPr/>
        </p:nvSpPr>
        <p:spPr>
          <a:xfrm>
            <a:off x="418831" y="6132424"/>
            <a:ext cx="4780204" cy="355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　企業や大学等との継続的な連携のもと、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生徒への授業や教員研修の実施等、</a:t>
            </a:r>
            <a:endParaRPr lang="en-US" altLang="ja-JP" sz="105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</a:t>
            </a:r>
            <a:r>
              <a:rPr lang="ja-JP" altLang="en-US" sz="105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生徒も教員もビジネスの専門的な知識・技能を学ぶことができる仕組み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を構築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E94C405-A12C-442B-8231-B12F85CEFE46}"/>
              </a:ext>
            </a:extLst>
          </p:cNvPr>
          <p:cNvSpPr txBox="1"/>
          <p:nvPr/>
        </p:nvSpPr>
        <p:spPr>
          <a:xfrm>
            <a:off x="494766" y="1132263"/>
            <a:ext cx="2154103" cy="17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外部連携・高大接続について</a:t>
            </a:r>
            <a:r>
              <a:rPr kumimoji="1"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105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F45A279-2A91-4ACE-B3CE-65521CA8185B}"/>
              </a:ext>
            </a:extLst>
          </p:cNvPr>
          <p:cNvSpPr txBox="1"/>
          <p:nvPr/>
        </p:nvSpPr>
        <p:spPr>
          <a:xfrm>
            <a:off x="697494" y="2473503"/>
            <a:ext cx="11066793" cy="546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・机が整然と並ぶスクール形式のような空間や壁で閉じられた教室ではなく、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オープンな空間デザインとし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、ビジネスが日常の中に自然に存在しているような環境や、異なるクラスの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学年や生徒間の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コミュニケーションが自然に生まれるような環境が必要。</a:t>
            </a:r>
            <a:endParaRPr kumimoji="1" lang="en-US" altLang="ja-JP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</a:t>
            </a:r>
            <a:r>
              <a:rPr kumimoji="1" lang="en-US" altLang="ja-JP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Wi-Fi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環境や</a:t>
            </a:r>
            <a:r>
              <a:rPr kumimoji="1" lang="en-US" altLang="ja-JP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IT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、ソフトウェア環境の充実が重要</a:t>
            </a:r>
            <a:r>
              <a:rPr kumimoji="1" lang="ja-JP" altLang="en-US" sz="10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であり、</a:t>
            </a:r>
            <a:r>
              <a:rPr kumimoji="1" lang="en-US" altLang="ja-JP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IT</a:t>
            </a:r>
            <a:r>
              <a:rPr kumimoji="1" lang="ja-JP" altLang="en-US" sz="1050" b="1" u="sng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連携や先端ツールに自由にアクセスでき、デザイン思考が育まれ、コミュニケーションが促進されるような環境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が必要。</a:t>
            </a:r>
            <a:endParaRPr kumimoji="1" lang="ja-JP" altLang="en-US" sz="10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4494770-C55B-4661-B113-AD764815957B}"/>
              </a:ext>
            </a:extLst>
          </p:cNvPr>
          <p:cNvSpPr txBox="1"/>
          <p:nvPr/>
        </p:nvSpPr>
        <p:spPr>
          <a:xfrm>
            <a:off x="494766" y="2294238"/>
            <a:ext cx="2154103" cy="17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教育環境について</a:t>
            </a:r>
            <a:r>
              <a:rPr kumimoji="1" lang="en-US" altLang="ja-JP" sz="105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105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FBC3092F-3DBF-45C4-A0F7-DEE7FD6FD501}"/>
              </a:ext>
            </a:extLst>
          </p:cNvPr>
          <p:cNvSpPr/>
          <p:nvPr/>
        </p:nvSpPr>
        <p:spPr>
          <a:xfrm>
            <a:off x="8229864" y="4646932"/>
            <a:ext cx="251560" cy="18598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>
            <a:extLst>
              <a:ext uri="{FF2B5EF4-FFF2-40B4-BE49-F238E27FC236}">
                <a16:creationId xmlns:a16="http://schemas.microsoft.com/office/drawing/2014/main" id="{54D367EA-ED36-4BF9-8A4A-DC9C9071B153}"/>
              </a:ext>
            </a:extLst>
          </p:cNvPr>
          <p:cNvSpPr/>
          <p:nvPr/>
        </p:nvSpPr>
        <p:spPr>
          <a:xfrm>
            <a:off x="8132357" y="4850193"/>
            <a:ext cx="197000" cy="1456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111A774-9DC1-44AD-A808-F52F89142D77}"/>
              </a:ext>
            </a:extLst>
          </p:cNvPr>
          <p:cNvSpPr txBox="1"/>
          <p:nvPr/>
        </p:nvSpPr>
        <p:spPr>
          <a:xfrm>
            <a:off x="9346317" y="4246507"/>
            <a:ext cx="24769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＊インキュベーションとは、起業家やスタートアップ企業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を支援し、事業の成功を後押しする取組みのこと。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976D8B96-BD77-4B1F-97E5-A9761EA9F30D}"/>
              </a:ext>
            </a:extLst>
          </p:cNvPr>
          <p:cNvSpPr/>
          <p:nvPr/>
        </p:nvSpPr>
        <p:spPr>
          <a:xfrm>
            <a:off x="9134279" y="4706181"/>
            <a:ext cx="2564083" cy="521332"/>
          </a:xfrm>
          <a:prstGeom prst="roundRect">
            <a:avLst>
              <a:gd name="adj" fmla="val 2331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 外部人材を活用して、チューター的役割を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 担うコーディネータを</a:t>
            </a:r>
            <a:r>
              <a:rPr lang="ja-JP" altLang="en-US" sz="10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校内組織の一員とし</a:t>
            </a:r>
            <a:endParaRPr lang="en-US" altLang="ja-JP" sz="1000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10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て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配置し、生徒・</a:t>
            </a:r>
            <a:r>
              <a:rPr lang="en-US" altLang="ja-JP" sz="10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教員の活動をサポート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3354DCE3-413E-49F9-A614-D434474D99E5}"/>
              </a:ext>
            </a:extLst>
          </p:cNvPr>
          <p:cNvSpPr txBox="1"/>
          <p:nvPr/>
        </p:nvSpPr>
        <p:spPr>
          <a:xfrm>
            <a:off x="10967116" y="3791340"/>
            <a:ext cx="2010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</a:t>
            </a:r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5" name="スライド番号プレースホルダー 3">
            <a:extLst>
              <a:ext uri="{FF2B5EF4-FFF2-40B4-BE49-F238E27FC236}">
                <a16:creationId xmlns:a16="http://schemas.microsoft.com/office/drawing/2014/main" id="{8EBDD32B-F4AE-4318-9D12-95CC6DAA05C0}"/>
              </a:ext>
            </a:extLst>
          </p:cNvPr>
          <p:cNvSpPr txBox="1">
            <a:spLocks/>
          </p:cNvSpPr>
          <p:nvPr/>
        </p:nvSpPr>
        <p:spPr>
          <a:xfrm rot="5400000">
            <a:off x="-1207152" y="3349219"/>
            <a:ext cx="2743200" cy="15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１－７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337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2673</Words>
  <Application>Microsoft Office PowerPoint</Application>
  <PresentationFormat>ワイド画面</PresentationFormat>
  <Paragraphs>306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BIZ UDPゴシック</vt:lpstr>
      <vt:lpstr>BIZ UDゴシック</vt:lpstr>
      <vt:lpstr>Meiryo UI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2026-01-28T07:10:20Z</dcterms:created>
  <dcterms:modified xsi:type="dcterms:W3CDTF">2026-04-10T03:07:21Z</dcterms:modified>
</cp:coreProperties>
</file>