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sldIdLst>
    <p:sldId id="499" r:id="rId5"/>
    <p:sldId id="767" r:id="rId6"/>
    <p:sldId id="769" r:id="rId7"/>
    <p:sldId id="770"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南　威史" initials="南　威史" lastIdx="0" clrIdx="0">
    <p:extLst/>
  </p:cmAuthor>
  <p:cmAuthor id="2" name="岩間　真樹" initials="岩間　真樹" lastIdx="1" clrIdx="1">
    <p:extLst>
      <p:ext uri="{19B8F6BF-5375-455C-9EA6-DF929625EA0E}">
        <p15:presenceInfo xmlns:p15="http://schemas.microsoft.com/office/powerpoint/2012/main" userId="岩間　真樹"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FF7"/>
    <a:srgbClr val="FF9900"/>
    <a:srgbClr val="FFCC00"/>
    <a:srgbClr val="FFFF99"/>
    <a:srgbClr val="0066CC"/>
    <a:srgbClr val="99FF99"/>
    <a:srgbClr val="CC0000"/>
    <a:srgbClr val="FAC090"/>
    <a:srgbClr val="00B05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1921" autoAdjust="0"/>
  </p:normalViewPr>
  <p:slideViewPr>
    <p:cSldViewPr>
      <p:cViewPr>
        <p:scale>
          <a:sx n="125" d="100"/>
          <a:sy n="125" d="100"/>
        </p:scale>
        <p:origin x="-240" y="-22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theme" Target="theme/theme1.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viewProps" Target="viewProps.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presProps" Target="presProps.xml" />
  <Relationship Id="rId5" Type="http://schemas.openxmlformats.org/officeDocument/2006/relationships/slide" Target="slides/slide1.xml" />
  <Relationship Id="rId10" Type="http://schemas.openxmlformats.org/officeDocument/2006/relationships/commentAuthors" Target="commentAuthors.xml" />
  <Relationship Id="rId4" Type="http://schemas.openxmlformats.org/officeDocument/2006/relationships/slideMaster" Target="slideMasters/slideMaster1.xml" />
  <Relationship Id="rId9" Type="http://schemas.openxmlformats.org/officeDocument/2006/relationships/notesMaster" Target="notesMasters/notesMaster1.xml" />
  <Relationship Id="rId14" Type="http://schemas.openxmlformats.org/officeDocument/2006/relationships/tableStyles" Target="tableStyle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3"/>
            <a:ext cx="2949787" cy="496967"/>
          </a:xfrm>
          <a:prstGeom prst="rect">
            <a:avLst/>
          </a:prstGeom>
        </p:spPr>
        <p:txBody>
          <a:bodyPr vert="horz" lIns="91367" tIns="45681" rIns="91367" bIns="4568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47" y="3"/>
            <a:ext cx="2949787" cy="496967"/>
          </a:xfrm>
          <a:prstGeom prst="rect">
            <a:avLst/>
          </a:prstGeom>
        </p:spPr>
        <p:txBody>
          <a:bodyPr vert="horz" lIns="91367" tIns="45681" rIns="91367" bIns="45681" rtlCol="0"/>
          <a:lstStyle>
            <a:lvl1pPr algn="r">
              <a:defRPr sz="1200"/>
            </a:lvl1pPr>
          </a:lstStyle>
          <a:p>
            <a:fld id="{3D16FDEC-560D-45FF-95E3-45F1DE396D79}" type="datetimeFigureOut">
              <a:rPr kumimoji="1" lang="ja-JP" altLang="en-US" smtClean="0"/>
              <a:t>2021/4/26</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67" tIns="45681" rIns="91367" bIns="45681" rtlCol="0" anchor="ctr"/>
          <a:lstStyle/>
          <a:p>
            <a:endParaRPr lang="ja-JP" altLang="en-US" dirty="0"/>
          </a:p>
        </p:txBody>
      </p:sp>
      <p:sp>
        <p:nvSpPr>
          <p:cNvPr id="5" name="ノート プレースホルダー 4"/>
          <p:cNvSpPr>
            <a:spLocks noGrp="1"/>
          </p:cNvSpPr>
          <p:nvPr>
            <p:ph type="body" sz="quarter" idx="3"/>
          </p:nvPr>
        </p:nvSpPr>
        <p:spPr>
          <a:xfrm>
            <a:off x="680721" y="4721194"/>
            <a:ext cx="5445760" cy="4472702"/>
          </a:xfrm>
          <a:prstGeom prst="rect">
            <a:avLst/>
          </a:prstGeom>
        </p:spPr>
        <p:txBody>
          <a:bodyPr vert="horz" lIns="91367" tIns="45681" rIns="91367" bIns="4568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9" y="9440648"/>
            <a:ext cx="2949787" cy="496967"/>
          </a:xfrm>
          <a:prstGeom prst="rect">
            <a:avLst/>
          </a:prstGeom>
        </p:spPr>
        <p:txBody>
          <a:bodyPr vert="horz" lIns="91367" tIns="45681" rIns="91367" bIns="4568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47" y="9440648"/>
            <a:ext cx="2949787" cy="496967"/>
          </a:xfrm>
          <a:prstGeom prst="rect">
            <a:avLst/>
          </a:prstGeom>
        </p:spPr>
        <p:txBody>
          <a:bodyPr vert="horz" lIns="91367" tIns="45681" rIns="91367" bIns="45681"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2</a:t>
            </a:fld>
            <a:endParaRPr kumimoji="1" lang="ja-JP" altLang="en-US" dirty="0"/>
          </a:p>
        </p:txBody>
      </p:sp>
    </p:spTree>
    <p:extLst>
      <p:ext uri="{BB962C8B-B14F-4D97-AF65-F5344CB8AC3E}">
        <p14:creationId xmlns:p14="http://schemas.microsoft.com/office/powerpoint/2010/main" val="744635419"/>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A5CEB61-D550-49C6-B080-48169EB2B425}" type="datetime1">
              <a:rPr kumimoji="1" lang="ja-JP" altLang="en-US" smtClean="0"/>
              <a:t>2021/4/26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40C1E9-C3A9-49FF-89BE-D69ADEA35F5B}" type="datetime1">
              <a:rPr kumimoji="1" lang="ja-JP" altLang="en-US" smtClean="0"/>
              <a:t>2021/4/26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4FADCD-D22A-4C29-BE4D-8A6D79E6B0A0}" type="datetime1">
              <a:rPr kumimoji="1" lang="ja-JP" altLang="en-US" smtClean="0"/>
              <a:t>2021/4/26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DAAF27-DC6A-41D9-B75F-12D67A6EDC02}" type="datetime1">
              <a:rPr kumimoji="1" lang="ja-JP" altLang="en-US" smtClean="0"/>
              <a:t>2021/4/26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A11114B-564A-49C4-B6C3-E3643FDCAEA0}" type="datetime1">
              <a:rPr kumimoji="1" lang="ja-JP" altLang="en-US" smtClean="0"/>
              <a:t>2021/4/26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77898C5-5400-4D50-9E93-3E65605B6A2D}" type="datetime1">
              <a:rPr kumimoji="1" lang="ja-JP" altLang="en-US" smtClean="0"/>
              <a:t>2021/4/26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59A288A-4375-4E53-9EB4-F10B32466F00}" type="datetime1">
              <a:rPr kumimoji="1" lang="ja-JP" altLang="en-US" smtClean="0"/>
              <a:t>2021/4/26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68DE6ED-CCC1-4377-BCFB-63FE6A18BC68}" type="datetime1">
              <a:rPr kumimoji="1" lang="ja-JP" altLang="en-US" smtClean="0"/>
              <a:t>2021/4/26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7A1FE72-98B6-42D6-8BCD-D4F7C0308C0F}" type="datetime1">
              <a:rPr kumimoji="1" lang="ja-JP" altLang="en-US" smtClean="0"/>
              <a:t>2021/4/26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31BA953-9211-4D14-9964-C9843E55E6E8}" type="datetime1">
              <a:rPr kumimoji="1" lang="ja-JP" altLang="en-US" smtClean="0"/>
              <a:t>2021/4/26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A0B567-58AB-4E59-813A-F1599F8C5AD7}" type="datetime1">
              <a:rPr kumimoji="1" lang="ja-JP" altLang="en-US" smtClean="0"/>
              <a:t>2021/4/26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26C0B-08FA-45FD-BCFA-B0A9D35959AD}" type="datetime1">
              <a:rPr kumimoji="1" lang="ja-JP" altLang="en-US" smtClean="0"/>
              <a:t>2021/4/26</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492896"/>
            <a:ext cx="9144000" cy="1093912"/>
          </a:xfrm>
        </p:spPr>
        <p:txBody>
          <a:bodyPr>
            <a:normAutofit/>
          </a:bodyPr>
          <a:lstStyle/>
          <a:p>
            <a:pPr>
              <a:spcBef>
                <a:spcPts val="6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万博推進局設置（案）の概要</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39552" y="3429000"/>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359069" y="4221088"/>
            <a:ext cx="6400800" cy="1752600"/>
          </a:xfrm>
        </p:spPr>
        <p:txBody>
          <a:bodyPr>
            <a:normAutofit/>
          </a:bodyPr>
          <a:lstStyle/>
          <a:p>
            <a:endParaRPr lang="en-US" altLang="ja-JP" sz="2400" dirty="0">
              <a:solidFill>
                <a:schemeClr val="tx2">
                  <a:lumMod val="50000"/>
                </a:schemeClr>
              </a:solidFill>
            </a:endParaRPr>
          </a:p>
          <a:p>
            <a:endParaRPr kumimoji="1" lang="en-US" altLang="ja-JP" sz="2400" dirty="0" smtClean="0">
              <a:solidFill>
                <a:schemeClr val="tx2">
                  <a:lumMod val="50000"/>
                </a:schemeClr>
              </a:solidFill>
            </a:endParaRPr>
          </a:p>
          <a:p>
            <a:r>
              <a:rPr kumimoji="1" lang="ja-JP" altLang="en-US" sz="2400" dirty="0" smtClean="0">
                <a:solidFill>
                  <a:schemeClr val="tx1"/>
                </a:solidFill>
              </a:rPr>
              <a:t>大阪府政策企画部／大阪市経済戦略局</a:t>
            </a:r>
            <a:endParaRPr kumimoji="1" lang="ja-JP" altLang="en-US" sz="2400" dirty="0">
              <a:solidFill>
                <a:schemeClr val="tx1"/>
              </a:solidFill>
            </a:endParaRPr>
          </a:p>
        </p:txBody>
      </p:sp>
      <p:sp>
        <p:nvSpPr>
          <p:cNvPr id="8" name="正方形/長方形 7"/>
          <p:cNvSpPr/>
          <p:nvPr/>
        </p:nvSpPr>
        <p:spPr>
          <a:xfrm>
            <a:off x="7326053" y="909830"/>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2">
                    <a:lumMod val="50000"/>
                  </a:schemeClr>
                </a:solidFill>
                <a:latin typeface="Meiryo UI" panose="020B0604030504040204" pitchFamily="50" charset="-128"/>
                <a:ea typeface="Meiryo UI" panose="020B0604030504040204" pitchFamily="50" charset="-128"/>
                <a:cs typeface="Meiryo UI" panose="020B0604030504040204" pitchFamily="50" charset="-128"/>
              </a:rPr>
              <a:t>資料６</a:t>
            </a:r>
            <a:endParaRPr kumimoji="1" lang="ja-JP" altLang="en-US" dirty="0">
              <a:solidFill>
                <a:schemeClr val="tx2">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6"/>
          <p:cNvSpPr txBox="1"/>
          <p:nvPr/>
        </p:nvSpPr>
        <p:spPr>
          <a:xfrm>
            <a:off x="5508105" y="373325"/>
            <a:ext cx="3635896" cy="52322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2021</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27</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第２回 副首都</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推進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本部（大阪府市）会議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634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8" name="直線コネクタ 107"/>
          <p:cNvCxnSpPr/>
          <p:nvPr/>
        </p:nvCxnSpPr>
        <p:spPr>
          <a:xfrm flipV="1">
            <a:off x="3083985" y="5154287"/>
            <a:ext cx="0" cy="247334"/>
          </a:xfrm>
          <a:prstGeom prst="line">
            <a:avLst/>
          </a:prstGeom>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1266128" y="5270260"/>
            <a:ext cx="1216359" cy="276999"/>
          </a:xfrm>
          <a:prstGeom prst="rect">
            <a:avLst/>
          </a:prstGeom>
          <a:solidFill>
            <a:schemeClr val="bg1">
              <a:lumMod val="85000"/>
            </a:schemeClr>
          </a:solidFill>
          <a:ln w="9525">
            <a:solidFill>
              <a:schemeClr val="tx1"/>
            </a:solidFill>
            <a:prstDash val="solid"/>
          </a:ln>
        </p:spPr>
        <p:txBody>
          <a:bodyPr wrap="square" rtlCol="0" anchor="ctr">
            <a:spAutoFit/>
          </a:bodyPr>
          <a:lstStyle/>
          <a:p>
            <a:r>
              <a:rPr lang="ja-JP" altLang="en-US" sz="1200" dirty="0" smtClean="0">
                <a:latin typeface="+mj-ea"/>
                <a:ea typeface="+mj-ea"/>
                <a:cs typeface="Meiryo UI" panose="020B0604030504040204" pitchFamily="50" charset="-128"/>
              </a:rPr>
              <a:t>万博協力室</a:t>
            </a:r>
            <a:endParaRPr kumimoji="1" lang="en-US" altLang="ja-JP" sz="1200" dirty="0" smtClean="0">
              <a:latin typeface="+mj-ea"/>
              <a:ea typeface="+mj-ea"/>
              <a:cs typeface="Meiryo UI" panose="020B0604030504040204" pitchFamily="50" charset="-128"/>
            </a:endParaRPr>
          </a:p>
        </p:txBody>
      </p:sp>
      <p:cxnSp>
        <p:nvCxnSpPr>
          <p:cNvPr id="57" name="直線コネクタ 56"/>
          <p:cNvCxnSpPr>
            <a:endCxn id="47" idx="1"/>
          </p:cNvCxnSpPr>
          <p:nvPr/>
        </p:nvCxnSpPr>
        <p:spPr>
          <a:xfrm>
            <a:off x="1074257" y="5408759"/>
            <a:ext cx="191871" cy="1"/>
          </a:xfrm>
          <a:prstGeom prst="line">
            <a:avLst/>
          </a:prstGeom>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933961" y="4907963"/>
            <a:ext cx="1138702" cy="276999"/>
          </a:xfrm>
          <a:prstGeom prst="rect">
            <a:avLst/>
          </a:prstGeom>
          <a:solidFill>
            <a:schemeClr val="bg1"/>
          </a:solidFill>
          <a:ln w="9525">
            <a:solidFill>
              <a:schemeClr val="tx1"/>
            </a:solidFill>
            <a:prstDash val="solid"/>
          </a:ln>
        </p:spPr>
        <p:txBody>
          <a:bodyPr wrap="square" rtlCol="0" anchor="ctr">
            <a:spAutoFit/>
          </a:bodyPr>
          <a:lstStyle/>
          <a:p>
            <a:r>
              <a:rPr lang="ja-JP" altLang="en-US" sz="1200" dirty="0" smtClean="0">
                <a:latin typeface="+mj-ea"/>
                <a:ea typeface="+mj-ea"/>
                <a:cs typeface="Meiryo UI" panose="020B0604030504040204" pitchFamily="50" charset="-128"/>
              </a:rPr>
              <a:t>政策</a:t>
            </a:r>
            <a:r>
              <a:rPr lang="ja-JP" altLang="en-US" sz="1200" dirty="0">
                <a:latin typeface="+mj-ea"/>
                <a:ea typeface="+mj-ea"/>
                <a:cs typeface="Meiryo UI" panose="020B0604030504040204" pitchFamily="50" charset="-128"/>
              </a:rPr>
              <a:t>企画部</a:t>
            </a:r>
            <a:endParaRPr kumimoji="1" lang="en-US" altLang="ja-JP" sz="1200" dirty="0" smtClean="0">
              <a:latin typeface="+mj-ea"/>
              <a:ea typeface="+mj-ea"/>
              <a:cs typeface="Meiryo UI" panose="020B0604030504040204" pitchFamily="50" charset="-128"/>
            </a:endParaRPr>
          </a:p>
        </p:txBody>
      </p:sp>
      <p:sp>
        <p:nvSpPr>
          <p:cNvPr id="62" name="テキスト ボックス 61"/>
          <p:cNvSpPr txBox="1"/>
          <p:nvPr/>
        </p:nvSpPr>
        <p:spPr>
          <a:xfrm>
            <a:off x="2654588" y="4459286"/>
            <a:ext cx="936104" cy="307777"/>
          </a:xfrm>
          <a:prstGeom prst="rect">
            <a:avLst/>
          </a:prstGeom>
          <a:solidFill>
            <a:schemeClr val="bg1"/>
          </a:solidFill>
          <a:ln w="9525">
            <a:solidFill>
              <a:schemeClr val="tx1"/>
            </a:solidFill>
          </a:ln>
        </p:spPr>
        <p:txBody>
          <a:bodyPr wrap="square" rtlCol="0" anchor="ctr">
            <a:spAutoFit/>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市長</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633522" y="4464896"/>
            <a:ext cx="982845" cy="307777"/>
          </a:xfrm>
          <a:prstGeom prst="rect">
            <a:avLst/>
          </a:prstGeom>
          <a:solidFill>
            <a:schemeClr val="bg1"/>
          </a:solidFill>
          <a:ln w="9525">
            <a:solidFill>
              <a:schemeClr val="tx1"/>
            </a:solidFill>
          </a:ln>
        </p:spPr>
        <p:txBody>
          <a:bodyPr wrap="square" rtlCol="0" anchor="ctr">
            <a:spAutoFit/>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知事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テキスト ボックス 113"/>
          <p:cNvSpPr txBox="1"/>
          <p:nvPr/>
        </p:nvSpPr>
        <p:spPr>
          <a:xfrm>
            <a:off x="2992993" y="4885741"/>
            <a:ext cx="1030407" cy="276999"/>
          </a:xfrm>
          <a:prstGeom prst="rect">
            <a:avLst/>
          </a:prstGeom>
          <a:solidFill>
            <a:schemeClr val="bg1"/>
          </a:solidFill>
          <a:ln w="9525">
            <a:solidFill>
              <a:schemeClr val="tx1"/>
            </a:solidFill>
            <a:prstDash val="solid"/>
          </a:ln>
        </p:spPr>
        <p:txBody>
          <a:bodyPr wrap="square" rtlCol="0" anchor="ctr">
            <a:spAutoFit/>
          </a:bodyPr>
          <a:lstStyle/>
          <a:p>
            <a:r>
              <a:rPr lang="ja-JP" altLang="en-US" sz="1200" dirty="0">
                <a:latin typeface="+mn-ea"/>
              </a:rPr>
              <a:t>経済戦略局</a:t>
            </a:r>
            <a:endParaRPr kumimoji="1" lang="en-US" altLang="ja-JP" sz="1200" dirty="0" smtClean="0">
              <a:latin typeface="+mn-ea"/>
            </a:endParaRPr>
          </a:p>
        </p:txBody>
      </p:sp>
      <p:sp>
        <p:nvSpPr>
          <p:cNvPr id="73" name="二等辺三角形 72"/>
          <p:cNvSpPr/>
          <p:nvPr/>
        </p:nvSpPr>
        <p:spPr>
          <a:xfrm rot="5400000">
            <a:off x="4605132" y="5250420"/>
            <a:ext cx="989649" cy="206089"/>
          </a:xfrm>
          <a:prstGeom prst="triangle">
            <a:avLst>
              <a:gd name="adj" fmla="val 48911"/>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76" name="テキスト ボックス 75"/>
          <p:cNvSpPr txBox="1"/>
          <p:nvPr/>
        </p:nvSpPr>
        <p:spPr>
          <a:xfrm>
            <a:off x="7295264" y="4504203"/>
            <a:ext cx="936104" cy="307777"/>
          </a:xfrm>
          <a:prstGeom prst="rect">
            <a:avLst/>
          </a:prstGeom>
          <a:solidFill>
            <a:schemeClr val="bg1"/>
          </a:solidFill>
          <a:ln w="9525">
            <a:solidFill>
              <a:schemeClr val="tx1"/>
            </a:solidFill>
          </a:ln>
        </p:spPr>
        <p:txBody>
          <a:bodyPr wrap="square" rtlCol="0" anchor="ctr">
            <a:spAutoFit/>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市長</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テキスト ボックス 80"/>
          <p:cNvSpPr txBox="1"/>
          <p:nvPr/>
        </p:nvSpPr>
        <p:spPr>
          <a:xfrm>
            <a:off x="5655490" y="4504203"/>
            <a:ext cx="982845" cy="307777"/>
          </a:xfrm>
          <a:prstGeom prst="rect">
            <a:avLst/>
          </a:prstGeom>
          <a:solidFill>
            <a:schemeClr val="bg1"/>
          </a:solidFill>
          <a:ln w="9525">
            <a:solidFill>
              <a:schemeClr val="tx1"/>
            </a:solidFill>
          </a:ln>
        </p:spPr>
        <p:txBody>
          <a:bodyPr wrap="square" rtlCol="0" anchor="ctr">
            <a:spAutoFit/>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知事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テキスト ボックス 83"/>
          <p:cNvSpPr txBox="1"/>
          <p:nvPr/>
        </p:nvSpPr>
        <p:spPr>
          <a:xfrm>
            <a:off x="6310264" y="5270720"/>
            <a:ext cx="1410425" cy="276999"/>
          </a:xfrm>
          <a:prstGeom prst="rect">
            <a:avLst/>
          </a:prstGeom>
          <a:solidFill>
            <a:schemeClr val="bg1">
              <a:lumMod val="85000"/>
            </a:schemeClr>
          </a:solidFill>
          <a:ln w="22225" cmpd="sng">
            <a:solidFill>
              <a:schemeClr val="tx1"/>
            </a:solidFill>
            <a:prstDash val="solid"/>
          </a:ln>
        </p:spPr>
        <p:txBody>
          <a:bodyPr wrap="square" rtlCol="0">
            <a:spAutoFit/>
          </a:bodyPr>
          <a:lstStyle/>
          <a:p>
            <a:pPr algn="ctr"/>
            <a:r>
              <a:rPr lang="ja-JP" altLang="en-US" sz="1200" b="1" dirty="0" smtClean="0">
                <a:latin typeface="+mn-ea"/>
                <a:cs typeface="Meiryo UI" panose="020B0604030504040204" pitchFamily="50" charset="-128"/>
              </a:rPr>
              <a:t>万博推進局（仮称）</a:t>
            </a:r>
            <a:endParaRPr kumimoji="1" lang="en-US" altLang="ja-JP" sz="1200" b="1" dirty="0" smtClean="0">
              <a:latin typeface="+mn-ea"/>
              <a:cs typeface="Meiryo UI" panose="020B0604030504040204" pitchFamily="50" charset="-128"/>
            </a:endParaRPr>
          </a:p>
        </p:txBody>
      </p:sp>
      <p:cxnSp>
        <p:nvCxnSpPr>
          <p:cNvPr id="6" name="カギ線コネクタ 5"/>
          <p:cNvCxnSpPr>
            <a:stCxn id="81" idx="2"/>
          </p:cNvCxnSpPr>
          <p:nvPr/>
        </p:nvCxnSpPr>
        <p:spPr>
          <a:xfrm rot="16200000" flipH="1">
            <a:off x="6823728" y="4135164"/>
            <a:ext cx="186249" cy="153987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7699683" y="4812128"/>
            <a:ext cx="1" cy="178496"/>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V="1">
            <a:off x="1079179" y="5177305"/>
            <a:ext cx="0" cy="24733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a:off x="742090" y="5077871"/>
            <a:ext cx="191871"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2809663" y="4768917"/>
            <a:ext cx="0" cy="5242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2809663" y="5005864"/>
            <a:ext cx="191871" cy="1"/>
          </a:xfrm>
          <a:prstGeom prst="line">
            <a:avLst/>
          </a:prstGeom>
        </p:spPr>
        <p:style>
          <a:lnRef idx="1">
            <a:schemeClr val="accent1"/>
          </a:lnRef>
          <a:fillRef idx="0">
            <a:schemeClr val="accent1"/>
          </a:fillRef>
          <a:effectRef idx="0">
            <a:schemeClr val="accent1"/>
          </a:effectRef>
          <a:fontRef idx="minor">
            <a:schemeClr val="tx1"/>
          </a:fontRef>
        </p:style>
      </p:cxnSp>
      <p:sp>
        <p:nvSpPr>
          <p:cNvPr id="121" name="テキスト ボックス 120"/>
          <p:cNvSpPr txBox="1"/>
          <p:nvPr/>
        </p:nvSpPr>
        <p:spPr>
          <a:xfrm>
            <a:off x="3270357" y="5234332"/>
            <a:ext cx="1462797" cy="276999"/>
          </a:xfrm>
          <a:prstGeom prst="rect">
            <a:avLst/>
          </a:prstGeom>
          <a:solidFill>
            <a:schemeClr val="bg1">
              <a:lumMod val="85000"/>
            </a:schemeClr>
          </a:solidFill>
          <a:ln w="9525">
            <a:solidFill>
              <a:schemeClr val="tx1"/>
            </a:solidFill>
            <a:prstDash val="solid"/>
          </a:ln>
        </p:spPr>
        <p:txBody>
          <a:bodyPr wrap="square" rtlCol="0" anchor="ctr">
            <a:spAutoFit/>
          </a:bodyPr>
          <a:lstStyle/>
          <a:p>
            <a:r>
              <a:rPr lang="ja-JP" altLang="en-US" sz="1200" dirty="0" smtClean="0">
                <a:latin typeface="+mn-ea"/>
              </a:rPr>
              <a:t>国際博覧会推進</a:t>
            </a:r>
            <a:r>
              <a:rPr lang="ja-JP" altLang="en-US" sz="1200" dirty="0">
                <a:latin typeface="+mn-ea"/>
              </a:rPr>
              <a:t>室</a:t>
            </a:r>
            <a:endParaRPr kumimoji="1" lang="en-US" altLang="ja-JP" sz="1200" dirty="0" smtClean="0">
              <a:latin typeface="+mn-ea"/>
            </a:endParaRPr>
          </a:p>
        </p:txBody>
      </p:sp>
      <p:sp>
        <p:nvSpPr>
          <p:cNvPr id="100" name="正方形/長方形 99"/>
          <p:cNvSpPr/>
          <p:nvPr/>
        </p:nvSpPr>
        <p:spPr>
          <a:xfrm>
            <a:off x="202726" y="3681368"/>
            <a:ext cx="8689754" cy="3060000"/>
          </a:xfrm>
          <a:prstGeom prst="rect">
            <a:avLst/>
          </a:prstGeom>
          <a:noFill/>
          <a:ln w="6350">
            <a:prstDash val="sysDot"/>
          </a:ln>
        </p:spPr>
        <p:style>
          <a:lnRef idx="2">
            <a:schemeClr val="dk1"/>
          </a:lnRef>
          <a:fillRef idx="1">
            <a:schemeClr val="lt1"/>
          </a:fillRef>
          <a:effectRef idx="0">
            <a:schemeClr val="dk1"/>
          </a:effectRef>
          <a:fontRef idx="minor">
            <a:schemeClr val="dk1"/>
          </a:fontRef>
        </p:style>
        <p:txBody>
          <a:bodyPr rtlCol="0" anchor="t"/>
          <a:lstStyle/>
          <a:p>
            <a:endParaRPr kumimoji="1" lang="ja-JP" altLang="en-US" sz="1400" dirty="0">
              <a:latin typeface="メイリオ" panose="020B0604030504040204" pitchFamily="50" charset="-128"/>
              <a:ea typeface="メイリオ" panose="020B0604030504040204" pitchFamily="50" charset="-128"/>
            </a:endParaRPr>
          </a:p>
        </p:txBody>
      </p:sp>
      <p:sp>
        <p:nvSpPr>
          <p:cNvPr id="131" name="テキスト ボックス 130"/>
          <p:cNvSpPr txBox="1"/>
          <p:nvPr/>
        </p:nvSpPr>
        <p:spPr>
          <a:xfrm>
            <a:off x="1740704" y="3851201"/>
            <a:ext cx="913884" cy="261610"/>
          </a:xfrm>
          <a:prstGeom prst="rect">
            <a:avLst/>
          </a:prstGeom>
          <a:solidFill>
            <a:schemeClr val="tx1"/>
          </a:solidFill>
        </p:spPr>
        <p:txBody>
          <a:bodyPr wrap="square" rtlCol="0">
            <a:spAutoFit/>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rPr>
              <a:t>現　状</a:t>
            </a:r>
            <a:endParaRPr kumimoji="1" lang="ja-JP" altLang="en-US" sz="1100" b="1" dirty="0">
              <a:solidFill>
                <a:schemeClr val="bg1"/>
              </a:solidFill>
              <a:latin typeface="メイリオ" panose="020B0604030504040204" pitchFamily="50" charset="-128"/>
              <a:ea typeface="メイリオ" panose="020B0604030504040204" pitchFamily="50" charset="-128"/>
            </a:endParaRPr>
          </a:p>
        </p:txBody>
      </p:sp>
      <p:sp>
        <p:nvSpPr>
          <p:cNvPr id="132" name="テキスト ボックス 131"/>
          <p:cNvSpPr txBox="1"/>
          <p:nvPr/>
        </p:nvSpPr>
        <p:spPr>
          <a:xfrm>
            <a:off x="6436410" y="3861050"/>
            <a:ext cx="1137311" cy="261610"/>
          </a:xfrm>
          <a:prstGeom prst="rect">
            <a:avLst/>
          </a:prstGeom>
          <a:solidFill>
            <a:schemeClr val="tx1"/>
          </a:solidFill>
        </p:spPr>
        <p:txBody>
          <a:bodyPr wrap="square" rtlCol="0">
            <a:spAutoFit/>
          </a:bodyPr>
          <a:lstStyle/>
          <a:p>
            <a:pPr algn="ctr"/>
            <a:r>
              <a:rPr lang="ja-JP" altLang="en-US" sz="1100" b="1" dirty="0" smtClean="0">
                <a:solidFill>
                  <a:schemeClr val="bg1"/>
                </a:solidFill>
                <a:latin typeface="メイリオ" panose="020B0604030504040204" pitchFamily="50" charset="-128"/>
                <a:ea typeface="メイリオ" panose="020B0604030504040204" pitchFamily="50" charset="-128"/>
              </a:rPr>
              <a:t>共同設置後</a:t>
            </a:r>
            <a:endParaRPr kumimoji="1" lang="ja-JP" altLang="en-US" sz="1100" b="1" dirty="0">
              <a:solidFill>
                <a:schemeClr val="bg1"/>
              </a:solidFill>
              <a:latin typeface="メイリオ" panose="020B0604030504040204" pitchFamily="50" charset="-128"/>
              <a:ea typeface="メイリオ" panose="020B0604030504040204" pitchFamily="50" charset="-128"/>
            </a:endParaRPr>
          </a:p>
        </p:txBody>
      </p:sp>
      <p:sp>
        <p:nvSpPr>
          <p:cNvPr id="7" name="フローチャート: 代替処理 6"/>
          <p:cNvSpPr/>
          <p:nvPr/>
        </p:nvSpPr>
        <p:spPr>
          <a:xfrm>
            <a:off x="199970" y="146689"/>
            <a:ext cx="1472889" cy="288381"/>
          </a:xfrm>
          <a:prstGeom prst="flowChartAlternateProcess">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300" b="1" dirty="0" smtClean="0">
                <a:solidFill>
                  <a:schemeClr val="tx1"/>
                </a:solidFill>
                <a:latin typeface="Meiryo UI" panose="020B0604030504040204" pitchFamily="50" charset="-128"/>
                <a:ea typeface="Meiryo UI" panose="020B0604030504040204" pitchFamily="50" charset="-128"/>
              </a:rPr>
              <a:t>１　背景・必要性</a:t>
            </a:r>
            <a:endParaRPr kumimoji="1" lang="ja-JP" altLang="en-US" sz="1300" b="1" dirty="0">
              <a:solidFill>
                <a:schemeClr val="tx1"/>
              </a:solidFill>
              <a:latin typeface="Meiryo UI" panose="020B0604030504040204" pitchFamily="50" charset="-128"/>
              <a:ea typeface="Meiryo UI" panose="020B0604030504040204" pitchFamily="50" charset="-128"/>
            </a:endParaRPr>
          </a:p>
        </p:txBody>
      </p:sp>
      <p:sp>
        <p:nvSpPr>
          <p:cNvPr id="8" name="フローチャート: 代替処理 7"/>
          <p:cNvSpPr/>
          <p:nvPr/>
        </p:nvSpPr>
        <p:spPr>
          <a:xfrm>
            <a:off x="186790" y="517254"/>
            <a:ext cx="8885202" cy="1512000"/>
          </a:xfrm>
          <a:prstGeom prst="flowChartAlternateProcess">
            <a:avLst/>
          </a:prstGeom>
          <a:ln w="19050"/>
        </p:spPr>
        <p:style>
          <a:lnRef idx="2">
            <a:schemeClr val="dk1"/>
          </a:lnRef>
          <a:fillRef idx="1">
            <a:schemeClr val="lt1"/>
          </a:fillRef>
          <a:effectRef idx="0">
            <a:schemeClr val="dk1"/>
          </a:effectRef>
          <a:fontRef idx="minor">
            <a:schemeClr val="dk1"/>
          </a:fontRef>
        </p:style>
        <p:txBody>
          <a:bodyPr rtlCol="0" anchor="ctr"/>
          <a:lstStyle/>
          <a:p>
            <a:pPr marL="265113" indent="-265113">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大阪・関西万博の開幕まであと４年足らず</a:t>
            </a:r>
            <a:r>
              <a:rPr lang="ja-JP" altLang="en-US" sz="1400" dirty="0" smtClean="0">
                <a:solidFill>
                  <a:schemeClr val="tx1"/>
                </a:solidFill>
                <a:latin typeface="Meiryo UI" panose="020B0604030504040204" pitchFamily="50" charset="-128"/>
                <a:ea typeface="Meiryo UI" panose="020B0604030504040204" pitchFamily="50" charset="-128"/>
              </a:rPr>
              <a:t>。今後、東京オリパラを一つの節目として国内外に向けた機運醸成をはじめ、地元が取り組む開催</a:t>
            </a:r>
            <a:r>
              <a:rPr lang="ja-JP" altLang="en-US" sz="1400" dirty="0">
                <a:solidFill>
                  <a:schemeClr val="tx1"/>
                </a:solidFill>
                <a:latin typeface="Meiryo UI" panose="020B0604030504040204" pitchFamily="50" charset="-128"/>
                <a:ea typeface="Meiryo UI" panose="020B0604030504040204" pitchFamily="50" charset="-128"/>
              </a:rPr>
              <a:t>準備が本格化していく</a:t>
            </a:r>
            <a:r>
              <a:rPr lang="ja-JP" altLang="en-US" sz="1400" dirty="0" smtClean="0">
                <a:solidFill>
                  <a:schemeClr val="tx1"/>
                </a:solidFill>
                <a:latin typeface="Meiryo UI" panose="020B0604030504040204" pitchFamily="50" charset="-128"/>
                <a:ea typeface="Meiryo UI" panose="020B0604030504040204" pitchFamily="50" charset="-128"/>
              </a:rPr>
              <a:t>。その</a:t>
            </a:r>
            <a:r>
              <a:rPr lang="ja-JP" altLang="en-US" sz="1400" dirty="0">
                <a:solidFill>
                  <a:schemeClr val="tx1"/>
                </a:solidFill>
                <a:latin typeface="Meiryo UI" panose="020B0604030504040204" pitchFamily="50" charset="-128"/>
                <a:ea typeface="Meiryo UI" panose="020B0604030504040204" pitchFamily="50" charset="-128"/>
              </a:rPr>
              <a:t>ため、地元としても国や博覧会協会、経済界等との連携を一層強化し、さらなる取り組みを進めていくことが</a:t>
            </a:r>
            <a:r>
              <a:rPr lang="ja-JP" altLang="en-US" sz="1400" dirty="0" smtClean="0">
                <a:solidFill>
                  <a:schemeClr val="tx1"/>
                </a:solidFill>
                <a:latin typeface="Meiryo UI" panose="020B0604030504040204" pitchFamily="50" charset="-128"/>
                <a:ea typeface="Meiryo UI" panose="020B0604030504040204" pitchFamily="50" charset="-128"/>
              </a:rPr>
              <a:t>必要</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65113" indent="-265113">
              <a:lnSpc>
                <a:spcPts val="500"/>
              </a:lnSpc>
            </a:pPr>
            <a:endParaRPr lang="en-US" altLang="ja-JP" sz="1400" dirty="0" smtClean="0">
              <a:solidFill>
                <a:schemeClr val="tx1"/>
              </a:solidFill>
              <a:latin typeface="Meiryo UI" panose="020B0604030504040204" pitchFamily="50" charset="-128"/>
              <a:ea typeface="Meiryo UI" panose="020B0604030504040204" pitchFamily="50" charset="-128"/>
            </a:endParaRPr>
          </a:p>
          <a:p>
            <a:pPr marL="265113" indent="-265113">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rPr>
              <a:t>〇 機運</a:t>
            </a:r>
            <a:r>
              <a:rPr lang="ja-JP" altLang="en-US" sz="1400" dirty="0">
                <a:solidFill>
                  <a:schemeClr val="tx1"/>
                </a:solidFill>
                <a:latin typeface="Meiryo UI" panose="020B0604030504040204" pitchFamily="50" charset="-128"/>
                <a:ea typeface="Meiryo UI" panose="020B0604030504040204" pitchFamily="50" charset="-128"/>
              </a:rPr>
              <a:t>醸成を一段と加速するとともに、地元パビリオンの出展準備や輸送計画の調整等に府市が一体的に取り組んで</a:t>
            </a:r>
            <a:r>
              <a:rPr lang="ja-JP" altLang="en-US" sz="1400" dirty="0" smtClean="0">
                <a:solidFill>
                  <a:schemeClr val="tx1"/>
                </a:solidFill>
                <a:latin typeface="Meiryo UI" panose="020B0604030504040204" pitchFamily="50" charset="-128"/>
                <a:ea typeface="Meiryo UI" panose="020B0604030504040204" pitchFamily="50" charset="-128"/>
              </a:rPr>
              <a:t>いくことが必要</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72" name="フローチャート: 代替処理 71"/>
          <p:cNvSpPr/>
          <p:nvPr/>
        </p:nvSpPr>
        <p:spPr>
          <a:xfrm>
            <a:off x="229688" y="2384107"/>
            <a:ext cx="1789830" cy="324813"/>
          </a:xfrm>
          <a:prstGeom prst="flowChartAlternateProcess">
            <a:avLst/>
          </a:prstGeom>
          <a:solidFill>
            <a:schemeClr val="bg1">
              <a:lumMod val="85000"/>
            </a:schemeClr>
          </a:solidFill>
          <a:ln w="6350">
            <a:solidFill>
              <a:schemeClr val="dk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solidFill>
                  <a:schemeClr val="tx1"/>
                </a:solidFill>
                <a:latin typeface="Meiryo UI" panose="020B0604030504040204" pitchFamily="50" charset="-128"/>
                <a:ea typeface="Meiryo UI" panose="020B0604030504040204" pitchFamily="50" charset="-128"/>
              </a:rPr>
              <a:t>２</a:t>
            </a:r>
            <a:r>
              <a:rPr kumimoji="1" lang="ja-JP" altLang="en-US" sz="1300" b="1" dirty="0" smtClean="0">
                <a:solidFill>
                  <a:schemeClr val="tx1"/>
                </a:solidFill>
                <a:latin typeface="Meiryo UI" panose="020B0604030504040204" pitchFamily="50" charset="-128"/>
                <a:ea typeface="Meiryo UI" panose="020B0604030504040204" pitchFamily="50" charset="-128"/>
              </a:rPr>
              <a:t>　共同設置の効果</a:t>
            </a:r>
            <a:endParaRPr kumimoji="1" lang="ja-JP" altLang="en-US" sz="1300" b="1" dirty="0">
              <a:solidFill>
                <a:schemeClr val="tx1"/>
              </a:solidFill>
              <a:latin typeface="Meiryo UI" panose="020B0604030504040204" pitchFamily="50" charset="-128"/>
              <a:ea typeface="Meiryo UI" panose="020B0604030504040204" pitchFamily="50" charset="-128"/>
            </a:endParaRPr>
          </a:p>
        </p:txBody>
      </p:sp>
      <p:sp>
        <p:nvSpPr>
          <p:cNvPr id="74" name="フローチャート: 代替処理 73"/>
          <p:cNvSpPr/>
          <p:nvPr/>
        </p:nvSpPr>
        <p:spPr>
          <a:xfrm>
            <a:off x="199970" y="2781016"/>
            <a:ext cx="8692510" cy="792000"/>
          </a:xfrm>
          <a:prstGeom prst="flowChartAlternateProcess">
            <a:avLst/>
          </a:prstGeom>
          <a:ln w="19050"/>
        </p:spPr>
        <p:style>
          <a:lnRef idx="2">
            <a:schemeClr val="dk1"/>
          </a:lnRef>
          <a:fillRef idx="1">
            <a:schemeClr val="lt1"/>
          </a:fillRef>
          <a:effectRef idx="0">
            <a:schemeClr val="dk1"/>
          </a:effectRef>
          <a:fontRef idx="minor">
            <a:schemeClr val="dk1"/>
          </a:fontRef>
        </p:style>
        <p:txBody>
          <a:bodyPr rtlCol="0" anchor="ctr"/>
          <a:lstStyle/>
          <a:p>
            <a:pPr>
              <a:lnSpc>
                <a:spcPts val="2000"/>
              </a:lnSpc>
            </a:pPr>
            <a:r>
              <a:rPr lang="ja-JP" altLang="en-US" sz="1400" dirty="0">
                <a:solidFill>
                  <a:schemeClr val="tx1"/>
                </a:solidFill>
                <a:latin typeface="Meiryo UI" panose="020B0604030504040204" pitchFamily="50" charset="-128"/>
                <a:ea typeface="Meiryo UI" panose="020B0604030504040204" pitchFamily="50" charset="-128"/>
              </a:rPr>
              <a:t>○  国・博覧会協会・経済界等と</a:t>
            </a:r>
            <a:r>
              <a:rPr lang="ja-JP" altLang="en-US" sz="1400" dirty="0" smtClean="0">
                <a:solidFill>
                  <a:schemeClr val="tx1"/>
                </a:solidFill>
                <a:latin typeface="Meiryo UI" panose="020B0604030504040204" pitchFamily="50" charset="-128"/>
                <a:ea typeface="Meiryo UI" panose="020B0604030504040204" pitchFamily="50" charset="-128"/>
              </a:rPr>
              <a:t>の多岐に渡る協議</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調整等を</a:t>
            </a:r>
            <a:r>
              <a:rPr lang="ja-JP" altLang="en-US" sz="1400" dirty="0">
                <a:solidFill>
                  <a:schemeClr val="tx1"/>
                </a:solidFill>
                <a:latin typeface="Meiryo UI" panose="020B0604030504040204" pitchFamily="50" charset="-128"/>
                <a:ea typeface="Meiryo UI" panose="020B0604030504040204" pitchFamily="50" charset="-128"/>
              </a:rPr>
              <a:t>、一元的に進めることが</a:t>
            </a:r>
            <a:r>
              <a:rPr lang="ja-JP" altLang="en-US" sz="1400" dirty="0" smtClean="0">
                <a:solidFill>
                  <a:schemeClr val="tx1"/>
                </a:solidFill>
                <a:latin typeface="Meiryo UI" panose="020B0604030504040204" pitchFamily="50" charset="-128"/>
                <a:ea typeface="Meiryo UI" panose="020B0604030504040204" pitchFamily="50" charset="-128"/>
              </a:rPr>
              <a:t>できる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ts val="500"/>
              </a:lnSpc>
            </a:pP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機運醸成や出展準備、</a:t>
            </a:r>
            <a:r>
              <a:rPr lang="ja-JP" altLang="en-US" sz="1400" dirty="0">
                <a:solidFill>
                  <a:schemeClr val="tx1"/>
                </a:solidFill>
                <a:latin typeface="Meiryo UI" panose="020B0604030504040204" pitchFamily="50" charset="-128"/>
                <a:ea typeface="Meiryo UI" panose="020B0604030504040204" pitchFamily="50" charset="-128"/>
              </a:rPr>
              <a:t>輸送計画の</a:t>
            </a:r>
            <a:r>
              <a:rPr lang="ja-JP" altLang="en-US" sz="1400" dirty="0" smtClean="0">
                <a:solidFill>
                  <a:schemeClr val="tx1"/>
                </a:solidFill>
                <a:latin typeface="Meiryo UI" panose="020B0604030504040204" pitchFamily="50" charset="-128"/>
                <a:ea typeface="Meiryo UI" panose="020B0604030504040204" pitchFamily="50" charset="-128"/>
              </a:rPr>
              <a:t>調整等を府市一体で行うことで、スピード感</a:t>
            </a:r>
            <a:r>
              <a:rPr lang="ja-JP" altLang="en-US" sz="1400" dirty="0">
                <a:solidFill>
                  <a:schemeClr val="tx1"/>
                </a:solidFill>
                <a:latin typeface="Meiryo UI" panose="020B0604030504040204" pitchFamily="50" charset="-128"/>
                <a:ea typeface="Meiryo UI" panose="020B0604030504040204" pitchFamily="50" charset="-128"/>
              </a:rPr>
              <a:t>をもって行うことが</a:t>
            </a:r>
            <a:r>
              <a:rPr lang="ja-JP" altLang="en-US" sz="1400" dirty="0" smtClean="0">
                <a:solidFill>
                  <a:schemeClr val="tx1"/>
                </a:solidFill>
                <a:latin typeface="Meiryo UI" panose="020B0604030504040204" pitchFamily="50" charset="-128"/>
                <a:ea typeface="Meiryo UI" panose="020B0604030504040204" pitchFamily="50" charset="-128"/>
              </a:rPr>
              <a:t>できる</a:t>
            </a:r>
            <a:endParaRPr lang="en-US" altLang="ja-JP" sz="1400" dirty="0">
              <a:solidFill>
                <a:schemeClr val="tx1"/>
              </a:solidFill>
              <a:latin typeface="Meiryo UI" panose="020B0604030504040204" pitchFamily="50" charset="-128"/>
              <a:ea typeface="Meiryo UI" panose="020B0604030504040204" pitchFamily="50" charset="-128"/>
            </a:endParaRPr>
          </a:p>
        </p:txBody>
      </p:sp>
      <p:cxnSp>
        <p:nvCxnSpPr>
          <p:cNvPr id="133" name="直線コネクタ 132"/>
          <p:cNvCxnSpPr/>
          <p:nvPr/>
        </p:nvCxnSpPr>
        <p:spPr>
          <a:xfrm flipV="1">
            <a:off x="6973008" y="5030620"/>
            <a:ext cx="0" cy="24733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a:off x="742090" y="4766914"/>
            <a:ext cx="0" cy="617129"/>
          </a:xfrm>
          <a:prstGeom prst="line">
            <a:avLst/>
          </a:prstGeom>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a:xfrm>
            <a:off x="5391057" y="6191110"/>
            <a:ext cx="1016129" cy="344655"/>
          </a:xfrm>
          <a:prstGeom prst="roundRect">
            <a:avLst/>
          </a:prstGeom>
          <a:ln w="9525" cmpd="thickThi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002060"/>
                </a:solidFill>
              </a:rPr>
              <a:t>国</a:t>
            </a:r>
            <a:endParaRPr kumimoji="1" lang="ja-JP" altLang="en-US" sz="1200" dirty="0">
              <a:solidFill>
                <a:srgbClr val="002060"/>
              </a:solidFill>
            </a:endParaRPr>
          </a:p>
        </p:txBody>
      </p:sp>
      <p:sp>
        <p:nvSpPr>
          <p:cNvPr id="44" name="角丸四角形 43"/>
          <p:cNvSpPr/>
          <p:nvPr/>
        </p:nvSpPr>
        <p:spPr>
          <a:xfrm>
            <a:off x="6477869" y="6199139"/>
            <a:ext cx="1095852" cy="360543"/>
          </a:xfrm>
          <a:prstGeom prst="roundRect">
            <a:avLst/>
          </a:prstGeom>
          <a:ln w="9525" cmpd="thickThi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smtClean="0">
                <a:solidFill>
                  <a:srgbClr val="002060"/>
                </a:solidFill>
              </a:rPr>
              <a:t>博覧会協会</a:t>
            </a:r>
            <a:endParaRPr kumimoji="1" lang="ja-JP" altLang="en-US" sz="1200" dirty="0">
              <a:solidFill>
                <a:srgbClr val="002060"/>
              </a:solidFill>
            </a:endParaRPr>
          </a:p>
        </p:txBody>
      </p:sp>
      <p:sp>
        <p:nvSpPr>
          <p:cNvPr id="45" name="角丸四角形 44"/>
          <p:cNvSpPr/>
          <p:nvPr/>
        </p:nvSpPr>
        <p:spPr>
          <a:xfrm>
            <a:off x="7652843" y="6195415"/>
            <a:ext cx="1050498" cy="351598"/>
          </a:xfrm>
          <a:prstGeom prst="roundRect">
            <a:avLst/>
          </a:prstGeom>
          <a:ln w="9525" cmpd="thickThi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rgbClr val="002060"/>
                </a:solidFill>
              </a:rPr>
              <a:t>経済界</a:t>
            </a:r>
            <a:endParaRPr kumimoji="1" lang="ja-JP" altLang="en-US" sz="1200" dirty="0">
              <a:solidFill>
                <a:srgbClr val="002060"/>
              </a:solidFill>
            </a:endParaRPr>
          </a:p>
        </p:txBody>
      </p:sp>
      <p:cxnSp>
        <p:nvCxnSpPr>
          <p:cNvPr id="49" name="直線矢印コネクタ 48"/>
          <p:cNvCxnSpPr/>
          <p:nvPr/>
        </p:nvCxnSpPr>
        <p:spPr>
          <a:xfrm flipV="1">
            <a:off x="1124603" y="5623840"/>
            <a:ext cx="436549" cy="499556"/>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flipH="1" flipV="1">
            <a:off x="1815423" y="5631978"/>
            <a:ext cx="657604" cy="506571"/>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flipH="1" flipV="1">
            <a:off x="2194368" y="5632098"/>
            <a:ext cx="1430891" cy="466228"/>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V="1">
            <a:off x="3717196" y="5610929"/>
            <a:ext cx="320207" cy="514923"/>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flipV="1">
            <a:off x="6119446" y="5641382"/>
            <a:ext cx="633928" cy="481403"/>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flipV="1">
            <a:off x="7033846" y="5592426"/>
            <a:ext cx="3007" cy="572562"/>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flipH="1" flipV="1">
            <a:off x="7257194" y="5610929"/>
            <a:ext cx="634781" cy="511856"/>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8820472" y="-27384"/>
            <a:ext cx="251520" cy="369332"/>
          </a:xfrm>
          <a:prstGeom prst="rect">
            <a:avLst/>
          </a:prstGeom>
          <a:noFill/>
        </p:spPr>
        <p:txBody>
          <a:bodyPr wrap="square" rtlCol="0">
            <a:spAutoFit/>
          </a:bodyPr>
          <a:lstStyle/>
          <a:p>
            <a:r>
              <a:rPr kumimoji="1" lang="ja-JP" altLang="en-US" b="1" dirty="0" smtClean="0"/>
              <a:t>１</a:t>
            </a:r>
            <a:endParaRPr kumimoji="1" lang="ja-JP" altLang="en-US" b="1" dirty="0"/>
          </a:p>
        </p:txBody>
      </p:sp>
      <p:sp>
        <p:nvSpPr>
          <p:cNvPr id="2" name="円弧 1"/>
          <p:cNvSpPr/>
          <p:nvPr/>
        </p:nvSpPr>
        <p:spPr>
          <a:xfrm>
            <a:off x="2121775" y="5836776"/>
            <a:ext cx="236564" cy="202160"/>
          </a:xfrm>
          <a:prstGeom prst="arc">
            <a:avLst>
              <a:gd name="adj1" fmla="val 9986777"/>
              <a:gd name="adj2" fmla="val 19939687"/>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cxnSp>
        <p:nvCxnSpPr>
          <p:cNvPr id="4" name="直線矢印コネクタ 3"/>
          <p:cNvCxnSpPr/>
          <p:nvPr/>
        </p:nvCxnSpPr>
        <p:spPr>
          <a:xfrm flipV="1">
            <a:off x="2748617" y="5577043"/>
            <a:ext cx="725461" cy="176019"/>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a:off x="1503312" y="5967779"/>
            <a:ext cx="630693" cy="18664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53" name="円弧 52"/>
          <p:cNvSpPr/>
          <p:nvPr/>
        </p:nvSpPr>
        <p:spPr>
          <a:xfrm>
            <a:off x="2534600" y="5714575"/>
            <a:ext cx="236564" cy="202160"/>
          </a:xfrm>
          <a:prstGeom prst="arc">
            <a:avLst>
              <a:gd name="adj1" fmla="val 9986777"/>
              <a:gd name="adj2" fmla="val 19939687"/>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cxnSp>
        <p:nvCxnSpPr>
          <p:cNvPr id="14" name="直線コネクタ 13"/>
          <p:cNvCxnSpPr>
            <a:endCxn id="53" idx="0"/>
          </p:cNvCxnSpPr>
          <p:nvPr/>
        </p:nvCxnSpPr>
        <p:spPr>
          <a:xfrm flipV="1">
            <a:off x="2335989" y="5843098"/>
            <a:ext cx="203054" cy="5217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8" name="円弧 17"/>
          <p:cNvSpPr/>
          <p:nvPr/>
        </p:nvSpPr>
        <p:spPr>
          <a:xfrm>
            <a:off x="2990578" y="5835715"/>
            <a:ext cx="252541" cy="242648"/>
          </a:xfrm>
          <a:prstGeom prst="arc">
            <a:avLst>
              <a:gd name="adj1" fmla="val 9622932"/>
              <a:gd name="adj2" fmla="val 19206125"/>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cxnSp>
        <p:nvCxnSpPr>
          <p:cNvPr id="64" name="直線矢印コネクタ 63"/>
          <p:cNvCxnSpPr/>
          <p:nvPr/>
        </p:nvCxnSpPr>
        <p:spPr>
          <a:xfrm flipV="1">
            <a:off x="3215929" y="5605707"/>
            <a:ext cx="583872" cy="27622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flipH="1">
            <a:off x="2716691" y="5993315"/>
            <a:ext cx="293144" cy="12693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95" name="角丸四角形 94"/>
          <p:cNvSpPr/>
          <p:nvPr/>
        </p:nvSpPr>
        <p:spPr>
          <a:xfrm>
            <a:off x="846663" y="6208038"/>
            <a:ext cx="1016129" cy="343185"/>
          </a:xfrm>
          <a:prstGeom prst="roundRect">
            <a:avLst/>
          </a:prstGeom>
          <a:ln w="9525" cmpd="thickThi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002060"/>
                </a:solidFill>
              </a:rPr>
              <a:t>国</a:t>
            </a:r>
            <a:endParaRPr kumimoji="1" lang="ja-JP" altLang="en-US" sz="1200" dirty="0">
              <a:solidFill>
                <a:srgbClr val="002060"/>
              </a:solidFill>
            </a:endParaRPr>
          </a:p>
        </p:txBody>
      </p:sp>
      <p:sp>
        <p:nvSpPr>
          <p:cNvPr id="96" name="角丸四角形 95"/>
          <p:cNvSpPr/>
          <p:nvPr/>
        </p:nvSpPr>
        <p:spPr>
          <a:xfrm>
            <a:off x="1933475" y="6199129"/>
            <a:ext cx="1095852" cy="359005"/>
          </a:xfrm>
          <a:prstGeom prst="roundRect">
            <a:avLst/>
          </a:prstGeom>
          <a:ln w="9525" cmpd="thickThi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smtClean="0">
                <a:solidFill>
                  <a:srgbClr val="002060"/>
                </a:solidFill>
              </a:rPr>
              <a:t>博覧会協会</a:t>
            </a:r>
            <a:endParaRPr kumimoji="1" lang="ja-JP" altLang="en-US" sz="1200" dirty="0">
              <a:solidFill>
                <a:srgbClr val="002060"/>
              </a:solidFill>
            </a:endParaRPr>
          </a:p>
        </p:txBody>
      </p:sp>
      <p:sp>
        <p:nvSpPr>
          <p:cNvPr id="97" name="角丸四角形 96"/>
          <p:cNvSpPr/>
          <p:nvPr/>
        </p:nvSpPr>
        <p:spPr>
          <a:xfrm>
            <a:off x="3100010" y="6208036"/>
            <a:ext cx="1050498" cy="350098"/>
          </a:xfrm>
          <a:prstGeom prst="roundRect">
            <a:avLst/>
          </a:prstGeom>
          <a:ln w="9525" cmpd="thickThi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rgbClr val="002060"/>
                </a:solidFill>
              </a:rPr>
              <a:t>経済界</a:t>
            </a:r>
            <a:endParaRPr kumimoji="1" lang="ja-JP" altLang="en-US" sz="1200" dirty="0">
              <a:solidFill>
                <a:srgbClr val="002060"/>
              </a:solidFill>
            </a:endParaRPr>
          </a:p>
        </p:txBody>
      </p:sp>
      <p:cxnSp>
        <p:nvCxnSpPr>
          <p:cNvPr id="106" name="直線コネクタ 105"/>
          <p:cNvCxnSpPr/>
          <p:nvPr/>
        </p:nvCxnSpPr>
        <p:spPr>
          <a:xfrm>
            <a:off x="3074557" y="5376972"/>
            <a:ext cx="191871" cy="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6039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a:t>
            </a:fld>
            <a:endParaRPr kumimoji="1" lang="ja-JP" altLang="en-US" dirty="0"/>
          </a:p>
        </p:txBody>
      </p:sp>
      <p:sp>
        <p:nvSpPr>
          <p:cNvPr id="10" name="正方形/長方形 9"/>
          <p:cNvSpPr/>
          <p:nvPr/>
        </p:nvSpPr>
        <p:spPr>
          <a:xfrm>
            <a:off x="309134" y="583433"/>
            <a:ext cx="3166704" cy="2924942"/>
          </a:xfrm>
          <a:prstGeom prst="rect">
            <a:avLst/>
          </a:prstGeom>
          <a:solidFill>
            <a:srgbClr val="E9EFF7"/>
          </a:solid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002060"/>
              </a:solidFill>
            </a:endParaRPr>
          </a:p>
        </p:txBody>
      </p:sp>
      <p:sp>
        <p:nvSpPr>
          <p:cNvPr id="11" name="正方形/長方形 10"/>
          <p:cNvSpPr/>
          <p:nvPr/>
        </p:nvSpPr>
        <p:spPr>
          <a:xfrm>
            <a:off x="309134" y="3572953"/>
            <a:ext cx="3166704" cy="3146675"/>
          </a:xfrm>
          <a:prstGeom prst="rect">
            <a:avLst/>
          </a:prstGeom>
          <a:solidFill>
            <a:srgbClr val="E9EFF7"/>
          </a:solid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002060"/>
              </a:solidFill>
            </a:endParaRPr>
          </a:p>
        </p:txBody>
      </p:sp>
      <p:sp>
        <p:nvSpPr>
          <p:cNvPr id="12" name="正方形/長方形 11"/>
          <p:cNvSpPr/>
          <p:nvPr/>
        </p:nvSpPr>
        <p:spPr>
          <a:xfrm>
            <a:off x="4458097" y="549254"/>
            <a:ext cx="4506648" cy="6096175"/>
          </a:xfrm>
          <a:prstGeom prst="rect">
            <a:avLst/>
          </a:prstGeom>
          <a:solidFill>
            <a:srgbClr val="E9EFF7"/>
          </a:solid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002060"/>
              </a:solidFill>
            </a:endParaRPr>
          </a:p>
        </p:txBody>
      </p:sp>
      <p:sp>
        <p:nvSpPr>
          <p:cNvPr id="13" name="二等辺三角形 12"/>
          <p:cNvSpPr/>
          <p:nvPr/>
        </p:nvSpPr>
        <p:spPr>
          <a:xfrm rot="5400000">
            <a:off x="3073495" y="3369654"/>
            <a:ext cx="2008640" cy="335353"/>
          </a:xfrm>
          <a:prstGeom prst="triangle">
            <a:avLst>
              <a:gd name="adj" fmla="val 48911"/>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393472" y="760405"/>
            <a:ext cx="2129684" cy="615553"/>
          </a:xfrm>
          <a:prstGeom prst="rect">
            <a:avLst/>
          </a:prstGeom>
          <a:noFill/>
          <a:ln w="9525">
            <a:noFill/>
          </a:ln>
        </p:spPr>
        <p:txBody>
          <a:bodyPr wrap="square" rtlCol="0" anchor="ctr">
            <a:spAutoFit/>
          </a:bodyPr>
          <a:lstStyle/>
          <a:p>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大阪府政策企画部</a:t>
            </a:r>
            <a:endParaRPr lang="en-US" altLang="ja-JP" sz="1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万博協力室</a:t>
            </a:r>
            <a:endParaRPr lang="en-US" altLang="ja-JP" sz="1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497168" y="1425345"/>
            <a:ext cx="1584176" cy="353943"/>
          </a:xfrm>
          <a:prstGeom prst="rect">
            <a:avLst/>
          </a:prstGeom>
          <a:noFill/>
          <a:ln w="9525">
            <a:noFill/>
          </a:ln>
        </p:spPr>
        <p:txBody>
          <a:bodyPr wrap="square" rtlCol="0" anchor="ctr">
            <a:spAutoFit/>
          </a:bodyPr>
          <a:lstStyle/>
          <a:p>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総務企画担当</a:t>
            </a:r>
            <a:endParaRPr lang="en-US" altLang="ja-JP" sz="1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61982" y="3677662"/>
            <a:ext cx="2160240" cy="615553"/>
          </a:xfrm>
          <a:prstGeom prst="rect">
            <a:avLst/>
          </a:prstGeom>
          <a:noFill/>
          <a:ln w="9525">
            <a:noFill/>
          </a:ln>
        </p:spPr>
        <p:txBody>
          <a:bodyPr wrap="square" rtlCol="0" anchor="ctr">
            <a:spAutoFit/>
          </a:bodyPr>
          <a:lstStyle/>
          <a:p>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大阪市経済戦略局</a:t>
            </a:r>
            <a:endParaRPr lang="en-US" altLang="ja-JP" sz="1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国際</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博覧会推進室</a:t>
            </a:r>
            <a:endParaRPr lang="en-US" altLang="ja-JP" sz="1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453687" y="5013658"/>
            <a:ext cx="1584176" cy="353943"/>
          </a:xfrm>
          <a:prstGeom prst="rect">
            <a:avLst/>
          </a:prstGeom>
          <a:noFill/>
          <a:ln w="9525">
            <a:noFill/>
          </a:ln>
        </p:spPr>
        <p:txBody>
          <a:bodyPr wrap="square" rtlCol="0" anchor="ctr">
            <a:spAutoFit/>
          </a:bodyPr>
          <a:lstStyle/>
          <a:p>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事業調整担当</a:t>
            </a:r>
            <a:endParaRPr lang="en-US" altLang="ja-JP" sz="1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4572000" y="984084"/>
            <a:ext cx="4320480" cy="369332"/>
          </a:xfrm>
          <a:prstGeom prst="rect">
            <a:avLst/>
          </a:prstGeom>
          <a:noFill/>
          <a:ln w="9525">
            <a:noFill/>
          </a:ln>
        </p:spPr>
        <p:txBody>
          <a:bodyPr wrap="square" rtlCol="0" anchor="ctr">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万博推進局（仮称）　</a:t>
            </a:r>
            <a:endParaRPr lang="en-US" altLang="ja-JP"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5271601" y="1788838"/>
            <a:ext cx="1584176" cy="369332"/>
          </a:xfrm>
          <a:prstGeom prst="rect">
            <a:avLst/>
          </a:prstGeom>
          <a:noFill/>
          <a:ln w="9525">
            <a:noFill/>
          </a:ln>
        </p:spPr>
        <p:txBody>
          <a:bodyPr wrap="square" rtlCol="0" anchor="ctr">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総務企画部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直線コネクタ 19"/>
          <p:cNvCxnSpPr/>
          <p:nvPr/>
        </p:nvCxnSpPr>
        <p:spPr>
          <a:xfrm>
            <a:off x="1006103" y="1374154"/>
            <a:ext cx="0" cy="15831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1022967" y="1585164"/>
            <a:ext cx="4583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024758" y="2270513"/>
            <a:ext cx="4583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1006103" y="2957306"/>
            <a:ext cx="4583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998414" y="4329671"/>
            <a:ext cx="2905" cy="200296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994719" y="4559190"/>
            <a:ext cx="4583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1023530" y="5180603"/>
            <a:ext cx="4583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1019025" y="5722892"/>
            <a:ext cx="4583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016204" y="6332640"/>
            <a:ext cx="4583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004048" y="1353416"/>
            <a:ext cx="0" cy="33106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004048" y="1962505"/>
            <a:ext cx="257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004048" y="2879901"/>
            <a:ext cx="257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5004048" y="3757619"/>
            <a:ext cx="257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5004048" y="4664115"/>
            <a:ext cx="257240" cy="0"/>
          </a:xfrm>
          <a:prstGeom prst="line">
            <a:avLst/>
          </a:prstGeom>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8892480" y="6534962"/>
            <a:ext cx="251520" cy="369332"/>
          </a:xfrm>
          <a:prstGeom prst="rect">
            <a:avLst/>
          </a:prstGeom>
          <a:noFill/>
        </p:spPr>
        <p:txBody>
          <a:bodyPr wrap="square" rtlCol="0">
            <a:spAutoFit/>
          </a:bodyPr>
          <a:lstStyle/>
          <a:p>
            <a:r>
              <a:rPr kumimoji="1" lang="ja-JP" altLang="en-US" b="1" dirty="0" smtClean="0"/>
              <a:t>２</a:t>
            </a:r>
            <a:endParaRPr kumimoji="1" lang="ja-JP" altLang="en-US" b="1" dirty="0"/>
          </a:p>
        </p:txBody>
      </p:sp>
      <p:sp>
        <p:nvSpPr>
          <p:cNvPr id="58" name="テキスト ボックス 57"/>
          <p:cNvSpPr txBox="1"/>
          <p:nvPr/>
        </p:nvSpPr>
        <p:spPr>
          <a:xfrm>
            <a:off x="1481233" y="2098679"/>
            <a:ext cx="1584176" cy="353943"/>
          </a:xfrm>
          <a:prstGeom prst="rect">
            <a:avLst/>
          </a:prstGeom>
          <a:noFill/>
          <a:ln w="9525">
            <a:noFill/>
          </a:ln>
        </p:spPr>
        <p:txBody>
          <a:bodyPr wrap="square" rtlCol="0" anchor="ctr">
            <a:spAutoFit/>
          </a:bodyPr>
          <a:lstStyle/>
          <a:p>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事業推進担当</a:t>
            </a:r>
            <a:endParaRPr lang="en-US" altLang="ja-JP" sz="1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p:cNvSpPr txBox="1"/>
          <p:nvPr/>
        </p:nvSpPr>
        <p:spPr>
          <a:xfrm>
            <a:off x="1486501" y="2776306"/>
            <a:ext cx="1584176" cy="353943"/>
          </a:xfrm>
          <a:prstGeom prst="rect">
            <a:avLst/>
          </a:prstGeom>
          <a:noFill/>
          <a:ln w="9525">
            <a:noFill/>
          </a:ln>
        </p:spPr>
        <p:txBody>
          <a:bodyPr wrap="square" rtlCol="0" anchor="ctr">
            <a:spAutoFit/>
          </a:bodyPr>
          <a:lstStyle/>
          <a:p>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整備担当</a:t>
            </a:r>
            <a:endParaRPr lang="en-US" altLang="ja-JP" sz="1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1445376" y="4362470"/>
            <a:ext cx="1584176" cy="353943"/>
          </a:xfrm>
          <a:prstGeom prst="rect">
            <a:avLst/>
          </a:prstGeom>
          <a:noFill/>
          <a:ln w="9525">
            <a:noFill/>
          </a:ln>
        </p:spPr>
        <p:txBody>
          <a:bodyPr wrap="square" rtlCol="0" anchor="ctr">
            <a:spAutoFit/>
          </a:bodyPr>
          <a:lstStyle/>
          <a:p>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事業推進担当</a:t>
            </a:r>
            <a:endParaRPr lang="en-US" altLang="ja-JP" sz="1700" strike="sngStrike"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p:cNvSpPr txBox="1"/>
          <p:nvPr/>
        </p:nvSpPr>
        <p:spPr>
          <a:xfrm>
            <a:off x="1453687" y="5562643"/>
            <a:ext cx="1584176" cy="353943"/>
          </a:xfrm>
          <a:prstGeom prst="rect">
            <a:avLst/>
          </a:prstGeom>
          <a:noFill/>
          <a:ln w="9525">
            <a:noFill/>
          </a:ln>
        </p:spPr>
        <p:txBody>
          <a:bodyPr wrap="square" rtlCol="0" anchor="ctr">
            <a:spAutoFit/>
          </a:bodyPr>
          <a:lstStyle/>
          <a:p>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整備調整担当</a:t>
            </a:r>
            <a:endParaRPr lang="en-US" altLang="ja-JP" sz="1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1447158" y="6147985"/>
            <a:ext cx="1584176" cy="353943"/>
          </a:xfrm>
          <a:prstGeom prst="rect">
            <a:avLst/>
          </a:prstGeom>
          <a:noFill/>
          <a:ln w="9525">
            <a:noFill/>
          </a:ln>
        </p:spPr>
        <p:txBody>
          <a:bodyPr wrap="square" rtlCol="0" anchor="ctr">
            <a:spAutoFit/>
          </a:bodyPr>
          <a:lstStyle/>
          <a:p>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事業企画担当</a:t>
            </a:r>
            <a:endParaRPr lang="en-US" altLang="ja-JP" sz="1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1582078" y="1699642"/>
            <a:ext cx="1818089" cy="369332"/>
          </a:xfrm>
          <a:prstGeom prst="rect">
            <a:avLst/>
          </a:prstGeom>
          <a:noFill/>
        </p:spPr>
        <p:txBody>
          <a:bodyPr wrap="square" rtlCol="0">
            <a:spAutoFit/>
          </a:bodyPr>
          <a:lstStyle/>
          <a:p>
            <a:pPr lvl="0"/>
            <a:r>
              <a:rPr lang="ja-JP" altLang="en-US" sz="900" dirty="0" smtClean="0">
                <a:solidFill>
                  <a:prstClr val="black"/>
                </a:solidFill>
                <a:latin typeface="BIZ UDPゴシック" panose="020B0400000000000000" pitchFamily="50" charset="-128"/>
                <a:ea typeface="BIZ UDPゴシック" panose="020B0400000000000000" pitchFamily="50" charset="-128"/>
              </a:rPr>
              <a:t>・総務</a:t>
            </a:r>
            <a:r>
              <a:rPr lang="ja-JP" altLang="en-US" sz="900" dirty="0">
                <a:solidFill>
                  <a:prstClr val="black"/>
                </a:solidFill>
                <a:latin typeface="BIZ UDPゴシック" panose="020B0400000000000000" pitchFamily="50" charset="-128"/>
                <a:ea typeface="BIZ UDPゴシック" panose="020B0400000000000000" pitchFamily="50" charset="-128"/>
              </a:rPr>
              <a:t>、人事、</a:t>
            </a:r>
            <a:r>
              <a:rPr lang="ja-JP" altLang="en-US" sz="900" dirty="0" smtClean="0">
                <a:solidFill>
                  <a:prstClr val="black"/>
                </a:solidFill>
                <a:latin typeface="BIZ UDPゴシック" panose="020B0400000000000000" pitchFamily="50" charset="-128"/>
                <a:ea typeface="BIZ UDPゴシック" panose="020B0400000000000000" pitchFamily="50" charset="-128"/>
              </a:rPr>
              <a:t>予算</a:t>
            </a:r>
            <a:r>
              <a:rPr lang="ja-JP" altLang="en-US" sz="900" dirty="0" smtClean="0">
                <a:latin typeface="BIZ UDPゴシック" panose="020B0400000000000000" pitchFamily="50" charset="-128"/>
                <a:ea typeface="BIZ UDPゴシック" panose="020B0400000000000000" pitchFamily="50" charset="-128"/>
              </a:rPr>
              <a:t>、博覧会協会</a:t>
            </a:r>
            <a:r>
              <a:rPr lang="ja-JP" altLang="en-US" sz="900" dirty="0" smtClean="0">
                <a:solidFill>
                  <a:prstClr val="black"/>
                </a:solidFill>
                <a:latin typeface="BIZ UDPゴシック" panose="020B0400000000000000" pitchFamily="50" charset="-128"/>
                <a:ea typeface="BIZ UDPゴシック" panose="020B0400000000000000" pitchFamily="50" charset="-128"/>
              </a:rPr>
              <a:t>の</a:t>
            </a:r>
            <a:r>
              <a:rPr lang="ja-JP" altLang="en-US" sz="900" dirty="0">
                <a:solidFill>
                  <a:prstClr val="black"/>
                </a:solidFill>
                <a:latin typeface="BIZ UDPゴシック" panose="020B0400000000000000" pitchFamily="50" charset="-128"/>
                <a:ea typeface="BIZ UDPゴシック" panose="020B0400000000000000" pitchFamily="50" charset="-128"/>
              </a:rPr>
              <a:t>総合</a:t>
            </a:r>
            <a:r>
              <a:rPr lang="ja-JP" altLang="en-US" sz="900" dirty="0" smtClean="0">
                <a:solidFill>
                  <a:prstClr val="black"/>
                </a:solidFill>
                <a:latin typeface="BIZ UDPゴシック" panose="020B0400000000000000" pitchFamily="50" charset="-128"/>
                <a:ea typeface="BIZ UDPゴシック" panose="020B0400000000000000" pitchFamily="50" charset="-128"/>
              </a:rPr>
              <a:t>調整　等</a:t>
            </a:r>
            <a:endParaRPr lang="en-US" altLang="ja-JP" sz="900" dirty="0">
              <a:solidFill>
                <a:prstClr val="black"/>
              </a:solidFill>
              <a:latin typeface="BIZ UDPゴシック" panose="020B0400000000000000" pitchFamily="50" charset="-128"/>
              <a:ea typeface="BIZ UDPゴシック" panose="020B0400000000000000" pitchFamily="50" charset="-128"/>
            </a:endParaRPr>
          </a:p>
        </p:txBody>
      </p:sp>
      <p:sp>
        <p:nvSpPr>
          <p:cNvPr id="66" name="テキスト ボックス 65"/>
          <p:cNvSpPr txBox="1"/>
          <p:nvPr/>
        </p:nvSpPr>
        <p:spPr>
          <a:xfrm>
            <a:off x="1566456" y="2388365"/>
            <a:ext cx="1758329" cy="369332"/>
          </a:xfrm>
          <a:prstGeom prst="rect">
            <a:avLst/>
          </a:prstGeom>
          <a:noFill/>
        </p:spPr>
        <p:txBody>
          <a:bodyPr wrap="square" rtlCol="0">
            <a:spAutoFit/>
          </a:bodyPr>
          <a:lstStyle/>
          <a:p>
            <a:r>
              <a:rPr lang="ja-JP" altLang="en-US" sz="900" dirty="0">
                <a:latin typeface="BIZ UDPゴシック" panose="020B0400000000000000" pitchFamily="50" charset="-128"/>
                <a:ea typeface="BIZ UDPゴシック" panose="020B0400000000000000" pitchFamily="50" charset="-128"/>
              </a:rPr>
              <a:t>・機運</a:t>
            </a:r>
            <a:r>
              <a:rPr lang="ja-JP" altLang="en-US" sz="900" dirty="0" smtClean="0">
                <a:latin typeface="BIZ UDPゴシック" panose="020B0400000000000000" pitchFamily="50" charset="-128"/>
                <a:ea typeface="BIZ UDPゴシック" panose="020B0400000000000000" pitchFamily="50" charset="-128"/>
              </a:rPr>
              <a:t>醸成、地元パビリオンの出展</a:t>
            </a:r>
            <a:r>
              <a:rPr lang="ja-JP" altLang="en-US" sz="900" dirty="0">
                <a:latin typeface="BIZ UDPゴシック" panose="020B0400000000000000" pitchFamily="50" charset="-128"/>
                <a:ea typeface="BIZ UDPゴシック" panose="020B0400000000000000" pitchFamily="50" charset="-128"/>
              </a:rPr>
              <a:t>　</a:t>
            </a:r>
            <a:r>
              <a:rPr lang="ja-JP" altLang="en-US" sz="900" dirty="0" smtClean="0">
                <a:solidFill>
                  <a:srgbClr val="FF0000"/>
                </a:solidFill>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等</a:t>
            </a:r>
            <a:endParaRPr lang="en-US" altLang="ja-JP" sz="900" dirty="0">
              <a:latin typeface="BIZ UDPゴシック" panose="020B0400000000000000" pitchFamily="50" charset="-128"/>
              <a:ea typeface="BIZ UDPゴシック" panose="020B0400000000000000" pitchFamily="50" charset="-128"/>
            </a:endParaRPr>
          </a:p>
        </p:txBody>
      </p:sp>
      <p:sp>
        <p:nvSpPr>
          <p:cNvPr id="67" name="テキスト ボックス 66"/>
          <p:cNvSpPr txBox="1"/>
          <p:nvPr/>
        </p:nvSpPr>
        <p:spPr>
          <a:xfrm>
            <a:off x="1619240" y="3025435"/>
            <a:ext cx="1763891" cy="230832"/>
          </a:xfrm>
          <a:prstGeom prst="rect">
            <a:avLst/>
          </a:prstGeom>
          <a:noFill/>
        </p:spPr>
        <p:txBody>
          <a:bodyPr wrap="square" rtlCol="0">
            <a:spAutoFit/>
          </a:bodyPr>
          <a:lstStyle/>
          <a:p>
            <a:r>
              <a:rPr lang="ja-JP" altLang="en-US" sz="900" dirty="0">
                <a:latin typeface="BIZ UDPゴシック" panose="020B0400000000000000" pitchFamily="50" charset="-128"/>
                <a:ea typeface="BIZ UDPゴシック" panose="020B0400000000000000" pitchFamily="50" charset="-128"/>
              </a:rPr>
              <a:t>・会場</a:t>
            </a:r>
            <a:r>
              <a:rPr lang="ja-JP" altLang="en-US" sz="900" dirty="0" smtClean="0">
                <a:latin typeface="BIZ UDPゴシック" panose="020B0400000000000000" pitchFamily="50" charset="-128"/>
                <a:ea typeface="BIZ UDPゴシック" panose="020B0400000000000000" pitchFamily="50" charset="-128"/>
              </a:rPr>
              <a:t>整備</a:t>
            </a:r>
            <a:r>
              <a:rPr lang="ja-JP" altLang="en-US" sz="900" dirty="0" smtClean="0">
                <a:solidFill>
                  <a:srgbClr val="FF0000"/>
                </a:solidFill>
                <a:latin typeface="BIZ UDPゴシック" panose="020B0400000000000000" pitchFamily="50" charset="-128"/>
                <a:ea typeface="BIZ UDPゴシック" panose="020B0400000000000000" pitchFamily="50" charset="-128"/>
              </a:rPr>
              <a:t>・</a:t>
            </a:r>
            <a:r>
              <a:rPr lang="ja-JP" altLang="en-US" sz="900" dirty="0" smtClean="0">
                <a:latin typeface="BIZ UDPゴシック" panose="020B0400000000000000" pitchFamily="50" charset="-128"/>
                <a:ea typeface="BIZ UDPゴシック" panose="020B0400000000000000" pitchFamily="50" charset="-128"/>
              </a:rPr>
              <a:t>輸送計画の調整　等</a:t>
            </a:r>
            <a:endParaRPr lang="en-US" altLang="ja-JP" sz="900" dirty="0">
              <a:latin typeface="BIZ UDPゴシック" panose="020B0400000000000000" pitchFamily="50" charset="-128"/>
              <a:ea typeface="BIZ UDPゴシック" panose="020B0400000000000000" pitchFamily="50" charset="-128"/>
            </a:endParaRPr>
          </a:p>
        </p:txBody>
      </p:sp>
      <p:sp>
        <p:nvSpPr>
          <p:cNvPr id="69" name="テキスト ボックス 68"/>
          <p:cNvSpPr txBox="1"/>
          <p:nvPr/>
        </p:nvSpPr>
        <p:spPr>
          <a:xfrm>
            <a:off x="1464470" y="4650806"/>
            <a:ext cx="1818089" cy="369332"/>
          </a:xfrm>
          <a:prstGeom prst="rect">
            <a:avLst/>
          </a:prstGeom>
          <a:noFill/>
        </p:spPr>
        <p:txBody>
          <a:bodyPr wrap="square" rtlCol="0">
            <a:spAutoFit/>
          </a:bodyPr>
          <a:lstStyle/>
          <a:p>
            <a:pPr lvl="0"/>
            <a:r>
              <a:rPr lang="ja-JP" altLang="en-US" sz="900" dirty="0" smtClean="0">
                <a:solidFill>
                  <a:prstClr val="black"/>
                </a:solidFill>
                <a:latin typeface="BIZ UDPゴシック" panose="020B0400000000000000" pitchFamily="50" charset="-128"/>
                <a:ea typeface="BIZ UDPゴシック" panose="020B0400000000000000" pitchFamily="50" charset="-128"/>
              </a:rPr>
              <a:t>・総務</a:t>
            </a:r>
            <a:r>
              <a:rPr lang="ja-JP" altLang="en-US" sz="900" dirty="0">
                <a:solidFill>
                  <a:prstClr val="black"/>
                </a:solidFill>
                <a:latin typeface="BIZ UDPゴシック" panose="020B0400000000000000" pitchFamily="50" charset="-128"/>
                <a:ea typeface="BIZ UDPゴシック" panose="020B0400000000000000" pitchFamily="50" charset="-128"/>
              </a:rPr>
              <a:t>、人事、</a:t>
            </a:r>
            <a:r>
              <a:rPr lang="ja-JP" altLang="en-US" sz="900" dirty="0" smtClean="0">
                <a:latin typeface="BIZ UDPゴシック" panose="020B0400000000000000" pitchFamily="50" charset="-128"/>
                <a:ea typeface="BIZ UDPゴシック" panose="020B0400000000000000" pitchFamily="50" charset="-128"/>
              </a:rPr>
              <a:t>予算、博覧会協会</a:t>
            </a:r>
            <a:r>
              <a:rPr lang="ja-JP" altLang="en-US" sz="900" dirty="0" smtClean="0">
                <a:solidFill>
                  <a:prstClr val="black"/>
                </a:solidFill>
                <a:latin typeface="BIZ UDPゴシック" panose="020B0400000000000000" pitchFamily="50" charset="-128"/>
                <a:ea typeface="BIZ UDPゴシック" panose="020B0400000000000000" pitchFamily="50" charset="-128"/>
              </a:rPr>
              <a:t>の</a:t>
            </a:r>
            <a:r>
              <a:rPr lang="ja-JP" altLang="en-US" sz="900" dirty="0">
                <a:solidFill>
                  <a:prstClr val="black"/>
                </a:solidFill>
                <a:latin typeface="BIZ UDPゴシック" panose="020B0400000000000000" pitchFamily="50" charset="-128"/>
                <a:ea typeface="BIZ UDPゴシック" panose="020B0400000000000000" pitchFamily="50" charset="-128"/>
              </a:rPr>
              <a:t>総合</a:t>
            </a:r>
            <a:r>
              <a:rPr lang="ja-JP" altLang="en-US" sz="900" dirty="0" smtClean="0">
                <a:solidFill>
                  <a:prstClr val="black"/>
                </a:solidFill>
                <a:latin typeface="BIZ UDPゴシック" panose="020B0400000000000000" pitchFamily="50" charset="-128"/>
                <a:ea typeface="BIZ UDPゴシック" panose="020B0400000000000000" pitchFamily="50" charset="-128"/>
              </a:rPr>
              <a:t>調整　等</a:t>
            </a:r>
            <a:endParaRPr lang="en-US" altLang="ja-JP" sz="900" dirty="0">
              <a:solidFill>
                <a:prstClr val="black"/>
              </a:solidFill>
              <a:latin typeface="BIZ UDPゴシック" panose="020B0400000000000000" pitchFamily="50" charset="-128"/>
              <a:ea typeface="BIZ UDPゴシック" panose="020B0400000000000000" pitchFamily="50" charset="-128"/>
            </a:endParaRPr>
          </a:p>
        </p:txBody>
      </p:sp>
      <p:sp>
        <p:nvSpPr>
          <p:cNvPr id="70" name="テキスト ボックス 69"/>
          <p:cNvSpPr txBox="1"/>
          <p:nvPr/>
        </p:nvSpPr>
        <p:spPr>
          <a:xfrm>
            <a:off x="1460811" y="5282525"/>
            <a:ext cx="1716103" cy="230832"/>
          </a:xfrm>
          <a:prstGeom prst="rect">
            <a:avLst/>
          </a:prstGeom>
          <a:noFill/>
        </p:spPr>
        <p:txBody>
          <a:bodyPr wrap="square" rtlCol="0">
            <a:spAutoFit/>
          </a:bodyPr>
          <a:lstStyle/>
          <a:p>
            <a:r>
              <a:rPr lang="ja-JP" altLang="en-US" sz="900" dirty="0">
                <a:latin typeface="BIZ UDPゴシック" panose="020B0400000000000000" pitchFamily="50" charset="-128"/>
                <a:ea typeface="BIZ UDPゴシック" panose="020B0400000000000000" pitchFamily="50" charset="-128"/>
              </a:rPr>
              <a:t>・機運</a:t>
            </a:r>
            <a:r>
              <a:rPr lang="ja-JP" altLang="en-US" sz="900" dirty="0" smtClean="0">
                <a:latin typeface="BIZ UDPゴシック" panose="020B0400000000000000" pitchFamily="50" charset="-128"/>
                <a:ea typeface="BIZ UDPゴシック" panose="020B0400000000000000" pitchFamily="50" charset="-128"/>
              </a:rPr>
              <a:t>醸成　等</a:t>
            </a:r>
            <a:endParaRPr lang="en-US" altLang="ja-JP" sz="900" dirty="0">
              <a:latin typeface="BIZ UDPゴシック" panose="020B0400000000000000" pitchFamily="50" charset="-128"/>
              <a:ea typeface="BIZ UDPゴシック" panose="020B0400000000000000" pitchFamily="50" charset="-128"/>
            </a:endParaRPr>
          </a:p>
        </p:txBody>
      </p:sp>
      <p:sp>
        <p:nvSpPr>
          <p:cNvPr id="71" name="テキスト ボックス 70"/>
          <p:cNvSpPr txBox="1"/>
          <p:nvPr/>
        </p:nvSpPr>
        <p:spPr>
          <a:xfrm>
            <a:off x="1491122" y="5828517"/>
            <a:ext cx="1763891" cy="230832"/>
          </a:xfrm>
          <a:prstGeom prst="rect">
            <a:avLst/>
          </a:prstGeom>
          <a:noFill/>
        </p:spPr>
        <p:txBody>
          <a:bodyPr wrap="square" rtlCol="0">
            <a:spAutoFit/>
          </a:bodyPr>
          <a:lstStyle/>
          <a:p>
            <a:r>
              <a:rPr lang="ja-JP" altLang="en-US" sz="900" dirty="0">
                <a:latin typeface="BIZ UDPゴシック" panose="020B0400000000000000" pitchFamily="50" charset="-128"/>
                <a:ea typeface="BIZ UDPゴシック" panose="020B0400000000000000" pitchFamily="50" charset="-128"/>
              </a:rPr>
              <a:t>・会場整備</a:t>
            </a:r>
            <a:r>
              <a:rPr lang="ja-JP" altLang="en-US" sz="900" dirty="0">
                <a:solidFill>
                  <a:srgbClr val="FF0000"/>
                </a:solidFill>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輸送</a:t>
            </a:r>
            <a:r>
              <a:rPr lang="ja-JP" altLang="en-US" sz="900" dirty="0" smtClean="0">
                <a:latin typeface="BIZ UDPゴシック" panose="020B0400000000000000" pitchFamily="50" charset="-128"/>
                <a:ea typeface="BIZ UDPゴシック" panose="020B0400000000000000" pitchFamily="50" charset="-128"/>
              </a:rPr>
              <a:t>計画の調整</a:t>
            </a:r>
            <a:r>
              <a:rPr lang="ja-JP" altLang="en-US" sz="900" dirty="0">
                <a:latin typeface="BIZ UDPゴシック" panose="020B0400000000000000" pitchFamily="50" charset="-128"/>
                <a:ea typeface="BIZ UDPゴシック" panose="020B0400000000000000" pitchFamily="50" charset="-128"/>
              </a:rPr>
              <a:t>　</a:t>
            </a:r>
            <a:r>
              <a:rPr lang="ja-JP" altLang="en-US" sz="900" dirty="0" smtClean="0">
                <a:latin typeface="BIZ UDPゴシック" panose="020B0400000000000000" pitchFamily="50" charset="-128"/>
                <a:ea typeface="BIZ UDPゴシック" panose="020B0400000000000000" pitchFamily="50" charset="-128"/>
              </a:rPr>
              <a:t>等</a:t>
            </a:r>
            <a:endParaRPr lang="en-US" altLang="ja-JP" sz="900" dirty="0">
              <a:latin typeface="BIZ UDPゴシック" panose="020B0400000000000000" pitchFamily="50" charset="-128"/>
              <a:ea typeface="BIZ UDPゴシック" panose="020B0400000000000000" pitchFamily="50" charset="-128"/>
            </a:endParaRPr>
          </a:p>
        </p:txBody>
      </p:sp>
      <p:sp>
        <p:nvSpPr>
          <p:cNvPr id="72" name="テキスト ボックス 71"/>
          <p:cNvSpPr txBox="1"/>
          <p:nvPr/>
        </p:nvSpPr>
        <p:spPr>
          <a:xfrm>
            <a:off x="1507349" y="6446258"/>
            <a:ext cx="1716103" cy="230832"/>
          </a:xfrm>
          <a:prstGeom prst="rect">
            <a:avLst/>
          </a:prstGeom>
          <a:noFill/>
        </p:spPr>
        <p:txBody>
          <a:bodyPr wrap="square" rtlCol="0">
            <a:spAutoFit/>
          </a:bodyPr>
          <a:lstStyle/>
          <a:p>
            <a:r>
              <a:rPr lang="ja-JP" altLang="en-US" sz="900" dirty="0" smtClean="0">
                <a:latin typeface="BIZ UDPゴシック" panose="020B0400000000000000" pitchFamily="50" charset="-128"/>
                <a:ea typeface="BIZ UDPゴシック" panose="020B0400000000000000" pitchFamily="50" charset="-128"/>
              </a:rPr>
              <a:t>・地元パビリオンの出展　等</a:t>
            </a:r>
            <a:endParaRPr lang="en-US" altLang="ja-JP" sz="900" dirty="0">
              <a:latin typeface="BIZ UDPゴシック" panose="020B0400000000000000" pitchFamily="50" charset="-128"/>
              <a:ea typeface="BIZ UDPゴシック" panose="020B0400000000000000" pitchFamily="50" charset="-128"/>
            </a:endParaRPr>
          </a:p>
        </p:txBody>
      </p:sp>
      <p:sp>
        <p:nvSpPr>
          <p:cNvPr id="73" name="フローチャート: 代替処理 72"/>
          <p:cNvSpPr/>
          <p:nvPr/>
        </p:nvSpPr>
        <p:spPr>
          <a:xfrm>
            <a:off x="309134" y="96589"/>
            <a:ext cx="2102626" cy="382553"/>
          </a:xfrm>
          <a:prstGeom prst="flowChartAlternateProcess">
            <a:avLst/>
          </a:prstGeom>
          <a:solidFill>
            <a:schemeClr val="bg1">
              <a:lumMod val="85000"/>
            </a:schemeClr>
          </a:solidFill>
          <a:ln w="6350">
            <a:solidFill>
              <a:schemeClr val="dk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smtClean="0">
                <a:solidFill>
                  <a:schemeClr val="tx1"/>
                </a:solidFill>
                <a:latin typeface="Meiryo UI" panose="020B0604030504040204" pitchFamily="50" charset="-128"/>
                <a:ea typeface="Meiryo UI" panose="020B0604030504040204" pitchFamily="50" charset="-128"/>
              </a:rPr>
              <a:t>３</a:t>
            </a:r>
            <a:r>
              <a:rPr kumimoji="1" lang="ja-JP" altLang="en-US" sz="1300" b="1" dirty="0" smtClean="0">
                <a:solidFill>
                  <a:schemeClr val="tx1"/>
                </a:solidFill>
                <a:latin typeface="Meiryo UI" panose="020B0604030504040204" pitchFamily="50" charset="-128"/>
                <a:ea typeface="Meiryo UI" panose="020B0604030504040204" pitchFamily="50" charset="-128"/>
              </a:rPr>
              <a:t>　組織体制（イメージ）</a:t>
            </a:r>
            <a:endParaRPr kumimoji="1" lang="ja-JP" altLang="en-US" sz="1300" b="1"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4481471" y="552318"/>
            <a:ext cx="1182757"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イメージ</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48" name="テキスト ボックス 47"/>
          <p:cNvSpPr txBox="1"/>
          <p:nvPr/>
        </p:nvSpPr>
        <p:spPr>
          <a:xfrm>
            <a:off x="5263425" y="2698142"/>
            <a:ext cx="1584176" cy="369332"/>
          </a:xfrm>
          <a:prstGeom prst="rect">
            <a:avLst/>
          </a:prstGeom>
          <a:noFill/>
          <a:ln w="9525">
            <a:noFill/>
          </a:ln>
        </p:spPr>
        <p:txBody>
          <a:bodyPr wrap="square" rtlCol="0" anchor="ctr">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事業推進部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5364088" y="3572953"/>
            <a:ext cx="1584176" cy="369332"/>
          </a:xfrm>
          <a:prstGeom prst="rect">
            <a:avLst/>
          </a:prstGeom>
          <a:noFill/>
          <a:ln w="9525">
            <a:noFill/>
          </a:ln>
        </p:spPr>
        <p:txBody>
          <a:bodyPr wrap="square" rtlCol="0" anchor="ctr">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出展部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5310990" y="4494574"/>
            <a:ext cx="1584176" cy="369332"/>
          </a:xfrm>
          <a:prstGeom prst="rect">
            <a:avLst/>
          </a:prstGeom>
          <a:noFill/>
          <a:ln w="9525">
            <a:noFill/>
          </a:ln>
        </p:spPr>
        <p:txBody>
          <a:bodyPr wrap="square" rtlCol="0" anchor="ctr">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整備調整部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5132668" y="2184584"/>
            <a:ext cx="3610970" cy="261610"/>
          </a:xfrm>
          <a:prstGeom prst="rect">
            <a:avLst/>
          </a:prstGeom>
          <a:noFill/>
        </p:spPr>
        <p:txBody>
          <a:bodyPr wrap="square" rtlCol="0">
            <a:spAutoFit/>
          </a:bodyPr>
          <a:lstStyle/>
          <a:p>
            <a:r>
              <a:rPr lang="ja-JP" altLang="en-US" sz="1100" dirty="0" smtClean="0"/>
              <a:t>　</a:t>
            </a:r>
            <a:r>
              <a:rPr lang="en-US" altLang="ja-JP" sz="1100" dirty="0" smtClean="0"/>
              <a:t>【</a:t>
            </a:r>
            <a:r>
              <a:rPr kumimoji="1" lang="ja-JP" altLang="en-US" sz="1100" dirty="0" smtClean="0"/>
              <a:t>局の総務、人事、予算、博覧会協会との総合調整　等</a:t>
            </a:r>
            <a:r>
              <a:rPr lang="en-US" altLang="ja-JP" sz="1100" dirty="0" smtClean="0"/>
              <a:t>】</a:t>
            </a:r>
            <a:endParaRPr kumimoji="1" lang="ja-JP" altLang="en-US" sz="1100" dirty="0"/>
          </a:p>
        </p:txBody>
      </p:sp>
      <p:sp>
        <p:nvSpPr>
          <p:cNvPr id="53" name="テキスト ボックス 52"/>
          <p:cNvSpPr txBox="1"/>
          <p:nvPr/>
        </p:nvSpPr>
        <p:spPr>
          <a:xfrm>
            <a:off x="5154750" y="3182505"/>
            <a:ext cx="3610970" cy="261610"/>
          </a:xfrm>
          <a:prstGeom prst="rect">
            <a:avLst/>
          </a:prstGeom>
          <a:noFill/>
        </p:spPr>
        <p:txBody>
          <a:bodyPr wrap="square" rtlCol="0">
            <a:spAutoFit/>
          </a:bodyPr>
          <a:lstStyle/>
          <a:p>
            <a:r>
              <a:rPr lang="ja-JP" altLang="en-US" sz="1100" dirty="0" smtClean="0"/>
              <a:t>　</a:t>
            </a:r>
            <a:r>
              <a:rPr lang="en-US" altLang="ja-JP" sz="1100" dirty="0" smtClean="0"/>
              <a:t>【</a:t>
            </a:r>
            <a:r>
              <a:rPr kumimoji="1" lang="ja-JP" altLang="en-US" sz="1100" dirty="0" smtClean="0"/>
              <a:t>機運醸成　等</a:t>
            </a:r>
            <a:r>
              <a:rPr lang="en-US" altLang="ja-JP" sz="1100" dirty="0" smtClean="0"/>
              <a:t>】</a:t>
            </a:r>
            <a:endParaRPr kumimoji="1" lang="ja-JP" altLang="en-US" sz="1100" dirty="0"/>
          </a:p>
        </p:txBody>
      </p:sp>
      <p:sp>
        <p:nvSpPr>
          <p:cNvPr id="54" name="テキスト ボックス 53"/>
          <p:cNvSpPr txBox="1"/>
          <p:nvPr/>
        </p:nvSpPr>
        <p:spPr>
          <a:xfrm>
            <a:off x="5163925" y="4082358"/>
            <a:ext cx="3610970" cy="261610"/>
          </a:xfrm>
          <a:prstGeom prst="rect">
            <a:avLst/>
          </a:prstGeom>
          <a:noFill/>
        </p:spPr>
        <p:txBody>
          <a:bodyPr wrap="square" rtlCol="0">
            <a:spAutoFit/>
          </a:bodyPr>
          <a:lstStyle/>
          <a:p>
            <a:r>
              <a:rPr lang="ja-JP" altLang="en-US" sz="1100" dirty="0" smtClean="0"/>
              <a:t>　</a:t>
            </a:r>
            <a:r>
              <a:rPr lang="en-US" altLang="ja-JP" sz="1100" dirty="0" smtClean="0"/>
              <a:t>【</a:t>
            </a:r>
            <a:r>
              <a:rPr kumimoji="1" lang="ja-JP" altLang="en-US" sz="1100" dirty="0" smtClean="0"/>
              <a:t>地元パビリオン出展　等</a:t>
            </a:r>
            <a:r>
              <a:rPr lang="en-US" altLang="ja-JP" sz="1100" dirty="0" smtClean="0"/>
              <a:t>】</a:t>
            </a:r>
            <a:endParaRPr kumimoji="1" lang="ja-JP" altLang="en-US" sz="1100" dirty="0"/>
          </a:p>
        </p:txBody>
      </p:sp>
      <p:sp>
        <p:nvSpPr>
          <p:cNvPr id="55" name="テキスト ボックス 54"/>
          <p:cNvSpPr txBox="1"/>
          <p:nvPr/>
        </p:nvSpPr>
        <p:spPr>
          <a:xfrm>
            <a:off x="5163925" y="4952327"/>
            <a:ext cx="3610970" cy="261610"/>
          </a:xfrm>
          <a:prstGeom prst="rect">
            <a:avLst/>
          </a:prstGeom>
          <a:noFill/>
        </p:spPr>
        <p:txBody>
          <a:bodyPr wrap="square" rtlCol="0">
            <a:spAutoFit/>
          </a:bodyPr>
          <a:lstStyle/>
          <a:p>
            <a:r>
              <a:rPr lang="ja-JP" altLang="en-US" sz="1100" dirty="0" smtClean="0"/>
              <a:t>　</a:t>
            </a:r>
            <a:r>
              <a:rPr lang="en-US" altLang="ja-JP" sz="1100" dirty="0" smtClean="0"/>
              <a:t>【</a:t>
            </a:r>
            <a:r>
              <a:rPr kumimoji="1" lang="ja-JP" altLang="en-US" sz="1100" dirty="0" smtClean="0"/>
              <a:t>会場計画、輸送計画の調整　等</a:t>
            </a:r>
            <a:r>
              <a:rPr lang="en-US" altLang="ja-JP" sz="1100" dirty="0" smtClean="0"/>
              <a:t>】</a:t>
            </a:r>
            <a:endParaRPr kumimoji="1" lang="ja-JP" altLang="en-US" sz="1100" dirty="0"/>
          </a:p>
        </p:txBody>
      </p:sp>
      <p:graphicFrame>
        <p:nvGraphicFramePr>
          <p:cNvPr id="68" name="表 67"/>
          <p:cNvGraphicFramePr>
            <a:graphicFrameLocks noGrp="1"/>
          </p:cNvGraphicFramePr>
          <p:nvPr>
            <p:extLst>
              <p:ext uri="{D42A27DB-BD31-4B8C-83A1-F6EECF244321}">
                <p14:modId xmlns:p14="http://schemas.microsoft.com/office/powerpoint/2010/main" val="2313950305"/>
              </p:ext>
            </p:extLst>
          </p:nvPr>
        </p:nvGraphicFramePr>
        <p:xfrm>
          <a:off x="7620000" y="706834"/>
          <a:ext cx="1154235" cy="260936"/>
        </p:xfrm>
        <a:graphic>
          <a:graphicData uri="http://schemas.openxmlformats.org/drawingml/2006/table">
            <a:tbl>
              <a:tblPr firstRow="1" bandRow="1">
                <a:tableStyleId>{5940675A-B579-460E-94D1-54222C63F5DA}</a:tableStyleId>
              </a:tblPr>
              <a:tblGrid>
                <a:gridCol w="506165">
                  <a:extLst>
                    <a:ext uri="{9D8B030D-6E8A-4147-A177-3AD203B41FA5}">
                      <a16:colId xmlns:a16="http://schemas.microsoft.com/office/drawing/2014/main" val="2421782437"/>
                    </a:ext>
                  </a:extLst>
                </a:gridCol>
                <a:gridCol w="648070">
                  <a:extLst>
                    <a:ext uri="{9D8B030D-6E8A-4147-A177-3AD203B41FA5}">
                      <a16:colId xmlns:a16="http://schemas.microsoft.com/office/drawing/2014/main" val="2489418278"/>
                    </a:ext>
                  </a:extLst>
                </a:gridCol>
              </a:tblGrid>
              <a:tr h="260936">
                <a:tc>
                  <a:txBody>
                    <a:bodyPr/>
                    <a:lstStyle/>
                    <a:p>
                      <a:r>
                        <a:rPr kumimoji="1" lang="ja-JP" altLang="en-US" sz="1000" dirty="0" smtClean="0">
                          <a:solidFill>
                            <a:schemeClr val="tx1"/>
                          </a:solidFill>
                        </a:rPr>
                        <a:t>人員</a:t>
                      </a:r>
                      <a:endParaRPr kumimoji="1" lang="ja-JP" altLang="en-US" sz="10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a:r>
                        <a:rPr kumimoji="1" lang="ja-JP" altLang="en-US" sz="1000" dirty="0" smtClean="0">
                          <a:solidFill>
                            <a:schemeClr val="tx1"/>
                          </a:solidFill>
                        </a:rPr>
                        <a:t>約６０人</a:t>
                      </a:r>
                      <a:endParaRPr kumimoji="1" lang="ja-JP" altLang="en-US" sz="10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3533946"/>
                  </a:ext>
                </a:extLst>
              </a:tr>
            </a:tbl>
          </a:graphicData>
        </a:graphic>
      </p:graphicFrame>
      <p:sp>
        <p:nvSpPr>
          <p:cNvPr id="74" name="テキスト ボックス 73"/>
          <p:cNvSpPr txBox="1"/>
          <p:nvPr/>
        </p:nvSpPr>
        <p:spPr>
          <a:xfrm>
            <a:off x="7955160" y="1020401"/>
            <a:ext cx="1188840" cy="215444"/>
          </a:xfrm>
          <a:prstGeom prst="rect">
            <a:avLst/>
          </a:prstGeom>
          <a:noFill/>
          <a:ln w="9525">
            <a:noFill/>
          </a:ln>
        </p:spPr>
        <p:txBody>
          <a:bodyPr wrap="square" rtlCol="0" anchor="ctr">
            <a:spAutoFit/>
          </a:bodyPr>
          <a:lstStyle/>
          <a:p>
            <a:r>
              <a:rPr lang="en-US" altLang="ja-JP" sz="800" dirty="0" smtClean="0">
                <a:latin typeface="+mn-ea"/>
                <a:cs typeface="Meiryo UI" panose="020B0604030504040204" pitchFamily="50" charset="-128"/>
              </a:rPr>
              <a:t>※</a:t>
            </a:r>
            <a:r>
              <a:rPr lang="ja-JP" altLang="en-US" sz="800" dirty="0" smtClean="0">
                <a:latin typeface="+mn-ea"/>
                <a:cs typeface="Meiryo UI" panose="020B0604030504040204" pitchFamily="50" charset="-128"/>
              </a:rPr>
              <a:t>国への派遣</a:t>
            </a:r>
            <a:r>
              <a:rPr lang="ja-JP" altLang="en-US" sz="800" dirty="0">
                <a:latin typeface="+mn-ea"/>
                <a:cs typeface="Meiryo UI" panose="020B0604030504040204" pitchFamily="50" charset="-128"/>
              </a:rPr>
              <a:t>含む</a:t>
            </a:r>
            <a:endParaRPr lang="en-US" altLang="ja-JP" sz="800" dirty="0" smtClean="0">
              <a:latin typeface="+mn-ea"/>
              <a:cs typeface="Meiryo UI" panose="020B0604030504040204" pitchFamily="50" charset="-128"/>
            </a:endParaRPr>
          </a:p>
        </p:txBody>
      </p:sp>
      <p:sp>
        <p:nvSpPr>
          <p:cNvPr id="52" name="テキスト ボックス 51"/>
          <p:cNvSpPr txBox="1"/>
          <p:nvPr/>
        </p:nvSpPr>
        <p:spPr>
          <a:xfrm>
            <a:off x="4421667" y="5441056"/>
            <a:ext cx="4589616" cy="923330"/>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（幹事団体</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の開催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準備が本格化する中、周辺</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の調和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、関連</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インフラ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整備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との整合が図られた万博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を実現するため、会場予定地</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地権者</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で</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ある大阪市が幹事となるもの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13074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線矢印コネクタ 27"/>
          <p:cNvCxnSpPr/>
          <p:nvPr/>
        </p:nvCxnSpPr>
        <p:spPr>
          <a:xfrm>
            <a:off x="282748" y="3787505"/>
            <a:ext cx="775205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0" y="498912"/>
            <a:ext cx="9144000" cy="39151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46" b="1" dirty="0">
                <a:solidFill>
                  <a:srgbClr val="000000"/>
                </a:solidFill>
                <a:latin typeface="ＭＳ Ｐゴシック" charset="-128"/>
                <a:ea typeface="Meiryo UI"/>
                <a:cs typeface="Meiryo UI"/>
              </a:rPr>
              <a:t>万博推進局の設置に向けたスケジュール</a:t>
            </a:r>
          </a:p>
        </p:txBody>
      </p:sp>
      <p:sp>
        <p:nvSpPr>
          <p:cNvPr id="30" name="テキスト ボックス 29"/>
          <p:cNvSpPr txBox="1"/>
          <p:nvPr/>
        </p:nvSpPr>
        <p:spPr>
          <a:xfrm>
            <a:off x="4782327" y="1427214"/>
            <a:ext cx="1157746" cy="319639"/>
          </a:xfrm>
          <a:prstGeom prst="rect">
            <a:avLst/>
          </a:prstGeom>
          <a:noFill/>
        </p:spPr>
        <p:txBody>
          <a:bodyPr wrap="square" rtlCol="0">
            <a:spAutoFit/>
          </a:bodyPr>
          <a:lstStyle/>
          <a:p>
            <a:pPr algn="ctr"/>
            <a:r>
              <a:rPr lang="en-US" altLang="ja-JP" sz="1477" b="1" dirty="0">
                <a:solidFill>
                  <a:srgbClr val="FF0000"/>
                </a:solidFill>
                <a:latin typeface="Meiryo UI" panose="020B0604030504040204" pitchFamily="50" charset="-128"/>
                <a:ea typeface="Meiryo UI" panose="020B0604030504040204" pitchFamily="50" charset="-128"/>
              </a:rPr>
              <a:t>9</a:t>
            </a:r>
            <a:r>
              <a:rPr lang="ja-JP" altLang="en-US" sz="1477" b="1" dirty="0">
                <a:solidFill>
                  <a:srgbClr val="FF0000"/>
                </a:solidFill>
                <a:latin typeface="Meiryo UI" panose="020B0604030504040204" pitchFamily="50" charset="-128"/>
                <a:ea typeface="Meiryo UI" panose="020B0604030504040204" pitchFamily="50" charset="-128"/>
              </a:rPr>
              <a:t>月下旬</a:t>
            </a:r>
            <a:endParaRPr lang="en-US" altLang="ja-JP" sz="1477" b="1" dirty="0">
              <a:solidFill>
                <a:srgbClr val="FF0000"/>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2901830" y="1425046"/>
            <a:ext cx="1157746" cy="319639"/>
          </a:xfrm>
          <a:prstGeom prst="rect">
            <a:avLst/>
          </a:prstGeom>
          <a:noFill/>
        </p:spPr>
        <p:txBody>
          <a:bodyPr wrap="square" rtlCol="0">
            <a:spAutoFit/>
          </a:bodyPr>
          <a:lstStyle/>
          <a:p>
            <a:pPr algn="ctr"/>
            <a:r>
              <a:rPr lang="ja-JP" altLang="en-US" sz="1477" b="1" dirty="0">
                <a:solidFill>
                  <a:srgbClr val="FF0000"/>
                </a:solidFill>
                <a:latin typeface="Meiryo UI" panose="020B0604030504040204" pitchFamily="50" charset="-128"/>
                <a:ea typeface="Meiryo UI" panose="020B0604030504040204" pitchFamily="50" charset="-128"/>
              </a:rPr>
              <a:t>６月上旬</a:t>
            </a:r>
            <a:endParaRPr lang="en-US" altLang="ja-JP" sz="1477" b="1"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6306950" y="1411615"/>
            <a:ext cx="1157746" cy="319639"/>
          </a:xfrm>
          <a:prstGeom prst="rect">
            <a:avLst/>
          </a:prstGeom>
          <a:noFill/>
        </p:spPr>
        <p:txBody>
          <a:bodyPr wrap="square" rtlCol="0">
            <a:spAutoFit/>
          </a:bodyPr>
          <a:lstStyle/>
          <a:p>
            <a:pPr algn="ctr"/>
            <a:r>
              <a:rPr lang="en-US" altLang="ja-JP" sz="1477" b="1" dirty="0">
                <a:solidFill>
                  <a:srgbClr val="FF0000"/>
                </a:solidFill>
                <a:latin typeface="Meiryo UI" panose="020B0604030504040204" pitchFamily="50" charset="-128"/>
                <a:ea typeface="Meiryo UI" panose="020B0604030504040204" pitchFamily="50" charset="-128"/>
              </a:rPr>
              <a:t>10</a:t>
            </a:r>
            <a:r>
              <a:rPr lang="ja-JP" altLang="en-US" sz="1477" b="1" dirty="0">
                <a:solidFill>
                  <a:srgbClr val="FF0000"/>
                </a:solidFill>
                <a:latin typeface="Meiryo UI" panose="020B0604030504040204" pitchFamily="50" charset="-128"/>
                <a:ea typeface="Meiryo UI" panose="020B0604030504040204" pitchFamily="50" charset="-128"/>
              </a:rPr>
              <a:t>月下旬</a:t>
            </a:r>
            <a:endParaRPr lang="en-US" altLang="ja-JP" sz="1477" b="1" dirty="0">
              <a:solidFill>
                <a:srgbClr val="FF0000"/>
              </a:solidFill>
              <a:latin typeface="Meiryo UI" panose="020B0604030504040204" pitchFamily="50" charset="-128"/>
              <a:ea typeface="Meiryo UI" panose="020B0604030504040204" pitchFamily="50" charset="-128"/>
            </a:endParaRPr>
          </a:p>
        </p:txBody>
      </p:sp>
      <p:sp>
        <p:nvSpPr>
          <p:cNvPr id="41" name="角丸四角形 40"/>
          <p:cNvSpPr/>
          <p:nvPr/>
        </p:nvSpPr>
        <p:spPr>
          <a:xfrm>
            <a:off x="3082581" y="1980272"/>
            <a:ext cx="769101" cy="571429"/>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83077" tIns="9969" rIns="49846" bIns="9969" rtlCol="0" anchor="ctr" anchorCtr="0"/>
          <a:lstStyle/>
          <a:p>
            <a:pPr algn="ctr"/>
            <a:r>
              <a:rPr lang="ja-JP" altLang="en-US" sz="1292" b="1" dirty="0">
                <a:solidFill>
                  <a:schemeClr val="tx1"/>
                </a:solidFill>
                <a:latin typeface="Meiryo UI" panose="020B0604030504040204" pitchFamily="50" charset="-128"/>
                <a:ea typeface="Meiryo UI" panose="020B0604030504040204" pitchFamily="50" charset="-128"/>
              </a:rPr>
              <a:t>府議会</a:t>
            </a:r>
            <a:endParaRPr lang="en-US" altLang="ja-JP" sz="1292" b="1" dirty="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6424634" y="1966684"/>
            <a:ext cx="769101" cy="571429"/>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83077" tIns="9969" rIns="49846" bIns="9969" rtlCol="0" anchor="ctr" anchorCtr="0"/>
          <a:lstStyle/>
          <a:p>
            <a:pPr algn="ctr"/>
            <a:r>
              <a:rPr lang="ja-JP" altLang="en-US" sz="1292" b="1" dirty="0">
                <a:solidFill>
                  <a:schemeClr val="tx1"/>
                </a:solidFill>
                <a:latin typeface="Meiryo UI" panose="020B0604030504040204" pitchFamily="50" charset="-128"/>
                <a:ea typeface="Meiryo UI" panose="020B0604030504040204" pitchFamily="50" charset="-128"/>
              </a:rPr>
              <a:t>府議会</a:t>
            </a:r>
            <a:endParaRPr lang="en-US" altLang="ja-JP" sz="1292" b="1" dirty="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a:xfrm>
            <a:off x="4971566" y="1966684"/>
            <a:ext cx="769101" cy="571429"/>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83077" tIns="9969" rIns="49846" bIns="9969" rtlCol="0" anchor="ctr" anchorCtr="0"/>
          <a:lstStyle/>
          <a:p>
            <a:pPr algn="ctr"/>
            <a:r>
              <a:rPr lang="ja-JP" altLang="en-US" sz="1292" b="1" dirty="0">
                <a:solidFill>
                  <a:schemeClr val="tx1"/>
                </a:solidFill>
                <a:latin typeface="Meiryo UI" panose="020B0604030504040204" pitchFamily="50" charset="-128"/>
                <a:ea typeface="Meiryo UI" panose="020B0604030504040204" pitchFamily="50" charset="-128"/>
              </a:rPr>
              <a:t>市会</a:t>
            </a:r>
            <a:endParaRPr lang="en-US" altLang="ja-JP" sz="1292" b="1" dirty="0">
              <a:solidFill>
                <a:schemeClr val="tx1"/>
              </a:solidFill>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1514430" y="1413793"/>
            <a:ext cx="1157746" cy="319639"/>
          </a:xfrm>
          <a:prstGeom prst="rect">
            <a:avLst/>
          </a:prstGeom>
          <a:noFill/>
        </p:spPr>
        <p:txBody>
          <a:bodyPr wrap="square" rtlCol="0">
            <a:spAutoFit/>
          </a:bodyPr>
          <a:lstStyle/>
          <a:p>
            <a:pPr algn="ctr"/>
            <a:r>
              <a:rPr lang="ja-JP" altLang="en-US" sz="1477" b="1" dirty="0">
                <a:solidFill>
                  <a:srgbClr val="FF0000"/>
                </a:solidFill>
                <a:latin typeface="Meiryo UI" panose="020B0604030504040204" pitchFamily="50" charset="-128"/>
                <a:ea typeface="Meiryo UI" panose="020B0604030504040204" pitchFamily="50" charset="-128"/>
              </a:rPr>
              <a:t>５月下旬</a:t>
            </a:r>
            <a:endParaRPr lang="en-US" altLang="ja-JP" sz="1477" b="1" dirty="0">
              <a:solidFill>
                <a:srgbClr val="FF0000"/>
              </a:solidFill>
              <a:latin typeface="Meiryo UI" panose="020B0604030504040204" pitchFamily="50" charset="-128"/>
              <a:ea typeface="Meiryo UI" panose="020B0604030504040204" pitchFamily="50" charset="-128"/>
            </a:endParaRPr>
          </a:p>
        </p:txBody>
      </p:sp>
      <p:sp>
        <p:nvSpPr>
          <p:cNvPr id="38" name="角丸四角形 37"/>
          <p:cNvSpPr/>
          <p:nvPr/>
        </p:nvSpPr>
        <p:spPr>
          <a:xfrm>
            <a:off x="545922" y="1993475"/>
            <a:ext cx="769101" cy="571429"/>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83077" tIns="9969" rIns="49846" bIns="9969" rtlCol="0" anchor="ctr" anchorCtr="0"/>
          <a:lstStyle/>
          <a:p>
            <a:pPr algn="ctr"/>
            <a:r>
              <a:rPr lang="ja-JP" altLang="en-US" sz="1292" b="1" dirty="0">
                <a:solidFill>
                  <a:schemeClr val="tx1"/>
                </a:solidFill>
                <a:latin typeface="Meiryo UI" panose="020B0604030504040204" pitchFamily="50" charset="-128"/>
                <a:ea typeface="Meiryo UI" panose="020B0604030504040204" pitchFamily="50" charset="-128"/>
              </a:rPr>
              <a:t>本部</a:t>
            </a:r>
            <a:endParaRPr lang="en-US" altLang="ja-JP" sz="1292" b="1" dirty="0">
              <a:solidFill>
                <a:schemeClr val="tx1"/>
              </a:solidFill>
              <a:latin typeface="Meiryo UI" panose="020B0604030504040204" pitchFamily="50" charset="-128"/>
              <a:ea typeface="Meiryo UI" panose="020B0604030504040204" pitchFamily="50" charset="-128"/>
            </a:endParaRPr>
          </a:p>
          <a:p>
            <a:pPr algn="ctr"/>
            <a:r>
              <a:rPr lang="ja-JP" altLang="en-US" sz="1292" b="1" dirty="0">
                <a:solidFill>
                  <a:schemeClr val="tx1"/>
                </a:solidFill>
                <a:latin typeface="Meiryo UI" panose="020B0604030504040204" pitchFamily="50" charset="-128"/>
                <a:ea typeface="Meiryo UI" panose="020B0604030504040204" pitchFamily="50" charset="-128"/>
              </a:rPr>
              <a:t>会議</a:t>
            </a:r>
            <a:endParaRPr lang="en-US" altLang="ja-JP" sz="1292" b="1" dirty="0">
              <a:solidFill>
                <a:schemeClr val="tx1"/>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370545" y="1414803"/>
            <a:ext cx="1157746" cy="319639"/>
          </a:xfrm>
          <a:prstGeom prst="rect">
            <a:avLst/>
          </a:prstGeom>
          <a:noFill/>
        </p:spPr>
        <p:txBody>
          <a:bodyPr wrap="square" rtlCol="0">
            <a:spAutoFit/>
          </a:bodyPr>
          <a:lstStyle/>
          <a:p>
            <a:pPr algn="ctr"/>
            <a:r>
              <a:rPr lang="en-US" altLang="ja-JP" sz="1477" b="1" dirty="0">
                <a:solidFill>
                  <a:srgbClr val="FF0000"/>
                </a:solidFill>
                <a:latin typeface="Meiryo UI" panose="020B0604030504040204" pitchFamily="50" charset="-128"/>
                <a:ea typeface="Meiryo UI" panose="020B0604030504040204" pitchFamily="50" charset="-128"/>
              </a:rPr>
              <a:t>4/27</a:t>
            </a:r>
          </a:p>
        </p:txBody>
      </p:sp>
      <p:sp>
        <p:nvSpPr>
          <p:cNvPr id="42" name="角丸四角形 41"/>
          <p:cNvSpPr/>
          <p:nvPr/>
        </p:nvSpPr>
        <p:spPr>
          <a:xfrm>
            <a:off x="1713837" y="1993475"/>
            <a:ext cx="769101" cy="571429"/>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83077" tIns="9969" rIns="49846" bIns="9969" rtlCol="0" anchor="ctr" anchorCtr="0"/>
          <a:lstStyle/>
          <a:p>
            <a:pPr algn="ctr"/>
            <a:r>
              <a:rPr lang="ja-JP" altLang="en-US" sz="1292" b="1" dirty="0">
                <a:solidFill>
                  <a:schemeClr val="tx1"/>
                </a:solidFill>
                <a:latin typeface="Meiryo UI" panose="020B0604030504040204" pitchFamily="50" charset="-128"/>
                <a:ea typeface="Meiryo UI" panose="020B0604030504040204" pitchFamily="50" charset="-128"/>
              </a:rPr>
              <a:t>市会</a:t>
            </a:r>
            <a:endParaRPr lang="en-US" altLang="ja-JP" sz="1292" b="1" dirty="0">
              <a:solidFill>
                <a:schemeClr val="tx1"/>
              </a:solidFill>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8034798" y="5346624"/>
            <a:ext cx="762763" cy="490006"/>
          </a:xfrm>
          <a:prstGeom prst="rect">
            <a:avLst/>
          </a:prstGeom>
          <a:noFill/>
        </p:spPr>
        <p:txBody>
          <a:bodyPr wrap="square" rtlCol="0">
            <a:spAutoFit/>
          </a:bodyPr>
          <a:lstStyle/>
          <a:p>
            <a:r>
              <a:rPr lang="ja-JP" altLang="en-US" sz="1292" dirty="0">
                <a:latin typeface="HG丸ｺﾞｼｯｸM-PRO" panose="020F0600000000000000" pitchFamily="50" charset="-128"/>
                <a:ea typeface="HG丸ｺﾞｼｯｸM-PRO" panose="020F0600000000000000" pitchFamily="50" charset="-128"/>
              </a:rPr>
              <a:t>場所</a:t>
            </a:r>
            <a:endParaRPr lang="en-US" altLang="ja-JP" sz="1292" dirty="0">
              <a:latin typeface="HG丸ｺﾞｼｯｸM-PRO" panose="020F0600000000000000" pitchFamily="50" charset="-128"/>
              <a:ea typeface="HG丸ｺﾞｼｯｸM-PRO" panose="020F0600000000000000" pitchFamily="50" charset="-128"/>
            </a:endParaRPr>
          </a:p>
          <a:p>
            <a:r>
              <a:rPr lang="ja-JP" altLang="en-US" sz="1292" dirty="0">
                <a:latin typeface="HG丸ｺﾞｼｯｸM-PRO" panose="020F0600000000000000" pitchFamily="50" charset="-128"/>
                <a:ea typeface="HG丸ｺﾞｼｯｸM-PRO" panose="020F0600000000000000" pitchFamily="50" charset="-128"/>
              </a:rPr>
              <a:t>　</a:t>
            </a:r>
            <a:r>
              <a:rPr lang="en-US" altLang="ja-JP" sz="1292" dirty="0">
                <a:latin typeface="HG丸ｺﾞｼｯｸM-PRO" panose="020F0600000000000000" pitchFamily="50" charset="-128"/>
                <a:ea typeface="HG丸ｺﾞｼｯｸM-PRO" panose="020F0600000000000000" pitchFamily="50" charset="-128"/>
              </a:rPr>
              <a:t>ATC</a:t>
            </a:r>
          </a:p>
        </p:txBody>
      </p:sp>
      <p:sp>
        <p:nvSpPr>
          <p:cNvPr id="40" name="大かっこ 39"/>
          <p:cNvSpPr/>
          <p:nvPr/>
        </p:nvSpPr>
        <p:spPr>
          <a:xfrm>
            <a:off x="7961088" y="5290182"/>
            <a:ext cx="931393" cy="557514"/>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662"/>
          </a:p>
        </p:txBody>
      </p:sp>
      <p:sp>
        <p:nvSpPr>
          <p:cNvPr id="31" name="角丸四角形 30"/>
          <p:cNvSpPr/>
          <p:nvPr/>
        </p:nvSpPr>
        <p:spPr>
          <a:xfrm>
            <a:off x="1755619" y="2557822"/>
            <a:ext cx="343245" cy="243011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83077" tIns="9969" rIns="49846" bIns="9969" rtlCol="0" anchor="ctr" anchorCtr="0"/>
          <a:lstStyle/>
          <a:p>
            <a:pPr algn="ctr"/>
            <a:r>
              <a:rPr lang="ja-JP" altLang="en-US" sz="1662" b="1" dirty="0">
                <a:latin typeface="Meiryo UI" panose="020B0604030504040204" pitchFamily="50" charset="-128"/>
                <a:ea typeface="Meiryo UI" panose="020B0604030504040204" pitchFamily="50" charset="-128"/>
              </a:rPr>
              <a:t>事務分掌条例改正案</a:t>
            </a:r>
            <a:endParaRPr lang="en-US" altLang="ja-JP" sz="1662" b="1" dirty="0">
              <a:latin typeface="Meiryo UI" panose="020B0604030504040204" pitchFamily="50" charset="-128"/>
              <a:ea typeface="Meiryo UI" panose="020B0604030504040204" pitchFamily="50" charset="-128"/>
            </a:endParaRPr>
          </a:p>
        </p:txBody>
      </p:sp>
      <p:sp>
        <p:nvSpPr>
          <p:cNvPr id="43" name="角丸四角形 42"/>
          <p:cNvSpPr/>
          <p:nvPr/>
        </p:nvSpPr>
        <p:spPr>
          <a:xfrm>
            <a:off x="2085292" y="2557822"/>
            <a:ext cx="343245" cy="243011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83077" tIns="9969" rIns="49846" bIns="9969" rtlCol="0" anchor="ctr" anchorCtr="0"/>
          <a:lstStyle/>
          <a:p>
            <a:pPr algn="ctr"/>
            <a:r>
              <a:rPr lang="ja-JP" altLang="en-US" sz="1662" b="1" dirty="0">
                <a:latin typeface="Meiryo UI" panose="020B0604030504040204" pitchFamily="50" charset="-128"/>
                <a:ea typeface="Meiryo UI" panose="020B0604030504040204" pitchFamily="50" charset="-128"/>
              </a:rPr>
              <a:t>共 同 設 置 規 約 案</a:t>
            </a:r>
            <a:endParaRPr lang="en-US" altLang="ja-JP" sz="1662" b="1" dirty="0">
              <a:latin typeface="Meiryo UI" panose="020B0604030504040204" pitchFamily="50" charset="-128"/>
              <a:ea typeface="Meiryo UI" panose="020B0604030504040204" pitchFamily="50" charset="-128"/>
            </a:endParaRPr>
          </a:p>
        </p:txBody>
      </p:sp>
      <p:sp>
        <p:nvSpPr>
          <p:cNvPr id="46" name="角丸四角形 45"/>
          <p:cNvSpPr/>
          <p:nvPr/>
        </p:nvSpPr>
        <p:spPr>
          <a:xfrm>
            <a:off x="716802" y="2557822"/>
            <a:ext cx="465231" cy="243011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83077" tIns="9969" rIns="49846" bIns="9969" rtlCol="0" anchor="ctr" anchorCtr="0"/>
          <a:lstStyle/>
          <a:p>
            <a:pPr algn="ctr"/>
            <a:r>
              <a:rPr lang="ja-JP" altLang="en-US" sz="1662" b="1" dirty="0">
                <a:latin typeface="Meiryo UI" panose="020B0604030504040204" pitchFamily="50" charset="-128"/>
                <a:ea typeface="Meiryo UI" panose="020B0604030504040204" pitchFamily="50" charset="-128"/>
              </a:rPr>
              <a:t>共 同 設 置 規 約 案</a:t>
            </a:r>
            <a:endParaRPr lang="en-US" altLang="ja-JP" sz="1662" b="1" dirty="0">
              <a:latin typeface="Meiryo UI" panose="020B0604030504040204" pitchFamily="50" charset="-128"/>
              <a:ea typeface="Meiryo UI" panose="020B0604030504040204" pitchFamily="50" charset="-128"/>
            </a:endParaRPr>
          </a:p>
        </p:txBody>
      </p:sp>
      <p:sp>
        <p:nvSpPr>
          <p:cNvPr id="47" name="角丸四角形 46"/>
          <p:cNvSpPr/>
          <p:nvPr/>
        </p:nvSpPr>
        <p:spPr>
          <a:xfrm>
            <a:off x="3137459" y="2552519"/>
            <a:ext cx="343245" cy="243011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83077" tIns="9969" rIns="49846" bIns="9969" rtlCol="0" anchor="ctr" anchorCtr="0"/>
          <a:lstStyle/>
          <a:p>
            <a:pPr algn="ctr"/>
            <a:r>
              <a:rPr lang="ja-JP" altLang="en-US" sz="1662" b="1" dirty="0">
                <a:latin typeface="Meiryo UI" panose="020B0604030504040204" pitchFamily="50" charset="-128"/>
                <a:ea typeface="Meiryo UI" panose="020B0604030504040204" pitchFamily="50" charset="-128"/>
              </a:rPr>
              <a:t>組 織 条 例 改 正 案</a:t>
            </a:r>
            <a:endParaRPr lang="en-US" altLang="ja-JP" sz="1662" b="1" dirty="0">
              <a:latin typeface="Meiryo UI" panose="020B0604030504040204" pitchFamily="50" charset="-128"/>
              <a:ea typeface="Meiryo UI" panose="020B0604030504040204" pitchFamily="50" charset="-128"/>
            </a:endParaRPr>
          </a:p>
        </p:txBody>
      </p:sp>
      <p:sp>
        <p:nvSpPr>
          <p:cNvPr id="48" name="角丸四角形 47"/>
          <p:cNvSpPr/>
          <p:nvPr/>
        </p:nvSpPr>
        <p:spPr>
          <a:xfrm>
            <a:off x="3467132" y="2552519"/>
            <a:ext cx="343245" cy="243011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83077" tIns="9969" rIns="49846" bIns="9969" rtlCol="0" anchor="ctr" anchorCtr="0"/>
          <a:lstStyle/>
          <a:p>
            <a:pPr algn="ctr"/>
            <a:r>
              <a:rPr lang="ja-JP" altLang="en-US" sz="1662" b="1" dirty="0">
                <a:latin typeface="Meiryo UI" panose="020B0604030504040204" pitchFamily="50" charset="-128"/>
                <a:ea typeface="Meiryo UI" panose="020B0604030504040204" pitchFamily="50" charset="-128"/>
              </a:rPr>
              <a:t>共 同 設 置 規 約 案</a:t>
            </a:r>
            <a:endParaRPr lang="en-US" altLang="ja-JP" sz="1662" b="1" dirty="0">
              <a:latin typeface="Meiryo UI" panose="020B0604030504040204" pitchFamily="50" charset="-128"/>
              <a:ea typeface="Meiryo UI" panose="020B0604030504040204" pitchFamily="50" charset="-128"/>
            </a:endParaRPr>
          </a:p>
        </p:txBody>
      </p:sp>
      <p:sp>
        <p:nvSpPr>
          <p:cNvPr id="49" name="角丸四角形 48"/>
          <p:cNvSpPr/>
          <p:nvPr/>
        </p:nvSpPr>
        <p:spPr>
          <a:xfrm>
            <a:off x="5142446" y="2552519"/>
            <a:ext cx="465231" cy="243011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83077" tIns="9969" rIns="49846" bIns="9969" rtlCol="0" anchor="ctr" anchorCtr="0"/>
          <a:lstStyle/>
          <a:p>
            <a:pPr algn="ctr"/>
            <a:r>
              <a:rPr lang="ja-JP" altLang="en-US" sz="1662" b="1" dirty="0">
                <a:latin typeface="Meiryo UI" panose="020B0604030504040204" pitchFamily="50" charset="-128"/>
                <a:ea typeface="Meiryo UI" panose="020B0604030504040204" pitchFamily="50" charset="-128"/>
              </a:rPr>
              <a:t>補　正　予　算　案</a:t>
            </a:r>
            <a:endParaRPr lang="en-US" altLang="ja-JP" sz="1662" b="1" dirty="0">
              <a:latin typeface="Meiryo UI" panose="020B0604030504040204" pitchFamily="50" charset="-128"/>
              <a:ea typeface="Meiryo UI" panose="020B0604030504040204" pitchFamily="50" charset="-128"/>
            </a:endParaRPr>
          </a:p>
        </p:txBody>
      </p:sp>
      <p:sp>
        <p:nvSpPr>
          <p:cNvPr id="50" name="角丸四角形 49"/>
          <p:cNvSpPr/>
          <p:nvPr/>
        </p:nvSpPr>
        <p:spPr>
          <a:xfrm>
            <a:off x="6604762" y="2542457"/>
            <a:ext cx="465231" cy="243011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83077" tIns="9969" rIns="49846" bIns="9969" rtlCol="0" anchor="ctr" anchorCtr="0"/>
          <a:lstStyle/>
          <a:p>
            <a:pPr algn="ctr"/>
            <a:r>
              <a:rPr lang="ja-JP" altLang="en-US" sz="1662" b="1" dirty="0">
                <a:latin typeface="Meiryo UI" panose="020B0604030504040204" pitchFamily="50" charset="-128"/>
                <a:ea typeface="Meiryo UI" panose="020B0604030504040204" pitchFamily="50" charset="-128"/>
              </a:rPr>
              <a:t>補　正　予　算　案</a:t>
            </a:r>
            <a:endParaRPr lang="en-US" altLang="ja-JP" sz="1662" b="1" dirty="0">
              <a:latin typeface="Meiryo UI" panose="020B0604030504040204" pitchFamily="50" charset="-128"/>
              <a:ea typeface="Meiryo UI" panose="020B0604030504040204" pitchFamily="50" charset="-128"/>
            </a:endParaRPr>
          </a:p>
        </p:txBody>
      </p:sp>
      <p:sp>
        <p:nvSpPr>
          <p:cNvPr id="53" name="角丸四角形 52"/>
          <p:cNvSpPr/>
          <p:nvPr/>
        </p:nvSpPr>
        <p:spPr>
          <a:xfrm>
            <a:off x="8034798" y="1993474"/>
            <a:ext cx="752038" cy="3080525"/>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83077" tIns="9969" rIns="49846" bIns="9969" rtlCol="0" anchor="ctr" anchorCtr="0"/>
          <a:lstStyle/>
          <a:p>
            <a:pPr algn="ctr"/>
            <a:r>
              <a:rPr lang="ja-JP" altLang="en-US" sz="1846" b="1" dirty="0">
                <a:latin typeface="Meiryo UI" panose="020B0604030504040204" pitchFamily="50" charset="-128"/>
                <a:ea typeface="Meiryo UI" panose="020B0604030504040204" pitchFamily="50" charset="-128"/>
              </a:rPr>
              <a:t>万 博 推 進 局 設 置</a:t>
            </a:r>
            <a:endParaRPr lang="en-US" altLang="ja-JP" sz="1846" b="1" dirty="0">
              <a:latin typeface="Meiryo UI" panose="020B0604030504040204" pitchFamily="50" charset="-128"/>
              <a:ea typeface="Meiryo UI" panose="020B0604030504040204" pitchFamily="50" charset="-128"/>
            </a:endParaRPr>
          </a:p>
        </p:txBody>
      </p:sp>
      <p:sp>
        <p:nvSpPr>
          <p:cNvPr id="57" name="大かっこ 56"/>
          <p:cNvSpPr/>
          <p:nvPr/>
        </p:nvSpPr>
        <p:spPr>
          <a:xfrm>
            <a:off x="5142446" y="5290182"/>
            <a:ext cx="1927547" cy="514362"/>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defTabSz="779173"/>
            <a:endParaRPr lang="ja-JP" altLang="en-US" sz="1534">
              <a:solidFill>
                <a:prstClr val="black"/>
              </a:solidFill>
              <a:latin typeface="Calibri"/>
              <a:ea typeface="ＭＳ Ｐゴシック" panose="020B0600070205080204" pitchFamily="50" charset="-128"/>
            </a:endParaRPr>
          </a:p>
        </p:txBody>
      </p:sp>
      <p:sp>
        <p:nvSpPr>
          <p:cNvPr id="58" name="テキスト ボックス 57"/>
          <p:cNvSpPr txBox="1"/>
          <p:nvPr/>
        </p:nvSpPr>
        <p:spPr>
          <a:xfrm>
            <a:off x="7857544" y="1432160"/>
            <a:ext cx="1060907" cy="319639"/>
          </a:xfrm>
          <a:prstGeom prst="rect">
            <a:avLst/>
          </a:prstGeom>
          <a:noFill/>
        </p:spPr>
        <p:txBody>
          <a:bodyPr wrap="square" rtlCol="0">
            <a:spAutoFit/>
          </a:bodyPr>
          <a:lstStyle/>
          <a:p>
            <a:pPr algn="ctr"/>
            <a:r>
              <a:rPr lang="en-US" altLang="ja-JP" sz="1400" b="1" dirty="0" smtClean="0">
                <a:solidFill>
                  <a:srgbClr val="FF0000"/>
                </a:solidFill>
                <a:latin typeface="Meiryo UI" panose="020B0604030504040204" pitchFamily="50" charset="-128"/>
                <a:ea typeface="Meiryo UI" panose="020B0604030504040204" pitchFamily="50" charset="-128"/>
              </a:rPr>
              <a:t>11</a:t>
            </a:r>
            <a:r>
              <a:rPr lang="ja-JP" altLang="en-US" sz="1400" b="1" smtClean="0">
                <a:solidFill>
                  <a:srgbClr val="FF0000"/>
                </a:solidFill>
                <a:latin typeface="Meiryo UI" panose="020B0604030504040204" pitchFamily="50" charset="-128"/>
                <a:ea typeface="Meiryo UI" panose="020B0604030504040204" pitchFamily="50" charset="-128"/>
              </a:rPr>
              <a:t>月以降</a:t>
            </a:r>
            <a:endParaRPr lang="en-US" altLang="ja-JP" sz="1363" b="1" dirty="0">
              <a:solidFill>
                <a:srgbClr val="FF0000"/>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8856984" y="-36676"/>
            <a:ext cx="251520" cy="369332"/>
          </a:xfrm>
          <a:prstGeom prst="rect">
            <a:avLst/>
          </a:prstGeom>
          <a:noFill/>
        </p:spPr>
        <p:txBody>
          <a:bodyPr wrap="square" rtlCol="0">
            <a:spAutoFit/>
          </a:bodyPr>
          <a:lstStyle/>
          <a:p>
            <a:r>
              <a:rPr lang="ja-JP" altLang="en-US" b="1" dirty="0"/>
              <a:t>３</a:t>
            </a:r>
            <a:endParaRPr kumimoji="1" lang="ja-JP" altLang="en-US" b="1" dirty="0"/>
          </a:p>
        </p:txBody>
      </p:sp>
      <p:sp>
        <p:nvSpPr>
          <p:cNvPr id="29" name="テキスト ボックス 28"/>
          <p:cNvSpPr txBox="1"/>
          <p:nvPr/>
        </p:nvSpPr>
        <p:spPr>
          <a:xfrm>
            <a:off x="5266491" y="5260437"/>
            <a:ext cx="1969805" cy="688843"/>
          </a:xfrm>
          <a:prstGeom prst="rect">
            <a:avLst/>
          </a:prstGeom>
          <a:noFill/>
        </p:spPr>
        <p:txBody>
          <a:bodyPr wrap="square" rtlCol="0">
            <a:spAutoFit/>
          </a:bodyPr>
          <a:lstStyle/>
          <a:p>
            <a:pPr defTabSz="844083"/>
            <a:r>
              <a:rPr lang="en-US" altLang="ja-JP" sz="1292" dirty="0">
                <a:solidFill>
                  <a:prstClr val="black"/>
                </a:solidFill>
                <a:latin typeface="HG丸ｺﾞｼｯｸM-PRO" panose="020F0600000000000000" pitchFamily="50" charset="-128"/>
                <a:ea typeface="HG丸ｺﾞｼｯｸM-PRO" panose="020F0600000000000000" pitchFamily="50" charset="-128"/>
              </a:rPr>
              <a:t>※</a:t>
            </a:r>
            <a:r>
              <a:rPr lang="ja-JP" altLang="en-US" sz="1292" dirty="0">
                <a:solidFill>
                  <a:prstClr val="black"/>
                </a:solidFill>
                <a:latin typeface="HG丸ｺﾞｼｯｸM-PRO" panose="020F0600000000000000" pitchFamily="50" charset="-128"/>
                <a:ea typeface="HG丸ｺﾞｼｯｸM-PRO" panose="020F0600000000000000" pitchFamily="50" charset="-128"/>
              </a:rPr>
              <a:t>補正予算（府・市）</a:t>
            </a:r>
            <a:endParaRPr lang="en-US" altLang="ja-JP" sz="1292" dirty="0">
              <a:solidFill>
                <a:prstClr val="black"/>
              </a:solidFill>
              <a:latin typeface="HG丸ｺﾞｼｯｸM-PRO" panose="020F0600000000000000" pitchFamily="50" charset="-128"/>
              <a:ea typeface="HG丸ｺﾞｼｯｸM-PRO" panose="020F0600000000000000" pitchFamily="50" charset="-128"/>
            </a:endParaRPr>
          </a:p>
          <a:p>
            <a:pPr defTabSz="844083"/>
            <a:r>
              <a:rPr lang="ja-JP" altLang="en-US" sz="1292" dirty="0">
                <a:solidFill>
                  <a:prstClr val="black"/>
                </a:solidFill>
                <a:latin typeface="HG丸ｺﾞｼｯｸM-PRO" panose="020F0600000000000000" pitchFamily="50" charset="-128"/>
                <a:ea typeface="HG丸ｺﾞｼｯｸM-PRO" panose="020F0600000000000000" pitchFamily="50" charset="-128"/>
              </a:rPr>
              <a:t>　人件費・</a:t>
            </a:r>
            <a:r>
              <a:rPr lang="ja-JP" altLang="en-US" sz="1292" dirty="0" smtClean="0">
                <a:solidFill>
                  <a:prstClr val="black"/>
                </a:solidFill>
                <a:latin typeface="HG丸ｺﾞｼｯｸM-PRO" panose="020F0600000000000000" pitchFamily="50" charset="-128"/>
                <a:ea typeface="HG丸ｺﾞｼｯｸM-PRO" panose="020F0600000000000000" pitchFamily="50" charset="-128"/>
              </a:rPr>
              <a:t>事務費</a:t>
            </a:r>
            <a:endParaRPr lang="en-US" altLang="ja-JP" sz="1292" dirty="0" smtClean="0">
              <a:solidFill>
                <a:prstClr val="black"/>
              </a:solidFill>
              <a:latin typeface="HG丸ｺﾞｼｯｸM-PRO" panose="020F0600000000000000" pitchFamily="50" charset="-128"/>
              <a:ea typeface="HG丸ｺﾞｼｯｸM-PRO" panose="020F0600000000000000" pitchFamily="50" charset="-128"/>
            </a:endParaRPr>
          </a:p>
          <a:p>
            <a:pPr defTabSz="844083"/>
            <a:r>
              <a:rPr lang="ja-JP" altLang="en-US" sz="1292"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292" dirty="0" smtClean="0">
                <a:latin typeface="HG丸ｺﾞｼｯｸM-PRO" panose="020F0600000000000000" pitchFamily="50" charset="-128"/>
                <a:ea typeface="HG丸ｺﾞｼｯｸM-PRO" panose="020F0600000000000000" pitchFamily="50" charset="-128"/>
              </a:rPr>
              <a:t>執務室移転経費 </a:t>
            </a:r>
            <a:r>
              <a:rPr lang="ja-JP" altLang="en-US" sz="1292" dirty="0">
                <a:latin typeface="HG丸ｺﾞｼｯｸM-PRO" panose="020F0600000000000000" pitchFamily="50" charset="-128"/>
                <a:ea typeface="HG丸ｺﾞｼｯｸM-PRO" panose="020F0600000000000000" pitchFamily="50" charset="-128"/>
              </a:rPr>
              <a:t>等</a:t>
            </a:r>
            <a:endParaRPr lang="en-US" altLang="ja-JP" sz="1292"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30682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dirty="0">
            <a:solidFill>
              <a:srgbClr val="00206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5A2863-7785-469C-B3B1-F2A678251D79}">
  <ds:schemaRefs>
    <ds:schemaRef ds:uri="http://schemas.microsoft.com/office/infopath/2007/PartnerControls"/>
    <ds:schemaRef ds:uri="http://purl.org/dc/elements/1.1/"/>
    <ds:schemaRef ds:uri="http://schemas.microsoft.com/office/2006/metadata/properties"/>
    <ds:schemaRef ds:uri="2be2acaf-88a6-4029-b366-c28176c79890"/>
    <ds:schemaRef ds:uri="http://schemas.microsoft.com/office/2006/documentManagement/types"/>
    <ds:schemaRef ds:uri="http://schemas.openxmlformats.org/package/2006/metadata/core-properties"/>
    <ds:schemaRef ds:uri="http://purl.org/dc/dcmitype/"/>
    <ds:schemaRef ds:uri="http://www.w3.org/XML/1998/namespace"/>
    <ds:schemaRef ds:uri="http://purl.org/dc/terms/"/>
  </ds:schemaRefs>
</ds:datastoreItem>
</file>

<file path=customXml/itemProps2.xml><?xml version="1.0" encoding="utf-8"?>
<ds:datastoreItem xmlns:ds="http://schemas.openxmlformats.org/officeDocument/2006/customXml" ds:itemID="{97DF86EC-0CBD-4103-891C-B753F36B5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0C22DA-4779-43C0-9BAC-08E3D8A497EB}">
  <ds:schemaRefs>
    <ds:schemaRef ds:uri="http://schemas.microsoft.com/sharepoint/v3/contenttype/forms"/>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