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&#65279;<?xml version="1.0" encoding="utf-8" standalone="yes"?>
<Relationships xmlns="http://schemas.openxmlformats.org/package/2006/relationships">
  <Relationship Id="rId1" Type="http://schemas.openxmlformats.org/officeDocument/2006/relationships/officeDocument" Target="ppt/presentation.xml" />
  <Relationship Id="rId4" Type="http://schemas.openxmlformats.org/officeDocument/2006/relationships/custom-properties" Target="docProps/custom.xml" />
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0"/>
  </p:notesMasterIdLst>
  <p:sldIdLst>
    <p:sldId id="499" r:id="rId5"/>
    <p:sldId id="766" r:id="rId6"/>
    <p:sldId id="768" r:id="rId7"/>
    <p:sldId id="767" r:id="rId8"/>
    <p:sldId id="769" r:id="rId9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南　威史" initials="南　威史" lastIdx="0" clrIdx="0">
    <p:extLst/>
  </p:cmAuthor>
  <p:cmAuthor id="2" name="岩間　真樹" initials="岩間　真樹" lastIdx="1" clrIdx="1">
    <p:extLst>
      <p:ext uri="{19B8F6BF-5375-455C-9EA6-DF929625EA0E}">
        <p15:presenceInfo xmlns:p15="http://schemas.microsoft.com/office/powerpoint/2012/main" userId="岩間　真樹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FFCC00"/>
    <a:srgbClr val="FFFF99"/>
    <a:srgbClr val="0066CC"/>
    <a:srgbClr val="99FF99"/>
    <a:srgbClr val="CC0000"/>
    <a:srgbClr val="FAC090"/>
    <a:srgbClr val="00B050"/>
    <a:srgbClr val="CC0066"/>
    <a:srgbClr val="FCF8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894" autoAdjust="0"/>
    <p:restoredTop sz="93236" autoAdjust="0"/>
  </p:normalViewPr>
  <p:slideViewPr>
    <p:cSldViewPr>
      <p:cViewPr varScale="1">
        <p:scale>
          <a:sx n="69" d="100"/>
          <a:sy n="69" d="100"/>
        </p:scale>
        <p:origin x="160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&#65279;<?xml version="1.0" encoding="utf-8" standalone="yes"?>
<Relationships xmlns="http://schemas.openxmlformats.org/package/2006/relationships">
  <Relationship Id="rId8" Type="http://schemas.openxmlformats.org/officeDocument/2006/relationships/slide" Target="slides/slide4.xml" />
  <Relationship Id="rId13" Type="http://schemas.openxmlformats.org/officeDocument/2006/relationships/viewProps" Target="viewProps.xml" />
  <Relationship Id="rId3" Type="http://schemas.openxmlformats.org/officeDocument/2006/relationships/customXml" Target="../customXml/item3.xml" />
  <Relationship Id="rId7" Type="http://schemas.openxmlformats.org/officeDocument/2006/relationships/slide" Target="slides/slide3.xml" />
  <Relationship Id="rId12" Type="http://schemas.openxmlformats.org/officeDocument/2006/relationships/presProps" Target="presProps.xml" />
  <Relationship Id="rId2" Type="http://schemas.openxmlformats.org/officeDocument/2006/relationships/customXml" Target="../customXml/item2.xml" />
  <Relationship Id="rId1" Type="http://schemas.openxmlformats.org/officeDocument/2006/relationships/customXml" Target="../customXml/item1.xml" />
  <Relationship Id="rId6" Type="http://schemas.openxmlformats.org/officeDocument/2006/relationships/slide" Target="slides/slide2.xml" />
  <Relationship Id="rId11" Type="http://schemas.openxmlformats.org/officeDocument/2006/relationships/commentAuthors" Target="commentAuthors.xml" />
  <Relationship Id="rId5" Type="http://schemas.openxmlformats.org/officeDocument/2006/relationships/slide" Target="slides/slide1.xml" />
  <Relationship Id="rId15" Type="http://schemas.openxmlformats.org/officeDocument/2006/relationships/tableStyles" Target="tableStyles.xml" />
  <Relationship Id="rId10" Type="http://schemas.openxmlformats.org/officeDocument/2006/relationships/notesMaster" Target="notesMasters/notesMaster1.xml" />
  <Relationship Id="rId4" Type="http://schemas.openxmlformats.org/officeDocument/2006/relationships/slideMaster" Target="slideMasters/slideMaster1.xml" />
  <Relationship Id="rId9" Type="http://schemas.openxmlformats.org/officeDocument/2006/relationships/slide" Target="slides/slide5.xml" />
  <Relationship Id="rId14" Type="http://schemas.openxmlformats.org/officeDocument/2006/relationships/theme" Target="theme/theme1.xml" />
</Relationships>
</file>

<file path=ppt/notesMasters/_rels/notesMaster1.xml.rels>&#65279;<?xml version="1.0" encoding="utf-8" standalone="yes"?>
<Relationships xmlns="http://schemas.openxmlformats.org/package/2006/relationships">
  <Relationship Id="rId1" Type="http://schemas.openxmlformats.org/officeDocument/2006/relationships/theme" Target="../theme/theme2.xml" />
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9" y="3"/>
            <a:ext cx="2949787" cy="496967"/>
          </a:xfrm>
          <a:prstGeom prst="rect">
            <a:avLst/>
          </a:prstGeom>
        </p:spPr>
        <p:txBody>
          <a:bodyPr vert="horz" lIns="91367" tIns="45681" rIns="91367" bIns="45681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47" y="3"/>
            <a:ext cx="2949787" cy="496967"/>
          </a:xfrm>
          <a:prstGeom prst="rect">
            <a:avLst/>
          </a:prstGeom>
        </p:spPr>
        <p:txBody>
          <a:bodyPr vert="horz" lIns="91367" tIns="45681" rIns="91367" bIns="45681" rtlCol="0"/>
          <a:lstStyle>
            <a:lvl1pPr algn="r">
              <a:defRPr sz="1200"/>
            </a:lvl1pPr>
          </a:lstStyle>
          <a:p>
            <a:fld id="{3D16FDEC-560D-45FF-95E3-45F1DE396D79}" type="datetimeFigureOut">
              <a:rPr kumimoji="1" lang="ja-JP" altLang="en-US" smtClean="0"/>
              <a:t>2021/4/26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68875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67" tIns="45681" rIns="91367" bIns="45681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1" y="4721194"/>
            <a:ext cx="5445760" cy="4472702"/>
          </a:xfrm>
          <a:prstGeom prst="rect">
            <a:avLst/>
          </a:prstGeom>
        </p:spPr>
        <p:txBody>
          <a:bodyPr vert="horz" lIns="91367" tIns="45681" rIns="91367" bIns="45681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9" y="9440648"/>
            <a:ext cx="2949787" cy="496967"/>
          </a:xfrm>
          <a:prstGeom prst="rect">
            <a:avLst/>
          </a:prstGeom>
        </p:spPr>
        <p:txBody>
          <a:bodyPr vert="horz" lIns="91367" tIns="45681" rIns="91367" bIns="45681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47" y="9440648"/>
            <a:ext cx="2949787" cy="496967"/>
          </a:xfrm>
          <a:prstGeom prst="rect">
            <a:avLst/>
          </a:prstGeom>
        </p:spPr>
        <p:txBody>
          <a:bodyPr vert="horz" lIns="91367" tIns="45681" rIns="91367" bIns="45681" rtlCol="0" anchor="b"/>
          <a:lstStyle>
            <a:lvl1pPr algn="r">
              <a:defRPr sz="1200"/>
            </a:lvl1pPr>
          </a:lstStyle>
          <a:p>
            <a:fld id="{7DFC286C-5495-4B3F-9CAF-8B4C2DB5627F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351442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&#65279;<?xml version="1.0" encoding="utf-8" standalone="yes"?>
<Relationships xmlns="http://schemas.openxmlformats.org/package/2006/relationships">
  <Relationship Id="rId2" Type="http://schemas.openxmlformats.org/officeDocument/2006/relationships/slide" Target="../slides/slide2.xml" />
  <Relationship Id="rId1" Type="http://schemas.openxmlformats.org/officeDocument/2006/relationships/notesMaster" Target="../notesMasters/notesMaster1.xml" />
</Relationships>
</file>

<file path=ppt/notesSlides/_rels/notesSlide2.xml.rels>&#65279;<?xml version="1.0" encoding="utf-8" standalone="yes"?>
<Relationships xmlns="http://schemas.openxmlformats.org/package/2006/relationships">
  <Relationship Id="rId2" Type="http://schemas.openxmlformats.org/officeDocument/2006/relationships/slide" Target="../slides/slide3.xml" />
  <Relationship Id="rId1" Type="http://schemas.openxmlformats.org/officeDocument/2006/relationships/notesMaster" Target="../notesMasters/notesMaster1.xml" />
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22286">
              <a:defRPr/>
            </a:pPr>
            <a:fld id="{A0C3B56F-56AB-411F-8724-511B22958D15}" type="slidenum">
              <a:rPr lang="ja-JP" altLang="en-US">
                <a:solidFill>
                  <a:prstClr val="black"/>
                </a:solidFill>
                <a:latin typeface="Calibri"/>
                <a:ea typeface="ＭＳ Ｐゴシック" panose="020B0600070205080204" pitchFamily="50" charset="-128"/>
              </a:rPr>
              <a:pPr defTabSz="922286">
                <a:defRPr/>
              </a:pPr>
              <a:t>2</a:t>
            </a:fld>
            <a:endParaRPr lang="ja-JP" altLang="en-US" dirty="0">
              <a:solidFill>
                <a:prstClr val="black"/>
              </a:solidFill>
              <a:latin typeface="Calibri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040149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22286">
              <a:defRPr/>
            </a:pPr>
            <a:fld id="{A0C3B56F-56AB-411F-8724-511B22958D15}" type="slidenum">
              <a:rPr lang="ja-JP" altLang="en-US">
                <a:solidFill>
                  <a:prstClr val="black"/>
                </a:solidFill>
                <a:latin typeface="Calibri"/>
                <a:ea typeface="ＭＳ Ｐゴシック" panose="020B0600070205080204" pitchFamily="50" charset="-128"/>
              </a:rPr>
              <a:pPr defTabSz="922286">
                <a:defRPr/>
              </a:pPr>
              <a:t>3</a:t>
            </a:fld>
            <a:endParaRPr lang="ja-JP" altLang="en-US" dirty="0">
              <a:solidFill>
                <a:prstClr val="black"/>
              </a:solidFill>
              <a:latin typeface="Calibri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67130833"/>
      </p:ext>
    </p:extLst>
  </p:cSld>
  <p:clrMapOvr>
    <a:masterClrMapping/>
  </p:clrMapOvr>
</p:notes>
</file>

<file path=ppt/slideLayouts/_rels/slideLayout1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10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11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2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3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4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5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6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7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8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9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CEB61-D550-49C6-B080-48169EB2B425}" type="datetime1">
              <a:rPr kumimoji="1" lang="ja-JP" altLang="en-US" smtClean="0"/>
              <a:t>2021/4/26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0C1E9-C3A9-49FF-89BE-D69ADEA35F5B}" type="datetime1">
              <a:rPr kumimoji="1" lang="ja-JP" altLang="en-US" smtClean="0"/>
              <a:t>2021/4/26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FADCD-D22A-4C29-BE4D-8A6D79E6B0A0}" type="datetime1">
              <a:rPr kumimoji="1" lang="ja-JP" altLang="en-US" smtClean="0"/>
              <a:t>2021/4/26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AAF27-DC6A-41D9-B75F-12D67A6EDC02}" type="datetime1">
              <a:rPr kumimoji="1" lang="ja-JP" altLang="en-US" smtClean="0"/>
              <a:t>2021/4/26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1114B-564A-49C4-B6C3-E3643FDCAEA0}" type="datetime1">
              <a:rPr kumimoji="1" lang="ja-JP" altLang="en-US" smtClean="0"/>
              <a:t>2021/4/26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898C5-5400-4D50-9E93-3E65605B6A2D}" type="datetime1">
              <a:rPr kumimoji="1" lang="ja-JP" altLang="en-US" smtClean="0"/>
              <a:t>2021/4/26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288A-4375-4E53-9EB4-F10B32466F00}" type="datetime1">
              <a:rPr kumimoji="1" lang="ja-JP" altLang="en-US" smtClean="0"/>
              <a:t>2021/4/26</a:t>
            </a:fld>
            <a:endParaRPr kumimoji="1" lang="ja-JP" altLang="en-US" dirty="0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DE6ED-CCC1-4377-BCFB-63FE6A18BC68}" type="datetime1">
              <a:rPr kumimoji="1" lang="ja-JP" altLang="en-US" smtClean="0"/>
              <a:t>2021/4/26</a:t>
            </a:fld>
            <a:endParaRPr kumimoji="1" lang="ja-JP" altLang="en-US" dirty="0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1FE72-98B6-42D6-8BCD-D4F7C0308C0F}" type="datetime1">
              <a:rPr kumimoji="1" lang="ja-JP" altLang="en-US" smtClean="0"/>
              <a:t>2021/4/26</a:t>
            </a:fld>
            <a:endParaRPr kumimoji="1" lang="ja-JP" altLang="en-US" dirty="0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BA953-9211-4D14-9964-C9843E55E6E8}" type="datetime1">
              <a:rPr kumimoji="1" lang="ja-JP" altLang="en-US" smtClean="0"/>
              <a:t>2021/4/26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0B567-58AB-4E59-813A-F1599F8C5AD7}" type="datetime1">
              <a:rPr kumimoji="1" lang="ja-JP" altLang="en-US" smtClean="0"/>
              <a:t>2021/4/26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&#65279;<?xml version="1.0" encoding="utf-8" standalone="yes"?>
<Relationships xmlns="http://schemas.openxmlformats.org/package/2006/relationships">
  <Relationship Id="rId8" Type="http://schemas.openxmlformats.org/officeDocument/2006/relationships/slideLayout" Target="../slideLayouts/slideLayout8.xml" />
  <Relationship Id="rId3" Type="http://schemas.openxmlformats.org/officeDocument/2006/relationships/slideLayout" Target="../slideLayouts/slideLayout3.xml" />
  <Relationship Id="rId7" Type="http://schemas.openxmlformats.org/officeDocument/2006/relationships/slideLayout" Target="../slideLayouts/slideLayout7.xml" />
  <Relationship Id="rId12" Type="http://schemas.openxmlformats.org/officeDocument/2006/relationships/theme" Target="../theme/theme1.xml" />
  <Relationship Id="rId2" Type="http://schemas.openxmlformats.org/officeDocument/2006/relationships/slideLayout" Target="../slideLayouts/slideLayout2.xml" />
  <Relationship Id="rId1" Type="http://schemas.openxmlformats.org/officeDocument/2006/relationships/slideLayout" Target="../slideLayouts/slideLayout1.xml" />
  <Relationship Id="rId6" Type="http://schemas.openxmlformats.org/officeDocument/2006/relationships/slideLayout" Target="../slideLayouts/slideLayout6.xml" />
  <Relationship Id="rId11" Type="http://schemas.openxmlformats.org/officeDocument/2006/relationships/slideLayout" Target="../slideLayouts/slideLayout11.xml" />
  <Relationship Id="rId5" Type="http://schemas.openxmlformats.org/officeDocument/2006/relationships/slideLayout" Target="../slideLayouts/slideLayout5.xml" />
  <Relationship Id="rId10" Type="http://schemas.openxmlformats.org/officeDocument/2006/relationships/slideLayout" Target="../slideLayouts/slideLayout10.xml" />
  <Relationship Id="rId4" Type="http://schemas.openxmlformats.org/officeDocument/2006/relationships/slideLayout" Target="../slideLayouts/slideLayout4.xml" />
  <Relationship Id="rId9" Type="http://schemas.openxmlformats.org/officeDocument/2006/relationships/slideLayout" Target="../slideLayouts/slideLayout9.xml" />
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526C0B-08FA-45FD-BCFA-B0A9D35959AD}" type="datetime1">
              <a:rPr kumimoji="1" lang="ja-JP" altLang="en-US" smtClean="0"/>
              <a:t>2021/4/26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
<Relationships xmlns="http://schemas.openxmlformats.org/package/2006/relationships">
  <Relationship Id="rId1" Type="http://schemas.openxmlformats.org/officeDocument/2006/relationships/slideLayout" Target="../slideLayouts/slideLayout1.xml" />
</Relationships>
</file>

<file path=ppt/slides/_rels/slide2.xml.rels>&#65279;<?xml version="1.0" encoding="utf-8" standalone="yes"?>
<Relationships xmlns="http://schemas.openxmlformats.org/package/2006/relationships">
  <Relationship Id="rId2" Type="http://schemas.openxmlformats.org/officeDocument/2006/relationships/notesSlide" Target="../notesSlides/notesSlide1.xml" />
  <Relationship Id="rId1" Type="http://schemas.openxmlformats.org/officeDocument/2006/relationships/slideLayout" Target="../slideLayouts/slideLayout7.xml" />
</Relationships>
</file>

<file path=ppt/slides/_rels/slide3.xml.rels>&#65279;<?xml version="1.0" encoding="utf-8" standalone="yes"?>
<Relationships xmlns="http://schemas.openxmlformats.org/package/2006/relationships">
  <Relationship Id="rId2" Type="http://schemas.openxmlformats.org/officeDocument/2006/relationships/notesSlide" Target="../notesSlides/notesSlide2.xml" />
  <Relationship Id="rId1" Type="http://schemas.openxmlformats.org/officeDocument/2006/relationships/slideLayout" Target="../slideLayouts/slideLayout7.xml" />
</Relationships>
</file>

<file path=ppt/slides/_rels/slide4.xml.rels>&#65279;<?xml version="1.0" encoding="utf-8" standalone="yes"?>
<Relationships xmlns="http://schemas.openxmlformats.org/package/2006/relationships">
  <Relationship Id="rId1" Type="http://schemas.openxmlformats.org/officeDocument/2006/relationships/slideLayout" Target="../slideLayouts/slideLayout7.xml" />
</Relationships>
</file>

<file path=ppt/slides/_rels/slide5.xml.rels>&#65279;<?xml version="1.0" encoding="utf-8" standalone="yes"?>
<Relationships xmlns="http://schemas.openxmlformats.org/package/2006/relationships">
  <Relationship Id="rId1" Type="http://schemas.openxmlformats.org/officeDocument/2006/relationships/slideLayout" Target="../slideLayouts/slideLayout7.xml" />
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2492896"/>
            <a:ext cx="9144000" cy="1093912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</a:pPr>
            <a:r>
              <a:rPr lang="ja-JP" altLang="en-US" sz="2400" b="1" dirty="0" smtClean="0">
                <a:solidFill>
                  <a:schemeClr val="tx2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大阪都市計画局設置（案）の概要</a:t>
            </a:r>
            <a:endParaRPr kumimoji="1" lang="ja-JP" altLang="en-US" sz="2400" b="1" dirty="0">
              <a:solidFill>
                <a:schemeClr val="tx2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0" y="0"/>
            <a:ext cx="9144000" cy="36004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6" name="直線コネクタ 5"/>
          <p:cNvCxnSpPr/>
          <p:nvPr/>
        </p:nvCxnSpPr>
        <p:spPr>
          <a:xfrm>
            <a:off x="539552" y="3429000"/>
            <a:ext cx="810000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サブタイトル 4"/>
          <p:cNvSpPr>
            <a:spLocks noGrp="1"/>
          </p:cNvSpPr>
          <p:nvPr>
            <p:ph type="subTitle" idx="1"/>
          </p:nvPr>
        </p:nvSpPr>
        <p:spPr>
          <a:xfrm>
            <a:off x="299262" y="4149080"/>
            <a:ext cx="8580579" cy="1752600"/>
          </a:xfrm>
        </p:spPr>
        <p:txBody>
          <a:bodyPr>
            <a:normAutofit/>
          </a:bodyPr>
          <a:lstStyle/>
          <a:p>
            <a:endParaRPr lang="en-US" altLang="ja-JP" sz="2400" dirty="0">
              <a:solidFill>
                <a:schemeClr val="tx2">
                  <a:lumMod val="50000"/>
                </a:schemeClr>
              </a:solidFill>
            </a:endParaRPr>
          </a:p>
          <a:p>
            <a:endParaRPr kumimoji="1" lang="en-US" altLang="ja-JP" sz="2400" dirty="0" smtClean="0">
              <a:solidFill>
                <a:schemeClr val="tx2">
                  <a:lumMod val="50000"/>
                </a:schemeClr>
              </a:solidFill>
            </a:endParaRPr>
          </a:p>
          <a:p>
            <a:r>
              <a:rPr kumimoji="1" lang="ja-JP" altLang="en-US" sz="2400" dirty="0" smtClean="0">
                <a:solidFill>
                  <a:schemeClr val="tx1"/>
                </a:solidFill>
              </a:rPr>
              <a:t>大阪府都市整備部・住宅まちづくり部／大阪市都市計画局</a:t>
            </a:r>
            <a:endParaRPr kumimoji="1"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7256766" y="949388"/>
            <a:ext cx="1503325" cy="412884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kumimoji="1" lang="ja-JP" altLang="en-US" smtClean="0">
                <a:solidFill>
                  <a:schemeClr val="tx2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資料４</a:t>
            </a:r>
            <a:endParaRPr kumimoji="1" lang="ja-JP" altLang="en-US" dirty="0">
              <a:solidFill>
                <a:schemeClr val="tx2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" name="テキスト ボックス 6"/>
          <p:cNvSpPr txBox="1"/>
          <p:nvPr/>
        </p:nvSpPr>
        <p:spPr>
          <a:xfrm>
            <a:off x="5508105" y="373325"/>
            <a:ext cx="36358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1400" dirty="0" smtClean="0">
                <a:solidFill>
                  <a:schemeClr val="tx2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2021</a:t>
            </a:r>
            <a:r>
              <a:rPr kumimoji="1" lang="en-US" altLang="ja-JP" sz="1400" dirty="0" smtClean="0">
                <a:solidFill>
                  <a:schemeClr val="tx2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.</a:t>
            </a:r>
            <a:r>
              <a:rPr lang="en-US" altLang="ja-JP" sz="1400" dirty="0" smtClean="0">
                <a:solidFill>
                  <a:schemeClr val="tx2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</a:t>
            </a:r>
            <a:r>
              <a:rPr kumimoji="1" lang="en-US" altLang="ja-JP" sz="1400" dirty="0" smtClean="0">
                <a:solidFill>
                  <a:schemeClr val="tx2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.</a:t>
            </a:r>
            <a:r>
              <a:rPr lang="en-US" altLang="ja-JP" sz="1400" dirty="0">
                <a:solidFill>
                  <a:schemeClr val="tx2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27</a:t>
            </a:r>
            <a:endParaRPr kumimoji="1" lang="en-US" altLang="ja-JP" sz="1400" dirty="0" smtClean="0">
              <a:solidFill>
                <a:schemeClr val="tx2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400" dirty="0" smtClean="0">
                <a:solidFill>
                  <a:schemeClr val="tx2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第２回 副首都</a:t>
            </a:r>
            <a:r>
              <a:rPr lang="ja-JP" altLang="en-US" sz="1400" dirty="0">
                <a:solidFill>
                  <a:schemeClr val="tx2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推進</a:t>
            </a:r>
            <a:r>
              <a:rPr lang="ja-JP" altLang="en-US" sz="1400" dirty="0" smtClean="0">
                <a:solidFill>
                  <a:schemeClr val="tx2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本部（大阪府市）会議</a:t>
            </a:r>
            <a:endParaRPr kumimoji="1" lang="ja-JP" altLang="en-US" sz="1400" dirty="0">
              <a:solidFill>
                <a:schemeClr val="tx2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0634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正方形/長方形 44"/>
          <p:cNvSpPr/>
          <p:nvPr/>
        </p:nvSpPr>
        <p:spPr>
          <a:xfrm>
            <a:off x="18488" y="-31768"/>
            <a:ext cx="9066167" cy="577110"/>
          </a:xfrm>
          <a:prstGeom prst="rect">
            <a:avLst/>
          </a:prstGeom>
          <a:noFill/>
          <a:ln w="19050" cap="flat" cmpd="sng" algn="ctr">
            <a:noFill/>
            <a:prstDash val="sysDot"/>
          </a:ln>
          <a:effectLst/>
        </p:spPr>
        <p:txBody>
          <a:bodyPr rtlCol="0" anchor="ctr"/>
          <a:lstStyle/>
          <a:p>
            <a:pPr marL="0" marR="0" lvl="0" indent="0" algn="l" defTabSz="8440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大阪都市計画局設置の概要</a:t>
            </a:r>
            <a:endParaRPr kumimoji="0" lang="ja-JP" altLang="en-US" sz="14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46" name="直線コネクタ 45"/>
          <p:cNvCxnSpPr/>
          <p:nvPr/>
        </p:nvCxnSpPr>
        <p:spPr>
          <a:xfrm>
            <a:off x="3567" y="476672"/>
            <a:ext cx="9144000" cy="0"/>
          </a:xfrm>
          <a:prstGeom prst="line">
            <a:avLst/>
          </a:prstGeom>
          <a:ln w="47625">
            <a:gradFill flip="none" rotWithShape="1">
              <a:gsLst>
                <a:gs pos="0">
                  <a:schemeClr val="accent1">
                    <a:lumMod val="40000"/>
                    <a:lumOff val="60000"/>
                  </a:schemeClr>
                </a:gs>
                <a:gs pos="46000">
                  <a:schemeClr val="accent1">
                    <a:lumMod val="95000"/>
                    <a:lumOff val="5000"/>
                  </a:schemeClr>
                </a:gs>
                <a:gs pos="100000">
                  <a:schemeClr val="accent1">
                    <a:lumMod val="60000"/>
                  </a:schemeClr>
                </a:gs>
              </a:gsLst>
              <a:path path="circle">
                <a:fillToRect l="100000" b="100000"/>
              </a:path>
              <a:tileRect t="-100000" r="-10000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正方形/長方形 69"/>
          <p:cNvSpPr/>
          <p:nvPr/>
        </p:nvSpPr>
        <p:spPr>
          <a:xfrm>
            <a:off x="8773140" y="-99392"/>
            <a:ext cx="479380" cy="4717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 </a:t>
            </a:r>
            <a:r>
              <a:rPr kumimoji="1" lang="en-US" altLang="ja-JP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1</a:t>
            </a:r>
            <a:endParaRPr kumimoji="1" lang="ja-JP" altLang="en-US" sz="20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8" name="角丸四角形 27"/>
          <p:cNvSpPr/>
          <p:nvPr/>
        </p:nvSpPr>
        <p:spPr>
          <a:xfrm>
            <a:off x="179512" y="623064"/>
            <a:ext cx="8712968" cy="786449"/>
          </a:xfrm>
          <a:prstGeom prst="roundRect">
            <a:avLst>
              <a:gd name="adj" fmla="val 6526"/>
            </a:avLst>
          </a:prstGeom>
          <a:noFill/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b="1" dirty="0" smtClean="0">
                <a:solidFill>
                  <a:schemeClr val="tx1"/>
                </a:solidFill>
              </a:rPr>
              <a:t>【</a:t>
            </a:r>
            <a:r>
              <a:rPr kumimoji="1" lang="ja-JP" altLang="en-US" b="1" dirty="0" smtClean="0">
                <a:solidFill>
                  <a:schemeClr val="tx1"/>
                </a:solidFill>
              </a:rPr>
              <a:t>目的</a:t>
            </a:r>
            <a:r>
              <a:rPr kumimoji="1" lang="en-US" altLang="ja-JP" b="1" dirty="0" smtClean="0">
                <a:solidFill>
                  <a:schemeClr val="tx1"/>
                </a:solidFill>
              </a:rPr>
              <a:t>】</a:t>
            </a:r>
          </a:p>
          <a:p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大阪</a:t>
            </a:r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の成長及び発展を支える大都市の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まちづくりについて、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広域的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な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視点から府市一体で推進する。</a:t>
            </a:r>
            <a:endParaRPr kumimoji="1" lang="en-US" altLang="ja-JP" sz="14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9" name="角丸四角形 28"/>
          <p:cNvSpPr/>
          <p:nvPr/>
        </p:nvSpPr>
        <p:spPr>
          <a:xfrm>
            <a:off x="179512" y="3429000"/>
            <a:ext cx="8712968" cy="3249804"/>
          </a:xfrm>
          <a:prstGeom prst="roundRect">
            <a:avLst>
              <a:gd name="adj" fmla="val 6398"/>
            </a:avLst>
          </a:prstGeom>
          <a:noFill/>
          <a:ln w="63500" cmpd="dbl">
            <a:solidFill>
              <a:srgbClr val="9900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37" name="角丸四角形 36"/>
          <p:cNvSpPr/>
          <p:nvPr/>
        </p:nvSpPr>
        <p:spPr>
          <a:xfrm>
            <a:off x="3131840" y="3241551"/>
            <a:ext cx="2919994" cy="330240"/>
          </a:xfrm>
          <a:prstGeom prst="roundRect">
            <a:avLst>
              <a:gd name="adj" fmla="val 28087"/>
            </a:avLst>
          </a:prstGeom>
          <a:solidFill>
            <a:srgbClr val="990033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zh-CN" altLang="en-US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大阪都市計画局</a:t>
            </a:r>
            <a:endParaRPr kumimoji="1" lang="ja-JP" altLang="en-US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9" name="角丸四角形 38"/>
          <p:cNvSpPr/>
          <p:nvPr/>
        </p:nvSpPr>
        <p:spPr>
          <a:xfrm>
            <a:off x="179511" y="2958908"/>
            <a:ext cx="2501295" cy="470092"/>
          </a:xfrm>
          <a:prstGeom prst="roundRect">
            <a:avLst>
              <a:gd name="adj" fmla="val 6526"/>
            </a:avLst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b="1" dirty="0" smtClean="0">
                <a:solidFill>
                  <a:schemeClr val="tx1"/>
                </a:solidFill>
              </a:rPr>
              <a:t>【</a:t>
            </a:r>
            <a:r>
              <a:rPr kumimoji="1" lang="ja-JP" altLang="en-US" b="1" dirty="0" smtClean="0">
                <a:solidFill>
                  <a:schemeClr val="tx1"/>
                </a:solidFill>
              </a:rPr>
              <a:t>新組織の事務</a:t>
            </a:r>
            <a:r>
              <a:rPr lang="ja-JP" altLang="en-US" b="1" dirty="0" smtClean="0">
                <a:solidFill>
                  <a:schemeClr val="tx1"/>
                </a:solidFill>
              </a:rPr>
              <a:t>概要</a:t>
            </a:r>
            <a:r>
              <a:rPr kumimoji="1" lang="en-US" altLang="ja-JP" b="1" dirty="0" smtClean="0">
                <a:solidFill>
                  <a:schemeClr val="tx1"/>
                </a:solidFill>
              </a:rPr>
              <a:t>】</a:t>
            </a:r>
          </a:p>
        </p:txBody>
      </p:sp>
      <p:sp>
        <p:nvSpPr>
          <p:cNvPr id="40" name="下矢印 39"/>
          <p:cNvSpPr/>
          <p:nvPr/>
        </p:nvSpPr>
        <p:spPr>
          <a:xfrm>
            <a:off x="2555776" y="1513877"/>
            <a:ext cx="4057911" cy="232435"/>
          </a:xfrm>
          <a:prstGeom prst="downArrow">
            <a:avLst>
              <a:gd name="adj1" fmla="val 100000"/>
              <a:gd name="adj2" fmla="val 10000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角丸四角形 22"/>
          <p:cNvSpPr/>
          <p:nvPr/>
        </p:nvSpPr>
        <p:spPr>
          <a:xfrm>
            <a:off x="179512" y="1844824"/>
            <a:ext cx="8712968" cy="1082116"/>
          </a:xfrm>
          <a:prstGeom prst="roundRect">
            <a:avLst>
              <a:gd name="adj" fmla="val 6526"/>
            </a:avLst>
          </a:prstGeom>
          <a:noFill/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b="1" dirty="0" smtClean="0">
                <a:solidFill>
                  <a:schemeClr val="tx1"/>
                </a:solidFill>
              </a:rPr>
              <a:t>【</a:t>
            </a:r>
            <a:r>
              <a:rPr kumimoji="1" lang="ja-JP" altLang="en-US" b="1" dirty="0" smtClean="0">
                <a:solidFill>
                  <a:schemeClr val="tx1"/>
                </a:solidFill>
              </a:rPr>
              <a:t>設置</a:t>
            </a:r>
            <a:r>
              <a:rPr kumimoji="1" lang="ja-JP" altLang="en-US" b="1" dirty="0">
                <a:solidFill>
                  <a:schemeClr val="tx1"/>
                </a:solidFill>
              </a:rPr>
              <a:t>の効果</a:t>
            </a:r>
            <a:r>
              <a:rPr kumimoji="1" lang="en-US" altLang="ja-JP" b="1" dirty="0" smtClean="0">
                <a:solidFill>
                  <a:schemeClr val="tx1"/>
                </a:solidFill>
              </a:rPr>
              <a:t>】</a:t>
            </a:r>
          </a:p>
          <a:p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○「ワンストップ窓口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」の設置に</a:t>
            </a:r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よる、民間事業者の負担軽減・利便性の向上</a:t>
            </a:r>
          </a:p>
          <a:p>
            <a:r>
              <a:rPr kumimoji="1"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○大阪市の持つノウハウの府域全体への展開</a:t>
            </a:r>
            <a:endParaRPr kumimoji="1" lang="ja-JP" altLang="en-US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○府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市間調整の</a:t>
            </a:r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迅速化による、事業実施までの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スピードの向上</a:t>
            </a:r>
            <a:endParaRPr kumimoji="1" lang="ja-JP" altLang="en-US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5" name="角丸四角形 24"/>
          <p:cNvSpPr/>
          <p:nvPr/>
        </p:nvSpPr>
        <p:spPr>
          <a:xfrm>
            <a:off x="267892" y="4024114"/>
            <a:ext cx="4808164" cy="80007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en-US" altLang="ja-JP" sz="16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○まちづくりに係る企画、調整及び推進に関すること</a:t>
            </a:r>
            <a:endParaRPr kumimoji="1" lang="en-US" altLang="ja-JP" sz="16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（グランドデザイン</a:t>
            </a: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など</a:t>
            </a:r>
            <a:r>
              <a:rPr kumimoji="1"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kumimoji="1" lang="ja-JP" altLang="en-US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6" name="角丸四角形 25"/>
          <p:cNvSpPr/>
          <p:nvPr/>
        </p:nvSpPr>
        <p:spPr>
          <a:xfrm>
            <a:off x="267891" y="4666092"/>
            <a:ext cx="5783943" cy="779132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○広域的な拠点開発に係る企画、調整及び推進に関すること</a:t>
            </a:r>
            <a:endParaRPr kumimoji="1" lang="en-US" altLang="ja-JP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6" name="角丸四角形 35"/>
          <p:cNvSpPr/>
          <p:nvPr/>
        </p:nvSpPr>
        <p:spPr>
          <a:xfrm>
            <a:off x="6087408" y="4100290"/>
            <a:ext cx="2632689" cy="624854"/>
          </a:xfrm>
          <a:prstGeom prst="roundRect">
            <a:avLst>
              <a:gd name="adj" fmla="val 7689"/>
            </a:avLst>
          </a:prstGeom>
          <a:noFill/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○都市計画</a:t>
            </a:r>
            <a:r>
              <a:rPr kumimoji="1"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市からの事務委託含む</a:t>
            </a:r>
            <a:r>
              <a:rPr kumimoji="1"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</a:t>
            </a:r>
            <a:endParaRPr kumimoji="1"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関すること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など</a:t>
            </a:r>
            <a:endParaRPr kumimoji="1"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1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8" name="角丸四角形 47"/>
          <p:cNvSpPr/>
          <p:nvPr/>
        </p:nvSpPr>
        <p:spPr>
          <a:xfrm>
            <a:off x="5974869" y="5930106"/>
            <a:ext cx="3008669" cy="476622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○広域的な拠点開発事業に関すること</a:t>
            </a:r>
            <a:endParaRPr kumimoji="1"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9" name="角丸四角形 48"/>
          <p:cNvSpPr/>
          <p:nvPr/>
        </p:nvSpPr>
        <p:spPr>
          <a:xfrm>
            <a:off x="5971217" y="4541939"/>
            <a:ext cx="2805822" cy="607219"/>
          </a:xfrm>
          <a:prstGeom prst="roundRect">
            <a:avLst>
              <a:gd name="adj" fmla="val 50000"/>
            </a:avLst>
          </a:prstGeom>
          <a:noFill/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36000" rtlCol="0" anchor="ctr"/>
          <a:lstStyle/>
          <a:p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○戦略的な拠点開発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の企画、調整及び</a:t>
            </a:r>
            <a:endParaRPr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推進に関すること　など</a:t>
            </a:r>
            <a:endParaRPr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0" name="角丸四角形 49"/>
          <p:cNvSpPr/>
          <p:nvPr/>
        </p:nvSpPr>
        <p:spPr>
          <a:xfrm>
            <a:off x="323528" y="3874217"/>
            <a:ext cx="5295666" cy="2507111"/>
          </a:xfrm>
          <a:prstGeom prst="roundRect">
            <a:avLst>
              <a:gd name="adj" fmla="val 5801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1" name="角丸四角形 50"/>
          <p:cNvSpPr/>
          <p:nvPr/>
        </p:nvSpPr>
        <p:spPr>
          <a:xfrm>
            <a:off x="5940152" y="3874217"/>
            <a:ext cx="2832988" cy="1409117"/>
          </a:xfrm>
          <a:prstGeom prst="roundRect">
            <a:avLst>
              <a:gd name="adj" fmla="val 5743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2" name="角丸四角形 51"/>
          <p:cNvSpPr/>
          <p:nvPr/>
        </p:nvSpPr>
        <p:spPr>
          <a:xfrm>
            <a:off x="5940152" y="5794329"/>
            <a:ext cx="2832988" cy="586999"/>
          </a:xfrm>
          <a:prstGeom prst="roundRect">
            <a:avLst>
              <a:gd name="adj" fmla="val 11387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角丸四角形 52"/>
          <p:cNvSpPr/>
          <p:nvPr/>
        </p:nvSpPr>
        <p:spPr>
          <a:xfrm>
            <a:off x="287210" y="5283334"/>
            <a:ext cx="3492702" cy="423796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○ワンストップ窓口に関すること</a:t>
            </a:r>
            <a:endParaRPr kumimoji="1" lang="en-US" altLang="ja-JP" sz="16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4" name="角丸四角形 53"/>
          <p:cNvSpPr/>
          <p:nvPr/>
        </p:nvSpPr>
        <p:spPr>
          <a:xfrm>
            <a:off x="1691680" y="3717032"/>
            <a:ext cx="2520000" cy="288000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tIns="36000" bIns="0" rtlCol="0" anchor="ctr"/>
          <a:lstStyle/>
          <a:p>
            <a:pPr algn="ctr"/>
            <a:r>
              <a:rPr kumimoji="1" lang="ja-JP" altLang="en-US" dirty="0" smtClean="0"/>
              <a:t>府市共同事務</a:t>
            </a:r>
            <a:endParaRPr kumimoji="1" lang="ja-JP" altLang="en-US" dirty="0"/>
          </a:p>
        </p:txBody>
      </p:sp>
      <p:sp>
        <p:nvSpPr>
          <p:cNvPr id="55" name="角丸四角形 54"/>
          <p:cNvSpPr/>
          <p:nvPr/>
        </p:nvSpPr>
        <p:spPr>
          <a:xfrm>
            <a:off x="6660232" y="3717064"/>
            <a:ext cx="1422475" cy="288000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tIns="36000" bIns="0" rtlCol="0" anchor="ctr"/>
          <a:lstStyle/>
          <a:p>
            <a:pPr algn="ctr"/>
            <a:r>
              <a:rPr kumimoji="1" lang="ja-JP" altLang="en-US" sz="1400" dirty="0" smtClean="0"/>
              <a:t>府事務</a:t>
            </a:r>
            <a:endParaRPr kumimoji="1" lang="ja-JP" altLang="en-US" sz="1400" dirty="0"/>
          </a:p>
        </p:txBody>
      </p:sp>
      <p:sp>
        <p:nvSpPr>
          <p:cNvPr id="56" name="角丸四角形 55"/>
          <p:cNvSpPr/>
          <p:nvPr/>
        </p:nvSpPr>
        <p:spPr>
          <a:xfrm>
            <a:off x="6660232" y="5675557"/>
            <a:ext cx="1422475" cy="288000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tIns="36000" bIns="0" rtlCol="0" anchor="ctr"/>
          <a:lstStyle/>
          <a:p>
            <a:pPr algn="ctr"/>
            <a:r>
              <a:rPr kumimoji="1" lang="ja-JP" altLang="en-US" sz="1400" dirty="0" smtClean="0"/>
              <a:t>市事務</a:t>
            </a:r>
            <a:endParaRPr kumimoji="1" lang="ja-JP" altLang="en-US" sz="1400" dirty="0"/>
          </a:p>
        </p:txBody>
      </p:sp>
      <p:sp>
        <p:nvSpPr>
          <p:cNvPr id="30" name="角丸四角形 29"/>
          <p:cNvSpPr/>
          <p:nvPr/>
        </p:nvSpPr>
        <p:spPr>
          <a:xfrm>
            <a:off x="297402" y="5741508"/>
            <a:ext cx="3914558" cy="423796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都市</a:t>
            </a: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計画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の事前</a:t>
            </a: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調整</a:t>
            </a:r>
            <a:r>
              <a:rPr kumimoji="1"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に関すること</a:t>
            </a:r>
            <a:endParaRPr kumimoji="1" lang="en-US" altLang="ja-JP" sz="16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82271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正方形/長方形 17"/>
          <p:cNvSpPr/>
          <p:nvPr/>
        </p:nvSpPr>
        <p:spPr>
          <a:xfrm>
            <a:off x="18488" y="-99392"/>
            <a:ext cx="9066167" cy="577110"/>
          </a:xfrm>
          <a:prstGeom prst="rect">
            <a:avLst/>
          </a:prstGeom>
          <a:noFill/>
          <a:ln w="19050" cap="flat" cmpd="sng" algn="ctr">
            <a:noFill/>
            <a:prstDash val="sysDot"/>
          </a:ln>
          <a:effectLst/>
        </p:spPr>
        <p:txBody>
          <a:bodyPr rtlCol="0" anchor="ctr"/>
          <a:lstStyle/>
          <a:p>
            <a:pPr marL="0" marR="0" lvl="0" indent="0" algn="l" defTabSz="8440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600" b="1" kern="0" dirty="0" smtClean="0">
                <a:solidFill>
                  <a:schemeClr val="tx2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地方自治法に基づく共同設置組織の体制案</a:t>
            </a:r>
            <a:endParaRPr kumimoji="0" lang="ja-JP" altLang="en-US" sz="1600" b="1" i="0" u="none" strike="noStrike" kern="0" cap="none" spc="0" normalizeH="0" baseline="0" noProof="0" dirty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19" name="直線コネクタ 18"/>
          <p:cNvCxnSpPr/>
          <p:nvPr/>
        </p:nvCxnSpPr>
        <p:spPr>
          <a:xfrm>
            <a:off x="-13076" y="332656"/>
            <a:ext cx="9144000" cy="0"/>
          </a:xfrm>
          <a:prstGeom prst="line">
            <a:avLst/>
          </a:prstGeom>
          <a:ln w="47625">
            <a:gradFill flip="none" rotWithShape="1">
              <a:gsLst>
                <a:gs pos="0">
                  <a:schemeClr val="accent1">
                    <a:lumMod val="40000"/>
                    <a:lumOff val="60000"/>
                  </a:schemeClr>
                </a:gs>
                <a:gs pos="46000">
                  <a:schemeClr val="accent1">
                    <a:lumMod val="95000"/>
                    <a:lumOff val="5000"/>
                  </a:schemeClr>
                </a:gs>
                <a:gs pos="100000">
                  <a:schemeClr val="accent1">
                    <a:lumMod val="60000"/>
                  </a:schemeClr>
                </a:gs>
              </a:gsLst>
              <a:path path="circle">
                <a:fillToRect l="100000" b="100000"/>
              </a:path>
              <a:tileRect t="-100000" r="-10000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正方形/長方形 58"/>
          <p:cNvSpPr/>
          <p:nvPr/>
        </p:nvSpPr>
        <p:spPr>
          <a:xfrm>
            <a:off x="3405513" y="3683529"/>
            <a:ext cx="2245559" cy="209624"/>
          </a:xfrm>
          <a:prstGeom prst="rect">
            <a:avLst/>
          </a:prstGeom>
          <a:noFill/>
          <a:ln w="12700" cmpd="sng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endParaRPr kumimoji="1" lang="en-US" altLang="ja-JP" sz="14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0" name="正方形/長方形 59"/>
          <p:cNvSpPr/>
          <p:nvPr/>
        </p:nvSpPr>
        <p:spPr>
          <a:xfrm>
            <a:off x="119232" y="497880"/>
            <a:ext cx="2501644" cy="360000"/>
          </a:xfrm>
          <a:prstGeom prst="rect">
            <a:avLst/>
          </a:prstGeom>
          <a:noFill/>
          <a:ln w="38100" cmpd="dbl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府</a:t>
            </a:r>
            <a:endParaRPr kumimoji="1" lang="ja-JP" altLang="en-US" sz="1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1" name="正方形/長方形 60"/>
          <p:cNvSpPr/>
          <p:nvPr/>
        </p:nvSpPr>
        <p:spPr>
          <a:xfrm>
            <a:off x="6084168" y="497880"/>
            <a:ext cx="2993217" cy="360000"/>
          </a:xfrm>
          <a:prstGeom prst="rect">
            <a:avLst/>
          </a:prstGeom>
          <a:noFill/>
          <a:ln w="38100" cmpd="dbl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市</a:t>
            </a:r>
          </a:p>
        </p:txBody>
      </p:sp>
      <p:sp>
        <p:nvSpPr>
          <p:cNvPr id="62" name="正方形/長方形 61"/>
          <p:cNvSpPr/>
          <p:nvPr/>
        </p:nvSpPr>
        <p:spPr>
          <a:xfrm>
            <a:off x="135987" y="3457842"/>
            <a:ext cx="2501644" cy="3330886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kumimoji="1"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住宅まちづくり部⇒建築部</a:t>
            </a:r>
          </a:p>
          <a:p>
            <a:pPr algn="ctr"/>
            <a:endParaRPr kumimoji="1" lang="en-US" altLang="ja-JP" sz="14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3" name="正方形/長方形 62"/>
          <p:cNvSpPr/>
          <p:nvPr/>
        </p:nvSpPr>
        <p:spPr>
          <a:xfrm>
            <a:off x="6084168" y="905397"/>
            <a:ext cx="2993217" cy="4142489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kumimoji="1"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都市計画局</a:t>
            </a:r>
            <a:r>
              <a:rPr kumimoji="1"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⇒</a:t>
            </a:r>
            <a:r>
              <a:rPr kumimoji="1"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計画調整局</a:t>
            </a:r>
            <a:endParaRPr kumimoji="1" lang="ja-JP" altLang="en-US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4" name="正方形/長方形 63"/>
          <p:cNvSpPr/>
          <p:nvPr/>
        </p:nvSpPr>
        <p:spPr>
          <a:xfrm>
            <a:off x="2920650" y="905396"/>
            <a:ext cx="2956433" cy="5917505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lvl="0" algn="ctr"/>
            <a:r>
              <a:rPr kumimoji="1"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大阪都市計画局</a:t>
            </a:r>
            <a:r>
              <a:rPr kumimoji="1"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（幹事団体：府）</a:t>
            </a:r>
            <a:endParaRPr kumimoji="1" lang="ja-JP" altLang="en-US" sz="1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endParaRPr kumimoji="1" lang="ja-JP" altLang="en-US" sz="14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6" name="角丸四角形 65"/>
          <p:cNvSpPr/>
          <p:nvPr/>
        </p:nvSpPr>
        <p:spPr>
          <a:xfrm>
            <a:off x="197848" y="3909353"/>
            <a:ext cx="1511363" cy="360000"/>
          </a:xfrm>
          <a:prstGeom prst="round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まちづくり戦略室</a:t>
            </a:r>
          </a:p>
        </p:txBody>
      </p:sp>
      <p:sp>
        <p:nvSpPr>
          <p:cNvPr id="72" name="正方形/長方形 71"/>
          <p:cNvSpPr/>
          <p:nvPr/>
        </p:nvSpPr>
        <p:spPr>
          <a:xfrm>
            <a:off x="489748" y="4649543"/>
            <a:ext cx="2188732" cy="108961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>
              <a:lnSpc>
                <a:spcPts val="1700"/>
              </a:lnSpc>
            </a:pP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・まちづくりに係る企画、調整及び推進</a:t>
            </a:r>
            <a:endParaRPr lang="en-US" altLang="ja-JP" sz="1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700"/>
              </a:lnSpc>
            </a:pP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（グランドデザイン、ベイエリアまちづくり</a:t>
            </a:r>
            <a:endParaRPr lang="en-US" altLang="ja-JP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700"/>
              </a:lnSpc>
            </a:pP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など）</a:t>
            </a:r>
            <a:endParaRPr lang="en-US" altLang="ja-JP" sz="1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700"/>
              </a:lnSpc>
            </a:pP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・彩都のまちづくりの推進、</a:t>
            </a:r>
            <a:endParaRPr lang="en-US" altLang="ja-JP" sz="1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700"/>
              </a:lnSpc>
            </a:pP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ニュータウンの再生</a:t>
            </a:r>
            <a:endParaRPr lang="en-US" altLang="ja-JP" sz="1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3" name="正方形/長方形 72"/>
          <p:cNvSpPr/>
          <p:nvPr/>
        </p:nvSpPr>
        <p:spPr>
          <a:xfrm>
            <a:off x="3325072" y="1921279"/>
            <a:ext cx="2962955" cy="129169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180975" indent="-180975">
              <a:lnSpc>
                <a:spcPts val="1700"/>
              </a:lnSpc>
            </a:pP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kumimoji="1" lang="ja-JP" altLang="en-US" sz="1000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局</a:t>
            </a:r>
            <a:r>
              <a:rPr kumimoji="1" lang="ja-JP" altLang="en-US" sz="1000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の総務・人事・予算・</a:t>
            </a:r>
            <a:r>
              <a:rPr kumimoji="1" lang="ja-JP" altLang="en-US" sz="1000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議会対応</a:t>
            </a:r>
            <a:endParaRPr kumimoji="1" lang="ja-JP" altLang="en-US" sz="1000" u="sng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80975" indent="-180975">
              <a:lnSpc>
                <a:spcPts val="1700"/>
              </a:lnSpc>
            </a:pP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ja-JP" altLang="en-US" sz="1000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まちづくり</a:t>
            </a:r>
            <a:r>
              <a:rPr lang="ja-JP" altLang="en-US" sz="1000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に係る企画、調整及び推進</a:t>
            </a:r>
          </a:p>
          <a:p>
            <a:pPr marL="180975" indent="-180975">
              <a:lnSpc>
                <a:spcPts val="1700"/>
              </a:lnSpc>
            </a:pP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000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（グランドデザイン、ベイエリアまちづくり　など）</a:t>
            </a:r>
            <a:endParaRPr kumimoji="1" lang="en-US" altLang="ja-JP" sz="1000" u="sng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80975" indent="-180975">
              <a:lnSpc>
                <a:spcPts val="1700"/>
              </a:lnSpc>
            </a:pPr>
            <a:r>
              <a:rPr kumimoji="1"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kumimoji="1" lang="ja-JP" altLang="en-US" sz="1000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都市計画事務ワンストップ窓口、都市計画</a:t>
            </a:r>
            <a:endParaRPr kumimoji="1" lang="en-US" altLang="ja-JP" sz="1000" u="sng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80975" indent="-180975">
              <a:lnSpc>
                <a:spcPts val="1700"/>
              </a:lnSpc>
            </a:pPr>
            <a:r>
              <a:rPr kumimoji="1" lang="ja-JP" altLang="en-US" sz="100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000" u="sng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</a:t>
            </a:r>
            <a:r>
              <a:rPr kumimoji="1" lang="ja-JP" altLang="en-US" sz="1000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事前調整</a:t>
            </a:r>
            <a:r>
              <a:rPr kumimoji="1"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など</a:t>
            </a:r>
            <a:endParaRPr kumimoji="1" lang="en-US" altLang="ja-JP" sz="1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4" name="正方形/長方形 73"/>
          <p:cNvSpPr/>
          <p:nvPr/>
        </p:nvSpPr>
        <p:spPr>
          <a:xfrm>
            <a:off x="6544368" y="4371364"/>
            <a:ext cx="3110536" cy="70451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ja-JP" altLang="en-US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・夢洲・咲洲、大阪</a:t>
            </a:r>
            <a:r>
              <a:rPr lang="ja-JP" altLang="en-US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城</a:t>
            </a:r>
            <a:r>
              <a:rPr lang="ja-JP" altLang="en-US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東部</a:t>
            </a: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地区の開発調整</a:t>
            </a:r>
            <a:endParaRPr lang="en-US" altLang="ja-JP" sz="1000" strike="sngStrike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/>
            <a:r>
              <a:rPr lang="ja-JP" altLang="en-US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ja-JP" altLang="en-US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グランドデザイン</a:t>
            </a:r>
            <a:r>
              <a:rPr lang="ja-JP" altLang="en-US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</a:t>
            </a:r>
            <a:r>
              <a:rPr lang="ja-JP" altLang="en-US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推進</a:t>
            </a:r>
            <a:endParaRPr lang="en-US" altLang="ja-JP" sz="10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5" name="正方形/長方形 74"/>
          <p:cNvSpPr/>
          <p:nvPr/>
        </p:nvSpPr>
        <p:spPr>
          <a:xfrm>
            <a:off x="6442612" y="2767670"/>
            <a:ext cx="3132000" cy="4371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lvl="0"/>
            <a:r>
              <a:rPr lang="ja-JP" altLang="en-US" sz="105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kumimoji="1"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特区・高速道路等</a:t>
            </a:r>
            <a:r>
              <a:rPr kumimoji="1" lang="en-US" altLang="ja-JP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7</a:t>
            </a:r>
            <a:r>
              <a:rPr kumimoji="1"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分野の都市計画決定</a:t>
            </a:r>
            <a:endParaRPr kumimoji="1" lang="en-US" altLang="ja-JP" sz="1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7" name="正方形/長方形 76"/>
          <p:cNvSpPr/>
          <p:nvPr/>
        </p:nvSpPr>
        <p:spPr>
          <a:xfrm>
            <a:off x="3317654" y="5541906"/>
            <a:ext cx="2836627" cy="72059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177800" indent="-177800">
              <a:lnSpc>
                <a:spcPts val="1600"/>
              </a:lnSpc>
            </a:pP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土地</a:t>
            </a: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区画整理・市街地再開発事業</a:t>
            </a: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補助</a:t>
            </a:r>
            <a:endParaRPr lang="en-US" altLang="ja-JP" sz="1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7800" indent="-177800">
              <a:lnSpc>
                <a:spcPts val="1600"/>
              </a:lnSpc>
            </a:pP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箕面森町の開発、彩都のまちづくりの推進、</a:t>
            </a:r>
            <a:endParaRPr lang="en-US" altLang="ja-JP" sz="1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7800" indent="-177800">
              <a:lnSpc>
                <a:spcPts val="1600"/>
              </a:lnSpc>
            </a:pP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ニュータウンの再生</a:t>
            </a: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など</a:t>
            </a:r>
            <a:endParaRPr lang="en-US" altLang="ja-JP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2" name="正方形/長方形 81"/>
          <p:cNvSpPr/>
          <p:nvPr/>
        </p:nvSpPr>
        <p:spPr>
          <a:xfrm>
            <a:off x="119232" y="905396"/>
            <a:ext cx="2491790" cy="2342629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kumimoji="1"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都市整備部</a:t>
            </a:r>
          </a:p>
          <a:p>
            <a:pPr algn="ctr"/>
            <a:endParaRPr kumimoji="1" lang="en-US" altLang="ja-JP" sz="14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4" name="正方形/長方形 83"/>
          <p:cNvSpPr/>
          <p:nvPr/>
        </p:nvSpPr>
        <p:spPr>
          <a:xfrm>
            <a:off x="450221" y="2067212"/>
            <a:ext cx="2016237" cy="95735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>
              <a:lnSpc>
                <a:spcPts val="1700"/>
              </a:lnSpc>
            </a:pP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・都市計画の決定</a:t>
            </a:r>
            <a:r>
              <a:rPr lang="en-US" altLang="ja-JP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知事権限</a:t>
            </a:r>
            <a:r>
              <a:rPr lang="en-US" altLang="ja-JP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lang="en-US" altLang="ja-JP" sz="1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700"/>
              </a:lnSpc>
            </a:pP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・土地区画整理事業補助</a:t>
            </a:r>
            <a:endParaRPr lang="en-US" altLang="ja-JP" sz="1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700"/>
              </a:lnSpc>
            </a:pP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・市街地再開発事業補助</a:t>
            </a:r>
            <a:endParaRPr lang="en-US" altLang="ja-JP" sz="1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700"/>
              </a:lnSpc>
            </a:pP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・箕面森町の開発</a:t>
            </a:r>
            <a:endParaRPr lang="en-US" altLang="ja-JP" sz="1000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700"/>
              </a:lnSpc>
            </a:pPr>
            <a:r>
              <a:rPr lang="ja-JP" altLang="en-US" sz="10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 </a:t>
            </a:r>
            <a:endParaRPr lang="en-US" altLang="ja-JP" sz="10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8" name="正方形/長方形 87"/>
          <p:cNvSpPr/>
          <p:nvPr/>
        </p:nvSpPr>
        <p:spPr>
          <a:xfrm>
            <a:off x="6499098" y="2809982"/>
            <a:ext cx="2368949" cy="188961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endParaRPr kumimoji="1" lang="en-US" altLang="ja-JP" sz="14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3" name="左右矢印 92"/>
          <p:cNvSpPr/>
          <p:nvPr/>
        </p:nvSpPr>
        <p:spPr>
          <a:xfrm>
            <a:off x="5595457" y="918950"/>
            <a:ext cx="639024" cy="541450"/>
          </a:xfrm>
          <a:prstGeom prst="leftRightArrow">
            <a:avLst/>
          </a:prstGeom>
          <a:solidFill>
            <a:schemeClr val="bg1"/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120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4" name="正方形/長方形 93"/>
          <p:cNvSpPr/>
          <p:nvPr/>
        </p:nvSpPr>
        <p:spPr>
          <a:xfrm>
            <a:off x="5585388" y="1038653"/>
            <a:ext cx="658618" cy="39850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府市</a:t>
            </a:r>
          </a:p>
          <a:p>
            <a:pPr algn="ctr"/>
            <a:r>
              <a:rPr kumimoji="1"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連絡会議</a:t>
            </a:r>
          </a:p>
          <a:p>
            <a:pPr algn="ctr"/>
            <a:endParaRPr kumimoji="1" lang="ja-JP" altLang="en-US" sz="8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5" name="正方形/長方形 94"/>
          <p:cNvSpPr/>
          <p:nvPr/>
        </p:nvSpPr>
        <p:spPr>
          <a:xfrm>
            <a:off x="2920651" y="457273"/>
            <a:ext cx="2880000" cy="414160"/>
          </a:xfrm>
          <a:prstGeom prst="rect">
            <a:avLst/>
          </a:prstGeom>
          <a:solidFill>
            <a:schemeClr val="accent1"/>
          </a:solidFill>
          <a:ln w="38100" cmpd="dbl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府市の共同設置組織</a:t>
            </a:r>
            <a:endParaRPr kumimoji="1" lang="en-US" altLang="ja-JP" sz="1400" b="1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2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（府市職員約</a:t>
            </a:r>
            <a:r>
              <a:rPr kumimoji="1" lang="en-US" altLang="ja-JP" sz="12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130</a:t>
            </a:r>
            <a:r>
              <a:rPr kumimoji="1" lang="ja-JP" altLang="en-US" sz="12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名体制）</a:t>
            </a:r>
            <a:endParaRPr kumimoji="1" lang="ja-JP" altLang="en-US" sz="12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151797" y="5805264"/>
            <a:ext cx="2456932" cy="83059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5993160" y="5301208"/>
            <a:ext cx="3084225" cy="938719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r>
              <a:rPr kumimoji="1"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凡例</a:t>
            </a:r>
            <a:r>
              <a:rPr kumimoji="1"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pPr>
              <a:lnSpc>
                <a:spcPct val="150000"/>
              </a:lnSpc>
            </a:pP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000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下線</a:t>
            </a:r>
            <a:r>
              <a:rPr lang="ja-JP" altLang="en-US" sz="10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：府市共同事務</a:t>
            </a:r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：「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大阪府及び大阪市における一体的な</a:t>
            </a:r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行政運営の推進に関する</a:t>
            </a:r>
            <a:r>
              <a:rPr kumimoji="1"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条例」に基づく</a:t>
            </a:r>
            <a:endParaRPr kumimoji="1"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 　　　　　 大阪市からの事務委託</a:t>
            </a:r>
            <a:endParaRPr kumimoji="1" lang="ja-JP" altLang="en-US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" name="フリーフォーム 12"/>
          <p:cNvSpPr/>
          <p:nvPr/>
        </p:nvSpPr>
        <p:spPr>
          <a:xfrm>
            <a:off x="2160839" y="6142562"/>
            <a:ext cx="561027" cy="481626"/>
          </a:xfrm>
          <a:custGeom>
            <a:avLst/>
            <a:gdLst>
              <a:gd name="connsiteX0" fmla="*/ 124980 w 561027"/>
              <a:gd name="connsiteY0" fmla="*/ 373724 h 481626"/>
              <a:gd name="connsiteX1" fmla="*/ 546085 w 561027"/>
              <a:gd name="connsiteY1" fmla="*/ 361693 h 481626"/>
              <a:gd name="connsiteX2" fmla="*/ 473895 w 561027"/>
              <a:gd name="connsiteY2" fmla="*/ 385756 h 481626"/>
              <a:gd name="connsiteX3" fmla="*/ 473895 w 561027"/>
              <a:gd name="connsiteY3" fmla="*/ 361693 h 481626"/>
              <a:gd name="connsiteX4" fmla="*/ 4664 w 561027"/>
              <a:gd name="connsiteY4" fmla="*/ 745 h 481626"/>
              <a:gd name="connsiteX5" fmla="*/ 233264 w 561027"/>
              <a:gd name="connsiteY5" fmla="*/ 469977 h 481626"/>
              <a:gd name="connsiteX6" fmla="*/ 233264 w 561027"/>
              <a:gd name="connsiteY6" fmla="*/ 349661 h 481626"/>
              <a:gd name="connsiteX7" fmla="*/ 233264 w 561027"/>
              <a:gd name="connsiteY7" fmla="*/ 349661 h 481626"/>
              <a:gd name="connsiteX8" fmla="*/ 233264 w 561027"/>
              <a:gd name="connsiteY8" fmla="*/ 349661 h 481626"/>
              <a:gd name="connsiteX9" fmla="*/ 185137 w 561027"/>
              <a:gd name="connsiteY9" fmla="*/ 361693 h 4816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61027" h="481626">
                <a:moveTo>
                  <a:pt x="124980" y="373724"/>
                </a:moveTo>
                <a:cubicBezTo>
                  <a:pt x="306456" y="366706"/>
                  <a:pt x="487933" y="359688"/>
                  <a:pt x="546085" y="361693"/>
                </a:cubicBezTo>
                <a:cubicBezTo>
                  <a:pt x="604237" y="363698"/>
                  <a:pt x="473895" y="385756"/>
                  <a:pt x="473895" y="385756"/>
                </a:cubicBezTo>
                <a:cubicBezTo>
                  <a:pt x="461863" y="385756"/>
                  <a:pt x="552100" y="425862"/>
                  <a:pt x="473895" y="361693"/>
                </a:cubicBezTo>
                <a:cubicBezTo>
                  <a:pt x="395690" y="297524"/>
                  <a:pt x="44769" y="-17302"/>
                  <a:pt x="4664" y="745"/>
                </a:cubicBezTo>
                <a:cubicBezTo>
                  <a:pt x="-35441" y="18792"/>
                  <a:pt x="195164" y="411824"/>
                  <a:pt x="233264" y="469977"/>
                </a:cubicBezTo>
                <a:cubicBezTo>
                  <a:pt x="271364" y="528130"/>
                  <a:pt x="233264" y="349661"/>
                  <a:pt x="233264" y="349661"/>
                </a:cubicBezTo>
                <a:lnTo>
                  <a:pt x="233264" y="349661"/>
                </a:lnTo>
                <a:lnTo>
                  <a:pt x="233264" y="349661"/>
                </a:lnTo>
                <a:lnTo>
                  <a:pt x="185137" y="361693"/>
                </a:lnTo>
              </a:path>
            </a:pathLst>
          </a:cu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56" name="正方形/長方形 55"/>
          <p:cNvSpPr/>
          <p:nvPr/>
        </p:nvSpPr>
        <p:spPr>
          <a:xfrm>
            <a:off x="8692664" y="6409581"/>
            <a:ext cx="479380" cy="4717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</a:rPr>
              <a:t> </a:t>
            </a:r>
            <a:r>
              <a:rPr kumimoji="1" lang="en-US" altLang="ja-JP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</a:rPr>
              <a:t>2</a:t>
            </a:r>
            <a:endParaRPr kumimoji="1" lang="ja-JP" altLang="en-US" sz="2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6197741" y="5747111"/>
            <a:ext cx="383893" cy="124966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rgbClr val="002060"/>
              </a:solidFill>
            </a:endParaRPr>
          </a:p>
        </p:txBody>
      </p:sp>
      <p:sp>
        <p:nvSpPr>
          <p:cNvPr id="34" name="正方形/長方形 33"/>
          <p:cNvSpPr/>
          <p:nvPr/>
        </p:nvSpPr>
        <p:spPr>
          <a:xfrm>
            <a:off x="6453733" y="6228358"/>
            <a:ext cx="2447498" cy="59454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>
              <a:lnSpc>
                <a:spcPct val="150000"/>
              </a:lnSpc>
            </a:pPr>
            <a:r>
              <a:rPr kumimoji="1" lang="en-US" altLang="ja-JP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新設組織はすべて仮称</a:t>
            </a:r>
            <a:endParaRPr kumimoji="1" lang="en-US" altLang="ja-JP" sz="1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二等辺三角形 4"/>
          <p:cNvSpPr/>
          <p:nvPr/>
        </p:nvSpPr>
        <p:spPr>
          <a:xfrm rot="5400000">
            <a:off x="1372111" y="3289973"/>
            <a:ext cx="2832528" cy="177165"/>
          </a:xfrm>
          <a:prstGeom prst="triangle">
            <a:avLst/>
          </a:prstGeom>
          <a:solidFill>
            <a:schemeClr val="accent1"/>
          </a:solidFill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8" name="二等辺三角形 37"/>
          <p:cNvSpPr/>
          <p:nvPr/>
        </p:nvSpPr>
        <p:spPr>
          <a:xfrm rot="16200000" flipH="1">
            <a:off x="4579321" y="3289973"/>
            <a:ext cx="2832528" cy="177165"/>
          </a:xfrm>
          <a:prstGeom prst="triangle">
            <a:avLst/>
          </a:prstGeom>
          <a:solidFill>
            <a:schemeClr val="accent1"/>
          </a:solidFill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7" name="直線コネクタ 6"/>
          <p:cNvCxnSpPr/>
          <p:nvPr/>
        </p:nvCxnSpPr>
        <p:spPr>
          <a:xfrm>
            <a:off x="316735" y="1556792"/>
            <a:ext cx="0" cy="34380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コネクタ 42"/>
          <p:cNvCxnSpPr/>
          <p:nvPr/>
        </p:nvCxnSpPr>
        <p:spPr>
          <a:xfrm rot="5400000">
            <a:off x="483956" y="1728693"/>
            <a:ext cx="0" cy="34380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角丸四角形 82"/>
          <p:cNvSpPr/>
          <p:nvPr/>
        </p:nvSpPr>
        <p:spPr>
          <a:xfrm>
            <a:off x="197848" y="1271449"/>
            <a:ext cx="1199007" cy="360000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都市計画室</a:t>
            </a:r>
          </a:p>
        </p:txBody>
      </p:sp>
      <p:sp>
        <p:nvSpPr>
          <p:cNvPr id="39" name="角丸四角形 38"/>
          <p:cNvSpPr/>
          <p:nvPr/>
        </p:nvSpPr>
        <p:spPr>
          <a:xfrm>
            <a:off x="437409" y="1788744"/>
            <a:ext cx="1101511" cy="224885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計画推進課</a:t>
            </a:r>
            <a:endParaRPr kumimoji="1" lang="ja-JP" altLang="en-US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5" name="正方形/長方形 44"/>
          <p:cNvSpPr/>
          <p:nvPr/>
        </p:nvSpPr>
        <p:spPr>
          <a:xfrm>
            <a:off x="450221" y="6191982"/>
            <a:ext cx="2099401" cy="6070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>
              <a:lnSpc>
                <a:spcPts val="1700"/>
              </a:lnSpc>
            </a:pP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りんくうタウン、阪南</a:t>
            </a: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スカイタウン</a:t>
            </a: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等</a:t>
            </a: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</a:t>
            </a:r>
            <a:endParaRPr lang="en-US" altLang="ja-JP" sz="1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700"/>
              </a:lnSpc>
            </a:pP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企業誘致　　など</a:t>
            </a:r>
            <a:endParaRPr kumimoji="1" lang="en-US" altLang="ja-JP" sz="1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0" name="正方形/長方形 49"/>
          <p:cNvSpPr/>
          <p:nvPr/>
        </p:nvSpPr>
        <p:spPr>
          <a:xfrm>
            <a:off x="3352139" y="3452466"/>
            <a:ext cx="2962955" cy="6459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>
              <a:lnSpc>
                <a:spcPts val="1600"/>
              </a:lnSpc>
            </a:pPr>
            <a:r>
              <a:rPr lang="ja-JP" altLang="en-US" sz="10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kumimoji="1"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都市計画の決定（知事権限）</a:t>
            </a:r>
            <a:endParaRPr kumimoji="1" lang="en-US" altLang="ja-JP" sz="1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・都市計画の決定（市</a:t>
            </a: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からの事務</a:t>
            </a: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委託）</a:t>
            </a:r>
            <a:endParaRPr lang="en-US" altLang="ja-JP" sz="1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　　　　　　　　　　　　　など</a:t>
            </a:r>
            <a:endParaRPr lang="en-US" altLang="ja-JP" sz="10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3" name="正方形/長方形 52"/>
          <p:cNvSpPr/>
          <p:nvPr/>
        </p:nvSpPr>
        <p:spPr>
          <a:xfrm>
            <a:off x="3273653" y="4683008"/>
            <a:ext cx="2836627" cy="6336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180975" indent="-180975">
              <a:lnSpc>
                <a:spcPts val="1600"/>
              </a:lnSpc>
            </a:pP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ja-JP" altLang="en-US" sz="1000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うめきた・新大阪駅前地区、</a:t>
            </a:r>
            <a:endParaRPr lang="en-US" altLang="ja-JP" sz="1000" u="sng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80975" indent="-180975">
              <a:lnSpc>
                <a:spcPts val="1600"/>
              </a:lnSpc>
            </a:pP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000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夢洲・咲洲地区、</a:t>
            </a:r>
            <a:r>
              <a:rPr kumimoji="1" lang="ja-JP" altLang="en-US" sz="1000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大阪城東部地区等の</a:t>
            </a:r>
            <a:endParaRPr kumimoji="1" lang="en-US" altLang="ja-JP" sz="1000" u="sng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80975" indent="-180975">
              <a:lnSpc>
                <a:spcPts val="1600"/>
              </a:lnSpc>
            </a:pP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000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開発に係る</a:t>
            </a:r>
            <a:r>
              <a:rPr kumimoji="1" lang="ja-JP" altLang="en-US" sz="1000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企画、調整及び推進</a:t>
            </a:r>
            <a:endParaRPr kumimoji="1" lang="en-US" altLang="ja-JP" sz="1000" u="sng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8" name="正方形/長方形 57"/>
          <p:cNvSpPr/>
          <p:nvPr/>
        </p:nvSpPr>
        <p:spPr>
          <a:xfrm>
            <a:off x="3287542" y="6336396"/>
            <a:ext cx="2836627" cy="48650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180975" indent="-180975">
              <a:lnSpc>
                <a:spcPts val="1600"/>
              </a:lnSpc>
            </a:pP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kumimoji="1"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りんくうタウン、阪南スカイタウン等の</a:t>
            </a:r>
            <a:endParaRPr kumimoji="1" lang="en-US" altLang="ja-JP" sz="1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80975" indent="-180975">
              <a:lnSpc>
                <a:spcPts val="1600"/>
              </a:lnSpc>
            </a:pP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企業誘致</a:t>
            </a: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r>
              <a:rPr kumimoji="1"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ベイエリアまちづくり</a:t>
            </a: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事業</a:t>
            </a:r>
            <a:r>
              <a:rPr kumimoji="1"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など</a:t>
            </a:r>
            <a:endParaRPr kumimoji="1" lang="en-US" altLang="ja-JP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8" name="角丸四角形 67"/>
          <p:cNvSpPr/>
          <p:nvPr/>
        </p:nvSpPr>
        <p:spPr>
          <a:xfrm>
            <a:off x="6204264" y="1362162"/>
            <a:ext cx="2145382" cy="360000"/>
          </a:xfrm>
          <a:prstGeom prst="round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企画振興部</a:t>
            </a:r>
            <a:r>
              <a:rPr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（うめきた整備担当）</a:t>
            </a:r>
            <a:endParaRPr kumimoji="1" lang="ja-JP" altLang="en-US" sz="9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6" name="正方形/長方形 75"/>
          <p:cNvSpPr/>
          <p:nvPr/>
        </p:nvSpPr>
        <p:spPr>
          <a:xfrm>
            <a:off x="6431170" y="3188892"/>
            <a:ext cx="3110536" cy="4390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>
              <a:lnSpc>
                <a:spcPts val="1700"/>
              </a:lnSpc>
            </a:pPr>
            <a:r>
              <a:rPr kumimoji="1"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・新大阪駅前</a:t>
            </a: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地区</a:t>
            </a:r>
            <a:r>
              <a:rPr kumimoji="1"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の開発調整</a:t>
            </a:r>
            <a:endParaRPr kumimoji="1" lang="en-US" altLang="ja-JP" sz="1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9" name="正方形/長方形 78"/>
          <p:cNvSpPr/>
          <p:nvPr/>
        </p:nvSpPr>
        <p:spPr>
          <a:xfrm>
            <a:off x="6451860" y="1536308"/>
            <a:ext cx="2819615" cy="4407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lvl="0"/>
            <a:endParaRPr kumimoji="1" lang="en-US" altLang="ja-JP" sz="105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/>
            <a:r>
              <a:rPr lang="ja-JP" altLang="en-US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うめきた</a:t>
            </a:r>
            <a:r>
              <a:rPr kumimoji="1"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地区の開発調整</a:t>
            </a:r>
            <a:endParaRPr kumimoji="1" lang="ja-JP" altLang="en-US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85" name="直線コネクタ 84"/>
          <p:cNvCxnSpPr/>
          <p:nvPr/>
        </p:nvCxnSpPr>
        <p:spPr>
          <a:xfrm>
            <a:off x="3125237" y="1518011"/>
            <a:ext cx="0" cy="188589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正方形/長方形 85"/>
          <p:cNvSpPr/>
          <p:nvPr/>
        </p:nvSpPr>
        <p:spPr>
          <a:xfrm>
            <a:off x="6418221" y="2924944"/>
            <a:ext cx="2762291" cy="38302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>
              <a:lnSpc>
                <a:spcPts val="1700"/>
              </a:lnSpc>
            </a:pPr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府</a:t>
            </a:r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へ事務委託する権限を除き</a:t>
            </a:r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、都市</a:t>
            </a:r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計画権限は市に</a:t>
            </a:r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残置）</a:t>
            </a:r>
            <a:endParaRPr lang="ja-JP" altLang="en-US" sz="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89" name="直線コネクタ 88"/>
          <p:cNvCxnSpPr/>
          <p:nvPr/>
        </p:nvCxnSpPr>
        <p:spPr>
          <a:xfrm>
            <a:off x="3144691" y="4222719"/>
            <a:ext cx="346" cy="205303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直線コネクタ 89"/>
          <p:cNvCxnSpPr/>
          <p:nvPr/>
        </p:nvCxnSpPr>
        <p:spPr>
          <a:xfrm>
            <a:off x="323528" y="4269238"/>
            <a:ext cx="0" cy="187332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直線コネクタ 95"/>
          <p:cNvCxnSpPr/>
          <p:nvPr/>
        </p:nvCxnSpPr>
        <p:spPr>
          <a:xfrm rot="5400000">
            <a:off x="495430" y="4375538"/>
            <a:ext cx="0" cy="34380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角丸四角形 40"/>
          <p:cNvSpPr/>
          <p:nvPr/>
        </p:nvSpPr>
        <p:spPr>
          <a:xfrm>
            <a:off x="476244" y="4400844"/>
            <a:ext cx="1359452" cy="244168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都市空間創造</a:t>
            </a:r>
            <a:r>
              <a:rPr kumimoji="1"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課</a:t>
            </a:r>
            <a:endParaRPr kumimoji="1" lang="ja-JP" altLang="en-US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98" name="直線コネクタ 97"/>
          <p:cNvCxnSpPr/>
          <p:nvPr/>
        </p:nvCxnSpPr>
        <p:spPr>
          <a:xfrm flipH="1">
            <a:off x="3156906" y="4609250"/>
            <a:ext cx="23215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直線コネクタ 98"/>
          <p:cNvCxnSpPr/>
          <p:nvPr/>
        </p:nvCxnSpPr>
        <p:spPr>
          <a:xfrm flipH="1">
            <a:off x="3125237" y="3403904"/>
            <a:ext cx="23215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直線コネクタ 99"/>
          <p:cNvCxnSpPr/>
          <p:nvPr/>
        </p:nvCxnSpPr>
        <p:spPr>
          <a:xfrm flipH="1">
            <a:off x="3115712" y="1772816"/>
            <a:ext cx="23215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直線コネクタ 100"/>
          <p:cNvCxnSpPr/>
          <p:nvPr/>
        </p:nvCxnSpPr>
        <p:spPr>
          <a:xfrm flipH="1">
            <a:off x="333928" y="6127917"/>
            <a:ext cx="29816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角丸四角形 43"/>
          <p:cNvSpPr/>
          <p:nvPr/>
        </p:nvSpPr>
        <p:spPr>
          <a:xfrm>
            <a:off x="464814" y="6032619"/>
            <a:ext cx="1025435" cy="195530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タウン管理</a:t>
            </a:r>
            <a:r>
              <a:rPr kumimoji="1"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課</a:t>
            </a:r>
            <a:endParaRPr kumimoji="1" lang="ja-JP" altLang="en-US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8" name="角丸四角形 47"/>
          <p:cNvSpPr/>
          <p:nvPr/>
        </p:nvSpPr>
        <p:spPr>
          <a:xfrm>
            <a:off x="3228378" y="1675730"/>
            <a:ext cx="1055590" cy="219625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総務企画</a:t>
            </a:r>
            <a:r>
              <a:rPr kumimoji="1"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課</a:t>
            </a:r>
            <a:endParaRPr kumimoji="1" lang="ja-JP" altLang="en-US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9" name="角丸四角形 48"/>
          <p:cNvSpPr/>
          <p:nvPr/>
        </p:nvSpPr>
        <p:spPr>
          <a:xfrm>
            <a:off x="3272002" y="3286068"/>
            <a:ext cx="1055590" cy="235672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計画調整</a:t>
            </a:r>
            <a:r>
              <a:rPr kumimoji="1"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課</a:t>
            </a:r>
            <a:endParaRPr kumimoji="1" lang="ja-JP" altLang="en-US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4" name="角丸四角形 53"/>
          <p:cNvSpPr/>
          <p:nvPr/>
        </p:nvSpPr>
        <p:spPr>
          <a:xfrm>
            <a:off x="3281437" y="4512164"/>
            <a:ext cx="1286922" cy="216623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広域拠点開発</a:t>
            </a:r>
            <a:r>
              <a:rPr kumimoji="1"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課</a:t>
            </a:r>
            <a:endParaRPr kumimoji="1" lang="ja-JP" altLang="en-US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103" name="直線コネクタ 102"/>
          <p:cNvCxnSpPr/>
          <p:nvPr/>
        </p:nvCxnSpPr>
        <p:spPr>
          <a:xfrm flipH="1">
            <a:off x="3157200" y="6271220"/>
            <a:ext cx="23215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直線コネクタ 103"/>
          <p:cNvCxnSpPr/>
          <p:nvPr/>
        </p:nvCxnSpPr>
        <p:spPr>
          <a:xfrm flipH="1">
            <a:off x="3144691" y="5458831"/>
            <a:ext cx="23215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角丸四角形 54"/>
          <p:cNvSpPr/>
          <p:nvPr/>
        </p:nvSpPr>
        <p:spPr>
          <a:xfrm>
            <a:off x="3273026" y="5373400"/>
            <a:ext cx="1343622" cy="216168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戦略拠点開発</a:t>
            </a:r>
            <a:r>
              <a:rPr kumimoji="1"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課</a:t>
            </a:r>
            <a:endParaRPr kumimoji="1" lang="ja-JP" altLang="en-US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7" name="角丸四角形 56"/>
          <p:cNvSpPr/>
          <p:nvPr/>
        </p:nvSpPr>
        <p:spPr>
          <a:xfrm>
            <a:off x="3272002" y="6180923"/>
            <a:ext cx="1104171" cy="208127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タウン推進</a:t>
            </a:r>
            <a:r>
              <a:rPr kumimoji="1"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課</a:t>
            </a:r>
            <a:endParaRPr kumimoji="1" lang="ja-JP" altLang="en-US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9" name="グループ化 8"/>
          <p:cNvGrpSpPr/>
          <p:nvPr/>
        </p:nvGrpSpPr>
        <p:grpSpPr>
          <a:xfrm>
            <a:off x="6321172" y="3921566"/>
            <a:ext cx="2553110" cy="422466"/>
            <a:chOff x="6473637" y="3840307"/>
            <a:chExt cx="2553110" cy="422466"/>
          </a:xfrm>
        </p:grpSpPr>
        <p:cxnSp>
          <p:nvCxnSpPr>
            <p:cNvPr id="91" name="直線コネクタ 90"/>
            <p:cNvCxnSpPr/>
            <p:nvPr/>
          </p:nvCxnSpPr>
          <p:spPr>
            <a:xfrm>
              <a:off x="6482019" y="3840307"/>
              <a:ext cx="0" cy="26298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直線コネクタ 96"/>
            <p:cNvCxnSpPr/>
            <p:nvPr/>
          </p:nvCxnSpPr>
          <p:spPr>
            <a:xfrm flipH="1">
              <a:off x="6473637" y="4096392"/>
              <a:ext cx="23215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0" name="角丸四角形 79"/>
            <p:cNvSpPr/>
            <p:nvPr/>
          </p:nvSpPr>
          <p:spPr>
            <a:xfrm>
              <a:off x="6604972" y="3948007"/>
              <a:ext cx="2421775" cy="314766"/>
            </a:xfrm>
            <a:prstGeom prst="round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r>
                <a:rPr lang="ja-JP" altLang="en-US" sz="1200" b="1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開発計画課</a:t>
              </a:r>
            </a:p>
            <a:p>
              <a:pPr algn="ctr"/>
              <a:r>
                <a:rPr lang="ja-JP" altLang="en-US" sz="9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（夢洲・咲洲地区開発担当、森之宮担当</a:t>
              </a:r>
              <a:r>
                <a:rPr lang="ja-JP" altLang="en-US" sz="900" b="1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）</a:t>
              </a:r>
            </a:p>
          </p:txBody>
        </p:sp>
      </p:grpSp>
      <p:sp>
        <p:nvSpPr>
          <p:cNvPr id="70" name="角丸四角形 69"/>
          <p:cNvSpPr/>
          <p:nvPr/>
        </p:nvSpPr>
        <p:spPr>
          <a:xfrm>
            <a:off x="2987824" y="1243656"/>
            <a:ext cx="1185623" cy="346782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計画推進室</a:t>
            </a:r>
            <a:endParaRPr kumimoji="1" lang="ja-JP" altLang="en-US" sz="1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8" name="角丸四角形 77"/>
          <p:cNvSpPr/>
          <p:nvPr/>
        </p:nvSpPr>
        <p:spPr>
          <a:xfrm>
            <a:off x="3016874" y="4069133"/>
            <a:ext cx="1157307" cy="360000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45720" rIns="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拠点開発室</a:t>
            </a:r>
            <a:endParaRPr kumimoji="1" lang="ja-JP" altLang="en-US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10" name="グループ化 9"/>
          <p:cNvGrpSpPr/>
          <p:nvPr/>
        </p:nvGrpSpPr>
        <p:grpSpPr>
          <a:xfrm>
            <a:off x="6199310" y="2130148"/>
            <a:ext cx="1256132" cy="626582"/>
            <a:chOff x="6206586" y="1869358"/>
            <a:chExt cx="1256132" cy="626582"/>
          </a:xfrm>
        </p:grpSpPr>
        <p:grpSp>
          <p:nvGrpSpPr>
            <p:cNvPr id="8" name="グループ化 7"/>
            <p:cNvGrpSpPr/>
            <p:nvPr/>
          </p:nvGrpSpPr>
          <p:grpSpPr>
            <a:xfrm>
              <a:off x="6322370" y="2129156"/>
              <a:ext cx="1140348" cy="366784"/>
              <a:chOff x="6372200" y="2157908"/>
              <a:chExt cx="1140348" cy="366784"/>
            </a:xfrm>
          </p:grpSpPr>
          <p:cxnSp>
            <p:nvCxnSpPr>
              <p:cNvPr id="87" name="直線コネクタ 86"/>
              <p:cNvCxnSpPr/>
              <p:nvPr/>
            </p:nvCxnSpPr>
            <p:spPr>
              <a:xfrm>
                <a:off x="6372200" y="2157908"/>
                <a:ext cx="0" cy="26298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6" name="直線コネクタ 105"/>
              <p:cNvCxnSpPr/>
              <p:nvPr/>
            </p:nvCxnSpPr>
            <p:spPr>
              <a:xfrm flipH="1">
                <a:off x="6372200" y="2420888"/>
                <a:ext cx="232152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1" name="角丸四角形 80"/>
              <p:cNvSpPr/>
              <p:nvPr/>
            </p:nvSpPr>
            <p:spPr>
              <a:xfrm>
                <a:off x="6434683" y="2329830"/>
                <a:ext cx="1077865" cy="194862"/>
              </a:xfrm>
              <a:prstGeom prst="round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r>
                  <a:rPr lang="ja-JP" altLang="en-US" sz="1200" b="1" dirty="0" smtClean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都市</a:t>
                </a:r>
                <a:r>
                  <a:rPr lang="ja-JP" altLang="en-US" sz="1200" b="1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計画</a:t>
                </a:r>
                <a:r>
                  <a:rPr kumimoji="1" lang="ja-JP" altLang="en-US" sz="1200" b="1" dirty="0" smtClean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課</a:t>
                </a:r>
                <a:endParaRPr kumimoji="1" lang="ja-JP" altLang="en-US" sz="1200" b="1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</p:grpSp>
        <p:sp>
          <p:nvSpPr>
            <p:cNvPr id="69" name="角丸四角形 68"/>
            <p:cNvSpPr/>
            <p:nvPr/>
          </p:nvSpPr>
          <p:spPr>
            <a:xfrm>
              <a:off x="6206586" y="1869358"/>
              <a:ext cx="830982" cy="360000"/>
            </a:xfrm>
            <a:prstGeom prst="round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r>
                <a:rPr kumimoji="1" lang="ja-JP" altLang="en-US" sz="1400" b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計画部</a:t>
              </a:r>
              <a:endParaRPr kumimoji="1"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71" name="角丸四角形 70"/>
          <p:cNvSpPr/>
          <p:nvPr/>
        </p:nvSpPr>
        <p:spPr>
          <a:xfrm>
            <a:off x="6243302" y="3598448"/>
            <a:ext cx="1119074" cy="374138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kumimoji="1"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開発調整部</a:t>
            </a:r>
            <a:endParaRPr lang="ja-JP" altLang="en-US" sz="9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89426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/>
        </p:nvSpPr>
        <p:spPr>
          <a:xfrm>
            <a:off x="18488" y="-31768"/>
            <a:ext cx="9066167" cy="577110"/>
          </a:xfrm>
          <a:prstGeom prst="rect">
            <a:avLst/>
          </a:prstGeom>
          <a:noFill/>
          <a:ln w="19050" cap="flat" cmpd="sng" algn="ctr">
            <a:noFill/>
            <a:prstDash val="sysDot"/>
          </a:ln>
          <a:effectLst/>
        </p:spPr>
        <p:txBody>
          <a:bodyPr rtlCol="0" anchor="ctr"/>
          <a:lstStyle/>
          <a:p>
            <a:pPr marL="0" marR="0" lvl="0" indent="0" algn="l" defTabSz="8440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　今後の都市計画に関する流れについて</a:t>
            </a:r>
            <a:r>
              <a:rPr kumimoji="0" lang="en-US" altLang="ja-JP" sz="1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0" lang="ja-JP" alt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都市再生特別地区</a:t>
            </a:r>
            <a:r>
              <a:rPr kumimoji="0" lang="en-US" altLang="ja-JP" sz="1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kumimoji="0" lang="ja-JP" alt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（イメージ）</a:t>
            </a:r>
            <a:endParaRPr kumimoji="0" lang="ja-JP" altLang="en-US" sz="1600" b="1" i="0" u="none" strike="noStrike" kern="0" cap="none" spc="0" normalizeH="0" baseline="0" noProof="0" dirty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8" name="直線コネクタ 7"/>
          <p:cNvCxnSpPr/>
          <p:nvPr/>
        </p:nvCxnSpPr>
        <p:spPr>
          <a:xfrm>
            <a:off x="3567" y="476672"/>
            <a:ext cx="9144000" cy="0"/>
          </a:xfrm>
          <a:prstGeom prst="line">
            <a:avLst/>
          </a:prstGeom>
          <a:ln w="47625">
            <a:gradFill flip="none" rotWithShape="1">
              <a:gsLst>
                <a:gs pos="0">
                  <a:schemeClr val="accent1">
                    <a:lumMod val="40000"/>
                    <a:lumOff val="60000"/>
                  </a:schemeClr>
                </a:gs>
                <a:gs pos="46000">
                  <a:schemeClr val="accent1">
                    <a:lumMod val="95000"/>
                    <a:lumOff val="5000"/>
                  </a:schemeClr>
                </a:gs>
                <a:gs pos="100000">
                  <a:schemeClr val="accent1">
                    <a:lumMod val="60000"/>
                  </a:schemeClr>
                </a:gs>
              </a:gsLst>
              <a:path path="circle">
                <a:fillToRect l="100000" b="100000"/>
              </a:path>
              <a:tileRect t="-100000" r="-10000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正方形/長方形 44"/>
          <p:cNvSpPr/>
          <p:nvPr/>
        </p:nvSpPr>
        <p:spPr>
          <a:xfrm>
            <a:off x="8773140" y="-99392"/>
            <a:ext cx="479380" cy="4717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 </a:t>
            </a:r>
            <a:r>
              <a:rPr kumimoji="1" lang="en-US" altLang="ja-JP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3</a:t>
            </a:r>
            <a:endParaRPr kumimoji="1" lang="ja-JP" altLang="en-US" sz="20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</p:txBody>
      </p:sp>
      <p:graphicFrame>
        <p:nvGraphicFramePr>
          <p:cNvPr id="42" name="表 4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1522320"/>
              </p:ext>
            </p:extLst>
          </p:nvPr>
        </p:nvGraphicFramePr>
        <p:xfrm>
          <a:off x="78931" y="764288"/>
          <a:ext cx="8977150" cy="491831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095260">
                  <a:extLst>
                    <a:ext uri="{9D8B030D-6E8A-4147-A177-3AD203B41FA5}">
                      <a16:colId xmlns:a16="http://schemas.microsoft.com/office/drawing/2014/main" val="2536435225"/>
                    </a:ext>
                  </a:extLst>
                </a:gridCol>
                <a:gridCol w="1413881">
                  <a:extLst>
                    <a:ext uri="{9D8B030D-6E8A-4147-A177-3AD203B41FA5}">
                      <a16:colId xmlns:a16="http://schemas.microsoft.com/office/drawing/2014/main" val="1890859087"/>
                    </a:ext>
                  </a:extLst>
                </a:gridCol>
                <a:gridCol w="2171377">
                  <a:extLst>
                    <a:ext uri="{9D8B030D-6E8A-4147-A177-3AD203B41FA5}">
                      <a16:colId xmlns:a16="http://schemas.microsoft.com/office/drawing/2014/main" val="2790738147"/>
                    </a:ext>
                  </a:extLst>
                </a:gridCol>
                <a:gridCol w="1616131">
                  <a:extLst>
                    <a:ext uri="{9D8B030D-6E8A-4147-A177-3AD203B41FA5}">
                      <a16:colId xmlns:a16="http://schemas.microsoft.com/office/drawing/2014/main" val="2846315449"/>
                    </a:ext>
                  </a:extLst>
                </a:gridCol>
                <a:gridCol w="1390826">
                  <a:extLst>
                    <a:ext uri="{9D8B030D-6E8A-4147-A177-3AD203B41FA5}">
                      <a16:colId xmlns:a16="http://schemas.microsoft.com/office/drawing/2014/main" val="3230163157"/>
                    </a:ext>
                  </a:extLst>
                </a:gridCol>
                <a:gridCol w="1289675">
                  <a:extLst>
                    <a:ext uri="{9D8B030D-6E8A-4147-A177-3AD203B41FA5}">
                      <a16:colId xmlns:a16="http://schemas.microsoft.com/office/drawing/2014/main" val="2032231967"/>
                    </a:ext>
                  </a:extLst>
                </a:gridCol>
              </a:tblGrid>
              <a:tr h="529600"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広域のまちづくりの</a:t>
                      </a:r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方針等の検討段階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事業者、施設管理者、</a:t>
                      </a:r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関係法令等の協議調整等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都市計画</a:t>
                      </a:r>
                    </a:p>
                    <a:p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原案作成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都計法手続き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事業調整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51923535"/>
                  </a:ext>
                </a:extLst>
              </a:tr>
              <a:tr h="3224314"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大阪都市</a:t>
                      </a:r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計画局</a:t>
                      </a:r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共同設置</a:t>
                      </a:r>
                      <a:r>
                        <a:rPr kumimoji="1" lang="en-US" altLang="ja-JP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</a:p>
                    <a:p>
                      <a:endParaRPr kumimoji="1" lang="ja-JP" altLang="en-US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rgbClr val="F6CDC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rgbClr val="F6CDC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rgbClr val="F6CDC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rgbClr val="F6CDC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rgbClr val="F6CDC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rgbClr val="F6CD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8841722"/>
                  </a:ext>
                </a:extLst>
              </a:tr>
              <a:tr h="441586">
                <a:tc>
                  <a:txBody>
                    <a:bodyPr/>
                    <a:lstStyle/>
                    <a:p>
                      <a:endParaRPr kumimoji="1" lang="ja-JP" altLang="en-US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27094532"/>
                  </a:ext>
                </a:extLst>
              </a:tr>
              <a:tr h="722812"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大阪市</a:t>
                      </a:r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計画調整局</a:t>
                      </a:r>
                      <a:endParaRPr kumimoji="1" lang="en-US" altLang="ja-JP" sz="16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rgbClr val="FCECE8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rgbClr val="FCECE8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0830253"/>
                  </a:ext>
                </a:extLst>
              </a:tr>
            </a:tbl>
          </a:graphicData>
        </a:graphic>
      </p:graphicFrame>
      <p:sp>
        <p:nvSpPr>
          <p:cNvPr id="43" name="テキスト ボックス 42"/>
          <p:cNvSpPr txBox="1"/>
          <p:nvPr/>
        </p:nvSpPr>
        <p:spPr>
          <a:xfrm>
            <a:off x="471151" y="5798072"/>
            <a:ext cx="8201698" cy="95410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533400" indent="-533400"/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(※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１</a:t>
            </a:r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) 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グランドデザイン</a:t>
            </a: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大阪の改定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時に都市</a:t>
            </a: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再生特別地区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の活用を位置づける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など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まちづくりの方向性に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ついて</a:t>
            </a:r>
            <a:endParaRPr kumimoji="1"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533400" indent="-533400"/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 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合意</a:t>
            </a: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に努める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endParaRPr kumimoji="1" lang="ja-JP" altLang="en-US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533400" indent="-533400"/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(※</a:t>
            </a: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２</a:t>
            </a:r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府市連絡会議は、府、市の都市計画部局で構成し、適宜開催して、都市計画手続きが円滑に進むよう情報共有と調整を行う。</a:t>
            </a:r>
            <a:endParaRPr kumimoji="1"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1696994" y="1794484"/>
            <a:ext cx="400110" cy="1956038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</a:ln>
        </p:spPr>
        <p:txBody>
          <a:bodyPr vert="eaVert" wrap="square" rtlCol="0">
            <a:spAutoFit/>
          </a:bodyPr>
          <a:lstStyle/>
          <a:p>
            <a:pPr algn="ctr"/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副首都推進本部会議</a:t>
            </a:r>
            <a:endParaRPr kumimoji="1"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2" name="テキスト ボックス 81"/>
          <p:cNvSpPr txBox="1"/>
          <p:nvPr/>
        </p:nvSpPr>
        <p:spPr>
          <a:xfrm>
            <a:off x="1554542" y="3764826"/>
            <a:ext cx="838617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533400" indent="-533400"/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(※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１</a:t>
            </a:r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</a:p>
        </p:txBody>
      </p:sp>
      <p:sp>
        <p:nvSpPr>
          <p:cNvPr id="84" name="右矢印 83"/>
          <p:cNvSpPr/>
          <p:nvPr/>
        </p:nvSpPr>
        <p:spPr>
          <a:xfrm>
            <a:off x="4346585" y="2169926"/>
            <a:ext cx="650241" cy="283336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5" name="右矢印 84"/>
          <p:cNvSpPr/>
          <p:nvPr/>
        </p:nvSpPr>
        <p:spPr>
          <a:xfrm>
            <a:off x="5803814" y="2186268"/>
            <a:ext cx="683826" cy="266994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6" name="テキスト ボックス 85"/>
          <p:cNvSpPr txBox="1"/>
          <p:nvPr/>
        </p:nvSpPr>
        <p:spPr>
          <a:xfrm>
            <a:off x="3224961" y="5063633"/>
            <a:ext cx="1030432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90000" rIns="36000" rtlCol="0" anchor="ctr">
            <a:spAutoFit/>
          </a:bodyPr>
          <a:lstStyle/>
          <a:p>
            <a:pPr algn="ctr"/>
            <a:r>
              <a:rPr kumimoji="1"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計画部</a:t>
            </a:r>
            <a:endParaRPr kumimoji="1"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開発調整部</a:t>
            </a:r>
            <a:endParaRPr kumimoji="1"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7" name="テキスト ボックス 86"/>
          <p:cNvSpPr txBox="1"/>
          <p:nvPr/>
        </p:nvSpPr>
        <p:spPr>
          <a:xfrm>
            <a:off x="7927800" y="5087362"/>
            <a:ext cx="1008113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計画部</a:t>
            </a:r>
            <a:endParaRPr kumimoji="1"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開発調整部</a:t>
            </a:r>
            <a:endParaRPr kumimoji="1"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8" name="テキスト ボックス 87"/>
          <p:cNvSpPr txBox="1"/>
          <p:nvPr/>
        </p:nvSpPr>
        <p:spPr>
          <a:xfrm>
            <a:off x="7846954" y="2055916"/>
            <a:ext cx="1153650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計画推進室拠点開発室</a:t>
            </a:r>
            <a:endParaRPr kumimoji="1"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9" name="テキスト ボックス 88"/>
          <p:cNvSpPr txBox="1"/>
          <p:nvPr/>
        </p:nvSpPr>
        <p:spPr>
          <a:xfrm>
            <a:off x="6653210" y="5078909"/>
            <a:ext cx="905475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市都市計画</a:t>
            </a:r>
            <a:endParaRPr kumimoji="1"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手続き</a:t>
            </a:r>
            <a:endParaRPr kumimoji="1"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0" name="テキスト ボックス 89"/>
          <p:cNvSpPr txBox="1"/>
          <p:nvPr/>
        </p:nvSpPr>
        <p:spPr>
          <a:xfrm>
            <a:off x="6505575" y="2046662"/>
            <a:ext cx="1107292" cy="540000"/>
          </a:xfrm>
          <a:prstGeom prst="rect">
            <a:avLst/>
          </a:prstGeom>
          <a:solidFill>
            <a:srgbClr val="F6CDC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府都市計画手続き</a:t>
            </a:r>
            <a:endParaRPr kumimoji="1"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1" name="テキスト ボックス 90"/>
          <p:cNvSpPr txBox="1"/>
          <p:nvPr/>
        </p:nvSpPr>
        <p:spPr>
          <a:xfrm>
            <a:off x="3448623" y="3134746"/>
            <a:ext cx="2047319" cy="654294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vert="horz" wrap="square" rtlCol="0" anchor="ctr">
            <a:spAutoFit/>
          </a:bodyPr>
          <a:lstStyle/>
          <a:p>
            <a:pPr algn="ctr"/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府・市連携調整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2" name="テキスト ボックス 91"/>
          <p:cNvSpPr txBox="1"/>
          <p:nvPr/>
        </p:nvSpPr>
        <p:spPr>
          <a:xfrm>
            <a:off x="2654584" y="2176731"/>
            <a:ext cx="1692000" cy="307777"/>
          </a:xfrm>
          <a:prstGeom prst="rect">
            <a:avLst/>
          </a:prstGeom>
          <a:solidFill>
            <a:srgbClr val="F6CDC0"/>
          </a:solidFill>
          <a:ln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計画推進室</a:t>
            </a:r>
            <a:endParaRPr kumimoji="1"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3" name="テキスト ボックス 92"/>
          <p:cNvSpPr txBox="1"/>
          <p:nvPr/>
        </p:nvSpPr>
        <p:spPr>
          <a:xfrm>
            <a:off x="4996826" y="5138142"/>
            <a:ext cx="828000" cy="2462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90000" rIns="36000" rtlCol="0" anchor="ctr">
            <a:spAutoFit/>
          </a:bodyPr>
          <a:lstStyle/>
          <a:p>
            <a:pPr algn="ctr"/>
            <a:r>
              <a:rPr kumimoji="1"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計画部</a:t>
            </a:r>
            <a:endParaRPr kumimoji="1"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4" name="テキスト ボックス 93"/>
          <p:cNvSpPr txBox="1"/>
          <p:nvPr/>
        </p:nvSpPr>
        <p:spPr>
          <a:xfrm>
            <a:off x="4996826" y="2055052"/>
            <a:ext cx="828000" cy="523220"/>
          </a:xfrm>
          <a:prstGeom prst="rect">
            <a:avLst/>
          </a:prstGeom>
          <a:solidFill>
            <a:srgbClr val="F6CDC0"/>
          </a:solidFill>
          <a:ln>
            <a:solidFill>
              <a:schemeClr val="tx1"/>
            </a:solidFill>
          </a:ln>
        </p:spPr>
        <p:txBody>
          <a:bodyPr wrap="square" lIns="90000" rIns="36000" rtlCol="0" anchor="ctr">
            <a:spAutoFit/>
          </a:bodyPr>
          <a:lstStyle/>
          <a:p>
            <a:pPr algn="ctr"/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計画</a:t>
            </a:r>
          </a:p>
          <a:p>
            <a:pPr algn="ctr"/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推進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室</a:t>
            </a:r>
            <a:endParaRPr kumimoji="1"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6" name="テキスト ボックス 95"/>
          <p:cNvSpPr txBox="1"/>
          <p:nvPr/>
        </p:nvSpPr>
        <p:spPr>
          <a:xfrm>
            <a:off x="6357893" y="1722440"/>
            <a:ext cx="1899283" cy="29915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都市再生特別地区</a:t>
            </a:r>
            <a:endParaRPr kumimoji="1"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7" name="テキスト ボックス 96"/>
          <p:cNvSpPr txBox="1"/>
          <p:nvPr/>
        </p:nvSpPr>
        <p:spPr>
          <a:xfrm>
            <a:off x="6636621" y="5440427"/>
            <a:ext cx="1723228" cy="24622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地区計画 等</a:t>
            </a:r>
            <a:endParaRPr kumimoji="1"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8" name="テキスト ボックス 97"/>
          <p:cNvSpPr txBox="1"/>
          <p:nvPr/>
        </p:nvSpPr>
        <p:spPr>
          <a:xfrm>
            <a:off x="5817149" y="5405601"/>
            <a:ext cx="838617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533400" indent="-533400"/>
            <a:r>
              <a:rPr kumimoji="1"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(※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２</a:t>
            </a:r>
            <a:r>
              <a:rPr kumimoji="1"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</a:p>
        </p:txBody>
      </p:sp>
      <p:sp>
        <p:nvSpPr>
          <p:cNvPr id="99" name="右矢印 98"/>
          <p:cNvSpPr/>
          <p:nvPr/>
        </p:nvSpPr>
        <p:spPr>
          <a:xfrm>
            <a:off x="4255392" y="5119092"/>
            <a:ext cx="713409" cy="257609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0" name="右矢印 99"/>
          <p:cNvSpPr/>
          <p:nvPr/>
        </p:nvSpPr>
        <p:spPr>
          <a:xfrm>
            <a:off x="5827154" y="5106222"/>
            <a:ext cx="798032" cy="266994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1" name="正方形/長方形 100"/>
          <p:cNvSpPr/>
          <p:nvPr/>
        </p:nvSpPr>
        <p:spPr>
          <a:xfrm>
            <a:off x="5962890" y="2060619"/>
            <a:ext cx="323233" cy="3379807"/>
          </a:xfrm>
          <a:prstGeom prst="rect">
            <a:avLst/>
          </a:prstGeom>
          <a:solidFill>
            <a:schemeClr val="accent2"/>
          </a:solidFill>
          <a:ln w="158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>
                <a:solidFill>
                  <a:schemeClr val="bg1"/>
                </a:solidFill>
              </a:rPr>
              <a:t>府市連絡会議</a:t>
            </a:r>
            <a:endParaRPr kumimoji="1" lang="ja-JP" altLang="en-US" sz="1400" dirty="0">
              <a:solidFill>
                <a:schemeClr val="bg1"/>
              </a:solidFill>
            </a:endParaRPr>
          </a:p>
        </p:txBody>
      </p:sp>
      <p:sp>
        <p:nvSpPr>
          <p:cNvPr id="28" name="二等辺三角形 27"/>
          <p:cNvSpPr/>
          <p:nvPr/>
        </p:nvSpPr>
        <p:spPr>
          <a:xfrm rot="5400000">
            <a:off x="2017713" y="2663561"/>
            <a:ext cx="719051" cy="223320"/>
          </a:xfrm>
          <a:prstGeom prst="triangle">
            <a:avLst/>
          </a:prstGeom>
          <a:solidFill>
            <a:schemeClr val="tx2">
              <a:lumMod val="20000"/>
              <a:lumOff val="80000"/>
            </a:schemeClr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9" name="右矢印 28"/>
          <p:cNvSpPr/>
          <p:nvPr/>
        </p:nvSpPr>
        <p:spPr>
          <a:xfrm>
            <a:off x="7630244" y="2185814"/>
            <a:ext cx="207185" cy="266994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右矢印 29"/>
          <p:cNvSpPr/>
          <p:nvPr/>
        </p:nvSpPr>
        <p:spPr>
          <a:xfrm>
            <a:off x="7572004" y="5113759"/>
            <a:ext cx="324047" cy="259457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四角形吹き出し 1"/>
          <p:cNvSpPr/>
          <p:nvPr/>
        </p:nvSpPr>
        <p:spPr>
          <a:xfrm>
            <a:off x="2656732" y="1484784"/>
            <a:ext cx="2822797" cy="437871"/>
          </a:xfrm>
          <a:prstGeom prst="wedgeRectCallout">
            <a:avLst>
              <a:gd name="adj1" fmla="val -33236"/>
              <a:gd name="adj2" fmla="val 119183"/>
            </a:avLst>
          </a:prstGeom>
          <a:solidFill>
            <a:schemeClr val="bg1">
              <a:lumMod val="8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rgbClr val="002060"/>
              </a:solidFill>
            </a:endParaRPr>
          </a:p>
        </p:txBody>
      </p:sp>
      <p:sp>
        <p:nvSpPr>
          <p:cNvPr id="95" name="テキスト ボックス 94"/>
          <p:cNvSpPr txBox="1"/>
          <p:nvPr/>
        </p:nvSpPr>
        <p:spPr>
          <a:xfrm>
            <a:off x="2696238" y="1512093"/>
            <a:ext cx="2968391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民間事業者のワンストップ窓口</a:t>
            </a:r>
            <a:endParaRPr kumimoji="1"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6775673" y="3140968"/>
            <a:ext cx="2047319" cy="654294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vert="horz" wrap="square" rtlCol="0" anchor="ctr">
            <a:spAutoFit/>
          </a:bodyPr>
          <a:lstStyle/>
          <a:p>
            <a:pPr algn="ctr"/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府・市連携調整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09840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8" name="直線矢印コネクタ 27"/>
          <p:cNvCxnSpPr/>
          <p:nvPr/>
        </p:nvCxnSpPr>
        <p:spPr>
          <a:xfrm>
            <a:off x="282748" y="3787505"/>
            <a:ext cx="7752050" cy="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正方形/長方形 5"/>
          <p:cNvSpPr/>
          <p:nvPr/>
        </p:nvSpPr>
        <p:spPr>
          <a:xfrm>
            <a:off x="0" y="498912"/>
            <a:ext cx="9144000" cy="391518"/>
          </a:xfrm>
          <a:prstGeom prst="rect">
            <a:avLst/>
          </a:prstGeom>
          <a:gradFill>
            <a:gsLst>
              <a:gs pos="0">
                <a:schemeClr val="accent2">
                  <a:lumMod val="40000"/>
                  <a:lumOff val="60000"/>
                </a:schemeClr>
              </a:gs>
              <a:gs pos="50000">
                <a:schemeClr val="bg1"/>
              </a:gs>
              <a:gs pos="100000">
                <a:schemeClr val="accent2">
                  <a:lumMod val="40000"/>
                  <a:lumOff val="6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844083">
              <a:defRPr/>
            </a:pPr>
            <a:r>
              <a:rPr lang="ja-JP" altLang="en-US" sz="1846" b="1" dirty="0">
                <a:solidFill>
                  <a:srgbClr val="000000"/>
                </a:solidFill>
                <a:latin typeface="ＭＳ Ｐゴシック" charset="-128"/>
                <a:ea typeface="Meiryo UI"/>
                <a:cs typeface="Meiryo UI"/>
              </a:rPr>
              <a:t>大阪都市計画局の設置に向けた主なスケジュール</a:t>
            </a:r>
          </a:p>
        </p:txBody>
      </p:sp>
      <p:sp>
        <p:nvSpPr>
          <p:cNvPr id="23" name="角丸四角形 22"/>
          <p:cNvSpPr/>
          <p:nvPr/>
        </p:nvSpPr>
        <p:spPr>
          <a:xfrm>
            <a:off x="8034798" y="1943477"/>
            <a:ext cx="752038" cy="3130523"/>
          </a:xfrm>
          <a:prstGeom prst="round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lIns="83077" tIns="9969" rIns="49846" bIns="9969" rtlCol="0" anchor="ctr" anchorCtr="0"/>
          <a:lstStyle/>
          <a:p>
            <a:pPr algn="ctr" defTabSz="844083"/>
            <a:r>
              <a:rPr lang="ja-JP" altLang="en-US" sz="1846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大阪</a:t>
            </a:r>
            <a:r>
              <a:rPr lang="ja-JP" altLang="en-US" sz="1846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都市計画局設置</a:t>
            </a:r>
            <a:endParaRPr lang="en-US" altLang="ja-JP" sz="1846" b="1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7838296" y="1294324"/>
            <a:ext cx="1149316" cy="546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844083"/>
            <a:r>
              <a:rPr lang="en-US" altLang="ja-JP" sz="1477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11</a:t>
            </a:r>
            <a:r>
              <a:rPr lang="ja-JP" altLang="en-US" sz="1477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1477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1477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</a:t>
            </a:r>
            <a:endParaRPr lang="en-US" altLang="ja-JP" sz="1477" b="1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 defTabSz="844083"/>
            <a:r>
              <a:rPr lang="ja-JP" altLang="en-US" sz="1477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（予定）</a:t>
            </a:r>
            <a:endParaRPr lang="en-US" altLang="ja-JP" sz="1477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5066834" y="1310866"/>
            <a:ext cx="1157746" cy="3196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844083"/>
            <a:r>
              <a:rPr lang="en-US" altLang="ja-JP" sz="1477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9</a:t>
            </a:r>
            <a:r>
              <a:rPr lang="ja-JP" altLang="en-US" sz="1477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月下旬</a:t>
            </a:r>
            <a:endParaRPr lang="en-US" altLang="ja-JP" sz="1477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3120626" y="1313978"/>
            <a:ext cx="1157746" cy="3196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844083"/>
            <a:r>
              <a:rPr lang="ja-JP" altLang="en-US" sz="1477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６月上旬</a:t>
            </a:r>
            <a:endParaRPr lang="en-US" altLang="ja-JP" sz="1477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6452565" y="1310474"/>
            <a:ext cx="1157746" cy="3196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844083"/>
            <a:r>
              <a:rPr lang="en-US" altLang="ja-JP" sz="1477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lang="ja-JP" altLang="en-US" sz="1477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月下旬</a:t>
            </a:r>
            <a:endParaRPr lang="en-US" altLang="ja-JP" sz="1477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1" name="角丸四角形 40"/>
          <p:cNvSpPr/>
          <p:nvPr/>
        </p:nvSpPr>
        <p:spPr>
          <a:xfrm>
            <a:off x="3259692" y="2005722"/>
            <a:ext cx="943669" cy="571429"/>
          </a:xfrm>
          <a:prstGeom prst="roundRect">
            <a:avLst>
              <a:gd name="adj" fmla="val 2792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83077" tIns="9969" rIns="49846" bIns="9969" rtlCol="0" anchor="ctr" anchorCtr="0"/>
          <a:lstStyle/>
          <a:p>
            <a:pPr algn="ctr" defTabSz="844083"/>
            <a:r>
              <a:rPr lang="ja-JP" altLang="en-US" sz="1846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府議会</a:t>
            </a:r>
            <a:endParaRPr lang="en-US" altLang="ja-JP" sz="1846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1707929" y="1304257"/>
            <a:ext cx="1157746" cy="3196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844083"/>
            <a:r>
              <a:rPr lang="ja-JP" altLang="en-US" sz="1477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５月下旬</a:t>
            </a:r>
            <a:endParaRPr lang="en-US" altLang="ja-JP" sz="1477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8" name="角丸四角形 37"/>
          <p:cNvSpPr/>
          <p:nvPr/>
        </p:nvSpPr>
        <p:spPr>
          <a:xfrm>
            <a:off x="509266" y="1955741"/>
            <a:ext cx="769101" cy="571429"/>
          </a:xfrm>
          <a:prstGeom prst="roundRect">
            <a:avLst>
              <a:gd name="adj" fmla="val 2792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83077" tIns="9969" rIns="49846" bIns="9969" rtlCol="0" anchor="ctr" anchorCtr="0"/>
          <a:lstStyle/>
          <a:p>
            <a:pPr algn="ctr" defTabSz="844083"/>
            <a:r>
              <a:rPr lang="ja-JP" altLang="en-US" sz="1477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本部</a:t>
            </a:r>
            <a:endParaRPr lang="en-US" altLang="ja-JP" sz="1477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 defTabSz="844083"/>
            <a:r>
              <a:rPr lang="ja-JP" altLang="en-US" sz="1477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会議</a:t>
            </a:r>
            <a:endParaRPr lang="en-US" altLang="ja-JP" sz="1477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417245" y="1304257"/>
            <a:ext cx="1157746" cy="3196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844083"/>
            <a:r>
              <a:rPr lang="en-US" altLang="ja-JP" sz="1477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4/27</a:t>
            </a:r>
          </a:p>
        </p:txBody>
      </p:sp>
      <p:sp>
        <p:nvSpPr>
          <p:cNvPr id="42" name="角丸四角形 41"/>
          <p:cNvSpPr/>
          <p:nvPr/>
        </p:nvSpPr>
        <p:spPr>
          <a:xfrm>
            <a:off x="1913244" y="1993475"/>
            <a:ext cx="769101" cy="571429"/>
          </a:xfrm>
          <a:prstGeom prst="roundRect">
            <a:avLst>
              <a:gd name="adj" fmla="val 2792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83077" tIns="9969" rIns="49846" bIns="9969" rtlCol="0" anchor="ctr" anchorCtr="0"/>
          <a:lstStyle/>
          <a:p>
            <a:pPr algn="ctr" defTabSz="844083"/>
            <a:r>
              <a:rPr lang="ja-JP" altLang="en-US" sz="1846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市会</a:t>
            </a:r>
            <a:endParaRPr lang="en-US" altLang="ja-JP" sz="1846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2028592" y="5404339"/>
            <a:ext cx="2231423" cy="4900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844083"/>
            <a:r>
              <a:rPr lang="en-US" altLang="ja-JP" sz="1292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lang="ja-JP" altLang="en-US" sz="1292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補正予算（府・市）</a:t>
            </a:r>
            <a:endParaRPr lang="en-US" altLang="ja-JP" sz="1292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defTabSz="844083"/>
            <a:r>
              <a:rPr lang="ja-JP" altLang="en-US" sz="1292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執務室改修費 等</a:t>
            </a:r>
            <a:endParaRPr lang="en-US" altLang="ja-JP" sz="1292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" name="大かっこ 3"/>
          <p:cNvSpPr/>
          <p:nvPr/>
        </p:nvSpPr>
        <p:spPr>
          <a:xfrm>
            <a:off x="1913244" y="5378142"/>
            <a:ext cx="1906458" cy="563016"/>
          </a:xfrm>
          <a:prstGeom prst="bracketPair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 defTabSz="844083"/>
            <a:endParaRPr lang="ja-JP" altLang="en-US" sz="1662">
              <a:solidFill>
                <a:prstClr val="black"/>
              </a:solidFill>
              <a:latin typeface="Calibri"/>
              <a:ea typeface="ＭＳ Ｐゴシック" panose="020B0600070205080204" pitchFamily="50" charset="-128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5460359" y="5405681"/>
            <a:ext cx="1969805" cy="4900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844083"/>
            <a:r>
              <a:rPr lang="en-US" altLang="ja-JP" sz="1292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lang="ja-JP" altLang="en-US" sz="1292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補正予算（府・市）</a:t>
            </a:r>
            <a:endParaRPr lang="en-US" altLang="ja-JP" sz="1292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defTabSz="844083"/>
            <a:r>
              <a:rPr lang="ja-JP" altLang="en-US" sz="1292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人件費・事務費 等</a:t>
            </a:r>
            <a:endParaRPr lang="en-US" altLang="ja-JP" sz="1292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6" name="大かっこ 25"/>
          <p:cNvSpPr/>
          <p:nvPr/>
        </p:nvSpPr>
        <p:spPr>
          <a:xfrm>
            <a:off x="5389954" y="5344332"/>
            <a:ext cx="1863078" cy="557225"/>
          </a:xfrm>
          <a:prstGeom prst="bracketPair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 defTabSz="844083"/>
            <a:endParaRPr lang="ja-JP" altLang="en-US" sz="1662">
              <a:solidFill>
                <a:prstClr val="black"/>
              </a:solidFill>
              <a:latin typeface="Calibri"/>
              <a:ea typeface="ＭＳ Ｐゴシック" panose="020B0600070205080204" pitchFamily="50" charset="-128"/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7995220" y="5399533"/>
            <a:ext cx="1010068" cy="4900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844083"/>
            <a:r>
              <a:rPr lang="ja-JP" altLang="en-US" sz="1292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場所</a:t>
            </a:r>
            <a:endParaRPr lang="en-US" altLang="ja-JP" sz="1292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defTabSz="844083"/>
            <a:r>
              <a:rPr lang="ja-JP" altLang="en-US" sz="1292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府咲洲庁舎</a:t>
            </a:r>
            <a:endParaRPr lang="en-US" altLang="ja-JP" sz="1292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0" name="大かっこ 39"/>
          <p:cNvSpPr/>
          <p:nvPr/>
        </p:nvSpPr>
        <p:spPr>
          <a:xfrm>
            <a:off x="7961087" y="5332553"/>
            <a:ext cx="997862" cy="622266"/>
          </a:xfrm>
          <a:prstGeom prst="bracketPair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 defTabSz="844083"/>
            <a:endParaRPr lang="ja-JP" altLang="en-US" sz="1662">
              <a:solidFill>
                <a:prstClr val="black"/>
              </a:solidFill>
              <a:latin typeface="Calibri"/>
              <a:ea typeface="ＭＳ Ｐゴシック" panose="020B0600070205080204" pitchFamily="50" charset="-128"/>
            </a:endParaRPr>
          </a:p>
        </p:txBody>
      </p:sp>
      <p:sp>
        <p:nvSpPr>
          <p:cNvPr id="31" name="角丸四角形 30"/>
          <p:cNvSpPr/>
          <p:nvPr/>
        </p:nvSpPr>
        <p:spPr>
          <a:xfrm>
            <a:off x="1822088" y="2557822"/>
            <a:ext cx="343245" cy="2430111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lIns="83077" tIns="9969" rIns="49846" bIns="9969" rtlCol="0" anchor="ctr" anchorCtr="0"/>
          <a:lstStyle/>
          <a:p>
            <a:pPr algn="ctr" defTabSz="844083"/>
            <a:r>
              <a:rPr lang="ja-JP" altLang="en-US" sz="1662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事務分掌条例改正案</a:t>
            </a:r>
            <a:endParaRPr lang="en-US" altLang="ja-JP" sz="1662" b="1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6" name="角丸四角形 45"/>
          <p:cNvSpPr/>
          <p:nvPr/>
        </p:nvSpPr>
        <p:spPr>
          <a:xfrm>
            <a:off x="2151761" y="2557822"/>
            <a:ext cx="343245" cy="2430111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lIns="83077" tIns="9969" rIns="49846" bIns="9969" rtlCol="0" anchor="ctr" anchorCtr="0"/>
          <a:lstStyle/>
          <a:p>
            <a:pPr algn="ctr" defTabSz="844083"/>
            <a:r>
              <a:rPr lang="ja-JP" altLang="en-US" sz="1662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共 同 設 置 規 約 案</a:t>
            </a:r>
            <a:endParaRPr lang="en-US" altLang="ja-JP" sz="1662" b="1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7" name="角丸四角形 46"/>
          <p:cNvSpPr/>
          <p:nvPr/>
        </p:nvSpPr>
        <p:spPr>
          <a:xfrm>
            <a:off x="2495006" y="2557822"/>
            <a:ext cx="343245" cy="2430111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lIns="83077" tIns="9969" rIns="49846" bIns="9969" rtlCol="0" anchor="ctr" anchorCtr="0"/>
          <a:lstStyle/>
          <a:p>
            <a:pPr algn="ctr" defTabSz="844083"/>
            <a:r>
              <a:rPr lang="ja-JP" altLang="en-US" sz="1662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補　正　予　算　案</a:t>
            </a:r>
            <a:endParaRPr lang="en-US" altLang="ja-JP" sz="1662" b="1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1" name="角丸四角形 50"/>
          <p:cNvSpPr/>
          <p:nvPr/>
        </p:nvSpPr>
        <p:spPr>
          <a:xfrm>
            <a:off x="3242618" y="2552519"/>
            <a:ext cx="343245" cy="2430111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lIns="83077" tIns="9969" rIns="49846" bIns="9969" rtlCol="0" anchor="ctr" anchorCtr="0"/>
          <a:lstStyle/>
          <a:p>
            <a:pPr algn="ctr" defTabSz="844083"/>
            <a:r>
              <a:rPr lang="ja-JP" altLang="en-US" sz="1662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組 織 条 例 改 正 案</a:t>
            </a:r>
            <a:endParaRPr lang="en-US" altLang="ja-JP" sz="1662" b="1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2" name="角丸四角形 51"/>
          <p:cNvSpPr/>
          <p:nvPr/>
        </p:nvSpPr>
        <p:spPr>
          <a:xfrm>
            <a:off x="3572291" y="2552519"/>
            <a:ext cx="343245" cy="2430111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lIns="83077" tIns="9969" rIns="49846" bIns="9969" rtlCol="0" anchor="ctr" anchorCtr="0"/>
          <a:lstStyle/>
          <a:p>
            <a:pPr algn="ctr" defTabSz="844083"/>
            <a:r>
              <a:rPr lang="ja-JP" altLang="en-US" sz="1662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共 同 設 置 規 約 案</a:t>
            </a:r>
            <a:endParaRPr lang="en-US" altLang="ja-JP" sz="1662" b="1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3" name="角丸四角形 52"/>
          <p:cNvSpPr/>
          <p:nvPr/>
        </p:nvSpPr>
        <p:spPr>
          <a:xfrm>
            <a:off x="3915536" y="2552519"/>
            <a:ext cx="343245" cy="2430111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lIns="83077" tIns="9969" rIns="49846" bIns="9969" rtlCol="0" anchor="ctr" anchorCtr="0"/>
          <a:lstStyle/>
          <a:p>
            <a:pPr algn="ctr" defTabSz="844083"/>
            <a:r>
              <a:rPr lang="ja-JP" altLang="en-US" sz="1662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補　正　予　算　案</a:t>
            </a:r>
            <a:endParaRPr lang="en-US" altLang="ja-JP" sz="1662" b="1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4" name="角丸四角形 53"/>
          <p:cNvSpPr/>
          <p:nvPr/>
        </p:nvSpPr>
        <p:spPr>
          <a:xfrm>
            <a:off x="5454146" y="2552519"/>
            <a:ext cx="343245" cy="2430111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lIns="83077" tIns="9969" rIns="49846" bIns="9969" rtlCol="0" anchor="ctr" anchorCtr="0"/>
          <a:lstStyle/>
          <a:p>
            <a:pPr algn="ctr" defTabSz="844083"/>
            <a:r>
              <a:rPr lang="ja-JP" altLang="en-US" sz="1662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補　正　予　算　案</a:t>
            </a:r>
            <a:endParaRPr lang="en-US" altLang="ja-JP" sz="1662" b="1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5" name="角丸四角形 54"/>
          <p:cNvSpPr/>
          <p:nvPr/>
        </p:nvSpPr>
        <p:spPr>
          <a:xfrm>
            <a:off x="6909787" y="2542457"/>
            <a:ext cx="343245" cy="2430111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lIns="83077" tIns="9969" rIns="49846" bIns="9969" rtlCol="0" anchor="ctr" anchorCtr="0"/>
          <a:lstStyle/>
          <a:p>
            <a:pPr algn="ctr" defTabSz="844083"/>
            <a:r>
              <a:rPr lang="ja-JP" altLang="en-US" sz="1662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補　正　予　算　案</a:t>
            </a:r>
            <a:endParaRPr lang="en-US" altLang="ja-JP" sz="1662" b="1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6" name="角丸四角形 55"/>
          <p:cNvSpPr/>
          <p:nvPr/>
        </p:nvSpPr>
        <p:spPr>
          <a:xfrm>
            <a:off x="6573291" y="2024197"/>
            <a:ext cx="943669" cy="571429"/>
          </a:xfrm>
          <a:prstGeom prst="roundRect">
            <a:avLst>
              <a:gd name="adj" fmla="val 2792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83077" tIns="9969" rIns="49846" bIns="9969" rtlCol="0" anchor="ctr" anchorCtr="0"/>
          <a:lstStyle/>
          <a:p>
            <a:pPr algn="ctr" defTabSz="844083"/>
            <a:r>
              <a:rPr lang="ja-JP" altLang="en-US" sz="1846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府議会</a:t>
            </a:r>
            <a:endParaRPr lang="en-US" altLang="ja-JP" sz="1846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7" name="角丸四角形 56"/>
          <p:cNvSpPr/>
          <p:nvPr/>
        </p:nvSpPr>
        <p:spPr>
          <a:xfrm>
            <a:off x="5226842" y="2011950"/>
            <a:ext cx="769101" cy="571429"/>
          </a:xfrm>
          <a:prstGeom prst="roundRect">
            <a:avLst>
              <a:gd name="adj" fmla="val 2792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83077" tIns="9969" rIns="49846" bIns="9969" rtlCol="0" anchor="ctr" anchorCtr="0"/>
          <a:lstStyle/>
          <a:p>
            <a:pPr algn="ctr" defTabSz="844083"/>
            <a:r>
              <a:rPr lang="ja-JP" altLang="en-US" sz="1846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市会</a:t>
            </a:r>
            <a:endParaRPr lang="en-US" altLang="ja-JP" sz="1846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4" name="角丸四角形 33"/>
          <p:cNvSpPr/>
          <p:nvPr/>
        </p:nvSpPr>
        <p:spPr>
          <a:xfrm>
            <a:off x="784773" y="2594242"/>
            <a:ext cx="303275" cy="2430111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lIns="83077" tIns="9969" rIns="49846" bIns="9969" rtlCol="0" anchor="ctr" anchorCtr="0"/>
          <a:lstStyle/>
          <a:p>
            <a:pPr algn="ctr" defTabSz="844083"/>
            <a:r>
              <a:rPr lang="ja-JP" altLang="en-US" sz="1662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共 同 設 置 規 約 案</a:t>
            </a:r>
            <a:endParaRPr lang="en-US" altLang="ja-JP" sz="1662" b="1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1932217" y="6192059"/>
            <a:ext cx="6074872" cy="4900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844083"/>
            <a:r>
              <a:rPr lang="en-US" altLang="ja-JP" sz="1292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lang="ja-JP" altLang="en-US" sz="1292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都市計画に関する事務の事務委託の規約案については、府市</a:t>
            </a:r>
            <a:r>
              <a:rPr lang="en-US" altLang="ja-JP" sz="1292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5</a:t>
            </a:r>
            <a:r>
              <a:rPr lang="ja-JP" altLang="en-US" sz="1292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月議会に提出</a:t>
            </a:r>
            <a:endParaRPr lang="en-US" altLang="ja-JP" sz="1292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defTabSz="844083"/>
            <a:r>
              <a:rPr lang="ja-JP" altLang="en-US" sz="1292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292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（事務委託の施行日は、大阪都市計画局設置の日とする。）</a:t>
            </a:r>
            <a:endParaRPr lang="en-US" altLang="ja-JP" sz="1292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3" name="正方形/長方形 32"/>
          <p:cNvSpPr/>
          <p:nvPr/>
        </p:nvSpPr>
        <p:spPr>
          <a:xfrm>
            <a:off x="8692664" y="6409581"/>
            <a:ext cx="479380" cy="4717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</a:rPr>
              <a:t> </a:t>
            </a:r>
            <a:r>
              <a:rPr kumimoji="1" lang="en-US" altLang="ja-JP" sz="20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</a:rPr>
              <a:t>4</a:t>
            </a:r>
            <a:endParaRPr kumimoji="1" lang="ja-JP" altLang="en-US" sz="2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368734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>
            <a:lumMod val="85000"/>
          </a:schemeClr>
        </a:solidFill>
        <a:ln>
          <a:noFill/>
        </a:ln>
      </a:spPr>
      <a:bodyPr rtlCol="0" anchor="ctr"/>
      <a:lstStyle>
        <a:defPPr algn="ctr">
          <a:defRPr kumimoji="1" dirty="0">
            <a:solidFill>
              <a:srgbClr val="002060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&#65279;<?xml version="1.0" encoding="utf-8" standalone="yes"?>
<Relationships xmlns="http://schemas.openxmlformats.org/package/2006/relationships">
  <Relationship Id="rId1" Type="http://schemas.openxmlformats.org/officeDocument/2006/relationships/customXmlProps" Target="itemProps1.xml" />
</Relationships>
</file>

<file path=customXml/_rels/item2.xml.rels>&#65279;<?xml version="1.0" encoding="utf-8" standalone="yes"?>
<Relationships xmlns="http://schemas.openxmlformats.org/package/2006/relationships">
  <Relationship Id="rId1" Type="http://schemas.openxmlformats.org/officeDocument/2006/relationships/customXmlProps" Target="itemProps2.xml" />
</Relationships>
</file>

<file path=customXml/_rels/item3.xml.rels>&#65279;<?xml version="1.0" encoding="utf-8" standalone="yes"?>
<Relationships xmlns="http://schemas.openxmlformats.org/package/2006/relationships">
  <Relationship Id="rId1" Type="http://schemas.openxmlformats.org/officeDocument/2006/relationships/customXmlProps" Target="itemProps3.xml" />
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チームサイト用共有ライブラリ" ma:contentTypeID="0x01010016B13BF77A90F249889FB5DD587B167C0039D37C264BF6024199D1523A07C22F7B" ma:contentTypeVersion="" ma:contentTypeDescription="" ma:contentTypeScope="" ma:versionID="2fd4aecbf0a67636e045d890bab3e494">
  <xsd:schema xmlns:xsd="http://www.w3.org/2001/XMLSchema" xmlns:xs="http://www.w3.org/2001/XMLSchema" xmlns:p="http://schemas.microsoft.com/office/2006/metadata/properties" xmlns:ns2="2be2acaf-88a6-4029-b366-c28176c79890" targetNamespace="http://schemas.microsoft.com/office/2006/metadata/properties" ma:root="true" ma:fieldsID="2f1a7762e99f23df00567060dae6aafc" ns2:_="">
    <xsd:import namespace="2be2acaf-88a6-4029-b366-c28176c79890"/>
    <xsd:element name="properties">
      <xsd:complexType>
        <xsd:sequence>
          <xsd:element name="documentManagement">
            <xsd:complexType>
              <xsd:all>
                <xsd:element ref="ns2:コメント_x3000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be2acaf-88a6-4029-b366-c28176c79890" elementFormDefault="qualified">
    <xsd:import namespace="http://schemas.microsoft.com/office/2006/documentManagement/types"/>
    <xsd:import namespace="http://schemas.microsoft.com/office/infopath/2007/PartnerControls"/>
    <xsd:element name="コメント_x3000_" ma:index="8" nillable="true" ma:displayName="コメント　" ma:internalName="_x30b3__x30e1__x30f3__x30c8__x3000_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コメント_x3000_ xmlns="2be2acaf-88a6-4029-b366-c28176c79890" xsi:nil="true"/>
  </documentManagement>
</p:properties>
</file>

<file path=customXml/itemProps1.xml><?xml version="1.0" encoding="utf-8"?>
<ds:datastoreItem xmlns:ds="http://schemas.openxmlformats.org/officeDocument/2006/customXml" ds:itemID="{A30C22DA-4779-43C0-9BAC-08E3D8A497E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7DF86EC-0CBD-4103-891C-B753F36B5D2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be2acaf-88a6-4029-b366-c28176c7989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55A2863-7785-469C-B3B1-F2A678251D79}">
  <ds:schemaRefs>
    <ds:schemaRef ds:uri="http://purl.org/dc/terms/"/>
    <ds:schemaRef ds:uri="http://www.w3.org/XML/1998/namespace"/>
    <ds:schemaRef ds:uri="http://purl.org/dc/elements/1.1/"/>
    <ds:schemaRef ds:uri="http://schemas.microsoft.com/office/2006/documentManagement/types"/>
    <ds:schemaRef ds:uri="http://schemas.microsoft.com/office/2006/metadata/properties"/>
    <ds:schemaRef ds:uri="http://purl.org/dc/dcmitype/"/>
    <ds:schemaRef ds:uri="http://schemas.openxmlformats.org/package/2006/metadata/core-properties"/>
    <ds:schemaRef ds:uri="http://schemas.microsoft.com/office/infopath/2007/PartnerControls"/>
    <ds:schemaRef ds:uri="2be2acaf-88a6-4029-b366-c28176c79890"/>
  </ds:schemaRefs>
</ds:datastoreItem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0x01010016B13BF77A90F249889FB5DD587B167C0039D37C264BF6024199D1523A07C22F7B</vt:lpwstr>
  </property>
</Properties>
</file>