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499" r:id="rId5"/>
    <p:sldId id="753" r:id="rId6"/>
    <p:sldId id="766" r:id="rId7"/>
    <p:sldId id="764" r:id="rId8"/>
    <p:sldId id="76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FFFF99"/>
    <a:srgbClr val="0066CC"/>
    <a:srgbClr val="99FF99"/>
    <a:srgbClr val="CC0000"/>
    <a:srgbClr val="FAC090"/>
    <a:srgbClr val="00B050"/>
    <a:srgbClr val="CC0066"/>
    <a:srgbClr val="FCF8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4" autoAdjust="0"/>
    <p:restoredTop sz="91921" autoAdjust="0"/>
  </p:normalViewPr>
  <p:slideViewPr>
    <p:cSldViewPr>
      <p:cViewPr varScale="1">
        <p:scale>
          <a:sx n="68" d="100"/>
          <a:sy n="68" d="100"/>
        </p:scale>
        <p:origin x="163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viewProps" Target="viewProp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presProps" Target="pres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commentAuthors" Target="commentAuthors.xml" />
  <Relationship Id="rId5" Type="http://schemas.openxmlformats.org/officeDocument/2006/relationships/slide" Target="slides/slide1.xml" />
  <Relationship Id="rId15" Type="http://schemas.openxmlformats.org/officeDocument/2006/relationships/tableStyles" Target="tableStyles.xml" />
  <Relationship Id="rId10" Type="http://schemas.openxmlformats.org/officeDocument/2006/relationships/notesMaster" Target="notesMasters/notesMaster1.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3"/>
            <a:ext cx="2949787" cy="496967"/>
          </a:xfrm>
          <a:prstGeom prst="rect">
            <a:avLst/>
          </a:prstGeom>
        </p:spPr>
        <p:txBody>
          <a:bodyPr vert="horz" lIns="91367" tIns="45681" rIns="91367" bIns="4568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7" y="3"/>
            <a:ext cx="2949787" cy="496967"/>
          </a:xfrm>
          <a:prstGeom prst="rect">
            <a:avLst/>
          </a:prstGeom>
        </p:spPr>
        <p:txBody>
          <a:bodyPr vert="horz" lIns="91367" tIns="45681" rIns="91367" bIns="45681" rtlCol="0"/>
          <a:lstStyle>
            <a:lvl1pPr algn="r">
              <a:defRPr sz="1200"/>
            </a:lvl1pPr>
          </a:lstStyle>
          <a:p>
            <a:fld id="{3D16FDEC-560D-45FF-95E3-45F1DE396D79}" type="datetimeFigureOut">
              <a:rPr kumimoji="1" lang="ja-JP" altLang="en-US" smtClean="0"/>
              <a:t>2021/4/7</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67" tIns="45681" rIns="91367" bIns="45681" rtlCol="0" anchor="ctr"/>
          <a:lstStyle/>
          <a:p>
            <a:endParaRPr lang="ja-JP" altLang="en-US" dirty="0"/>
          </a:p>
        </p:txBody>
      </p:sp>
      <p:sp>
        <p:nvSpPr>
          <p:cNvPr id="5" name="ノート プレースホルダー 4"/>
          <p:cNvSpPr>
            <a:spLocks noGrp="1"/>
          </p:cNvSpPr>
          <p:nvPr>
            <p:ph type="body" sz="quarter" idx="3"/>
          </p:nvPr>
        </p:nvSpPr>
        <p:spPr>
          <a:xfrm>
            <a:off x="680721" y="4721194"/>
            <a:ext cx="5445760" cy="4472702"/>
          </a:xfrm>
          <a:prstGeom prst="rect">
            <a:avLst/>
          </a:prstGeom>
        </p:spPr>
        <p:txBody>
          <a:bodyPr vert="horz" lIns="91367" tIns="45681" rIns="91367" bIns="456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440648"/>
            <a:ext cx="2949787" cy="496967"/>
          </a:xfrm>
          <a:prstGeom prst="rect">
            <a:avLst/>
          </a:prstGeom>
        </p:spPr>
        <p:txBody>
          <a:bodyPr vert="horz" lIns="91367" tIns="45681" rIns="91367" bIns="4568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7" y="9440648"/>
            <a:ext cx="2949787" cy="496967"/>
          </a:xfrm>
          <a:prstGeom prst="rect">
            <a:avLst/>
          </a:prstGeom>
        </p:spPr>
        <p:txBody>
          <a:bodyPr vert="horz" lIns="91367" tIns="45681" rIns="91367" bIns="45681"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2</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289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3</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90401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4</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5054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5</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02312042"/>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事務委託に係る規約（案）骨子について</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計画の決定に関する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645024"/>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6"/>
          <p:cNvSpPr txBox="1"/>
          <p:nvPr/>
        </p:nvSpPr>
        <p:spPr>
          <a:xfrm>
            <a:off x="5728227" y="373325"/>
            <a:ext cx="3415773"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８</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第１回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52156" y="2606508"/>
            <a:ext cx="9046823" cy="4237424"/>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p:cNvSpPr/>
          <p:nvPr/>
        </p:nvSpPr>
        <p:spPr>
          <a:xfrm>
            <a:off x="32812" y="118571"/>
            <a:ext cx="9066167" cy="577110"/>
          </a:xfrm>
          <a:prstGeom prst="rect">
            <a:avLst/>
          </a:prstGeom>
          <a:noFill/>
          <a:ln w="19050" cap="flat" cmpd="sng" algn="ctr">
            <a:noFill/>
            <a:prstDash val="sysDot"/>
          </a:ln>
          <a:effectLst/>
        </p:spPr>
        <p:txBody>
          <a:bodyPr rtlCol="0" anchor="ctr"/>
          <a:lstStyle/>
          <a:p>
            <a:pPr lvl="0" defTabSz="844083">
              <a:defRPr/>
            </a:pPr>
            <a:r>
              <a:rPr lang="ja-JP" altLang="en-US" sz="1600" b="1" dirty="0">
                <a:latin typeface="Meiryo UI" panose="020B0604030504040204" pitchFamily="50" charset="-128"/>
                <a:ea typeface="Meiryo UI" panose="020B0604030504040204" pitchFamily="50" charset="-128"/>
              </a:rPr>
              <a:t>広域的な観点からのまちづくり等に</a:t>
            </a:r>
            <a:r>
              <a:rPr lang="ja-JP" altLang="en-US" sz="1600" b="1" dirty="0" smtClean="0">
                <a:latin typeface="Meiryo UI" panose="020B0604030504040204" pitchFamily="50" charset="-128"/>
                <a:ea typeface="Meiryo UI" panose="020B0604030504040204" pitchFamily="50" charset="-128"/>
              </a:rPr>
              <a:t>係る都市</a:t>
            </a:r>
            <a:r>
              <a:rPr lang="ja-JP" altLang="en-US" sz="1600" b="1" dirty="0">
                <a:latin typeface="Meiryo UI" panose="020B0604030504040204" pitchFamily="50" charset="-128"/>
                <a:ea typeface="Meiryo UI" panose="020B0604030504040204" pitchFamily="50" charset="-128"/>
              </a:rPr>
              <a:t>計画に関する事務の委託に関する</a:t>
            </a:r>
            <a:r>
              <a:rPr lang="ja-JP" altLang="en-US" sz="1600" b="1" dirty="0" smtClean="0">
                <a:latin typeface="Meiryo UI" panose="020B0604030504040204" pitchFamily="50" charset="-128"/>
                <a:ea typeface="Meiryo UI" panose="020B0604030504040204" pitchFamily="50" charset="-128"/>
              </a:rPr>
              <a:t>規約（案）骨子</a:t>
            </a:r>
            <a:endParaRPr lang="ja-JP" altLang="en-US" sz="1600" b="1"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a:t>
            </a:r>
            <a:endPar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35" name="グループ化 34"/>
          <p:cNvGrpSpPr/>
          <p:nvPr/>
        </p:nvGrpSpPr>
        <p:grpSpPr>
          <a:xfrm>
            <a:off x="189645" y="2473829"/>
            <a:ext cx="3518259" cy="342713"/>
            <a:chOff x="418456" y="-271028"/>
            <a:chExt cx="3814335" cy="468000"/>
          </a:xfrm>
        </p:grpSpPr>
        <p:sp>
          <p:nvSpPr>
            <p:cNvPr id="36" name="正方形/長方形 35"/>
            <p:cNvSpPr/>
            <p:nvPr/>
          </p:nvSpPr>
          <p:spPr>
            <a:xfrm>
              <a:off x="661404" y="-271028"/>
              <a:ext cx="3571387"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事務委託の対象となる都市計画</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7" name="ホームベース 36"/>
            <p:cNvSpPr/>
            <p:nvPr/>
          </p:nvSpPr>
          <p:spPr>
            <a:xfrm>
              <a:off x="418456" y="-271025"/>
              <a:ext cx="540000"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２</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4" name="正方形/長方形 23"/>
          <p:cNvSpPr/>
          <p:nvPr/>
        </p:nvSpPr>
        <p:spPr>
          <a:xfrm>
            <a:off x="257881" y="2912386"/>
            <a:ext cx="8616028" cy="57272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latin typeface="+mj-ea"/>
                <a:ea typeface="+mj-ea"/>
              </a:rPr>
              <a:t>・</a:t>
            </a:r>
            <a:r>
              <a:rPr lang="ja-JP" altLang="en-US" sz="1400" dirty="0" smtClean="0">
                <a:solidFill>
                  <a:schemeClr val="tx1"/>
                </a:solidFill>
                <a:latin typeface="+mj-ea"/>
                <a:ea typeface="+mj-ea"/>
              </a:rPr>
              <a:t>大阪市</a:t>
            </a:r>
            <a:r>
              <a:rPr lang="ja-JP" altLang="en-US" sz="1400" dirty="0">
                <a:solidFill>
                  <a:schemeClr val="tx1"/>
                </a:solidFill>
                <a:latin typeface="+mj-ea"/>
                <a:ea typeface="+mj-ea"/>
              </a:rPr>
              <a:t>は、次</a:t>
            </a:r>
            <a:r>
              <a:rPr lang="ja-JP" altLang="en-US" sz="1400" dirty="0" smtClean="0">
                <a:solidFill>
                  <a:schemeClr val="tx1"/>
                </a:solidFill>
                <a:latin typeface="+mj-ea"/>
                <a:ea typeface="+mj-ea"/>
              </a:rPr>
              <a:t>の都市計画の</a:t>
            </a:r>
            <a:r>
              <a:rPr lang="ja-JP" altLang="en-US" sz="1400" dirty="0">
                <a:solidFill>
                  <a:schemeClr val="tx1"/>
                </a:solidFill>
                <a:latin typeface="+mj-ea"/>
                <a:ea typeface="+mj-ea"/>
              </a:rPr>
              <a:t>決定に関する</a:t>
            </a:r>
            <a:r>
              <a:rPr lang="ja-JP" altLang="en-US" sz="1400" dirty="0" smtClean="0">
                <a:solidFill>
                  <a:schemeClr val="tx1"/>
                </a:solidFill>
                <a:latin typeface="+mj-ea"/>
                <a:ea typeface="+mj-ea"/>
              </a:rPr>
              <a:t>事務の</a:t>
            </a:r>
            <a:r>
              <a:rPr lang="ja-JP" altLang="en-US" sz="1400" dirty="0">
                <a:solidFill>
                  <a:schemeClr val="tx1"/>
                </a:solidFill>
                <a:latin typeface="+mj-ea"/>
                <a:ea typeface="+mj-ea"/>
              </a:rPr>
              <a:t>管理及び執行を地方自治法第</a:t>
            </a:r>
            <a:r>
              <a:rPr lang="en-US" altLang="ja-JP" sz="1400" dirty="0">
                <a:solidFill>
                  <a:schemeClr val="tx1"/>
                </a:solidFill>
                <a:latin typeface="+mj-ea"/>
                <a:ea typeface="+mj-ea"/>
              </a:rPr>
              <a:t>252</a:t>
            </a:r>
            <a:r>
              <a:rPr lang="ja-JP" altLang="en-US" sz="1400" dirty="0">
                <a:solidFill>
                  <a:schemeClr val="tx1"/>
                </a:solidFill>
                <a:latin typeface="+mj-ea"/>
                <a:ea typeface="+mj-ea"/>
              </a:rPr>
              <a:t>条の</a:t>
            </a:r>
            <a:r>
              <a:rPr lang="en-US" altLang="ja-JP" sz="1400" dirty="0">
                <a:solidFill>
                  <a:schemeClr val="tx1"/>
                </a:solidFill>
                <a:latin typeface="+mj-ea"/>
                <a:ea typeface="+mj-ea"/>
              </a:rPr>
              <a:t>14</a:t>
            </a:r>
            <a:r>
              <a:rPr lang="ja-JP" altLang="en-US" sz="1400" dirty="0">
                <a:solidFill>
                  <a:schemeClr val="tx1"/>
                </a:solidFill>
                <a:latin typeface="+mj-ea"/>
                <a:ea typeface="+mj-ea"/>
              </a:rPr>
              <a:t>の規定により大阪府</a:t>
            </a:r>
            <a:r>
              <a:rPr lang="ja-JP" altLang="en-US" sz="1400" dirty="0" smtClean="0">
                <a:solidFill>
                  <a:schemeClr val="tx1"/>
                </a:solidFill>
                <a:latin typeface="+mj-ea"/>
                <a:ea typeface="+mj-ea"/>
              </a:rPr>
              <a:t>に委託する</a:t>
            </a:r>
            <a:endParaRPr lang="en-US" altLang="ja-JP" sz="300" dirty="0" smtClean="0">
              <a:solidFill>
                <a:schemeClr val="tx1"/>
              </a:solidFill>
            </a:endParaRPr>
          </a:p>
        </p:txBody>
      </p:sp>
      <p:graphicFrame>
        <p:nvGraphicFramePr>
          <p:cNvPr id="28" name="表 27"/>
          <p:cNvGraphicFramePr>
            <a:graphicFrameLocks noGrp="1"/>
          </p:cNvGraphicFramePr>
          <p:nvPr>
            <p:extLst>
              <p:ext uri="{D42A27DB-BD31-4B8C-83A1-F6EECF244321}">
                <p14:modId xmlns:p14="http://schemas.microsoft.com/office/powerpoint/2010/main" val="1685031205"/>
              </p:ext>
            </p:extLst>
          </p:nvPr>
        </p:nvGraphicFramePr>
        <p:xfrm>
          <a:off x="257881" y="3566302"/>
          <a:ext cx="8616028" cy="3178553"/>
        </p:xfrm>
        <a:graphic>
          <a:graphicData uri="http://schemas.openxmlformats.org/drawingml/2006/table">
            <a:tbl>
              <a:tblPr/>
              <a:tblGrid>
                <a:gridCol w="1607911">
                  <a:extLst>
                    <a:ext uri="{9D8B030D-6E8A-4147-A177-3AD203B41FA5}">
                      <a16:colId xmlns:a16="http://schemas.microsoft.com/office/drawing/2014/main" val="1277667976"/>
                    </a:ext>
                  </a:extLst>
                </a:gridCol>
                <a:gridCol w="7008117">
                  <a:extLst>
                    <a:ext uri="{9D8B030D-6E8A-4147-A177-3AD203B41FA5}">
                      <a16:colId xmlns:a16="http://schemas.microsoft.com/office/drawing/2014/main" val="2016617371"/>
                    </a:ext>
                  </a:extLst>
                </a:gridCol>
              </a:tblGrid>
              <a:tr h="309427">
                <a:tc gridSpan="2">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計画区域の整備・開発及び保全の</a:t>
                      </a:r>
                      <a:r>
                        <a:rPr lang="ja-JP" sz="1400" b="0" i="0" u="none" strike="noStrike" dirty="0" smtClean="0">
                          <a:solidFill>
                            <a:srgbClr val="000000"/>
                          </a:solidFill>
                          <a:effectLst/>
                          <a:latin typeface="+mj-ea"/>
                          <a:ea typeface="+mj-ea"/>
                        </a:rPr>
                        <a:t>方針</a:t>
                      </a:r>
                      <a:r>
                        <a:rPr lang="ja-JP" altLang="en-US" sz="1000" b="0" i="0" u="none" strike="noStrike" dirty="0" smtClean="0">
                          <a:solidFill>
                            <a:srgbClr val="000000"/>
                          </a:solidFill>
                          <a:effectLst/>
                          <a:latin typeface="+mj-ea"/>
                          <a:ea typeface="+mj-ea"/>
                        </a:rPr>
                        <a:t>　（都市計画</a:t>
                      </a:r>
                      <a:r>
                        <a:rPr kumimoji="1" lang="ja-JP" altLang="ja-JP" sz="1000" kern="1200" dirty="0" smtClean="0">
                          <a:solidFill>
                            <a:schemeClr val="tx1"/>
                          </a:solidFill>
                          <a:effectLst/>
                          <a:latin typeface="+mn-lt"/>
                          <a:ea typeface="+mn-ea"/>
                          <a:cs typeface="+mn-cs"/>
                        </a:rPr>
                        <a:t>法第６条の２第１項</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100188177"/>
                  </a:ext>
                </a:extLst>
              </a:tr>
              <a:tr h="329741">
                <a:tc gridSpan="2">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区域区分</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a:t>
                      </a:r>
                      <a:r>
                        <a:rPr kumimoji="1" lang="ja-JP" altLang="ja-JP" sz="1000" kern="1200" dirty="0" smtClean="0">
                          <a:solidFill>
                            <a:schemeClr val="tx1"/>
                          </a:solidFill>
                          <a:effectLst/>
                          <a:latin typeface="+mn-lt"/>
                          <a:ea typeface="+mn-ea"/>
                          <a:cs typeface="+mn-cs"/>
                        </a:rPr>
                        <a:t>法第７条第１項</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968552521"/>
                  </a:ext>
                </a:extLst>
              </a:tr>
              <a:tr h="359562">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再生特別</a:t>
                      </a:r>
                      <a:r>
                        <a:rPr lang="ja-JP" sz="1400" b="0" i="0" u="none" strike="noStrike" dirty="0" smtClean="0">
                          <a:solidFill>
                            <a:srgbClr val="000000"/>
                          </a:solidFill>
                          <a:effectLst/>
                          <a:latin typeface="+mj-ea"/>
                          <a:ea typeface="+mj-ea"/>
                        </a:rPr>
                        <a:t>地区</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a:t>
                      </a:r>
                      <a:r>
                        <a:rPr kumimoji="1" lang="ja-JP" altLang="ja-JP" sz="1000" kern="1200" dirty="0" smtClean="0">
                          <a:solidFill>
                            <a:schemeClr val="tx1"/>
                          </a:solidFill>
                          <a:effectLst/>
                          <a:latin typeface="+mn-lt"/>
                          <a:ea typeface="+mn-ea"/>
                          <a:cs typeface="+mn-cs"/>
                        </a:rPr>
                        <a:t>法第８条第１項第４号の２に掲げる地域地区（都市再生特別措置法第</a:t>
                      </a:r>
                      <a:r>
                        <a:rPr kumimoji="1" lang="en-US" altLang="ja-JP" sz="1000" kern="1200" dirty="0" smtClean="0">
                          <a:solidFill>
                            <a:schemeClr val="tx1"/>
                          </a:solidFill>
                          <a:effectLst/>
                          <a:latin typeface="+mn-lt"/>
                          <a:ea typeface="+mn-ea"/>
                          <a:cs typeface="+mn-cs"/>
                        </a:rPr>
                        <a:t>36</a:t>
                      </a:r>
                      <a:r>
                        <a:rPr kumimoji="1" lang="ja-JP" altLang="ja-JP" sz="1000" kern="1200" dirty="0" smtClean="0">
                          <a:solidFill>
                            <a:schemeClr val="tx1"/>
                          </a:solidFill>
                          <a:effectLst/>
                          <a:latin typeface="+mn-lt"/>
                          <a:ea typeface="+mn-ea"/>
                          <a:cs typeface="+mn-cs"/>
                        </a:rPr>
                        <a:t>条第１項の都市再生特別地区に限る。）</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57709453"/>
                  </a:ext>
                </a:extLst>
              </a:tr>
              <a:tr h="346887">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臨港地区</a:t>
                      </a:r>
                      <a:r>
                        <a:rPr lang="ja-JP" altLang="en-US" sz="1400" b="0" i="0" u="none" strike="noStrike" dirty="0" smtClean="0">
                          <a:solidFill>
                            <a:srgbClr val="000000"/>
                          </a:solidFill>
                          <a:effectLst/>
                          <a:latin typeface="+mj-ea"/>
                          <a:ea typeface="+mj-ea"/>
                        </a:rPr>
                        <a:t>　</a:t>
                      </a:r>
                      <a:r>
                        <a:rPr lang="ja-JP" sz="1000" b="0" i="0" u="none" strike="noStrike" dirty="0" smtClean="0">
                          <a:solidFill>
                            <a:srgbClr val="000000"/>
                          </a:solidFill>
                          <a:effectLst/>
                          <a:latin typeface="+mj-ea"/>
                          <a:ea typeface="+mj-ea"/>
                        </a:rPr>
                        <a:t>（</a:t>
                      </a:r>
                      <a:r>
                        <a:rPr lang="ja-JP" altLang="en-US" sz="1000" b="0" i="0" u="none" strike="noStrike" dirty="0" smtClean="0">
                          <a:solidFill>
                            <a:srgbClr val="000000"/>
                          </a:solidFill>
                          <a:effectLst/>
                          <a:latin typeface="+mj-ea"/>
                          <a:ea typeface="+mj-ea"/>
                        </a:rPr>
                        <a:t>都市計画法</a:t>
                      </a:r>
                      <a:r>
                        <a:rPr kumimoji="1" lang="ja-JP" altLang="ja-JP" sz="1000" kern="1200" dirty="0" smtClean="0">
                          <a:solidFill>
                            <a:schemeClr val="tx1"/>
                          </a:solidFill>
                          <a:effectLst/>
                          <a:latin typeface="+mn-lt"/>
                          <a:ea typeface="+mn-ea"/>
                          <a:cs typeface="+mn-cs"/>
                        </a:rPr>
                        <a:t>第８条第１項第９号に掲げる地域地区（港湾法第２条第２項に規定する国際戦略港湾に係るものに限る。）</a:t>
                      </a: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732524959"/>
                  </a:ext>
                </a:extLst>
              </a:tr>
              <a:tr h="324464">
                <a:tc rowSpan="5">
                  <a:txBody>
                    <a:bodyPr/>
                    <a:lstStyle/>
                    <a:p>
                      <a:pPr algn="ctr"/>
                      <a:r>
                        <a:rPr lang="ja-JP" altLang="en-US" sz="1400" b="0" dirty="0" smtClean="0">
                          <a:latin typeface="+mj-ea"/>
                          <a:ea typeface="+mj-ea"/>
                        </a:rPr>
                        <a:t>都　市　施　設</a:t>
                      </a:r>
                      <a:endParaRPr lang="en-US" altLang="ja-JP" sz="1400" b="0" dirty="0" smtClean="0">
                        <a:latin typeface="+mj-ea"/>
                        <a:ea typeface="+mj-ea"/>
                      </a:endParaRPr>
                    </a:p>
                    <a:p>
                      <a:pPr algn="ctr"/>
                      <a:endParaRPr lang="en-US" altLang="ja-JP" sz="1400" b="0" dirty="0" smtClean="0">
                        <a:latin typeface="+mj-ea"/>
                        <a:ea typeface="+mj-ea"/>
                      </a:endParaRPr>
                    </a:p>
                    <a:p>
                      <a:pPr algn="ctr"/>
                      <a:r>
                        <a:rPr lang="ja-JP" altLang="en-US" sz="1000" b="0" dirty="0" smtClean="0">
                          <a:latin typeface="+mj-ea"/>
                          <a:ea typeface="+mj-ea"/>
                        </a:rPr>
                        <a:t>（都市計画法第</a:t>
                      </a:r>
                      <a:r>
                        <a:rPr lang="en-US" altLang="ja-JP" sz="1000" b="0" dirty="0" smtClean="0">
                          <a:latin typeface="+mj-ea"/>
                          <a:ea typeface="+mj-ea"/>
                        </a:rPr>
                        <a:t>11</a:t>
                      </a:r>
                      <a:r>
                        <a:rPr lang="ja-JP" altLang="en-US" sz="1000" b="0" dirty="0" smtClean="0">
                          <a:latin typeface="+mj-ea"/>
                          <a:ea typeface="+mj-ea"/>
                        </a:rPr>
                        <a:t>条第</a:t>
                      </a:r>
                      <a:r>
                        <a:rPr lang="en-US" altLang="ja-JP" sz="1000" b="0" dirty="0" smtClean="0">
                          <a:latin typeface="+mj-ea"/>
                          <a:ea typeface="+mj-ea"/>
                        </a:rPr>
                        <a:t>1</a:t>
                      </a:r>
                      <a:r>
                        <a:rPr lang="ja-JP" altLang="en-US" sz="1000" b="0" dirty="0" smtClean="0">
                          <a:latin typeface="+mj-ea"/>
                          <a:ea typeface="+mj-ea"/>
                        </a:rPr>
                        <a:t>項）</a:t>
                      </a:r>
                      <a:endParaRPr lang="ja-JP" altLang="en-US" sz="1000" b="0" dirty="0">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高速</a:t>
                      </a:r>
                      <a:r>
                        <a:rPr lang="ja-JP" sz="1400" b="0" i="0" u="none" strike="noStrike" dirty="0">
                          <a:solidFill>
                            <a:srgbClr val="000000"/>
                          </a:solidFill>
                          <a:effectLst/>
                          <a:latin typeface="+mj-ea"/>
                          <a:ea typeface="+mj-ea"/>
                        </a:rPr>
                        <a:t>自動車</a:t>
                      </a:r>
                      <a:r>
                        <a:rPr lang="ja-JP" sz="1400" b="0" i="0" u="none" strike="noStrike" dirty="0" smtClean="0">
                          <a:solidFill>
                            <a:srgbClr val="000000"/>
                          </a:solidFill>
                          <a:effectLst/>
                          <a:latin typeface="+mj-ea"/>
                          <a:ea typeface="+mj-ea"/>
                        </a:rPr>
                        <a:t>国道</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a:t>
                      </a:r>
                      <a:r>
                        <a:rPr kumimoji="1" lang="ja-JP" altLang="ja-JP" sz="1000" kern="1200" dirty="0" smtClean="0">
                          <a:solidFill>
                            <a:schemeClr val="tx1"/>
                          </a:solidFill>
                          <a:effectLst/>
                          <a:latin typeface="+mn-lt"/>
                          <a:ea typeface="+mn-ea"/>
                          <a:cs typeface="+mn-cs"/>
                        </a:rPr>
                        <a:t>道路法第３条第１号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1451738"/>
                  </a:ext>
                </a:extLst>
              </a:tr>
              <a:tr h="307005">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一般国道</a:t>
                      </a:r>
                      <a:r>
                        <a:rPr lang="ja-JP" altLang="en-US" sz="1000" b="0" i="0" u="none" strike="noStrike" dirty="0" smtClean="0">
                          <a:solidFill>
                            <a:srgbClr val="000000"/>
                          </a:solidFill>
                          <a:effectLst/>
                          <a:latin typeface="+mj-ea"/>
                          <a:ea typeface="+mj-ea"/>
                        </a:rPr>
                        <a:t>　（</a:t>
                      </a:r>
                      <a:r>
                        <a:rPr kumimoji="1" lang="ja-JP" altLang="ja-JP" sz="1000" kern="1200" dirty="0" smtClean="0">
                          <a:solidFill>
                            <a:schemeClr val="tx1"/>
                          </a:solidFill>
                          <a:effectLst/>
                          <a:latin typeface="+mn-lt"/>
                          <a:ea typeface="+mn-ea"/>
                          <a:cs typeface="+mn-cs"/>
                        </a:rPr>
                        <a:t>道路法第３条第２号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648896009"/>
                  </a:ext>
                </a:extLst>
              </a:tr>
              <a:tr h="289544">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阪神</a:t>
                      </a:r>
                      <a:r>
                        <a:rPr lang="ja-JP" sz="1400" b="0" i="0" u="none" strike="noStrike" dirty="0">
                          <a:solidFill>
                            <a:srgbClr val="000000"/>
                          </a:solidFill>
                          <a:effectLst/>
                          <a:latin typeface="+mj-ea"/>
                          <a:ea typeface="+mj-ea"/>
                        </a:rPr>
                        <a:t>高速</a:t>
                      </a:r>
                      <a:r>
                        <a:rPr lang="ja-JP" sz="1400" b="0" i="0" u="none" strike="noStrike" dirty="0" smtClean="0">
                          <a:solidFill>
                            <a:srgbClr val="000000"/>
                          </a:solidFill>
                          <a:effectLst/>
                          <a:latin typeface="+mj-ea"/>
                          <a:ea typeface="+mj-ea"/>
                        </a:rPr>
                        <a:t>道路</a:t>
                      </a:r>
                      <a:r>
                        <a:rPr lang="ja-JP" altLang="en-US" sz="1000" b="0" i="0" u="none" strike="noStrike" dirty="0" smtClean="0">
                          <a:solidFill>
                            <a:srgbClr val="000000"/>
                          </a:solidFill>
                          <a:effectLst/>
                          <a:latin typeface="+mj-ea"/>
                          <a:ea typeface="+mj-ea"/>
                        </a:rPr>
                        <a:t>　（</a:t>
                      </a:r>
                      <a:r>
                        <a:rPr kumimoji="1" lang="ja-JP" altLang="ja-JP" sz="1000" kern="1200" dirty="0" smtClean="0">
                          <a:solidFill>
                            <a:schemeClr val="tx1"/>
                          </a:solidFill>
                          <a:effectLst/>
                          <a:latin typeface="+mn-lt"/>
                          <a:ea typeface="+mn-ea"/>
                          <a:cs typeface="+mn-cs"/>
                        </a:rPr>
                        <a:t>独立行政法人日本高速道路保有・債務返済機構法第</a:t>
                      </a:r>
                      <a:r>
                        <a:rPr kumimoji="1" lang="en-US" altLang="ja-JP" sz="1000" kern="1200" dirty="0" smtClean="0">
                          <a:solidFill>
                            <a:schemeClr val="tx1"/>
                          </a:solidFill>
                          <a:effectLst/>
                          <a:latin typeface="+mn-lt"/>
                          <a:ea typeface="+mn-ea"/>
                          <a:cs typeface="+mn-cs"/>
                        </a:rPr>
                        <a:t>12</a:t>
                      </a:r>
                      <a:r>
                        <a:rPr kumimoji="1" lang="ja-JP" altLang="ja-JP" sz="1000" kern="1200" dirty="0" smtClean="0">
                          <a:solidFill>
                            <a:schemeClr val="tx1"/>
                          </a:solidFill>
                          <a:effectLst/>
                          <a:latin typeface="+mn-lt"/>
                          <a:ea typeface="+mn-ea"/>
                          <a:cs typeface="+mn-cs"/>
                        </a:rPr>
                        <a:t>条第１項第４号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69120837"/>
                  </a:ext>
                </a:extLst>
              </a:tr>
              <a:tr h="272083">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高速</a:t>
                      </a:r>
                      <a:r>
                        <a:rPr lang="ja-JP" sz="1400" b="0" i="0" u="none" strike="noStrike" dirty="0" smtClean="0">
                          <a:solidFill>
                            <a:srgbClr val="000000"/>
                          </a:solidFill>
                          <a:effectLst/>
                          <a:latin typeface="+mj-ea"/>
                          <a:ea typeface="+mj-ea"/>
                        </a:rPr>
                        <a:t>鉄道</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（都市計画法</a:t>
                      </a:r>
                      <a:r>
                        <a:rPr kumimoji="1" lang="ja-JP" altLang="ja-JP" sz="1000" kern="1200" dirty="0" smtClean="0">
                          <a:solidFill>
                            <a:schemeClr val="tx1"/>
                          </a:solidFill>
                          <a:effectLst/>
                          <a:latin typeface="+mn-lt"/>
                          <a:ea typeface="+mn-ea"/>
                          <a:cs typeface="+mn-cs"/>
                        </a:rPr>
                        <a:t>第</a:t>
                      </a:r>
                      <a:r>
                        <a:rPr kumimoji="1" lang="en-US" altLang="ja-JP" sz="1000" kern="1200" dirty="0" smtClean="0">
                          <a:solidFill>
                            <a:schemeClr val="tx1"/>
                          </a:solidFill>
                          <a:effectLst/>
                          <a:latin typeface="+mn-lt"/>
                          <a:ea typeface="+mn-ea"/>
                          <a:cs typeface="+mn-cs"/>
                        </a:rPr>
                        <a:t>11</a:t>
                      </a:r>
                      <a:r>
                        <a:rPr kumimoji="1" lang="ja-JP" altLang="ja-JP" sz="1000" kern="1200" dirty="0" smtClean="0">
                          <a:solidFill>
                            <a:schemeClr val="tx1"/>
                          </a:solidFill>
                          <a:effectLst/>
                          <a:latin typeface="+mn-lt"/>
                          <a:ea typeface="+mn-ea"/>
                          <a:cs typeface="+mn-cs"/>
                        </a:rPr>
                        <a:t>条第１項第１号</a:t>
                      </a:r>
                      <a:r>
                        <a:rPr kumimoji="1" lang="ja-JP" altLang="en-US" sz="1000" kern="1200" dirty="0" smtClean="0">
                          <a:solidFill>
                            <a:schemeClr val="tx1"/>
                          </a:solidFill>
                          <a:effectLst/>
                          <a:latin typeface="+mn-lt"/>
                          <a:ea typeface="+mn-ea"/>
                          <a:cs typeface="+mn-cs"/>
                        </a:rPr>
                        <a:t>）</a:t>
                      </a:r>
                      <a:endParaRPr lang="ja-JP" sz="14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698839235"/>
                  </a:ext>
                </a:extLst>
              </a:tr>
              <a:tr h="359714">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一</a:t>
                      </a:r>
                      <a:r>
                        <a:rPr lang="ja-JP" sz="1400" b="0" i="0" u="none" strike="noStrike" dirty="0">
                          <a:solidFill>
                            <a:srgbClr val="000000"/>
                          </a:solidFill>
                          <a:effectLst/>
                          <a:latin typeface="+mj-ea"/>
                          <a:ea typeface="+mj-ea"/>
                        </a:rPr>
                        <a:t>団地の官公庁</a:t>
                      </a:r>
                      <a:r>
                        <a:rPr lang="ja-JP" sz="1400" b="0" i="0" u="none" strike="noStrike" dirty="0" smtClean="0">
                          <a:solidFill>
                            <a:srgbClr val="000000"/>
                          </a:solidFill>
                          <a:effectLst/>
                          <a:latin typeface="+mj-ea"/>
                          <a:ea typeface="+mj-ea"/>
                        </a:rPr>
                        <a:t>施設</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（都市計画法第</a:t>
                      </a:r>
                      <a:r>
                        <a:rPr lang="en-US" altLang="ja-JP" sz="1000" b="0" i="0" u="none" strike="noStrike" dirty="0" smtClean="0">
                          <a:solidFill>
                            <a:srgbClr val="000000"/>
                          </a:solidFill>
                          <a:effectLst/>
                          <a:latin typeface="+mj-ea"/>
                          <a:ea typeface="+mj-ea"/>
                        </a:rPr>
                        <a:t>11</a:t>
                      </a:r>
                      <a:r>
                        <a:rPr lang="ja-JP" altLang="en-US" sz="1000" b="0" i="0" u="none" strike="noStrike" dirty="0" smtClean="0">
                          <a:solidFill>
                            <a:srgbClr val="000000"/>
                          </a:solidFill>
                          <a:effectLst/>
                          <a:latin typeface="+mj-ea"/>
                          <a:ea typeface="+mj-ea"/>
                        </a:rPr>
                        <a:t>条第１項第９号）</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1852931"/>
                  </a:ext>
                </a:extLst>
              </a:tr>
              <a:tr h="280126">
                <a:tc gridSpan="2">
                  <a:txBody>
                    <a:bodyPr/>
                    <a:lstStyle/>
                    <a:p>
                      <a:pPr algn="l" fontAlgn="ctr"/>
                      <a:r>
                        <a:rPr lang="ja-JP" altLang="en-US" sz="1400" b="0" i="0" u="none" strike="noStrike" dirty="0" smtClean="0">
                          <a:solidFill>
                            <a:srgbClr val="000000"/>
                          </a:solidFill>
                          <a:effectLst/>
                          <a:latin typeface="+mj-ea"/>
                          <a:ea typeface="+mj-ea"/>
                        </a:rPr>
                        <a:t>　一団地の官公庁施設</a:t>
                      </a:r>
                      <a:r>
                        <a:rPr lang="ja-JP" sz="1400" b="0" i="0" u="none" strike="noStrike" dirty="0" smtClean="0">
                          <a:solidFill>
                            <a:srgbClr val="000000"/>
                          </a:solidFill>
                          <a:effectLst/>
                          <a:latin typeface="+mj-ea"/>
                          <a:ea typeface="+mj-ea"/>
                        </a:rPr>
                        <a:t>の</a:t>
                      </a:r>
                      <a:r>
                        <a:rPr lang="ja-JP" sz="1400" b="0" i="0" u="none" strike="noStrike" dirty="0">
                          <a:solidFill>
                            <a:srgbClr val="000000"/>
                          </a:solidFill>
                          <a:effectLst/>
                          <a:latin typeface="+mj-ea"/>
                          <a:ea typeface="+mj-ea"/>
                        </a:rPr>
                        <a:t>予定</a:t>
                      </a:r>
                      <a:r>
                        <a:rPr lang="ja-JP" sz="1400" b="0" i="0" u="none" strike="noStrike" dirty="0" smtClean="0">
                          <a:solidFill>
                            <a:srgbClr val="000000"/>
                          </a:solidFill>
                          <a:effectLst/>
                          <a:latin typeface="+mj-ea"/>
                          <a:ea typeface="+mj-ea"/>
                        </a:rPr>
                        <a:t>区域</a:t>
                      </a:r>
                      <a:r>
                        <a:rPr lang="ja-JP" altLang="en-US" sz="1000" b="0" i="0" u="none" strike="noStrike" dirty="0" smtClean="0">
                          <a:solidFill>
                            <a:srgbClr val="000000"/>
                          </a:solidFill>
                          <a:effectLst/>
                          <a:latin typeface="+mj-ea"/>
                          <a:ea typeface="+mj-ea"/>
                        </a:rPr>
                        <a:t>　（都市計画法第</a:t>
                      </a:r>
                      <a:r>
                        <a:rPr lang="en-US" altLang="ja-JP" sz="1000" b="0" i="0" u="none" strike="noStrike" dirty="0" smtClean="0">
                          <a:solidFill>
                            <a:srgbClr val="000000"/>
                          </a:solidFill>
                          <a:effectLst/>
                          <a:latin typeface="+mj-ea"/>
                          <a:ea typeface="+mj-ea"/>
                        </a:rPr>
                        <a:t>12</a:t>
                      </a:r>
                      <a:r>
                        <a:rPr lang="ja-JP" altLang="en-US" sz="1000" b="0" i="0" u="none" strike="noStrike" dirty="0" smtClean="0">
                          <a:solidFill>
                            <a:srgbClr val="000000"/>
                          </a:solidFill>
                          <a:effectLst/>
                          <a:latin typeface="+mj-ea"/>
                          <a:ea typeface="+mj-ea"/>
                        </a:rPr>
                        <a:t>条の２第１項第５号）</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63833542"/>
                  </a:ext>
                </a:extLst>
              </a:tr>
            </a:tbl>
          </a:graphicData>
        </a:graphic>
      </p:graphicFrame>
      <p:sp>
        <p:nvSpPr>
          <p:cNvPr id="14" name="角丸四角形 13"/>
          <p:cNvSpPr/>
          <p:nvPr/>
        </p:nvSpPr>
        <p:spPr>
          <a:xfrm>
            <a:off x="52156" y="826943"/>
            <a:ext cx="9032405" cy="1547100"/>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257881" y="1042709"/>
            <a:ext cx="8616028" cy="11577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・府市一体条例に</a:t>
            </a:r>
            <a:r>
              <a:rPr lang="ja-JP" altLang="en-US" sz="1400" dirty="0">
                <a:solidFill>
                  <a:schemeClr val="tx1"/>
                </a:solidFill>
              </a:rPr>
              <a:t>基づき</a:t>
            </a:r>
            <a:r>
              <a:rPr lang="ja-JP" altLang="en-US" sz="1400" dirty="0" smtClean="0">
                <a:solidFill>
                  <a:schemeClr val="tx1"/>
                </a:solidFill>
              </a:rPr>
              <a:t>、府市一体で広域的</a:t>
            </a:r>
            <a:r>
              <a:rPr lang="ja-JP" altLang="en-US" sz="1400" dirty="0">
                <a:solidFill>
                  <a:schemeClr val="tx1"/>
                </a:solidFill>
              </a:rPr>
              <a:t>なまちづくりや交通基盤の整備を進めるため、広域的</a:t>
            </a:r>
            <a:r>
              <a:rPr lang="ja-JP" altLang="en-US" sz="1400" dirty="0" smtClean="0">
                <a:solidFill>
                  <a:schemeClr val="tx1"/>
                </a:solidFill>
              </a:rPr>
              <a:t>で成長</a:t>
            </a:r>
            <a:r>
              <a:rPr lang="ja-JP" altLang="en-US" sz="1400" dirty="0">
                <a:solidFill>
                  <a:schemeClr val="tx1"/>
                </a:solidFill>
              </a:rPr>
              <a:t>の重要な基盤となる都市計画の決定に関する事務について、大阪市から大阪府に委託するために必要な事項</a:t>
            </a:r>
            <a:r>
              <a:rPr lang="ja-JP" altLang="en-US" sz="1400" dirty="0" smtClean="0">
                <a:solidFill>
                  <a:schemeClr val="tx1"/>
                </a:solidFill>
              </a:rPr>
              <a:t>を定める</a:t>
            </a:r>
            <a:endParaRPr lang="en-US" altLang="ja-JP" sz="1400" dirty="0" smtClean="0">
              <a:solidFill>
                <a:schemeClr val="tx1"/>
              </a:solidFill>
            </a:endParaRPr>
          </a:p>
          <a:p>
            <a:endParaRPr lang="en-US" altLang="ja-JP" sz="500" dirty="0" smtClean="0">
              <a:solidFill>
                <a:schemeClr val="tx1"/>
              </a:solidFill>
            </a:endParaRPr>
          </a:p>
          <a:p>
            <a:r>
              <a:rPr lang="ja-JP" altLang="en-US" sz="1400" dirty="0" smtClean="0">
                <a:solidFill>
                  <a:schemeClr val="tx1"/>
                </a:solidFill>
              </a:rPr>
              <a:t>・事務の執行</a:t>
            </a:r>
            <a:r>
              <a:rPr lang="ja-JP" altLang="en-US" sz="1400" dirty="0">
                <a:solidFill>
                  <a:schemeClr val="tx1"/>
                </a:solidFill>
              </a:rPr>
              <a:t>においては、副首都推進本部（大阪府市）会議において合意されたまちづくり等の</a:t>
            </a:r>
            <a:r>
              <a:rPr lang="ja-JP" altLang="en-US" sz="1400" dirty="0" smtClean="0">
                <a:solidFill>
                  <a:schemeClr val="tx1"/>
                </a:solidFill>
              </a:rPr>
              <a:t>方向性を踏まえ、　　府市で連携調整</a:t>
            </a:r>
            <a:r>
              <a:rPr lang="ja-JP" altLang="en-US" sz="1400" dirty="0">
                <a:solidFill>
                  <a:schemeClr val="tx1"/>
                </a:solidFill>
              </a:rPr>
              <a:t>を図り、都市</a:t>
            </a:r>
            <a:r>
              <a:rPr lang="ja-JP" altLang="en-US" sz="1400" dirty="0" smtClean="0">
                <a:solidFill>
                  <a:schemeClr val="tx1"/>
                </a:solidFill>
              </a:rPr>
              <a:t>計画に関する事務</a:t>
            </a:r>
            <a:r>
              <a:rPr lang="ja-JP" altLang="en-US" sz="1400" dirty="0">
                <a:solidFill>
                  <a:schemeClr val="tx1"/>
                </a:solidFill>
              </a:rPr>
              <a:t>を円滑に</a:t>
            </a:r>
            <a:r>
              <a:rPr lang="ja-JP" altLang="en-US" sz="1400" dirty="0" smtClean="0">
                <a:solidFill>
                  <a:schemeClr val="tx1"/>
                </a:solidFill>
              </a:rPr>
              <a:t>進める</a:t>
            </a:r>
            <a:endParaRPr lang="en-US" altLang="ja-JP" sz="1400" dirty="0">
              <a:solidFill>
                <a:schemeClr val="tx1"/>
              </a:solidFill>
            </a:endParaRPr>
          </a:p>
          <a:p>
            <a:endParaRPr lang="en-US" altLang="ja-JP" sz="500" dirty="0" smtClean="0">
              <a:solidFill>
                <a:schemeClr val="tx1"/>
              </a:solidFill>
            </a:endParaRPr>
          </a:p>
        </p:txBody>
      </p:sp>
      <p:grpSp>
        <p:nvGrpSpPr>
          <p:cNvPr id="22" name="グループ化 21"/>
          <p:cNvGrpSpPr/>
          <p:nvPr/>
        </p:nvGrpSpPr>
        <p:grpSpPr>
          <a:xfrm>
            <a:off x="165924" y="673064"/>
            <a:ext cx="1309732" cy="301382"/>
            <a:chOff x="418456" y="-271025"/>
            <a:chExt cx="921931" cy="467997"/>
          </a:xfrm>
        </p:grpSpPr>
        <p:sp>
          <p:nvSpPr>
            <p:cNvPr id="23" name="正方形/長方形 22"/>
            <p:cNvSpPr/>
            <p:nvPr/>
          </p:nvSpPr>
          <p:spPr>
            <a:xfrm>
              <a:off x="661404" y="-271025"/>
              <a:ext cx="678983" cy="46799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趣旨</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5" name="ホームベース 24"/>
            <p:cNvSpPr/>
            <p:nvPr/>
          </p:nvSpPr>
          <p:spPr>
            <a:xfrm>
              <a:off x="418456" y="-271025"/>
              <a:ext cx="367303"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１</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3038927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61494" y="332656"/>
            <a:ext cx="9003391" cy="36859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p:cNvSpPr/>
          <p:nvPr/>
        </p:nvSpPr>
        <p:spPr>
          <a:xfrm>
            <a:off x="8773140" y="6485672"/>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正方形/長方形 14"/>
          <p:cNvSpPr/>
          <p:nvPr/>
        </p:nvSpPr>
        <p:spPr>
          <a:xfrm>
            <a:off x="420634" y="191905"/>
            <a:ext cx="1843883" cy="28983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dirty="0" smtClean="0">
                <a:solidFill>
                  <a:prstClr val="white"/>
                </a:solidFill>
                <a:latin typeface="Meiryo UI" panose="020B0604030504040204" pitchFamily="50" charset="-128"/>
                <a:ea typeface="Meiryo UI" panose="020B0604030504040204" pitchFamily="50" charset="-128"/>
              </a:rPr>
              <a:t>委託事務の</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手続き</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ホームベース 16"/>
          <p:cNvSpPr/>
          <p:nvPr/>
        </p:nvSpPr>
        <p:spPr>
          <a:xfrm>
            <a:off x="181153" y="179240"/>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３</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useBgFill="1">
        <p:nvSpPr>
          <p:cNvPr id="23" name="角丸四角形 22"/>
          <p:cNvSpPr/>
          <p:nvPr/>
        </p:nvSpPr>
        <p:spPr>
          <a:xfrm>
            <a:off x="4596641" y="4281187"/>
            <a:ext cx="4403865" cy="245330"/>
          </a:xfrm>
          <a:prstGeom prst="roundRect">
            <a:avLst>
              <a:gd name="adj" fmla="val 15875"/>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spcBef>
                <a:spcPts val="600"/>
              </a:spcBef>
            </a:pPr>
            <a:r>
              <a:rPr lang="ja-JP" altLang="en-US" sz="1100" dirty="0" smtClean="0">
                <a:solidFill>
                  <a:schemeClr val="tx1"/>
                </a:solidFill>
                <a:latin typeface="+mj-ea"/>
                <a:ea typeface="+mj-ea"/>
              </a:rPr>
              <a:t>都市計画法第１９条の市町村</a:t>
            </a:r>
            <a:r>
              <a:rPr lang="ja-JP" altLang="en-US" sz="1100" dirty="0">
                <a:solidFill>
                  <a:schemeClr val="tx1"/>
                </a:solidFill>
                <a:latin typeface="+mj-ea"/>
                <a:ea typeface="+mj-ea"/>
              </a:rPr>
              <a:t>の都市計画の</a:t>
            </a:r>
            <a:r>
              <a:rPr lang="ja-JP" altLang="en-US" sz="1100" dirty="0" smtClean="0">
                <a:solidFill>
                  <a:schemeClr val="tx1"/>
                </a:solidFill>
                <a:latin typeface="+mj-ea"/>
                <a:ea typeface="+mj-ea"/>
              </a:rPr>
              <a:t>決定等の規定に基づき実施</a:t>
            </a:r>
            <a:endParaRPr lang="ja-JP" altLang="en-US" sz="1100" dirty="0">
              <a:solidFill>
                <a:schemeClr val="tx1"/>
              </a:solidFill>
              <a:latin typeface="+mj-ea"/>
              <a:ea typeface="+mj-ea"/>
            </a:endParaRPr>
          </a:p>
        </p:txBody>
      </p:sp>
      <p:sp>
        <p:nvSpPr>
          <p:cNvPr id="26" name="右矢印 25"/>
          <p:cNvSpPr/>
          <p:nvPr/>
        </p:nvSpPr>
        <p:spPr>
          <a:xfrm>
            <a:off x="2360932" y="4990410"/>
            <a:ext cx="750209"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27" name="右矢印 26"/>
          <p:cNvSpPr/>
          <p:nvPr/>
        </p:nvSpPr>
        <p:spPr>
          <a:xfrm>
            <a:off x="4526600" y="4988905"/>
            <a:ext cx="467637" cy="184515"/>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29" name="右矢印 28"/>
          <p:cNvSpPr/>
          <p:nvPr/>
        </p:nvSpPr>
        <p:spPr>
          <a:xfrm>
            <a:off x="7665411" y="4973163"/>
            <a:ext cx="233287"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0" name="屈折矢印 29"/>
          <p:cNvSpPr/>
          <p:nvPr/>
        </p:nvSpPr>
        <p:spPr>
          <a:xfrm>
            <a:off x="5155988" y="5545623"/>
            <a:ext cx="819088" cy="767029"/>
          </a:xfrm>
          <a:prstGeom prst="bentUpArrow">
            <a:avLst>
              <a:gd name="adj1" fmla="val 25000"/>
              <a:gd name="adj2" fmla="val 26386"/>
              <a:gd name="adj3" fmla="val 25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smtClean="0">
                <a:solidFill>
                  <a:schemeClr val="tx1"/>
                </a:solidFill>
              </a:rPr>
              <a:t>　</a:t>
            </a:r>
            <a:r>
              <a:rPr lang="ja-JP" altLang="en-US" sz="1100" b="1" dirty="0" smtClean="0">
                <a:solidFill>
                  <a:schemeClr val="tx1"/>
                </a:solidFill>
              </a:rPr>
              <a:t>意見書の</a:t>
            </a:r>
            <a:r>
              <a:rPr lang="ja-JP" altLang="en-US" sz="1100" b="1" dirty="0">
                <a:solidFill>
                  <a:schemeClr val="tx1"/>
                </a:solidFill>
              </a:rPr>
              <a:t>要旨</a:t>
            </a:r>
            <a:r>
              <a:rPr lang="ja-JP" altLang="en-US" sz="1100" dirty="0">
                <a:solidFill>
                  <a:schemeClr val="tx1"/>
                </a:solidFill>
              </a:rPr>
              <a:t>　法１９②</a:t>
            </a:r>
          </a:p>
        </p:txBody>
      </p:sp>
      <p:sp>
        <p:nvSpPr>
          <p:cNvPr id="31" name="右矢印 30"/>
          <p:cNvSpPr/>
          <p:nvPr/>
        </p:nvSpPr>
        <p:spPr>
          <a:xfrm rot="16200000">
            <a:off x="6991695" y="5508869"/>
            <a:ext cx="216000" cy="233287"/>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2" name="楕円 31"/>
          <p:cNvSpPr/>
          <p:nvPr/>
        </p:nvSpPr>
        <p:spPr>
          <a:xfrm>
            <a:off x="1095432" y="4712599"/>
            <a:ext cx="1198507"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a:t>
            </a:r>
            <a:r>
              <a:rPr lang="ja-JP" altLang="en-US" sz="1100" b="1" dirty="0" smtClean="0">
                <a:solidFill>
                  <a:schemeClr val="tx1"/>
                </a:solidFill>
                <a:latin typeface="MS UI Gothic" panose="020B0600070205080204" pitchFamily="50" charset="-128"/>
                <a:ea typeface="MS UI Gothic" panose="020B0600070205080204" pitchFamily="50" charset="-128"/>
              </a:rPr>
              <a:t>計画の案</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smtClean="0">
                <a:solidFill>
                  <a:schemeClr val="tx1"/>
                </a:solidFill>
                <a:latin typeface="MS UI Gothic" panose="020B0600070205080204" pitchFamily="50" charset="-128"/>
                <a:ea typeface="MS UI Gothic" panose="020B0600070205080204" pitchFamily="50" charset="-128"/>
              </a:rPr>
              <a:t>（原案）の</a:t>
            </a:r>
            <a:r>
              <a:rPr lang="ja-JP" altLang="en-US" sz="1100" b="1" dirty="0">
                <a:solidFill>
                  <a:schemeClr val="tx1"/>
                </a:solidFill>
                <a:latin typeface="MS UI Gothic" panose="020B0600070205080204" pitchFamily="50" charset="-128"/>
                <a:ea typeface="MS UI Gothic" panose="020B0600070205080204" pitchFamily="50" charset="-128"/>
              </a:rPr>
              <a:t>作成</a:t>
            </a:r>
            <a:endParaRPr lang="en-US" altLang="ja-JP" sz="1100" b="1" dirty="0">
              <a:solidFill>
                <a:schemeClr val="tx1"/>
              </a:solidFill>
              <a:latin typeface="MS UI Gothic" panose="020B0600070205080204" pitchFamily="50" charset="-128"/>
              <a:ea typeface="MS UI Gothic" panose="020B0600070205080204" pitchFamily="50" charset="-128"/>
            </a:endParaRPr>
          </a:p>
        </p:txBody>
      </p:sp>
      <p:sp>
        <p:nvSpPr>
          <p:cNvPr id="34" name="楕円 33"/>
          <p:cNvSpPr/>
          <p:nvPr/>
        </p:nvSpPr>
        <p:spPr>
          <a:xfrm>
            <a:off x="1057370" y="5756465"/>
            <a:ext cx="1150979"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公聴会の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開催等による</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住民意見の反映</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法１６①</a:t>
            </a:r>
            <a:endParaRPr lang="en-US" altLang="ja-JP" sz="1100" dirty="0">
              <a:solidFill>
                <a:schemeClr val="tx1"/>
              </a:solidFill>
              <a:latin typeface="MS UI Gothic" panose="020B0600070205080204" pitchFamily="50" charset="-128"/>
              <a:ea typeface="MS UI Gothic" panose="020B0600070205080204" pitchFamily="50" charset="-128"/>
            </a:endParaRPr>
          </a:p>
        </p:txBody>
      </p:sp>
      <p:sp>
        <p:nvSpPr>
          <p:cNvPr id="35" name="右矢印 34"/>
          <p:cNvSpPr/>
          <p:nvPr/>
        </p:nvSpPr>
        <p:spPr>
          <a:xfrm rot="10800000">
            <a:off x="7730467" y="5994305"/>
            <a:ext cx="216000"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6" name="右矢印 35"/>
          <p:cNvSpPr/>
          <p:nvPr/>
        </p:nvSpPr>
        <p:spPr>
          <a:xfrm rot="18732221">
            <a:off x="1952620" y="5361884"/>
            <a:ext cx="689750" cy="247314"/>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7" name="楕円 36"/>
          <p:cNvSpPr/>
          <p:nvPr/>
        </p:nvSpPr>
        <p:spPr>
          <a:xfrm>
            <a:off x="3212689" y="4673698"/>
            <a:ext cx="1248324" cy="807155"/>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都市計画の案の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公告及び縦覧</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a:t>
            </a:r>
            <a:r>
              <a:rPr lang="en-US" altLang="ja-JP" sz="1100" b="1" dirty="0">
                <a:solidFill>
                  <a:schemeClr val="tx1"/>
                </a:solidFill>
                <a:latin typeface="MS UI Gothic" panose="020B0600070205080204" pitchFamily="50" charset="-128"/>
                <a:ea typeface="MS UI Gothic" panose="020B0600070205080204" pitchFamily="50" charset="-128"/>
              </a:rPr>
              <a:t>2</a:t>
            </a:r>
            <a:r>
              <a:rPr lang="ja-JP" altLang="en-US" sz="1100" b="1" dirty="0">
                <a:solidFill>
                  <a:schemeClr val="tx1"/>
                </a:solidFill>
                <a:latin typeface="MS UI Gothic" panose="020B0600070205080204" pitchFamily="50" charset="-128"/>
                <a:ea typeface="MS UI Gothic" panose="020B0600070205080204" pitchFamily="50" charset="-128"/>
              </a:rPr>
              <a:t>週間）</a:t>
            </a:r>
            <a:r>
              <a:rPr lang="ja-JP" altLang="en-US" sz="1100" dirty="0">
                <a:solidFill>
                  <a:schemeClr val="tx1"/>
                </a:solidFill>
                <a:latin typeface="MS UI Gothic" panose="020B0600070205080204" pitchFamily="50" charset="-128"/>
                <a:ea typeface="MS UI Gothic" panose="020B0600070205080204" pitchFamily="50" charset="-128"/>
              </a:rPr>
              <a:t>法１７①</a:t>
            </a:r>
            <a:endParaRPr lang="en-US" altLang="ja-JP" sz="1100" dirty="0">
              <a:solidFill>
                <a:schemeClr val="tx1"/>
              </a:solidFill>
              <a:latin typeface="MS UI Gothic" panose="020B0600070205080204" pitchFamily="50" charset="-128"/>
              <a:ea typeface="MS UI Gothic" panose="020B0600070205080204" pitchFamily="50" charset="-128"/>
            </a:endParaRPr>
          </a:p>
        </p:txBody>
      </p:sp>
      <p:sp>
        <p:nvSpPr>
          <p:cNvPr id="38" name="楕円 37"/>
          <p:cNvSpPr/>
          <p:nvPr/>
        </p:nvSpPr>
        <p:spPr>
          <a:xfrm>
            <a:off x="2411806" y="5764100"/>
            <a:ext cx="1136653" cy="816615"/>
          </a:xfrm>
          <a:prstGeom prst="ellipse">
            <a:avLst/>
          </a:prstGeom>
          <a:solidFill>
            <a:schemeClr val="bg1"/>
          </a:solidFill>
          <a:ln w="19050" cmpd="sng">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大阪市</a:t>
            </a:r>
            <a:r>
              <a:rPr lang="ja-JP" altLang="en-US" sz="1200" b="1" dirty="0" smtClean="0">
                <a:solidFill>
                  <a:schemeClr val="tx1"/>
                </a:solidFill>
                <a:latin typeface="Meiryo UI" panose="020B0604030504040204" pitchFamily="50" charset="-128"/>
                <a:ea typeface="Meiryo UI" panose="020B0604030504040204" pitchFamily="50" charset="-128"/>
              </a:rPr>
              <a:t>の</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意見</a:t>
            </a:r>
            <a:r>
              <a:rPr lang="ja-JP" altLang="en-US" sz="1200" b="1" dirty="0" smtClean="0">
                <a:solidFill>
                  <a:schemeClr val="tx1"/>
                </a:solidFill>
                <a:latin typeface="Meiryo UI" panose="020B0604030504040204" pitchFamily="50" charset="-128"/>
                <a:ea typeface="Meiryo UI" panose="020B0604030504040204" pitchFamily="50" charset="-128"/>
              </a:rPr>
              <a:t>聴取</a:t>
            </a:r>
            <a:r>
              <a:rPr lang="en-US" altLang="ja-JP" sz="1200" b="1" dirty="0" smtClean="0">
                <a:solidFill>
                  <a:schemeClr val="tx1"/>
                </a:solidFill>
                <a:latin typeface="Meiryo UI" panose="020B0604030504040204" pitchFamily="50" charset="-128"/>
                <a:ea typeface="Meiryo UI" panose="020B0604030504040204" pitchFamily="50" charset="-128"/>
              </a:rPr>
              <a:t>※</a:t>
            </a:r>
          </a:p>
        </p:txBody>
      </p:sp>
      <p:sp>
        <p:nvSpPr>
          <p:cNvPr id="40" name="楕円 39"/>
          <p:cNvSpPr/>
          <p:nvPr/>
        </p:nvSpPr>
        <p:spPr>
          <a:xfrm>
            <a:off x="5107152" y="4706116"/>
            <a:ext cx="1138272" cy="815377"/>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smtClean="0">
                <a:solidFill>
                  <a:schemeClr val="tx1"/>
                </a:solidFill>
                <a:latin typeface="MS UI Gothic" panose="020B0600070205080204" pitchFamily="50" charset="-128"/>
                <a:ea typeface="MS UI Gothic" panose="020B0600070205080204" pitchFamily="50" charset="-128"/>
              </a:rPr>
              <a:t>大阪府</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都市計画審議会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法１</a:t>
            </a:r>
            <a:r>
              <a:rPr lang="ja-JP" altLang="en-US" sz="1100" dirty="0">
                <a:solidFill>
                  <a:schemeClr val="tx1"/>
                </a:solidFill>
                <a:latin typeface="MS UI Gothic" panose="020B0600070205080204" pitchFamily="50" charset="-128"/>
                <a:ea typeface="MS UI Gothic" panose="020B0600070205080204" pitchFamily="50" charset="-128"/>
              </a:rPr>
              <a:t>９</a:t>
            </a:r>
            <a:r>
              <a:rPr lang="ja-JP" altLang="en-US" sz="1100" dirty="0" smtClean="0">
                <a:solidFill>
                  <a:schemeClr val="tx1"/>
                </a:solidFill>
                <a:latin typeface="MS UI Gothic" panose="020B0600070205080204" pitchFamily="50" charset="-128"/>
                <a:ea typeface="MS UI Gothic" panose="020B0600070205080204" pitchFamily="50" charset="-128"/>
              </a:rPr>
              <a:t>①</a:t>
            </a:r>
            <a:r>
              <a:rPr lang="en-US" altLang="ja-JP" sz="1100" dirty="0" smtClean="0">
                <a:solidFill>
                  <a:schemeClr val="tx1"/>
                </a:solidFill>
                <a:latin typeface="MS UI Gothic" panose="020B0600070205080204" pitchFamily="50" charset="-128"/>
                <a:ea typeface="MS UI Gothic" panose="020B0600070205080204" pitchFamily="50" charset="-128"/>
              </a:rPr>
              <a:t>※</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2" name="楕円 41"/>
          <p:cNvSpPr/>
          <p:nvPr/>
        </p:nvSpPr>
        <p:spPr>
          <a:xfrm>
            <a:off x="6584039" y="5751166"/>
            <a:ext cx="1106643" cy="792000"/>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国土交通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大臣の同意</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法８７の２④</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3" name="楕円 42"/>
          <p:cNvSpPr/>
          <p:nvPr/>
        </p:nvSpPr>
        <p:spPr>
          <a:xfrm>
            <a:off x="6585122" y="4713770"/>
            <a:ext cx="1047048" cy="80007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都市計画の決定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法１９①</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4" name="楕円 43"/>
          <p:cNvSpPr/>
          <p:nvPr/>
        </p:nvSpPr>
        <p:spPr>
          <a:xfrm>
            <a:off x="7946253" y="4725512"/>
            <a:ext cx="1056735"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告示縦覧</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法２０</a:t>
            </a:r>
          </a:p>
        </p:txBody>
      </p:sp>
      <p:sp>
        <p:nvSpPr>
          <p:cNvPr id="45" name="楕円 44"/>
          <p:cNvSpPr/>
          <p:nvPr/>
        </p:nvSpPr>
        <p:spPr>
          <a:xfrm>
            <a:off x="7966721" y="5733513"/>
            <a:ext cx="1036268" cy="792000"/>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知事の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意見の添付</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a:t>
            </a:r>
            <a:r>
              <a:rPr lang="ja-JP" altLang="en-US" sz="1100" dirty="0">
                <a:solidFill>
                  <a:schemeClr val="tx1"/>
                </a:solidFill>
                <a:latin typeface="MS UI Gothic" panose="020B0600070205080204" pitchFamily="50" charset="-128"/>
                <a:ea typeface="MS UI Gothic" panose="020B0600070205080204" pitchFamily="50" charset="-128"/>
              </a:rPr>
              <a:t>８７の２⑥</a:t>
            </a:r>
            <a:endParaRPr lang="en-US" altLang="ja-JP" sz="1100" dirty="0">
              <a:solidFill>
                <a:schemeClr val="tx1"/>
              </a:solidFill>
              <a:latin typeface="MS UI Gothic" panose="020B0600070205080204" pitchFamily="50" charset="-128"/>
              <a:ea typeface="MS UI Gothic" panose="020B0600070205080204" pitchFamily="50" charset="-128"/>
            </a:endParaRPr>
          </a:p>
        </p:txBody>
      </p:sp>
      <p:grpSp>
        <p:nvGrpSpPr>
          <p:cNvPr id="46" name="グループ化 45"/>
          <p:cNvGrpSpPr/>
          <p:nvPr/>
        </p:nvGrpSpPr>
        <p:grpSpPr>
          <a:xfrm>
            <a:off x="125774" y="4231741"/>
            <a:ext cx="3528390" cy="308638"/>
            <a:chOff x="371306" y="1537247"/>
            <a:chExt cx="2647012" cy="468000"/>
          </a:xfrm>
        </p:grpSpPr>
        <p:sp>
          <p:nvSpPr>
            <p:cNvPr id="47" name="正方形/長方形 46"/>
            <p:cNvSpPr/>
            <p:nvPr/>
          </p:nvSpPr>
          <p:spPr>
            <a:xfrm>
              <a:off x="606154" y="1537247"/>
              <a:ext cx="2412164"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基本的な都市計画手続きのフロー</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8" name="ホームベース 47"/>
            <p:cNvSpPr/>
            <p:nvPr/>
          </p:nvSpPr>
          <p:spPr>
            <a:xfrm>
              <a:off x="371306" y="1537248"/>
              <a:ext cx="469469" cy="467999"/>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参考</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9" name="右矢印 48"/>
          <p:cNvSpPr/>
          <p:nvPr/>
        </p:nvSpPr>
        <p:spPr>
          <a:xfrm rot="16200000">
            <a:off x="2540986" y="5359649"/>
            <a:ext cx="524381" cy="179134"/>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 name="テキスト ボックス 2"/>
          <p:cNvSpPr txBox="1"/>
          <p:nvPr/>
        </p:nvSpPr>
        <p:spPr>
          <a:xfrm>
            <a:off x="966111" y="4634589"/>
            <a:ext cx="482290" cy="261610"/>
          </a:xfrm>
          <a:prstGeom prst="rect">
            <a:avLst/>
          </a:prstGeom>
          <a:noFill/>
        </p:spPr>
        <p:txBody>
          <a:bodyPr wrap="square" rtlCol="0">
            <a:spAutoFit/>
          </a:bodyPr>
          <a:lstStyle/>
          <a:p>
            <a:r>
              <a:rPr kumimoji="1" lang="en-US" altLang="ja-JP" sz="1100" b="1" dirty="0" smtClean="0"/>
              <a:t>(1)</a:t>
            </a:r>
            <a:endParaRPr kumimoji="1" lang="ja-JP" altLang="en-US" sz="1100" b="1" dirty="0"/>
          </a:p>
        </p:txBody>
      </p:sp>
      <p:sp>
        <p:nvSpPr>
          <p:cNvPr id="50" name="テキスト ボックス 49"/>
          <p:cNvSpPr txBox="1"/>
          <p:nvPr/>
        </p:nvSpPr>
        <p:spPr>
          <a:xfrm>
            <a:off x="966111" y="5645350"/>
            <a:ext cx="482290" cy="261610"/>
          </a:xfrm>
          <a:prstGeom prst="rect">
            <a:avLst/>
          </a:prstGeom>
          <a:noFill/>
        </p:spPr>
        <p:txBody>
          <a:bodyPr wrap="square" rtlCol="0">
            <a:spAutoFit/>
          </a:bodyPr>
          <a:lstStyle/>
          <a:p>
            <a:r>
              <a:rPr kumimoji="1" lang="en-US" altLang="ja-JP" sz="1100" b="1" dirty="0" smtClean="0"/>
              <a:t>(2)</a:t>
            </a:r>
            <a:endParaRPr kumimoji="1" lang="ja-JP" altLang="en-US" sz="1100" b="1" dirty="0"/>
          </a:p>
        </p:txBody>
      </p:sp>
      <p:sp>
        <p:nvSpPr>
          <p:cNvPr id="51" name="テキスト ボックス 50"/>
          <p:cNvSpPr txBox="1"/>
          <p:nvPr/>
        </p:nvSpPr>
        <p:spPr>
          <a:xfrm>
            <a:off x="2264517" y="5663705"/>
            <a:ext cx="447006" cy="261610"/>
          </a:xfrm>
          <a:prstGeom prst="rect">
            <a:avLst/>
          </a:prstGeom>
          <a:noFill/>
        </p:spPr>
        <p:txBody>
          <a:bodyPr wrap="square" rtlCol="0">
            <a:spAutoFit/>
          </a:bodyPr>
          <a:lstStyle/>
          <a:p>
            <a:r>
              <a:rPr kumimoji="1" lang="en-US" altLang="ja-JP" sz="1100" b="1" dirty="0" smtClean="0"/>
              <a:t>(2)</a:t>
            </a:r>
            <a:endParaRPr kumimoji="1" lang="ja-JP" altLang="en-US" sz="1100" b="1" dirty="0"/>
          </a:p>
        </p:txBody>
      </p:sp>
      <p:sp>
        <p:nvSpPr>
          <p:cNvPr id="52" name="テキスト ボックス 51"/>
          <p:cNvSpPr txBox="1"/>
          <p:nvPr/>
        </p:nvSpPr>
        <p:spPr>
          <a:xfrm>
            <a:off x="2916970" y="4630166"/>
            <a:ext cx="420817" cy="261610"/>
          </a:xfrm>
          <a:prstGeom prst="rect">
            <a:avLst/>
          </a:prstGeom>
          <a:noFill/>
        </p:spPr>
        <p:txBody>
          <a:bodyPr wrap="square" rtlCol="0">
            <a:spAutoFit/>
          </a:bodyPr>
          <a:lstStyle/>
          <a:p>
            <a:r>
              <a:rPr kumimoji="1" lang="en-US" altLang="ja-JP" sz="1100" b="1" dirty="0" smtClean="0"/>
              <a:t>(3)</a:t>
            </a:r>
            <a:endParaRPr kumimoji="1" lang="ja-JP" altLang="en-US" sz="1100" b="1" dirty="0"/>
          </a:p>
        </p:txBody>
      </p:sp>
      <p:sp>
        <p:nvSpPr>
          <p:cNvPr id="53" name="テキスト ボックス 52"/>
          <p:cNvSpPr txBox="1"/>
          <p:nvPr/>
        </p:nvSpPr>
        <p:spPr>
          <a:xfrm>
            <a:off x="3645612" y="5679224"/>
            <a:ext cx="420817" cy="261610"/>
          </a:xfrm>
          <a:prstGeom prst="rect">
            <a:avLst/>
          </a:prstGeom>
          <a:noFill/>
        </p:spPr>
        <p:txBody>
          <a:bodyPr wrap="square" rtlCol="0">
            <a:spAutoFit/>
          </a:bodyPr>
          <a:lstStyle/>
          <a:p>
            <a:r>
              <a:rPr kumimoji="1" lang="en-US" altLang="ja-JP" sz="1100" b="1" dirty="0" smtClean="0"/>
              <a:t>(3)</a:t>
            </a:r>
            <a:endParaRPr kumimoji="1" lang="ja-JP" altLang="en-US" sz="1100" b="1" dirty="0"/>
          </a:p>
        </p:txBody>
      </p:sp>
      <p:sp>
        <p:nvSpPr>
          <p:cNvPr id="54" name="テキスト ボックス 53"/>
          <p:cNvSpPr txBox="1"/>
          <p:nvPr/>
        </p:nvSpPr>
        <p:spPr>
          <a:xfrm>
            <a:off x="4784694" y="4651323"/>
            <a:ext cx="420817" cy="261610"/>
          </a:xfrm>
          <a:prstGeom prst="rect">
            <a:avLst/>
          </a:prstGeom>
          <a:noFill/>
        </p:spPr>
        <p:txBody>
          <a:bodyPr wrap="square" rtlCol="0">
            <a:spAutoFit/>
          </a:bodyPr>
          <a:lstStyle/>
          <a:p>
            <a:r>
              <a:rPr kumimoji="1" lang="en-US" altLang="ja-JP" sz="1100" dirty="0" smtClean="0"/>
              <a:t>(4)</a:t>
            </a:r>
            <a:endParaRPr kumimoji="1" lang="ja-JP" altLang="en-US" sz="1100" dirty="0"/>
          </a:p>
        </p:txBody>
      </p:sp>
      <p:sp>
        <p:nvSpPr>
          <p:cNvPr id="55" name="テキスト ボックス 54"/>
          <p:cNvSpPr txBox="1"/>
          <p:nvPr/>
        </p:nvSpPr>
        <p:spPr>
          <a:xfrm>
            <a:off x="6475953" y="4635169"/>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6" name="テキスト ボックス 55"/>
          <p:cNvSpPr txBox="1"/>
          <p:nvPr/>
        </p:nvSpPr>
        <p:spPr>
          <a:xfrm>
            <a:off x="6464395" y="5638861"/>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7" name="テキスト ボックス 56"/>
          <p:cNvSpPr txBox="1"/>
          <p:nvPr/>
        </p:nvSpPr>
        <p:spPr>
          <a:xfrm>
            <a:off x="7886359" y="5633488"/>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8" name="テキスト ボックス 57"/>
          <p:cNvSpPr txBox="1"/>
          <p:nvPr/>
        </p:nvSpPr>
        <p:spPr>
          <a:xfrm>
            <a:off x="7862699" y="4635169"/>
            <a:ext cx="420817" cy="261610"/>
          </a:xfrm>
          <a:prstGeom prst="rect">
            <a:avLst/>
          </a:prstGeom>
          <a:noFill/>
        </p:spPr>
        <p:txBody>
          <a:bodyPr wrap="square" rtlCol="0">
            <a:spAutoFit/>
          </a:bodyPr>
          <a:lstStyle/>
          <a:p>
            <a:r>
              <a:rPr kumimoji="1" lang="en-US" altLang="ja-JP" sz="1100" b="1" dirty="0" smtClean="0"/>
              <a:t>(6)</a:t>
            </a:r>
            <a:endParaRPr kumimoji="1" lang="ja-JP" altLang="en-US" sz="1100" b="1" dirty="0"/>
          </a:p>
        </p:txBody>
      </p:sp>
      <p:sp>
        <p:nvSpPr>
          <p:cNvPr id="59" name="角丸四角形 58"/>
          <p:cNvSpPr/>
          <p:nvPr/>
        </p:nvSpPr>
        <p:spPr>
          <a:xfrm>
            <a:off x="136506" y="4673698"/>
            <a:ext cx="540000" cy="186946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tIns="108000" bIns="0" rtlCol="0" anchor="ctr"/>
          <a:lstStyle/>
          <a:p>
            <a:pPr algn="dist"/>
            <a:r>
              <a:rPr lang="ja-JP" altLang="en-US" sz="1200" b="1" dirty="0" smtClean="0">
                <a:solidFill>
                  <a:schemeClr val="tx1"/>
                </a:solidFill>
                <a:latin typeface="+mj-ea"/>
                <a:ea typeface="+mj-ea"/>
              </a:rPr>
              <a:t>副首都推進本部会議</a:t>
            </a:r>
            <a:endParaRPr lang="en-US" altLang="ja-JP" sz="1200" b="1" dirty="0">
              <a:solidFill>
                <a:schemeClr val="tx1"/>
              </a:solidFill>
              <a:latin typeface="+mj-ea"/>
              <a:ea typeface="+mj-ea"/>
            </a:endParaRPr>
          </a:p>
        </p:txBody>
      </p:sp>
      <p:sp>
        <p:nvSpPr>
          <p:cNvPr id="2" name="二等辺三角形 1"/>
          <p:cNvSpPr/>
          <p:nvPr/>
        </p:nvSpPr>
        <p:spPr>
          <a:xfrm rot="5400000">
            <a:off x="357563" y="5485111"/>
            <a:ext cx="1008260" cy="187142"/>
          </a:xfrm>
          <a:prstGeom prs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4" name="正方形/長方形 3"/>
          <p:cNvSpPr/>
          <p:nvPr/>
        </p:nvSpPr>
        <p:spPr>
          <a:xfrm>
            <a:off x="1992668" y="6566937"/>
            <a:ext cx="2159294" cy="246221"/>
          </a:xfrm>
          <a:prstGeom prst="rect">
            <a:avLst/>
          </a:prstGeom>
          <a:noFill/>
          <a:ln>
            <a:noFill/>
          </a:ln>
        </p:spPr>
        <p:txBody>
          <a:bodyPr wrap="square">
            <a:spAutoFit/>
          </a:bodyPr>
          <a:lstStyle/>
          <a:p>
            <a:pPr algn="ct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大阪市は市都計審の意見</a:t>
            </a:r>
            <a:r>
              <a:rPr lang="ja-JP" altLang="en-US" sz="1000" dirty="0">
                <a:latin typeface="Meiryo UI" panose="020B0604030504040204" pitchFamily="50" charset="-128"/>
                <a:ea typeface="Meiryo UI" panose="020B0604030504040204" pitchFamily="50" charset="-128"/>
              </a:rPr>
              <a:t>を聴く</a:t>
            </a:r>
          </a:p>
        </p:txBody>
      </p:sp>
      <p:sp>
        <p:nvSpPr>
          <p:cNvPr id="60" name="右矢印 59"/>
          <p:cNvSpPr/>
          <p:nvPr/>
        </p:nvSpPr>
        <p:spPr>
          <a:xfrm>
            <a:off x="6304280" y="4966552"/>
            <a:ext cx="233287"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9" name="楕円 38"/>
          <p:cNvSpPr/>
          <p:nvPr/>
        </p:nvSpPr>
        <p:spPr>
          <a:xfrm>
            <a:off x="3904940" y="5776155"/>
            <a:ext cx="1068988" cy="847795"/>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smtClean="0">
                <a:solidFill>
                  <a:schemeClr val="tx1"/>
                </a:solidFill>
                <a:latin typeface="MS UI Gothic" panose="020B0600070205080204" pitchFamily="50" charset="-128"/>
                <a:ea typeface="MS UI Gothic" panose="020B0600070205080204" pitchFamily="50" charset="-128"/>
              </a:rPr>
              <a:t>（</a:t>
            </a:r>
            <a:r>
              <a:rPr lang="ja-JP" altLang="en-US" sz="1100" b="1" dirty="0">
                <a:solidFill>
                  <a:schemeClr val="tx1"/>
                </a:solidFill>
                <a:latin typeface="MS UI Gothic" panose="020B0600070205080204" pitchFamily="50" charset="-128"/>
                <a:ea typeface="MS UI Gothic" panose="020B0600070205080204" pitchFamily="50" charset="-128"/>
              </a:rPr>
              <a:t>住民等</a:t>
            </a:r>
            <a:r>
              <a:rPr lang="ja-JP" altLang="en-US" sz="1100" b="1" dirty="0" smtClean="0">
                <a:solidFill>
                  <a:schemeClr val="tx1"/>
                </a:solidFill>
                <a:latin typeface="MS UI Gothic" panose="020B0600070205080204" pitchFamily="50" charset="-128"/>
                <a:ea typeface="MS UI Gothic" panose="020B0600070205080204" pitchFamily="50" charset="-128"/>
              </a:rPr>
              <a:t>）意見書</a:t>
            </a:r>
            <a:r>
              <a:rPr lang="ja-JP" altLang="en-US" sz="1100" b="1" dirty="0">
                <a:solidFill>
                  <a:schemeClr val="tx1"/>
                </a:solidFill>
                <a:latin typeface="MS UI Gothic" panose="020B0600070205080204" pitchFamily="50" charset="-128"/>
                <a:ea typeface="MS UI Gothic" panose="020B0600070205080204" pitchFamily="50" charset="-128"/>
              </a:rPr>
              <a:t>の提出</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（縦覧期間中）</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法１７②</a:t>
            </a:r>
          </a:p>
        </p:txBody>
      </p:sp>
      <p:sp>
        <p:nvSpPr>
          <p:cNvPr id="61" name="右矢印 60"/>
          <p:cNvSpPr/>
          <p:nvPr/>
        </p:nvSpPr>
        <p:spPr>
          <a:xfrm rot="14185845">
            <a:off x="3952547" y="5530714"/>
            <a:ext cx="326912" cy="205547"/>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62" name="正方形/長方形 61"/>
          <p:cNvSpPr/>
          <p:nvPr/>
        </p:nvSpPr>
        <p:spPr>
          <a:xfrm>
            <a:off x="263195" y="615060"/>
            <a:ext cx="8599987" cy="318759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１</a:t>
            </a:r>
            <a:r>
              <a:rPr lang="ja-JP" altLang="en-US" sz="1400" dirty="0" smtClean="0">
                <a:solidFill>
                  <a:schemeClr val="tx1"/>
                </a:solidFill>
                <a:latin typeface="+mj-ea"/>
                <a:ea typeface="+mj-ea"/>
              </a:rPr>
              <a:t>）</a:t>
            </a:r>
            <a:r>
              <a:rPr lang="zh-TW" altLang="en-US" sz="1400" dirty="0" smtClean="0">
                <a:solidFill>
                  <a:schemeClr val="tx1"/>
                </a:solidFill>
                <a:latin typeface="+mj-ea"/>
                <a:ea typeface="+mj-ea"/>
              </a:rPr>
              <a:t>副首都</a:t>
            </a:r>
            <a:r>
              <a:rPr lang="zh-TW" altLang="en-US" sz="1400" dirty="0">
                <a:solidFill>
                  <a:schemeClr val="tx1"/>
                </a:solidFill>
                <a:latin typeface="+mj-ea"/>
                <a:ea typeface="+mj-ea"/>
              </a:rPr>
              <a:t>推進本部（大阪府市）</a:t>
            </a:r>
            <a:r>
              <a:rPr lang="zh-TW" altLang="en-US" sz="1400" dirty="0" smtClean="0">
                <a:solidFill>
                  <a:schemeClr val="tx1"/>
                </a:solidFill>
                <a:latin typeface="+mj-ea"/>
                <a:ea typeface="+mj-ea"/>
              </a:rPr>
              <a:t>会議</a:t>
            </a:r>
            <a:r>
              <a:rPr lang="ja-JP" altLang="en-US" sz="1400" dirty="0" smtClean="0">
                <a:solidFill>
                  <a:schemeClr val="tx1"/>
                </a:solidFill>
                <a:latin typeface="+mj-ea"/>
                <a:ea typeface="+mj-ea"/>
              </a:rPr>
              <a:t>において合意されたまちづくり等の方向性を踏まえ、都市計画法第１９条の　</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市町村</a:t>
            </a:r>
            <a:r>
              <a:rPr lang="ja-JP" altLang="en-US" sz="1400" dirty="0">
                <a:solidFill>
                  <a:schemeClr val="tx1"/>
                </a:solidFill>
                <a:latin typeface="+mj-ea"/>
                <a:ea typeface="+mj-ea"/>
              </a:rPr>
              <a:t>の都市計画の決定</a:t>
            </a:r>
            <a:r>
              <a:rPr lang="ja-JP" altLang="en-US" sz="1400" dirty="0" smtClean="0">
                <a:solidFill>
                  <a:schemeClr val="tx1"/>
                </a:solidFill>
                <a:latin typeface="+mj-ea"/>
                <a:ea typeface="+mj-ea"/>
              </a:rPr>
              <a:t>等の規定に</a:t>
            </a:r>
            <a:r>
              <a:rPr lang="ja-JP" altLang="en-US" sz="1400" dirty="0">
                <a:solidFill>
                  <a:schemeClr val="tx1"/>
                </a:solidFill>
                <a:latin typeface="+mj-ea"/>
                <a:ea typeface="+mj-ea"/>
              </a:rPr>
              <a:t>基づき</a:t>
            </a:r>
            <a:r>
              <a:rPr lang="ja-JP" altLang="en-US" sz="1400" dirty="0" smtClean="0">
                <a:solidFill>
                  <a:schemeClr val="tx1"/>
                </a:solidFill>
                <a:latin typeface="+mj-ea"/>
                <a:ea typeface="+mj-ea"/>
              </a:rPr>
              <a:t>実施する</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２</a:t>
            </a:r>
            <a:r>
              <a:rPr lang="ja-JP" altLang="en-US" sz="1400" dirty="0" smtClean="0">
                <a:solidFill>
                  <a:schemeClr val="tx1"/>
                </a:solidFill>
                <a:latin typeface="+mj-ea"/>
                <a:ea typeface="+mj-ea"/>
              </a:rPr>
              <a:t>）都市計画</a:t>
            </a:r>
            <a:r>
              <a:rPr lang="ja-JP" altLang="en-US" sz="1400" dirty="0">
                <a:solidFill>
                  <a:schemeClr val="tx1"/>
                </a:solidFill>
                <a:latin typeface="+mj-ea"/>
                <a:ea typeface="+mj-ea"/>
              </a:rPr>
              <a:t>の</a:t>
            </a:r>
            <a:r>
              <a:rPr lang="ja-JP" altLang="en-US" sz="1400" dirty="0" smtClean="0">
                <a:solidFill>
                  <a:schemeClr val="tx1"/>
                </a:solidFill>
                <a:latin typeface="+mj-ea"/>
                <a:ea typeface="+mj-ea"/>
              </a:rPr>
              <a:t>案を作成しようとするときは、公聴会の開催</a:t>
            </a:r>
            <a:r>
              <a:rPr lang="ja-JP" altLang="en-US" sz="1400" dirty="0">
                <a:solidFill>
                  <a:schemeClr val="tx1"/>
                </a:solidFill>
                <a:latin typeface="+mj-ea"/>
                <a:ea typeface="+mj-ea"/>
              </a:rPr>
              <a:t>等に</a:t>
            </a:r>
            <a:r>
              <a:rPr lang="ja-JP" altLang="en-US" sz="1400" dirty="0" smtClean="0">
                <a:solidFill>
                  <a:schemeClr val="tx1"/>
                </a:solidFill>
                <a:latin typeface="+mj-ea"/>
                <a:ea typeface="+mj-ea"/>
              </a:rPr>
              <a:t>より住民意見を反映する（法</a:t>
            </a:r>
            <a:r>
              <a:rPr lang="ja-JP" altLang="en-US" sz="1400" dirty="0">
                <a:solidFill>
                  <a:schemeClr val="tx1"/>
                </a:solidFill>
                <a:latin typeface="+mj-ea"/>
                <a:ea typeface="+mj-ea"/>
              </a:rPr>
              <a:t>１６</a:t>
            </a:r>
            <a:r>
              <a:rPr lang="ja-JP" altLang="en-US" sz="1400" dirty="0" smtClean="0">
                <a:solidFill>
                  <a:schemeClr val="tx1"/>
                </a:solidFill>
                <a:latin typeface="+mj-ea"/>
                <a:ea typeface="+mj-ea"/>
              </a:rPr>
              <a:t>①）。併せて、　　</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大阪市の意見聴取を行うこととし、大阪市はあらかじめ大阪市</a:t>
            </a:r>
            <a:r>
              <a:rPr lang="ja-JP" altLang="en-US" sz="1400" dirty="0">
                <a:solidFill>
                  <a:schemeClr val="tx1"/>
                </a:solidFill>
                <a:latin typeface="+mj-ea"/>
                <a:ea typeface="+mj-ea"/>
              </a:rPr>
              <a:t>都市計画審議会の意見を</a:t>
            </a:r>
            <a:r>
              <a:rPr lang="ja-JP" altLang="en-US" sz="1400" dirty="0" smtClean="0">
                <a:solidFill>
                  <a:schemeClr val="tx1"/>
                </a:solidFill>
                <a:latin typeface="+mj-ea"/>
                <a:ea typeface="+mj-ea"/>
              </a:rPr>
              <a:t>聴くものとする</a:t>
            </a:r>
            <a:endParaRPr lang="en-US" altLang="ja-JP" sz="1400" dirty="0" smtClean="0">
              <a:solidFill>
                <a:schemeClr val="tx1"/>
              </a:solidFill>
              <a:latin typeface="+mj-ea"/>
              <a:ea typeface="+mj-ea"/>
            </a:endParaRPr>
          </a:p>
          <a:p>
            <a:pPr>
              <a:lnSpc>
                <a:spcPts val="1200"/>
              </a:lnSpc>
            </a:pPr>
            <a:endParaRPr lang="en-US" altLang="ja-JP" sz="1400" u="sng"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３</a:t>
            </a:r>
            <a:r>
              <a:rPr lang="ja-JP" altLang="en-US" sz="1400" dirty="0" smtClean="0">
                <a:solidFill>
                  <a:schemeClr val="tx1"/>
                </a:solidFill>
                <a:latin typeface="+mj-ea"/>
                <a:ea typeface="+mj-ea"/>
              </a:rPr>
              <a:t>）都市</a:t>
            </a:r>
            <a:r>
              <a:rPr lang="ja-JP" altLang="en-US" sz="1400" dirty="0">
                <a:solidFill>
                  <a:schemeClr val="tx1"/>
                </a:solidFill>
                <a:latin typeface="+mj-ea"/>
                <a:ea typeface="+mj-ea"/>
              </a:rPr>
              <a:t>計画の案</a:t>
            </a:r>
            <a:r>
              <a:rPr lang="ja-JP" altLang="en-US" sz="1400" dirty="0" smtClean="0">
                <a:solidFill>
                  <a:schemeClr val="tx1"/>
                </a:solidFill>
                <a:latin typeface="+mj-ea"/>
                <a:ea typeface="+mj-ea"/>
              </a:rPr>
              <a:t>の公告</a:t>
            </a:r>
            <a:r>
              <a:rPr lang="ja-JP" altLang="en-US" sz="1400" dirty="0">
                <a:solidFill>
                  <a:schemeClr val="tx1"/>
                </a:solidFill>
                <a:latin typeface="+mj-ea"/>
                <a:ea typeface="+mj-ea"/>
              </a:rPr>
              <a:t>及び</a:t>
            </a:r>
            <a:r>
              <a:rPr lang="ja-JP" altLang="en-US" sz="1400" dirty="0" smtClean="0">
                <a:solidFill>
                  <a:schemeClr val="tx1"/>
                </a:solidFill>
                <a:latin typeface="+mj-ea"/>
                <a:ea typeface="+mj-ea"/>
              </a:rPr>
              <a:t>縦覧（</a:t>
            </a:r>
            <a:r>
              <a:rPr lang="en-US" altLang="ja-JP" sz="1400" dirty="0">
                <a:solidFill>
                  <a:schemeClr val="tx1"/>
                </a:solidFill>
                <a:latin typeface="+mj-ea"/>
                <a:ea typeface="+mj-ea"/>
              </a:rPr>
              <a:t>2</a:t>
            </a:r>
            <a:r>
              <a:rPr lang="ja-JP" altLang="en-US" sz="1400" dirty="0">
                <a:solidFill>
                  <a:schemeClr val="tx1"/>
                </a:solidFill>
                <a:latin typeface="+mj-ea"/>
                <a:ea typeface="+mj-ea"/>
              </a:rPr>
              <a:t>週間</a:t>
            </a:r>
            <a:r>
              <a:rPr lang="ja-JP" altLang="en-US" sz="1400" dirty="0" smtClean="0">
                <a:solidFill>
                  <a:schemeClr val="tx1"/>
                </a:solidFill>
                <a:latin typeface="+mj-ea"/>
                <a:ea typeface="+mj-ea"/>
              </a:rPr>
              <a:t>）（法</a:t>
            </a:r>
            <a:r>
              <a:rPr lang="ja-JP" altLang="en-US" sz="1400" dirty="0">
                <a:solidFill>
                  <a:schemeClr val="tx1"/>
                </a:solidFill>
                <a:latin typeface="+mj-ea"/>
                <a:ea typeface="+mj-ea"/>
              </a:rPr>
              <a:t>１７</a:t>
            </a:r>
            <a:r>
              <a:rPr lang="ja-JP" altLang="en-US" sz="1400" dirty="0" smtClean="0">
                <a:solidFill>
                  <a:schemeClr val="tx1"/>
                </a:solidFill>
                <a:latin typeface="+mj-ea"/>
                <a:ea typeface="+mj-ea"/>
              </a:rPr>
              <a:t>①）、（</a:t>
            </a:r>
            <a:r>
              <a:rPr lang="ja-JP" altLang="en-US" sz="1400" dirty="0">
                <a:solidFill>
                  <a:schemeClr val="tx1"/>
                </a:solidFill>
                <a:latin typeface="+mj-ea"/>
                <a:ea typeface="+mj-ea"/>
              </a:rPr>
              <a:t>住民等）意見書</a:t>
            </a:r>
            <a:r>
              <a:rPr lang="ja-JP" altLang="en-US" sz="1400" dirty="0" smtClean="0">
                <a:solidFill>
                  <a:schemeClr val="tx1"/>
                </a:solidFill>
                <a:latin typeface="+mj-ea"/>
                <a:ea typeface="+mj-ea"/>
              </a:rPr>
              <a:t>の受理（</a:t>
            </a:r>
            <a:r>
              <a:rPr lang="ja-JP" altLang="en-US" sz="1400" dirty="0">
                <a:solidFill>
                  <a:schemeClr val="tx1"/>
                </a:solidFill>
                <a:latin typeface="+mj-ea"/>
                <a:ea typeface="+mj-ea"/>
              </a:rPr>
              <a:t>縦覧期間中</a:t>
            </a:r>
            <a:r>
              <a:rPr lang="ja-JP" altLang="en-US" sz="1400" dirty="0" smtClean="0">
                <a:solidFill>
                  <a:schemeClr val="tx1"/>
                </a:solidFill>
                <a:latin typeface="+mj-ea"/>
                <a:ea typeface="+mj-ea"/>
              </a:rPr>
              <a:t>）（法</a:t>
            </a:r>
            <a:r>
              <a:rPr lang="ja-JP" altLang="en-US" sz="1400" dirty="0">
                <a:solidFill>
                  <a:schemeClr val="tx1"/>
                </a:solidFill>
                <a:latin typeface="+mj-ea"/>
                <a:ea typeface="+mj-ea"/>
              </a:rPr>
              <a:t>１７</a:t>
            </a:r>
            <a:r>
              <a:rPr lang="ja-JP" altLang="en-US" sz="1400" dirty="0" smtClean="0">
                <a:solidFill>
                  <a:schemeClr val="tx1"/>
                </a:solidFill>
                <a:latin typeface="+mj-ea"/>
                <a:ea typeface="+mj-ea"/>
              </a:rPr>
              <a:t>②）を行う</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４</a:t>
            </a:r>
            <a:r>
              <a:rPr lang="ja-JP" altLang="en-US" sz="1400" dirty="0" smtClean="0">
                <a:solidFill>
                  <a:schemeClr val="tx1"/>
                </a:solidFill>
                <a:latin typeface="+mj-ea"/>
                <a:ea typeface="+mj-ea"/>
              </a:rPr>
              <a:t>）大阪府</a:t>
            </a:r>
            <a:r>
              <a:rPr lang="ja-JP" altLang="en-US" sz="1400" dirty="0">
                <a:solidFill>
                  <a:schemeClr val="tx1"/>
                </a:solidFill>
                <a:latin typeface="+mj-ea"/>
                <a:ea typeface="+mj-ea"/>
              </a:rPr>
              <a:t>都市計画審議会において</a:t>
            </a:r>
            <a:r>
              <a:rPr lang="ja-JP" altLang="en-US" sz="1400" dirty="0" smtClean="0">
                <a:solidFill>
                  <a:schemeClr val="tx1"/>
                </a:solidFill>
                <a:latin typeface="+mj-ea"/>
                <a:ea typeface="+mj-ea"/>
              </a:rPr>
              <a:t>審議（案件</a:t>
            </a:r>
            <a:r>
              <a:rPr lang="ja-JP" altLang="en-US" sz="1400" dirty="0">
                <a:solidFill>
                  <a:schemeClr val="tx1"/>
                </a:solidFill>
                <a:latin typeface="+mj-ea"/>
                <a:ea typeface="+mj-ea"/>
              </a:rPr>
              <a:t>ごと</a:t>
            </a:r>
            <a:r>
              <a:rPr lang="ja-JP" altLang="en-US" sz="1400" dirty="0" smtClean="0">
                <a:solidFill>
                  <a:schemeClr val="tx1"/>
                </a:solidFill>
                <a:latin typeface="+mj-ea"/>
                <a:ea typeface="+mj-ea"/>
              </a:rPr>
              <a:t>に市都計審委員（市会議員）３名を</a:t>
            </a:r>
            <a:r>
              <a:rPr lang="ja-JP" altLang="en-US" sz="1400" dirty="0">
                <a:solidFill>
                  <a:schemeClr val="tx1"/>
                </a:solidFill>
                <a:latin typeface="+mj-ea"/>
                <a:ea typeface="+mj-ea"/>
              </a:rPr>
              <a:t>臨時委員として</a:t>
            </a:r>
            <a:r>
              <a:rPr lang="ja-JP" altLang="en-US" sz="1400" dirty="0" smtClean="0">
                <a:solidFill>
                  <a:schemeClr val="tx1"/>
                </a:solidFill>
                <a:latin typeface="+mj-ea"/>
                <a:ea typeface="+mj-ea"/>
              </a:rPr>
              <a:t>任命する）</a:t>
            </a:r>
            <a:endParaRPr lang="en-US" altLang="ja-JP" sz="1400" dirty="0" smtClean="0">
              <a:solidFill>
                <a:schemeClr val="tx1"/>
              </a:solidFill>
              <a:latin typeface="+mj-ea"/>
              <a:ea typeface="+mj-ea"/>
            </a:endParaRPr>
          </a:p>
          <a:p>
            <a:pPr>
              <a:lnSpc>
                <a:spcPts val="1200"/>
              </a:lnSpc>
            </a:pPr>
            <a:endParaRPr lang="en-US" altLang="ja-JP" sz="1400" u="sng" dirty="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５</a:t>
            </a:r>
            <a:r>
              <a:rPr lang="ja-JP" altLang="en-US" sz="1400" dirty="0" smtClean="0">
                <a:solidFill>
                  <a:schemeClr val="tx1"/>
                </a:solidFill>
                <a:latin typeface="+mj-ea"/>
                <a:ea typeface="+mj-ea"/>
              </a:rPr>
              <a:t>）都市</a:t>
            </a:r>
            <a:r>
              <a:rPr lang="ja-JP" altLang="en-US" sz="1400" dirty="0">
                <a:solidFill>
                  <a:schemeClr val="tx1"/>
                </a:solidFill>
                <a:latin typeface="+mj-ea"/>
                <a:ea typeface="+mj-ea"/>
              </a:rPr>
              <a:t>計画の</a:t>
            </a:r>
            <a:r>
              <a:rPr lang="ja-JP" altLang="en-US" sz="1400" dirty="0" smtClean="0">
                <a:solidFill>
                  <a:schemeClr val="tx1"/>
                </a:solidFill>
                <a:latin typeface="+mj-ea"/>
                <a:ea typeface="+mj-ea"/>
              </a:rPr>
              <a:t>決定（法</a:t>
            </a:r>
            <a:r>
              <a:rPr lang="ja-JP" altLang="en-US" sz="1400" dirty="0">
                <a:solidFill>
                  <a:schemeClr val="tx1"/>
                </a:solidFill>
                <a:latin typeface="+mj-ea"/>
                <a:ea typeface="+mj-ea"/>
              </a:rPr>
              <a:t>１９</a:t>
            </a:r>
            <a:r>
              <a:rPr lang="ja-JP" altLang="en-US" sz="1400" dirty="0" smtClean="0">
                <a:solidFill>
                  <a:schemeClr val="tx1"/>
                </a:solidFill>
                <a:latin typeface="+mj-ea"/>
                <a:ea typeface="+mj-ea"/>
              </a:rPr>
              <a:t>①）を</a:t>
            </a:r>
            <a:r>
              <a:rPr lang="ja-JP" altLang="en-US" sz="1400" dirty="0">
                <a:solidFill>
                  <a:schemeClr val="tx1"/>
                </a:solidFill>
                <a:latin typeface="+mj-ea"/>
                <a:ea typeface="+mj-ea"/>
              </a:rPr>
              <a:t>行い、　</a:t>
            </a:r>
            <a:r>
              <a:rPr lang="ja-JP" altLang="en-US" sz="1400" dirty="0" smtClean="0">
                <a:solidFill>
                  <a:schemeClr val="tx1"/>
                </a:solidFill>
                <a:latin typeface="+mj-ea"/>
                <a:ea typeface="+mj-ea"/>
              </a:rPr>
              <a:t>知事意見を添付</a:t>
            </a:r>
            <a:r>
              <a:rPr lang="ja-JP" altLang="en-US" sz="1400" dirty="0">
                <a:solidFill>
                  <a:schemeClr val="tx1"/>
                </a:solidFill>
                <a:latin typeface="+mj-ea"/>
                <a:ea typeface="+mj-ea"/>
              </a:rPr>
              <a:t>（法８７の２</a:t>
            </a:r>
            <a:r>
              <a:rPr lang="ja-JP" altLang="en-US" sz="1400" dirty="0" smtClean="0">
                <a:solidFill>
                  <a:schemeClr val="tx1"/>
                </a:solidFill>
                <a:latin typeface="+mj-ea"/>
                <a:ea typeface="+mj-ea"/>
              </a:rPr>
              <a:t>）し、国土交通大臣</a:t>
            </a:r>
            <a:r>
              <a:rPr lang="ja-JP" altLang="en-US" sz="1400" dirty="0">
                <a:solidFill>
                  <a:schemeClr val="tx1"/>
                </a:solidFill>
                <a:latin typeface="+mj-ea"/>
                <a:ea typeface="+mj-ea"/>
              </a:rPr>
              <a:t>の</a:t>
            </a:r>
            <a:r>
              <a:rPr lang="ja-JP" altLang="en-US" sz="1400" dirty="0" smtClean="0">
                <a:solidFill>
                  <a:schemeClr val="tx1"/>
                </a:solidFill>
                <a:latin typeface="+mj-ea"/>
                <a:ea typeface="+mj-ea"/>
              </a:rPr>
              <a:t>同意（法</a:t>
            </a:r>
            <a:r>
              <a:rPr lang="ja-JP" altLang="en-US" sz="1400" dirty="0">
                <a:solidFill>
                  <a:schemeClr val="tx1"/>
                </a:solidFill>
                <a:latin typeface="+mj-ea"/>
                <a:ea typeface="+mj-ea"/>
              </a:rPr>
              <a:t>８７の２</a:t>
            </a:r>
            <a:r>
              <a:rPr lang="ja-JP" altLang="en-US" sz="1400" dirty="0" smtClean="0">
                <a:solidFill>
                  <a:schemeClr val="tx1"/>
                </a:solidFill>
                <a:latin typeface="+mj-ea"/>
                <a:ea typeface="+mj-ea"/>
              </a:rPr>
              <a:t>④）を</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得る</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６</a:t>
            </a:r>
            <a:r>
              <a:rPr lang="ja-JP" altLang="en-US" sz="1400" dirty="0" smtClean="0">
                <a:solidFill>
                  <a:schemeClr val="tx1"/>
                </a:solidFill>
                <a:latin typeface="+mj-ea"/>
                <a:ea typeface="+mj-ea"/>
              </a:rPr>
              <a:t>）告示縦覧を行う（法２０）</a:t>
            </a:r>
          </a:p>
          <a:p>
            <a:endParaRPr lang="ja-JP" altLang="en-US" sz="1400" dirty="0">
              <a:solidFill>
                <a:schemeClr val="tx1"/>
              </a:solidFill>
              <a:latin typeface="+mj-ea"/>
              <a:ea typeface="+mj-ea"/>
            </a:endParaRPr>
          </a:p>
        </p:txBody>
      </p:sp>
      <p:sp>
        <p:nvSpPr>
          <p:cNvPr id="63" name="正方形/長方形 62"/>
          <p:cNvSpPr/>
          <p:nvPr/>
        </p:nvSpPr>
        <p:spPr>
          <a:xfrm>
            <a:off x="4596641" y="6550160"/>
            <a:ext cx="2386410" cy="246221"/>
          </a:xfrm>
          <a:prstGeom prst="rect">
            <a:avLst/>
          </a:prstGeom>
          <a:noFill/>
          <a:ln>
            <a:noFill/>
          </a:ln>
        </p:spPr>
        <p:txBody>
          <a:bodyPr wrap="square">
            <a:spAutoFit/>
          </a:bodyPr>
          <a:lstStyle/>
          <a:p>
            <a:pPr algn="ct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市都計審委員を臨時委員に任命</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82271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lang="en-US" altLang="ja-JP" sz="2000" b="1" dirty="0">
                <a:solidFill>
                  <a:schemeClr val="tx1"/>
                </a:solidFill>
                <a:latin typeface="ＭＳ Ｐゴシック" panose="020B0600070205080204" pitchFamily="50" charset="-128"/>
                <a:ea typeface="ＭＳ Ｐゴシック" panose="020B0600070205080204" pitchFamily="50" charset="-128"/>
              </a:rPr>
              <a:t>3</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64731" y="5175299"/>
            <a:ext cx="9079269" cy="1422053"/>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7" name="グループ化 36"/>
          <p:cNvGrpSpPr/>
          <p:nvPr/>
        </p:nvGrpSpPr>
        <p:grpSpPr>
          <a:xfrm>
            <a:off x="245191" y="4869160"/>
            <a:ext cx="2573159" cy="333002"/>
            <a:chOff x="413045" y="969983"/>
            <a:chExt cx="2701450" cy="504944"/>
          </a:xfrm>
        </p:grpSpPr>
        <p:sp>
          <p:nvSpPr>
            <p:cNvPr id="38" name="正方形/長方形 37"/>
            <p:cNvSpPr/>
            <p:nvPr/>
          </p:nvSpPr>
          <p:spPr>
            <a:xfrm>
              <a:off x="665536" y="973495"/>
              <a:ext cx="2448959" cy="50143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経費負担等・予算決算</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9" name="ホームベース 38"/>
            <p:cNvSpPr/>
            <p:nvPr/>
          </p:nvSpPr>
          <p:spPr>
            <a:xfrm>
              <a:off x="413045" y="969983"/>
              <a:ext cx="540000" cy="50494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6</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3" name="正方形/長方形 42"/>
          <p:cNvSpPr/>
          <p:nvPr/>
        </p:nvSpPr>
        <p:spPr>
          <a:xfrm>
            <a:off x="302670" y="5357216"/>
            <a:ext cx="8570170" cy="43800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・委託事務に要する</a:t>
            </a:r>
            <a:r>
              <a:rPr lang="ja-JP" altLang="en-US" sz="1400" dirty="0">
                <a:solidFill>
                  <a:schemeClr val="tx1"/>
                </a:solidFill>
              </a:rPr>
              <a:t>経費は市の負担とし、その</a:t>
            </a:r>
            <a:r>
              <a:rPr lang="ja-JP" altLang="en-US" sz="1400" dirty="0" smtClean="0">
                <a:solidFill>
                  <a:schemeClr val="tx1"/>
                </a:solidFill>
              </a:rPr>
              <a:t>細目は</a:t>
            </a:r>
            <a:r>
              <a:rPr lang="ja-JP" altLang="en-US" sz="1400" dirty="0">
                <a:solidFill>
                  <a:schemeClr val="tx1"/>
                </a:solidFill>
              </a:rPr>
              <a:t>、知事と市長が協議の上、別に</a:t>
            </a:r>
            <a:r>
              <a:rPr lang="ja-JP" altLang="en-US" sz="1400" dirty="0" smtClean="0">
                <a:solidFill>
                  <a:schemeClr val="tx1"/>
                </a:solidFill>
              </a:rPr>
              <a:t>定める</a:t>
            </a:r>
            <a:endParaRPr lang="ja-JP" altLang="en-US" sz="1400" dirty="0">
              <a:solidFill>
                <a:schemeClr val="tx1"/>
              </a:solidFill>
            </a:endParaRPr>
          </a:p>
        </p:txBody>
      </p:sp>
      <p:sp>
        <p:nvSpPr>
          <p:cNvPr id="54" name="角丸四角形 53"/>
          <p:cNvSpPr/>
          <p:nvPr/>
        </p:nvSpPr>
        <p:spPr>
          <a:xfrm>
            <a:off x="86060" y="2795512"/>
            <a:ext cx="9003391" cy="1869140"/>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5" name="正方形/長方形 54"/>
          <p:cNvSpPr/>
          <p:nvPr/>
        </p:nvSpPr>
        <p:spPr>
          <a:xfrm>
            <a:off x="302670" y="3091829"/>
            <a:ext cx="8570170" cy="62520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・都市計画の原案作成から都市計画決定に至るまで</a:t>
            </a:r>
            <a:r>
              <a:rPr lang="ja-JP" altLang="en-US" sz="1400" dirty="0">
                <a:solidFill>
                  <a:schemeClr val="tx1"/>
                </a:solidFill>
              </a:rPr>
              <a:t>、</a:t>
            </a:r>
            <a:r>
              <a:rPr lang="ja-JP" altLang="en-US" sz="1400" dirty="0" smtClean="0">
                <a:solidFill>
                  <a:schemeClr val="tx1"/>
                </a:solidFill>
              </a:rPr>
              <a:t>府市連絡会議を設置する等、府市一体で連携調整の体制を構築する</a:t>
            </a:r>
            <a:endParaRPr lang="ja-JP" altLang="en-US" sz="1400" dirty="0">
              <a:solidFill>
                <a:schemeClr val="tx1"/>
              </a:solidFill>
            </a:endParaRPr>
          </a:p>
        </p:txBody>
      </p:sp>
      <p:sp>
        <p:nvSpPr>
          <p:cNvPr id="56" name="正方形/長方形 55"/>
          <p:cNvSpPr/>
          <p:nvPr/>
        </p:nvSpPr>
        <p:spPr>
          <a:xfrm>
            <a:off x="302670" y="3965168"/>
            <a:ext cx="8570170" cy="39993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latin typeface="+mj-ea"/>
              </a:rPr>
              <a:t>・民間事業者へのワンストップ窓口の設置</a:t>
            </a:r>
            <a:r>
              <a:rPr lang="ja-JP" altLang="en-US" sz="1400" dirty="0">
                <a:solidFill>
                  <a:schemeClr val="tx1"/>
                </a:solidFill>
                <a:latin typeface="+mj-ea"/>
              </a:rPr>
              <a:t>等</a:t>
            </a:r>
            <a:r>
              <a:rPr lang="ja-JP" altLang="en-US" sz="1400" dirty="0" smtClean="0">
                <a:solidFill>
                  <a:schemeClr val="tx1"/>
                </a:solidFill>
                <a:latin typeface="+mj-ea"/>
              </a:rPr>
              <a:t>、府市の連携調整の仕組みを整備する</a:t>
            </a:r>
            <a:endParaRPr lang="ja-JP" altLang="en-US" sz="1400" dirty="0">
              <a:solidFill>
                <a:schemeClr val="tx1"/>
              </a:solidFill>
              <a:latin typeface="+mj-ea"/>
            </a:endParaRPr>
          </a:p>
        </p:txBody>
      </p:sp>
      <p:sp>
        <p:nvSpPr>
          <p:cNvPr id="57" name="正方形/長方形 56"/>
          <p:cNvSpPr/>
          <p:nvPr/>
        </p:nvSpPr>
        <p:spPr>
          <a:xfrm>
            <a:off x="467994" y="2641365"/>
            <a:ext cx="3323570" cy="28751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円滑な実施に向けた府市の連携体制</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ホームベース 57"/>
          <p:cNvSpPr/>
          <p:nvPr/>
        </p:nvSpPr>
        <p:spPr>
          <a:xfrm>
            <a:off x="228513" y="2626381"/>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002060"/>
                </a:solidFill>
                <a:latin typeface="Meiryo UI" panose="020B0604030504040204" pitchFamily="50" charset="-128"/>
                <a:ea typeface="Meiryo UI" panose="020B0604030504040204" pitchFamily="50" charset="-128"/>
              </a:rPr>
              <a:t>5</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p:cNvSpPr/>
          <p:nvPr/>
        </p:nvSpPr>
        <p:spPr>
          <a:xfrm>
            <a:off x="290864" y="6029388"/>
            <a:ext cx="8581976" cy="43546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・知事</a:t>
            </a:r>
            <a:r>
              <a:rPr lang="ja-JP" altLang="en-US" sz="1400" dirty="0">
                <a:solidFill>
                  <a:schemeClr val="tx1"/>
                </a:solidFill>
              </a:rPr>
              <a:t>は、管理・執行に</a:t>
            </a:r>
            <a:r>
              <a:rPr lang="ja-JP" altLang="en-US" sz="1400" dirty="0" smtClean="0">
                <a:solidFill>
                  <a:schemeClr val="tx1"/>
                </a:solidFill>
              </a:rPr>
              <a:t>係る予算を分別</a:t>
            </a:r>
            <a:r>
              <a:rPr lang="ja-JP" altLang="en-US" sz="1400" dirty="0">
                <a:solidFill>
                  <a:schemeClr val="tx1"/>
                </a:solidFill>
              </a:rPr>
              <a:t>して計上</a:t>
            </a:r>
            <a:r>
              <a:rPr lang="ja-JP" altLang="en-US" sz="1400" dirty="0" smtClean="0">
                <a:solidFill>
                  <a:schemeClr val="tx1"/>
                </a:solidFill>
              </a:rPr>
              <a:t>するとともに、決算を</a:t>
            </a:r>
            <a:r>
              <a:rPr lang="ja-JP" altLang="en-US" sz="1400" dirty="0">
                <a:solidFill>
                  <a:schemeClr val="tx1"/>
                </a:solidFill>
              </a:rPr>
              <a:t>公表したとき</a:t>
            </a:r>
            <a:r>
              <a:rPr lang="ja-JP" altLang="en-US" sz="1400" dirty="0" smtClean="0">
                <a:solidFill>
                  <a:schemeClr val="tx1"/>
                </a:solidFill>
              </a:rPr>
              <a:t>は大阪</a:t>
            </a:r>
            <a:r>
              <a:rPr lang="ja-JP" altLang="en-US" sz="1400" dirty="0">
                <a:solidFill>
                  <a:schemeClr val="tx1"/>
                </a:solidFill>
              </a:rPr>
              <a:t>市長に通知</a:t>
            </a:r>
            <a:r>
              <a:rPr lang="ja-JP" altLang="en-US" sz="1400" dirty="0" smtClean="0">
                <a:solidFill>
                  <a:schemeClr val="tx1"/>
                </a:solidFill>
              </a:rPr>
              <a:t>する</a:t>
            </a:r>
            <a:endParaRPr lang="ja-JP" altLang="en-US" sz="1400" dirty="0">
              <a:solidFill>
                <a:schemeClr val="tx1"/>
              </a:solidFill>
            </a:endParaRPr>
          </a:p>
        </p:txBody>
      </p:sp>
      <p:sp>
        <p:nvSpPr>
          <p:cNvPr id="60" name="角丸四角形 59"/>
          <p:cNvSpPr/>
          <p:nvPr/>
        </p:nvSpPr>
        <p:spPr>
          <a:xfrm>
            <a:off x="86060" y="419164"/>
            <a:ext cx="9003391" cy="19715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1" name="正方形/長方形 60"/>
          <p:cNvSpPr/>
          <p:nvPr/>
        </p:nvSpPr>
        <p:spPr>
          <a:xfrm>
            <a:off x="302670" y="1174508"/>
            <a:ext cx="8570170" cy="57988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800" dirty="0" smtClean="0">
              <a:solidFill>
                <a:schemeClr val="tx1"/>
              </a:solidFill>
            </a:endParaRPr>
          </a:p>
          <a:p>
            <a:r>
              <a:rPr lang="ja-JP" altLang="en-US" sz="1400" dirty="0" smtClean="0">
                <a:solidFill>
                  <a:schemeClr val="tx1"/>
                </a:solidFill>
              </a:rPr>
              <a:t>・委託事務の執行については、大阪府都市計画法施行条例・大阪府都市計画審議会条例のほか府の条例・規則</a:t>
            </a:r>
            <a:r>
              <a:rPr lang="ja-JP" altLang="en-US" sz="1400" dirty="0">
                <a:solidFill>
                  <a:schemeClr val="tx1"/>
                </a:solidFill>
              </a:rPr>
              <a:t>その他の</a:t>
            </a:r>
            <a:r>
              <a:rPr lang="ja-JP" altLang="en-US" sz="1400" dirty="0" smtClean="0">
                <a:solidFill>
                  <a:schemeClr val="tx1"/>
                </a:solidFill>
              </a:rPr>
              <a:t>規程に</a:t>
            </a:r>
            <a:r>
              <a:rPr lang="ja-JP" altLang="en-US" sz="1400" dirty="0">
                <a:solidFill>
                  <a:schemeClr val="tx1"/>
                </a:solidFill>
              </a:rPr>
              <a:t>よる</a:t>
            </a:r>
          </a:p>
          <a:p>
            <a:endParaRPr lang="en-US" altLang="ja-JP" sz="800" dirty="0" smtClean="0">
              <a:solidFill>
                <a:schemeClr val="tx1"/>
              </a:solidFill>
            </a:endParaRPr>
          </a:p>
        </p:txBody>
      </p:sp>
      <p:sp>
        <p:nvSpPr>
          <p:cNvPr id="62" name="正方形/長方形 61"/>
          <p:cNvSpPr/>
          <p:nvPr/>
        </p:nvSpPr>
        <p:spPr>
          <a:xfrm>
            <a:off x="302670" y="1872921"/>
            <a:ext cx="8570170" cy="38224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・知事</a:t>
            </a:r>
            <a:r>
              <a:rPr lang="ja-JP" altLang="en-US" sz="1400" dirty="0">
                <a:solidFill>
                  <a:schemeClr val="tx1"/>
                </a:solidFill>
              </a:rPr>
              <a:t>は、委託事務に適用される条例等を新たに制定・改廃した場合は、直ちに市長に通知</a:t>
            </a:r>
            <a:r>
              <a:rPr lang="ja-JP" altLang="en-US" sz="1400" dirty="0" smtClean="0">
                <a:solidFill>
                  <a:schemeClr val="tx1"/>
                </a:solidFill>
              </a:rPr>
              <a:t>する</a:t>
            </a:r>
            <a:endParaRPr lang="ja-JP" altLang="en-US" sz="1400" dirty="0">
              <a:solidFill>
                <a:schemeClr val="tx1"/>
              </a:solidFill>
            </a:endParaRPr>
          </a:p>
        </p:txBody>
      </p:sp>
      <p:sp>
        <p:nvSpPr>
          <p:cNvPr id="63" name="正方形/長方形 62"/>
          <p:cNvSpPr/>
          <p:nvPr/>
        </p:nvSpPr>
        <p:spPr>
          <a:xfrm>
            <a:off x="467994" y="251909"/>
            <a:ext cx="2231798" cy="2881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委託事務の実施主体</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4" name="ホームベース 63"/>
          <p:cNvSpPr/>
          <p:nvPr/>
        </p:nvSpPr>
        <p:spPr>
          <a:xfrm>
            <a:off x="228513" y="237584"/>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４</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90864" y="669788"/>
            <a:ext cx="8581976" cy="38291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・委託事務の執行は、大阪府都市整備部で行う（大阪府都市計画審議会に付議する。）</a:t>
            </a:r>
            <a:endParaRPr lang="en-US" altLang="ja-JP" sz="1400" dirty="0" smtClean="0">
              <a:solidFill>
                <a:schemeClr val="tx1"/>
              </a:solidFill>
            </a:endParaRPr>
          </a:p>
        </p:txBody>
      </p:sp>
    </p:spTree>
    <p:extLst>
      <p:ext uri="{BB962C8B-B14F-4D97-AF65-F5344CB8AC3E}">
        <p14:creationId xmlns:p14="http://schemas.microsoft.com/office/powerpoint/2010/main" val="1498400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8773140" y="64136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lang="ja-JP" altLang="en-US" sz="2000" b="1" noProof="0" dirty="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34" name="角丸四角形 33"/>
          <p:cNvSpPr/>
          <p:nvPr/>
        </p:nvSpPr>
        <p:spPr>
          <a:xfrm>
            <a:off x="91706" y="656849"/>
            <a:ext cx="9032405" cy="1115967"/>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41" name="正方形/長方形 40"/>
          <p:cNvSpPr/>
          <p:nvPr/>
        </p:nvSpPr>
        <p:spPr>
          <a:xfrm>
            <a:off x="413127" y="332656"/>
            <a:ext cx="3090685" cy="38479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noProof="0" dirty="0" smtClean="0">
                <a:solidFill>
                  <a:prstClr val="white"/>
                </a:solidFill>
                <a:latin typeface="Meiryo UI" panose="020B0604030504040204" pitchFamily="50" charset="-128"/>
                <a:ea typeface="Meiryo UI" panose="020B0604030504040204" pitchFamily="50" charset="-128"/>
              </a:rPr>
              <a:t>委託</a:t>
            </a:r>
            <a:r>
              <a:rPr lang="ja-JP" altLang="en-US" sz="1400" b="1" noProof="0" dirty="0">
                <a:solidFill>
                  <a:prstClr val="white"/>
                </a:solidFill>
                <a:latin typeface="Meiryo UI" panose="020B0604030504040204" pitchFamily="50" charset="-128"/>
                <a:ea typeface="Meiryo UI" panose="020B0604030504040204" pitchFamily="50" charset="-128"/>
              </a:rPr>
              <a:t>事務</a:t>
            </a:r>
            <a:r>
              <a:rPr lang="ja-JP" altLang="en-US" sz="1400" b="1" noProof="0" dirty="0" smtClean="0">
                <a:solidFill>
                  <a:prstClr val="white"/>
                </a:solidFill>
                <a:latin typeface="Meiryo UI" panose="020B0604030504040204" pitchFamily="50" charset="-128"/>
                <a:ea typeface="Meiryo UI" panose="020B0604030504040204" pitchFamily="50" charset="-128"/>
              </a:rPr>
              <a:t>の変更又は廃止の協議</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2" name="ホームベース 41"/>
          <p:cNvSpPr/>
          <p:nvPr/>
        </p:nvSpPr>
        <p:spPr>
          <a:xfrm>
            <a:off x="184424" y="330014"/>
            <a:ext cx="498084" cy="387438"/>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７</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255519" y="881372"/>
            <a:ext cx="8716673" cy="59979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・委託事務の状況の変化に適切に対応できるよう、規約の変更又は廃止に係る申出があった場合には、当該申出に対し、副首都推進本部会議において誠実に協議す</a:t>
            </a:r>
            <a:r>
              <a:rPr lang="ja-JP" altLang="en-US" sz="1400" dirty="0">
                <a:solidFill>
                  <a:schemeClr val="tx1"/>
                </a:solidFill>
              </a:rPr>
              <a:t>る</a:t>
            </a:r>
            <a:endParaRPr lang="en-US" altLang="ja-JP" sz="1400" dirty="0" smtClean="0">
              <a:solidFill>
                <a:schemeClr val="tx1"/>
              </a:solidFill>
            </a:endParaRPr>
          </a:p>
        </p:txBody>
      </p:sp>
      <p:sp>
        <p:nvSpPr>
          <p:cNvPr id="36" name="角丸四角形 35"/>
          <p:cNvSpPr/>
          <p:nvPr/>
        </p:nvSpPr>
        <p:spPr>
          <a:xfrm>
            <a:off x="107504" y="2346845"/>
            <a:ext cx="9026098" cy="1010148"/>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7" name="グループ化 36"/>
          <p:cNvGrpSpPr/>
          <p:nvPr/>
        </p:nvGrpSpPr>
        <p:grpSpPr>
          <a:xfrm>
            <a:off x="184424" y="2171137"/>
            <a:ext cx="1507257" cy="323821"/>
            <a:chOff x="395536" y="1006039"/>
            <a:chExt cx="1369922" cy="468888"/>
          </a:xfrm>
        </p:grpSpPr>
        <p:sp>
          <p:nvSpPr>
            <p:cNvPr id="38" name="正方形/長方形 37"/>
            <p:cNvSpPr/>
            <p:nvPr/>
          </p:nvSpPr>
          <p:spPr>
            <a:xfrm>
              <a:off x="665536" y="1006039"/>
              <a:ext cx="1099922" cy="4688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委任等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9" name="ホームベース 38"/>
            <p:cNvSpPr/>
            <p:nvPr/>
          </p:nvSpPr>
          <p:spPr>
            <a:xfrm>
              <a:off x="395536" y="1006450"/>
              <a:ext cx="540000" cy="468000"/>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8</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4" name="正方形/長方形 43"/>
          <p:cNvSpPr/>
          <p:nvPr/>
        </p:nvSpPr>
        <p:spPr>
          <a:xfrm>
            <a:off x="232517" y="2659399"/>
            <a:ext cx="8710583" cy="40956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・規約に定めのない事項や規約に関する疑義が生じたときは、知事</a:t>
            </a:r>
            <a:r>
              <a:rPr lang="ja-JP" altLang="en-US" sz="1400" dirty="0">
                <a:solidFill>
                  <a:schemeClr val="tx1"/>
                </a:solidFill>
              </a:rPr>
              <a:t>と市長が協議して</a:t>
            </a:r>
            <a:r>
              <a:rPr lang="ja-JP" altLang="en-US" sz="1400" dirty="0" smtClean="0">
                <a:solidFill>
                  <a:schemeClr val="tx1"/>
                </a:solidFill>
              </a:rPr>
              <a:t>定める</a:t>
            </a:r>
            <a:endParaRPr lang="en-US" altLang="ja-JP" sz="1400" dirty="0" smtClean="0">
              <a:solidFill>
                <a:schemeClr val="tx1"/>
              </a:solidFill>
            </a:endParaRPr>
          </a:p>
        </p:txBody>
      </p:sp>
      <p:sp>
        <p:nvSpPr>
          <p:cNvPr id="46" name="角丸四角形 45"/>
          <p:cNvSpPr/>
          <p:nvPr/>
        </p:nvSpPr>
        <p:spPr>
          <a:xfrm>
            <a:off x="98013" y="4032178"/>
            <a:ext cx="9026098" cy="1125014"/>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7" name="グループ化 46"/>
          <p:cNvGrpSpPr/>
          <p:nvPr/>
        </p:nvGrpSpPr>
        <p:grpSpPr>
          <a:xfrm>
            <a:off x="155949" y="3840802"/>
            <a:ext cx="1823763" cy="399540"/>
            <a:chOff x="395536" y="1006450"/>
            <a:chExt cx="1643491" cy="468477"/>
          </a:xfrm>
        </p:grpSpPr>
        <p:sp>
          <p:nvSpPr>
            <p:cNvPr id="48" name="正方形/長方形 47"/>
            <p:cNvSpPr/>
            <p:nvPr/>
          </p:nvSpPr>
          <p:spPr>
            <a:xfrm>
              <a:off x="665536" y="1006450"/>
              <a:ext cx="1373491" cy="46847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施行期日等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9" name="ホームベース 48"/>
            <p:cNvSpPr/>
            <p:nvPr/>
          </p:nvSpPr>
          <p:spPr>
            <a:xfrm>
              <a:off x="395536" y="1006450"/>
              <a:ext cx="540000" cy="468000"/>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９</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0" name="正方形/長方形 39"/>
          <p:cNvSpPr/>
          <p:nvPr/>
        </p:nvSpPr>
        <p:spPr>
          <a:xfrm>
            <a:off x="243169" y="4320680"/>
            <a:ext cx="8699931" cy="59577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a:t>
            </a:r>
            <a:r>
              <a:rPr lang="ja-JP" altLang="en-US" sz="1400" dirty="0" smtClean="0">
                <a:solidFill>
                  <a:schemeClr val="tx1"/>
                </a:solidFill>
              </a:rPr>
              <a:t>住民、事</a:t>
            </a:r>
            <a:r>
              <a:rPr lang="ja-JP" altLang="en-US" sz="1400" dirty="0">
                <a:solidFill>
                  <a:schemeClr val="tx1"/>
                </a:solidFill>
              </a:rPr>
              <a:t>業者</a:t>
            </a:r>
            <a:r>
              <a:rPr lang="ja-JP" altLang="en-US" sz="1400" dirty="0" smtClean="0">
                <a:solidFill>
                  <a:schemeClr val="tx1"/>
                </a:solidFill>
              </a:rPr>
              <a:t>等に対する周知や事務執行の準備が整い次第、速やかに施行する</a:t>
            </a:r>
            <a:endParaRPr lang="en-US" altLang="ja-JP" sz="1400" dirty="0" smtClean="0">
              <a:solidFill>
                <a:schemeClr val="tx1"/>
              </a:solidFill>
            </a:endParaRPr>
          </a:p>
          <a:p>
            <a:r>
              <a:rPr lang="ja-JP" altLang="en-US" sz="1400" dirty="0" smtClean="0">
                <a:solidFill>
                  <a:schemeClr val="tx1"/>
                </a:solidFill>
              </a:rPr>
              <a:t>・規約の施行日において都市計画の案の公告が行われている案件については、従前どおり大阪市で実施する</a:t>
            </a:r>
            <a:endParaRPr lang="en-US" altLang="ja-JP" sz="1400" dirty="0">
              <a:solidFill>
                <a:schemeClr val="tx1"/>
              </a:solidFill>
            </a:endParaRPr>
          </a:p>
        </p:txBody>
      </p:sp>
    </p:spTree>
    <p:extLst>
      <p:ext uri="{BB962C8B-B14F-4D97-AF65-F5344CB8AC3E}">
        <p14:creationId xmlns:p14="http://schemas.microsoft.com/office/powerpoint/2010/main" val="1868138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5A2863-7785-469C-B3B1-F2A678251D79}">
  <ds:schemaRef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2be2acaf-88a6-4029-b366-c28176c7989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30C22DA-4779-43C0-9BAC-08E3D8A497EB}">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