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499" r:id="rId5"/>
    <p:sldId id="753" r:id="rId6"/>
    <p:sldId id="766" r:id="rId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南　威史" initials="南　威史" lastIdx="0" clrIdx="0">
    <p:extLst/>
  </p:cmAuthor>
  <p:cmAuthor id="2" name="岩間　真樹" initials="岩間　真樹" lastIdx="1" clrIdx="1">
    <p:extLst>
      <p:ext uri="{19B8F6BF-5375-455C-9EA6-DF929625EA0E}">
        <p15:presenceInfo xmlns:p15="http://schemas.microsoft.com/office/powerpoint/2012/main" userId="岩間　真樹"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a:srgbClr val="0066CC"/>
    <a:srgbClr val="99FF99"/>
    <a:srgbClr val="CC0000"/>
    <a:srgbClr val="FAC090"/>
    <a:srgbClr val="00B050"/>
    <a:srgbClr val="CC0066"/>
    <a:srgbClr val="FFCC00"/>
    <a:srgbClr val="FCF8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94" autoAdjust="0"/>
    <p:restoredTop sz="91921" autoAdjust="0"/>
  </p:normalViewPr>
  <p:slideViewPr>
    <p:cSldViewPr>
      <p:cViewPr varScale="1">
        <p:scale>
          <a:sx n="68" d="100"/>
          <a:sy n="68" d="100"/>
        </p:scale>
        <p:origin x="163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notesMaster" Target="notesMasters/notesMaster1.xml" />
  <Relationship Id="rId13" Type="http://schemas.openxmlformats.org/officeDocument/2006/relationships/tableStyles" Target="tableStyles.xml" />
  <Relationship Id="rId3" Type="http://schemas.openxmlformats.org/officeDocument/2006/relationships/customXml" Target="../customXml/item3.xml" />
  <Relationship Id="rId7" Type="http://schemas.openxmlformats.org/officeDocument/2006/relationships/slide" Target="slides/slide3.xml" />
  <Relationship Id="rId12" Type="http://schemas.openxmlformats.org/officeDocument/2006/relationships/theme" Target="theme/theme1.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viewProps" Target="viewProps.xml" />
  <Relationship Id="rId5" Type="http://schemas.openxmlformats.org/officeDocument/2006/relationships/slide" Target="slides/slide1.xml" />
  <Relationship Id="rId10" Type="http://schemas.openxmlformats.org/officeDocument/2006/relationships/presProps" Target="presProps.xml" />
  <Relationship Id="rId4" Type="http://schemas.openxmlformats.org/officeDocument/2006/relationships/slideMaster" Target="slideMasters/slideMaster1.xml" />
  <Relationship Id="rId9" Type="http://schemas.openxmlformats.org/officeDocument/2006/relationships/commentAuthors" Target="commentAuthor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3"/>
            <a:ext cx="2918831" cy="493316"/>
          </a:xfrm>
          <a:prstGeom prst="rect">
            <a:avLst/>
          </a:prstGeom>
        </p:spPr>
        <p:txBody>
          <a:bodyPr vert="horz" lIns="90572" tIns="45284" rIns="90572" bIns="4528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83" y="3"/>
            <a:ext cx="2918831" cy="493316"/>
          </a:xfrm>
          <a:prstGeom prst="rect">
            <a:avLst/>
          </a:prstGeom>
        </p:spPr>
        <p:txBody>
          <a:bodyPr vert="horz" lIns="90572" tIns="45284" rIns="90572" bIns="45284" rtlCol="0"/>
          <a:lstStyle>
            <a:lvl1pPr algn="r">
              <a:defRPr sz="1200"/>
            </a:lvl1pPr>
          </a:lstStyle>
          <a:p>
            <a:fld id="{3D16FDEC-560D-45FF-95E3-45F1DE396D79}" type="datetimeFigureOut">
              <a:rPr kumimoji="1" lang="ja-JP" altLang="en-US" smtClean="0"/>
              <a:t>2021/4/7</a:t>
            </a:fld>
            <a:endParaRPr kumimoji="1" lang="ja-JP" altLang="en-US" dirty="0"/>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572" tIns="45284" rIns="90572" bIns="45284" rtlCol="0" anchor="ctr"/>
          <a:lstStyle/>
          <a:p>
            <a:endParaRPr lang="ja-JP" altLang="en-US" dirty="0"/>
          </a:p>
        </p:txBody>
      </p:sp>
      <p:sp>
        <p:nvSpPr>
          <p:cNvPr id="5" name="ノート プレースホルダー 4"/>
          <p:cNvSpPr>
            <a:spLocks noGrp="1"/>
          </p:cNvSpPr>
          <p:nvPr>
            <p:ph type="body" sz="quarter" idx="3"/>
          </p:nvPr>
        </p:nvSpPr>
        <p:spPr>
          <a:xfrm>
            <a:off x="673577" y="4686507"/>
            <a:ext cx="5388610" cy="4439841"/>
          </a:xfrm>
          <a:prstGeom prst="rect">
            <a:avLst/>
          </a:prstGeom>
        </p:spPr>
        <p:txBody>
          <a:bodyPr vert="horz" lIns="90572" tIns="45284" rIns="90572" bIns="4528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9" y="9371287"/>
            <a:ext cx="2918831" cy="493316"/>
          </a:xfrm>
          <a:prstGeom prst="rect">
            <a:avLst/>
          </a:prstGeom>
        </p:spPr>
        <p:txBody>
          <a:bodyPr vert="horz" lIns="90572" tIns="45284" rIns="90572" bIns="4528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383" y="9371287"/>
            <a:ext cx="2918831" cy="493316"/>
          </a:xfrm>
          <a:prstGeom prst="rect">
            <a:avLst/>
          </a:prstGeom>
        </p:spPr>
        <p:txBody>
          <a:bodyPr vert="horz" lIns="90572" tIns="45284" rIns="90572" bIns="45284" rtlCol="0" anchor="b"/>
          <a:lstStyle>
            <a:lvl1pPr algn="r">
              <a:defRPr sz="1200"/>
            </a:lvl1pPr>
          </a:lstStyle>
          <a:p>
            <a:fld id="{7DFC286C-5495-4B3F-9CAF-8B4C2DB5627F}" type="slidenum">
              <a:rPr kumimoji="1" lang="ja-JP" altLang="en-US" smtClean="0"/>
              <a:t>‹#›</a:t>
            </a:fld>
            <a:endParaRPr kumimoji="1" lang="ja-JP" altLang="en-US" dirty="0"/>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262">
              <a:defRPr/>
            </a:pPr>
            <a:fld id="{A0C3B56F-56AB-411F-8724-511B22958D15}" type="slidenum">
              <a:rPr lang="ja-JP" altLang="en-US">
                <a:solidFill>
                  <a:prstClr val="black"/>
                </a:solidFill>
                <a:latin typeface="Calibri"/>
                <a:ea typeface="ＭＳ Ｐゴシック" panose="020B0600070205080204" pitchFamily="50" charset="-128"/>
              </a:rPr>
              <a:pPr defTabSz="914262">
                <a:defRPr/>
              </a:pPr>
              <a:t>2</a:t>
            </a:fld>
            <a:endParaRPr lang="ja-JP" altLang="en-US"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692899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262">
              <a:defRPr/>
            </a:pPr>
            <a:fld id="{A0C3B56F-56AB-411F-8724-511B22958D15}" type="slidenum">
              <a:rPr lang="ja-JP" altLang="en-US">
                <a:solidFill>
                  <a:prstClr val="black"/>
                </a:solidFill>
                <a:latin typeface="Calibri"/>
                <a:ea typeface="ＭＳ Ｐゴシック" panose="020B0600070205080204" pitchFamily="50" charset="-128"/>
              </a:rPr>
              <a:pPr defTabSz="914262">
                <a:defRPr/>
              </a:pPr>
              <a:t>3</a:t>
            </a:fld>
            <a:endParaRPr lang="ja-JP" altLang="en-US"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904014958"/>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A5CEB61-D550-49C6-B080-48169EB2B425}" type="datetime1">
              <a:rPr kumimoji="1" lang="ja-JP" altLang="en-US" smtClean="0"/>
              <a:t>2021/4/7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140C1E9-C3A9-49FF-89BE-D69ADEA35F5B}" type="datetime1">
              <a:rPr kumimoji="1" lang="ja-JP" altLang="en-US" smtClean="0"/>
              <a:t>2021/4/7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4FADCD-D22A-4C29-BE4D-8A6D79E6B0A0}" type="datetime1">
              <a:rPr kumimoji="1" lang="ja-JP" altLang="en-US" smtClean="0"/>
              <a:t>2021/4/7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DAAF27-DC6A-41D9-B75F-12D67A6EDC02}" type="datetime1">
              <a:rPr kumimoji="1" lang="ja-JP" altLang="en-US" smtClean="0"/>
              <a:t>2021/4/7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A11114B-564A-49C4-B6C3-E3643FDCAEA0}" type="datetime1">
              <a:rPr kumimoji="1" lang="ja-JP" altLang="en-US" smtClean="0"/>
              <a:t>2021/4/7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77898C5-5400-4D50-9E93-3E65605B6A2D}" type="datetime1">
              <a:rPr kumimoji="1" lang="ja-JP" altLang="en-US" smtClean="0"/>
              <a:t>2021/4/7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59A288A-4375-4E53-9EB4-F10B32466F00}" type="datetime1">
              <a:rPr kumimoji="1" lang="ja-JP" altLang="en-US" smtClean="0"/>
              <a:t>2021/4/7</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68DE6ED-CCC1-4377-BCFB-63FE6A18BC68}" type="datetime1">
              <a:rPr kumimoji="1" lang="ja-JP" altLang="en-US" smtClean="0"/>
              <a:t>2021/4/7</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7A1FE72-98B6-42D6-8BCD-D4F7C0308C0F}" type="datetime1">
              <a:rPr kumimoji="1" lang="ja-JP" altLang="en-US" smtClean="0"/>
              <a:t>2021/4/7</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31BA953-9211-4D14-9964-C9843E55E6E8}" type="datetime1">
              <a:rPr kumimoji="1" lang="ja-JP" altLang="en-US" smtClean="0"/>
              <a:t>2021/4/7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9A0B567-58AB-4E59-813A-F1599F8C5AD7}" type="datetime1">
              <a:rPr kumimoji="1" lang="ja-JP" altLang="en-US" smtClean="0"/>
              <a:t>2021/4/7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26C0B-08FA-45FD-BCFA-B0A9D35959AD}" type="datetime1">
              <a:rPr kumimoji="1" lang="ja-JP" altLang="en-US" smtClean="0"/>
              <a:t>2021/4/7</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7.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492896"/>
            <a:ext cx="9144000" cy="1093912"/>
          </a:xfrm>
        </p:spPr>
        <p:txBody>
          <a:bodyPr>
            <a:normAutofit/>
          </a:bodyPr>
          <a:lstStyle/>
          <a:p>
            <a:pPr>
              <a:spcBef>
                <a:spcPts val="600"/>
              </a:spcBef>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事務委託に係る規約（案）骨子について</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（大阪の成長戦略 ほか２件）</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645024"/>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359069" y="4221088"/>
            <a:ext cx="6400800" cy="1752600"/>
          </a:xfrm>
        </p:spPr>
        <p:txBody>
          <a:bodyPr>
            <a:normAutofit/>
          </a:bodyPr>
          <a:lstStyle/>
          <a:p>
            <a:endParaRPr lang="en-US" altLang="ja-JP" sz="2400" dirty="0">
              <a:solidFill>
                <a:srgbClr val="002060"/>
              </a:solidFill>
            </a:endParaRPr>
          </a:p>
          <a:p>
            <a:endParaRPr kumimoji="1" lang="en-US" altLang="ja-JP" sz="2400" dirty="0" smtClean="0">
              <a:solidFill>
                <a:srgbClr val="002060"/>
              </a:solidFill>
            </a:endParaRPr>
          </a:p>
          <a:p>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推進局</a:t>
            </a:r>
            <a:endPar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400" dirty="0">
              <a:solidFill>
                <a:srgbClr val="002060"/>
              </a:solidFill>
            </a:endParaRPr>
          </a:p>
        </p:txBody>
      </p:sp>
      <p:sp>
        <p:nvSpPr>
          <p:cNvPr id="8" name="正方形/長方形 7"/>
          <p:cNvSpPr/>
          <p:nvPr/>
        </p:nvSpPr>
        <p:spPr>
          <a:xfrm>
            <a:off x="7256766" y="94938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6"/>
          <p:cNvSpPr txBox="1"/>
          <p:nvPr/>
        </p:nvSpPr>
        <p:spPr>
          <a:xfrm>
            <a:off x="5728227" y="373325"/>
            <a:ext cx="3415773" cy="52322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2021</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８</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第１回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副首都推進</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本部（大阪府市）会議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0634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68291" y="2636345"/>
            <a:ext cx="9046823" cy="2406515"/>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18" name="正方形/長方形 17"/>
          <p:cNvSpPr/>
          <p:nvPr/>
        </p:nvSpPr>
        <p:spPr>
          <a:xfrm>
            <a:off x="32812" y="118571"/>
            <a:ext cx="9066167" cy="577110"/>
          </a:xfrm>
          <a:prstGeom prst="rect">
            <a:avLst/>
          </a:prstGeom>
          <a:noFill/>
          <a:ln w="19050" cap="flat" cmpd="sng" algn="ctr">
            <a:noFill/>
            <a:prstDash val="sysDot"/>
          </a:ln>
          <a:effectLst/>
        </p:spPr>
        <p:txBody>
          <a:bodyPr rtlCol="0" anchor="ctr"/>
          <a:lstStyle/>
          <a:p>
            <a:pPr lvl="0" defTabSz="844083">
              <a:defRPr/>
            </a:pPr>
            <a:r>
              <a:rPr lang="ja-JP" altLang="en-US" sz="1600" b="1" dirty="0" smtClean="0">
                <a:latin typeface="Meiryo UI" panose="020B0604030504040204" pitchFamily="50" charset="-128"/>
                <a:ea typeface="Meiryo UI" panose="020B0604030504040204" pitchFamily="50" charset="-128"/>
              </a:rPr>
              <a:t>大阪の成長戦略等に</a:t>
            </a:r>
            <a:r>
              <a:rPr lang="ja-JP" altLang="en-US" sz="1600" b="1" dirty="0">
                <a:latin typeface="Meiryo UI" panose="020B0604030504040204" pitchFamily="50" charset="-128"/>
                <a:ea typeface="Meiryo UI" panose="020B0604030504040204" pitchFamily="50" charset="-128"/>
              </a:rPr>
              <a:t>関する事務の委託に関する</a:t>
            </a:r>
            <a:r>
              <a:rPr lang="ja-JP" altLang="en-US" sz="1600" b="1" dirty="0" smtClean="0">
                <a:latin typeface="Meiryo UI" panose="020B0604030504040204" pitchFamily="50" charset="-128"/>
                <a:ea typeface="Meiryo UI" panose="020B0604030504040204" pitchFamily="50" charset="-128"/>
              </a:rPr>
              <a:t>規約（案）骨子</a:t>
            </a:r>
            <a:endParaRPr lang="ja-JP" altLang="en-US" sz="1600" b="1" dirty="0">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rPr>
              <a:t>　</a:t>
            </a:r>
            <a:endParaRPr kumimoji="0" lang="ja-JP" altLang="en-US" sz="16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endParaRPr>
          </a:p>
        </p:txBody>
      </p:sp>
      <p:cxnSp>
        <p:nvCxnSpPr>
          <p:cNvPr id="19" name="直線コネクタ 18"/>
          <p:cNvCxnSpPr/>
          <p:nvPr/>
        </p:nvCxnSpPr>
        <p:spPr>
          <a:xfrm>
            <a:off x="33106" y="548680"/>
            <a:ext cx="9144000" cy="0"/>
          </a:xfrm>
          <a:prstGeom prst="line">
            <a:avLst/>
          </a:prstGeom>
          <a:ln w="47625">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100000" b="100000"/>
              </a:path>
              <a:tileRect t="-100000" r="-100000"/>
            </a:gradFill>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8773140" y="-13906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2000" b="1" i="0" u="none" strike="noStrike" kern="120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a:t>
            </a:r>
            <a:endParaRPr kumimoji="1" lang="ja-JP" altLang="en-US" sz="2000" b="1" i="0" u="none" strike="noStrike" kern="120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grpSp>
        <p:nvGrpSpPr>
          <p:cNvPr id="35" name="グループ化 34"/>
          <p:cNvGrpSpPr/>
          <p:nvPr/>
        </p:nvGrpSpPr>
        <p:grpSpPr>
          <a:xfrm>
            <a:off x="51837" y="2497161"/>
            <a:ext cx="3224019" cy="330788"/>
            <a:chOff x="464212" y="-271028"/>
            <a:chExt cx="3495333" cy="468000"/>
          </a:xfrm>
        </p:grpSpPr>
        <p:sp>
          <p:nvSpPr>
            <p:cNvPr id="36" name="正方形/長方形 35"/>
            <p:cNvSpPr/>
            <p:nvPr/>
          </p:nvSpPr>
          <p:spPr>
            <a:xfrm>
              <a:off x="707160" y="-271028"/>
              <a:ext cx="3252385" cy="46799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white"/>
                  </a:solidFill>
                  <a:latin typeface="Meiryo UI" panose="020B0604030504040204" pitchFamily="50" charset="-128"/>
                  <a:ea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rPr>
                <a:t>　事務委託の対象となる戦略等</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7" name="ホームベース 36"/>
            <p:cNvSpPr/>
            <p:nvPr/>
          </p:nvSpPr>
          <p:spPr>
            <a:xfrm>
              <a:off x="464212" y="-271025"/>
              <a:ext cx="540000" cy="467997"/>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２</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14" name="角丸四角形 13"/>
          <p:cNvSpPr/>
          <p:nvPr/>
        </p:nvSpPr>
        <p:spPr>
          <a:xfrm>
            <a:off x="51837" y="809812"/>
            <a:ext cx="9032405" cy="1658056"/>
          </a:xfrm>
          <a:prstGeom prst="roundRect">
            <a:avLst>
              <a:gd name="adj" fmla="val 10085"/>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17" name="正方形/長方形 16"/>
          <p:cNvSpPr/>
          <p:nvPr/>
        </p:nvSpPr>
        <p:spPr>
          <a:xfrm>
            <a:off x="257881" y="977606"/>
            <a:ext cx="8616028" cy="130937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nSpc>
                <a:spcPts val="2000"/>
              </a:lnSpc>
            </a:pPr>
            <a:r>
              <a:rPr lang="en-US" altLang="ja-JP" sz="1400" dirty="0" smtClean="0"/>
              <a:t> </a:t>
            </a:r>
            <a:r>
              <a:rPr lang="ja-JP" altLang="ja-JP" sz="1400" dirty="0" smtClean="0"/>
              <a:t>・</a:t>
            </a:r>
            <a:r>
              <a:rPr lang="ja-JP" altLang="ja-JP" sz="1400" dirty="0"/>
              <a:t>府市一体条例に基づき、府市一体で大阪の成長及び発展に関する基本的な方針の策定及び進捗管理</a:t>
            </a:r>
            <a:r>
              <a:rPr lang="ja-JP" altLang="ja-JP" sz="1400" dirty="0" smtClean="0"/>
              <a:t>に関する</a:t>
            </a:r>
            <a:endParaRPr lang="en-US" altLang="ja-JP" sz="1400" dirty="0" smtClean="0"/>
          </a:p>
          <a:p>
            <a:pPr>
              <a:lnSpc>
                <a:spcPts val="2000"/>
              </a:lnSpc>
            </a:pPr>
            <a:r>
              <a:rPr lang="ja-JP" altLang="en-US" sz="1400" dirty="0"/>
              <a:t>　</a:t>
            </a:r>
            <a:r>
              <a:rPr lang="ja-JP" altLang="ja-JP" sz="1400" dirty="0" smtClean="0"/>
              <a:t>事務</a:t>
            </a:r>
            <a:r>
              <a:rPr lang="ja-JP" altLang="ja-JP" sz="1400" dirty="0"/>
              <a:t>について、大阪市から大阪府に委託するために必要な事項を定める</a:t>
            </a:r>
          </a:p>
          <a:p>
            <a:r>
              <a:rPr lang="en-US" altLang="ja-JP" sz="500" dirty="0"/>
              <a:t> </a:t>
            </a:r>
            <a:endParaRPr lang="ja-JP" altLang="ja-JP" sz="500" dirty="0">
              <a:solidFill>
                <a:schemeClr val="tx1"/>
              </a:solidFill>
            </a:endParaRPr>
          </a:p>
          <a:p>
            <a:pPr>
              <a:lnSpc>
                <a:spcPts val="2000"/>
              </a:lnSpc>
            </a:pPr>
            <a:r>
              <a:rPr lang="en-US" altLang="ja-JP" sz="1400" dirty="0" smtClean="0">
                <a:solidFill>
                  <a:schemeClr val="tx1"/>
                </a:solidFill>
              </a:rPr>
              <a:t> </a:t>
            </a:r>
            <a:r>
              <a:rPr lang="ja-JP" altLang="ja-JP" sz="1400" dirty="0" smtClean="0">
                <a:solidFill>
                  <a:schemeClr val="tx1"/>
                </a:solidFill>
              </a:rPr>
              <a:t>・</a:t>
            </a:r>
            <a:r>
              <a:rPr lang="ja-JP" altLang="ja-JP" sz="1400" dirty="0">
                <a:solidFill>
                  <a:schemeClr val="tx1"/>
                </a:solidFill>
              </a:rPr>
              <a:t>事務の執行において</a:t>
            </a:r>
            <a:r>
              <a:rPr lang="ja-JP" altLang="ja-JP" sz="1400" dirty="0" smtClean="0">
                <a:solidFill>
                  <a:schemeClr val="tx1"/>
                </a:solidFill>
              </a:rPr>
              <a:t>は、府</a:t>
            </a:r>
            <a:r>
              <a:rPr lang="ja-JP" altLang="ja-JP" sz="1400" dirty="0">
                <a:solidFill>
                  <a:schemeClr val="tx1"/>
                </a:solidFill>
              </a:rPr>
              <a:t>市</a:t>
            </a:r>
            <a:r>
              <a:rPr lang="ja-JP" altLang="ja-JP" sz="1400" dirty="0" smtClean="0">
                <a:solidFill>
                  <a:schemeClr val="tx1"/>
                </a:solidFill>
              </a:rPr>
              <a:t>で</a:t>
            </a:r>
            <a:r>
              <a:rPr lang="ja-JP" altLang="en-US" sz="1400" dirty="0">
                <a:solidFill>
                  <a:schemeClr val="tx1"/>
                </a:solidFill>
              </a:rPr>
              <a:t>連携</a:t>
            </a:r>
            <a:r>
              <a:rPr lang="ja-JP" altLang="ja-JP" sz="1400" dirty="0" smtClean="0">
                <a:solidFill>
                  <a:schemeClr val="tx1"/>
                </a:solidFill>
              </a:rPr>
              <a:t>調整</a:t>
            </a:r>
            <a:r>
              <a:rPr lang="ja-JP" altLang="ja-JP" sz="1400" dirty="0">
                <a:solidFill>
                  <a:schemeClr val="tx1"/>
                </a:solidFill>
              </a:rPr>
              <a:t>を図り、戦略の策定事務等を円滑に</a:t>
            </a:r>
            <a:r>
              <a:rPr lang="ja-JP" altLang="ja-JP" sz="1400" dirty="0" smtClean="0">
                <a:solidFill>
                  <a:schemeClr val="tx1"/>
                </a:solidFill>
              </a:rPr>
              <a:t>進める</a:t>
            </a:r>
            <a:r>
              <a:rPr lang="en-US" altLang="ja-JP" sz="1400" dirty="0">
                <a:solidFill>
                  <a:schemeClr val="tx1"/>
                </a:solidFill>
              </a:rPr>
              <a:t> </a:t>
            </a:r>
            <a:endParaRPr lang="ja-JP" altLang="ja-JP" sz="1400" dirty="0">
              <a:solidFill>
                <a:schemeClr val="tx1"/>
              </a:solidFill>
            </a:endParaRPr>
          </a:p>
        </p:txBody>
      </p:sp>
      <p:grpSp>
        <p:nvGrpSpPr>
          <p:cNvPr id="22" name="グループ化 21"/>
          <p:cNvGrpSpPr/>
          <p:nvPr/>
        </p:nvGrpSpPr>
        <p:grpSpPr>
          <a:xfrm>
            <a:off x="51518" y="636789"/>
            <a:ext cx="1636887" cy="302476"/>
            <a:chOff x="418456" y="-272723"/>
            <a:chExt cx="1152218" cy="469695"/>
          </a:xfrm>
        </p:grpSpPr>
        <p:sp>
          <p:nvSpPr>
            <p:cNvPr id="23" name="正方形/長方形 22"/>
            <p:cNvSpPr/>
            <p:nvPr/>
          </p:nvSpPr>
          <p:spPr>
            <a:xfrm>
              <a:off x="608637" y="-272723"/>
              <a:ext cx="962037" cy="46969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white"/>
                  </a:solidFill>
                  <a:latin typeface="Meiryo UI" panose="020B0604030504040204" pitchFamily="50" charset="-128"/>
                  <a:ea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rPr>
                <a:t>　趣旨</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5" name="ホームベース 24"/>
            <p:cNvSpPr/>
            <p:nvPr/>
          </p:nvSpPr>
          <p:spPr>
            <a:xfrm>
              <a:off x="418456" y="-271025"/>
              <a:ext cx="367303" cy="467997"/>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１</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26" name="正方形/長方形 25"/>
          <p:cNvSpPr/>
          <p:nvPr/>
        </p:nvSpPr>
        <p:spPr>
          <a:xfrm>
            <a:off x="221572" y="2871797"/>
            <a:ext cx="8610133" cy="61656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nSpc>
                <a:spcPts val="2000"/>
              </a:lnSpc>
            </a:pPr>
            <a:r>
              <a:rPr lang="ja-JP" altLang="en-US" sz="1400" dirty="0" smtClean="0">
                <a:solidFill>
                  <a:schemeClr val="tx1"/>
                </a:solidFill>
                <a:latin typeface="+mj-ea"/>
                <a:ea typeface="+mj-ea"/>
              </a:rPr>
              <a:t>　大阪市</a:t>
            </a:r>
            <a:r>
              <a:rPr lang="ja-JP" altLang="en-US" sz="1400" dirty="0">
                <a:solidFill>
                  <a:schemeClr val="tx1"/>
                </a:solidFill>
                <a:latin typeface="+mj-ea"/>
                <a:ea typeface="+mj-ea"/>
              </a:rPr>
              <a:t>は、次</a:t>
            </a:r>
            <a:r>
              <a:rPr lang="ja-JP" altLang="en-US" sz="1400" dirty="0" smtClean="0">
                <a:solidFill>
                  <a:schemeClr val="tx1"/>
                </a:solidFill>
                <a:latin typeface="+mj-ea"/>
                <a:ea typeface="+mj-ea"/>
              </a:rPr>
              <a:t>の戦略の策定（変更を含む）及び進捗管理に関する</a:t>
            </a:r>
            <a:r>
              <a:rPr lang="ja-JP" altLang="en-US" sz="1400" dirty="0">
                <a:solidFill>
                  <a:schemeClr val="tx1"/>
                </a:solidFill>
                <a:latin typeface="+mj-ea"/>
                <a:ea typeface="+mj-ea"/>
              </a:rPr>
              <a:t>事務の管理及び執行を地方自治法第</a:t>
            </a:r>
            <a:r>
              <a:rPr lang="en-US" altLang="ja-JP" sz="1400" dirty="0">
                <a:solidFill>
                  <a:schemeClr val="tx1"/>
                </a:solidFill>
                <a:latin typeface="+mj-ea"/>
                <a:ea typeface="+mj-ea"/>
              </a:rPr>
              <a:t>252</a:t>
            </a:r>
            <a:r>
              <a:rPr lang="ja-JP" altLang="en-US" sz="1400" dirty="0">
                <a:solidFill>
                  <a:schemeClr val="tx1"/>
                </a:solidFill>
                <a:latin typeface="+mj-ea"/>
                <a:ea typeface="+mj-ea"/>
              </a:rPr>
              <a:t>条の</a:t>
            </a:r>
            <a:r>
              <a:rPr lang="en-US" altLang="ja-JP" sz="1400" dirty="0">
                <a:solidFill>
                  <a:schemeClr val="tx1"/>
                </a:solidFill>
                <a:latin typeface="+mj-ea"/>
                <a:ea typeface="+mj-ea"/>
              </a:rPr>
              <a:t>14</a:t>
            </a:r>
            <a:r>
              <a:rPr lang="ja-JP" altLang="en-US" sz="1400" dirty="0">
                <a:solidFill>
                  <a:schemeClr val="tx1"/>
                </a:solidFill>
                <a:latin typeface="+mj-ea"/>
                <a:ea typeface="+mj-ea"/>
              </a:rPr>
              <a:t>の規定</a:t>
            </a:r>
            <a:r>
              <a:rPr lang="ja-JP" altLang="en-US" sz="1400" dirty="0" smtClean="0">
                <a:solidFill>
                  <a:schemeClr val="tx1"/>
                </a:solidFill>
                <a:latin typeface="+mj-ea"/>
                <a:ea typeface="+mj-ea"/>
              </a:rPr>
              <a:t>により</a:t>
            </a:r>
            <a:r>
              <a:rPr lang="ja-JP" altLang="en-US" sz="1400" dirty="0">
                <a:solidFill>
                  <a:schemeClr val="tx1"/>
                </a:solidFill>
                <a:latin typeface="+mj-ea"/>
                <a:ea typeface="+mj-ea"/>
              </a:rPr>
              <a:t>大阪府に委託</a:t>
            </a:r>
            <a:r>
              <a:rPr lang="ja-JP" altLang="en-US" sz="1400" dirty="0" smtClean="0">
                <a:solidFill>
                  <a:schemeClr val="tx1"/>
                </a:solidFill>
                <a:latin typeface="+mj-ea"/>
                <a:ea typeface="+mj-ea"/>
              </a:rPr>
              <a:t>する（広域にわたる事項に係る部分に限る。</a:t>
            </a:r>
            <a:r>
              <a:rPr lang="en-US" altLang="ja-JP" sz="1400" dirty="0" smtClean="0">
                <a:solidFill>
                  <a:schemeClr val="tx1"/>
                </a:solidFill>
                <a:latin typeface="+mj-ea"/>
                <a:ea typeface="+mj-ea"/>
              </a:rPr>
              <a:t>※</a:t>
            </a:r>
            <a:r>
              <a:rPr lang="ja-JP" altLang="en-US" sz="1400" dirty="0" smtClean="0">
                <a:solidFill>
                  <a:schemeClr val="tx1"/>
                </a:solidFill>
                <a:latin typeface="+mj-ea"/>
                <a:ea typeface="+mj-ea"/>
              </a:rPr>
              <a:t>）。</a:t>
            </a:r>
            <a:endParaRPr lang="en-US" altLang="ja-JP" sz="1400" dirty="0" smtClean="0">
              <a:solidFill>
                <a:schemeClr val="tx1"/>
              </a:solidFill>
              <a:latin typeface="+mj-ea"/>
              <a:ea typeface="+mj-ea"/>
            </a:endParaRPr>
          </a:p>
        </p:txBody>
      </p:sp>
      <p:graphicFrame>
        <p:nvGraphicFramePr>
          <p:cNvPr id="27" name="表 26"/>
          <p:cNvGraphicFramePr>
            <a:graphicFrameLocks noGrp="1"/>
          </p:cNvGraphicFramePr>
          <p:nvPr>
            <p:extLst>
              <p:ext uri="{D42A27DB-BD31-4B8C-83A1-F6EECF244321}">
                <p14:modId xmlns:p14="http://schemas.microsoft.com/office/powerpoint/2010/main" val="334925667"/>
              </p:ext>
            </p:extLst>
          </p:nvPr>
        </p:nvGraphicFramePr>
        <p:xfrm>
          <a:off x="233723" y="3784571"/>
          <a:ext cx="8612881" cy="1143421"/>
        </p:xfrm>
        <a:graphic>
          <a:graphicData uri="http://schemas.openxmlformats.org/drawingml/2006/table">
            <a:tbl>
              <a:tblPr/>
              <a:tblGrid>
                <a:gridCol w="8612881">
                  <a:extLst>
                    <a:ext uri="{9D8B030D-6E8A-4147-A177-3AD203B41FA5}">
                      <a16:colId xmlns:a16="http://schemas.microsoft.com/office/drawing/2014/main" val="1277667976"/>
                    </a:ext>
                  </a:extLst>
                </a:gridCol>
              </a:tblGrid>
              <a:tr h="383562">
                <a:tc>
                  <a:txBody>
                    <a:bodyPr/>
                    <a:lstStyle/>
                    <a:p>
                      <a:pPr algn="l" fontAlgn="ctr"/>
                      <a:r>
                        <a:rPr lang="ja-JP" altLang="en-US" sz="1400" b="0" i="0" u="none" strike="noStrike" dirty="0" smtClean="0">
                          <a:solidFill>
                            <a:srgbClr val="000000"/>
                          </a:solidFill>
                          <a:effectLst/>
                          <a:latin typeface="+mj-ea"/>
                          <a:ea typeface="+mj-ea"/>
                        </a:rPr>
                        <a:t>　・大阪の成長戦略</a:t>
                      </a:r>
                      <a:endParaRPr lang="ja-JP" sz="1400" b="0" i="0" u="none" strike="noStrike" dirty="0">
                        <a:solidFill>
                          <a:srgbClr val="000000"/>
                        </a:solidFill>
                        <a:effectLst/>
                        <a:latin typeface="+mj-ea"/>
                        <a:ea typeface="+mj-ea"/>
                      </a:endParaRPr>
                    </a:p>
                  </a:txBody>
                  <a:tcPr marL="7724" marR="7724" marT="77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100188177"/>
                  </a:ext>
                </a:extLst>
              </a:tr>
              <a:tr h="383708">
                <a:tc>
                  <a:txBody>
                    <a:bodyPr/>
                    <a:lstStyle/>
                    <a:p>
                      <a:pPr algn="l" fontAlgn="ctr"/>
                      <a:r>
                        <a:rPr lang="ja-JP" altLang="en-US" sz="1400" b="0" i="0" u="none" strike="noStrike" dirty="0" smtClean="0">
                          <a:solidFill>
                            <a:srgbClr val="000000"/>
                          </a:solidFill>
                          <a:effectLst/>
                          <a:latin typeface="+mj-ea"/>
                          <a:ea typeface="+mj-ea"/>
                        </a:rPr>
                        <a:t>　・大阪の再生・成長に向けた新戦略</a:t>
                      </a:r>
                      <a:endParaRPr lang="ja-JP" sz="1400" b="0" i="0" u="none" strike="noStrike" dirty="0">
                        <a:solidFill>
                          <a:srgbClr val="000000"/>
                        </a:solidFill>
                        <a:effectLst/>
                        <a:latin typeface="+mj-ea"/>
                        <a:ea typeface="+mj-ea"/>
                      </a:endParaRPr>
                    </a:p>
                  </a:txBody>
                  <a:tcPr marL="7724" marR="7724" marT="77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68552521"/>
                  </a:ext>
                </a:extLst>
              </a:tr>
              <a:tr h="376151">
                <a:tc>
                  <a:txBody>
                    <a:bodyPr/>
                    <a:lstStyle/>
                    <a:p>
                      <a:pPr algn="l" fontAlgn="ctr"/>
                      <a:r>
                        <a:rPr lang="ja-JP" altLang="en-US" sz="1400" b="0" i="0" u="none" strike="noStrike" dirty="0" smtClean="0">
                          <a:solidFill>
                            <a:srgbClr val="000000"/>
                          </a:solidFill>
                          <a:effectLst/>
                          <a:latin typeface="+mj-ea"/>
                          <a:ea typeface="+mj-ea"/>
                        </a:rPr>
                        <a:t>　・万博のインパクトを活かした大阪の将来に向けたビジョン</a:t>
                      </a:r>
                      <a:endParaRPr lang="ja-JP" sz="1400" b="0" i="0" u="none" strike="noStrike" dirty="0">
                        <a:solidFill>
                          <a:srgbClr val="000000"/>
                        </a:solidFill>
                        <a:effectLst/>
                        <a:latin typeface="+mj-ea"/>
                        <a:ea typeface="+mj-ea"/>
                      </a:endParaRPr>
                    </a:p>
                  </a:txBody>
                  <a:tcPr marL="7724" marR="7724" marT="77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57709453"/>
                  </a:ext>
                </a:extLst>
              </a:tr>
            </a:tbl>
          </a:graphicData>
        </a:graphic>
      </p:graphicFrame>
      <p:sp>
        <p:nvSpPr>
          <p:cNvPr id="29" name="正方形/長方形 28"/>
          <p:cNvSpPr/>
          <p:nvPr/>
        </p:nvSpPr>
        <p:spPr>
          <a:xfrm>
            <a:off x="4048422" y="3504930"/>
            <a:ext cx="4793300" cy="307777"/>
          </a:xfrm>
          <a:prstGeom prst="rect">
            <a:avLst/>
          </a:prstGeom>
        </p:spPr>
        <p:txBody>
          <a:bodyPr wrap="none">
            <a:spAutoFit/>
          </a:bodyPr>
          <a:lstStyle/>
          <a:p>
            <a:r>
              <a:rPr lang="en-US" altLang="ja-JP" sz="1400" dirty="0" smtClean="0"/>
              <a:t>※</a:t>
            </a:r>
            <a:r>
              <a:rPr lang="ja-JP" altLang="en-US" sz="1400" dirty="0" smtClean="0"/>
              <a:t>「広域にわたる事項</a:t>
            </a:r>
            <a:r>
              <a:rPr lang="ja-JP" altLang="en-US" sz="1400" dirty="0"/>
              <a:t>」</a:t>
            </a:r>
            <a:r>
              <a:rPr lang="ja-JP" altLang="en-US" sz="1400" dirty="0" smtClean="0"/>
              <a:t>の範囲は、今後</a:t>
            </a:r>
            <a:r>
              <a:rPr lang="ja-JP" altLang="en-US" sz="1400" dirty="0"/>
              <a:t>、各部局と細部</a:t>
            </a:r>
            <a:r>
              <a:rPr lang="ja-JP" altLang="en-US" sz="1400" dirty="0" smtClean="0"/>
              <a:t>を調整</a:t>
            </a:r>
            <a:endParaRPr lang="ja-JP" altLang="en-US" sz="1400" dirty="0"/>
          </a:p>
        </p:txBody>
      </p:sp>
      <p:sp>
        <p:nvSpPr>
          <p:cNvPr id="24" name="角丸四角形 23"/>
          <p:cNvSpPr/>
          <p:nvPr/>
        </p:nvSpPr>
        <p:spPr>
          <a:xfrm>
            <a:off x="71383" y="5308612"/>
            <a:ext cx="9027596" cy="1492965"/>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28" name="正方形/長方形 27"/>
          <p:cNvSpPr/>
          <p:nvPr/>
        </p:nvSpPr>
        <p:spPr>
          <a:xfrm>
            <a:off x="271151" y="5542145"/>
            <a:ext cx="8685063" cy="108004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marL="265113" indent="-265113">
              <a:lnSpc>
                <a:spcPts val="2500"/>
              </a:lnSpc>
            </a:pPr>
            <a:r>
              <a:rPr lang="ja-JP" altLang="en-US" sz="1400" dirty="0" smtClean="0">
                <a:solidFill>
                  <a:schemeClr val="tx1"/>
                </a:solidFill>
              </a:rPr>
              <a:t> （１）　大阪府は、大阪市の協力を得て、戦略（案）を作成する</a:t>
            </a:r>
            <a:endParaRPr lang="en-US" altLang="ja-JP" sz="1400" dirty="0" smtClean="0">
              <a:solidFill>
                <a:schemeClr val="tx1"/>
              </a:solidFill>
            </a:endParaRPr>
          </a:p>
          <a:p>
            <a:pPr>
              <a:lnSpc>
                <a:spcPts val="2500"/>
              </a:lnSpc>
            </a:pPr>
            <a:r>
              <a:rPr lang="ja-JP" altLang="en-US" sz="1400" dirty="0" smtClean="0">
                <a:solidFill>
                  <a:schemeClr val="tx1"/>
                </a:solidFill>
              </a:rPr>
              <a:t> （２）　戦略（案）</a:t>
            </a:r>
            <a:r>
              <a:rPr lang="ja-JP" altLang="en-US" sz="1400" dirty="0">
                <a:solidFill>
                  <a:schemeClr val="tx1"/>
                </a:solidFill>
              </a:rPr>
              <a:t>について</a:t>
            </a:r>
            <a:r>
              <a:rPr lang="ja-JP" altLang="en-US" sz="1400" dirty="0" smtClean="0">
                <a:solidFill>
                  <a:schemeClr val="tx1"/>
                </a:solidFill>
              </a:rPr>
              <a:t>、副首都</a:t>
            </a:r>
            <a:r>
              <a:rPr lang="ja-JP" altLang="en-US" sz="1400" dirty="0">
                <a:solidFill>
                  <a:schemeClr val="tx1"/>
                </a:solidFill>
              </a:rPr>
              <a:t>推進本部（大阪府市）会議において</a:t>
            </a:r>
            <a:r>
              <a:rPr lang="ja-JP" altLang="en-US" sz="1400" dirty="0" smtClean="0">
                <a:solidFill>
                  <a:schemeClr val="tx1"/>
                </a:solidFill>
              </a:rPr>
              <a:t>協議する</a:t>
            </a:r>
            <a:endParaRPr lang="en-US" altLang="ja-JP" sz="1400" dirty="0" smtClean="0">
              <a:solidFill>
                <a:schemeClr val="tx1"/>
              </a:solidFill>
            </a:endParaRPr>
          </a:p>
          <a:p>
            <a:pPr>
              <a:lnSpc>
                <a:spcPts val="2500"/>
              </a:lnSpc>
            </a:pPr>
            <a:r>
              <a:rPr lang="ja-JP" altLang="en-US" sz="1400" dirty="0" smtClean="0">
                <a:solidFill>
                  <a:schemeClr val="tx1"/>
                </a:solidFill>
              </a:rPr>
              <a:t> （３）　大阪府は、大阪市における事業等の実施状況等の情報提供を受けて、進捗管理を行う</a:t>
            </a:r>
            <a:endParaRPr lang="en-US" altLang="ja-JP" sz="800" dirty="0" smtClean="0">
              <a:solidFill>
                <a:schemeClr val="tx1"/>
              </a:solidFill>
            </a:endParaRPr>
          </a:p>
        </p:txBody>
      </p:sp>
      <p:grpSp>
        <p:nvGrpSpPr>
          <p:cNvPr id="30" name="グループ化 29"/>
          <p:cNvGrpSpPr/>
          <p:nvPr/>
        </p:nvGrpSpPr>
        <p:grpSpPr>
          <a:xfrm>
            <a:off x="82648" y="5113200"/>
            <a:ext cx="2134242" cy="302889"/>
            <a:chOff x="181153" y="206236"/>
            <a:chExt cx="2134242" cy="302889"/>
          </a:xfrm>
        </p:grpSpPr>
        <p:sp>
          <p:nvSpPr>
            <p:cNvPr id="31" name="正方形/長方形 30"/>
            <p:cNvSpPr/>
            <p:nvPr/>
          </p:nvSpPr>
          <p:spPr>
            <a:xfrm>
              <a:off x="420634" y="206236"/>
              <a:ext cx="1894761" cy="30288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lang="ja-JP" altLang="en-US" sz="1400" b="1" dirty="0" smtClean="0">
                  <a:solidFill>
                    <a:prstClr val="white"/>
                  </a:solidFill>
                  <a:latin typeface="Meiryo UI" panose="020B0604030504040204" pitchFamily="50" charset="-128"/>
                  <a:ea typeface="Meiryo UI" panose="020B0604030504040204" pitchFamily="50" charset="-128"/>
                </a:rPr>
                <a:t>委託事務の</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手続き</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2" name="ホームベース 31"/>
            <p:cNvSpPr/>
            <p:nvPr/>
          </p:nvSpPr>
          <p:spPr>
            <a:xfrm>
              <a:off x="181153" y="206623"/>
              <a:ext cx="498084" cy="302502"/>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rgbClr val="002060"/>
                  </a:solidFill>
                  <a:latin typeface="Meiryo UI" panose="020B0604030504040204" pitchFamily="50" charset="-128"/>
                  <a:ea typeface="Meiryo UI" panose="020B0604030504040204" pitchFamily="50" charset="-128"/>
                </a:rPr>
                <a:t>３</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Tree>
    <p:extLst>
      <p:ext uri="{BB962C8B-B14F-4D97-AF65-F5344CB8AC3E}">
        <p14:creationId xmlns:p14="http://schemas.microsoft.com/office/powerpoint/2010/main" val="3038927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角丸四角形 28"/>
          <p:cNvSpPr/>
          <p:nvPr/>
        </p:nvSpPr>
        <p:spPr>
          <a:xfrm>
            <a:off x="74434" y="213428"/>
            <a:ext cx="9003391" cy="1496267"/>
          </a:xfrm>
          <a:prstGeom prst="roundRect">
            <a:avLst>
              <a:gd name="adj" fmla="val 7673"/>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30" name="グループ化 29"/>
          <p:cNvGrpSpPr/>
          <p:nvPr/>
        </p:nvGrpSpPr>
        <p:grpSpPr>
          <a:xfrm>
            <a:off x="74434" y="32224"/>
            <a:ext cx="2481342" cy="302502"/>
            <a:chOff x="228513" y="237584"/>
            <a:chExt cx="2481342" cy="302502"/>
          </a:xfrm>
        </p:grpSpPr>
        <p:sp>
          <p:nvSpPr>
            <p:cNvPr id="31" name="正方形/長方形 30"/>
            <p:cNvSpPr/>
            <p:nvPr/>
          </p:nvSpPr>
          <p:spPr>
            <a:xfrm>
              <a:off x="467994" y="237584"/>
              <a:ext cx="2241861" cy="30250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委託事務の実施主体</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2" name="ホームベース 31"/>
            <p:cNvSpPr/>
            <p:nvPr/>
          </p:nvSpPr>
          <p:spPr>
            <a:xfrm>
              <a:off x="228513" y="237584"/>
              <a:ext cx="498084" cy="302502"/>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rgbClr val="002060"/>
                  </a:solidFill>
                  <a:latin typeface="Meiryo UI" panose="020B0604030504040204" pitchFamily="50" charset="-128"/>
                  <a:ea typeface="Meiryo UI" panose="020B0604030504040204" pitchFamily="50" charset="-128"/>
                </a:rPr>
                <a:t>４</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34" name="正方形/長方形 33"/>
          <p:cNvSpPr/>
          <p:nvPr/>
        </p:nvSpPr>
        <p:spPr>
          <a:xfrm>
            <a:off x="249998" y="730440"/>
            <a:ext cx="8669862" cy="38613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endParaRPr lang="en-US" altLang="ja-JP" sz="800" dirty="0" smtClean="0">
              <a:solidFill>
                <a:schemeClr val="tx1"/>
              </a:solidFill>
            </a:endParaRPr>
          </a:p>
          <a:p>
            <a:r>
              <a:rPr lang="ja-JP" altLang="en-US" sz="1400" dirty="0" smtClean="0">
                <a:solidFill>
                  <a:schemeClr val="tx1"/>
                </a:solidFill>
              </a:rPr>
              <a:t> ・委託の執行については、大阪府の条例・規則</a:t>
            </a:r>
            <a:r>
              <a:rPr lang="ja-JP" altLang="en-US" sz="1400" dirty="0">
                <a:solidFill>
                  <a:schemeClr val="tx1"/>
                </a:solidFill>
              </a:rPr>
              <a:t>その他の</a:t>
            </a:r>
            <a:r>
              <a:rPr lang="ja-JP" altLang="en-US" sz="1400" dirty="0" smtClean="0">
                <a:solidFill>
                  <a:schemeClr val="tx1"/>
                </a:solidFill>
              </a:rPr>
              <a:t>規程に</a:t>
            </a:r>
            <a:r>
              <a:rPr lang="ja-JP" altLang="en-US" sz="1400" dirty="0">
                <a:solidFill>
                  <a:schemeClr val="tx1"/>
                </a:solidFill>
              </a:rPr>
              <a:t>よる</a:t>
            </a:r>
          </a:p>
          <a:p>
            <a:endParaRPr lang="en-US" altLang="ja-JP" sz="800" dirty="0" smtClean="0">
              <a:solidFill>
                <a:schemeClr val="tx1"/>
              </a:solidFill>
            </a:endParaRPr>
          </a:p>
        </p:txBody>
      </p:sp>
      <p:sp>
        <p:nvSpPr>
          <p:cNvPr id="35" name="正方形/長方形 34"/>
          <p:cNvSpPr/>
          <p:nvPr/>
        </p:nvSpPr>
        <p:spPr>
          <a:xfrm>
            <a:off x="256676" y="1126413"/>
            <a:ext cx="8663184" cy="40185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 ・知事</a:t>
            </a:r>
            <a:r>
              <a:rPr lang="ja-JP" altLang="en-US" sz="1400" dirty="0">
                <a:solidFill>
                  <a:schemeClr val="tx1"/>
                </a:solidFill>
              </a:rPr>
              <a:t>は、委託事務に適用される条例等を新たに制定・改廃した場合は、直ちに市長に通知</a:t>
            </a:r>
            <a:r>
              <a:rPr lang="ja-JP" altLang="en-US" sz="1400" dirty="0" smtClean="0">
                <a:solidFill>
                  <a:schemeClr val="tx1"/>
                </a:solidFill>
              </a:rPr>
              <a:t>する</a:t>
            </a:r>
            <a:endParaRPr lang="ja-JP" altLang="en-US" sz="1400" dirty="0">
              <a:solidFill>
                <a:schemeClr val="tx1"/>
              </a:solidFill>
            </a:endParaRPr>
          </a:p>
        </p:txBody>
      </p:sp>
      <p:sp>
        <p:nvSpPr>
          <p:cNvPr id="36" name="正方形/長方形 35"/>
          <p:cNvSpPr/>
          <p:nvPr/>
        </p:nvSpPr>
        <p:spPr>
          <a:xfrm>
            <a:off x="246785" y="353735"/>
            <a:ext cx="8673074" cy="37013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 ・委託事務の執行は、大阪府政策企画部で行う</a:t>
            </a:r>
            <a:endParaRPr lang="en-US" altLang="ja-JP" sz="1400" dirty="0" smtClean="0">
              <a:solidFill>
                <a:schemeClr val="tx1"/>
              </a:solidFill>
            </a:endParaRPr>
          </a:p>
        </p:txBody>
      </p:sp>
      <p:sp>
        <p:nvSpPr>
          <p:cNvPr id="42" name="角丸四角形 41"/>
          <p:cNvSpPr/>
          <p:nvPr/>
        </p:nvSpPr>
        <p:spPr>
          <a:xfrm>
            <a:off x="72180" y="1873223"/>
            <a:ext cx="9003391" cy="758101"/>
          </a:xfrm>
          <a:prstGeom prst="roundRect">
            <a:avLst>
              <a:gd name="adj" fmla="val 9972"/>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43" name="グループ化 42"/>
          <p:cNvGrpSpPr/>
          <p:nvPr/>
        </p:nvGrpSpPr>
        <p:grpSpPr>
          <a:xfrm>
            <a:off x="82712" y="1708086"/>
            <a:ext cx="3841216" cy="372941"/>
            <a:chOff x="141188" y="2803809"/>
            <a:chExt cx="3579998" cy="302817"/>
          </a:xfrm>
        </p:grpSpPr>
        <p:sp>
          <p:nvSpPr>
            <p:cNvPr id="44" name="正方形/長方形 43"/>
            <p:cNvSpPr/>
            <p:nvPr/>
          </p:nvSpPr>
          <p:spPr>
            <a:xfrm>
              <a:off x="390231" y="2803810"/>
              <a:ext cx="3330955" cy="30281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円滑な実施に向けた府市の</a:t>
              </a:r>
              <a:r>
                <a:rPr lang="ja-JP" altLang="en-US" sz="1400" b="1" dirty="0" smtClean="0">
                  <a:solidFill>
                    <a:prstClr val="white"/>
                  </a:solidFill>
                  <a:latin typeface="Meiryo UI" panose="020B0604030504040204" pitchFamily="50" charset="-128"/>
                  <a:ea typeface="Meiryo UI" panose="020B0604030504040204" pitchFamily="50" charset="-128"/>
                </a:rPr>
                <a:t>連絡</a:t>
              </a:r>
              <a:r>
                <a:rPr lang="ja-JP" altLang="en-US" sz="1400" b="1" dirty="0">
                  <a:solidFill>
                    <a:prstClr val="white"/>
                  </a:solidFill>
                  <a:latin typeface="Meiryo UI" panose="020B0604030504040204" pitchFamily="50" charset="-128"/>
                  <a:ea typeface="Meiryo UI" panose="020B0604030504040204" pitchFamily="50" charset="-128"/>
                </a:rPr>
                <a:t>調整</a:t>
              </a:r>
              <a:r>
                <a:rPr lang="ja-JP" altLang="en-US" sz="1400" b="1" dirty="0" smtClean="0">
                  <a:solidFill>
                    <a:prstClr val="white"/>
                  </a:solidFill>
                  <a:latin typeface="Meiryo UI" panose="020B0604030504040204" pitchFamily="50" charset="-128"/>
                  <a:ea typeface="Meiryo UI" panose="020B0604030504040204" pitchFamily="50" charset="-128"/>
                </a:rPr>
                <a:t>の</a:t>
              </a:r>
              <a:r>
                <a:rPr lang="ja-JP" altLang="en-US" sz="1400" b="1" dirty="0">
                  <a:solidFill>
                    <a:prstClr val="white"/>
                  </a:solidFill>
                  <a:latin typeface="Meiryo UI" panose="020B0604030504040204" pitchFamily="50" charset="-128"/>
                  <a:ea typeface="Meiryo UI" panose="020B0604030504040204" pitchFamily="50" charset="-128"/>
                </a:rPr>
                <a:t>場</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5" name="ホームベース 44"/>
            <p:cNvSpPr/>
            <p:nvPr/>
          </p:nvSpPr>
          <p:spPr>
            <a:xfrm>
              <a:off x="141188" y="2803809"/>
              <a:ext cx="498084" cy="302502"/>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dirty="0">
                  <a:solidFill>
                    <a:srgbClr val="002060"/>
                  </a:solidFill>
                  <a:latin typeface="Meiryo UI" panose="020B0604030504040204" pitchFamily="50" charset="-128"/>
                  <a:ea typeface="Meiryo UI" panose="020B0604030504040204" pitchFamily="50" charset="-128"/>
                </a:rPr>
                <a:t>5</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46" name="正方形/長方形 45"/>
          <p:cNvSpPr/>
          <p:nvPr/>
        </p:nvSpPr>
        <p:spPr>
          <a:xfrm>
            <a:off x="262396" y="2117790"/>
            <a:ext cx="8685063" cy="39303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nSpc>
                <a:spcPts val="2000"/>
              </a:lnSpc>
            </a:pPr>
            <a:r>
              <a:rPr lang="ja-JP" altLang="en-US" sz="1400" dirty="0" smtClean="0">
                <a:solidFill>
                  <a:schemeClr val="tx1"/>
                </a:solidFill>
              </a:rPr>
              <a:t>  ・府市は、戦略等の策定（</a:t>
            </a:r>
            <a:r>
              <a:rPr lang="ja-JP" altLang="en-US" sz="1400" dirty="0">
                <a:solidFill>
                  <a:schemeClr val="tx1"/>
                </a:solidFill>
              </a:rPr>
              <a:t>変更</a:t>
            </a:r>
            <a:r>
              <a:rPr lang="ja-JP" altLang="en-US" sz="1400" dirty="0" smtClean="0">
                <a:solidFill>
                  <a:schemeClr val="tx1"/>
                </a:solidFill>
              </a:rPr>
              <a:t>）から進捗管理に至るまでの連携調整を適切に図る</a:t>
            </a:r>
            <a:endParaRPr lang="ja-JP" altLang="en-US" sz="1400" dirty="0">
              <a:solidFill>
                <a:schemeClr val="tx1"/>
              </a:solidFill>
            </a:endParaRPr>
          </a:p>
        </p:txBody>
      </p:sp>
      <p:sp>
        <p:nvSpPr>
          <p:cNvPr id="19" name="角丸四角形 18"/>
          <p:cNvSpPr/>
          <p:nvPr/>
        </p:nvSpPr>
        <p:spPr>
          <a:xfrm>
            <a:off x="89706" y="4061630"/>
            <a:ext cx="8992858" cy="838156"/>
          </a:xfrm>
          <a:prstGeom prst="roundRect">
            <a:avLst>
              <a:gd name="adj" fmla="val 10085"/>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20" name="グループ化 19"/>
          <p:cNvGrpSpPr/>
          <p:nvPr/>
        </p:nvGrpSpPr>
        <p:grpSpPr>
          <a:xfrm>
            <a:off x="89704" y="3898339"/>
            <a:ext cx="3330167" cy="329153"/>
            <a:chOff x="161040" y="306005"/>
            <a:chExt cx="2827033" cy="329153"/>
          </a:xfrm>
        </p:grpSpPr>
        <p:sp>
          <p:nvSpPr>
            <p:cNvPr id="21" name="正方形/長方形 20"/>
            <p:cNvSpPr/>
            <p:nvPr/>
          </p:nvSpPr>
          <p:spPr>
            <a:xfrm>
              <a:off x="413127" y="306005"/>
              <a:ext cx="2574946" cy="32915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lang="ja-JP" altLang="en-US" sz="1400" b="1" noProof="0" dirty="0" smtClean="0">
                  <a:solidFill>
                    <a:prstClr val="white"/>
                  </a:solidFill>
                  <a:latin typeface="Meiryo UI" panose="020B0604030504040204" pitchFamily="50" charset="-128"/>
                  <a:ea typeface="Meiryo UI" panose="020B0604030504040204" pitchFamily="50" charset="-128"/>
                </a:rPr>
                <a:t>委託</a:t>
              </a:r>
              <a:r>
                <a:rPr lang="ja-JP" altLang="en-US" sz="1400" b="1" noProof="0" dirty="0">
                  <a:solidFill>
                    <a:prstClr val="white"/>
                  </a:solidFill>
                  <a:latin typeface="Meiryo UI" panose="020B0604030504040204" pitchFamily="50" charset="-128"/>
                  <a:ea typeface="Meiryo UI" panose="020B0604030504040204" pitchFamily="50" charset="-128"/>
                </a:rPr>
                <a:t>事務</a:t>
              </a:r>
              <a:r>
                <a:rPr lang="ja-JP" altLang="en-US" sz="1400" b="1" noProof="0" dirty="0" smtClean="0">
                  <a:solidFill>
                    <a:prstClr val="white"/>
                  </a:solidFill>
                  <a:latin typeface="Meiryo UI" panose="020B0604030504040204" pitchFamily="50" charset="-128"/>
                  <a:ea typeface="Meiryo UI" panose="020B0604030504040204" pitchFamily="50" charset="-128"/>
                </a:rPr>
                <a:t>の変更又は廃止の協議</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2" name="ホームベース 21"/>
            <p:cNvSpPr/>
            <p:nvPr/>
          </p:nvSpPr>
          <p:spPr>
            <a:xfrm>
              <a:off x="161040" y="315665"/>
              <a:ext cx="430116" cy="313551"/>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rgbClr val="002060"/>
                  </a:solidFill>
                  <a:latin typeface="Meiryo UI" panose="020B0604030504040204" pitchFamily="50" charset="-128"/>
                  <a:ea typeface="Meiryo UI" panose="020B0604030504040204" pitchFamily="50" charset="-128"/>
                </a:rPr>
                <a:t>７</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23" name="角丸四角形 22"/>
          <p:cNvSpPr/>
          <p:nvPr/>
        </p:nvSpPr>
        <p:spPr>
          <a:xfrm>
            <a:off x="72180" y="5127383"/>
            <a:ext cx="8979593" cy="686677"/>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24" name="グループ化 23"/>
          <p:cNvGrpSpPr/>
          <p:nvPr/>
        </p:nvGrpSpPr>
        <p:grpSpPr>
          <a:xfrm>
            <a:off x="68340" y="4917471"/>
            <a:ext cx="1533806" cy="324971"/>
            <a:chOff x="395536" y="1004374"/>
            <a:chExt cx="1174011" cy="470553"/>
          </a:xfrm>
        </p:grpSpPr>
        <p:sp>
          <p:nvSpPr>
            <p:cNvPr id="25" name="正方形/長方形 24"/>
            <p:cNvSpPr/>
            <p:nvPr/>
          </p:nvSpPr>
          <p:spPr>
            <a:xfrm>
              <a:off x="665536" y="1004374"/>
              <a:ext cx="904011" cy="47055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lang="ja-JP" altLang="en-US" sz="1600" b="1" dirty="0">
                  <a:solidFill>
                    <a:prstClr val="white"/>
                  </a:solidFill>
                  <a:latin typeface="Meiryo UI" panose="020B0604030504040204" pitchFamily="50" charset="-128"/>
                  <a:ea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rPr>
                <a:t>委任</a:t>
              </a:r>
              <a:r>
                <a:rPr lang="ja-JP" altLang="en-US" sz="1600" b="1" dirty="0">
                  <a:solidFill>
                    <a:prstClr val="white"/>
                  </a:solidFill>
                  <a:latin typeface="Meiryo UI" panose="020B0604030504040204" pitchFamily="50" charset="-128"/>
                  <a:ea typeface="Meiryo UI" panose="020B0604030504040204" pitchFamily="50" charset="-128"/>
                </a:rPr>
                <a:t>等</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ホームベース 25"/>
            <p:cNvSpPr/>
            <p:nvPr/>
          </p:nvSpPr>
          <p:spPr>
            <a:xfrm>
              <a:off x="395536" y="1006450"/>
              <a:ext cx="406647" cy="468001"/>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noProof="0" dirty="0">
                  <a:solidFill>
                    <a:srgbClr val="002060"/>
                  </a:solidFill>
                  <a:latin typeface="Meiryo UI" panose="020B0604030504040204" pitchFamily="50" charset="-128"/>
                  <a:ea typeface="Meiryo UI" panose="020B0604030504040204" pitchFamily="50" charset="-128"/>
                </a:rPr>
                <a:t>8</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27" name="角丸四角形 26"/>
          <p:cNvSpPr/>
          <p:nvPr/>
        </p:nvSpPr>
        <p:spPr>
          <a:xfrm>
            <a:off x="44970" y="6043117"/>
            <a:ext cx="8998484" cy="782662"/>
          </a:xfrm>
          <a:prstGeom prst="roundRect">
            <a:avLst>
              <a:gd name="adj" fmla="val 10999"/>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28" name="グループ化 27"/>
          <p:cNvGrpSpPr/>
          <p:nvPr/>
        </p:nvGrpSpPr>
        <p:grpSpPr>
          <a:xfrm>
            <a:off x="44233" y="5823304"/>
            <a:ext cx="1682575" cy="380434"/>
            <a:chOff x="398075" y="971467"/>
            <a:chExt cx="1278519" cy="503460"/>
          </a:xfrm>
        </p:grpSpPr>
        <p:sp>
          <p:nvSpPr>
            <p:cNvPr id="37" name="正方形/長方形 36"/>
            <p:cNvSpPr/>
            <p:nvPr/>
          </p:nvSpPr>
          <p:spPr>
            <a:xfrm>
              <a:off x="665537" y="971467"/>
              <a:ext cx="1011057" cy="50346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lang="ja-JP" altLang="en-US" sz="1600" b="1" dirty="0">
                  <a:solidFill>
                    <a:prstClr val="white"/>
                  </a:solidFill>
                  <a:latin typeface="Meiryo UI" panose="020B0604030504040204" pitchFamily="50" charset="-128"/>
                  <a:ea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rPr>
                <a:t>施行期日</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8" name="ホームベース 37"/>
            <p:cNvSpPr/>
            <p:nvPr/>
          </p:nvSpPr>
          <p:spPr>
            <a:xfrm>
              <a:off x="398075" y="989196"/>
              <a:ext cx="409841" cy="468001"/>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noProof="0" dirty="0">
                  <a:solidFill>
                    <a:srgbClr val="002060"/>
                  </a:solidFill>
                  <a:latin typeface="Meiryo UI" panose="020B0604030504040204" pitchFamily="50" charset="-128"/>
                  <a:ea typeface="Meiryo UI" panose="020B0604030504040204" pitchFamily="50" charset="-128"/>
                </a:rPr>
                <a:t>９</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39" name="正方形/長方形 38"/>
          <p:cNvSpPr/>
          <p:nvPr/>
        </p:nvSpPr>
        <p:spPr>
          <a:xfrm>
            <a:off x="227366" y="6263534"/>
            <a:ext cx="8694254" cy="396187"/>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b="1" dirty="0" smtClean="0">
                <a:solidFill>
                  <a:schemeClr val="tx1"/>
                </a:solidFill>
              </a:rPr>
              <a:t>・</a:t>
            </a:r>
            <a:r>
              <a:rPr lang="ja-JP" altLang="en-US" sz="1400" dirty="0" smtClean="0">
                <a:solidFill>
                  <a:schemeClr val="tx1"/>
                </a:solidFill>
              </a:rPr>
              <a:t>議決後速やかに施行する</a:t>
            </a:r>
            <a:endParaRPr lang="en-US" altLang="ja-JP" sz="1400" dirty="0">
              <a:solidFill>
                <a:schemeClr val="tx1"/>
              </a:solidFill>
            </a:endParaRPr>
          </a:p>
        </p:txBody>
      </p:sp>
      <p:sp>
        <p:nvSpPr>
          <p:cNvPr id="40" name="正方形/長方形 39"/>
          <p:cNvSpPr/>
          <p:nvPr/>
        </p:nvSpPr>
        <p:spPr>
          <a:xfrm>
            <a:off x="227366" y="5283816"/>
            <a:ext cx="8711911" cy="34597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・規約に定めのない事項や規約に関する疑義が生じたときは、知事</a:t>
            </a:r>
            <a:r>
              <a:rPr lang="ja-JP" altLang="en-US" sz="1400" dirty="0">
                <a:solidFill>
                  <a:schemeClr val="tx1"/>
                </a:solidFill>
              </a:rPr>
              <a:t>と市長が協議して</a:t>
            </a:r>
            <a:r>
              <a:rPr lang="ja-JP" altLang="en-US" sz="1400" dirty="0" smtClean="0">
                <a:solidFill>
                  <a:schemeClr val="tx1"/>
                </a:solidFill>
              </a:rPr>
              <a:t>定める</a:t>
            </a:r>
            <a:endParaRPr lang="en-US" altLang="ja-JP" sz="1400" dirty="0" smtClean="0">
              <a:solidFill>
                <a:schemeClr val="tx1"/>
              </a:solidFill>
            </a:endParaRPr>
          </a:p>
        </p:txBody>
      </p:sp>
      <p:sp>
        <p:nvSpPr>
          <p:cNvPr id="41" name="正方形/長方形 40"/>
          <p:cNvSpPr/>
          <p:nvPr/>
        </p:nvSpPr>
        <p:spPr>
          <a:xfrm>
            <a:off x="8748464" y="3353744"/>
            <a:ext cx="479380" cy="4826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2000" b="1" i="0" u="none" strike="noStrike" kern="120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2</a:t>
            </a:r>
            <a:endParaRPr kumimoji="1" lang="ja-JP" altLang="en-US" sz="2000" b="1" i="0" u="none" strike="noStrike" kern="120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7" name="角丸四角形 46"/>
          <p:cNvSpPr/>
          <p:nvPr/>
        </p:nvSpPr>
        <p:spPr>
          <a:xfrm>
            <a:off x="89706" y="2779776"/>
            <a:ext cx="8992858" cy="1086849"/>
          </a:xfrm>
          <a:prstGeom prst="roundRect">
            <a:avLst>
              <a:gd name="adj" fmla="val 10614"/>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48" name="グループ化 47"/>
          <p:cNvGrpSpPr/>
          <p:nvPr/>
        </p:nvGrpSpPr>
        <p:grpSpPr>
          <a:xfrm>
            <a:off x="87562" y="2625456"/>
            <a:ext cx="2612230" cy="316122"/>
            <a:chOff x="395536" y="1006450"/>
            <a:chExt cx="1989833" cy="468477"/>
          </a:xfrm>
        </p:grpSpPr>
        <p:sp>
          <p:nvSpPr>
            <p:cNvPr id="49" name="正方形/長方形 48"/>
            <p:cNvSpPr/>
            <p:nvPr/>
          </p:nvSpPr>
          <p:spPr>
            <a:xfrm>
              <a:off x="665536" y="1006450"/>
              <a:ext cx="1719833" cy="46847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経費負担等・予算決算</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50" name="ホームベース 49"/>
            <p:cNvSpPr/>
            <p:nvPr/>
          </p:nvSpPr>
          <p:spPr>
            <a:xfrm>
              <a:off x="395536" y="1006450"/>
              <a:ext cx="403398" cy="467999"/>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noProof="0" dirty="0">
                  <a:solidFill>
                    <a:srgbClr val="002060"/>
                  </a:solidFill>
                  <a:latin typeface="Meiryo UI" panose="020B0604030504040204" pitchFamily="50" charset="-128"/>
                  <a:ea typeface="Meiryo UI" panose="020B0604030504040204" pitchFamily="50" charset="-128"/>
                </a:rPr>
                <a:t>6</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51" name="正方形/長方形 50"/>
          <p:cNvSpPr/>
          <p:nvPr/>
        </p:nvSpPr>
        <p:spPr>
          <a:xfrm>
            <a:off x="256676" y="2973363"/>
            <a:ext cx="8712968" cy="347718"/>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solidFill>
                  <a:schemeClr val="tx1"/>
                </a:solidFill>
              </a:rPr>
              <a:t> </a:t>
            </a:r>
            <a:r>
              <a:rPr lang="ja-JP" altLang="en-US" sz="1400" dirty="0" smtClean="0">
                <a:solidFill>
                  <a:schemeClr val="tx1"/>
                </a:solidFill>
              </a:rPr>
              <a:t>・委託事務に要する</a:t>
            </a:r>
            <a:r>
              <a:rPr lang="ja-JP" altLang="en-US" sz="1400" dirty="0">
                <a:solidFill>
                  <a:schemeClr val="tx1"/>
                </a:solidFill>
              </a:rPr>
              <a:t>経費は市の負担とし、その</a:t>
            </a:r>
            <a:r>
              <a:rPr lang="ja-JP" altLang="en-US" sz="1400" dirty="0" smtClean="0">
                <a:solidFill>
                  <a:schemeClr val="tx1"/>
                </a:solidFill>
              </a:rPr>
              <a:t>細目は</a:t>
            </a:r>
            <a:r>
              <a:rPr lang="ja-JP" altLang="en-US" sz="1400" dirty="0">
                <a:solidFill>
                  <a:schemeClr val="tx1"/>
                </a:solidFill>
              </a:rPr>
              <a:t>、知事と市長が協議の上、別に</a:t>
            </a:r>
            <a:r>
              <a:rPr lang="ja-JP" altLang="en-US" sz="1400" dirty="0" smtClean="0">
                <a:solidFill>
                  <a:schemeClr val="tx1"/>
                </a:solidFill>
              </a:rPr>
              <a:t>定める</a:t>
            </a:r>
            <a:endParaRPr lang="ja-JP" altLang="en-US" sz="1400" dirty="0">
              <a:solidFill>
                <a:schemeClr val="tx1"/>
              </a:solidFill>
            </a:endParaRPr>
          </a:p>
        </p:txBody>
      </p:sp>
      <p:sp>
        <p:nvSpPr>
          <p:cNvPr id="52" name="正方形/長方形 51"/>
          <p:cNvSpPr/>
          <p:nvPr/>
        </p:nvSpPr>
        <p:spPr>
          <a:xfrm>
            <a:off x="256675" y="4243712"/>
            <a:ext cx="8704055" cy="468824"/>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solidFill>
                  <a:schemeClr val="tx1"/>
                </a:solidFill>
              </a:rPr>
              <a:t>・委託事務の状況の変化に適切に対応できるよう、規約の変更又は廃止に係る申出があった場合には、当該申出に対し、副首都推進本部会議において誠実に協議する</a:t>
            </a:r>
            <a:endParaRPr lang="en-US" altLang="ja-JP" sz="1400" dirty="0">
              <a:solidFill>
                <a:schemeClr val="tx1"/>
              </a:solidFill>
            </a:endParaRPr>
          </a:p>
        </p:txBody>
      </p:sp>
      <p:sp>
        <p:nvSpPr>
          <p:cNvPr id="53" name="正方形/長方形 52"/>
          <p:cNvSpPr/>
          <p:nvPr/>
        </p:nvSpPr>
        <p:spPr>
          <a:xfrm>
            <a:off x="256675" y="3350405"/>
            <a:ext cx="8710667" cy="384944"/>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solidFill>
                  <a:schemeClr val="tx1"/>
                </a:solidFill>
              </a:rPr>
              <a:t>・知事は、管理・執行に係る予算を分別して計上するとともに、決算を公表したときは大阪市長に通知する</a:t>
            </a:r>
          </a:p>
        </p:txBody>
      </p:sp>
      <p:sp>
        <p:nvSpPr>
          <p:cNvPr id="54" name="正方形/長方形 53"/>
          <p:cNvSpPr/>
          <p:nvPr/>
        </p:nvSpPr>
        <p:spPr>
          <a:xfrm>
            <a:off x="8773140" y="6381328"/>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2000" b="1" i="0" u="none" strike="noStrike" kern="120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2</a:t>
            </a:r>
            <a:endParaRPr kumimoji="1" lang="ja-JP" altLang="en-US" sz="2000" b="1" i="0" u="none" strike="noStrike" kern="120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1882271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spPr>
      <a:bodyPr rtlCol="0" anchor="ctr"/>
      <a:lstStyle>
        <a:defPPr algn="ctr">
          <a:defRPr kumimoji="1" dirty="0">
            <a:solidFill>
              <a:srgbClr val="00206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0C22DA-4779-43C0-9BAC-08E3D8A497EB}">
  <ds:schemaRefs>
    <ds:schemaRef ds:uri="http://schemas.microsoft.com/sharepoint/v3/contenttype/forms"/>
  </ds:schemaRefs>
</ds:datastoreItem>
</file>

<file path=customXml/itemProps2.xml><?xml version="1.0" encoding="utf-8"?>
<ds:datastoreItem xmlns:ds="http://schemas.openxmlformats.org/officeDocument/2006/customXml" ds:itemID="{E55A2863-7785-469C-B3B1-F2A678251D79}">
  <ds:schemaRefs>
    <ds:schemaRef ds:uri="http://schemas.microsoft.com/office/2006/metadata/properties"/>
    <ds:schemaRef ds:uri="http://purl.org/dc/terms/"/>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2be2acaf-88a6-4029-b366-c28176c79890"/>
    <ds:schemaRef ds:uri="http://purl.org/dc/dcmitype/"/>
    <ds:schemaRef ds:uri="http://purl.org/dc/elements/1.1/"/>
  </ds:schemaRefs>
</ds:datastoreItem>
</file>

<file path=customXml/itemProps3.xml><?xml version="1.0" encoding="utf-8"?>
<ds:datastoreItem xmlns:ds="http://schemas.openxmlformats.org/officeDocument/2006/customXml" ds:itemID="{97DF86EC-0CBD-4103-891C-B753F36B5D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