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1" Type="http://schemas.openxmlformats.org/officeDocument/2006/relationships/officeDocument" Target="ppt/presentation.xml" />
  <Relationship Id="rId4"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8"/>
  </p:notesMasterIdLst>
  <p:sldIdLst>
    <p:sldId id="499" r:id="rId5"/>
    <p:sldId id="749" r:id="rId6"/>
    <p:sldId id="751" r:id="rId7"/>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南　威史" initials="南　威史" lastIdx="0" clrIdx="0">
    <p:extLst/>
  </p:cmAuthor>
  <p:cmAuthor id="2" name="岩間　真樹" initials="岩間　真樹" lastIdx="1" clrIdx="1">
    <p:extLst>
      <p:ext uri="{19B8F6BF-5375-455C-9EA6-DF929625EA0E}">
        <p15:presenceInfo xmlns:p15="http://schemas.microsoft.com/office/powerpoint/2012/main" userId="岩間　真樹"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FF99"/>
    <a:srgbClr val="0066CC"/>
    <a:srgbClr val="CC0000"/>
    <a:srgbClr val="FF9900"/>
    <a:srgbClr val="FAC090"/>
    <a:srgbClr val="00B050"/>
    <a:srgbClr val="CC0066"/>
    <a:srgbClr val="FFCC00"/>
    <a:srgbClr val="FCF8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94" autoAdjust="0"/>
    <p:restoredTop sz="91921" autoAdjust="0"/>
  </p:normalViewPr>
  <p:slideViewPr>
    <p:cSldViewPr>
      <p:cViewPr varScale="1">
        <p:scale>
          <a:sx n="68" d="100"/>
          <a:sy n="68" d="100"/>
        </p:scale>
        <p:origin x="163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notesMaster" Target="notesMasters/notesMaster1.xml" />
  <Relationship Id="rId13" Type="http://schemas.openxmlformats.org/officeDocument/2006/relationships/tableStyles" Target="tableStyles.xml" />
  <Relationship Id="rId3" Type="http://schemas.openxmlformats.org/officeDocument/2006/relationships/customXml" Target="../customXml/item3.xml" />
  <Relationship Id="rId7" Type="http://schemas.openxmlformats.org/officeDocument/2006/relationships/slide" Target="slides/slide3.xml" />
  <Relationship Id="rId12" Type="http://schemas.openxmlformats.org/officeDocument/2006/relationships/theme" Target="theme/theme1.xml" />
  <Relationship Id="rId2" Type="http://schemas.openxmlformats.org/officeDocument/2006/relationships/customXml" Target="../customXml/item2.xml" />
  <Relationship Id="rId1" Type="http://schemas.openxmlformats.org/officeDocument/2006/relationships/customXml" Target="../customXml/item1.xml" />
  <Relationship Id="rId6" Type="http://schemas.openxmlformats.org/officeDocument/2006/relationships/slide" Target="slides/slide2.xml" />
  <Relationship Id="rId11" Type="http://schemas.openxmlformats.org/officeDocument/2006/relationships/viewProps" Target="viewProps.xml" />
  <Relationship Id="rId5" Type="http://schemas.openxmlformats.org/officeDocument/2006/relationships/slide" Target="slides/slide1.xml" />
  <Relationship Id="rId10" Type="http://schemas.openxmlformats.org/officeDocument/2006/relationships/presProps" Target="presProps.xml" />
  <Relationship Id="rId4" Type="http://schemas.openxmlformats.org/officeDocument/2006/relationships/slideMaster" Target="slideMasters/slideMaster1.xml" />
  <Relationship Id="rId9" Type="http://schemas.openxmlformats.org/officeDocument/2006/relationships/commentAuthors" Target="commentAuthor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3"/>
            <a:ext cx="2918831" cy="493316"/>
          </a:xfrm>
          <a:prstGeom prst="rect">
            <a:avLst/>
          </a:prstGeom>
        </p:spPr>
        <p:txBody>
          <a:bodyPr vert="horz" lIns="90579" tIns="45287" rIns="90579" bIns="45287"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5382" y="3"/>
            <a:ext cx="2918831" cy="493316"/>
          </a:xfrm>
          <a:prstGeom prst="rect">
            <a:avLst/>
          </a:prstGeom>
        </p:spPr>
        <p:txBody>
          <a:bodyPr vert="horz" lIns="90579" tIns="45287" rIns="90579" bIns="45287" rtlCol="0"/>
          <a:lstStyle>
            <a:lvl1pPr algn="r">
              <a:defRPr sz="1200"/>
            </a:lvl1pPr>
          </a:lstStyle>
          <a:p>
            <a:fld id="{3D16FDEC-560D-45FF-95E3-45F1DE396D79}" type="datetimeFigureOut">
              <a:rPr kumimoji="1" lang="ja-JP" altLang="en-US" smtClean="0"/>
              <a:t>2021/4/7</a:t>
            </a:fld>
            <a:endParaRPr kumimoji="1" lang="ja-JP" altLang="en-US" dirty="0"/>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579" tIns="45287" rIns="90579" bIns="45287" rtlCol="0" anchor="ctr"/>
          <a:lstStyle/>
          <a:p>
            <a:endParaRPr lang="ja-JP" altLang="en-US" dirty="0"/>
          </a:p>
        </p:txBody>
      </p:sp>
      <p:sp>
        <p:nvSpPr>
          <p:cNvPr id="5" name="ノート プレースホルダー 4"/>
          <p:cNvSpPr>
            <a:spLocks noGrp="1"/>
          </p:cNvSpPr>
          <p:nvPr>
            <p:ph type="body" sz="quarter" idx="3"/>
          </p:nvPr>
        </p:nvSpPr>
        <p:spPr>
          <a:xfrm>
            <a:off x="673577" y="4686506"/>
            <a:ext cx="5388610" cy="4439841"/>
          </a:xfrm>
          <a:prstGeom prst="rect">
            <a:avLst/>
          </a:prstGeom>
        </p:spPr>
        <p:txBody>
          <a:bodyPr vert="horz" lIns="90579" tIns="45287" rIns="90579" bIns="4528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8" y="9371287"/>
            <a:ext cx="2918831" cy="493316"/>
          </a:xfrm>
          <a:prstGeom prst="rect">
            <a:avLst/>
          </a:prstGeom>
        </p:spPr>
        <p:txBody>
          <a:bodyPr vert="horz" lIns="90579" tIns="45287" rIns="90579" bIns="45287"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5382" y="9371287"/>
            <a:ext cx="2918831" cy="493316"/>
          </a:xfrm>
          <a:prstGeom prst="rect">
            <a:avLst/>
          </a:prstGeom>
        </p:spPr>
        <p:txBody>
          <a:bodyPr vert="horz" lIns="90579" tIns="45287" rIns="90579" bIns="45287" rtlCol="0" anchor="b"/>
          <a:lstStyle>
            <a:lvl1pPr algn="r">
              <a:defRPr sz="1200"/>
            </a:lvl1pPr>
          </a:lstStyle>
          <a:p>
            <a:fld id="{7DFC286C-5495-4B3F-9CAF-8B4C2DB5627F}" type="slidenum">
              <a:rPr kumimoji="1" lang="ja-JP" altLang="en-US" smtClean="0"/>
              <a:t>‹#›</a:t>
            </a:fld>
            <a:endParaRPr kumimoji="1" lang="ja-JP" altLang="en-US" dirty="0"/>
          </a:p>
        </p:txBody>
      </p:sp>
    </p:spTree>
    <p:extLst>
      <p:ext uri="{BB962C8B-B14F-4D97-AF65-F5344CB8AC3E}">
        <p14:creationId xmlns:p14="http://schemas.microsoft.com/office/powerpoint/2010/main" val="42351442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3.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C286C-5495-4B3F-9CAF-8B4C2DB5627F}" type="slidenum">
              <a:rPr kumimoji="1" lang="ja-JP" altLang="en-US" smtClean="0"/>
              <a:t>2</a:t>
            </a:fld>
            <a:endParaRPr kumimoji="1" lang="ja-JP" altLang="en-US" dirty="0"/>
          </a:p>
        </p:txBody>
      </p:sp>
    </p:spTree>
    <p:extLst>
      <p:ext uri="{BB962C8B-B14F-4D97-AF65-F5344CB8AC3E}">
        <p14:creationId xmlns:p14="http://schemas.microsoft.com/office/powerpoint/2010/main" val="28158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C286C-5495-4B3F-9CAF-8B4C2DB5627F}" type="slidenum">
              <a:rPr kumimoji="1" lang="ja-JP" altLang="en-US" smtClean="0"/>
              <a:t>3</a:t>
            </a:fld>
            <a:endParaRPr kumimoji="1" lang="ja-JP" altLang="en-US" dirty="0"/>
          </a:p>
        </p:txBody>
      </p:sp>
    </p:spTree>
    <p:extLst>
      <p:ext uri="{BB962C8B-B14F-4D97-AF65-F5344CB8AC3E}">
        <p14:creationId xmlns:p14="http://schemas.microsoft.com/office/powerpoint/2010/main" val="4188871260"/>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A5CEB61-D550-49C6-B080-48169EB2B425}" type="datetime1">
              <a:rPr kumimoji="1" lang="ja-JP" altLang="en-US" smtClean="0"/>
              <a:t>2021/4/7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140C1E9-C3A9-49FF-89BE-D69ADEA35F5B}" type="datetime1">
              <a:rPr kumimoji="1" lang="ja-JP" altLang="en-US" smtClean="0"/>
              <a:t>2021/4/7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34FADCD-D22A-4C29-BE4D-8A6D79E6B0A0}" type="datetime1">
              <a:rPr kumimoji="1" lang="ja-JP" altLang="en-US" smtClean="0"/>
              <a:t>2021/4/7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8DAAF27-DC6A-41D9-B75F-12D67A6EDC02}" type="datetime1">
              <a:rPr kumimoji="1" lang="ja-JP" altLang="en-US" smtClean="0"/>
              <a:t>2021/4/7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7A11114B-564A-49C4-B6C3-E3643FDCAEA0}" type="datetime1">
              <a:rPr kumimoji="1" lang="ja-JP" altLang="en-US" smtClean="0"/>
              <a:t>2021/4/7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77898C5-5400-4D50-9E93-3E65605B6A2D}" type="datetime1">
              <a:rPr kumimoji="1" lang="ja-JP" altLang="en-US" smtClean="0"/>
              <a:t>2021/4/7</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B59A288A-4375-4E53-9EB4-F10B32466F00}" type="datetime1">
              <a:rPr kumimoji="1" lang="ja-JP" altLang="en-US" smtClean="0"/>
              <a:t>2021/4/7</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D68DE6ED-CCC1-4377-BCFB-63FE6A18BC68}" type="datetime1">
              <a:rPr kumimoji="1" lang="ja-JP" altLang="en-US" smtClean="0"/>
              <a:t>2021/4/7</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7A1FE72-98B6-42D6-8BCD-D4F7C0308C0F}" type="datetime1">
              <a:rPr kumimoji="1" lang="ja-JP" altLang="en-US" smtClean="0"/>
              <a:t>2021/4/7</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31BA953-9211-4D14-9964-C9843E55E6E8}" type="datetime1">
              <a:rPr kumimoji="1" lang="ja-JP" altLang="en-US" smtClean="0"/>
              <a:t>2021/4/7</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9A0B567-58AB-4E59-813A-F1599F8C5AD7}" type="datetime1">
              <a:rPr kumimoji="1" lang="ja-JP" altLang="en-US" smtClean="0"/>
              <a:t>2021/4/7</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526C0B-08FA-45FD-BCFA-B0A9D35959AD}" type="datetime1">
              <a:rPr kumimoji="1" lang="ja-JP" altLang="en-US" smtClean="0"/>
              <a:t>2021/4/7</a:t>
            </a:fld>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2.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492896"/>
            <a:ext cx="9144000" cy="1093912"/>
          </a:xfrm>
        </p:spPr>
        <p:txBody>
          <a:bodyPr>
            <a:normAutofit/>
          </a:bodyPr>
          <a:lstStyle/>
          <a:p>
            <a:pPr>
              <a:spcBef>
                <a:spcPts val="600"/>
              </a:spcBef>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事務委託の規約（案）に関する協議について</a:t>
            </a:r>
            <a:endParaRPr kumimoji="1"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0" y="0"/>
            <a:ext cx="9144000" cy="3600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522000" y="3645024"/>
            <a:ext cx="81000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a:xfrm>
            <a:off x="1359069" y="4221088"/>
            <a:ext cx="6400800" cy="1752600"/>
          </a:xfrm>
        </p:spPr>
        <p:txBody>
          <a:bodyPr>
            <a:normAutofit/>
          </a:bodyPr>
          <a:lstStyle/>
          <a:p>
            <a:endParaRPr lang="en-US" altLang="ja-JP" sz="2400" dirty="0">
              <a:solidFill>
                <a:srgbClr val="002060"/>
              </a:solidFill>
            </a:endParaRPr>
          </a:p>
          <a:p>
            <a:endParaRPr kumimoji="1" lang="en-US" altLang="ja-JP" sz="2400" dirty="0" smtClean="0">
              <a:solidFill>
                <a:srgbClr val="002060"/>
              </a:solidFill>
            </a:endParaRPr>
          </a:p>
          <a:p>
            <a:r>
              <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a:t>
            </a:r>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推進局</a:t>
            </a:r>
            <a:endPar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2400" dirty="0">
              <a:solidFill>
                <a:srgbClr val="002060"/>
              </a:solidFill>
            </a:endParaRPr>
          </a:p>
        </p:txBody>
      </p:sp>
      <p:sp>
        <p:nvSpPr>
          <p:cNvPr id="8" name="正方形/長方形 7"/>
          <p:cNvSpPr/>
          <p:nvPr/>
        </p:nvSpPr>
        <p:spPr>
          <a:xfrm>
            <a:off x="7256766" y="949388"/>
            <a:ext cx="1503325" cy="41288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資料３</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6"/>
          <p:cNvSpPr txBox="1"/>
          <p:nvPr/>
        </p:nvSpPr>
        <p:spPr>
          <a:xfrm>
            <a:off x="5728227" y="373325"/>
            <a:ext cx="3415773" cy="523220"/>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2021</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4</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８</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第１回</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副首都推進</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本部（大阪府市）会議</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0634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正方形/長方形 58"/>
          <p:cNvSpPr/>
          <p:nvPr/>
        </p:nvSpPr>
        <p:spPr>
          <a:xfrm>
            <a:off x="8773140" y="-101319"/>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a:solidFill>
                  <a:srgbClr val="002060"/>
                </a:solidFill>
                <a:latin typeface="+mn-ea"/>
              </a:rPr>
              <a:t> </a:t>
            </a:r>
            <a:r>
              <a:rPr lang="en-US" altLang="ja-JP" sz="2000" b="1" dirty="0" smtClean="0">
                <a:solidFill>
                  <a:srgbClr val="002060"/>
                </a:solidFill>
                <a:latin typeface="+mn-ea"/>
              </a:rPr>
              <a:t>1</a:t>
            </a:r>
            <a:endParaRPr kumimoji="1" lang="ja-JP" altLang="en-US" sz="2000" b="1" dirty="0">
              <a:solidFill>
                <a:srgbClr val="002060"/>
              </a:solidFill>
              <a:latin typeface="+mn-ea"/>
            </a:endParaRPr>
          </a:p>
        </p:txBody>
      </p:sp>
      <p:cxnSp>
        <p:nvCxnSpPr>
          <p:cNvPr id="12" name="直線コネクタ 11"/>
          <p:cNvCxnSpPr/>
          <p:nvPr/>
        </p:nvCxnSpPr>
        <p:spPr>
          <a:xfrm>
            <a:off x="0" y="548680"/>
            <a:ext cx="91440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0" y="8531"/>
            <a:ext cx="8604448" cy="577110"/>
          </a:xfrm>
          <a:prstGeom prst="rect">
            <a:avLst/>
          </a:prstGeom>
          <a:noFill/>
          <a:ln w="19050" cap="flat" cmpd="sng" algn="ctr">
            <a:noFill/>
            <a:prstDash val="sysDot"/>
          </a:ln>
          <a:effectLst/>
        </p:spPr>
        <p:txBody>
          <a:bodyPr rtlCol="0" anchor="ctr"/>
          <a:lstStyle/>
          <a:p>
            <a:pPr defTabSz="844083">
              <a:defRPr/>
            </a:pPr>
            <a:r>
              <a:rPr lang="ja-JP" altLang="en-US" sz="2000" b="1" dirty="0">
                <a:solidFill>
                  <a:srgbClr val="002060"/>
                </a:solidFill>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➤協議の趣旨等</a:t>
            </a:r>
            <a:endParaRPr kumimoji="0" lang="ja-JP" altLang="en-US" sz="1200" b="1" kern="0" dirty="0">
              <a:latin typeface="Meiryo UI" panose="020B0604030504040204" pitchFamily="50" charset="-128"/>
              <a:ea typeface="Meiryo UI" panose="020B0604030504040204" pitchFamily="50" charset="-128"/>
            </a:endParaRPr>
          </a:p>
        </p:txBody>
      </p:sp>
      <p:sp>
        <p:nvSpPr>
          <p:cNvPr id="5" name="正方形/長方形 4"/>
          <p:cNvSpPr/>
          <p:nvPr/>
        </p:nvSpPr>
        <p:spPr>
          <a:xfrm>
            <a:off x="107504" y="903200"/>
            <a:ext cx="8928991" cy="5190096"/>
          </a:xfrm>
          <a:prstGeom prst="rect">
            <a:avLst/>
          </a:prstGeom>
          <a:solidFill>
            <a:schemeClr val="bg1"/>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dirty="0" smtClean="0">
                <a:solidFill>
                  <a:schemeClr val="tx1"/>
                </a:solidFill>
                <a:latin typeface="ＭＳ ゴシック" panose="020B0609070205080204" pitchFamily="49" charset="-128"/>
                <a:ea typeface="ＭＳ ゴシック" panose="020B0609070205080204" pitchFamily="49" charset="-128"/>
              </a:rPr>
              <a:t>◯　大阪府市における一体的な行政運営の推進に関する条例については、令和３年</a:t>
            </a:r>
            <a:endParaRPr lang="en-US" altLang="ja-JP" dirty="0" smtClean="0">
              <a:solidFill>
                <a:schemeClr val="tx1"/>
              </a:solidFill>
              <a:latin typeface="ＭＳ ゴシック" panose="020B0609070205080204" pitchFamily="49" charset="-128"/>
              <a:ea typeface="ＭＳ ゴシック" panose="020B0609070205080204" pitchFamily="49" charset="-128"/>
            </a:endParaRPr>
          </a:p>
          <a:p>
            <a:pPr>
              <a:lnSpc>
                <a:spcPct val="150000"/>
              </a:lnSpc>
            </a:pPr>
            <a:r>
              <a:rPr lang="ja-JP" altLang="en-US" dirty="0">
                <a:solidFill>
                  <a:schemeClr val="tx1"/>
                </a:solidFill>
                <a:latin typeface="ＭＳ ゴシック" panose="020B0609070205080204" pitchFamily="49" charset="-128"/>
                <a:ea typeface="ＭＳ ゴシック" panose="020B0609070205080204" pitchFamily="49" charset="-128"/>
              </a:rPr>
              <a:t>　</a:t>
            </a:r>
            <a:r>
              <a:rPr lang="ja-JP" altLang="en-US" dirty="0" smtClean="0">
                <a:solidFill>
                  <a:schemeClr val="tx1"/>
                </a:solidFill>
                <a:latin typeface="ＭＳ ゴシック" panose="020B0609070205080204" pitchFamily="49" charset="-128"/>
                <a:ea typeface="ＭＳ ゴシック" panose="020B0609070205080204" pitchFamily="49" charset="-128"/>
              </a:rPr>
              <a:t>４月１日施行</a:t>
            </a:r>
            <a:endParaRPr lang="en-US" altLang="ja-JP" dirty="0" smtClean="0">
              <a:solidFill>
                <a:schemeClr val="tx1"/>
              </a:solidFill>
              <a:latin typeface="ＭＳ ゴシック" panose="020B0609070205080204" pitchFamily="49" charset="-128"/>
              <a:ea typeface="ＭＳ ゴシック" panose="020B0609070205080204" pitchFamily="49" charset="-128"/>
            </a:endParaRPr>
          </a:p>
          <a:p>
            <a:pPr>
              <a:lnSpc>
                <a:spcPct val="150000"/>
              </a:lnSpc>
            </a:pP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ct val="150000"/>
              </a:lnSpc>
            </a:pPr>
            <a:r>
              <a:rPr lang="ja-JP" altLang="en-US" dirty="0" smtClean="0">
                <a:solidFill>
                  <a:schemeClr val="tx1"/>
                </a:solidFill>
                <a:latin typeface="ＭＳ ゴシック" panose="020B0609070205080204" pitchFamily="49" charset="-128"/>
                <a:ea typeface="ＭＳ ゴシック" panose="020B0609070205080204" pitchFamily="49" charset="-128"/>
              </a:rPr>
              <a:t>◯　条例第９条第３項に基づき</a:t>
            </a:r>
            <a:r>
              <a:rPr lang="ja-JP" altLang="en-US" dirty="0">
                <a:solidFill>
                  <a:schemeClr val="tx1"/>
                </a:solidFill>
                <a:latin typeface="ＭＳ ゴシック" panose="020B0609070205080204" pitchFamily="49" charset="-128"/>
                <a:ea typeface="ＭＳ ゴシック" panose="020B0609070205080204" pitchFamily="49" charset="-128"/>
              </a:rPr>
              <a:t>、成長戦略等の策定に関する事務・都市計画決定に</a:t>
            </a:r>
            <a:r>
              <a:rPr lang="ja-JP" altLang="en-US" dirty="0" smtClean="0">
                <a:solidFill>
                  <a:schemeClr val="tx1"/>
                </a:solidFill>
                <a:latin typeface="ＭＳ ゴシック" panose="020B0609070205080204" pitchFamily="49" charset="-128"/>
                <a:ea typeface="ＭＳ ゴシック" panose="020B0609070205080204" pitchFamily="49" charset="-128"/>
              </a:rPr>
              <a:t>関</a:t>
            </a:r>
            <a:endParaRPr lang="en-US" altLang="ja-JP" dirty="0" smtClean="0">
              <a:solidFill>
                <a:schemeClr val="tx1"/>
              </a:solidFill>
              <a:latin typeface="ＭＳ ゴシック" panose="020B0609070205080204" pitchFamily="49" charset="-128"/>
              <a:ea typeface="ＭＳ ゴシック" panose="020B0609070205080204" pitchFamily="49" charset="-128"/>
            </a:endParaRPr>
          </a:p>
          <a:p>
            <a:pPr>
              <a:lnSpc>
                <a:spcPct val="150000"/>
              </a:lnSpc>
            </a:pPr>
            <a:r>
              <a:rPr lang="ja-JP" altLang="en-US" dirty="0">
                <a:solidFill>
                  <a:schemeClr val="tx1"/>
                </a:solidFill>
                <a:latin typeface="ＭＳ ゴシック" panose="020B0609070205080204" pitchFamily="49" charset="-128"/>
                <a:ea typeface="ＭＳ ゴシック" panose="020B0609070205080204" pitchFamily="49" charset="-128"/>
              </a:rPr>
              <a:t>　</a:t>
            </a:r>
            <a:r>
              <a:rPr lang="ja-JP" altLang="en-US" dirty="0" smtClean="0">
                <a:solidFill>
                  <a:schemeClr val="tx1"/>
                </a:solidFill>
                <a:latin typeface="ＭＳ ゴシック" panose="020B0609070205080204" pitchFamily="49" charset="-128"/>
                <a:ea typeface="ＭＳ ゴシック" panose="020B0609070205080204" pitchFamily="49" charset="-128"/>
              </a:rPr>
              <a:t>する</a:t>
            </a:r>
            <a:r>
              <a:rPr lang="ja-JP" altLang="en-US" dirty="0">
                <a:solidFill>
                  <a:schemeClr val="tx1"/>
                </a:solidFill>
                <a:latin typeface="ＭＳ ゴシック" panose="020B0609070205080204" pitchFamily="49" charset="-128"/>
                <a:ea typeface="ＭＳ ゴシック" panose="020B0609070205080204" pitchFamily="49" charset="-128"/>
              </a:rPr>
              <a:t>事務に</a:t>
            </a:r>
            <a:r>
              <a:rPr lang="ja-JP" altLang="en-US" dirty="0" smtClean="0">
                <a:solidFill>
                  <a:schemeClr val="tx1"/>
                </a:solidFill>
                <a:latin typeface="ＭＳ ゴシック" panose="020B0609070205080204" pitchFamily="49" charset="-128"/>
                <a:ea typeface="ＭＳ ゴシック" panose="020B0609070205080204" pitchFamily="49" charset="-128"/>
              </a:rPr>
              <a:t>ついては、大阪市から大阪府に事務委託を行い、知事が管理・執行する</a:t>
            </a:r>
            <a:endParaRPr lang="en-US" altLang="ja-JP" dirty="0" smtClean="0">
              <a:solidFill>
                <a:schemeClr val="tx1"/>
              </a:solidFill>
              <a:latin typeface="ＭＳ ゴシック" panose="020B0609070205080204" pitchFamily="49" charset="-128"/>
              <a:ea typeface="ＭＳ ゴシック" panose="020B0609070205080204" pitchFamily="49" charset="-128"/>
            </a:endParaRPr>
          </a:p>
          <a:p>
            <a:pPr>
              <a:lnSpc>
                <a:spcPct val="150000"/>
              </a:lnSpc>
            </a:pPr>
            <a:r>
              <a:rPr lang="ja-JP" altLang="en-US" dirty="0">
                <a:solidFill>
                  <a:schemeClr val="tx1"/>
                </a:solidFill>
                <a:latin typeface="ＭＳ ゴシック" panose="020B0609070205080204" pitchFamily="49" charset="-128"/>
                <a:ea typeface="ＭＳ ゴシック" panose="020B0609070205080204" pitchFamily="49" charset="-128"/>
              </a:rPr>
              <a:t>　</a:t>
            </a:r>
            <a:r>
              <a:rPr lang="ja-JP" altLang="en-US" dirty="0" smtClean="0">
                <a:solidFill>
                  <a:schemeClr val="tx1"/>
                </a:solidFill>
                <a:latin typeface="ＭＳ ゴシック" panose="020B0609070205080204" pitchFamily="49" charset="-128"/>
                <a:ea typeface="ＭＳ ゴシック" panose="020B0609070205080204" pitchFamily="49" charset="-128"/>
              </a:rPr>
              <a:t>こととしている</a:t>
            </a:r>
            <a:endParaRPr lang="en-US" altLang="ja-JP" dirty="0" smtClean="0">
              <a:solidFill>
                <a:schemeClr val="tx1"/>
              </a:solidFill>
              <a:latin typeface="ＭＳ ゴシック" panose="020B0609070205080204" pitchFamily="49" charset="-128"/>
              <a:ea typeface="ＭＳ ゴシック" panose="020B0609070205080204" pitchFamily="49" charset="-128"/>
            </a:endParaRPr>
          </a:p>
          <a:p>
            <a:pPr>
              <a:lnSpc>
                <a:spcPct val="150000"/>
              </a:lnSpc>
            </a:pP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nSpc>
                <a:spcPct val="150000"/>
              </a:lnSpc>
            </a:pPr>
            <a:r>
              <a:rPr lang="ja-JP" altLang="en-US" dirty="0" smtClean="0">
                <a:solidFill>
                  <a:schemeClr val="tx1"/>
                </a:solidFill>
                <a:latin typeface="ＭＳ ゴシック" panose="020B0609070205080204" pitchFamily="49" charset="-128"/>
                <a:ea typeface="ＭＳ ゴシック" panose="020B0609070205080204" pitchFamily="49" charset="-128"/>
              </a:rPr>
              <a:t>◯　事務委託に必要な規約（案）について、本日議論</a:t>
            </a:r>
            <a:r>
              <a:rPr lang="ja-JP" altLang="en-US" dirty="0">
                <a:solidFill>
                  <a:schemeClr val="tx1"/>
                </a:solidFill>
                <a:latin typeface="ＭＳ ゴシック" panose="020B0609070205080204" pitchFamily="49" charset="-128"/>
                <a:ea typeface="ＭＳ ゴシック" panose="020B0609070205080204" pitchFamily="49" charset="-128"/>
              </a:rPr>
              <a:t>し</a:t>
            </a:r>
            <a:r>
              <a:rPr lang="ja-JP" altLang="en-US" dirty="0" smtClean="0">
                <a:solidFill>
                  <a:schemeClr val="tx1"/>
                </a:solidFill>
                <a:latin typeface="ＭＳ ゴシック" panose="020B0609070205080204" pitchFamily="49" charset="-128"/>
                <a:ea typeface="ＭＳ ゴシック" panose="020B0609070205080204" pitchFamily="49" charset="-128"/>
              </a:rPr>
              <a:t>、各部局間の調整をスタート</a:t>
            </a:r>
            <a:endParaRPr lang="en-US" altLang="ja-JP" dirty="0" smtClean="0">
              <a:solidFill>
                <a:schemeClr val="tx1"/>
              </a:solidFill>
              <a:latin typeface="ＭＳ ゴシック" panose="020B0609070205080204" pitchFamily="49" charset="-128"/>
              <a:ea typeface="ＭＳ ゴシック" panose="020B0609070205080204" pitchFamily="49" charset="-128"/>
            </a:endParaRPr>
          </a:p>
          <a:p>
            <a:pPr>
              <a:lnSpc>
                <a:spcPct val="150000"/>
              </a:lnSpc>
            </a:pP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ct val="150000"/>
              </a:lnSpc>
            </a:pPr>
            <a:r>
              <a:rPr lang="ja-JP" altLang="en-US" dirty="0">
                <a:solidFill>
                  <a:schemeClr val="tx1"/>
                </a:solidFill>
                <a:latin typeface="ＭＳ ゴシック" panose="020B0609070205080204" pitchFamily="49" charset="-128"/>
                <a:ea typeface="ＭＳ ゴシック" panose="020B0609070205080204" pitchFamily="49" charset="-128"/>
              </a:rPr>
              <a:t>◯　</a:t>
            </a:r>
            <a:r>
              <a:rPr lang="ja-JP" altLang="en-US" dirty="0" smtClean="0">
                <a:solidFill>
                  <a:schemeClr val="tx1"/>
                </a:solidFill>
                <a:latin typeface="ＭＳ ゴシック" panose="020B0609070205080204" pitchFamily="49" charset="-128"/>
                <a:ea typeface="ＭＳ ゴシック" panose="020B0609070205080204" pitchFamily="49" charset="-128"/>
              </a:rPr>
              <a:t>今後、府市の５月議会への提出に向けて、改めて副首都推進本部（大阪府市）　　</a:t>
            </a:r>
            <a:endParaRPr lang="en-US" altLang="ja-JP" dirty="0" smtClean="0">
              <a:solidFill>
                <a:schemeClr val="tx1"/>
              </a:solidFill>
              <a:latin typeface="ＭＳ ゴシック" panose="020B0609070205080204" pitchFamily="49" charset="-128"/>
              <a:ea typeface="ＭＳ ゴシック" panose="020B0609070205080204" pitchFamily="49" charset="-128"/>
            </a:endParaRPr>
          </a:p>
          <a:p>
            <a:pPr>
              <a:lnSpc>
                <a:spcPct val="150000"/>
              </a:lnSpc>
            </a:pPr>
            <a:r>
              <a:rPr lang="ja-JP" altLang="en-US">
                <a:solidFill>
                  <a:schemeClr val="tx1"/>
                </a:solidFill>
                <a:latin typeface="ＭＳ ゴシック" panose="020B0609070205080204" pitchFamily="49" charset="-128"/>
                <a:ea typeface="ＭＳ ゴシック" panose="020B0609070205080204" pitchFamily="49" charset="-128"/>
              </a:rPr>
              <a:t>　</a:t>
            </a:r>
            <a:r>
              <a:rPr lang="ja-JP" altLang="en-US" smtClean="0">
                <a:solidFill>
                  <a:schemeClr val="tx1"/>
                </a:solidFill>
                <a:latin typeface="ＭＳ ゴシック" panose="020B0609070205080204" pitchFamily="49" charset="-128"/>
                <a:ea typeface="ＭＳ ゴシック" panose="020B0609070205080204" pitchFamily="49" charset="-128"/>
              </a:rPr>
              <a:t>会議</a:t>
            </a:r>
            <a:r>
              <a:rPr lang="ja-JP" altLang="en-US" dirty="0" smtClean="0">
                <a:solidFill>
                  <a:schemeClr val="tx1"/>
                </a:solidFill>
                <a:latin typeface="ＭＳ ゴシック" panose="020B0609070205080204" pitchFamily="49" charset="-128"/>
                <a:ea typeface="ＭＳ ゴシック" panose="020B0609070205080204" pitchFamily="49" charset="-128"/>
              </a:rPr>
              <a:t>を開催し、規約（案）をとりまとめる</a:t>
            </a:r>
            <a:endParaRPr lang="ja-JP" altLang="en-US"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0609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正方形/長方形 58"/>
          <p:cNvSpPr/>
          <p:nvPr/>
        </p:nvSpPr>
        <p:spPr>
          <a:xfrm>
            <a:off x="8773140" y="6453336"/>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a:solidFill>
                  <a:schemeClr val="tx1"/>
                </a:solidFill>
                <a:latin typeface="+mn-ea"/>
              </a:rPr>
              <a:t> </a:t>
            </a:r>
            <a:r>
              <a:rPr lang="en-US" altLang="ja-JP" sz="2000" b="1" dirty="0" smtClean="0">
                <a:solidFill>
                  <a:schemeClr val="tx1"/>
                </a:solidFill>
                <a:latin typeface="+mn-ea"/>
              </a:rPr>
              <a:t>2</a:t>
            </a:r>
            <a:endParaRPr kumimoji="1" lang="ja-JP" altLang="en-US" sz="2000" b="1" dirty="0">
              <a:solidFill>
                <a:schemeClr val="tx1"/>
              </a:solidFill>
              <a:latin typeface="+mn-ea"/>
            </a:endParaRPr>
          </a:p>
        </p:txBody>
      </p:sp>
      <p:cxnSp>
        <p:nvCxnSpPr>
          <p:cNvPr id="12" name="直線コネクタ 11"/>
          <p:cNvCxnSpPr/>
          <p:nvPr/>
        </p:nvCxnSpPr>
        <p:spPr>
          <a:xfrm>
            <a:off x="0" y="548680"/>
            <a:ext cx="91440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0" y="8531"/>
            <a:ext cx="8604448" cy="577110"/>
          </a:xfrm>
          <a:prstGeom prst="rect">
            <a:avLst/>
          </a:prstGeom>
          <a:noFill/>
          <a:ln w="19050" cap="flat" cmpd="sng" algn="ctr">
            <a:noFill/>
            <a:prstDash val="sysDot"/>
          </a:ln>
          <a:effectLst/>
        </p:spPr>
        <p:txBody>
          <a:bodyPr rtlCol="0" anchor="ctr"/>
          <a:lstStyle/>
          <a:p>
            <a:pPr defTabSz="844083">
              <a:defRPr/>
            </a:pPr>
            <a:r>
              <a:rPr lang="ja-JP" altLang="en-US" sz="2000" b="1" dirty="0">
                <a:latin typeface="Meiryo UI" panose="020B0604030504040204" pitchFamily="50" charset="-128"/>
                <a:ea typeface="Meiryo UI" panose="020B0604030504040204" pitchFamily="50" charset="-128"/>
              </a:rPr>
              <a:t> </a:t>
            </a:r>
            <a:r>
              <a:rPr lang="en-US" altLang="ja-JP" sz="2000" b="1" dirty="0" smtClean="0">
                <a:latin typeface="Meiryo UI" panose="020B0604030504040204" pitchFamily="50" charset="-128"/>
                <a:ea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rPr>
              <a:t>参考：条例の規定（要旨）</a:t>
            </a:r>
            <a:r>
              <a:rPr lang="en-US" altLang="ja-JP" sz="2000" b="1" dirty="0" smtClean="0">
                <a:latin typeface="Meiryo UI" panose="020B0604030504040204" pitchFamily="50" charset="-128"/>
                <a:ea typeface="Meiryo UI" panose="020B0604030504040204" pitchFamily="50" charset="-128"/>
              </a:rPr>
              <a:t>〉</a:t>
            </a:r>
            <a:endParaRPr kumimoji="0" lang="ja-JP" altLang="en-US" sz="1200" b="1" kern="0" dirty="0">
              <a:latin typeface="Meiryo UI" panose="020B0604030504040204" pitchFamily="50" charset="-128"/>
              <a:ea typeface="Meiryo UI" panose="020B0604030504040204" pitchFamily="50" charset="-128"/>
            </a:endParaRPr>
          </a:p>
        </p:txBody>
      </p:sp>
      <p:sp>
        <p:nvSpPr>
          <p:cNvPr id="5" name="正方形/長方形 4"/>
          <p:cNvSpPr/>
          <p:nvPr/>
        </p:nvSpPr>
        <p:spPr>
          <a:xfrm>
            <a:off x="93711" y="638062"/>
            <a:ext cx="8956577" cy="5346266"/>
          </a:xfrm>
          <a:prstGeom prst="rect">
            <a:avLst/>
          </a:prstGeom>
          <a:solidFill>
            <a:schemeClr val="bg1"/>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b="1" dirty="0" smtClean="0">
                <a:solidFill>
                  <a:schemeClr val="tx1"/>
                </a:solidFill>
                <a:latin typeface="ＭＳ ゴシック" panose="020B0609070205080204" pitchFamily="49" charset="-128"/>
                <a:ea typeface="ＭＳ ゴシック" panose="020B0609070205080204" pitchFamily="49" charset="-128"/>
              </a:rPr>
              <a:t>《</a:t>
            </a:r>
            <a:r>
              <a:rPr lang="ja-JP" altLang="en-US" sz="1200" b="1" dirty="0">
                <a:solidFill>
                  <a:schemeClr val="tx1"/>
                </a:solidFill>
                <a:latin typeface="ＭＳ ゴシック" panose="020B0609070205080204" pitchFamily="49" charset="-128"/>
                <a:ea typeface="ＭＳ ゴシック" panose="020B0609070205080204" pitchFamily="49" charset="-128"/>
              </a:rPr>
              <a:t>第９条第３項</a:t>
            </a:r>
            <a:r>
              <a:rPr lang="en-US" altLang="ja-JP" sz="1200" b="1" dirty="0">
                <a:solidFill>
                  <a:schemeClr val="tx1"/>
                </a:solidFill>
                <a:latin typeface="ＭＳ ゴシック" panose="020B0609070205080204" pitchFamily="49" charset="-128"/>
                <a:ea typeface="ＭＳ ゴシック" panose="020B0609070205080204" pitchFamily="49" charset="-128"/>
              </a:rPr>
              <a:t>》</a:t>
            </a:r>
            <a:r>
              <a:rPr lang="ja-JP" altLang="en-US" sz="1200" b="1" dirty="0">
                <a:solidFill>
                  <a:schemeClr val="tx1"/>
                </a:solidFill>
                <a:latin typeface="ＭＳ ゴシック" panose="020B0609070205080204" pitchFamily="49" charset="-128"/>
                <a:ea typeface="ＭＳ ゴシック" panose="020B0609070205080204" pitchFamily="49" charset="-128"/>
              </a:rPr>
              <a:t>　次の事務について、大阪市から大阪府に事務委託を行い知事が管理・執行する。</a:t>
            </a:r>
          </a:p>
          <a:p>
            <a:endParaRPr lang="en-US" altLang="ja-JP" sz="8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b="1" dirty="0" smtClean="0">
                <a:solidFill>
                  <a:schemeClr val="tx1"/>
                </a:solidFill>
                <a:latin typeface="ＭＳ ゴシック" panose="020B0609070205080204" pitchFamily="49" charset="-128"/>
                <a:ea typeface="ＭＳ ゴシック" panose="020B0609070205080204" pitchFamily="49" charset="-128"/>
              </a:rPr>
              <a:t>（</a:t>
            </a:r>
            <a:r>
              <a:rPr lang="ja-JP" altLang="en-US" sz="1200" b="1" dirty="0">
                <a:solidFill>
                  <a:schemeClr val="tx1"/>
                </a:solidFill>
                <a:latin typeface="ＭＳ ゴシック" panose="020B0609070205080204" pitchFamily="49" charset="-128"/>
                <a:ea typeface="ＭＳ ゴシック" panose="020B0609070205080204" pitchFamily="49" charset="-128"/>
              </a:rPr>
              <a:t>１）大阪の成長及び発展に関する基本的な方針（広域にわたる事項に係る部分に限る。以下同じ。）として別表第４</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に掲げる</a:t>
            </a:r>
            <a:endParaRPr lang="en-US" altLang="ja-JP" sz="1200" b="1"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b="1" dirty="0">
                <a:solidFill>
                  <a:schemeClr val="tx1"/>
                </a:solidFill>
                <a:latin typeface="ＭＳ ゴシック" panose="020B0609070205080204" pitchFamily="49" charset="-128"/>
                <a:ea typeface="ＭＳ ゴシック" panose="020B0609070205080204" pitchFamily="49" charset="-128"/>
              </a:rPr>
              <a:t>　</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　もの</a:t>
            </a:r>
            <a:r>
              <a:rPr lang="ja-JP" altLang="en-US" sz="1200" b="1" dirty="0">
                <a:solidFill>
                  <a:schemeClr val="tx1"/>
                </a:solidFill>
                <a:latin typeface="ＭＳ ゴシック" panose="020B0609070205080204" pitchFamily="49" charset="-128"/>
                <a:ea typeface="ＭＳ ゴシック" panose="020B0609070205080204" pitchFamily="49" charset="-128"/>
              </a:rPr>
              <a:t>の策定に関する事務</a:t>
            </a:r>
          </a:p>
          <a:p>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　（</a:t>
            </a:r>
            <a:r>
              <a:rPr lang="ja-JP" altLang="en-US" sz="1200" dirty="0">
                <a:solidFill>
                  <a:schemeClr val="tx1"/>
                </a:solidFill>
                <a:latin typeface="ＭＳ ゴシック" panose="020B0609070205080204" pitchFamily="49" charset="-128"/>
                <a:ea typeface="ＭＳ ゴシック" panose="020B0609070205080204" pitchFamily="49" charset="-128"/>
              </a:rPr>
              <a:t>別表第４）</a:t>
            </a:r>
          </a:p>
          <a:p>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　①</a:t>
            </a:r>
            <a:r>
              <a:rPr lang="ja-JP" altLang="en-US" sz="1200" dirty="0">
                <a:solidFill>
                  <a:schemeClr val="tx1"/>
                </a:solidFill>
                <a:latin typeface="ＭＳ ゴシック" panose="020B0609070205080204" pitchFamily="49" charset="-128"/>
                <a:ea typeface="ＭＳ ゴシック" panose="020B0609070205080204" pitchFamily="49" charset="-128"/>
              </a:rPr>
              <a:t>　大阪の成長戦略</a:t>
            </a:r>
          </a:p>
          <a:p>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　②</a:t>
            </a:r>
            <a:r>
              <a:rPr lang="ja-JP" altLang="en-US" sz="1200" dirty="0">
                <a:solidFill>
                  <a:schemeClr val="tx1"/>
                </a:solidFill>
                <a:latin typeface="ＭＳ ゴシック" panose="020B0609070205080204" pitchFamily="49" charset="-128"/>
                <a:ea typeface="ＭＳ ゴシック" panose="020B0609070205080204" pitchFamily="49" charset="-128"/>
              </a:rPr>
              <a:t>　大阪の再生・成長に向けた新戦略</a:t>
            </a:r>
          </a:p>
          <a:p>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　③</a:t>
            </a:r>
            <a:r>
              <a:rPr lang="ja-JP" altLang="en-US" sz="1200" dirty="0">
                <a:solidFill>
                  <a:schemeClr val="tx1"/>
                </a:solidFill>
                <a:latin typeface="ＭＳ ゴシック" panose="020B0609070205080204" pitchFamily="49" charset="-128"/>
                <a:ea typeface="ＭＳ ゴシック" panose="020B0609070205080204" pitchFamily="49" charset="-128"/>
              </a:rPr>
              <a:t>　万博のインパクトを活かした大阪の将来に向けたビジョン</a:t>
            </a:r>
          </a:p>
          <a:p>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　④</a:t>
            </a:r>
            <a:r>
              <a:rPr lang="ja-JP" altLang="en-US" sz="1200" dirty="0">
                <a:solidFill>
                  <a:schemeClr val="tx1"/>
                </a:solidFill>
                <a:latin typeface="ＭＳ ゴシック" panose="020B0609070205080204" pitchFamily="49" charset="-128"/>
                <a:ea typeface="ＭＳ ゴシック" panose="020B0609070205080204" pitchFamily="49" charset="-128"/>
              </a:rPr>
              <a:t>　①の項から③の項までに掲げるもののほか、大阪の成長及び発展に関する基本的な方針であって、大阪市</a:t>
            </a:r>
            <a:r>
              <a:rPr lang="ja-JP" altLang="en-US" sz="1200" dirty="0" smtClean="0">
                <a:solidFill>
                  <a:schemeClr val="tx1"/>
                </a:solidFill>
                <a:latin typeface="ＭＳ ゴシック" panose="020B0609070205080204" pitchFamily="49" charset="-128"/>
                <a:ea typeface="ＭＳ ゴシック" panose="020B0609070205080204" pitchFamily="49" charset="-128"/>
              </a:rPr>
              <a:t>から</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　　　大阪府</a:t>
            </a:r>
            <a:r>
              <a:rPr lang="ja-JP" altLang="en-US" sz="1200" dirty="0">
                <a:solidFill>
                  <a:schemeClr val="tx1"/>
                </a:solidFill>
                <a:latin typeface="ＭＳ ゴシック" panose="020B0609070205080204" pitchFamily="49" charset="-128"/>
                <a:ea typeface="ＭＳ ゴシック" panose="020B0609070205080204" pitchFamily="49" charset="-128"/>
              </a:rPr>
              <a:t>に策定を委託する必要があるもの</a:t>
            </a:r>
          </a:p>
          <a:p>
            <a:endParaRPr lang="ja-JP" altLang="en-US" sz="800" dirty="0">
              <a:solidFill>
                <a:schemeClr val="tx1"/>
              </a:solidFill>
              <a:latin typeface="ＭＳ ゴシック" panose="020B0609070205080204" pitchFamily="49" charset="-128"/>
              <a:ea typeface="ＭＳ ゴシック" panose="020B0609070205080204" pitchFamily="49" charset="-128"/>
            </a:endParaRPr>
          </a:p>
          <a:p>
            <a:r>
              <a:rPr lang="ja-JP" altLang="en-US" sz="1200" b="1" dirty="0">
                <a:solidFill>
                  <a:schemeClr val="tx1"/>
                </a:solidFill>
                <a:latin typeface="ＭＳ ゴシック" panose="020B0609070205080204" pitchFamily="49" charset="-128"/>
                <a:ea typeface="ＭＳ ゴシック" panose="020B0609070205080204" pitchFamily="49" charset="-128"/>
              </a:rPr>
              <a:t>（２）都市計画法第４条第１項に規定する都市計画に関する基本的な方針並びに広域的な観点からのまちづくり及び</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交通基盤の</a:t>
            </a:r>
            <a:endParaRPr lang="en-US" altLang="ja-JP" sz="1200" b="1"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b="1" dirty="0">
                <a:solidFill>
                  <a:schemeClr val="tx1"/>
                </a:solidFill>
                <a:latin typeface="ＭＳ ゴシック" panose="020B0609070205080204" pitchFamily="49" charset="-128"/>
                <a:ea typeface="ＭＳ ゴシック" panose="020B0609070205080204" pitchFamily="49" charset="-128"/>
              </a:rPr>
              <a:t>　</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　整備</a:t>
            </a:r>
            <a:r>
              <a:rPr lang="ja-JP" altLang="en-US" sz="1200" b="1" dirty="0">
                <a:solidFill>
                  <a:schemeClr val="tx1"/>
                </a:solidFill>
                <a:latin typeface="ＭＳ ゴシック" panose="020B0609070205080204" pitchFamily="49" charset="-128"/>
                <a:ea typeface="ＭＳ ゴシック" panose="020B0609070205080204" pitchFamily="49" charset="-128"/>
              </a:rPr>
              <a:t>等に係る都市計画として別表第５に掲げるものの決定に関する事務</a:t>
            </a:r>
          </a:p>
          <a:p>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　（</a:t>
            </a:r>
            <a:r>
              <a:rPr lang="ja-JP" altLang="en-US" sz="1200" dirty="0">
                <a:solidFill>
                  <a:schemeClr val="tx1"/>
                </a:solidFill>
                <a:latin typeface="ＭＳ ゴシック" panose="020B0609070205080204" pitchFamily="49" charset="-128"/>
                <a:ea typeface="ＭＳ ゴシック" panose="020B0609070205080204" pitchFamily="49" charset="-128"/>
              </a:rPr>
              <a:t>別表第５）</a:t>
            </a:r>
          </a:p>
          <a:p>
            <a:r>
              <a:rPr lang="ja-JP" altLang="en-US" sz="1200" dirty="0">
                <a:solidFill>
                  <a:schemeClr val="tx1"/>
                </a:solidFill>
                <a:latin typeface="ＭＳ ゴシック" panose="020B0609070205080204" pitchFamily="49" charset="-128"/>
                <a:ea typeface="ＭＳ ゴシック" panose="020B0609070205080204" pitchFamily="49" charset="-128"/>
              </a:rPr>
              <a:t>　　①　都市計画法第６条の２第１項に規定する都市計画区域の整備、開発及び保全の方針に関する都市計画</a:t>
            </a:r>
          </a:p>
          <a:p>
            <a:r>
              <a:rPr lang="ja-JP" altLang="en-US" sz="1200" dirty="0">
                <a:solidFill>
                  <a:schemeClr val="tx1"/>
                </a:solidFill>
                <a:latin typeface="ＭＳ ゴシック" panose="020B0609070205080204" pitchFamily="49" charset="-128"/>
                <a:ea typeface="ＭＳ ゴシック" panose="020B0609070205080204" pitchFamily="49" charset="-128"/>
              </a:rPr>
              <a:t>　　②　都市計画法第７条第１項に規定する区域区分に関する都市計画</a:t>
            </a:r>
          </a:p>
          <a:p>
            <a:r>
              <a:rPr lang="ja-JP" altLang="en-US" sz="1200" dirty="0">
                <a:solidFill>
                  <a:schemeClr val="tx1"/>
                </a:solidFill>
                <a:latin typeface="ＭＳ ゴシック" panose="020B0609070205080204" pitchFamily="49" charset="-128"/>
                <a:ea typeface="ＭＳ ゴシック" panose="020B0609070205080204" pitchFamily="49" charset="-128"/>
              </a:rPr>
              <a:t>　　③　都市計画法第８条第１項第４号の２に掲げる地域地区（都市再生特別措置法（平成</a:t>
            </a:r>
            <a:r>
              <a:rPr lang="en-US" altLang="ja-JP" sz="1200" dirty="0">
                <a:solidFill>
                  <a:schemeClr val="tx1"/>
                </a:solidFill>
                <a:latin typeface="ＭＳ ゴシック" panose="020B0609070205080204" pitchFamily="49" charset="-128"/>
                <a:ea typeface="ＭＳ ゴシック" panose="020B0609070205080204" pitchFamily="49" charset="-128"/>
              </a:rPr>
              <a:t>14</a:t>
            </a:r>
            <a:r>
              <a:rPr lang="ja-JP" altLang="en-US" sz="1200" dirty="0">
                <a:solidFill>
                  <a:schemeClr val="tx1"/>
                </a:solidFill>
                <a:latin typeface="ＭＳ ゴシック" panose="020B0609070205080204" pitchFamily="49" charset="-128"/>
                <a:ea typeface="ＭＳ ゴシック" panose="020B0609070205080204" pitchFamily="49" charset="-128"/>
              </a:rPr>
              <a:t>年法律第</a:t>
            </a:r>
            <a:r>
              <a:rPr lang="en-US" altLang="ja-JP" sz="1200" dirty="0">
                <a:solidFill>
                  <a:schemeClr val="tx1"/>
                </a:solidFill>
                <a:latin typeface="ＭＳ ゴシック" panose="020B0609070205080204" pitchFamily="49" charset="-128"/>
                <a:ea typeface="ＭＳ ゴシック" panose="020B0609070205080204" pitchFamily="49" charset="-128"/>
              </a:rPr>
              <a:t>22</a:t>
            </a:r>
            <a:r>
              <a:rPr lang="ja-JP" altLang="en-US" sz="1200" dirty="0">
                <a:solidFill>
                  <a:schemeClr val="tx1"/>
                </a:solidFill>
                <a:latin typeface="ＭＳ ゴシック" panose="020B0609070205080204" pitchFamily="49" charset="-128"/>
                <a:ea typeface="ＭＳ ゴシック" panose="020B0609070205080204" pitchFamily="49" charset="-128"/>
              </a:rPr>
              <a:t>　　　　</a:t>
            </a:r>
          </a:p>
          <a:p>
            <a:r>
              <a:rPr lang="ja-JP" altLang="en-US" sz="1200" dirty="0">
                <a:solidFill>
                  <a:schemeClr val="tx1"/>
                </a:solidFill>
                <a:latin typeface="ＭＳ ゴシック" panose="020B0609070205080204" pitchFamily="49" charset="-128"/>
                <a:ea typeface="ＭＳ ゴシック" panose="020B0609070205080204" pitchFamily="49" charset="-128"/>
              </a:rPr>
              <a:t>　　　号）第</a:t>
            </a:r>
            <a:r>
              <a:rPr lang="en-US" altLang="ja-JP" sz="1200" dirty="0">
                <a:solidFill>
                  <a:schemeClr val="tx1"/>
                </a:solidFill>
                <a:latin typeface="ＭＳ ゴシック" panose="020B0609070205080204" pitchFamily="49" charset="-128"/>
                <a:ea typeface="ＭＳ ゴシック" panose="020B0609070205080204" pitchFamily="49" charset="-128"/>
              </a:rPr>
              <a:t>36</a:t>
            </a:r>
            <a:r>
              <a:rPr lang="ja-JP" altLang="en-US" sz="1200" dirty="0">
                <a:solidFill>
                  <a:schemeClr val="tx1"/>
                </a:solidFill>
                <a:latin typeface="ＭＳ ゴシック" panose="020B0609070205080204" pitchFamily="49" charset="-128"/>
                <a:ea typeface="ＭＳ ゴシック" panose="020B0609070205080204" pitchFamily="49" charset="-128"/>
              </a:rPr>
              <a:t>条第１項の規定による都市再生特別地区に限る。）に関する都市計画</a:t>
            </a:r>
          </a:p>
          <a:p>
            <a:r>
              <a:rPr lang="ja-JP" altLang="en-US" sz="1200" dirty="0">
                <a:solidFill>
                  <a:schemeClr val="tx1"/>
                </a:solidFill>
                <a:latin typeface="ＭＳ ゴシック" panose="020B0609070205080204" pitchFamily="49" charset="-128"/>
                <a:ea typeface="ＭＳ ゴシック" panose="020B0609070205080204" pitchFamily="49" charset="-128"/>
              </a:rPr>
              <a:t>　　④　都市計画法第８条第１項第９号に掲げる地域地区（港湾法（昭和</a:t>
            </a:r>
            <a:r>
              <a:rPr lang="en-US" altLang="ja-JP" sz="1200" dirty="0">
                <a:solidFill>
                  <a:schemeClr val="tx1"/>
                </a:solidFill>
                <a:latin typeface="ＭＳ ゴシック" panose="020B0609070205080204" pitchFamily="49" charset="-128"/>
                <a:ea typeface="ＭＳ ゴシック" panose="020B0609070205080204" pitchFamily="49" charset="-128"/>
              </a:rPr>
              <a:t>25</a:t>
            </a:r>
            <a:r>
              <a:rPr lang="ja-JP" altLang="en-US" sz="1200" dirty="0">
                <a:solidFill>
                  <a:schemeClr val="tx1"/>
                </a:solidFill>
                <a:latin typeface="ＭＳ ゴシック" panose="020B0609070205080204" pitchFamily="49" charset="-128"/>
                <a:ea typeface="ＭＳ ゴシック" panose="020B0609070205080204" pitchFamily="49" charset="-128"/>
              </a:rPr>
              <a:t>年法律第</a:t>
            </a:r>
            <a:r>
              <a:rPr lang="en-US" altLang="ja-JP" sz="1200" dirty="0">
                <a:solidFill>
                  <a:schemeClr val="tx1"/>
                </a:solidFill>
                <a:latin typeface="ＭＳ ゴシック" panose="020B0609070205080204" pitchFamily="49" charset="-128"/>
                <a:ea typeface="ＭＳ ゴシック" panose="020B0609070205080204" pitchFamily="49" charset="-128"/>
              </a:rPr>
              <a:t>218</a:t>
            </a:r>
            <a:r>
              <a:rPr lang="ja-JP" altLang="en-US" sz="1200" dirty="0">
                <a:solidFill>
                  <a:schemeClr val="tx1"/>
                </a:solidFill>
                <a:latin typeface="ＭＳ ゴシック" panose="020B0609070205080204" pitchFamily="49" charset="-128"/>
                <a:ea typeface="ＭＳ ゴシック" panose="020B0609070205080204" pitchFamily="49" charset="-128"/>
              </a:rPr>
              <a:t>号）第２条第２項に規定する</a:t>
            </a:r>
            <a:r>
              <a:rPr lang="ja-JP" altLang="en-US" sz="1200" dirty="0" smtClean="0">
                <a:solidFill>
                  <a:schemeClr val="tx1"/>
                </a:solidFill>
                <a:latin typeface="ＭＳ ゴシック" panose="020B0609070205080204" pitchFamily="49" charset="-128"/>
                <a:ea typeface="ＭＳ ゴシック" panose="020B0609070205080204" pitchFamily="49" charset="-128"/>
              </a:rPr>
              <a:t>国</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　　際戦略</a:t>
            </a:r>
            <a:r>
              <a:rPr lang="ja-JP" altLang="en-US" sz="1200" dirty="0">
                <a:solidFill>
                  <a:schemeClr val="tx1"/>
                </a:solidFill>
                <a:latin typeface="ＭＳ ゴシック" panose="020B0609070205080204" pitchFamily="49" charset="-128"/>
                <a:ea typeface="ＭＳ ゴシック" panose="020B0609070205080204" pitchFamily="49" charset="-128"/>
              </a:rPr>
              <a:t>港湾に係るものに限る。）に関する都市計画</a:t>
            </a:r>
          </a:p>
          <a:p>
            <a:r>
              <a:rPr lang="ja-JP" altLang="en-US" sz="1200" dirty="0">
                <a:solidFill>
                  <a:schemeClr val="tx1"/>
                </a:solidFill>
                <a:latin typeface="ＭＳ ゴシック" panose="020B0609070205080204" pitchFamily="49" charset="-128"/>
                <a:ea typeface="ＭＳ ゴシック" panose="020B0609070205080204" pitchFamily="49" charset="-128"/>
              </a:rPr>
              <a:t>　　⑤　都市計画法第</a:t>
            </a:r>
            <a:r>
              <a:rPr lang="en-US" altLang="ja-JP" sz="1200" dirty="0">
                <a:solidFill>
                  <a:schemeClr val="tx1"/>
                </a:solidFill>
                <a:latin typeface="ＭＳ ゴシック" panose="020B0609070205080204" pitchFamily="49" charset="-128"/>
                <a:ea typeface="ＭＳ ゴシック" panose="020B0609070205080204" pitchFamily="49" charset="-128"/>
              </a:rPr>
              <a:t>11</a:t>
            </a:r>
            <a:r>
              <a:rPr lang="ja-JP" altLang="en-US" sz="1200" dirty="0">
                <a:solidFill>
                  <a:schemeClr val="tx1"/>
                </a:solidFill>
                <a:latin typeface="ＭＳ ゴシック" panose="020B0609070205080204" pitchFamily="49" charset="-128"/>
                <a:ea typeface="ＭＳ ゴシック" panose="020B0609070205080204" pitchFamily="49" charset="-128"/>
              </a:rPr>
              <a:t>条第１項各号に掲げる都市施設のうち次に掲げるものに関する都市計画</a:t>
            </a:r>
          </a:p>
          <a:p>
            <a:r>
              <a:rPr lang="ja-JP" altLang="en-US" sz="1200" dirty="0">
                <a:solidFill>
                  <a:schemeClr val="tx1"/>
                </a:solidFill>
                <a:latin typeface="ＭＳ ゴシック" panose="020B0609070205080204" pitchFamily="49" charset="-128"/>
                <a:ea typeface="ＭＳ ゴシック" panose="020B0609070205080204" pitchFamily="49" charset="-128"/>
              </a:rPr>
              <a:t>　　　イ　道路法（昭和</a:t>
            </a:r>
            <a:r>
              <a:rPr lang="en-US" altLang="ja-JP" sz="1200" dirty="0">
                <a:solidFill>
                  <a:schemeClr val="tx1"/>
                </a:solidFill>
                <a:latin typeface="ＭＳ ゴシック" panose="020B0609070205080204" pitchFamily="49" charset="-128"/>
                <a:ea typeface="ＭＳ ゴシック" panose="020B0609070205080204" pitchFamily="49" charset="-128"/>
              </a:rPr>
              <a:t>27</a:t>
            </a:r>
            <a:r>
              <a:rPr lang="ja-JP" altLang="en-US" sz="1200" dirty="0">
                <a:solidFill>
                  <a:schemeClr val="tx1"/>
                </a:solidFill>
                <a:latin typeface="ＭＳ ゴシック" panose="020B0609070205080204" pitchFamily="49" charset="-128"/>
                <a:ea typeface="ＭＳ ゴシック" panose="020B0609070205080204" pitchFamily="49" charset="-128"/>
              </a:rPr>
              <a:t>年法律第</a:t>
            </a:r>
            <a:r>
              <a:rPr lang="en-US" altLang="ja-JP" sz="1200" dirty="0">
                <a:solidFill>
                  <a:schemeClr val="tx1"/>
                </a:solidFill>
                <a:latin typeface="ＭＳ ゴシック" panose="020B0609070205080204" pitchFamily="49" charset="-128"/>
                <a:ea typeface="ＭＳ ゴシック" panose="020B0609070205080204" pitchFamily="49" charset="-128"/>
              </a:rPr>
              <a:t>180</a:t>
            </a:r>
            <a:r>
              <a:rPr lang="ja-JP" altLang="en-US" sz="1200" dirty="0">
                <a:solidFill>
                  <a:schemeClr val="tx1"/>
                </a:solidFill>
                <a:latin typeface="ＭＳ ゴシック" panose="020B0609070205080204" pitchFamily="49" charset="-128"/>
                <a:ea typeface="ＭＳ ゴシック" panose="020B0609070205080204" pitchFamily="49" charset="-128"/>
              </a:rPr>
              <a:t>号）第３条第１号に掲げる高速自動車国道</a:t>
            </a:r>
          </a:p>
          <a:p>
            <a:r>
              <a:rPr lang="ja-JP" altLang="en-US" sz="1200" dirty="0">
                <a:solidFill>
                  <a:schemeClr val="tx1"/>
                </a:solidFill>
                <a:latin typeface="ＭＳ ゴシック" panose="020B0609070205080204" pitchFamily="49" charset="-128"/>
                <a:ea typeface="ＭＳ ゴシック" panose="020B0609070205080204" pitchFamily="49" charset="-128"/>
              </a:rPr>
              <a:t>　　　ロ　道路法第３条第２号に掲げる一般国道</a:t>
            </a:r>
          </a:p>
          <a:p>
            <a:r>
              <a:rPr lang="ja-JP" altLang="en-US" sz="1200" dirty="0">
                <a:solidFill>
                  <a:schemeClr val="tx1"/>
                </a:solidFill>
                <a:latin typeface="ＭＳ ゴシック" panose="020B0609070205080204" pitchFamily="49" charset="-128"/>
                <a:ea typeface="ＭＳ ゴシック" panose="020B0609070205080204" pitchFamily="49" charset="-128"/>
              </a:rPr>
              <a:t>　　　ハ　独立行政法人日本高速道路保有・債務返済機構法（平成</a:t>
            </a:r>
            <a:r>
              <a:rPr lang="en-US" altLang="ja-JP" sz="1200" dirty="0">
                <a:solidFill>
                  <a:schemeClr val="tx1"/>
                </a:solidFill>
                <a:latin typeface="ＭＳ ゴシック" panose="020B0609070205080204" pitchFamily="49" charset="-128"/>
                <a:ea typeface="ＭＳ ゴシック" panose="020B0609070205080204" pitchFamily="49" charset="-128"/>
              </a:rPr>
              <a:t>16</a:t>
            </a:r>
            <a:r>
              <a:rPr lang="ja-JP" altLang="en-US" sz="1200" dirty="0">
                <a:solidFill>
                  <a:schemeClr val="tx1"/>
                </a:solidFill>
                <a:latin typeface="ＭＳ ゴシック" panose="020B0609070205080204" pitchFamily="49" charset="-128"/>
                <a:ea typeface="ＭＳ ゴシック" panose="020B0609070205080204" pitchFamily="49" charset="-128"/>
              </a:rPr>
              <a:t>年法律第</a:t>
            </a:r>
            <a:r>
              <a:rPr lang="en-US" altLang="ja-JP" sz="1200" dirty="0">
                <a:solidFill>
                  <a:schemeClr val="tx1"/>
                </a:solidFill>
                <a:latin typeface="ＭＳ ゴシック" panose="020B0609070205080204" pitchFamily="49" charset="-128"/>
                <a:ea typeface="ＭＳ ゴシック" panose="020B0609070205080204" pitchFamily="49" charset="-128"/>
              </a:rPr>
              <a:t>100</a:t>
            </a:r>
            <a:r>
              <a:rPr lang="ja-JP" altLang="en-US" sz="1200" dirty="0">
                <a:solidFill>
                  <a:schemeClr val="tx1"/>
                </a:solidFill>
                <a:latin typeface="ＭＳ ゴシック" panose="020B0609070205080204" pitchFamily="49" charset="-128"/>
                <a:ea typeface="ＭＳ ゴシック" panose="020B0609070205080204" pitchFamily="49" charset="-128"/>
              </a:rPr>
              <a:t>号）第</a:t>
            </a:r>
            <a:r>
              <a:rPr lang="en-US" altLang="ja-JP" sz="1200" dirty="0">
                <a:solidFill>
                  <a:schemeClr val="tx1"/>
                </a:solidFill>
                <a:latin typeface="ＭＳ ゴシック" panose="020B0609070205080204" pitchFamily="49" charset="-128"/>
                <a:ea typeface="ＭＳ ゴシック" panose="020B0609070205080204" pitchFamily="49" charset="-128"/>
              </a:rPr>
              <a:t>12</a:t>
            </a:r>
            <a:r>
              <a:rPr lang="ja-JP" altLang="en-US" sz="1200" dirty="0">
                <a:solidFill>
                  <a:schemeClr val="tx1"/>
                </a:solidFill>
                <a:latin typeface="ＭＳ ゴシック" panose="020B0609070205080204" pitchFamily="49" charset="-128"/>
                <a:ea typeface="ＭＳ ゴシック" panose="020B0609070205080204" pitchFamily="49" charset="-128"/>
              </a:rPr>
              <a:t>条第１項第４号に規定する</a:t>
            </a:r>
            <a:r>
              <a:rPr lang="ja-JP" altLang="en-US" sz="1200" dirty="0" smtClean="0">
                <a:solidFill>
                  <a:schemeClr val="tx1"/>
                </a:solidFill>
                <a:latin typeface="ＭＳ ゴシック" panose="020B0609070205080204" pitchFamily="49" charset="-128"/>
                <a:ea typeface="ＭＳ ゴシック" panose="020B0609070205080204" pitchFamily="49" charset="-128"/>
              </a:rPr>
              <a:t>阪</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　　　神高速</a:t>
            </a:r>
            <a:r>
              <a:rPr lang="ja-JP" altLang="en-US" sz="1200" dirty="0">
                <a:solidFill>
                  <a:schemeClr val="tx1"/>
                </a:solidFill>
                <a:latin typeface="ＭＳ ゴシック" panose="020B0609070205080204" pitchFamily="49" charset="-128"/>
                <a:ea typeface="ＭＳ ゴシック" panose="020B0609070205080204" pitchFamily="49" charset="-128"/>
              </a:rPr>
              <a:t>道路</a:t>
            </a:r>
          </a:p>
          <a:p>
            <a:r>
              <a:rPr lang="ja-JP" altLang="en-US" sz="1200" dirty="0">
                <a:solidFill>
                  <a:schemeClr val="tx1"/>
                </a:solidFill>
                <a:latin typeface="ＭＳ ゴシック" panose="020B0609070205080204" pitchFamily="49" charset="-128"/>
                <a:ea typeface="ＭＳ ゴシック" panose="020B0609070205080204" pitchFamily="49" charset="-128"/>
              </a:rPr>
              <a:t>　　　ニ　都市計画法第</a:t>
            </a:r>
            <a:r>
              <a:rPr lang="en-US" altLang="ja-JP" sz="1200" dirty="0">
                <a:solidFill>
                  <a:schemeClr val="tx1"/>
                </a:solidFill>
                <a:latin typeface="ＭＳ ゴシック" panose="020B0609070205080204" pitchFamily="49" charset="-128"/>
                <a:ea typeface="ＭＳ ゴシック" panose="020B0609070205080204" pitchFamily="49" charset="-128"/>
              </a:rPr>
              <a:t>11</a:t>
            </a:r>
            <a:r>
              <a:rPr lang="ja-JP" altLang="en-US" sz="1200" dirty="0">
                <a:solidFill>
                  <a:schemeClr val="tx1"/>
                </a:solidFill>
                <a:latin typeface="ＭＳ ゴシック" panose="020B0609070205080204" pitchFamily="49" charset="-128"/>
                <a:ea typeface="ＭＳ ゴシック" panose="020B0609070205080204" pitchFamily="49" charset="-128"/>
              </a:rPr>
              <a:t>条第１項第１号に掲げる都市高速鉄道</a:t>
            </a:r>
          </a:p>
          <a:p>
            <a:r>
              <a:rPr lang="ja-JP" altLang="en-US" sz="1200" dirty="0">
                <a:solidFill>
                  <a:schemeClr val="tx1"/>
                </a:solidFill>
                <a:latin typeface="ＭＳ ゴシック" panose="020B0609070205080204" pitchFamily="49" charset="-128"/>
                <a:ea typeface="ＭＳ ゴシック" panose="020B0609070205080204" pitchFamily="49" charset="-128"/>
              </a:rPr>
              <a:t>　　　ホ　都市計画法第</a:t>
            </a:r>
            <a:r>
              <a:rPr lang="en-US" altLang="ja-JP" sz="1200" dirty="0">
                <a:solidFill>
                  <a:schemeClr val="tx1"/>
                </a:solidFill>
                <a:latin typeface="ＭＳ ゴシック" panose="020B0609070205080204" pitchFamily="49" charset="-128"/>
                <a:ea typeface="ＭＳ ゴシック" panose="020B0609070205080204" pitchFamily="49" charset="-128"/>
              </a:rPr>
              <a:t>11</a:t>
            </a:r>
            <a:r>
              <a:rPr lang="ja-JP" altLang="en-US" sz="1200" dirty="0">
                <a:solidFill>
                  <a:schemeClr val="tx1"/>
                </a:solidFill>
                <a:latin typeface="ＭＳ ゴシック" panose="020B0609070205080204" pitchFamily="49" charset="-128"/>
                <a:ea typeface="ＭＳ ゴシック" panose="020B0609070205080204" pitchFamily="49" charset="-128"/>
              </a:rPr>
              <a:t>条第１項第９号に掲げる一団地の官公庁施設</a:t>
            </a:r>
          </a:p>
          <a:p>
            <a:r>
              <a:rPr lang="ja-JP" altLang="en-US" sz="1200" dirty="0">
                <a:solidFill>
                  <a:schemeClr val="tx1"/>
                </a:solidFill>
                <a:latin typeface="ＭＳ ゴシック" panose="020B0609070205080204" pitchFamily="49" charset="-128"/>
                <a:ea typeface="ＭＳ ゴシック" panose="020B0609070205080204" pitchFamily="49" charset="-128"/>
              </a:rPr>
              <a:t>　　⑥　都市計画法第</a:t>
            </a:r>
            <a:r>
              <a:rPr lang="en-US" altLang="ja-JP" sz="1200" dirty="0">
                <a:solidFill>
                  <a:schemeClr val="tx1"/>
                </a:solidFill>
                <a:latin typeface="ＭＳ ゴシック" panose="020B0609070205080204" pitchFamily="49" charset="-128"/>
                <a:ea typeface="ＭＳ ゴシック" panose="020B0609070205080204" pitchFamily="49" charset="-128"/>
              </a:rPr>
              <a:t>12</a:t>
            </a:r>
            <a:r>
              <a:rPr lang="ja-JP" altLang="en-US" sz="1200" dirty="0">
                <a:solidFill>
                  <a:schemeClr val="tx1"/>
                </a:solidFill>
                <a:latin typeface="ＭＳ ゴシック" panose="020B0609070205080204" pitchFamily="49" charset="-128"/>
                <a:ea typeface="ＭＳ ゴシック" panose="020B0609070205080204" pitchFamily="49" charset="-128"/>
              </a:rPr>
              <a:t>条の２第１項第５号に掲げる予定区域に関する都市</a:t>
            </a:r>
            <a:r>
              <a:rPr lang="ja-JP" altLang="en-US" sz="1200" dirty="0" smtClean="0">
                <a:solidFill>
                  <a:schemeClr val="tx1"/>
                </a:solidFill>
                <a:latin typeface="ＭＳ ゴシック" panose="020B0609070205080204" pitchFamily="49" charset="-128"/>
                <a:ea typeface="ＭＳ ゴシック" panose="020B0609070205080204" pitchFamily="49" charset="-128"/>
              </a:rPr>
              <a:t>計画</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endParaRPr lang="ja-JP" altLang="en-US" sz="800" dirty="0">
              <a:solidFill>
                <a:schemeClr val="tx1"/>
              </a:solidFill>
              <a:latin typeface="ＭＳ ゴシック" panose="020B0609070205080204" pitchFamily="49" charset="-128"/>
              <a:ea typeface="ＭＳ ゴシック" panose="020B0609070205080204" pitchFamily="49" charset="-128"/>
            </a:endParaRPr>
          </a:p>
        </p:txBody>
      </p:sp>
      <p:sp>
        <p:nvSpPr>
          <p:cNvPr id="3" name="正方形/長方形 2"/>
          <p:cNvSpPr/>
          <p:nvPr/>
        </p:nvSpPr>
        <p:spPr>
          <a:xfrm>
            <a:off x="93711" y="6021288"/>
            <a:ext cx="8942785" cy="800219"/>
          </a:xfrm>
          <a:prstGeom prst="rect">
            <a:avLst/>
          </a:prstGeom>
          <a:ln w="12700">
            <a:solidFill>
              <a:schemeClr val="accent1"/>
            </a:solidFill>
          </a:ln>
        </p:spPr>
        <p:txBody>
          <a:bodyPr wrap="square">
            <a:spAutoFit/>
          </a:bodyPr>
          <a:lstStyle/>
          <a:p>
            <a:endParaRPr lang="en-US" altLang="ja-JP" sz="500" b="1" dirty="0" smtClean="0">
              <a:solidFill>
                <a:srgbClr val="002060"/>
              </a:solidFill>
              <a:latin typeface="・ｭ・ｳ 譏取悃"/>
            </a:endParaRPr>
          </a:p>
          <a:p>
            <a:r>
              <a:rPr lang="ja-JP" altLang="en-US" sz="1200" b="1" dirty="0" smtClean="0">
                <a:latin typeface="・ｭ・ｳ 譏取悃"/>
              </a:rPr>
              <a:t>附則　（</a:t>
            </a:r>
            <a:r>
              <a:rPr lang="ja-JP" altLang="en-US" sz="1200" b="1" dirty="0">
                <a:latin typeface="・ｭ・ｳ 譏取悃"/>
              </a:rPr>
              <a:t>事務執行に係る手続及び体制の整備等の検討等）</a:t>
            </a:r>
          </a:p>
          <a:p>
            <a:r>
              <a:rPr lang="ja-JP" altLang="en-US" sz="1200" dirty="0" smtClean="0">
                <a:latin typeface="・ｭ・ｳ 譏取悃"/>
              </a:rPr>
              <a:t>　第９条</a:t>
            </a:r>
            <a:r>
              <a:rPr lang="ja-JP" altLang="en-US" sz="1200" dirty="0">
                <a:latin typeface="・ｭ・ｳ 譏取悃"/>
              </a:rPr>
              <a:t>第３項の規定を踏まえ、この条例の施行後速やかに、同項各号に掲げる事務</a:t>
            </a:r>
            <a:r>
              <a:rPr lang="ja-JP" altLang="en-US" sz="1200" dirty="0" smtClean="0">
                <a:latin typeface="・ｭ・ｳ 譏取悃"/>
              </a:rPr>
              <a:t>の円滑</a:t>
            </a:r>
            <a:r>
              <a:rPr lang="ja-JP" altLang="en-US" sz="1200" dirty="0">
                <a:latin typeface="・ｭ・ｳ 譏取悃"/>
              </a:rPr>
              <a:t>な実施のための手続及び体制の整備その他必要な事項について検討を行い、事務の委託に</a:t>
            </a:r>
            <a:r>
              <a:rPr lang="ja-JP" altLang="en-US" sz="1200" dirty="0" smtClean="0">
                <a:latin typeface="・ｭ・ｳ 譏取悃"/>
              </a:rPr>
              <a:t>向けた</a:t>
            </a:r>
            <a:r>
              <a:rPr lang="ja-JP" altLang="en-US" sz="1200" dirty="0">
                <a:latin typeface="・ｭ・ｳ 譏取悃"/>
              </a:rPr>
              <a:t>所定の手続を行うものとする</a:t>
            </a:r>
            <a:r>
              <a:rPr lang="ja-JP" altLang="en-US" sz="1200" dirty="0" smtClean="0">
                <a:latin typeface="・ｭ・ｳ 譏取悃"/>
              </a:rPr>
              <a:t>。</a:t>
            </a:r>
            <a:endParaRPr lang="en-US" altLang="ja-JP" sz="1200" dirty="0" smtClean="0">
              <a:latin typeface="・ｭ・ｳ 譏取悃"/>
            </a:endParaRPr>
          </a:p>
          <a:p>
            <a:endParaRPr lang="ja-JP" altLang="en-US" sz="500" dirty="0">
              <a:solidFill>
                <a:srgbClr val="002060"/>
              </a:solidFill>
            </a:endParaRPr>
          </a:p>
        </p:txBody>
      </p:sp>
    </p:spTree>
    <p:extLst>
      <p:ext uri="{BB962C8B-B14F-4D97-AF65-F5344CB8AC3E}">
        <p14:creationId xmlns:p14="http://schemas.microsoft.com/office/powerpoint/2010/main" val="3344959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85000"/>
          </a:schemeClr>
        </a:solidFill>
        <a:ln>
          <a:noFill/>
        </a:ln>
      </a:spPr>
      <a:bodyPr rtlCol="0" anchor="ctr"/>
      <a:lstStyle>
        <a:defPPr algn="ctr">
          <a:defRPr kumimoji="1" dirty="0">
            <a:solidFill>
              <a:srgbClr val="00206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5A2863-7785-469C-B3B1-F2A678251D79}">
  <ds:schemaRefs>
    <ds:schemaRef ds:uri="http://purl.org/dc/terms/"/>
    <ds:schemaRef ds:uri="http://purl.org/dc/dcmitype/"/>
    <ds:schemaRef ds:uri="http://schemas.microsoft.com/office/2006/documentManagement/types"/>
    <ds:schemaRef ds:uri="http://schemas.microsoft.com/office/2006/metadata/properties"/>
    <ds:schemaRef ds:uri="2be2acaf-88a6-4029-b366-c28176c79890"/>
    <ds:schemaRef ds:uri="http://purl.org/dc/elements/1.1/"/>
    <ds:schemaRef ds:uri="http://www.w3.org/XML/1998/namespace"/>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A30C22DA-4779-43C0-9BAC-08E3D8A497EB}">
  <ds:schemaRefs>
    <ds:schemaRef ds:uri="http://schemas.microsoft.com/sharepoint/v3/contenttype/forms"/>
  </ds:schemaRefs>
</ds:datastoreItem>
</file>

<file path=customXml/itemProps3.xml><?xml version="1.0" encoding="utf-8"?>
<ds:datastoreItem xmlns:ds="http://schemas.openxmlformats.org/officeDocument/2006/customXml" ds:itemID="{97DF86EC-0CBD-4103-891C-B753F36B5D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e2acaf-88a6-4029-b366-c28176c79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