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633" r:id="rId2"/>
    <p:sldId id="634" r:id="rId3"/>
    <p:sldId id="635" r:id="rId4"/>
    <p:sldId id="636" r:id="rId5"/>
    <p:sldId id="637" r:id="rId6"/>
    <p:sldId id="638" r:id="rId7"/>
    <p:sldId id="639" r:id="rId8"/>
    <p:sldId id="640" r:id="rId9"/>
    <p:sldId id="641" r:id="rId10"/>
    <p:sldId id="642"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8233" autoAdjust="0"/>
  </p:normalViewPr>
  <p:slideViewPr>
    <p:cSldViewPr>
      <p:cViewPr>
        <p:scale>
          <a:sx n="74" d="100"/>
          <a:sy n="74" d="100"/>
        </p:scale>
        <p:origin x="-13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6A3D9556-3059-4603-8C81-D6464DC8E1A7}" type="datetimeFigureOut">
              <a:rPr kumimoji="1" lang="ja-JP" altLang="en-US" smtClean="0"/>
              <a:pPr/>
              <a:t>2016/12/15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E7ED257-99EF-47C0-B06D-1D909E6AE788}" type="slidenum">
              <a:rPr kumimoji="1" lang="ja-JP" altLang="en-US" smtClean="0"/>
              <a:pPr/>
              <a:t>‹#›</a:t>
            </a:fld>
            <a:endParaRPr kumimoji="1" lang="ja-JP" altLang="en-US"/>
          </a:p>
        </p:txBody>
      </p:sp>
    </p:spTree>
    <p:extLst>
      <p:ext uri="{BB962C8B-B14F-4D97-AF65-F5344CB8AC3E}">
        <p14:creationId xmlns:p14="http://schemas.microsoft.com/office/powerpoint/2010/main" val="211873706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1738BFF-D01A-4189-BB82-630ABF3EB28B}" type="datetimeFigureOut">
              <a:rPr kumimoji="1" lang="ja-JP" altLang="en-US" smtClean="0"/>
              <a:pPr/>
              <a:t>2016/12/15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6B93EE4-25DC-444E-837B-5BC680D084E0}" type="slidenum">
              <a:rPr kumimoji="1" lang="ja-JP" altLang="en-US" smtClean="0"/>
              <a:pPr/>
              <a:t>‹#›</a:t>
            </a:fld>
            <a:endParaRPr kumimoji="1" lang="ja-JP" altLang="en-US"/>
          </a:p>
        </p:txBody>
      </p:sp>
    </p:spTree>
    <p:extLst>
      <p:ext uri="{BB962C8B-B14F-4D97-AF65-F5344CB8AC3E}">
        <p14:creationId xmlns:p14="http://schemas.microsoft.com/office/powerpoint/2010/main" val="157489728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ln/>
        </p:spPr>
      </p:sp>
      <p:sp>
        <p:nvSpPr>
          <p:cNvPr id="153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
        <p:nvSpPr>
          <p:cNvPr id="1536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A48027C3-7CCF-43F6-9497-6F690B6B70A8}" type="slidenum">
              <a:rPr kumimoji="0" lang="ja-JP" altLang="en-US" smtClean="0"/>
              <a:pPr eaLnBrk="1" hangingPunct="1"/>
              <a:t>1</a:t>
            </a:fld>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ln/>
        </p:spPr>
      </p:sp>
      <p:sp>
        <p:nvSpPr>
          <p:cNvPr id="1638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
        <p:nvSpPr>
          <p:cNvPr id="1638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0CDAC71-9C9E-4A38-9524-6B2D88ACDBCD}" type="slidenum">
              <a:rPr lang="ja-JP" altLang="en-US" smtClean="0">
                <a:solidFill>
                  <a:srgbClr val="000000"/>
                </a:solidFill>
              </a:rPr>
              <a:pPr eaLnBrk="1" hangingPunct="1"/>
              <a:t>4</a:t>
            </a:fld>
            <a:endParaRPr lang="ja-JP" altLang="en-US"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a:ln/>
        </p:spPr>
      </p:sp>
      <p:sp>
        <p:nvSpPr>
          <p:cNvPr id="174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ea typeface="ＭＳ Ｐ明朝" charset="-128"/>
            </a:endParaRPr>
          </a:p>
        </p:txBody>
      </p:sp>
      <p:sp>
        <p:nvSpPr>
          <p:cNvPr id="1741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35E489EF-C868-4CF7-9A7A-867A62BA1A50}" type="slidenum">
              <a:rPr lang="ja-JP" altLang="en-US" smtClean="0">
                <a:solidFill>
                  <a:srgbClr val="000000"/>
                </a:solidFill>
              </a:rPr>
              <a:pPr eaLnBrk="1" hangingPunct="1"/>
              <a:t>6</a:t>
            </a:fld>
            <a:endParaRPr lang="ja-JP"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0F8FE80-A4A3-4676-A5C9-3144C939770E}" type="datetime1">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5982211-4320-44AC-9972-2930EC702549}" type="datetime1">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A340F84-BAA2-4014-AB73-32E82E5F222B}" type="datetime1">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30A3E4-6740-45FF-8EED-215F06ED20D1}" type="datetime1">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0024E8E-1C57-4321-A0C9-4C60A3DBA622}" type="datetime1">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038B915-E8DB-478F-A09A-9874071DB823}" type="datetime1">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410449-82B8-4FD0-BD9B-4A4B5C3CB173}" type="datetime1">
              <a:rPr kumimoji="1" lang="ja-JP" altLang="en-US" smtClean="0"/>
              <a:t>2016/12/15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8A1E5D7-DDD3-4ECD-970D-662B8424F14D}" type="datetime1">
              <a:rPr kumimoji="1" lang="ja-JP" altLang="en-US" smtClean="0"/>
              <a:t>2016/12/15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48528B5-A2BB-44AE-B066-90DDC35C3A02}" type="datetime1">
              <a:rPr kumimoji="1" lang="ja-JP" altLang="en-US" smtClean="0"/>
              <a:t>2016/12/15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6974904" y="6448251"/>
            <a:ext cx="2133600" cy="365125"/>
          </a:xfr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EEFFAE0-6A26-4871-9F16-328B6E780569}" type="datetime1">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BEB4171-D02F-44FF-B1C4-691536C004CD}" type="datetime1">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3DD7F-DBE5-4124-A39D-E538CDE76D13}" type="datetime1">
              <a:rPr kumimoji="1" lang="ja-JP" altLang="en-US" smtClean="0"/>
              <a:t>2016/12/15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767" name="Group 167"/>
          <p:cNvGraphicFramePr>
            <a:graphicFrameLocks noGrp="1"/>
          </p:cNvGraphicFramePr>
          <p:nvPr>
            <p:extLst>
              <p:ext uri="{D42A27DB-BD31-4B8C-83A1-F6EECF244321}">
                <p14:modId xmlns:p14="http://schemas.microsoft.com/office/powerpoint/2010/main" val="3929180725"/>
              </p:ext>
            </p:extLst>
          </p:nvPr>
        </p:nvGraphicFramePr>
        <p:xfrm>
          <a:off x="250825" y="923925"/>
          <a:ext cx="8713788" cy="5508625"/>
        </p:xfrm>
        <a:graphic>
          <a:graphicData uri="http://schemas.openxmlformats.org/drawingml/2006/table">
            <a:tbl>
              <a:tblPr/>
              <a:tblGrid>
                <a:gridCol w="649288"/>
                <a:gridCol w="1800225"/>
                <a:gridCol w="2232025"/>
                <a:gridCol w="2087562"/>
                <a:gridCol w="1944688"/>
              </a:tblGrid>
              <a:tr h="30481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038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ts val="800"/>
                        </a:lnSpc>
                        <a:spcBef>
                          <a:spcPct val="2000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２０２０年に向けた都市魅力創造</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大阪における観光資源の強化、都市魅力の向上</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統合型リゾートの立地促進</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20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万博記念公園南側ゾーンへの複合型エンターテイメント施設の立地</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117" name="Text Box 23"/>
          <p:cNvSpPr txBox="1">
            <a:spLocks noChangeArrowheads="1"/>
          </p:cNvSpPr>
          <p:nvPr/>
        </p:nvSpPr>
        <p:spPr bwMode="auto">
          <a:xfrm>
            <a:off x="311150" y="1249363"/>
            <a:ext cx="4202113"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（１）</a:t>
            </a:r>
            <a:r>
              <a:rPr lang="ja-JP" altLang="en-US" sz="1200">
                <a:ea typeface="HGPｺﾞｼｯｸE" pitchFamily="50" charset="-128"/>
              </a:rPr>
              <a:t>世界的な創造都市、</a:t>
            </a:r>
            <a:r>
              <a:rPr lang="ja-JP" altLang="en-US" sz="1200">
                <a:solidFill>
                  <a:srgbClr val="000000"/>
                </a:solidFill>
                <a:ea typeface="HGPｺﾞｼｯｸE" pitchFamily="50" charset="-128"/>
              </a:rPr>
              <a:t>国際エンターテイメント都市の創出</a:t>
            </a:r>
          </a:p>
        </p:txBody>
      </p:sp>
      <p:sp>
        <p:nvSpPr>
          <p:cNvPr id="4118" name="Text Box 97"/>
          <p:cNvSpPr txBox="1">
            <a:spLocks noChangeArrowheads="1"/>
          </p:cNvSpPr>
          <p:nvPr/>
        </p:nvSpPr>
        <p:spPr bwMode="auto">
          <a:xfrm>
            <a:off x="307975" y="1722438"/>
            <a:ext cx="554038"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a:ea typeface="HGPｺﾞｼｯｸE" pitchFamily="50" charset="-128"/>
              </a:rPr>
              <a:t>世界的な創造都市、世界最高水準のエンターテイメント都市の創出</a:t>
            </a:r>
          </a:p>
        </p:txBody>
      </p:sp>
      <p:sp>
        <p:nvSpPr>
          <p:cNvPr id="4119" name="Text Box 107"/>
          <p:cNvSpPr txBox="1">
            <a:spLocks noChangeArrowheads="1"/>
          </p:cNvSpPr>
          <p:nvPr/>
        </p:nvSpPr>
        <p:spPr bwMode="auto">
          <a:xfrm>
            <a:off x="539750" y="6467475"/>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sp>
        <p:nvSpPr>
          <p:cNvPr id="4120" name="Rectangle 108"/>
          <p:cNvSpPr>
            <a:spLocks noChangeArrowheads="1"/>
          </p:cNvSpPr>
          <p:nvPr/>
        </p:nvSpPr>
        <p:spPr bwMode="auto">
          <a:xfrm>
            <a:off x="1079500" y="6480175"/>
            <a:ext cx="252413"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4121" name="Rectangle 109"/>
          <p:cNvSpPr>
            <a:spLocks noChangeArrowheads="1"/>
          </p:cNvSpPr>
          <p:nvPr/>
        </p:nvSpPr>
        <p:spPr bwMode="auto">
          <a:xfrm>
            <a:off x="4232275" y="6467475"/>
            <a:ext cx="268288"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4122" name="Line 140"/>
          <p:cNvSpPr>
            <a:spLocks noChangeShapeType="1"/>
          </p:cNvSpPr>
          <p:nvPr/>
        </p:nvSpPr>
        <p:spPr bwMode="auto">
          <a:xfrm flipV="1">
            <a:off x="4505325" y="1882775"/>
            <a:ext cx="4314825"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3" name="Line 140"/>
          <p:cNvSpPr>
            <a:spLocks noChangeShapeType="1"/>
          </p:cNvSpPr>
          <p:nvPr/>
        </p:nvSpPr>
        <p:spPr bwMode="auto">
          <a:xfrm flipV="1">
            <a:off x="3875088" y="4813300"/>
            <a:ext cx="4945062" cy="9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4" name="Line 170"/>
          <p:cNvSpPr>
            <a:spLocks noChangeShapeType="1"/>
          </p:cNvSpPr>
          <p:nvPr/>
        </p:nvSpPr>
        <p:spPr bwMode="auto">
          <a:xfrm>
            <a:off x="3779838" y="5969000"/>
            <a:ext cx="5040312" cy="301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5" name="Rectangle 57"/>
          <p:cNvSpPr>
            <a:spLocks noChangeArrowheads="1"/>
          </p:cNvSpPr>
          <p:nvPr/>
        </p:nvSpPr>
        <p:spPr bwMode="auto">
          <a:xfrm>
            <a:off x="3944938" y="5681663"/>
            <a:ext cx="917575" cy="6064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活性化プラン</a:t>
            </a:r>
          </a:p>
          <a:p>
            <a:pPr algn="ctr"/>
            <a:r>
              <a:rPr lang="ja-JP" altLang="en-US" sz="1000">
                <a:ea typeface="HGPｺﾞｼｯｸE" pitchFamily="50" charset="-128"/>
              </a:rPr>
              <a:t>（案）策定</a:t>
            </a:r>
            <a:endParaRPr lang="en-US" altLang="ja-JP" sz="1000">
              <a:ea typeface="HGPｺﾞｼｯｸE" pitchFamily="50" charset="-128"/>
            </a:endParaRPr>
          </a:p>
          <a:p>
            <a:pPr algn="ctr"/>
            <a:r>
              <a:rPr lang="ja-JP" altLang="en-US" sz="1000">
                <a:ea typeface="HGPｺﾞｼｯｸE" pitchFamily="50" charset="-128"/>
              </a:rPr>
              <a:t>事業者公募</a:t>
            </a:r>
          </a:p>
        </p:txBody>
      </p:sp>
      <p:sp>
        <p:nvSpPr>
          <p:cNvPr id="4126" name="Rectangle 57"/>
          <p:cNvSpPr>
            <a:spLocks noChangeArrowheads="1"/>
          </p:cNvSpPr>
          <p:nvPr/>
        </p:nvSpPr>
        <p:spPr bwMode="auto">
          <a:xfrm>
            <a:off x="2801938" y="5640388"/>
            <a:ext cx="1073150" cy="668337"/>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万博記念公園</a:t>
            </a:r>
            <a:endParaRPr lang="en-US" altLang="ja-JP" sz="1000">
              <a:ea typeface="HGPｺﾞｼｯｸE" pitchFamily="50" charset="-128"/>
            </a:endParaRPr>
          </a:p>
          <a:p>
            <a:pPr algn="ctr"/>
            <a:r>
              <a:rPr lang="ja-JP" altLang="en-US" sz="1000">
                <a:ea typeface="HGPｺﾞｼｯｸE" pitchFamily="50" charset="-128"/>
              </a:rPr>
              <a:t>南側ゾーン活性化</a:t>
            </a:r>
            <a:endParaRPr lang="en-US" altLang="ja-JP" sz="1000">
              <a:ea typeface="HGPｺﾞｼｯｸE" pitchFamily="50" charset="-128"/>
            </a:endParaRPr>
          </a:p>
          <a:p>
            <a:pPr algn="ctr"/>
            <a:r>
              <a:rPr lang="ja-JP" altLang="en-US" sz="1000">
                <a:ea typeface="HGPｺﾞｼｯｸE" pitchFamily="50" charset="-128"/>
              </a:rPr>
              <a:t>プラン検討委員会</a:t>
            </a:r>
          </a:p>
        </p:txBody>
      </p:sp>
      <p:sp>
        <p:nvSpPr>
          <p:cNvPr id="4127" name="Rectangle 169"/>
          <p:cNvSpPr>
            <a:spLocks noChangeArrowheads="1"/>
          </p:cNvSpPr>
          <p:nvPr/>
        </p:nvSpPr>
        <p:spPr bwMode="auto">
          <a:xfrm>
            <a:off x="5308600" y="5751513"/>
            <a:ext cx="1887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ea typeface="HGPｺﾞｼｯｸE" pitchFamily="50" charset="-128"/>
              </a:rPr>
              <a:t>施設の立地</a:t>
            </a:r>
          </a:p>
        </p:txBody>
      </p:sp>
      <p:cxnSp>
        <p:nvCxnSpPr>
          <p:cNvPr id="36" name="直線コネクタ 35"/>
          <p:cNvCxnSpPr/>
          <p:nvPr/>
        </p:nvCxnSpPr>
        <p:spPr>
          <a:xfrm>
            <a:off x="250825" y="5492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29" name="テキスト ボックス 37"/>
          <p:cNvSpPr txBox="1">
            <a:spLocks noChangeArrowheads="1"/>
          </p:cNvSpPr>
          <p:nvPr/>
        </p:nvSpPr>
        <p:spPr bwMode="auto">
          <a:xfrm>
            <a:off x="250825" y="149225"/>
            <a:ext cx="7850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000">
                <a:latin typeface="Meiryo UI" pitchFamily="50" charset="-128"/>
                <a:ea typeface="Meiryo UI" pitchFamily="50" charset="-128"/>
                <a:cs typeface="Meiryo UI" pitchFamily="50" charset="-128"/>
              </a:rPr>
              <a:t>別添資料　　主な取組の工程イメージ　　</a:t>
            </a:r>
            <a:r>
              <a:rPr lang="ja-JP" altLang="en-US">
                <a:latin typeface="Meiryo UI" pitchFamily="50" charset="-128"/>
                <a:ea typeface="Meiryo UI" pitchFamily="50" charset="-128"/>
                <a:cs typeface="Meiryo UI" pitchFamily="50" charset="-128"/>
              </a:rPr>
              <a:t>１．内外の集客力向上</a:t>
            </a:r>
            <a:endParaRPr lang="en-US" altLang="ja-JP" sz="2000">
              <a:latin typeface="Meiryo UI" pitchFamily="50" charset="-128"/>
              <a:ea typeface="Meiryo UI" pitchFamily="50" charset="-128"/>
              <a:cs typeface="Meiryo UI" pitchFamily="50" charset="-128"/>
            </a:endParaRPr>
          </a:p>
        </p:txBody>
      </p:sp>
      <p:sp>
        <p:nvSpPr>
          <p:cNvPr id="4132" name="Rectangle 141"/>
          <p:cNvSpPr>
            <a:spLocks noChangeArrowheads="1"/>
          </p:cNvSpPr>
          <p:nvPr/>
        </p:nvSpPr>
        <p:spPr bwMode="auto">
          <a:xfrm>
            <a:off x="2700338" y="4476750"/>
            <a:ext cx="987425" cy="588963"/>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大阪ｴﾝﾀｰﾃｲﾒﾝﾄ</a:t>
            </a:r>
            <a:endParaRPr lang="en-US" altLang="ja-JP" sz="1000">
              <a:ea typeface="HGPｺﾞｼｯｸE" pitchFamily="50" charset="-128"/>
            </a:endParaRPr>
          </a:p>
          <a:p>
            <a:pPr algn="ctr"/>
            <a:r>
              <a:rPr lang="ja-JP" altLang="en-US" sz="1000">
                <a:ea typeface="HGPｺﾞｼｯｸE" pitchFamily="50" charset="-128"/>
              </a:rPr>
              <a:t>都市構想</a:t>
            </a:r>
            <a:endParaRPr lang="en-US" altLang="ja-JP" sz="1000">
              <a:ea typeface="HGPｺﾞｼｯｸE" pitchFamily="50" charset="-128"/>
            </a:endParaRPr>
          </a:p>
          <a:p>
            <a:pPr algn="ctr"/>
            <a:r>
              <a:rPr lang="ja-JP" altLang="en-US" sz="1000">
                <a:ea typeface="HGPｺﾞｼｯｸE" pitchFamily="50" charset="-128"/>
              </a:rPr>
              <a:t>推進検討会</a:t>
            </a:r>
          </a:p>
        </p:txBody>
      </p:sp>
      <p:sp>
        <p:nvSpPr>
          <p:cNvPr id="4133" name="Rectangle 142"/>
          <p:cNvSpPr>
            <a:spLocks noChangeArrowheads="1"/>
          </p:cNvSpPr>
          <p:nvPr/>
        </p:nvSpPr>
        <p:spPr bwMode="auto">
          <a:xfrm>
            <a:off x="4473575" y="4222750"/>
            <a:ext cx="388938" cy="863600"/>
          </a:xfrm>
          <a:prstGeom prst="rect">
            <a:avLst/>
          </a:prstGeom>
          <a:solidFill>
            <a:schemeClr val="accent1"/>
          </a:solidFill>
          <a:ln w="3175">
            <a:solidFill>
              <a:schemeClr val="tx1"/>
            </a:solidFill>
            <a:miter lim="800000"/>
            <a:headEnd/>
            <a:tailEnd/>
          </a:ln>
        </p:spPr>
        <p:txBody>
          <a:bodyPr vert="eaVert" wrap="none" anchor="ctr"/>
          <a:lstStyle/>
          <a:p>
            <a:r>
              <a:rPr lang="ja-JP" altLang="en-US" sz="1000">
                <a:latin typeface="HGPｺﾞｼｯｸE" pitchFamily="50" charset="-128"/>
                <a:ea typeface="HGPｺﾞｼｯｸE" pitchFamily="50" charset="-128"/>
              </a:rPr>
              <a:t>基本コンセプト</a:t>
            </a:r>
            <a:endParaRPr lang="en-US" altLang="ja-JP" sz="1000">
              <a:latin typeface="HGPｺﾞｼｯｸE" pitchFamily="50" charset="-128"/>
              <a:ea typeface="HGPｺﾞｼｯｸE" pitchFamily="50" charset="-128"/>
            </a:endParaRPr>
          </a:p>
          <a:p>
            <a:r>
              <a:rPr lang="ja-JP" altLang="en-US" sz="1000">
                <a:latin typeface="HGPｺﾞｼｯｸE" pitchFamily="50" charset="-128"/>
                <a:ea typeface="HGPｺﾞｼｯｸE" pitchFamily="50" charset="-128"/>
              </a:rPr>
              <a:t>案策定</a:t>
            </a:r>
          </a:p>
        </p:txBody>
      </p:sp>
      <p:sp>
        <p:nvSpPr>
          <p:cNvPr id="4134" name="Rectangle 141"/>
          <p:cNvSpPr>
            <a:spLocks noChangeArrowheads="1"/>
          </p:cNvSpPr>
          <p:nvPr/>
        </p:nvSpPr>
        <p:spPr bwMode="auto">
          <a:xfrm>
            <a:off x="3708400" y="4476750"/>
            <a:ext cx="714375" cy="588963"/>
          </a:xfrm>
          <a:prstGeom prst="rect">
            <a:avLst/>
          </a:prstGeom>
          <a:solidFill>
            <a:schemeClr val="accent1"/>
          </a:solidFill>
          <a:ln w="3175">
            <a:solidFill>
              <a:schemeClr val="tx1"/>
            </a:solidFill>
            <a:miter lim="800000"/>
            <a:headEnd/>
            <a:tailEnd/>
          </a:ln>
        </p:spPr>
        <p:txBody>
          <a:bodyPr wrap="none" anchor="ctr"/>
          <a:lstStyle/>
          <a:p>
            <a:pPr algn="ctr"/>
            <a:r>
              <a:rPr lang="ja-JP" altLang="en-US" sz="1000" dirty="0">
                <a:ea typeface="HGPｺﾞｼｯｸE" pitchFamily="50" charset="-128"/>
              </a:rPr>
              <a:t>大阪府市</a:t>
            </a:r>
            <a:endParaRPr lang="en-US" altLang="ja-JP" sz="1000" dirty="0">
              <a:ea typeface="HGPｺﾞｼｯｸE" pitchFamily="50" charset="-128"/>
            </a:endParaRPr>
          </a:p>
          <a:p>
            <a:pPr algn="ctr"/>
            <a:r>
              <a:rPr lang="en-US" altLang="ja-JP" sz="1000" dirty="0">
                <a:ea typeface="HGPｺﾞｼｯｸE" pitchFamily="50" charset="-128"/>
              </a:rPr>
              <a:t>IR</a:t>
            </a:r>
            <a:r>
              <a:rPr lang="ja-JP" altLang="en-US" sz="1000" dirty="0">
                <a:ea typeface="HGPｺﾞｼｯｸE" pitchFamily="50" charset="-128"/>
              </a:rPr>
              <a:t>立地</a:t>
            </a:r>
            <a:endParaRPr lang="en-US" altLang="ja-JP" sz="1000" dirty="0">
              <a:ea typeface="HGPｺﾞｼｯｸE" pitchFamily="50" charset="-128"/>
            </a:endParaRPr>
          </a:p>
          <a:p>
            <a:pPr algn="ctr"/>
            <a:r>
              <a:rPr lang="ja-JP" altLang="en-US" sz="1000" dirty="0">
                <a:ea typeface="HGPｺﾞｼｯｸE" pitchFamily="50" charset="-128"/>
              </a:rPr>
              <a:t>準備会議</a:t>
            </a:r>
          </a:p>
        </p:txBody>
      </p:sp>
      <p:sp>
        <p:nvSpPr>
          <p:cNvPr id="4136" name="Rectangle 142"/>
          <p:cNvSpPr>
            <a:spLocks noChangeArrowheads="1"/>
          </p:cNvSpPr>
          <p:nvPr/>
        </p:nvSpPr>
        <p:spPr bwMode="auto">
          <a:xfrm>
            <a:off x="5219700" y="1268413"/>
            <a:ext cx="720725" cy="1027112"/>
          </a:xfrm>
          <a:prstGeom prst="rect">
            <a:avLst/>
          </a:prstGeom>
          <a:solidFill>
            <a:schemeClr val="accent1"/>
          </a:solidFill>
          <a:ln w="3175">
            <a:solidFill>
              <a:schemeClr val="tx1"/>
            </a:solidFill>
            <a:miter lim="800000"/>
            <a:headEnd/>
            <a:tailEnd/>
          </a:ln>
        </p:spPr>
        <p:txBody>
          <a:bodyPr vert="eaVert" wrap="none" anchor="ctr"/>
          <a:lstStyle/>
          <a:p>
            <a:r>
              <a:rPr lang="ja-JP" altLang="en-US" sz="1000" dirty="0">
                <a:latin typeface="HGPｺﾞｼｯｸE" pitchFamily="50" charset="-128"/>
                <a:ea typeface="HGPｺﾞｼｯｸE" pitchFamily="50" charset="-128"/>
              </a:rPr>
              <a:t>２０１５年</a:t>
            </a:r>
            <a:endParaRPr lang="en-US" altLang="ja-JP" sz="1000" dirty="0">
              <a:latin typeface="HGPｺﾞｼｯｸE" pitchFamily="50" charset="-128"/>
              <a:ea typeface="HGPｺﾞｼｯｸE" pitchFamily="50" charset="-128"/>
            </a:endParaRPr>
          </a:p>
          <a:p>
            <a:r>
              <a:rPr lang="ja-JP" altLang="en-US" sz="1000" dirty="0">
                <a:latin typeface="HGPｺﾞｼｯｸE" pitchFamily="50" charset="-128"/>
                <a:ea typeface="HGPｺﾞｼｯｸE" pitchFamily="50" charset="-128"/>
              </a:rPr>
              <a:t>シンボルイヤー</a:t>
            </a:r>
            <a:endParaRPr lang="en-US" altLang="ja-JP" sz="1000" dirty="0">
              <a:latin typeface="HGPｺﾞｼｯｸE" pitchFamily="50" charset="-128"/>
              <a:ea typeface="HGPｺﾞｼｯｸE" pitchFamily="50" charset="-128"/>
            </a:endParaRPr>
          </a:p>
          <a:p>
            <a:endParaRPr lang="en-US" altLang="ja-JP" sz="1200" baseline="30000" dirty="0">
              <a:latin typeface="HGPｺﾞｼｯｸE" pitchFamily="50" charset="-128"/>
              <a:ea typeface="HGPｺﾞｼｯｸE" pitchFamily="50" charset="-128"/>
            </a:endParaRPr>
          </a:p>
          <a:p>
            <a:r>
              <a:rPr lang="ja-JP" altLang="en-US" sz="1200" baseline="30000" dirty="0">
                <a:latin typeface="HGPｺﾞｼｯｸE" pitchFamily="50" charset="-128"/>
                <a:ea typeface="HGPｺﾞｼｯｸE" pitchFamily="50" charset="-128"/>
              </a:rPr>
              <a:t>・大坂の陣４００年</a:t>
            </a:r>
            <a:r>
              <a:rPr lang="en-US" altLang="ja-JP" sz="1200" baseline="30000" dirty="0">
                <a:latin typeface="HGPｺﾞｼｯｸE" pitchFamily="50" charset="-128"/>
                <a:ea typeface="HGPｺﾞｼｯｸE" pitchFamily="50" charset="-128"/>
              </a:rPr>
              <a:t/>
            </a:r>
            <a:br>
              <a:rPr lang="en-US" altLang="ja-JP" sz="1200" baseline="30000" dirty="0">
                <a:latin typeface="HGPｺﾞｼｯｸE" pitchFamily="50" charset="-128"/>
                <a:ea typeface="HGPｺﾞｼｯｸE" pitchFamily="50" charset="-128"/>
              </a:rPr>
            </a:br>
            <a:r>
              <a:rPr lang="ja-JP" altLang="en-US" sz="1200" baseline="30000" dirty="0">
                <a:latin typeface="HGPｺﾞｼｯｸE" pitchFamily="50" charset="-128"/>
                <a:ea typeface="HGPｺﾞｼｯｸE" pitchFamily="50" charset="-128"/>
              </a:rPr>
              <a:t>　天下一祭</a:t>
            </a:r>
            <a:endParaRPr lang="en-US" altLang="ja-JP" sz="1200" baseline="30000" dirty="0">
              <a:latin typeface="HGPｺﾞｼｯｸE" pitchFamily="50" charset="-128"/>
              <a:ea typeface="HGPｺﾞｼｯｸE" pitchFamily="50" charset="-128"/>
            </a:endParaRPr>
          </a:p>
          <a:p>
            <a:r>
              <a:rPr lang="ja-JP" altLang="en-US" sz="1200" baseline="30000" dirty="0">
                <a:latin typeface="HGPｺﾞｼｯｸE" pitchFamily="50" charset="-128"/>
                <a:ea typeface="HGPｺﾞｼｯｸE" pitchFamily="50" charset="-128"/>
              </a:rPr>
              <a:t>・水都大阪２０１５</a:t>
            </a:r>
          </a:p>
        </p:txBody>
      </p:sp>
      <p:sp>
        <p:nvSpPr>
          <p:cNvPr id="4137" name="Line 24"/>
          <p:cNvSpPr>
            <a:spLocks noChangeShapeType="1"/>
          </p:cNvSpPr>
          <p:nvPr/>
        </p:nvSpPr>
        <p:spPr bwMode="auto">
          <a:xfrm flipV="1">
            <a:off x="4522788" y="2403475"/>
            <a:ext cx="44418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38" name="Rectangle 148"/>
          <p:cNvSpPr>
            <a:spLocks noChangeArrowheads="1"/>
          </p:cNvSpPr>
          <p:nvPr/>
        </p:nvSpPr>
        <p:spPr bwMode="auto">
          <a:xfrm>
            <a:off x="4687888" y="2332038"/>
            <a:ext cx="1565275" cy="231775"/>
          </a:xfrm>
          <a:prstGeom prst="rect">
            <a:avLst/>
          </a:prstGeom>
          <a:solidFill>
            <a:schemeClr val="bg1"/>
          </a:solidFill>
          <a:ln w="9525">
            <a:solidFill>
              <a:srgbClr val="000000"/>
            </a:solidFill>
            <a:miter lim="800000"/>
            <a:headEnd/>
            <a:tailEnd/>
          </a:ln>
        </p:spPr>
        <p:txBody>
          <a:bodyPr anchor="ctr"/>
          <a:lstStyle/>
          <a:p>
            <a:pPr algn="ctr"/>
            <a:r>
              <a:rPr lang="ja-JP" altLang="en-US" sz="1000" dirty="0">
                <a:latin typeface="HGPｺﾞｼｯｸE" pitchFamily="50" charset="-128"/>
                <a:ea typeface="HGPｺﾞｼｯｸE" pitchFamily="50" charset="-128"/>
              </a:rPr>
              <a:t>重点エリアのマネジメント</a:t>
            </a:r>
          </a:p>
        </p:txBody>
      </p:sp>
      <p:sp>
        <p:nvSpPr>
          <p:cNvPr id="4139" name="Line 24"/>
          <p:cNvSpPr>
            <a:spLocks noChangeShapeType="1"/>
          </p:cNvSpPr>
          <p:nvPr/>
        </p:nvSpPr>
        <p:spPr bwMode="auto">
          <a:xfrm flipV="1">
            <a:off x="3449638" y="2997200"/>
            <a:ext cx="31480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40" name="Rectangle 142"/>
          <p:cNvSpPr>
            <a:spLocks noChangeArrowheads="1"/>
          </p:cNvSpPr>
          <p:nvPr/>
        </p:nvSpPr>
        <p:spPr bwMode="auto">
          <a:xfrm>
            <a:off x="6608763" y="2563813"/>
            <a:ext cx="368300" cy="954087"/>
          </a:xfrm>
          <a:prstGeom prst="rect">
            <a:avLst/>
          </a:prstGeom>
          <a:solidFill>
            <a:schemeClr val="bg1"/>
          </a:solidFill>
          <a:ln w="3175">
            <a:solidFill>
              <a:schemeClr val="tx1"/>
            </a:solidFill>
            <a:miter lim="800000"/>
            <a:headEnd/>
            <a:tailEnd/>
          </a:ln>
        </p:spPr>
        <p:txBody>
          <a:bodyPr vert="eaVert" wrap="none" anchor="ctr"/>
          <a:lstStyle/>
          <a:p>
            <a:r>
              <a:rPr lang="ja-JP" altLang="en-US" sz="1000">
                <a:latin typeface="HGPｺﾞｼｯｸE" pitchFamily="50" charset="-128"/>
                <a:ea typeface="HGPｺﾞｼｯｸE" pitchFamily="50" charset="-128"/>
              </a:rPr>
              <a:t>世界文化遺産</a:t>
            </a:r>
            <a:endParaRPr lang="en-US" altLang="ja-JP" sz="1000">
              <a:latin typeface="HGPｺﾞｼｯｸE" pitchFamily="50" charset="-128"/>
              <a:ea typeface="HGPｺﾞｼｯｸE" pitchFamily="50" charset="-128"/>
            </a:endParaRPr>
          </a:p>
          <a:p>
            <a:r>
              <a:rPr lang="ja-JP" altLang="en-US" sz="1000">
                <a:latin typeface="HGPｺﾞｼｯｸE" pitchFamily="50" charset="-128"/>
                <a:ea typeface="HGPｺﾞｼｯｸE" pitchFamily="50" charset="-128"/>
              </a:rPr>
              <a:t>登録決定</a:t>
            </a:r>
            <a:endParaRPr lang="ja-JP" altLang="en-US" sz="1000" baseline="30000">
              <a:latin typeface="HGPｺﾞｼｯｸE" pitchFamily="50" charset="-128"/>
              <a:ea typeface="HGPｺﾞｼｯｸE" pitchFamily="50" charset="-128"/>
            </a:endParaRPr>
          </a:p>
        </p:txBody>
      </p:sp>
      <p:sp>
        <p:nvSpPr>
          <p:cNvPr id="4141" name="Rectangle 142"/>
          <p:cNvSpPr>
            <a:spLocks noChangeArrowheads="1"/>
          </p:cNvSpPr>
          <p:nvPr/>
        </p:nvSpPr>
        <p:spPr bwMode="auto">
          <a:xfrm>
            <a:off x="5580063" y="2638425"/>
            <a:ext cx="576262" cy="728663"/>
          </a:xfrm>
          <a:prstGeom prst="rect">
            <a:avLst/>
          </a:prstGeom>
          <a:solidFill>
            <a:schemeClr val="bg1"/>
          </a:solidFill>
          <a:ln w="3175">
            <a:solidFill>
              <a:schemeClr val="tx1"/>
            </a:solidFill>
            <a:miter lim="800000"/>
            <a:headEnd/>
            <a:tailEnd/>
          </a:ln>
        </p:spPr>
        <p:txBody>
          <a:bodyPr vert="eaVert" wrap="none" anchor="ctr"/>
          <a:lstStyle/>
          <a:p>
            <a:r>
              <a:rPr lang="ja-JP" altLang="en-US" sz="1000">
                <a:latin typeface="HGPｺﾞｼｯｸE" pitchFamily="50" charset="-128"/>
                <a:ea typeface="HGPｺﾞｼｯｸE" pitchFamily="50" charset="-128"/>
              </a:rPr>
              <a:t>日本の推薦</a:t>
            </a:r>
            <a:endParaRPr lang="en-US" altLang="ja-JP" sz="1000">
              <a:latin typeface="HGPｺﾞｼｯｸE" pitchFamily="50" charset="-128"/>
              <a:ea typeface="HGPｺﾞｼｯｸE" pitchFamily="50" charset="-128"/>
            </a:endParaRPr>
          </a:p>
          <a:p>
            <a:r>
              <a:rPr lang="ja-JP" altLang="en-US" sz="1000">
                <a:latin typeface="HGPｺﾞｼｯｸE" pitchFamily="50" charset="-128"/>
                <a:ea typeface="HGPｺﾞｼｯｸE" pitchFamily="50" charset="-128"/>
              </a:rPr>
              <a:t>候補資産</a:t>
            </a:r>
            <a:endParaRPr lang="en-US" altLang="ja-JP" sz="1000">
              <a:latin typeface="HGPｺﾞｼｯｸE" pitchFamily="50" charset="-128"/>
              <a:ea typeface="HGPｺﾞｼｯｸE" pitchFamily="50" charset="-128"/>
            </a:endParaRPr>
          </a:p>
          <a:p>
            <a:r>
              <a:rPr lang="ja-JP" altLang="en-US" sz="1000">
                <a:latin typeface="HGPｺﾞｼｯｸE" pitchFamily="50" charset="-128"/>
                <a:ea typeface="HGPｺﾞｼｯｸE" pitchFamily="50" charset="-128"/>
              </a:rPr>
              <a:t>決定</a:t>
            </a:r>
          </a:p>
        </p:txBody>
      </p:sp>
      <p:sp>
        <p:nvSpPr>
          <p:cNvPr id="43" name="Rectangle 142"/>
          <p:cNvSpPr>
            <a:spLocks noChangeArrowheads="1"/>
          </p:cNvSpPr>
          <p:nvPr/>
        </p:nvSpPr>
        <p:spPr bwMode="auto">
          <a:xfrm>
            <a:off x="5003800" y="2638425"/>
            <a:ext cx="368300" cy="728663"/>
          </a:xfrm>
          <a:prstGeom prst="rect">
            <a:avLst/>
          </a:prstGeom>
          <a:solidFill>
            <a:schemeClr val="accent1"/>
          </a:solidFill>
          <a:ln w="3175">
            <a:solidFill>
              <a:schemeClr val="tx1"/>
            </a:solidFill>
            <a:miter lim="800000"/>
            <a:headEnd/>
            <a:tailEnd/>
          </a:ln>
        </p:spPr>
        <p:txBody>
          <a:bodyPr vert="eaVert" wrap="none" anchor="ctr"/>
          <a:lstStyle/>
          <a:p>
            <a:pPr>
              <a:defRPr/>
            </a:pPr>
            <a:r>
              <a:rPr lang="ja-JP" altLang="en-US" sz="1000" dirty="0">
                <a:latin typeface="HGPｺﾞｼｯｸE" pitchFamily="50" charset="-128"/>
                <a:ea typeface="HGPｺﾞｼｯｸE" pitchFamily="50" charset="-128"/>
              </a:rPr>
              <a:t>推薦書</a:t>
            </a:r>
            <a:endParaRPr lang="en-US" altLang="ja-JP" sz="1000" dirty="0">
              <a:latin typeface="HGPｺﾞｼｯｸE" pitchFamily="50" charset="-128"/>
              <a:ea typeface="HGPｺﾞｼｯｸE" pitchFamily="50" charset="-128"/>
            </a:endParaRPr>
          </a:p>
          <a:p>
            <a:pPr>
              <a:defRPr/>
            </a:pPr>
            <a:r>
              <a:rPr lang="ja-JP" altLang="en-US" sz="1000" dirty="0">
                <a:latin typeface="HGPｺﾞｼｯｸE" pitchFamily="50" charset="-128"/>
                <a:ea typeface="HGPｺﾞｼｯｸE" pitchFamily="50" charset="-128"/>
              </a:rPr>
              <a:t>原案作成</a:t>
            </a:r>
          </a:p>
        </p:txBody>
      </p:sp>
      <p:sp>
        <p:nvSpPr>
          <p:cNvPr id="4143" name="Line 27"/>
          <p:cNvSpPr>
            <a:spLocks noChangeShapeType="1"/>
          </p:cNvSpPr>
          <p:nvPr/>
        </p:nvSpPr>
        <p:spPr bwMode="auto">
          <a:xfrm flipV="1">
            <a:off x="3973513" y="3973513"/>
            <a:ext cx="4991100" cy="317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44" name="Rectangle 23"/>
          <p:cNvSpPr>
            <a:spLocks noChangeArrowheads="1"/>
          </p:cNvSpPr>
          <p:nvPr/>
        </p:nvSpPr>
        <p:spPr bwMode="auto">
          <a:xfrm>
            <a:off x="2771775" y="3705225"/>
            <a:ext cx="1460500" cy="600075"/>
          </a:xfrm>
          <a:prstGeom prst="rect">
            <a:avLst/>
          </a:prstGeom>
          <a:solidFill>
            <a:schemeClr val="accent1"/>
          </a:solidFill>
          <a:ln w="3175">
            <a:solidFill>
              <a:schemeClr val="tx1"/>
            </a:solidFill>
            <a:miter lim="800000"/>
            <a:headEnd/>
            <a:tailEnd/>
          </a:ln>
        </p:spPr>
        <p:txBody>
          <a:bodyPr anchor="ctr">
            <a:spAutoFit/>
          </a:bodyPr>
          <a:lstStyle/>
          <a:p>
            <a:r>
              <a:rPr lang="ja-JP" altLang="en-US" sz="1100">
                <a:solidFill>
                  <a:srgbClr val="000000"/>
                </a:solidFill>
                <a:latin typeface="HGPｺﾞｼｯｸE" pitchFamily="50" charset="-128"/>
                <a:ea typeface="HGPｺﾞｼｯｸE" pitchFamily="50" charset="-128"/>
              </a:rPr>
              <a:t>大阪ﾐｭｰｼﾞｱﾑ</a:t>
            </a:r>
            <a:r>
              <a:rPr lang="ja-JP" altLang="en-US" sz="1100">
                <a:latin typeface="HGPｺﾞｼｯｸE" pitchFamily="50" charset="-128"/>
                <a:ea typeface="HGPｺﾞｼｯｸE" pitchFamily="50" charset="-128"/>
              </a:rPr>
              <a:t>構想</a:t>
            </a:r>
            <a:endParaRPr lang="en-US" altLang="ja-JP" sz="1100">
              <a:latin typeface="HGPｺﾞｼｯｸE" pitchFamily="50" charset="-128"/>
              <a:ea typeface="HGPｺﾞｼｯｸE" pitchFamily="50" charset="-128"/>
            </a:endParaRPr>
          </a:p>
          <a:p>
            <a:endParaRPr lang="en-US" altLang="ja-JP" sz="1100" baseline="30000">
              <a:latin typeface="HGPｺﾞｼｯｸE" pitchFamily="50" charset="-128"/>
              <a:ea typeface="HGPｺﾞｼｯｸE" pitchFamily="50" charset="-128"/>
            </a:endParaRPr>
          </a:p>
          <a:p>
            <a:r>
              <a:rPr lang="ja-JP" altLang="en-US" sz="1100" baseline="30000">
                <a:latin typeface="HGPｺﾞｼｯｸE" pitchFamily="50" charset="-128"/>
                <a:ea typeface="HGPｺﾞｼｯｸE" pitchFamily="50" charset="-128"/>
              </a:rPr>
              <a:t>大阪ﾐｭｰｼﾞｱﾑ戦略プラン</a:t>
            </a:r>
          </a:p>
          <a:p>
            <a:r>
              <a:rPr lang="ja-JP" altLang="en-US" sz="1100" baseline="30000">
                <a:latin typeface="HGPｺﾞｼｯｸE" pitchFamily="50" charset="-128"/>
                <a:ea typeface="HGPｺﾞｼｯｸE" pitchFamily="50" charset="-128"/>
              </a:rPr>
              <a:t>策定及び改訂</a:t>
            </a:r>
          </a:p>
        </p:txBody>
      </p:sp>
      <p:sp>
        <p:nvSpPr>
          <p:cNvPr id="4145" name="Rectangle 30"/>
          <p:cNvSpPr>
            <a:spLocks noChangeArrowheads="1"/>
          </p:cNvSpPr>
          <p:nvPr/>
        </p:nvSpPr>
        <p:spPr bwMode="auto">
          <a:xfrm>
            <a:off x="4462463" y="3573463"/>
            <a:ext cx="2085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dirty="0">
                <a:ea typeface="HGPｺﾞｼｯｸE" pitchFamily="50" charset="-128"/>
              </a:rPr>
              <a:t>・府民参加・地域主体のまちの魅力づくり・情報発信の促進</a:t>
            </a:r>
          </a:p>
        </p:txBody>
      </p:sp>
      <p:sp>
        <p:nvSpPr>
          <p:cNvPr id="4146" name="Rectangle 26"/>
          <p:cNvSpPr>
            <a:spLocks noChangeArrowheads="1"/>
          </p:cNvSpPr>
          <p:nvPr/>
        </p:nvSpPr>
        <p:spPr bwMode="auto">
          <a:xfrm>
            <a:off x="2782888" y="2708275"/>
            <a:ext cx="1295400" cy="576263"/>
          </a:xfrm>
          <a:prstGeom prst="rect">
            <a:avLst/>
          </a:prstGeom>
          <a:solidFill>
            <a:schemeClr val="bg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「百舌鳥・古市古墳群」</a:t>
            </a:r>
          </a:p>
          <a:p>
            <a:pPr algn="ctr"/>
            <a:r>
              <a:rPr lang="ja-JP" altLang="en-US" sz="1000">
                <a:solidFill>
                  <a:srgbClr val="000000"/>
                </a:solidFill>
                <a:ea typeface="HGPｺﾞｼｯｸE" pitchFamily="50" charset="-128"/>
              </a:rPr>
              <a:t>の世界文化遺産暫定</a:t>
            </a:r>
          </a:p>
          <a:p>
            <a:pPr algn="ctr"/>
            <a:r>
              <a:rPr lang="ja-JP" altLang="en-US" sz="1000">
                <a:solidFill>
                  <a:srgbClr val="000000"/>
                </a:solidFill>
                <a:ea typeface="HGPｺﾞｼｯｸE" pitchFamily="50" charset="-128"/>
              </a:rPr>
              <a:t>リスト記載</a:t>
            </a:r>
          </a:p>
        </p:txBody>
      </p:sp>
      <p:sp>
        <p:nvSpPr>
          <p:cNvPr id="4147" name="Rectangle 23"/>
          <p:cNvSpPr>
            <a:spLocks noChangeArrowheads="1"/>
          </p:cNvSpPr>
          <p:nvPr/>
        </p:nvSpPr>
        <p:spPr bwMode="auto">
          <a:xfrm>
            <a:off x="4170363" y="2709863"/>
            <a:ext cx="669925" cy="4318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推進体制</a:t>
            </a:r>
            <a:endParaRPr lang="en-US" altLang="ja-JP" sz="1000">
              <a:ea typeface="HGPｺﾞｼｯｸE" pitchFamily="50" charset="-128"/>
            </a:endParaRPr>
          </a:p>
          <a:p>
            <a:pPr algn="ctr"/>
            <a:r>
              <a:rPr lang="ja-JP" altLang="en-US" sz="1000">
                <a:ea typeface="HGPｺﾞｼｯｸE" pitchFamily="50" charset="-128"/>
              </a:rPr>
              <a:t>づくり</a:t>
            </a:r>
            <a:endParaRPr lang="en-US" altLang="ja-JP" sz="1000">
              <a:ea typeface="HGPｺﾞｼｯｸE" pitchFamily="50" charset="-128"/>
            </a:endParaRPr>
          </a:p>
        </p:txBody>
      </p:sp>
      <p:sp>
        <p:nvSpPr>
          <p:cNvPr id="4148" name="Rectangle 141"/>
          <p:cNvSpPr>
            <a:spLocks noChangeArrowheads="1"/>
          </p:cNvSpPr>
          <p:nvPr/>
        </p:nvSpPr>
        <p:spPr bwMode="auto">
          <a:xfrm>
            <a:off x="2801938" y="1525588"/>
            <a:ext cx="1770062" cy="1111250"/>
          </a:xfrm>
          <a:prstGeom prst="rect">
            <a:avLst/>
          </a:prstGeom>
          <a:solidFill>
            <a:schemeClr val="accent1"/>
          </a:solidFill>
          <a:ln w="3175">
            <a:solidFill>
              <a:schemeClr val="tx1"/>
            </a:solidFill>
            <a:miter lim="800000"/>
            <a:headEnd/>
            <a:tailEnd/>
          </a:ln>
        </p:spPr>
        <p:txBody>
          <a:bodyPr wrap="none" anchor="ctr"/>
          <a:lstStyle/>
          <a:p>
            <a:r>
              <a:rPr lang="ja-JP" altLang="en-US" sz="1000" dirty="0">
                <a:ea typeface="HGPｺﾞｼｯｸE" pitchFamily="50" charset="-128"/>
              </a:rPr>
              <a:t>●大阪都市魅力創造戦略</a:t>
            </a:r>
            <a:endParaRPr lang="en-US" altLang="ja-JP" sz="1000" dirty="0">
              <a:ea typeface="HGPｺﾞｼｯｸE" pitchFamily="50" charset="-128"/>
            </a:endParaRPr>
          </a:p>
          <a:p>
            <a:r>
              <a:rPr lang="ja-JP" altLang="en-US" sz="1000" dirty="0">
                <a:ea typeface="HGPｺﾞｼｯｸE" pitchFamily="50" charset="-128"/>
              </a:rPr>
              <a:t>　の策定</a:t>
            </a:r>
          </a:p>
          <a:p>
            <a:r>
              <a:rPr lang="ja-JP" altLang="en-US" sz="1000" dirty="0">
                <a:ea typeface="HGPｺﾞｼｯｸE" pitchFamily="50" charset="-128"/>
              </a:rPr>
              <a:t>●</a:t>
            </a:r>
            <a:r>
              <a:rPr lang="en-US" altLang="ja-JP" sz="1000" dirty="0">
                <a:ea typeface="HGPｺﾞｼｯｸE" pitchFamily="50" charset="-128"/>
              </a:rPr>
              <a:t>3</a:t>
            </a:r>
            <a:r>
              <a:rPr lang="ja-JP" altLang="en-US" sz="1000" dirty="0" err="1">
                <a:ea typeface="HGPｺﾞｼｯｸE" pitchFamily="50" charset="-128"/>
              </a:rPr>
              <a:t>つの</a:t>
            </a:r>
            <a:r>
              <a:rPr lang="ja-JP" altLang="en-US" sz="1000" dirty="0">
                <a:ea typeface="HGPｺﾞｼｯｸE" pitchFamily="50" charset="-128"/>
              </a:rPr>
              <a:t>重点取組</a:t>
            </a:r>
            <a:endParaRPr lang="en-US" altLang="ja-JP" sz="1000" dirty="0">
              <a:ea typeface="HGPｺﾞｼｯｸE" pitchFamily="50" charset="-128"/>
            </a:endParaRPr>
          </a:p>
          <a:p>
            <a:r>
              <a:rPr lang="ja-JP" altLang="en-US" sz="1000" dirty="0">
                <a:ea typeface="HGPｺﾞｼｯｸE" pitchFamily="50" charset="-128"/>
              </a:rPr>
              <a:t>・水と光のまちづくり</a:t>
            </a:r>
            <a:endParaRPr lang="en-US" altLang="ja-JP" sz="1000" dirty="0">
              <a:ea typeface="HGPｺﾞｼｯｸE" pitchFamily="50" charset="-128"/>
            </a:endParaRPr>
          </a:p>
          <a:p>
            <a:r>
              <a:rPr lang="ja-JP" altLang="en-US" sz="1000" dirty="0">
                <a:ea typeface="HGPｺﾞｼｯｸE" pitchFamily="50" charset="-128"/>
              </a:rPr>
              <a:t>　推進体制の構築</a:t>
            </a:r>
            <a:endParaRPr lang="en-US" altLang="ja-JP" sz="1000" dirty="0">
              <a:ea typeface="HGPｺﾞｼｯｸE" pitchFamily="50" charset="-128"/>
            </a:endParaRPr>
          </a:p>
          <a:p>
            <a:r>
              <a:rPr lang="ja-JP" altLang="en-US" sz="1000" dirty="0">
                <a:ea typeface="HGPｺﾞｼｯｸE" pitchFamily="50" charset="-128"/>
              </a:rPr>
              <a:t>・大阪ｱｰﾂｶｳﾝｼﾙの設置</a:t>
            </a:r>
            <a:endParaRPr lang="en-US" altLang="ja-JP" sz="1000" dirty="0">
              <a:ea typeface="HGPｺﾞｼｯｸE" pitchFamily="50" charset="-128"/>
            </a:endParaRPr>
          </a:p>
          <a:p>
            <a:r>
              <a:rPr lang="ja-JP" altLang="en-US" sz="1000" dirty="0">
                <a:ea typeface="HGPｺﾞｼｯｸE" pitchFamily="50" charset="-128"/>
              </a:rPr>
              <a:t>・大阪観光局の設立</a:t>
            </a:r>
          </a:p>
        </p:txBody>
      </p:sp>
      <p:sp>
        <p:nvSpPr>
          <p:cNvPr id="4149" name="Rectangle 142"/>
          <p:cNvSpPr>
            <a:spLocks noChangeArrowheads="1"/>
          </p:cNvSpPr>
          <p:nvPr/>
        </p:nvSpPr>
        <p:spPr bwMode="auto">
          <a:xfrm>
            <a:off x="3635375" y="5156200"/>
            <a:ext cx="1195388" cy="360363"/>
          </a:xfrm>
          <a:prstGeom prst="rect">
            <a:avLst/>
          </a:prstGeom>
          <a:solidFill>
            <a:schemeClr val="accent1"/>
          </a:solidFill>
          <a:ln w="3175">
            <a:solidFill>
              <a:schemeClr val="tx1"/>
            </a:solidFill>
            <a:miter lim="800000"/>
            <a:headEnd/>
            <a:tailEnd/>
          </a:ln>
        </p:spPr>
        <p:txBody>
          <a:bodyPr wrap="none" anchor="ctr"/>
          <a:lstStyle/>
          <a:p>
            <a:r>
              <a:rPr lang="ja-JP" altLang="en-US" sz="1000">
                <a:ea typeface="HGPｺﾞｼｯｸE" pitchFamily="50" charset="-128"/>
              </a:rPr>
              <a:t>・府民向けｼﾝﾎﾟｼﾞｳﾑ</a:t>
            </a:r>
            <a:endParaRPr lang="en-US" altLang="ja-JP" sz="1000">
              <a:ea typeface="HGPｺﾞｼｯｸE" pitchFamily="50" charset="-128"/>
            </a:endParaRPr>
          </a:p>
          <a:p>
            <a:r>
              <a:rPr lang="ja-JP" altLang="en-US" sz="1000">
                <a:ea typeface="HGPｺﾞｼｯｸE" pitchFamily="50" charset="-128"/>
              </a:rPr>
              <a:t>・アンケート調査</a:t>
            </a:r>
            <a:endParaRPr lang="en-US" altLang="ja-JP" sz="1000">
              <a:ea typeface="HGPｺﾞｼｯｸE" pitchFamily="50" charset="-128"/>
            </a:endParaRPr>
          </a:p>
        </p:txBody>
      </p:sp>
      <p:sp>
        <p:nvSpPr>
          <p:cNvPr id="35" name="Rectangle 148"/>
          <p:cNvSpPr>
            <a:spLocks noChangeArrowheads="1"/>
          </p:cNvSpPr>
          <p:nvPr/>
        </p:nvSpPr>
        <p:spPr bwMode="auto">
          <a:xfrm>
            <a:off x="5187950" y="4469527"/>
            <a:ext cx="3992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ja-JP" altLang="en-US" sz="1000" dirty="0" smtClean="0">
                <a:latin typeface="HGPｺﾞｼｯｸM" pitchFamily="50" charset="-128"/>
                <a:ea typeface="HGPｺﾞｼｯｸM" pitchFamily="50" charset="-128"/>
              </a:rPr>
              <a:t>（</a:t>
            </a:r>
            <a:r>
              <a:rPr lang="en-US" altLang="ja-JP" sz="1000" dirty="0" smtClean="0">
                <a:latin typeface="HGPｺﾞｼｯｸM" pitchFamily="50" charset="-128"/>
                <a:ea typeface="HGPｺﾞｼｯｸM" pitchFamily="50" charset="-128"/>
              </a:rPr>
              <a:t>IR</a:t>
            </a:r>
            <a:r>
              <a:rPr lang="ja-JP" altLang="en-US" sz="1000" dirty="0" smtClean="0">
                <a:latin typeface="HGPｺﾞｼｯｸM" pitchFamily="50" charset="-128"/>
                <a:ea typeface="HGPｺﾞｼｯｸM" pitchFamily="50" charset="-128"/>
              </a:rPr>
              <a:t>関連法案の整備を見据えつつ　取組みを推進）</a:t>
            </a:r>
            <a:endParaRPr lang="ja-JP" altLang="en-US" sz="1000" dirty="0">
              <a:latin typeface="HGPｺﾞｼｯｸM" pitchFamily="50" charset="-128"/>
              <a:ea typeface="HGPｺﾞｼｯｸM" pitchFamily="50" charset="-128"/>
            </a:endParaRPr>
          </a:p>
        </p:txBody>
      </p:sp>
    </p:spTree>
    <p:extLst>
      <p:ext uri="{BB962C8B-B14F-4D97-AF65-F5344CB8AC3E}">
        <p14:creationId xmlns:p14="http://schemas.microsoft.com/office/powerpoint/2010/main" val="1146817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Group 2"/>
          <p:cNvGraphicFramePr>
            <a:graphicFrameLocks noGrp="1"/>
          </p:cNvGraphicFramePr>
          <p:nvPr>
            <p:extLst>
              <p:ext uri="{D42A27DB-BD31-4B8C-83A1-F6EECF244321}">
                <p14:modId xmlns:p14="http://schemas.microsoft.com/office/powerpoint/2010/main" val="2049006116"/>
              </p:ext>
            </p:extLst>
          </p:nvPr>
        </p:nvGraphicFramePr>
        <p:xfrm>
          <a:off x="250825" y="908050"/>
          <a:ext cx="8713788" cy="5473700"/>
        </p:xfrm>
        <a:graphic>
          <a:graphicData uri="http://schemas.openxmlformats.org/drawingml/2006/table">
            <a:tbl>
              <a:tblPr/>
              <a:tblGrid>
                <a:gridCol w="649288"/>
                <a:gridCol w="1800225"/>
                <a:gridCol w="2232025"/>
                <a:gridCol w="2087562"/>
                <a:gridCol w="1944688"/>
              </a:tblGrid>
              <a:tr h="304824">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688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エネルギー地産地消の推進</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産業･業務の低炭素化の促進</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みどりの風の軸の形成、</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みどりの拠点づくり</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多様な担い手の育成</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・確保</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333" name="Text Box 47"/>
          <p:cNvSpPr txBox="1">
            <a:spLocks noChangeArrowheads="1"/>
          </p:cNvSpPr>
          <p:nvPr/>
        </p:nvSpPr>
        <p:spPr bwMode="auto">
          <a:xfrm>
            <a:off x="323850" y="3498850"/>
            <a:ext cx="2232025"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latin typeface="HGPｺﾞｼｯｸE" pitchFamily="50" charset="-128"/>
                <a:ea typeface="HGPｺﾞｼｯｸE" pitchFamily="50" charset="-128"/>
              </a:rPr>
              <a:t>（４）みどりを活かした都市づくり</a:t>
            </a:r>
          </a:p>
        </p:txBody>
      </p:sp>
      <p:sp>
        <p:nvSpPr>
          <p:cNvPr id="13334" name="Text Box 48"/>
          <p:cNvSpPr txBox="1">
            <a:spLocks noChangeArrowheads="1"/>
          </p:cNvSpPr>
          <p:nvPr/>
        </p:nvSpPr>
        <p:spPr bwMode="auto">
          <a:xfrm>
            <a:off x="323850" y="1268413"/>
            <a:ext cx="4248150"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latin typeface="HGPｺﾞｼｯｸE" pitchFamily="50" charset="-128"/>
                <a:ea typeface="HGPｺﾞｼｯｸE" pitchFamily="50" charset="-128"/>
              </a:rPr>
              <a:t>（</a:t>
            </a:r>
            <a:r>
              <a:rPr lang="ja-JP" altLang="en-US" sz="1200">
                <a:latin typeface="HGPｺﾞｼｯｸE" pitchFamily="50" charset="-128"/>
                <a:ea typeface="HGPｺﾞｼｯｸE" pitchFamily="50" charset="-128"/>
              </a:rPr>
              <a:t>３）新たなエネルギー社会の構築と環境先進都市づくり</a:t>
            </a:r>
          </a:p>
        </p:txBody>
      </p:sp>
      <p:sp>
        <p:nvSpPr>
          <p:cNvPr id="13335" name="Text Box 49"/>
          <p:cNvSpPr txBox="1">
            <a:spLocks noChangeArrowheads="1"/>
          </p:cNvSpPr>
          <p:nvPr/>
        </p:nvSpPr>
        <p:spPr bwMode="auto">
          <a:xfrm>
            <a:off x="323850" y="4881563"/>
            <a:ext cx="4535488"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latin typeface="HGPｺﾞｼｯｸE" pitchFamily="50" charset="-128"/>
                <a:ea typeface="HGPｺﾞｼｯｸE" pitchFamily="50" charset="-128"/>
              </a:rPr>
              <a:t>（５）農空間の多面的な機能を活かした都市づくり・都市農業の推進</a:t>
            </a:r>
          </a:p>
        </p:txBody>
      </p:sp>
      <p:sp>
        <p:nvSpPr>
          <p:cNvPr id="13336" name="Rectangle 50"/>
          <p:cNvSpPr>
            <a:spLocks noChangeArrowheads="1"/>
          </p:cNvSpPr>
          <p:nvPr/>
        </p:nvSpPr>
        <p:spPr bwMode="auto">
          <a:xfrm>
            <a:off x="323850" y="1484313"/>
            <a:ext cx="57467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pPr algn="ctr"/>
            <a:r>
              <a:rPr lang="ja-JP" altLang="en-US" sz="1200">
                <a:latin typeface="HGPｺﾞｼｯｸE" pitchFamily="50" charset="-128"/>
                <a:ea typeface="HGPｺﾞｼｯｸE" pitchFamily="50" charset="-128"/>
              </a:rPr>
              <a:t>地域特性に応じた新たな</a:t>
            </a:r>
            <a:endParaRPr lang="en-US" altLang="ja-JP" sz="1200">
              <a:latin typeface="HGPｺﾞｼｯｸE" pitchFamily="50" charset="-128"/>
              <a:ea typeface="HGPｺﾞｼｯｸE" pitchFamily="50" charset="-128"/>
            </a:endParaRPr>
          </a:p>
          <a:p>
            <a:pPr algn="ctr"/>
            <a:r>
              <a:rPr lang="ja-JP" altLang="en-US" sz="1200">
                <a:latin typeface="HGPｺﾞｼｯｸE" pitchFamily="50" charset="-128"/>
                <a:ea typeface="HGPｺﾞｼｯｸE" pitchFamily="50" charset="-128"/>
              </a:rPr>
              <a:t>エネルギー社会の構築</a:t>
            </a:r>
          </a:p>
        </p:txBody>
      </p:sp>
      <p:sp>
        <p:nvSpPr>
          <p:cNvPr id="13337" name="Rectangle 51"/>
          <p:cNvSpPr>
            <a:spLocks noChangeArrowheads="1"/>
          </p:cNvSpPr>
          <p:nvPr/>
        </p:nvSpPr>
        <p:spPr bwMode="auto">
          <a:xfrm>
            <a:off x="404813" y="5149850"/>
            <a:ext cx="360362"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pPr algn="ctr"/>
            <a:r>
              <a:rPr lang="ja-JP" altLang="en-US" sz="1200" dirty="0">
                <a:latin typeface="HGPｺﾞｼｯｸE" pitchFamily="50" charset="-128"/>
                <a:ea typeface="HGPｺﾞｼｯｸE" pitchFamily="50" charset="-128"/>
              </a:rPr>
              <a:t>農空間の保全、</a:t>
            </a:r>
            <a:endParaRPr lang="en-US" altLang="ja-JP" sz="1200" dirty="0">
              <a:latin typeface="HGPｺﾞｼｯｸE" pitchFamily="50" charset="-128"/>
              <a:ea typeface="HGPｺﾞｼｯｸE" pitchFamily="50" charset="-128"/>
            </a:endParaRPr>
          </a:p>
          <a:p>
            <a:pPr algn="ctr"/>
            <a:r>
              <a:rPr lang="ja-JP" altLang="en-US" sz="1200" dirty="0">
                <a:latin typeface="HGPｺﾞｼｯｸE" pitchFamily="50" charset="-128"/>
                <a:ea typeface="HGPｺﾞｼｯｸE" pitchFamily="50" charset="-128"/>
              </a:rPr>
              <a:t>都市農業の推進</a:t>
            </a:r>
          </a:p>
        </p:txBody>
      </p:sp>
      <p:sp>
        <p:nvSpPr>
          <p:cNvPr id="13338" name="Rectangle 52"/>
          <p:cNvSpPr>
            <a:spLocks noChangeArrowheads="1"/>
          </p:cNvSpPr>
          <p:nvPr/>
        </p:nvSpPr>
        <p:spPr bwMode="auto">
          <a:xfrm>
            <a:off x="395288" y="3644900"/>
            <a:ext cx="4318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pPr algn="ctr"/>
            <a:r>
              <a:rPr lang="ja-JP" altLang="en-US" sz="1200">
                <a:solidFill>
                  <a:srgbClr val="000000"/>
                </a:solidFill>
                <a:latin typeface="HGPｺﾞｼｯｸE" pitchFamily="50" charset="-128"/>
                <a:ea typeface="HGPｺﾞｼｯｸE" pitchFamily="50" charset="-128"/>
              </a:rPr>
              <a:t>実感できる</a:t>
            </a:r>
          </a:p>
          <a:p>
            <a:pPr algn="ctr"/>
            <a:r>
              <a:rPr lang="ja-JP" altLang="en-US" sz="1200">
                <a:solidFill>
                  <a:srgbClr val="000000"/>
                </a:solidFill>
                <a:latin typeface="HGPｺﾞｼｯｸE" pitchFamily="50" charset="-128"/>
                <a:ea typeface="HGPｺﾞｼｯｸE" pitchFamily="50" charset="-128"/>
              </a:rPr>
              <a:t>みどりの創出</a:t>
            </a:r>
          </a:p>
        </p:txBody>
      </p:sp>
      <p:sp>
        <p:nvSpPr>
          <p:cNvPr id="13339" name="Line 63"/>
          <p:cNvSpPr>
            <a:spLocks noChangeShapeType="1"/>
          </p:cNvSpPr>
          <p:nvPr/>
        </p:nvSpPr>
        <p:spPr bwMode="auto">
          <a:xfrm flipV="1">
            <a:off x="4795838" y="3019425"/>
            <a:ext cx="39608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40" name="Rectangle 54"/>
          <p:cNvSpPr>
            <a:spLocks noChangeArrowheads="1"/>
          </p:cNvSpPr>
          <p:nvPr/>
        </p:nvSpPr>
        <p:spPr bwMode="auto">
          <a:xfrm>
            <a:off x="6372225" y="3121025"/>
            <a:ext cx="230346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nchor="ctr">
            <a:spAutoFit/>
          </a:bodyPr>
          <a:lstStyle/>
          <a:p>
            <a:pPr algn="ctr"/>
            <a:r>
              <a:rPr lang="ja-JP" altLang="en-US" sz="1000">
                <a:ea typeface="HGPｺﾞｼｯｸE" pitchFamily="50" charset="-128"/>
              </a:rPr>
              <a:t>税を活用した省</a:t>
            </a:r>
            <a:r>
              <a:rPr lang="en-US" altLang="ja-JP" sz="1000">
                <a:ea typeface="HGPｺﾞｼｯｸE" pitchFamily="50" charset="-128"/>
              </a:rPr>
              <a:t>CO2</a:t>
            </a:r>
            <a:r>
              <a:rPr lang="ja-JP" altLang="en-US" sz="1000">
                <a:ea typeface="HGPｺﾞｼｯｸE" pitchFamily="50" charset="-128"/>
              </a:rPr>
              <a:t>設備の導入促進</a:t>
            </a:r>
          </a:p>
        </p:txBody>
      </p:sp>
      <p:sp>
        <p:nvSpPr>
          <p:cNvPr id="13341" name="Rectangle 57"/>
          <p:cNvSpPr>
            <a:spLocks noChangeArrowheads="1"/>
          </p:cNvSpPr>
          <p:nvPr/>
        </p:nvSpPr>
        <p:spPr bwMode="auto">
          <a:xfrm>
            <a:off x="6299200" y="2532063"/>
            <a:ext cx="2643188"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・条例による大規模事業者対策の推進</a:t>
            </a:r>
            <a:endParaRPr lang="en-US" altLang="ja-JP" sz="1000">
              <a:ea typeface="HGPｺﾞｼｯｸE" pitchFamily="50" charset="-128"/>
            </a:endParaRPr>
          </a:p>
          <a:p>
            <a:r>
              <a:rPr lang="ja-JP" altLang="en-US" sz="1000">
                <a:ea typeface="HGPｺﾞｼｯｸE" pitchFamily="50" charset="-128"/>
              </a:rPr>
              <a:t>・業務部門にかかる集中的対策の実施</a:t>
            </a:r>
            <a:endParaRPr lang="en-US" altLang="ja-JP" sz="1000">
              <a:ea typeface="HGPｺﾞｼｯｸE" pitchFamily="50" charset="-128"/>
            </a:endParaRPr>
          </a:p>
        </p:txBody>
      </p:sp>
      <p:sp>
        <p:nvSpPr>
          <p:cNvPr id="13342" name="Line 69"/>
          <p:cNvSpPr>
            <a:spLocks noChangeShapeType="1"/>
          </p:cNvSpPr>
          <p:nvPr/>
        </p:nvSpPr>
        <p:spPr bwMode="auto">
          <a:xfrm>
            <a:off x="3895725" y="4183063"/>
            <a:ext cx="4799013" cy="9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43" name="Rectangle 66"/>
          <p:cNvSpPr>
            <a:spLocks noChangeArrowheads="1"/>
          </p:cNvSpPr>
          <p:nvPr/>
        </p:nvSpPr>
        <p:spPr bwMode="auto">
          <a:xfrm>
            <a:off x="2752725" y="4070350"/>
            <a:ext cx="1027113" cy="576263"/>
          </a:xfrm>
          <a:prstGeom prst="rect">
            <a:avLst/>
          </a:prstGeom>
          <a:solidFill>
            <a:schemeClr val="accent1"/>
          </a:solidFill>
          <a:ln w="3175">
            <a:solidFill>
              <a:schemeClr val="tx1"/>
            </a:solidFill>
            <a:miter lim="800000"/>
            <a:headEnd/>
            <a:tailEnd/>
          </a:ln>
        </p:spPr>
        <p:txBody>
          <a:bodyPr anchor="ctr"/>
          <a:lstStyle/>
          <a:p>
            <a:pPr algn="ctr"/>
            <a:r>
              <a:rPr lang="ja-JP" altLang="en-US" sz="1000">
                <a:solidFill>
                  <a:srgbClr val="000000"/>
                </a:solidFill>
                <a:ea typeface="HGPｺﾞｼｯｸE" pitchFamily="50" charset="-128"/>
              </a:rPr>
              <a:t>みどりの風を感じる大都市実現に向けた検討</a:t>
            </a:r>
          </a:p>
        </p:txBody>
      </p:sp>
      <p:sp>
        <p:nvSpPr>
          <p:cNvPr id="13344" name="Rectangle 67"/>
          <p:cNvSpPr>
            <a:spLocks noChangeArrowheads="1"/>
          </p:cNvSpPr>
          <p:nvPr/>
        </p:nvSpPr>
        <p:spPr bwMode="auto">
          <a:xfrm>
            <a:off x="5319713" y="3946525"/>
            <a:ext cx="889000" cy="400050"/>
          </a:xfrm>
          <a:prstGeom prst="rect">
            <a:avLst/>
          </a:prstGeom>
          <a:solidFill>
            <a:schemeClr val="bg1"/>
          </a:solidFill>
          <a:ln w="3175">
            <a:solidFill>
              <a:schemeClr val="tx1"/>
            </a:solidFill>
            <a:miter lim="800000"/>
            <a:headEnd/>
            <a:tailEnd/>
          </a:ln>
        </p:spPr>
        <p:txBody>
          <a:bodyPr lIns="18000" rIns="18000" anchor="ctr">
            <a:spAutoFit/>
          </a:bodyPr>
          <a:lstStyle/>
          <a:p>
            <a:pPr algn="ctr"/>
            <a:r>
              <a:rPr lang="ja-JP" altLang="en-US" sz="1000">
                <a:solidFill>
                  <a:srgbClr val="000000"/>
                </a:solidFill>
                <a:ea typeface="HGPｺﾞｼｯｸE" pitchFamily="50" charset="-128"/>
              </a:rPr>
              <a:t>緑化促進のた</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めの規制緩和</a:t>
            </a:r>
          </a:p>
        </p:txBody>
      </p:sp>
      <p:sp>
        <p:nvSpPr>
          <p:cNvPr id="13345" name="Rectangle 68"/>
          <p:cNvSpPr>
            <a:spLocks noChangeArrowheads="1"/>
          </p:cNvSpPr>
          <p:nvPr/>
        </p:nvSpPr>
        <p:spPr bwMode="auto">
          <a:xfrm>
            <a:off x="6291263" y="3790950"/>
            <a:ext cx="23050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solidFill>
                  <a:srgbClr val="000000"/>
                </a:solidFill>
                <a:ea typeface="HGPｺﾞｼｯｸE" pitchFamily="50" charset="-128"/>
              </a:rPr>
              <a:t>大都市におけるみどりの軸の形成</a:t>
            </a:r>
          </a:p>
          <a:p>
            <a:r>
              <a:rPr lang="ja-JP" altLang="en-US" sz="1000">
                <a:solidFill>
                  <a:srgbClr val="000000"/>
                </a:solidFill>
                <a:ea typeface="HGPｺﾞｼｯｸE" pitchFamily="50" charset="-128"/>
              </a:rPr>
              <a:t>（さらなるインセンティブの導入等）</a:t>
            </a:r>
          </a:p>
        </p:txBody>
      </p:sp>
      <p:sp>
        <p:nvSpPr>
          <p:cNvPr id="13346" name="Line 75"/>
          <p:cNvSpPr>
            <a:spLocks noChangeShapeType="1"/>
          </p:cNvSpPr>
          <p:nvPr/>
        </p:nvSpPr>
        <p:spPr bwMode="auto">
          <a:xfrm flipV="1">
            <a:off x="3635375" y="5791200"/>
            <a:ext cx="5113338" cy="31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47" name="Rectangle 71"/>
          <p:cNvSpPr>
            <a:spLocks noChangeArrowheads="1"/>
          </p:cNvSpPr>
          <p:nvPr/>
        </p:nvSpPr>
        <p:spPr bwMode="auto">
          <a:xfrm>
            <a:off x="6156325" y="5394325"/>
            <a:ext cx="2592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企業や準農家（都市住民等）など</a:t>
            </a:r>
            <a:endParaRPr lang="en-US" altLang="ja-JP" sz="1000">
              <a:ea typeface="HGPｺﾞｼｯｸE" pitchFamily="50" charset="-128"/>
            </a:endParaRPr>
          </a:p>
          <a:p>
            <a:r>
              <a:rPr lang="ja-JP" altLang="en-US" sz="1000">
                <a:ea typeface="HGPｺﾞｼｯｸE" pitchFamily="50" charset="-128"/>
              </a:rPr>
              <a:t>意欲ある多様な農業経営体の新規参入促進</a:t>
            </a:r>
          </a:p>
        </p:txBody>
      </p:sp>
      <p:sp>
        <p:nvSpPr>
          <p:cNvPr id="13348" name="Rectangle 72"/>
          <p:cNvSpPr>
            <a:spLocks noChangeArrowheads="1"/>
          </p:cNvSpPr>
          <p:nvPr/>
        </p:nvSpPr>
        <p:spPr bwMode="auto">
          <a:xfrm>
            <a:off x="2762250" y="5592763"/>
            <a:ext cx="873125" cy="396875"/>
          </a:xfrm>
          <a:prstGeom prst="rect">
            <a:avLst/>
          </a:prstGeom>
          <a:solidFill>
            <a:schemeClr val="bg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新農地制度</a:t>
            </a:r>
            <a:endParaRPr lang="en-US" altLang="ja-JP" sz="1000" baseline="30000">
              <a:solidFill>
                <a:srgbClr val="000000"/>
              </a:solidFill>
              <a:ea typeface="HGPｺﾞｼｯｸE" pitchFamily="50" charset="-128"/>
            </a:endParaRPr>
          </a:p>
          <a:p>
            <a:pPr algn="ctr"/>
            <a:r>
              <a:rPr lang="ja-JP" altLang="en-US" sz="1000">
                <a:solidFill>
                  <a:srgbClr val="000000"/>
                </a:solidFill>
                <a:ea typeface="HGPｺﾞｼｯｸE" pitchFamily="50" charset="-128"/>
              </a:rPr>
              <a:t>の制定</a:t>
            </a:r>
          </a:p>
        </p:txBody>
      </p:sp>
      <p:sp>
        <p:nvSpPr>
          <p:cNvPr id="13349" name="Line 63"/>
          <p:cNvSpPr>
            <a:spLocks noChangeShapeType="1"/>
          </p:cNvSpPr>
          <p:nvPr/>
        </p:nvSpPr>
        <p:spPr bwMode="auto">
          <a:xfrm flipV="1">
            <a:off x="4787900" y="3368675"/>
            <a:ext cx="39608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50" name="Rectangle 53"/>
          <p:cNvSpPr>
            <a:spLocks noChangeArrowheads="1"/>
          </p:cNvSpPr>
          <p:nvPr/>
        </p:nvSpPr>
        <p:spPr bwMode="auto">
          <a:xfrm>
            <a:off x="5003800" y="3244850"/>
            <a:ext cx="1285875" cy="325438"/>
          </a:xfrm>
          <a:prstGeom prst="rect">
            <a:avLst/>
          </a:prstGeom>
          <a:solidFill>
            <a:schemeClr val="bg1"/>
          </a:solidFill>
          <a:ln w="3175">
            <a:solidFill>
              <a:schemeClr val="tx1"/>
            </a:solidFill>
            <a:miter lim="800000"/>
            <a:headEnd/>
            <a:tailEnd/>
          </a:ln>
        </p:spPr>
        <p:txBody>
          <a:bodyPr lIns="54000" rIns="54000" anchor="ctr"/>
          <a:lstStyle/>
          <a:p>
            <a:pPr algn="ctr"/>
            <a:r>
              <a:rPr lang="ja-JP" altLang="en-US" sz="1000">
                <a:ea typeface="HGPｺﾞｼｯｸE" pitchFamily="50" charset="-128"/>
              </a:rPr>
              <a:t>地球温暖化対策の</a:t>
            </a:r>
            <a:endParaRPr lang="en-US" altLang="ja-JP" sz="1000">
              <a:ea typeface="HGPｺﾞｼｯｸE" pitchFamily="50" charset="-128"/>
            </a:endParaRPr>
          </a:p>
          <a:p>
            <a:pPr algn="ctr"/>
            <a:r>
              <a:rPr lang="ja-JP" altLang="en-US" sz="1000">
                <a:ea typeface="HGPｺﾞｼｯｸE" pitchFamily="50" charset="-128"/>
              </a:rPr>
              <a:t>ための税の活用</a:t>
            </a:r>
          </a:p>
        </p:txBody>
      </p:sp>
      <p:cxnSp>
        <p:nvCxnSpPr>
          <p:cNvPr id="35" name="直線矢印コネクタ 34"/>
          <p:cNvCxnSpPr/>
          <p:nvPr/>
        </p:nvCxnSpPr>
        <p:spPr>
          <a:xfrm flipH="1">
            <a:off x="4808538" y="3009900"/>
            <a:ext cx="1587" cy="358775"/>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52" name="Line 70"/>
          <p:cNvSpPr>
            <a:spLocks noChangeShapeType="1"/>
          </p:cNvSpPr>
          <p:nvPr/>
        </p:nvSpPr>
        <p:spPr bwMode="auto">
          <a:xfrm flipV="1">
            <a:off x="4498975" y="3213100"/>
            <a:ext cx="2873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53" name="Rectangle 55"/>
          <p:cNvSpPr>
            <a:spLocks noChangeArrowheads="1"/>
          </p:cNvSpPr>
          <p:nvPr/>
        </p:nvSpPr>
        <p:spPr bwMode="auto">
          <a:xfrm>
            <a:off x="2916238" y="3009900"/>
            <a:ext cx="1727200" cy="406400"/>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1000">
                <a:solidFill>
                  <a:srgbClr val="000000"/>
                </a:solidFill>
                <a:ea typeface="HGPｺﾞｼｯｸE" pitchFamily="50" charset="-128"/>
              </a:rPr>
              <a:t>温暖化防止条例による</a:t>
            </a:r>
          </a:p>
          <a:p>
            <a:pPr algn="ctr"/>
            <a:r>
              <a:rPr lang="ja-JP" altLang="en-US" sz="1000">
                <a:solidFill>
                  <a:srgbClr val="000000"/>
                </a:solidFill>
                <a:ea typeface="HGPｺﾞｼｯｸE" pitchFamily="50" charset="-128"/>
              </a:rPr>
              <a:t>低炭素化の推進</a:t>
            </a:r>
          </a:p>
        </p:txBody>
      </p:sp>
      <p:sp>
        <p:nvSpPr>
          <p:cNvPr id="13354" name="Rectangle 62"/>
          <p:cNvSpPr>
            <a:spLocks noChangeArrowheads="1"/>
          </p:cNvSpPr>
          <p:nvPr/>
        </p:nvSpPr>
        <p:spPr bwMode="auto">
          <a:xfrm>
            <a:off x="3924300" y="5572125"/>
            <a:ext cx="852488" cy="400050"/>
          </a:xfrm>
          <a:prstGeom prst="rect">
            <a:avLst/>
          </a:prstGeom>
          <a:solidFill>
            <a:schemeClr val="accent1"/>
          </a:solidFill>
          <a:ln w="3175">
            <a:solidFill>
              <a:schemeClr val="tx1"/>
            </a:solidFill>
            <a:miter lim="800000"/>
            <a:headEnd/>
            <a:tailEnd/>
          </a:ln>
        </p:spPr>
        <p:txBody>
          <a:bodyPr lIns="54000" rIns="54000" anchor="ctr">
            <a:spAutoFit/>
          </a:bodyPr>
          <a:lstStyle/>
          <a:p>
            <a:pPr algn="ctr"/>
            <a:r>
              <a:rPr lang="ja-JP" altLang="en-US" sz="1000">
                <a:ea typeface="HGPｺﾞｼｯｸE" pitchFamily="50" charset="-128"/>
              </a:rPr>
              <a:t>準農家制度の構築</a:t>
            </a:r>
          </a:p>
        </p:txBody>
      </p:sp>
      <p:sp>
        <p:nvSpPr>
          <p:cNvPr id="13355" name="Rectangle 108"/>
          <p:cNvSpPr>
            <a:spLocks noChangeArrowheads="1"/>
          </p:cNvSpPr>
          <p:nvPr/>
        </p:nvSpPr>
        <p:spPr bwMode="auto">
          <a:xfrm>
            <a:off x="1027113" y="6419850"/>
            <a:ext cx="252412"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13356" name="Rectangle 109"/>
          <p:cNvSpPr>
            <a:spLocks noChangeArrowheads="1"/>
          </p:cNvSpPr>
          <p:nvPr/>
        </p:nvSpPr>
        <p:spPr bwMode="auto">
          <a:xfrm>
            <a:off x="4267200" y="6419850"/>
            <a:ext cx="268288"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13357" name="Rectangle 56"/>
          <p:cNvSpPr>
            <a:spLocks noChangeArrowheads="1"/>
          </p:cNvSpPr>
          <p:nvPr/>
        </p:nvSpPr>
        <p:spPr bwMode="auto">
          <a:xfrm>
            <a:off x="4987925" y="2849563"/>
            <a:ext cx="1301750" cy="3222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温暖化防止条例の改正</a:t>
            </a:r>
          </a:p>
        </p:txBody>
      </p:sp>
      <p:cxnSp>
        <p:nvCxnSpPr>
          <p:cNvPr id="55" name="直線矢印コネクタ 54"/>
          <p:cNvCxnSpPr/>
          <p:nvPr/>
        </p:nvCxnSpPr>
        <p:spPr>
          <a:xfrm flipH="1">
            <a:off x="3905250" y="4178300"/>
            <a:ext cx="1588" cy="358775"/>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59" name="Line 62"/>
          <p:cNvSpPr>
            <a:spLocks noChangeShapeType="1"/>
          </p:cNvSpPr>
          <p:nvPr/>
        </p:nvSpPr>
        <p:spPr bwMode="auto">
          <a:xfrm flipV="1">
            <a:off x="3794125" y="4357688"/>
            <a:ext cx="984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446" name="Rectangle 65"/>
          <p:cNvSpPr>
            <a:spLocks noChangeArrowheads="1"/>
          </p:cNvSpPr>
          <p:nvPr/>
        </p:nvSpPr>
        <p:spPr bwMode="auto">
          <a:xfrm>
            <a:off x="4029075" y="3935413"/>
            <a:ext cx="830263" cy="422275"/>
          </a:xfrm>
          <a:prstGeom prst="rect">
            <a:avLst/>
          </a:prstGeom>
          <a:solidFill>
            <a:schemeClr val="accent1"/>
          </a:solidFill>
          <a:ln w="3175">
            <a:solidFill>
              <a:schemeClr val="tx1"/>
            </a:solidFill>
            <a:miter lim="800000"/>
            <a:headEnd/>
            <a:tailEnd/>
          </a:ln>
        </p:spPr>
        <p:txBody>
          <a:bodyPr lIns="18000" tIns="36000" rIns="18000" bIns="36000" anchor="ctr"/>
          <a:lstStyle/>
          <a:p>
            <a:pPr algn="ctr">
              <a:defRPr/>
            </a:pPr>
            <a:r>
              <a:rPr lang="ja-JP" altLang="en-US" sz="950" dirty="0">
                <a:solidFill>
                  <a:srgbClr val="000000"/>
                </a:solidFill>
                <a:ea typeface="HGPｺﾞｼｯｸE" pitchFamily="50" charset="-128"/>
              </a:rPr>
              <a:t>みどりの風促進区域の制度化</a:t>
            </a:r>
          </a:p>
        </p:txBody>
      </p:sp>
      <p:sp>
        <p:nvSpPr>
          <p:cNvPr id="13361" name="Text Box 107"/>
          <p:cNvSpPr txBox="1">
            <a:spLocks noChangeArrowheads="1"/>
          </p:cNvSpPr>
          <p:nvPr/>
        </p:nvSpPr>
        <p:spPr bwMode="auto">
          <a:xfrm>
            <a:off x="539750" y="6419850"/>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sp>
        <p:nvSpPr>
          <p:cNvPr id="13362" name="Rectangle 66"/>
          <p:cNvSpPr>
            <a:spLocks noChangeArrowheads="1"/>
          </p:cNvSpPr>
          <p:nvPr/>
        </p:nvSpPr>
        <p:spPr bwMode="auto">
          <a:xfrm>
            <a:off x="3348038" y="1782763"/>
            <a:ext cx="1430337" cy="576262"/>
          </a:xfrm>
          <a:prstGeom prst="rect">
            <a:avLst/>
          </a:prstGeom>
          <a:solidFill>
            <a:schemeClr val="accent1"/>
          </a:solidFill>
          <a:ln w="3175">
            <a:solidFill>
              <a:schemeClr val="tx1"/>
            </a:solidFill>
            <a:miter lim="800000"/>
            <a:headEnd/>
            <a:tailEnd/>
          </a:ln>
        </p:spPr>
        <p:txBody>
          <a:bodyPr anchor="ctr"/>
          <a:lstStyle/>
          <a:p>
            <a:pPr algn="ctr"/>
            <a:r>
              <a:rPr lang="ja-JP" altLang="en-US" sz="1000" dirty="0">
                <a:ea typeface="HGPｺﾞｼｯｸE" pitchFamily="50" charset="-128"/>
              </a:rPr>
              <a:t>おおさかエネルギー</a:t>
            </a:r>
            <a:endParaRPr lang="en-US" altLang="ja-JP" sz="1000" dirty="0">
              <a:ea typeface="HGPｺﾞｼｯｸE" pitchFamily="50" charset="-128"/>
            </a:endParaRPr>
          </a:p>
          <a:p>
            <a:pPr algn="ctr"/>
            <a:r>
              <a:rPr lang="ja-JP" altLang="en-US" sz="1000" dirty="0">
                <a:ea typeface="HGPｺﾞｼｯｸE" pitchFamily="50" charset="-128"/>
              </a:rPr>
              <a:t>地産地消</a:t>
            </a:r>
            <a:endParaRPr lang="en-US" altLang="ja-JP" sz="1000" dirty="0">
              <a:ea typeface="HGPｺﾞｼｯｸE" pitchFamily="50" charset="-128"/>
            </a:endParaRPr>
          </a:p>
          <a:p>
            <a:pPr algn="ctr"/>
            <a:r>
              <a:rPr lang="ja-JP" altLang="en-US" sz="1000" dirty="0">
                <a:ea typeface="HGPｺﾞｼｯｸE" pitchFamily="50" charset="-128"/>
              </a:rPr>
              <a:t>推進プラン策定</a:t>
            </a:r>
          </a:p>
        </p:txBody>
      </p:sp>
      <p:sp>
        <p:nvSpPr>
          <p:cNvPr id="13363" name="Line 75"/>
          <p:cNvSpPr>
            <a:spLocks noChangeShapeType="1"/>
          </p:cNvSpPr>
          <p:nvPr/>
        </p:nvSpPr>
        <p:spPr bwMode="auto">
          <a:xfrm flipV="1">
            <a:off x="4776788" y="2232025"/>
            <a:ext cx="40243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64" name="Rectangle 51"/>
          <p:cNvSpPr>
            <a:spLocks noChangeArrowheads="1"/>
          </p:cNvSpPr>
          <p:nvPr/>
        </p:nvSpPr>
        <p:spPr bwMode="auto">
          <a:xfrm>
            <a:off x="5619750" y="1557338"/>
            <a:ext cx="28400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latin typeface="HGSｺﾞｼｯｸE" pitchFamily="50" charset="-128"/>
                <a:ea typeface="HGSｺﾞｼｯｸE" pitchFamily="50" charset="-128"/>
              </a:rPr>
              <a:t>・プランに基づく取組み</a:t>
            </a:r>
            <a:endParaRPr lang="en-US" altLang="ja-JP" sz="1000">
              <a:latin typeface="HGSｺﾞｼｯｸE" pitchFamily="50" charset="-128"/>
              <a:ea typeface="HGSｺﾞｼｯｸE" pitchFamily="50" charset="-128"/>
            </a:endParaRPr>
          </a:p>
          <a:p>
            <a:r>
              <a:rPr lang="ja-JP" altLang="en-US" sz="1000">
                <a:latin typeface="HGSｺﾞｼｯｸE" pitchFamily="50" charset="-128"/>
                <a:ea typeface="HGSｺﾞｼｯｸE" pitchFamily="50" charset="-128"/>
              </a:rPr>
              <a:t>　（再生可能エネルギーの普及拡大</a:t>
            </a:r>
            <a:endParaRPr lang="en-US" altLang="ja-JP" sz="1000">
              <a:latin typeface="HGSｺﾞｼｯｸE" pitchFamily="50" charset="-128"/>
              <a:ea typeface="HGSｺﾞｼｯｸE" pitchFamily="50" charset="-128"/>
            </a:endParaRPr>
          </a:p>
          <a:p>
            <a:r>
              <a:rPr lang="ja-JP" altLang="en-US" sz="1000">
                <a:latin typeface="HGSｺﾞｼｯｸE" pitchFamily="50" charset="-128"/>
                <a:ea typeface="HGSｺﾞｼｯｸE" pitchFamily="50" charset="-128"/>
              </a:rPr>
              <a:t>　　エネルギー消費の抑制</a:t>
            </a:r>
            <a:endParaRPr lang="en-US" altLang="ja-JP" sz="1000">
              <a:latin typeface="HGSｺﾞｼｯｸE" pitchFamily="50" charset="-128"/>
              <a:ea typeface="HGSｺﾞｼｯｸE" pitchFamily="50" charset="-128"/>
            </a:endParaRPr>
          </a:p>
          <a:p>
            <a:r>
              <a:rPr lang="ja-JP" altLang="en-US" sz="1000">
                <a:latin typeface="HGSｺﾞｼｯｸE" pitchFamily="50" charset="-128"/>
                <a:ea typeface="HGSｺﾞｼｯｸE" pitchFamily="50" charset="-128"/>
              </a:rPr>
              <a:t>　　電力需要の平準化と電力供給の安定化）</a:t>
            </a:r>
            <a:endParaRPr lang="en-US" altLang="ja-JP" sz="1000">
              <a:latin typeface="HGSｺﾞｼｯｸE" pitchFamily="50" charset="-128"/>
              <a:ea typeface="HGSｺﾞｼｯｸE" pitchFamily="50" charset="-128"/>
            </a:endParaRPr>
          </a:p>
        </p:txBody>
      </p:sp>
      <p:sp>
        <p:nvSpPr>
          <p:cNvPr id="13365" name="Line 69"/>
          <p:cNvSpPr>
            <a:spLocks noChangeShapeType="1"/>
          </p:cNvSpPr>
          <p:nvPr/>
        </p:nvSpPr>
        <p:spPr bwMode="auto">
          <a:xfrm>
            <a:off x="3905250" y="4537075"/>
            <a:ext cx="4799013" cy="111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66" name="Rectangle 65"/>
          <p:cNvSpPr>
            <a:spLocks noChangeArrowheads="1"/>
          </p:cNvSpPr>
          <p:nvPr/>
        </p:nvSpPr>
        <p:spPr bwMode="auto">
          <a:xfrm>
            <a:off x="4035425" y="4414838"/>
            <a:ext cx="823913" cy="400050"/>
          </a:xfrm>
          <a:prstGeom prst="rect">
            <a:avLst/>
          </a:prstGeom>
          <a:solidFill>
            <a:schemeClr val="accent1"/>
          </a:solidFill>
          <a:ln w="3175">
            <a:solidFill>
              <a:schemeClr val="tx1"/>
            </a:solidFill>
            <a:miter lim="800000"/>
            <a:headEnd/>
            <a:tailEnd/>
          </a:ln>
        </p:spPr>
        <p:txBody>
          <a:bodyPr lIns="18000" rIns="18000" anchor="ctr">
            <a:spAutoFit/>
          </a:bodyPr>
          <a:lstStyle/>
          <a:p>
            <a:pPr algn="ctr"/>
            <a:r>
              <a:rPr lang="ja-JP" altLang="en-US" sz="1000">
                <a:ea typeface="HGPｺﾞｼｯｸE" pitchFamily="50" charset="-128"/>
              </a:rPr>
              <a:t>みどりの拠点づくり</a:t>
            </a:r>
          </a:p>
        </p:txBody>
      </p:sp>
      <p:sp>
        <p:nvSpPr>
          <p:cNvPr id="13367" name="Rectangle 67"/>
          <p:cNvSpPr>
            <a:spLocks noChangeArrowheads="1"/>
          </p:cNvSpPr>
          <p:nvPr/>
        </p:nvSpPr>
        <p:spPr bwMode="auto">
          <a:xfrm>
            <a:off x="5334000" y="4411663"/>
            <a:ext cx="889000" cy="400050"/>
          </a:xfrm>
          <a:prstGeom prst="rect">
            <a:avLst/>
          </a:prstGeom>
          <a:solidFill>
            <a:schemeClr val="bg1"/>
          </a:solidFill>
          <a:ln w="3175">
            <a:solidFill>
              <a:schemeClr val="tx1"/>
            </a:solidFill>
            <a:miter lim="800000"/>
            <a:headEnd/>
            <a:tailEnd/>
          </a:ln>
        </p:spPr>
        <p:txBody>
          <a:bodyPr lIns="18000" rIns="18000" anchor="ctr">
            <a:spAutoFit/>
          </a:bodyPr>
          <a:lstStyle/>
          <a:p>
            <a:pPr algn="ctr"/>
            <a:r>
              <a:rPr lang="ja-JP" altLang="en-US" sz="1000">
                <a:solidFill>
                  <a:srgbClr val="000000"/>
                </a:solidFill>
                <a:ea typeface="HGPｺﾞｼｯｸE" pitchFamily="50" charset="-128"/>
              </a:rPr>
              <a:t>民間資金の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活用</a:t>
            </a:r>
          </a:p>
        </p:txBody>
      </p:sp>
      <p:sp>
        <p:nvSpPr>
          <p:cNvPr id="13368" name="Rectangle 68"/>
          <p:cNvSpPr>
            <a:spLocks noChangeArrowheads="1"/>
          </p:cNvSpPr>
          <p:nvPr/>
        </p:nvSpPr>
        <p:spPr bwMode="auto">
          <a:xfrm>
            <a:off x="6370638" y="4335463"/>
            <a:ext cx="2305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solidFill>
                  <a:srgbClr val="000000"/>
                </a:solidFill>
                <a:ea typeface="HGPｺﾞｼｯｸE" pitchFamily="50" charset="-128"/>
              </a:rPr>
              <a:t>ネーミングライツなど民間資金の活用</a:t>
            </a:r>
          </a:p>
        </p:txBody>
      </p:sp>
      <p:sp>
        <p:nvSpPr>
          <p:cNvPr id="13369" name="Rectangle 62"/>
          <p:cNvSpPr>
            <a:spLocks noChangeArrowheads="1"/>
          </p:cNvSpPr>
          <p:nvPr/>
        </p:nvSpPr>
        <p:spPr bwMode="auto">
          <a:xfrm>
            <a:off x="5192713" y="5562600"/>
            <a:ext cx="963612" cy="400050"/>
          </a:xfrm>
          <a:prstGeom prst="rect">
            <a:avLst/>
          </a:prstGeom>
          <a:solidFill>
            <a:schemeClr val="accent1"/>
          </a:solidFill>
          <a:ln w="3175">
            <a:solidFill>
              <a:schemeClr val="tx1"/>
            </a:solidFill>
            <a:miter lim="800000"/>
            <a:headEnd/>
            <a:tailEnd/>
          </a:ln>
        </p:spPr>
        <p:txBody>
          <a:bodyPr lIns="54000" rIns="54000" anchor="ctr">
            <a:spAutoFit/>
          </a:bodyPr>
          <a:lstStyle/>
          <a:p>
            <a:pPr algn="ctr"/>
            <a:r>
              <a:rPr lang="ja-JP" altLang="en-US" sz="1000">
                <a:ea typeface="HGPｺﾞｼｯｸE" pitchFamily="50" charset="-128"/>
              </a:rPr>
              <a:t>農地中間管理機構の活用</a:t>
            </a:r>
          </a:p>
        </p:txBody>
      </p:sp>
      <p:sp>
        <p:nvSpPr>
          <p:cNvPr id="40" name="テキスト ボックス 39"/>
          <p:cNvSpPr txBox="1"/>
          <p:nvPr/>
        </p:nvSpPr>
        <p:spPr>
          <a:xfrm>
            <a:off x="8734914" y="6577607"/>
            <a:ext cx="409086" cy="307777"/>
          </a:xfrm>
          <a:prstGeom prst="rect">
            <a:avLst/>
          </a:prstGeom>
          <a:noFill/>
        </p:spPr>
        <p:txBody>
          <a:bodyPr wrap="none" rtlCol="0">
            <a:spAutoFit/>
          </a:bodyPr>
          <a:lstStyle/>
          <a:p>
            <a:pPr algn="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7227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21" name="Group 49"/>
          <p:cNvGraphicFramePr>
            <a:graphicFrameLocks noGrp="1"/>
          </p:cNvGraphicFramePr>
          <p:nvPr>
            <p:extLst>
              <p:ext uri="{D42A27DB-BD31-4B8C-83A1-F6EECF244321}">
                <p14:modId xmlns:p14="http://schemas.microsoft.com/office/powerpoint/2010/main" val="3262694710"/>
              </p:ext>
            </p:extLst>
          </p:nvPr>
        </p:nvGraphicFramePr>
        <p:xfrm>
          <a:off x="214313" y="865188"/>
          <a:ext cx="8715375" cy="5372100"/>
        </p:xfrm>
        <a:graphic>
          <a:graphicData uri="http://schemas.openxmlformats.org/drawingml/2006/table">
            <a:tbl>
              <a:tblPr/>
              <a:tblGrid>
                <a:gridCol w="649406"/>
                <a:gridCol w="1800553"/>
                <a:gridCol w="2232432"/>
                <a:gridCol w="2087942"/>
                <a:gridCol w="1945042"/>
              </a:tblGrid>
              <a:tr h="3047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L="91457" marR="9145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57" marR="9145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L="91457" marR="9145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L="91457" marR="9145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673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L="91457" marR="9145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インバウンド受入機能</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の強化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就航ネットワークと内際乗継機能の強化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関西全域での観光魅力の向上・ＰＲ</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ターゲットに応じた</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プロモーションの実施</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国際医療交流の推進</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L="91457" marR="9145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57" marR="9145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57" marR="9145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57" marR="9145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141" name="Text Box 22"/>
          <p:cNvSpPr txBox="1">
            <a:spLocks noChangeArrowheads="1"/>
          </p:cNvSpPr>
          <p:nvPr/>
        </p:nvSpPr>
        <p:spPr bwMode="auto">
          <a:xfrm>
            <a:off x="325628" y="3497263"/>
            <a:ext cx="2312988"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solidFill>
                  <a:srgbClr val="000000"/>
                </a:solidFill>
                <a:ea typeface="HGPｺﾞｼｯｸE" pitchFamily="50" charset="-128"/>
              </a:rPr>
              <a:t>（３）関西観光</a:t>
            </a:r>
            <a:r>
              <a:rPr lang="ja-JP" altLang="en-US" sz="1200" dirty="0">
                <a:ea typeface="HGPｺﾞｼｯｸE" pitchFamily="50" charset="-128"/>
              </a:rPr>
              <a:t>ポータル化の推進</a:t>
            </a:r>
          </a:p>
        </p:txBody>
      </p:sp>
      <p:sp>
        <p:nvSpPr>
          <p:cNvPr id="5142" name="Text Box 40"/>
          <p:cNvSpPr txBox="1">
            <a:spLocks noChangeArrowheads="1"/>
          </p:cNvSpPr>
          <p:nvPr/>
        </p:nvSpPr>
        <p:spPr bwMode="auto">
          <a:xfrm>
            <a:off x="303213" y="3994150"/>
            <a:ext cx="554037"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関西が一体となった</a:t>
            </a:r>
            <a:r>
              <a:rPr lang="ja-JP" altLang="en-US" sz="1200">
                <a:ea typeface="HGPｺﾞｼｯｸE" pitchFamily="50" charset="-128"/>
              </a:rPr>
              <a:t>観光</a:t>
            </a:r>
            <a:r>
              <a:rPr lang="ja-JP" altLang="en-US" sz="1200">
                <a:solidFill>
                  <a:srgbClr val="000000"/>
                </a:solidFill>
                <a:ea typeface="HGPｺﾞｼｯｸE" pitchFamily="50" charset="-128"/>
              </a:rPr>
              <a:t>魅力の向上</a:t>
            </a:r>
          </a:p>
        </p:txBody>
      </p:sp>
      <p:sp>
        <p:nvSpPr>
          <p:cNvPr id="5143" name="Line 36"/>
          <p:cNvSpPr>
            <a:spLocks noChangeShapeType="1"/>
          </p:cNvSpPr>
          <p:nvPr/>
        </p:nvSpPr>
        <p:spPr bwMode="auto">
          <a:xfrm flipV="1">
            <a:off x="3265488" y="4014788"/>
            <a:ext cx="5483225" cy="47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44" name="Rectangle 23"/>
          <p:cNvSpPr>
            <a:spLocks noChangeArrowheads="1"/>
          </p:cNvSpPr>
          <p:nvPr/>
        </p:nvSpPr>
        <p:spPr bwMode="auto">
          <a:xfrm>
            <a:off x="2765425" y="3803650"/>
            <a:ext cx="500063" cy="4318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関西広域</a:t>
            </a:r>
            <a:endParaRPr lang="en-US" altLang="ja-JP" sz="1000">
              <a:ea typeface="HGPｺﾞｼｯｸE" pitchFamily="50" charset="-128"/>
            </a:endParaRPr>
          </a:p>
          <a:p>
            <a:pPr algn="ctr"/>
            <a:r>
              <a:rPr lang="ja-JP" altLang="en-US" sz="1000">
                <a:ea typeface="HGPｺﾞｼｯｸE" pitchFamily="50" charset="-128"/>
              </a:rPr>
              <a:t>機構</a:t>
            </a:r>
            <a:endParaRPr lang="en-US" altLang="ja-JP" sz="1000">
              <a:ea typeface="HGPｺﾞｼｯｸE" pitchFamily="50" charset="-128"/>
            </a:endParaRPr>
          </a:p>
        </p:txBody>
      </p:sp>
      <p:sp>
        <p:nvSpPr>
          <p:cNvPr id="5145" name="Rectangle 23"/>
          <p:cNvSpPr>
            <a:spLocks noChangeArrowheads="1"/>
          </p:cNvSpPr>
          <p:nvPr/>
        </p:nvSpPr>
        <p:spPr bwMode="auto">
          <a:xfrm>
            <a:off x="4040188" y="3754438"/>
            <a:ext cx="822325" cy="5207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関西観光・文化</a:t>
            </a:r>
            <a:endParaRPr lang="en-US" altLang="ja-JP" sz="1000">
              <a:ea typeface="HGPｺﾞｼｯｸE" pitchFamily="50" charset="-128"/>
            </a:endParaRPr>
          </a:p>
          <a:p>
            <a:pPr algn="ctr"/>
            <a:r>
              <a:rPr lang="ja-JP" altLang="en-US" sz="1000">
                <a:ea typeface="HGPｺﾞｼｯｸE" pitchFamily="50" charset="-128"/>
              </a:rPr>
              <a:t>振興計画の</a:t>
            </a:r>
            <a:endParaRPr lang="en-US" altLang="ja-JP" sz="1000">
              <a:ea typeface="HGPｺﾞｼｯｸE" pitchFamily="50" charset="-128"/>
            </a:endParaRPr>
          </a:p>
          <a:p>
            <a:pPr algn="ctr"/>
            <a:r>
              <a:rPr lang="ja-JP" altLang="en-US" sz="1000">
                <a:ea typeface="HGPｺﾞｼｯｸE" pitchFamily="50" charset="-128"/>
              </a:rPr>
              <a:t>策定</a:t>
            </a:r>
            <a:endParaRPr lang="en-US" altLang="ja-JP" sz="1000">
              <a:ea typeface="HGPｺﾞｼｯｸE" pitchFamily="50" charset="-128"/>
            </a:endParaRPr>
          </a:p>
        </p:txBody>
      </p:sp>
      <p:sp>
        <p:nvSpPr>
          <p:cNvPr id="5146" name="Line 83"/>
          <p:cNvSpPr>
            <a:spLocks noChangeShapeType="1"/>
          </p:cNvSpPr>
          <p:nvPr/>
        </p:nvSpPr>
        <p:spPr bwMode="auto">
          <a:xfrm>
            <a:off x="3995738" y="5937250"/>
            <a:ext cx="47529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47" name="Rectangle 62"/>
          <p:cNvSpPr>
            <a:spLocks noChangeArrowheads="1"/>
          </p:cNvSpPr>
          <p:nvPr/>
        </p:nvSpPr>
        <p:spPr bwMode="auto">
          <a:xfrm>
            <a:off x="2995613" y="5724525"/>
            <a:ext cx="1000125" cy="401638"/>
          </a:xfrm>
          <a:prstGeom prst="rect">
            <a:avLst/>
          </a:prstGeom>
          <a:solidFill>
            <a:schemeClr val="accent1"/>
          </a:solidFill>
          <a:ln w="3175">
            <a:solidFill>
              <a:schemeClr val="tx1"/>
            </a:solidFill>
            <a:miter lim="800000"/>
            <a:headEnd/>
            <a:tailEnd/>
          </a:ln>
        </p:spPr>
        <p:txBody>
          <a:bodyPr lIns="54000" rIns="54000" anchor="ctr">
            <a:spAutoFit/>
          </a:bodyPr>
          <a:lstStyle/>
          <a:p>
            <a:pPr algn="ctr"/>
            <a:r>
              <a:rPr lang="ja-JP" altLang="en-US" sz="1000">
                <a:ea typeface="HGPｺﾞｼｯｸE" pitchFamily="50" charset="-128"/>
              </a:rPr>
              <a:t>総合特区提案</a:t>
            </a:r>
            <a:endParaRPr lang="en-US" altLang="ja-JP" sz="1000">
              <a:ea typeface="HGPｺﾞｼｯｸE" pitchFamily="50" charset="-128"/>
            </a:endParaRPr>
          </a:p>
          <a:p>
            <a:pPr algn="ctr"/>
            <a:r>
              <a:rPr lang="ja-JP" altLang="en-US" sz="1000">
                <a:ea typeface="HGPｺﾞｼｯｸE" pitchFamily="50" charset="-128"/>
              </a:rPr>
              <a:t>（りんくうタウン）</a:t>
            </a:r>
          </a:p>
        </p:txBody>
      </p:sp>
      <p:sp>
        <p:nvSpPr>
          <p:cNvPr id="5148" name="Rectangle 57"/>
          <p:cNvSpPr>
            <a:spLocks noChangeArrowheads="1"/>
          </p:cNvSpPr>
          <p:nvPr/>
        </p:nvSpPr>
        <p:spPr bwMode="auto">
          <a:xfrm>
            <a:off x="4037013" y="5516563"/>
            <a:ext cx="266700" cy="720725"/>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特区法制定</a:t>
            </a:r>
          </a:p>
        </p:txBody>
      </p:sp>
      <p:sp>
        <p:nvSpPr>
          <p:cNvPr id="5149" name="Rectangle 151"/>
          <p:cNvSpPr>
            <a:spLocks noChangeArrowheads="1"/>
          </p:cNvSpPr>
          <p:nvPr/>
        </p:nvSpPr>
        <p:spPr bwMode="auto">
          <a:xfrm>
            <a:off x="4340225" y="5438775"/>
            <a:ext cx="254000" cy="796925"/>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総合特区申請</a:t>
            </a:r>
          </a:p>
        </p:txBody>
      </p:sp>
      <p:sp>
        <p:nvSpPr>
          <p:cNvPr id="5150" name="Rectangle 154"/>
          <p:cNvSpPr>
            <a:spLocks noChangeArrowheads="1"/>
          </p:cNvSpPr>
          <p:nvPr/>
        </p:nvSpPr>
        <p:spPr bwMode="auto">
          <a:xfrm>
            <a:off x="4611688" y="5448300"/>
            <a:ext cx="250825" cy="78740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総合特区指定</a:t>
            </a:r>
          </a:p>
        </p:txBody>
      </p:sp>
      <p:sp>
        <p:nvSpPr>
          <p:cNvPr id="5151" name="Rectangle 108"/>
          <p:cNvSpPr>
            <a:spLocks noChangeArrowheads="1"/>
          </p:cNvSpPr>
          <p:nvPr/>
        </p:nvSpPr>
        <p:spPr bwMode="auto">
          <a:xfrm>
            <a:off x="1077913" y="6292850"/>
            <a:ext cx="252412"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5152" name="Rectangle 109"/>
          <p:cNvSpPr>
            <a:spLocks noChangeArrowheads="1"/>
          </p:cNvSpPr>
          <p:nvPr/>
        </p:nvSpPr>
        <p:spPr bwMode="auto">
          <a:xfrm>
            <a:off x="4251325" y="6292850"/>
            <a:ext cx="268288"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5153" name="Text Box 107"/>
          <p:cNvSpPr txBox="1">
            <a:spLocks noChangeArrowheads="1"/>
          </p:cNvSpPr>
          <p:nvPr/>
        </p:nvSpPr>
        <p:spPr bwMode="auto">
          <a:xfrm>
            <a:off x="495300" y="6310313"/>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sp>
        <p:nvSpPr>
          <p:cNvPr id="5154" name="Text Box 22"/>
          <p:cNvSpPr txBox="1">
            <a:spLocks noChangeArrowheads="1"/>
          </p:cNvSpPr>
          <p:nvPr/>
        </p:nvSpPr>
        <p:spPr bwMode="auto">
          <a:xfrm>
            <a:off x="323850" y="1346200"/>
            <a:ext cx="1957388"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（２）関空観光ハブ化の推進</a:t>
            </a:r>
            <a:endParaRPr lang="ja-JP" altLang="en-US" sz="1200">
              <a:ea typeface="HGPｺﾞｼｯｸE" pitchFamily="50" charset="-128"/>
            </a:endParaRPr>
          </a:p>
        </p:txBody>
      </p:sp>
      <p:sp>
        <p:nvSpPr>
          <p:cNvPr id="5155" name="Text Box 172"/>
          <p:cNvSpPr txBox="1">
            <a:spLocks noChangeArrowheads="1"/>
          </p:cNvSpPr>
          <p:nvPr/>
        </p:nvSpPr>
        <p:spPr bwMode="auto">
          <a:xfrm>
            <a:off x="303213" y="1593850"/>
            <a:ext cx="554037"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ea typeface="HGPｺﾞｼｯｸE" pitchFamily="50" charset="-128"/>
              </a:rPr>
              <a:t>訪日外国人の関空の利用の促進</a:t>
            </a:r>
            <a:endParaRPr lang="en-US" altLang="ja-JP" sz="1200">
              <a:ea typeface="HGPｺﾞｼｯｸE" pitchFamily="50" charset="-128"/>
            </a:endParaRPr>
          </a:p>
        </p:txBody>
      </p:sp>
      <p:sp>
        <p:nvSpPr>
          <p:cNvPr id="5156" name="Rectangle 30"/>
          <p:cNvSpPr>
            <a:spLocks noChangeArrowheads="1"/>
          </p:cNvSpPr>
          <p:nvPr/>
        </p:nvSpPr>
        <p:spPr bwMode="auto">
          <a:xfrm>
            <a:off x="6316663" y="5703888"/>
            <a:ext cx="1657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ea typeface="HGPｺﾞｼｯｸE" pitchFamily="50" charset="-128"/>
              </a:rPr>
              <a:t>国際医療交流の推進</a:t>
            </a:r>
          </a:p>
        </p:txBody>
      </p:sp>
      <p:sp>
        <p:nvSpPr>
          <p:cNvPr id="5157" name="Rectangle 38"/>
          <p:cNvSpPr>
            <a:spLocks noChangeArrowheads="1"/>
          </p:cNvSpPr>
          <p:nvPr/>
        </p:nvSpPr>
        <p:spPr bwMode="auto">
          <a:xfrm>
            <a:off x="5019675" y="3605213"/>
            <a:ext cx="35861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dirty="0">
                <a:ea typeface="HGPｺﾞｼｯｸE" pitchFamily="50" charset="-128"/>
              </a:rPr>
              <a:t>関西全域での観光魅力の発信</a:t>
            </a:r>
            <a:r>
              <a:rPr lang="en-US" altLang="ja-JP" sz="1000" dirty="0">
                <a:ea typeface="HGPｺﾞｼｯｸE" pitchFamily="50" charset="-128"/>
              </a:rPr>
              <a:t/>
            </a:r>
            <a:br>
              <a:rPr lang="en-US" altLang="ja-JP" sz="1000" dirty="0">
                <a:ea typeface="HGPｺﾞｼｯｸE" pitchFamily="50" charset="-128"/>
              </a:rPr>
            </a:br>
            <a:r>
              <a:rPr lang="ja-JP" altLang="en-US" sz="1000" dirty="0">
                <a:ea typeface="HGPｺﾞｼｯｸE" pitchFamily="50" charset="-128"/>
              </a:rPr>
              <a:t>（海外観光プロモーションの実施、魅力ある情報発信）</a:t>
            </a:r>
          </a:p>
        </p:txBody>
      </p:sp>
      <p:sp>
        <p:nvSpPr>
          <p:cNvPr id="5158" name="Line 36"/>
          <p:cNvSpPr>
            <a:spLocks noChangeShapeType="1"/>
          </p:cNvSpPr>
          <p:nvPr/>
        </p:nvSpPr>
        <p:spPr bwMode="auto">
          <a:xfrm flipV="1">
            <a:off x="3646488" y="4552950"/>
            <a:ext cx="50688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59" name="Line 84"/>
          <p:cNvSpPr>
            <a:spLocks noChangeShapeType="1"/>
          </p:cNvSpPr>
          <p:nvPr/>
        </p:nvSpPr>
        <p:spPr bwMode="auto">
          <a:xfrm flipH="1">
            <a:off x="3638550" y="3802063"/>
            <a:ext cx="15875" cy="763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60" name="Rectangle 23"/>
          <p:cNvSpPr>
            <a:spLocks noChangeArrowheads="1"/>
          </p:cNvSpPr>
          <p:nvPr/>
        </p:nvSpPr>
        <p:spPr bwMode="auto">
          <a:xfrm>
            <a:off x="4037013" y="4318000"/>
            <a:ext cx="822325" cy="5207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はなやか関西・</a:t>
            </a:r>
            <a:endParaRPr lang="en-US" altLang="ja-JP" sz="1000">
              <a:ea typeface="HGPｺﾞｼｯｸE" pitchFamily="50" charset="-128"/>
            </a:endParaRPr>
          </a:p>
          <a:p>
            <a:pPr algn="ctr"/>
            <a:r>
              <a:rPr lang="ja-JP" altLang="en-US" sz="1000">
                <a:ea typeface="HGPｺﾞｼｯｸE" pitchFamily="50" charset="-128"/>
              </a:rPr>
              <a:t>文化戦略会議</a:t>
            </a:r>
            <a:endParaRPr lang="en-US" altLang="ja-JP" sz="1000">
              <a:ea typeface="HGPｺﾞｼｯｸE" pitchFamily="50" charset="-128"/>
            </a:endParaRPr>
          </a:p>
          <a:p>
            <a:pPr algn="ctr"/>
            <a:r>
              <a:rPr lang="ja-JP" altLang="en-US" sz="1000">
                <a:ea typeface="HGPｺﾞｼｯｸE" pitchFamily="50" charset="-128"/>
              </a:rPr>
              <a:t>での検討</a:t>
            </a:r>
            <a:endParaRPr lang="en-US" altLang="ja-JP" sz="1000">
              <a:ea typeface="HGPｺﾞｼｯｸE" pitchFamily="50" charset="-128"/>
            </a:endParaRPr>
          </a:p>
        </p:txBody>
      </p:sp>
      <p:sp>
        <p:nvSpPr>
          <p:cNvPr id="5161" name="Rectangle 38"/>
          <p:cNvSpPr>
            <a:spLocks noChangeArrowheads="1"/>
          </p:cNvSpPr>
          <p:nvPr/>
        </p:nvSpPr>
        <p:spPr bwMode="auto">
          <a:xfrm>
            <a:off x="5133975" y="4181475"/>
            <a:ext cx="3686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dirty="0">
                <a:ea typeface="HGPｺﾞｼｯｸE" pitchFamily="50" charset="-128"/>
              </a:rPr>
              <a:t>東京五輪等に向けた関西文化の内外への発信強化について検討</a:t>
            </a:r>
            <a:endParaRPr lang="en-US" altLang="ja-JP" sz="1000" dirty="0">
              <a:ea typeface="HGPｺﾞｼｯｸE" pitchFamily="50" charset="-128"/>
            </a:endParaRPr>
          </a:p>
          <a:p>
            <a:r>
              <a:rPr lang="ja-JP" altLang="en-US" sz="1000" dirty="0">
                <a:ea typeface="HGPｺﾞｼｯｸE" pitchFamily="50" charset="-128"/>
              </a:rPr>
              <a:t>国等への政策提案（東京五輪文化プログラムへの提案反映）</a:t>
            </a:r>
          </a:p>
        </p:txBody>
      </p:sp>
      <p:sp>
        <p:nvSpPr>
          <p:cNvPr id="5162" name="Line 27"/>
          <p:cNvSpPr>
            <a:spLocks noChangeShapeType="1"/>
          </p:cNvSpPr>
          <p:nvPr/>
        </p:nvSpPr>
        <p:spPr bwMode="auto">
          <a:xfrm flipV="1">
            <a:off x="4727575" y="5240338"/>
            <a:ext cx="4059238" cy="111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63" name="Rectangle 42"/>
          <p:cNvSpPr>
            <a:spLocks noChangeArrowheads="1"/>
          </p:cNvSpPr>
          <p:nvPr/>
        </p:nvSpPr>
        <p:spPr bwMode="auto">
          <a:xfrm>
            <a:off x="5075238" y="4991100"/>
            <a:ext cx="16573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ea typeface="HGPｺﾞｼｯｸE" pitchFamily="50" charset="-128"/>
              </a:rPr>
              <a:t>トラベルミッションの推進</a:t>
            </a:r>
          </a:p>
        </p:txBody>
      </p:sp>
      <p:sp>
        <p:nvSpPr>
          <p:cNvPr id="5164" name="Rectangle 186"/>
          <p:cNvSpPr>
            <a:spLocks noChangeArrowheads="1"/>
          </p:cNvSpPr>
          <p:nvPr/>
        </p:nvSpPr>
        <p:spPr bwMode="auto">
          <a:xfrm>
            <a:off x="2765425" y="4868863"/>
            <a:ext cx="1939925" cy="504825"/>
          </a:xfrm>
          <a:prstGeom prst="rect">
            <a:avLst/>
          </a:prstGeom>
          <a:solidFill>
            <a:schemeClr val="accent1"/>
          </a:solidFill>
          <a:ln w="3175" cap="rnd">
            <a:solidFill>
              <a:schemeClr val="tx1"/>
            </a:solidFill>
            <a:miter lim="800000"/>
            <a:headEnd/>
            <a:tailEnd/>
          </a:ln>
        </p:spPr>
        <p:txBody>
          <a:bodyPr lIns="0" rIns="0" anchor="ctr"/>
          <a:lstStyle/>
          <a:p>
            <a:pPr algn="ctr"/>
            <a:r>
              <a:rPr lang="ja-JP" altLang="en-US" sz="1000">
                <a:ea typeface="HGPｺﾞｼｯｸE" pitchFamily="50" charset="-128"/>
              </a:rPr>
              <a:t>トラベルミッションの推進</a:t>
            </a:r>
            <a:r>
              <a:rPr lang="en-US" altLang="ja-JP" sz="1000">
                <a:ea typeface="HGPｺﾞｼｯｸE" pitchFamily="50" charset="-128"/>
              </a:rPr>
              <a:t/>
            </a:r>
            <a:br>
              <a:rPr lang="en-US" altLang="ja-JP" sz="1000">
                <a:ea typeface="HGPｺﾞｼｯｸE" pitchFamily="50" charset="-128"/>
              </a:rPr>
            </a:br>
            <a:r>
              <a:rPr lang="ja-JP" altLang="en-US" sz="1000">
                <a:ea typeface="HGPｺﾞｼｯｸE" pitchFamily="50" charset="-128"/>
              </a:rPr>
              <a:t>中国台湾香港、韓国、</a:t>
            </a:r>
            <a:r>
              <a:rPr lang="en-US" altLang="ja-JP" sz="1000">
                <a:ea typeface="HGPｺﾞｼｯｸE" pitchFamily="50" charset="-128"/>
              </a:rPr>
              <a:t/>
            </a:r>
            <a:br>
              <a:rPr lang="en-US" altLang="ja-JP" sz="1000">
                <a:ea typeface="HGPｺﾞｼｯｸE" pitchFamily="50" charset="-128"/>
              </a:rPr>
            </a:br>
            <a:r>
              <a:rPr lang="ja-JP" altLang="en-US" sz="1000">
                <a:ea typeface="HGPｺﾞｼｯｸE" pitchFamily="50" charset="-128"/>
              </a:rPr>
              <a:t>東南アジア、欧米豪州</a:t>
            </a:r>
            <a:endParaRPr lang="en-US" altLang="ja-JP" sz="1000">
              <a:ea typeface="HGPｺﾞｼｯｸE" pitchFamily="50" charset="-128"/>
            </a:endParaRPr>
          </a:p>
        </p:txBody>
      </p:sp>
      <p:sp>
        <p:nvSpPr>
          <p:cNvPr id="5165" name="Rectangle 37"/>
          <p:cNvSpPr>
            <a:spLocks noChangeArrowheads="1"/>
          </p:cNvSpPr>
          <p:nvPr/>
        </p:nvSpPr>
        <p:spPr bwMode="auto">
          <a:xfrm>
            <a:off x="3311525" y="3773488"/>
            <a:ext cx="671513" cy="4921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関西広域</a:t>
            </a:r>
            <a:endParaRPr lang="en-US" altLang="ja-JP" sz="1000">
              <a:solidFill>
                <a:srgbClr val="000000"/>
              </a:solidFill>
              <a:ea typeface="HGPｺﾞｼｯｸE" pitchFamily="50" charset="-128"/>
            </a:endParaRPr>
          </a:p>
          <a:p>
            <a:pPr algn="ctr"/>
            <a:r>
              <a:rPr lang="ja-JP" altLang="en-US" sz="1000">
                <a:ea typeface="HGPｺﾞｼｯｸE" pitchFamily="50" charset="-128"/>
              </a:rPr>
              <a:t>連合</a:t>
            </a:r>
            <a:r>
              <a:rPr lang="ja-JP" altLang="en-US" sz="1000">
                <a:solidFill>
                  <a:srgbClr val="000000"/>
                </a:solidFill>
                <a:ea typeface="HGPｺﾞｼｯｸE" pitchFamily="50" charset="-128"/>
              </a:rPr>
              <a:t>発足</a:t>
            </a:r>
          </a:p>
        </p:txBody>
      </p:sp>
      <p:sp>
        <p:nvSpPr>
          <p:cNvPr id="5166" name="Line 177"/>
          <p:cNvSpPr>
            <a:spLocks noChangeShapeType="1"/>
          </p:cNvSpPr>
          <p:nvPr/>
        </p:nvSpPr>
        <p:spPr bwMode="auto">
          <a:xfrm>
            <a:off x="3311525" y="1963738"/>
            <a:ext cx="48609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67" name="Line 184"/>
          <p:cNvSpPr>
            <a:spLocks noChangeShapeType="1"/>
          </p:cNvSpPr>
          <p:nvPr/>
        </p:nvSpPr>
        <p:spPr bwMode="auto">
          <a:xfrm>
            <a:off x="4162425" y="3086100"/>
            <a:ext cx="40100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4" name="Rectangle 186"/>
          <p:cNvSpPr>
            <a:spLocks noChangeArrowheads="1"/>
          </p:cNvSpPr>
          <p:nvPr/>
        </p:nvSpPr>
        <p:spPr bwMode="auto">
          <a:xfrm>
            <a:off x="3016250" y="2741613"/>
            <a:ext cx="1369219" cy="560387"/>
          </a:xfrm>
          <a:prstGeom prst="rect">
            <a:avLst/>
          </a:prstGeom>
          <a:solidFill>
            <a:schemeClr val="bg1"/>
          </a:solidFill>
          <a:ln w="3175" cap="rnd">
            <a:solidFill>
              <a:schemeClr val="tx1"/>
            </a:solidFill>
            <a:miter lim="800000"/>
            <a:headEnd/>
            <a:tailEnd/>
          </a:ln>
        </p:spPr>
        <p:txBody>
          <a:bodyPr lIns="0" rIns="0" anchor="ctr"/>
          <a:lstStyle/>
          <a:p>
            <a:pPr algn="ctr">
              <a:defRPr/>
            </a:pPr>
            <a:endParaRPr lang="en-US" altLang="ja-JP" sz="1000" strike="sngStrike" dirty="0">
              <a:ea typeface="HGPｺﾞｼｯｸE" pitchFamily="50" charset="-128"/>
            </a:endParaRPr>
          </a:p>
          <a:p>
            <a:pPr algn="ctr">
              <a:defRPr/>
            </a:pPr>
            <a:r>
              <a:rPr lang="ja-JP" altLang="en-US" sz="1000" dirty="0">
                <a:ea typeface="HGPｺﾞｼｯｸE" pitchFamily="50" charset="-128"/>
              </a:rPr>
              <a:t>ピーチの拠点化、その他ＬＣＣの就航促進</a:t>
            </a:r>
            <a:endParaRPr lang="en-US" altLang="ja-JP" sz="1000" dirty="0">
              <a:ea typeface="HGPｺﾞｼｯｸE" pitchFamily="50" charset="-128"/>
            </a:endParaRPr>
          </a:p>
          <a:p>
            <a:pPr algn="ctr">
              <a:defRPr/>
            </a:pPr>
            <a:endParaRPr lang="ja-JP" altLang="en-US" sz="1000" dirty="0">
              <a:ea typeface="HGPｺﾞｼｯｸE" pitchFamily="50" charset="-128"/>
            </a:endParaRPr>
          </a:p>
        </p:txBody>
      </p:sp>
      <p:sp>
        <p:nvSpPr>
          <p:cNvPr id="5169" name="Rectangle 78"/>
          <p:cNvSpPr>
            <a:spLocks noChangeArrowheads="1"/>
          </p:cNvSpPr>
          <p:nvPr/>
        </p:nvSpPr>
        <p:spPr bwMode="auto">
          <a:xfrm>
            <a:off x="2797175" y="1662113"/>
            <a:ext cx="514350" cy="687387"/>
          </a:xfrm>
          <a:prstGeom prst="rect">
            <a:avLst/>
          </a:prstGeom>
          <a:solidFill>
            <a:srgbClr val="FFFFFF"/>
          </a:solidFill>
          <a:ln w="3175">
            <a:solidFill>
              <a:schemeClr val="tx1"/>
            </a:solidFill>
            <a:miter lim="800000"/>
            <a:headEnd/>
            <a:tailEnd/>
          </a:ln>
        </p:spPr>
        <p:txBody>
          <a:bodyPr lIns="18000" tIns="36000" rIns="18000" bIns="36000" anchor="ctr">
            <a:spAutoFit/>
          </a:bodyPr>
          <a:lstStyle/>
          <a:p>
            <a:pPr algn="ctr"/>
            <a:r>
              <a:rPr lang="en-US" altLang="ja-JP" sz="1000" dirty="0">
                <a:ea typeface="HGPｺﾞｼｯｸE" pitchFamily="50" charset="-128"/>
              </a:rPr>
              <a:t>LCC</a:t>
            </a:r>
            <a:r>
              <a:rPr lang="ja-JP" altLang="en-US" sz="1000" dirty="0">
                <a:ea typeface="HGPｺﾞｼｯｸE" pitchFamily="50" charset="-128"/>
              </a:rPr>
              <a:t>専用ターミナルの整備</a:t>
            </a:r>
          </a:p>
        </p:txBody>
      </p:sp>
      <p:sp>
        <p:nvSpPr>
          <p:cNvPr id="47" name="正方形/長方形 46"/>
          <p:cNvSpPr/>
          <p:nvPr/>
        </p:nvSpPr>
        <p:spPr>
          <a:xfrm>
            <a:off x="5019675" y="2741613"/>
            <a:ext cx="1497013" cy="56038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ＬＣＣのさらなる就航促進、中長距離等国際線ネットワークの強化</a:t>
            </a:r>
          </a:p>
        </p:txBody>
      </p:sp>
      <p:sp>
        <p:nvSpPr>
          <p:cNvPr id="48" name="正方形/長方形 47"/>
          <p:cNvSpPr/>
          <p:nvPr/>
        </p:nvSpPr>
        <p:spPr>
          <a:xfrm>
            <a:off x="3559175" y="1717675"/>
            <a:ext cx="1163638" cy="57626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入国規制・手続きの緩和</a:t>
            </a:r>
          </a:p>
        </p:txBody>
      </p:sp>
      <p:sp>
        <p:nvSpPr>
          <p:cNvPr id="49" name="正方形/長方形 48"/>
          <p:cNvSpPr/>
          <p:nvPr/>
        </p:nvSpPr>
        <p:spPr>
          <a:xfrm>
            <a:off x="5019675" y="1749425"/>
            <a:ext cx="1366838" cy="57626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defRPr/>
            </a:pPr>
            <a:r>
              <a:rPr lang="ja-JP" altLang="en-US" sz="1000" dirty="0">
                <a:solidFill>
                  <a:schemeClr val="tx1"/>
                </a:solidFill>
                <a:latin typeface="HGPｺﾞｼｯｸE" pitchFamily="50" charset="-128"/>
                <a:ea typeface="HGPｺﾞｼｯｸE" pitchFamily="50" charset="-128"/>
              </a:rPr>
              <a:t>ＬＣＣターミナルの拡充、入国規制・手続きのさらなる緩和等</a:t>
            </a:r>
            <a:endParaRPr lang="en-US" altLang="ja-JP" sz="1000" dirty="0">
              <a:solidFill>
                <a:schemeClr val="tx1"/>
              </a:solidFill>
              <a:latin typeface="HGPｺﾞｼｯｸE" pitchFamily="50" charset="-128"/>
              <a:ea typeface="HGPｺﾞｼｯｸE" pitchFamily="50" charset="-128"/>
            </a:endParaRPr>
          </a:p>
        </p:txBody>
      </p:sp>
      <p:sp>
        <p:nvSpPr>
          <p:cNvPr id="50" name="正方形/長方形 49"/>
          <p:cNvSpPr/>
          <p:nvPr/>
        </p:nvSpPr>
        <p:spPr>
          <a:xfrm>
            <a:off x="8172450" y="1717675"/>
            <a:ext cx="747713" cy="6080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インバウンド受入拠点の形成</a:t>
            </a:r>
          </a:p>
        </p:txBody>
      </p:sp>
      <p:sp>
        <p:nvSpPr>
          <p:cNvPr id="51" name="正方形/長方形 50"/>
          <p:cNvSpPr/>
          <p:nvPr/>
        </p:nvSpPr>
        <p:spPr>
          <a:xfrm>
            <a:off x="8172450" y="2620963"/>
            <a:ext cx="722313" cy="68103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際内ハブ空港化</a:t>
            </a:r>
          </a:p>
        </p:txBody>
      </p:sp>
      <p:sp>
        <p:nvSpPr>
          <p:cNvPr id="38" name="テキスト ボックス 37"/>
          <p:cNvSpPr txBox="1"/>
          <p:nvPr/>
        </p:nvSpPr>
        <p:spPr>
          <a:xfrm>
            <a:off x="8734914" y="6577607"/>
            <a:ext cx="409086" cy="307777"/>
          </a:xfrm>
          <a:prstGeom prst="rect">
            <a:avLst/>
          </a:prstGeom>
          <a:noFill/>
        </p:spPr>
        <p:txBody>
          <a:bodyPr wrap="none" rtlCol="0">
            <a:spAutoFit/>
          </a:bodyPr>
          <a:lstStyle/>
          <a:p>
            <a:pPr algn="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0805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Group 2"/>
          <p:cNvGraphicFramePr>
            <a:graphicFrameLocks noGrp="1"/>
          </p:cNvGraphicFramePr>
          <p:nvPr>
            <p:extLst>
              <p:ext uri="{D42A27DB-BD31-4B8C-83A1-F6EECF244321}">
                <p14:modId xmlns:p14="http://schemas.microsoft.com/office/powerpoint/2010/main" val="1396834138"/>
              </p:ext>
            </p:extLst>
          </p:nvPr>
        </p:nvGraphicFramePr>
        <p:xfrm>
          <a:off x="179513" y="647700"/>
          <a:ext cx="8785100" cy="5772912"/>
        </p:xfrm>
        <a:graphic>
          <a:graphicData uri="http://schemas.openxmlformats.org/drawingml/2006/table">
            <a:tbl>
              <a:tblPr/>
              <a:tblGrid>
                <a:gridCol w="654602"/>
                <a:gridCol w="1814957"/>
                <a:gridCol w="2250292"/>
                <a:gridCol w="2104646"/>
                <a:gridCol w="1960603"/>
              </a:tblGrid>
              <a:tr h="29158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408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公立大学の機能強化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世界で活躍するグローバル人材の育成</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国際的人材の育成</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外国人の受入環境整備</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外国人高度専門人材の就業・生活環境の整備</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ビジネス来訪の促進</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国家戦略特区を活用したグローバル企業の活動環境の整備</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165" name="Text Box 22"/>
          <p:cNvSpPr txBox="1">
            <a:spLocks noChangeArrowheads="1"/>
          </p:cNvSpPr>
          <p:nvPr/>
        </p:nvSpPr>
        <p:spPr bwMode="auto">
          <a:xfrm>
            <a:off x="349250" y="1036638"/>
            <a:ext cx="3309938"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a:t>
            </a:r>
            <a:r>
              <a:rPr lang="ja-JP" altLang="en-US" sz="1200">
                <a:ea typeface="HGPｺﾞｼｯｸE" pitchFamily="50" charset="-128"/>
              </a:rPr>
              <a:t>１）国際競争力を勝ち抜くハイエンド人材の育成</a:t>
            </a:r>
          </a:p>
        </p:txBody>
      </p:sp>
      <p:sp>
        <p:nvSpPr>
          <p:cNvPr id="6166" name="Text Box 40"/>
          <p:cNvSpPr txBox="1">
            <a:spLocks noChangeArrowheads="1"/>
          </p:cNvSpPr>
          <p:nvPr/>
        </p:nvSpPr>
        <p:spPr bwMode="auto">
          <a:xfrm>
            <a:off x="395288" y="1481138"/>
            <a:ext cx="366712"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ハイエンド人材の育成・確保</a:t>
            </a:r>
          </a:p>
        </p:txBody>
      </p:sp>
      <p:sp>
        <p:nvSpPr>
          <p:cNvPr id="6167" name="Text Box 61"/>
          <p:cNvSpPr txBox="1">
            <a:spLocks noChangeArrowheads="1"/>
          </p:cNvSpPr>
          <p:nvPr/>
        </p:nvSpPr>
        <p:spPr bwMode="auto">
          <a:xfrm>
            <a:off x="323850" y="3357563"/>
            <a:ext cx="2741613"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ea typeface="HGPｺﾞｼｯｸE" pitchFamily="50" charset="-128"/>
              </a:rPr>
              <a:t>（２）外国人高度専門人材等の受入拡大</a:t>
            </a:r>
          </a:p>
        </p:txBody>
      </p:sp>
      <p:sp>
        <p:nvSpPr>
          <p:cNvPr id="6168" name="Text Box 62"/>
          <p:cNvSpPr txBox="1">
            <a:spLocks noChangeArrowheads="1"/>
          </p:cNvSpPr>
          <p:nvPr/>
        </p:nvSpPr>
        <p:spPr bwMode="auto">
          <a:xfrm>
            <a:off x="395288" y="4084638"/>
            <a:ext cx="36671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外国人高度専門人材の確保</a:t>
            </a:r>
          </a:p>
        </p:txBody>
      </p:sp>
      <p:sp>
        <p:nvSpPr>
          <p:cNvPr id="6169" name="Line 71"/>
          <p:cNvSpPr>
            <a:spLocks noChangeShapeType="1"/>
          </p:cNvSpPr>
          <p:nvPr/>
        </p:nvSpPr>
        <p:spPr bwMode="auto">
          <a:xfrm>
            <a:off x="4572000" y="4548188"/>
            <a:ext cx="42497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70" name="Rectangle 73"/>
          <p:cNvSpPr>
            <a:spLocks noChangeArrowheads="1"/>
          </p:cNvSpPr>
          <p:nvPr/>
        </p:nvSpPr>
        <p:spPr bwMode="auto">
          <a:xfrm>
            <a:off x="5245100" y="4292600"/>
            <a:ext cx="3024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wrap="none" anchor="ctr"/>
          <a:lstStyle/>
          <a:p>
            <a:r>
              <a:rPr lang="ja-JP" altLang="en-US" sz="1000">
                <a:solidFill>
                  <a:srgbClr val="000000"/>
                </a:solidFill>
                <a:ea typeface="HGPｺﾞｼｯｸE" pitchFamily="50" charset="-128"/>
              </a:rPr>
              <a:t>・能力・実績に応じた給与・昇進などの処遇制度の導入</a:t>
            </a:r>
          </a:p>
        </p:txBody>
      </p:sp>
      <p:sp>
        <p:nvSpPr>
          <p:cNvPr id="6171" name="Line 46"/>
          <p:cNvSpPr>
            <a:spLocks noChangeShapeType="1"/>
          </p:cNvSpPr>
          <p:nvPr/>
        </p:nvSpPr>
        <p:spPr bwMode="auto">
          <a:xfrm flipV="1">
            <a:off x="4384675" y="2273300"/>
            <a:ext cx="4424363" cy="142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72" name="Rectangle 52"/>
          <p:cNvSpPr>
            <a:spLocks noChangeArrowheads="1"/>
          </p:cNvSpPr>
          <p:nvPr/>
        </p:nvSpPr>
        <p:spPr bwMode="auto">
          <a:xfrm>
            <a:off x="3116263" y="4292600"/>
            <a:ext cx="1487487" cy="4953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情報提供・相談など</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在住外国人への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サービス実施</a:t>
            </a:r>
            <a:endParaRPr lang="en-US" altLang="ja-JP" sz="1000">
              <a:solidFill>
                <a:srgbClr val="000000"/>
              </a:solidFill>
              <a:ea typeface="HGPｺﾞｼｯｸE" pitchFamily="50" charset="-128"/>
            </a:endParaRPr>
          </a:p>
        </p:txBody>
      </p:sp>
      <p:sp>
        <p:nvSpPr>
          <p:cNvPr id="6173" name="Line 54"/>
          <p:cNvSpPr>
            <a:spLocks noChangeShapeType="1"/>
          </p:cNvSpPr>
          <p:nvPr/>
        </p:nvSpPr>
        <p:spPr bwMode="auto">
          <a:xfrm>
            <a:off x="3455988" y="3028950"/>
            <a:ext cx="53625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74" name="Rectangle 55"/>
          <p:cNvSpPr>
            <a:spLocks noChangeArrowheads="1"/>
          </p:cNvSpPr>
          <p:nvPr/>
        </p:nvSpPr>
        <p:spPr bwMode="auto">
          <a:xfrm>
            <a:off x="3563938" y="2625725"/>
            <a:ext cx="1343025" cy="804863"/>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グローバルリーダーズハイスクール</a:t>
            </a:r>
            <a:r>
              <a:rPr lang="en-US" altLang="ja-JP" sz="1000">
                <a:ea typeface="HGPｺﾞｼｯｸE" pitchFamily="50" charset="-128"/>
              </a:rPr>
              <a:t>(GLHS)</a:t>
            </a:r>
            <a:r>
              <a:rPr lang="ja-JP" altLang="en-US" sz="1000">
                <a:ea typeface="HGPｺﾞｼｯｸE" pitchFamily="50" charset="-128"/>
              </a:rPr>
              <a:t>の設置</a:t>
            </a:r>
          </a:p>
        </p:txBody>
      </p:sp>
      <p:sp>
        <p:nvSpPr>
          <p:cNvPr id="6175" name="Rectangle 59"/>
          <p:cNvSpPr>
            <a:spLocks noChangeArrowheads="1"/>
          </p:cNvSpPr>
          <p:nvPr/>
        </p:nvSpPr>
        <p:spPr bwMode="auto">
          <a:xfrm>
            <a:off x="5219700" y="2719388"/>
            <a:ext cx="15843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ja-JP" altLang="en-US" sz="1000">
                <a:ea typeface="HGPｺﾞｼｯｸE" pitchFamily="50" charset="-128"/>
              </a:rPr>
              <a:t>戦略的な教育課程の展開</a:t>
            </a:r>
          </a:p>
        </p:txBody>
      </p:sp>
      <p:sp>
        <p:nvSpPr>
          <p:cNvPr id="6176" name="Rectangle 56"/>
          <p:cNvSpPr>
            <a:spLocks noChangeArrowheads="1"/>
          </p:cNvSpPr>
          <p:nvPr/>
        </p:nvSpPr>
        <p:spPr bwMode="auto">
          <a:xfrm>
            <a:off x="2771775" y="2719388"/>
            <a:ext cx="684213" cy="6191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教育課程</a:t>
            </a:r>
            <a:endParaRPr lang="en-US" altLang="ja-JP" sz="1000" baseline="30000">
              <a:ea typeface="HGPｺﾞｼｯｸE" pitchFamily="50" charset="-128"/>
            </a:endParaRPr>
          </a:p>
          <a:p>
            <a:pPr algn="ctr"/>
            <a:r>
              <a:rPr lang="ja-JP" altLang="en-US" sz="1000">
                <a:ea typeface="HGPｺﾞｼｯｸE" pitchFamily="50" charset="-128"/>
              </a:rPr>
              <a:t>の編成</a:t>
            </a:r>
          </a:p>
        </p:txBody>
      </p:sp>
      <p:sp>
        <p:nvSpPr>
          <p:cNvPr id="6177" name="Rectangle 108"/>
          <p:cNvSpPr>
            <a:spLocks noChangeArrowheads="1"/>
          </p:cNvSpPr>
          <p:nvPr/>
        </p:nvSpPr>
        <p:spPr bwMode="auto">
          <a:xfrm>
            <a:off x="1074738" y="6467475"/>
            <a:ext cx="252412"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6178" name="Rectangle 109"/>
          <p:cNvSpPr>
            <a:spLocks noChangeArrowheads="1"/>
          </p:cNvSpPr>
          <p:nvPr/>
        </p:nvSpPr>
        <p:spPr bwMode="auto">
          <a:xfrm>
            <a:off x="4230688" y="6508750"/>
            <a:ext cx="266700"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6179" name="Text Box 107"/>
          <p:cNvSpPr txBox="1">
            <a:spLocks noChangeArrowheads="1"/>
          </p:cNvSpPr>
          <p:nvPr/>
        </p:nvSpPr>
        <p:spPr bwMode="auto">
          <a:xfrm>
            <a:off x="539750" y="6467475"/>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dirty="0">
                <a:solidFill>
                  <a:srgbClr val="000000"/>
                </a:solidFill>
              </a:rPr>
              <a:t>凡例：　　　　主に大阪府・大阪市で取り組むもの　　　　　　　　　　国、自治体（大阪府・大阪市除く）、民間等で取り組むもの</a:t>
            </a:r>
            <a:endParaRPr lang="en-US" altLang="ja-JP" sz="1200" dirty="0">
              <a:solidFill>
                <a:srgbClr val="000000"/>
              </a:solidFill>
            </a:endParaRPr>
          </a:p>
          <a:p>
            <a:pPr eaLnBrk="1" hangingPunct="1">
              <a:lnSpc>
                <a:spcPts val="1000"/>
              </a:lnSpc>
              <a:spcBef>
                <a:spcPct val="50000"/>
              </a:spcBef>
            </a:pPr>
            <a:r>
              <a:rPr lang="ja-JP" altLang="en-US" sz="1200" dirty="0">
                <a:solidFill>
                  <a:srgbClr val="000000"/>
                </a:solidFill>
              </a:rPr>
              <a:t>　　　　（大阪府・大阪市が主体の一員であるものを含む）　　　</a:t>
            </a:r>
          </a:p>
        </p:txBody>
      </p:sp>
      <p:sp>
        <p:nvSpPr>
          <p:cNvPr id="6180" name="Rectangle 52"/>
          <p:cNvSpPr>
            <a:spLocks noChangeArrowheads="1"/>
          </p:cNvSpPr>
          <p:nvPr/>
        </p:nvSpPr>
        <p:spPr bwMode="auto">
          <a:xfrm>
            <a:off x="2724150" y="5008563"/>
            <a:ext cx="731838" cy="5127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必要な機能</a:t>
            </a:r>
            <a:endParaRPr lang="en-US" altLang="ja-JP" sz="1000">
              <a:ea typeface="HGPｺﾞｼｯｸE" pitchFamily="50" charset="-128"/>
            </a:endParaRPr>
          </a:p>
          <a:p>
            <a:pPr algn="ctr"/>
            <a:r>
              <a:rPr lang="ja-JP" altLang="en-US" sz="1000">
                <a:ea typeface="HGPｺﾞｼｯｸE" pitchFamily="50" charset="-128"/>
              </a:rPr>
              <a:t>の検討</a:t>
            </a:r>
            <a:endParaRPr lang="en-US" altLang="ja-JP" sz="1000">
              <a:ea typeface="HGPｺﾞｼｯｸE" pitchFamily="50" charset="-128"/>
            </a:endParaRPr>
          </a:p>
        </p:txBody>
      </p:sp>
      <p:sp>
        <p:nvSpPr>
          <p:cNvPr id="6181" name="Line 71"/>
          <p:cNvSpPr>
            <a:spLocks noChangeShapeType="1"/>
          </p:cNvSpPr>
          <p:nvPr/>
        </p:nvSpPr>
        <p:spPr bwMode="auto">
          <a:xfrm flipV="1">
            <a:off x="4619625" y="5191125"/>
            <a:ext cx="4221163"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82" name="Rectangle 52"/>
          <p:cNvSpPr>
            <a:spLocks noChangeArrowheads="1"/>
          </p:cNvSpPr>
          <p:nvPr/>
        </p:nvSpPr>
        <p:spPr bwMode="auto">
          <a:xfrm>
            <a:off x="3505200" y="5008563"/>
            <a:ext cx="1354138" cy="5127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うめきたにおける</a:t>
            </a:r>
            <a:endParaRPr lang="en-US" altLang="ja-JP" sz="1000">
              <a:ea typeface="HGPｺﾞｼｯｸE" pitchFamily="50" charset="-128"/>
            </a:endParaRPr>
          </a:p>
          <a:p>
            <a:pPr algn="ctr"/>
            <a:r>
              <a:rPr lang="ja-JP" altLang="en-US" sz="1000">
                <a:ea typeface="HGPｺﾞｼｯｸE" pitchFamily="50" charset="-128"/>
              </a:rPr>
              <a:t>国際ビジネス支援機能</a:t>
            </a:r>
            <a:endParaRPr lang="en-US" altLang="ja-JP" sz="1000">
              <a:ea typeface="HGPｺﾞｼｯｸE" pitchFamily="50" charset="-128"/>
            </a:endParaRPr>
          </a:p>
          <a:p>
            <a:pPr algn="ctr"/>
            <a:r>
              <a:rPr lang="ja-JP" altLang="en-US" sz="1000">
                <a:ea typeface="HGPｺﾞｼｯｸE" pitchFamily="50" charset="-128"/>
              </a:rPr>
              <a:t>の整備</a:t>
            </a:r>
            <a:endParaRPr lang="en-US" altLang="ja-JP" sz="1000">
              <a:ea typeface="HGPｺﾞｼｯｸE" pitchFamily="50" charset="-128"/>
            </a:endParaRPr>
          </a:p>
        </p:txBody>
      </p:sp>
      <p:sp>
        <p:nvSpPr>
          <p:cNvPr id="6183" name="Line 46"/>
          <p:cNvSpPr>
            <a:spLocks noChangeShapeType="1"/>
          </p:cNvSpPr>
          <p:nvPr/>
        </p:nvSpPr>
        <p:spPr bwMode="auto">
          <a:xfrm>
            <a:off x="4908550" y="1627188"/>
            <a:ext cx="39004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84" name="Rectangle 48"/>
          <p:cNvSpPr>
            <a:spLocks noChangeArrowheads="1"/>
          </p:cNvSpPr>
          <p:nvPr/>
        </p:nvSpPr>
        <p:spPr bwMode="auto">
          <a:xfrm>
            <a:off x="3721100" y="1414463"/>
            <a:ext cx="1293813" cy="431800"/>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将来ビジョンの策定</a:t>
            </a:r>
            <a:endParaRPr lang="en-US" altLang="ja-JP" sz="1000">
              <a:ea typeface="HGPｺﾞｼｯｸE" pitchFamily="50" charset="-128"/>
            </a:endParaRPr>
          </a:p>
        </p:txBody>
      </p:sp>
      <p:sp>
        <p:nvSpPr>
          <p:cNvPr id="6185" name="Rectangle 51"/>
          <p:cNvSpPr>
            <a:spLocks noChangeArrowheads="1"/>
          </p:cNvSpPr>
          <p:nvPr/>
        </p:nvSpPr>
        <p:spPr bwMode="auto">
          <a:xfrm>
            <a:off x="5224463" y="1357313"/>
            <a:ext cx="182403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a:ea typeface="HGPｺﾞｼｯｸE" pitchFamily="50" charset="-128"/>
              </a:rPr>
              <a:t>ビジョンに基づく改革の実施等</a:t>
            </a:r>
          </a:p>
        </p:txBody>
      </p:sp>
      <p:cxnSp>
        <p:nvCxnSpPr>
          <p:cNvPr id="34" name="直線コネクタ 33"/>
          <p:cNvCxnSpPr/>
          <p:nvPr/>
        </p:nvCxnSpPr>
        <p:spPr>
          <a:xfrm>
            <a:off x="250825" y="5492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187" name="テキスト ボックス 34"/>
          <p:cNvSpPr txBox="1">
            <a:spLocks noChangeArrowheads="1"/>
          </p:cNvSpPr>
          <p:nvPr/>
        </p:nvSpPr>
        <p:spPr bwMode="auto">
          <a:xfrm>
            <a:off x="250825" y="149225"/>
            <a:ext cx="7850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Meiryo UI" pitchFamily="50" charset="-128"/>
                <a:ea typeface="Meiryo UI" pitchFamily="50" charset="-128"/>
                <a:cs typeface="Meiryo UI" pitchFamily="50" charset="-128"/>
              </a:rPr>
              <a:t>２．人材力強化・活躍の場づくり</a:t>
            </a:r>
            <a:endParaRPr lang="en-US" altLang="ja-JP" sz="2000">
              <a:latin typeface="Meiryo UI" pitchFamily="50" charset="-128"/>
              <a:ea typeface="Meiryo UI" pitchFamily="50" charset="-128"/>
              <a:cs typeface="Meiryo UI" pitchFamily="50" charset="-128"/>
            </a:endParaRPr>
          </a:p>
        </p:txBody>
      </p:sp>
      <p:sp>
        <p:nvSpPr>
          <p:cNvPr id="6188" name="Rectangle 73"/>
          <p:cNvSpPr>
            <a:spLocks noChangeArrowheads="1"/>
          </p:cNvSpPr>
          <p:nvPr/>
        </p:nvSpPr>
        <p:spPr bwMode="auto">
          <a:xfrm>
            <a:off x="5003800" y="4764088"/>
            <a:ext cx="3600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wrap="none" anchor="ctr"/>
          <a:lstStyle/>
          <a:p>
            <a:r>
              <a:rPr lang="ja-JP" altLang="en-US" sz="1000" dirty="0">
                <a:ea typeface="HGPｺﾞｼｯｸE" pitchFamily="50" charset="-128"/>
              </a:rPr>
              <a:t>　国際会議、人材交流・コミュニティ形成イベント、新事業開発プロ</a:t>
            </a:r>
            <a:endParaRPr lang="en-US" altLang="ja-JP" sz="1000" dirty="0">
              <a:ea typeface="HGPｺﾞｼｯｸE" pitchFamily="50" charset="-128"/>
            </a:endParaRPr>
          </a:p>
          <a:p>
            <a:r>
              <a:rPr lang="ja-JP" altLang="en-US" sz="1000" dirty="0">
                <a:ea typeface="HGPｺﾞｼｯｸE" pitchFamily="50" charset="-128"/>
              </a:rPr>
              <a:t>　ジェクト創出支援の実施</a:t>
            </a:r>
          </a:p>
        </p:txBody>
      </p:sp>
      <p:sp>
        <p:nvSpPr>
          <p:cNvPr id="6189" name="Line 46"/>
          <p:cNvSpPr>
            <a:spLocks noChangeShapeType="1"/>
          </p:cNvSpPr>
          <p:nvPr/>
        </p:nvSpPr>
        <p:spPr bwMode="auto">
          <a:xfrm flipV="1">
            <a:off x="3994150" y="2273300"/>
            <a:ext cx="4814888" cy="142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90" name="Rectangle 51"/>
          <p:cNvSpPr>
            <a:spLocks noChangeArrowheads="1"/>
          </p:cNvSpPr>
          <p:nvPr/>
        </p:nvSpPr>
        <p:spPr bwMode="auto">
          <a:xfrm>
            <a:off x="3995738" y="1964452"/>
            <a:ext cx="12570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dirty="0" smtClean="0">
                <a:ea typeface="HGPｺﾞｼｯｸE" pitchFamily="50" charset="-128"/>
              </a:rPr>
              <a:t>留学</a:t>
            </a:r>
            <a:r>
              <a:rPr lang="ja-JP" altLang="en-US" sz="1000" dirty="0">
                <a:ea typeface="HGPｺﾞｼｯｸE" pitchFamily="50" charset="-128"/>
              </a:rPr>
              <a:t>のさらなる促進</a:t>
            </a:r>
          </a:p>
        </p:txBody>
      </p:sp>
      <p:sp>
        <p:nvSpPr>
          <p:cNvPr id="6191" name="Rectangle 48"/>
          <p:cNvSpPr>
            <a:spLocks noChangeArrowheads="1"/>
          </p:cNvSpPr>
          <p:nvPr/>
        </p:nvSpPr>
        <p:spPr bwMode="auto">
          <a:xfrm>
            <a:off x="2714625" y="2071688"/>
            <a:ext cx="1279525" cy="431800"/>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国際化戦略アクションプログラム策定</a:t>
            </a:r>
            <a:endParaRPr lang="en-US" altLang="ja-JP" sz="1000">
              <a:ea typeface="HGPｺﾞｼｯｸE" pitchFamily="50" charset="-128"/>
            </a:endParaRPr>
          </a:p>
        </p:txBody>
      </p:sp>
      <p:sp>
        <p:nvSpPr>
          <p:cNvPr id="6192" name="Rectangle 48"/>
          <p:cNvSpPr>
            <a:spLocks noChangeArrowheads="1"/>
          </p:cNvSpPr>
          <p:nvPr/>
        </p:nvSpPr>
        <p:spPr bwMode="auto">
          <a:xfrm>
            <a:off x="5418138" y="2093913"/>
            <a:ext cx="1279525" cy="431800"/>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次期アクション</a:t>
            </a:r>
            <a:endParaRPr lang="en-US" altLang="ja-JP" sz="1000">
              <a:ea typeface="HGPｺﾞｼｯｸE" pitchFamily="50" charset="-128"/>
            </a:endParaRPr>
          </a:p>
          <a:p>
            <a:pPr algn="ctr"/>
            <a:r>
              <a:rPr lang="ja-JP" altLang="en-US" sz="1000">
                <a:ea typeface="HGPｺﾞｼｯｸE" pitchFamily="50" charset="-128"/>
              </a:rPr>
              <a:t>プログラムによる</a:t>
            </a:r>
            <a:endParaRPr lang="en-US" altLang="ja-JP" sz="1000">
              <a:ea typeface="HGPｺﾞｼｯｸE" pitchFamily="50" charset="-128"/>
            </a:endParaRPr>
          </a:p>
          <a:p>
            <a:pPr algn="ctr"/>
            <a:r>
              <a:rPr lang="ja-JP" altLang="en-US" sz="1000">
                <a:ea typeface="HGPｺﾞｼｯｸE" pitchFamily="50" charset="-128"/>
              </a:rPr>
              <a:t>新たな事業展開</a:t>
            </a:r>
            <a:endParaRPr lang="en-US" altLang="ja-JP" sz="1000">
              <a:ea typeface="HGPｺﾞｼｯｸE" pitchFamily="50" charset="-128"/>
            </a:endParaRPr>
          </a:p>
        </p:txBody>
      </p:sp>
      <p:sp>
        <p:nvSpPr>
          <p:cNvPr id="6193" name="Line 63"/>
          <p:cNvSpPr>
            <a:spLocks noChangeShapeType="1"/>
          </p:cNvSpPr>
          <p:nvPr/>
        </p:nvSpPr>
        <p:spPr bwMode="auto">
          <a:xfrm flipV="1">
            <a:off x="3994150" y="4005263"/>
            <a:ext cx="48275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94" name="Rectangle 69"/>
          <p:cNvSpPr>
            <a:spLocks noChangeArrowheads="1"/>
          </p:cNvSpPr>
          <p:nvPr/>
        </p:nvSpPr>
        <p:spPr bwMode="auto">
          <a:xfrm>
            <a:off x="3924300" y="3390900"/>
            <a:ext cx="2478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・外国人留学生と企業とのマッチング</a:t>
            </a:r>
            <a:endParaRPr lang="en-US" altLang="ja-JP" sz="1000">
              <a:ea typeface="HGPｺﾞｼｯｸE" pitchFamily="50" charset="-128"/>
            </a:endParaRPr>
          </a:p>
          <a:p>
            <a:r>
              <a:rPr lang="ja-JP" altLang="en-US" sz="1000">
                <a:ea typeface="HGPｺﾞｼｯｸE" pitchFamily="50" charset="-128"/>
              </a:rPr>
              <a:t>・海外でのＰＲによる留学生等の受入促進</a:t>
            </a:r>
          </a:p>
        </p:txBody>
      </p:sp>
      <p:sp>
        <p:nvSpPr>
          <p:cNvPr id="6195" name="Rectangle 48"/>
          <p:cNvSpPr>
            <a:spLocks noChangeArrowheads="1"/>
          </p:cNvSpPr>
          <p:nvPr/>
        </p:nvSpPr>
        <p:spPr bwMode="auto">
          <a:xfrm>
            <a:off x="2700338" y="3768725"/>
            <a:ext cx="1279525" cy="431800"/>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国際化戦略アクションプログラム策定</a:t>
            </a:r>
            <a:endParaRPr lang="en-US" altLang="ja-JP" sz="1000">
              <a:ea typeface="HGPｺﾞｼｯｸE" pitchFamily="50" charset="-128"/>
            </a:endParaRPr>
          </a:p>
        </p:txBody>
      </p:sp>
      <p:sp>
        <p:nvSpPr>
          <p:cNvPr id="6196" name="Rectangle 48"/>
          <p:cNvSpPr>
            <a:spLocks noChangeArrowheads="1"/>
          </p:cNvSpPr>
          <p:nvPr/>
        </p:nvSpPr>
        <p:spPr bwMode="auto">
          <a:xfrm>
            <a:off x="5402263" y="3790950"/>
            <a:ext cx="1279525" cy="431800"/>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次期アクション</a:t>
            </a:r>
            <a:endParaRPr lang="en-US" altLang="ja-JP" sz="1000">
              <a:ea typeface="HGPｺﾞｼｯｸE" pitchFamily="50" charset="-128"/>
            </a:endParaRPr>
          </a:p>
          <a:p>
            <a:pPr algn="ctr"/>
            <a:r>
              <a:rPr lang="ja-JP" altLang="en-US" sz="1000">
                <a:ea typeface="HGPｺﾞｼｯｸE" pitchFamily="50" charset="-128"/>
              </a:rPr>
              <a:t>プログラムによる</a:t>
            </a:r>
            <a:endParaRPr lang="en-US" altLang="ja-JP" sz="1000">
              <a:ea typeface="HGPｺﾞｼｯｸE" pitchFamily="50" charset="-128"/>
            </a:endParaRPr>
          </a:p>
          <a:p>
            <a:pPr algn="ctr"/>
            <a:r>
              <a:rPr lang="ja-JP" altLang="en-US" sz="1000">
                <a:ea typeface="HGPｺﾞｼｯｸE" pitchFamily="50" charset="-128"/>
              </a:rPr>
              <a:t>新たな事業展開</a:t>
            </a:r>
            <a:endParaRPr lang="en-US" altLang="ja-JP" sz="1000">
              <a:ea typeface="HGPｺﾞｼｯｸE" pitchFamily="50" charset="-128"/>
            </a:endParaRPr>
          </a:p>
        </p:txBody>
      </p:sp>
      <p:grpSp>
        <p:nvGrpSpPr>
          <p:cNvPr id="6197" name="グループ化 2"/>
          <p:cNvGrpSpPr>
            <a:grpSpLocks/>
          </p:cNvGrpSpPr>
          <p:nvPr/>
        </p:nvGrpSpPr>
        <p:grpSpPr bwMode="auto">
          <a:xfrm>
            <a:off x="2995613" y="5589588"/>
            <a:ext cx="5824537" cy="790575"/>
            <a:chOff x="2911285" y="5589239"/>
            <a:chExt cx="5825422" cy="791411"/>
          </a:xfrm>
        </p:grpSpPr>
        <p:sp>
          <p:nvSpPr>
            <p:cNvPr id="6198" name="Rectangle 52"/>
            <p:cNvSpPr>
              <a:spLocks noChangeArrowheads="1"/>
            </p:cNvSpPr>
            <p:nvPr/>
          </p:nvSpPr>
          <p:spPr bwMode="auto">
            <a:xfrm>
              <a:off x="2911285" y="5819565"/>
              <a:ext cx="1104947" cy="330757"/>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国家戦略特区提案</a:t>
              </a:r>
              <a:endParaRPr lang="en-US" altLang="ja-JP" sz="1000">
                <a:ea typeface="HGPｺﾞｼｯｸE" pitchFamily="50" charset="-128"/>
              </a:endParaRPr>
            </a:p>
          </p:txBody>
        </p:sp>
        <p:sp>
          <p:nvSpPr>
            <p:cNvPr id="6199" name="Line 71"/>
            <p:cNvSpPr>
              <a:spLocks noChangeShapeType="1"/>
            </p:cNvSpPr>
            <p:nvPr/>
          </p:nvSpPr>
          <p:spPr bwMode="auto">
            <a:xfrm flipV="1">
              <a:off x="4041248" y="5985741"/>
              <a:ext cx="4695459" cy="15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200" name="Rectangle 57"/>
            <p:cNvSpPr>
              <a:spLocks noChangeArrowheads="1"/>
            </p:cNvSpPr>
            <p:nvPr/>
          </p:nvSpPr>
          <p:spPr bwMode="auto">
            <a:xfrm>
              <a:off x="4117975" y="5589240"/>
              <a:ext cx="266700" cy="79066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特区法制定</a:t>
              </a:r>
            </a:p>
          </p:txBody>
        </p:sp>
        <p:sp>
          <p:nvSpPr>
            <p:cNvPr id="6201" name="Rectangle 57"/>
            <p:cNvSpPr>
              <a:spLocks noChangeArrowheads="1"/>
            </p:cNvSpPr>
            <p:nvPr/>
          </p:nvSpPr>
          <p:spPr bwMode="auto">
            <a:xfrm>
              <a:off x="4497387" y="5589239"/>
              <a:ext cx="228599" cy="791411"/>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区域指定</a:t>
              </a:r>
            </a:p>
          </p:txBody>
        </p:sp>
        <p:sp>
          <p:nvSpPr>
            <p:cNvPr id="6202" name="Rectangle 151"/>
            <p:cNvSpPr>
              <a:spLocks noChangeArrowheads="1"/>
            </p:cNvSpPr>
            <p:nvPr/>
          </p:nvSpPr>
          <p:spPr bwMode="auto">
            <a:xfrm>
              <a:off x="5109368" y="5589240"/>
              <a:ext cx="254000" cy="790660"/>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計画策定</a:t>
              </a:r>
            </a:p>
          </p:txBody>
        </p:sp>
      </p:grpSp>
      <p:sp>
        <p:nvSpPr>
          <p:cNvPr id="42" name="Rectangle 73"/>
          <p:cNvSpPr>
            <a:spLocks noChangeArrowheads="1"/>
          </p:cNvSpPr>
          <p:nvPr/>
        </p:nvSpPr>
        <p:spPr bwMode="auto">
          <a:xfrm>
            <a:off x="5574277" y="5513933"/>
            <a:ext cx="3234761"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wrap="none" anchor="ctr"/>
          <a:lstStyle/>
          <a:p>
            <a:r>
              <a:rPr lang="ja-JP" altLang="en-US" sz="1000" dirty="0" smtClean="0">
                <a:ea typeface="HGPｺﾞｼｯｸE" pitchFamily="50" charset="-128"/>
              </a:rPr>
              <a:t>外国企業等による日本法人等の設立・創業人材の</a:t>
            </a:r>
            <a:endParaRPr lang="en-US" altLang="ja-JP" sz="1000" dirty="0" smtClean="0">
              <a:ea typeface="HGPｺﾞｼｯｸE" pitchFamily="50" charset="-128"/>
            </a:endParaRPr>
          </a:p>
          <a:p>
            <a:r>
              <a:rPr lang="ja-JP" altLang="en-US" sz="1000" dirty="0" smtClean="0">
                <a:ea typeface="HGPｺﾞｼｯｸE" pitchFamily="50" charset="-128"/>
              </a:rPr>
              <a:t>受入れ促進</a:t>
            </a:r>
            <a:endParaRPr lang="ja-JP" altLang="en-US" sz="1000" dirty="0">
              <a:ea typeface="HGPｺﾞｼｯｸE" pitchFamily="50" charset="-128"/>
            </a:endParaRPr>
          </a:p>
        </p:txBody>
      </p:sp>
    </p:spTree>
    <p:extLst>
      <p:ext uri="{BB962C8B-B14F-4D97-AF65-F5344CB8AC3E}">
        <p14:creationId xmlns:p14="http://schemas.microsoft.com/office/powerpoint/2010/main" val="730158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Group 2"/>
          <p:cNvGraphicFramePr>
            <a:graphicFrameLocks noGrp="1"/>
          </p:cNvGraphicFramePr>
          <p:nvPr>
            <p:extLst>
              <p:ext uri="{D42A27DB-BD31-4B8C-83A1-F6EECF244321}">
                <p14:modId xmlns:p14="http://schemas.microsoft.com/office/powerpoint/2010/main" val="1832522887"/>
              </p:ext>
            </p:extLst>
          </p:nvPr>
        </p:nvGraphicFramePr>
        <p:xfrm>
          <a:off x="250825" y="476250"/>
          <a:ext cx="8713788" cy="5951538"/>
        </p:xfrm>
        <a:graphic>
          <a:graphicData uri="http://schemas.openxmlformats.org/drawingml/2006/table">
            <a:tbl>
              <a:tblPr/>
              <a:tblGrid>
                <a:gridCol w="649288"/>
                <a:gridCol w="1800225"/>
                <a:gridCol w="2232025"/>
                <a:gridCol w="2087909"/>
                <a:gridCol w="1944341"/>
              </a:tblGrid>
              <a:tr h="304824">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646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小・中・高等学校における英語教育の充実</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キャリア教育・職業教育の拡充</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私立高校生への支援</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ts val="1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産業界のニーズに応じた人材の育成</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産業振興と一体となった人材の育成</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ts val="4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ハローワークなど労働行政機能の地方移管</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OSAKA</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しごとﾌｨｰﾙﾄﾞ」を核とした若年者、女性、子育て世代、高齢者、障がい者の雇用機会確保</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algn="l"/>
                      <a:r>
                        <a:rPr lang="ja-JP" altLang="en-US" sz="1200" dirty="0" smtClean="0">
                          <a:solidFill>
                            <a:schemeClr val="tx1"/>
                          </a:solidFill>
                          <a:ea typeface="HGPｺﾞｼｯｸE" pitchFamily="50" charset="-128"/>
                        </a:rPr>
                        <a:t>「トランポリン型」セーフ</a:t>
                      </a:r>
                      <a:endParaRPr lang="en-US" altLang="ja-JP" sz="1200" dirty="0" smtClean="0">
                        <a:solidFill>
                          <a:schemeClr val="tx1"/>
                        </a:solidFill>
                        <a:ea typeface="HGPｺﾞｼｯｸE" pitchFamily="50" charset="-128"/>
                      </a:endParaRPr>
                    </a:p>
                    <a:p>
                      <a:pPr algn="l"/>
                      <a:r>
                        <a:rPr lang="ja-JP" altLang="en-US" sz="1200" dirty="0" smtClean="0">
                          <a:solidFill>
                            <a:schemeClr val="tx1"/>
                          </a:solidFill>
                          <a:ea typeface="HGPｺﾞｼｯｸE" pitchFamily="50" charset="-128"/>
                        </a:rPr>
                        <a:t>ティネットの整備</a:t>
                      </a: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189" name="Text Box 22"/>
          <p:cNvSpPr txBox="1">
            <a:spLocks noChangeArrowheads="1"/>
          </p:cNvSpPr>
          <p:nvPr/>
        </p:nvSpPr>
        <p:spPr bwMode="auto">
          <a:xfrm>
            <a:off x="323850" y="842963"/>
            <a:ext cx="3244850"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（３）成長を支える基盤となる人材の育成力強化</a:t>
            </a:r>
          </a:p>
        </p:txBody>
      </p:sp>
      <p:sp>
        <p:nvSpPr>
          <p:cNvPr id="7190" name="Text Box 39"/>
          <p:cNvSpPr txBox="1">
            <a:spLocks noChangeArrowheads="1"/>
          </p:cNvSpPr>
          <p:nvPr/>
        </p:nvSpPr>
        <p:spPr bwMode="auto">
          <a:xfrm>
            <a:off x="323850" y="1419225"/>
            <a:ext cx="5492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成長を支える人材力の強化</a:t>
            </a:r>
          </a:p>
        </p:txBody>
      </p:sp>
      <p:sp>
        <p:nvSpPr>
          <p:cNvPr id="7191" name="Text Box 45"/>
          <p:cNvSpPr txBox="1">
            <a:spLocks noChangeArrowheads="1"/>
          </p:cNvSpPr>
          <p:nvPr/>
        </p:nvSpPr>
        <p:spPr bwMode="auto">
          <a:xfrm>
            <a:off x="330200" y="3861048"/>
            <a:ext cx="2838450" cy="249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solidFill>
                  <a:srgbClr val="000000"/>
                </a:solidFill>
                <a:ea typeface="HGPｺﾞｼｯｸE" pitchFamily="50" charset="-128"/>
              </a:rPr>
              <a:t>（４）地域の強みを活かす労働市場の構築</a:t>
            </a:r>
          </a:p>
        </p:txBody>
      </p:sp>
      <p:sp>
        <p:nvSpPr>
          <p:cNvPr id="7192" name="Text Box 46"/>
          <p:cNvSpPr txBox="1">
            <a:spLocks noChangeArrowheads="1"/>
          </p:cNvSpPr>
          <p:nvPr/>
        </p:nvSpPr>
        <p:spPr bwMode="auto">
          <a:xfrm>
            <a:off x="339899" y="4653136"/>
            <a:ext cx="5456237"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ea typeface="HGPｺﾞｼｯｸE" pitchFamily="50" charset="-128"/>
              </a:rPr>
              <a:t>（５</a:t>
            </a:r>
            <a:r>
              <a:rPr lang="ja-JP" altLang="en-US" sz="1200" dirty="0" smtClean="0">
                <a:ea typeface="HGPｺﾞｼｯｸE" pitchFamily="50" charset="-128"/>
              </a:rPr>
              <a:t>）成長を支えるセーフティネット</a:t>
            </a:r>
            <a:r>
              <a:rPr lang="ja-JP" altLang="en-US" sz="1200" dirty="0">
                <a:ea typeface="HGPｺﾞｼｯｸE" pitchFamily="50" charset="-128"/>
              </a:rPr>
              <a:t>の整備と多様な人材が活躍できる場づくり</a:t>
            </a:r>
          </a:p>
        </p:txBody>
      </p:sp>
      <p:sp>
        <p:nvSpPr>
          <p:cNvPr id="7193" name="Text Box 47"/>
          <p:cNvSpPr txBox="1">
            <a:spLocks noChangeArrowheads="1"/>
          </p:cNvSpPr>
          <p:nvPr/>
        </p:nvSpPr>
        <p:spPr bwMode="auto">
          <a:xfrm>
            <a:off x="157163" y="4077072"/>
            <a:ext cx="765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100" dirty="0">
                <a:ea typeface="HGPｺﾞｼｯｸE" pitchFamily="50" charset="-128"/>
              </a:rPr>
              <a:t>総合的な労働行政の実現</a:t>
            </a:r>
          </a:p>
        </p:txBody>
      </p:sp>
      <p:sp>
        <p:nvSpPr>
          <p:cNvPr id="7194" name="Text Box 48"/>
          <p:cNvSpPr txBox="1">
            <a:spLocks noChangeArrowheads="1"/>
          </p:cNvSpPr>
          <p:nvPr/>
        </p:nvSpPr>
        <p:spPr bwMode="auto">
          <a:xfrm>
            <a:off x="107950" y="4933950"/>
            <a:ext cx="731838" cy="151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労働力の確保と社会保障制度の安定化</a:t>
            </a:r>
          </a:p>
        </p:txBody>
      </p:sp>
      <p:sp>
        <p:nvSpPr>
          <p:cNvPr id="7195" name="Line 54"/>
          <p:cNvSpPr>
            <a:spLocks noChangeShapeType="1"/>
          </p:cNvSpPr>
          <p:nvPr/>
        </p:nvSpPr>
        <p:spPr bwMode="auto">
          <a:xfrm>
            <a:off x="6011863" y="1492250"/>
            <a:ext cx="28082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96" name="Line 57"/>
          <p:cNvSpPr>
            <a:spLocks noChangeShapeType="1"/>
          </p:cNvSpPr>
          <p:nvPr/>
        </p:nvSpPr>
        <p:spPr bwMode="auto">
          <a:xfrm flipV="1">
            <a:off x="6648450" y="2160588"/>
            <a:ext cx="2179638" cy="142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97" name="Rectangle 63"/>
          <p:cNvSpPr>
            <a:spLocks noChangeArrowheads="1"/>
          </p:cNvSpPr>
          <p:nvPr/>
        </p:nvSpPr>
        <p:spPr bwMode="auto">
          <a:xfrm>
            <a:off x="7231063" y="1797050"/>
            <a:ext cx="1550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　社会で職業人として</a:t>
            </a:r>
            <a:endParaRPr lang="en-US" altLang="ja-JP" sz="1000">
              <a:ea typeface="HGPｺﾞｼｯｸE" pitchFamily="50" charset="-128"/>
            </a:endParaRPr>
          </a:p>
          <a:p>
            <a:r>
              <a:rPr lang="ja-JP" altLang="en-US" sz="1000">
                <a:ea typeface="HGPｺﾞｼｯｸE" pitchFamily="50" charset="-128"/>
              </a:rPr>
              <a:t>　通用する人材の育成</a:t>
            </a:r>
          </a:p>
        </p:txBody>
      </p:sp>
      <p:sp>
        <p:nvSpPr>
          <p:cNvPr id="7198" name="Line 68"/>
          <p:cNvSpPr>
            <a:spLocks noChangeShapeType="1"/>
          </p:cNvSpPr>
          <p:nvPr/>
        </p:nvSpPr>
        <p:spPr bwMode="auto">
          <a:xfrm>
            <a:off x="3924300" y="4392613"/>
            <a:ext cx="48942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99" name="Line 82"/>
          <p:cNvSpPr>
            <a:spLocks noChangeShapeType="1"/>
          </p:cNvSpPr>
          <p:nvPr/>
        </p:nvSpPr>
        <p:spPr bwMode="auto">
          <a:xfrm>
            <a:off x="4140200" y="5218113"/>
            <a:ext cx="4641850" cy="111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00" name="Line 83"/>
          <p:cNvSpPr>
            <a:spLocks noChangeShapeType="1"/>
          </p:cNvSpPr>
          <p:nvPr/>
        </p:nvSpPr>
        <p:spPr bwMode="auto">
          <a:xfrm>
            <a:off x="4140200" y="5676900"/>
            <a:ext cx="3251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01" name="Line 84"/>
          <p:cNvSpPr>
            <a:spLocks noChangeShapeType="1"/>
          </p:cNvSpPr>
          <p:nvPr/>
        </p:nvSpPr>
        <p:spPr bwMode="auto">
          <a:xfrm>
            <a:off x="7391400" y="5241925"/>
            <a:ext cx="0" cy="5635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02" name="Rectangle 86"/>
          <p:cNvSpPr>
            <a:spLocks noChangeArrowheads="1"/>
          </p:cNvSpPr>
          <p:nvPr/>
        </p:nvSpPr>
        <p:spPr bwMode="auto">
          <a:xfrm>
            <a:off x="7899400" y="4572000"/>
            <a:ext cx="111601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solidFill>
                  <a:srgbClr val="000000"/>
                </a:solidFill>
                <a:ea typeface="HGPｺﾞｼｯｸE" pitchFamily="50" charset="-128"/>
              </a:rPr>
              <a:t>意欲ある人材が</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能力を発揮できる環境づくり</a:t>
            </a:r>
          </a:p>
        </p:txBody>
      </p:sp>
      <p:sp>
        <p:nvSpPr>
          <p:cNvPr id="7203" name="Rectangle 87"/>
          <p:cNvSpPr>
            <a:spLocks noChangeArrowheads="1"/>
          </p:cNvSpPr>
          <p:nvPr/>
        </p:nvSpPr>
        <p:spPr bwMode="auto">
          <a:xfrm>
            <a:off x="6997700" y="3830638"/>
            <a:ext cx="2017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solidFill>
                  <a:srgbClr val="000000"/>
                </a:solidFill>
                <a:ea typeface="HGPｺﾞｼｯｸE" pitchFamily="50" charset="-128"/>
              </a:rPr>
              <a:t>一元的な労働・雇用行政の推進</a:t>
            </a:r>
          </a:p>
        </p:txBody>
      </p:sp>
      <p:sp>
        <p:nvSpPr>
          <p:cNvPr id="7204" name="Rectangle 51"/>
          <p:cNvSpPr>
            <a:spLocks noChangeArrowheads="1"/>
          </p:cNvSpPr>
          <p:nvPr/>
        </p:nvSpPr>
        <p:spPr bwMode="auto">
          <a:xfrm>
            <a:off x="6191250" y="1239838"/>
            <a:ext cx="2701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dirty="0">
                <a:ea typeface="HGPｺﾞｼｯｸE" pitchFamily="50" charset="-128"/>
              </a:rPr>
              <a:t>英語教育の充実</a:t>
            </a:r>
            <a:endParaRPr lang="en-US" altLang="ja-JP" sz="1000" dirty="0">
              <a:ea typeface="HGPｺﾞｼｯｸE" pitchFamily="50" charset="-128"/>
            </a:endParaRPr>
          </a:p>
        </p:txBody>
      </p:sp>
      <p:sp>
        <p:nvSpPr>
          <p:cNvPr id="7205" name="Rectangle 87"/>
          <p:cNvSpPr>
            <a:spLocks noChangeArrowheads="1"/>
          </p:cNvSpPr>
          <p:nvPr/>
        </p:nvSpPr>
        <p:spPr bwMode="auto">
          <a:xfrm>
            <a:off x="6964363" y="4559300"/>
            <a:ext cx="10096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solidFill>
                  <a:srgbClr val="000000"/>
                </a:solidFill>
                <a:ea typeface="HGPｺﾞｼｯｸE" pitchFamily="50" charset="-128"/>
              </a:rPr>
              <a:t>労働行政移管による就労支援の充実</a:t>
            </a:r>
          </a:p>
        </p:txBody>
      </p:sp>
      <p:sp>
        <p:nvSpPr>
          <p:cNvPr id="7206" name="Line 84"/>
          <p:cNvSpPr>
            <a:spLocks noChangeShapeType="1"/>
          </p:cNvSpPr>
          <p:nvPr/>
        </p:nvSpPr>
        <p:spPr bwMode="auto">
          <a:xfrm flipH="1" flipV="1">
            <a:off x="6638925" y="1858963"/>
            <a:ext cx="9525" cy="45243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07" name="Line 82"/>
          <p:cNvSpPr>
            <a:spLocks noChangeShapeType="1"/>
          </p:cNvSpPr>
          <p:nvPr/>
        </p:nvSpPr>
        <p:spPr bwMode="auto">
          <a:xfrm>
            <a:off x="4532313" y="1852613"/>
            <a:ext cx="2127250"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08" name="Line 82"/>
          <p:cNvSpPr>
            <a:spLocks noChangeShapeType="1"/>
          </p:cNvSpPr>
          <p:nvPr/>
        </p:nvSpPr>
        <p:spPr bwMode="auto">
          <a:xfrm flipV="1">
            <a:off x="4532313" y="2309813"/>
            <a:ext cx="2106612"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09" name="Line 82"/>
          <p:cNvSpPr>
            <a:spLocks noChangeShapeType="1"/>
          </p:cNvSpPr>
          <p:nvPr/>
        </p:nvSpPr>
        <p:spPr bwMode="auto">
          <a:xfrm>
            <a:off x="3957638" y="1312863"/>
            <a:ext cx="20415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10" name="Rectangle 51"/>
          <p:cNvSpPr>
            <a:spLocks noChangeArrowheads="1"/>
          </p:cNvSpPr>
          <p:nvPr/>
        </p:nvSpPr>
        <p:spPr bwMode="auto">
          <a:xfrm>
            <a:off x="3987800" y="987425"/>
            <a:ext cx="863600" cy="503238"/>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小学校での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英語教育の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必修化</a:t>
            </a:r>
          </a:p>
        </p:txBody>
      </p:sp>
      <p:sp>
        <p:nvSpPr>
          <p:cNvPr id="7211" name="Line 82"/>
          <p:cNvSpPr>
            <a:spLocks noChangeShapeType="1"/>
          </p:cNvSpPr>
          <p:nvPr/>
        </p:nvSpPr>
        <p:spPr bwMode="auto">
          <a:xfrm flipV="1">
            <a:off x="4500563" y="1635125"/>
            <a:ext cx="1524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12" name="Line 84"/>
          <p:cNvSpPr>
            <a:spLocks noChangeShapeType="1"/>
          </p:cNvSpPr>
          <p:nvPr/>
        </p:nvSpPr>
        <p:spPr bwMode="auto">
          <a:xfrm>
            <a:off x="6011863" y="1312863"/>
            <a:ext cx="0" cy="3603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13" name="Line 57"/>
          <p:cNvSpPr>
            <a:spLocks noChangeShapeType="1"/>
          </p:cNvSpPr>
          <p:nvPr/>
        </p:nvSpPr>
        <p:spPr bwMode="auto">
          <a:xfrm>
            <a:off x="5580063" y="6108700"/>
            <a:ext cx="32400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14" name="Rectangle 87"/>
          <p:cNvSpPr>
            <a:spLocks noChangeArrowheads="1"/>
          </p:cNvSpPr>
          <p:nvPr/>
        </p:nvSpPr>
        <p:spPr bwMode="auto">
          <a:xfrm>
            <a:off x="5889625" y="5900738"/>
            <a:ext cx="25193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ja-JP" altLang="en-US" sz="1000" dirty="0">
                <a:ea typeface="HGPｺﾞｼｯｸE" pitchFamily="50" charset="-128"/>
              </a:rPr>
              <a:t>就労支援を通じて自立できる仕組みの構築</a:t>
            </a:r>
          </a:p>
        </p:txBody>
      </p:sp>
      <p:sp>
        <p:nvSpPr>
          <p:cNvPr id="7215" name="Rectangle 51"/>
          <p:cNvSpPr>
            <a:spLocks noChangeArrowheads="1"/>
          </p:cNvSpPr>
          <p:nvPr/>
        </p:nvSpPr>
        <p:spPr bwMode="auto">
          <a:xfrm>
            <a:off x="2973388" y="1087438"/>
            <a:ext cx="984250" cy="4032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府内市町村での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先行的取組</a:t>
            </a:r>
            <a:endParaRPr lang="en-US" altLang="ja-JP" sz="1000">
              <a:solidFill>
                <a:srgbClr val="000000"/>
              </a:solidFill>
              <a:ea typeface="HGPｺﾞｼｯｸE" pitchFamily="50" charset="-128"/>
            </a:endParaRPr>
          </a:p>
        </p:txBody>
      </p:sp>
      <p:sp>
        <p:nvSpPr>
          <p:cNvPr id="7216" name="Rectangle 61"/>
          <p:cNvSpPr>
            <a:spLocks noChangeArrowheads="1"/>
          </p:cNvSpPr>
          <p:nvPr/>
        </p:nvSpPr>
        <p:spPr bwMode="auto">
          <a:xfrm>
            <a:off x="2973388" y="1490663"/>
            <a:ext cx="1773237" cy="217487"/>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府立高校における先進的な取組</a:t>
            </a:r>
          </a:p>
        </p:txBody>
      </p:sp>
      <p:sp>
        <p:nvSpPr>
          <p:cNvPr id="7217" name="Line 71"/>
          <p:cNvSpPr>
            <a:spLocks noChangeShapeType="1"/>
          </p:cNvSpPr>
          <p:nvPr/>
        </p:nvSpPr>
        <p:spPr bwMode="auto">
          <a:xfrm>
            <a:off x="4572000" y="5949950"/>
            <a:ext cx="102076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8" name="Line 72"/>
          <p:cNvSpPr>
            <a:spLocks noChangeShapeType="1"/>
          </p:cNvSpPr>
          <p:nvPr/>
        </p:nvSpPr>
        <p:spPr bwMode="auto">
          <a:xfrm>
            <a:off x="4572000" y="6181725"/>
            <a:ext cx="100806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9" name="Line 73"/>
          <p:cNvSpPr>
            <a:spLocks noChangeShapeType="1"/>
          </p:cNvSpPr>
          <p:nvPr/>
        </p:nvSpPr>
        <p:spPr bwMode="auto">
          <a:xfrm>
            <a:off x="5580063" y="5949950"/>
            <a:ext cx="0" cy="2159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20" name="Rectangle 61"/>
          <p:cNvSpPr>
            <a:spLocks noChangeArrowheads="1"/>
          </p:cNvSpPr>
          <p:nvPr/>
        </p:nvSpPr>
        <p:spPr bwMode="auto">
          <a:xfrm>
            <a:off x="4992688" y="1706563"/>
            <a:ext cx="1571625" cy="3556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早期の段階からの職場体験・</a:t>
            </a:r>
            <a:endParaRPr lang="en-US" altLang="ja-JP" sz="1000">
              <a:ea typeface="HGPｺﾞｼｯｸE" pitchFamily="50" charset="-128"/>
            </a:endParaRPr>
          </a:p>
          <a:p>
            <a:pPr algn="ctr"/>
            <a:r>
              <a:rPr lang="ja-JP" altLang="en-US" sz="1000">
                <a:ea typeface="HGPｺﾞｼｯｸE" pitchFamily="50" charset="-128"/>
              </a:rPr>
              <a:t>インターンシップ等の実施</a:t>
            </a:r>
          </a:p>
        </p:txBody>
      </p:sp>
      <p:sp>
        <p:nvSpPr>
          <p:cNvPr id="7221" name="Rectangle 61"/>
          <p:cNvSpPr>
            <a:spLocks noChangeArrowheads="1"/>
          </p:cNvSpPr>
          <p:nvPr/>
        </p:nvSpPr>
        <p:spPr bwMode="auto">
          <a:xfrm>
            <a:off x="2973388" y="1744663"/>
            <a:ext cx="1760537" cy="2286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体系的なキャリア教育の推進</a:t>
            </a:r>
          </a:p>
        </p:txBody>
      </p:sp>
      <p:sp>
        <p:nvSpPr>
          <p:cNvPr id="7222" name="Rectangle 64"/>
          <p:cNvSpPr>
            <a:spLocks noChangeArrowheads="1"/>
          </p:cNvSpPr>
          <p:nvPr/>
        </p:nvSpPr>
        <p:spPr bwMode="auto">
          <a:xfrm>
            <a:off x="3078163" y="4221163"/>
            <a:ext cx="1512887" cy="4318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ハローワーク地方移管に</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向けて全国知事会要望</a:t>
            </a:r>
          </a:p>
        </p:txBody>
      </p:sp>
      <p:sp>
        <p:nvSpPr>
          <p:cNvPr id="7223" name="Rectangle 76"/>
          <p:cNvSpPr>
            <a:spLocks noChangeArrowheads="1"/>
          </p:cNvSpPr>
          <p:nvPr/>
        </p:nvSpPr>
        <p:spPr bwMode="auto">
          <a:xfrm>
            <a:off x="3078163" y="4962525"/>
            <a:ext cx="1512887" cy="4826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dirty="0">
                <a:ea typeface="HGPｺﾞｼｯｸE" pitchFamily="50" charset="-128"/>
              </a:rPr>
              <a:t>（府）</a:t>
            </a:r>
            <a:r>
              <a:rPr lang="en-US" altLang="ja-JP" sz="1000" dirty="0">
                <a:ea typeface="HGPｺﾞｼｯｸE" pitchFamily="50" charset="-128"/>
              </a:rPr>
              <a:t>OSAKA</a:t>
            </a:r>
            <a:r>
              <a:rPr lang="ja-JP" altLang="en-US" sz="1000" dirty="0">
                <a:ea typeface="HGPｺﾞｼｯｸE" pitchFamily="50" charset="-128"/>
              </a:rPr>
              <a:t>しごとﾌｨｰﾙﾄﾞ</a:t>
            </a:r>
          </a:p>
          <a:p>
            <a:pPr algn="ctr"/>
            <a:r>
              <a:rPr lang="ja-JP" altLang="en-US" sz="1000" dirty="0">
                <a:ea typeface="HGPｺﾞｼｯｸE" pitchFamily="50" charset="-128"/>
              </a:rPr>
              <a:t>（市）しごと情報ひろば</a:t>
            </a:r>
            <a:endParaRPr lang="en-US" altLang="ja-JP" sz="1000" dirty="0">
              <a:ea typeface="HGPｺﾞｼｯｸE" pitchFamily="50" charset="-128"/>
            </a:endParaRPr>
          </a:p>
          <a:p>
            <a:pPr algn="ctr"/>
            <a:r>
              <a:rPr lang="ja-JP" altLang="en-US" sz="1000" dirty="0">
                <a:ea typeface="HGPｺﾞｼｯｸE" pitchFamily="50" charset="-128"/>
              </a:rPr>
              <a:t>などにおける就労支援</a:t>
            </a:r>
          </a:p>
        </p:txBody>
      </p:sp>
      <p:sp>
        <p:nvSpPr>
          <p:cNvPr id="7224" name="Rectangle 61"/>
          <p:cNvSpPr>
            <a:spLocks noChangeArrowheads="1"/>
          </p:cNvSpPr>
          <p:nvPr/>
        </p:nvSpPr>
        <p:spPr bwMode="auto">
          <a:xfrm>
            <a:off x="3095625" y="2014538"/>
            <a:ext cx="1511300" cy="3778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dirty="0">
                <a:solidFill>
                  <a:srgbClr val="000000"/>
                </a:solidFill>
                <a:ea typeface="HGPｺﾞｼｯｸE" pitchFamily="50" charset="-128"/>
              </a:rPr>
              <a:t>専修学校における産学</a:t>
            </a:r>
            <a:endParaRPr lang="en-US" altLang="ja-JP" sz="1000" dirty="0">
              <a:solidFill>
                <a:srgbClr val="000000"/>
              </a:solidFill>
              <a:ea typeface="HGPｺﾞｼｯｸE" pitchFamily="50" charset="-128"/>
            </a:endParaRPr>
          </a:p>
          <a:p>
            <a:pPr algn="ctr"/>
            <a:r>
              <a:rPr lang="ja-JP" altLang="en-US" sz="1000" dirty="0">
                <a:solidFill>
                  <a:srgbClr val="000000"/>
                </a:solidFill>
                <a:ea typeface="HGPｺﾞｼｯｸE" pitchFamily="50" charset="-128"/>
              </a:rPr>
              <a:t>接続型</a:t>
            </a:r>
            <a:r>
              <a:rPr lang="ja-JP" altLang="en-US" sz="1000" dirty="0" smtClean="0">
                <a:solidFill>
                  <a:srgbClr val="000000"/>
                </a:solidFill>
                <a:ea typeface="HGPｺﾞｼｯｸE" pitchFamily="50" charset="-128"/>
              </a:rPr>
              <a:t>教育の</a:t>
            </a:r>
            <a:r>
              <a:rPr lang="ja-JP" altLang="en-US" sz="1000" dirty="0">
                <a:solidFill>
                  <a:srgbClr val="000000"/>
                </a:solidFill>
                <a:ea typeface="HGPｺﾞｼｯｸE" pitchFamily="50" charset="-128"/>
              </a:rPr>
              <a:t>開発支援</a:t>
            </a:r>
          </a:p>
        </p:txBody>
      </p:sp>
      <p:sp>
        <p:nvSpPr>
          <p:cNvPr id="7225" name="Rectangle 81"/>
          <p:cNvSpPr>
            <a:spLocks noChangeArrowheads="1"/>
          </p:cNvSpPr>
          <p:nvPr/>
        </p:nvSpPr>
        <p:spPr bwMode="auto">
          <a:xfrm>
            <a:off x="3067050" y="5486400"/>
            <a:ext cx="1506538" cy="287338"/>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保育所整備の推進</a:t>
            </a:r>
            <a:endParaRPr lang="en-US" altLang="ja-JP" sz="1000">
              <a:ea typeface="HGPｺﾞｼｯｸE" pitchFamily="50" charset="-128"/>
            </a:endParaRPr>
          </a:p>
        </p:txBody>
      </p:sp>
      <p:sp>
        <p:nvSpPr>
          <p:cNvPr id="7226" name="Rectangle 61"/>
          <p:cNvSpPr>
            <a:spLocks noChangeArrowheads="1"/>
          </p:cNvSpPr>
          <p:nvPr/>
        </p:nvSpPr>
        <p:spPr bwMode="auto">
          <a:xfrm>
            <a:off x="3059113" y="6037263"/>
            <a:ext cx="1662112" cy="200025"/>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就労支援などの雇用施策</a:t>
            </a:r>
          </a:p>
        </p:txBody>
      </p:sp>
      <p:sp>
        <p:nvSpPr>
          <p:cNvPr id="7227" name="Rectangle 61"/>
          <p:cNvSpPr>
            <a:spLocks noChangeArrowheads="1"/>
          </p:cNvSpPr>
          <p:nvPr/>
        </p:nvSpPr>
        <p:spPr bwMode="auto">
          <a:xfrm>
            <a:off x="3054350" y="5842000"/>
            <a:ext cx="1662113" cy="195263"/>
          </a:xfrm>
          <a:prstGeom prst="rect">
            <a:avLst/>
          </a:prstGeom>
          <a:solidFill>
            <a:schemeClr val="accent1"/>
          </a:solidFill>
          <a:ln w="3175">
            <a:solidFill>
              <a:schemeClr val="tx1"/>
            </a:solidFill>
            <a:miter lim="800000"/>
            <a:headEnd/>
            <a:tailEnd/>
          </a:ln>
        </p:spPr>
        <p:txBody>
          <a:bodyPr anchor="ctr"/>
          <a:lstStyle/>
          <a:p>
            <a:pPr algn="ctr"/>
            <a:r>
              <a:rPr lang="ja-JP" altLang="en-US" sz="1000">
                <a:ea typeface="HGPｺﾞｼｯｸE" pitchFamily="50" charset="-128"/>
              </a:rPr>
              <a:t>生活保護などの社会保障</a:t>
            </a:r>
          </a:p>
        </p:txBody>
      </p:sp>
      <p:sp>
        <p:nvSpPr>
          <p:cNvPr id="7228" name="Line 84"/>
          <p:cNvSpPr>
            <a:spLocks noChangeShapeType="1"/>
          </p:cNvSpPr>
          <p:nvPr/>
        </p:nvSpPr>
        <p:spPr bwMode="auto">
          <a:xfrm>
            <a:off x="6831013" y="4343400"/>
            <a:ext cx="0" cy="8858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29" name="Rectangle 108"/>
          <p:cNvSpPr>
            <a:spLocks noChangeArrowheads="1"/>
          </p:cNvSpPr>
          <p:nvPr/>
        </p:nvSpPr>
        <p:spPr bwMode="auto">
          <a:xfrm>
            <a:off x="1079500" y="6453336"/>
            <a:ext cx="252413" cy="179387"/>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7230" name="Rectangle 109"/>
          <p:cNvSpPr>
            <a:spLocks noChangeArrowheads="1"/>
          </p:cNvSpPr>
          <p:nvPr/>
        </p:nvSpPr>
        <p:spPr bwMode="auto">
          <a:xfrm>
            <a:off x="4243388" y="6453336"/>
            <a:ext cx="268287" cy="179387"/>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7231" name="Rectangle 71"/>
          <p:cNvSpPr>
            <a:spLocks noChangeArrowheads="1"/>
          </p:cNvSpPr>
          <p:nvPr/>
        </p:nvSpPr>
        <p:spPr bwMode="auto">
          <a:xfrm>
            <a:off x="7345363" y="4221163"/>
            <a:ext cx="1336675" cy="288925"/>
          </a:xfrm>
          <a:prstGeom prst="rect">
            <a:avLst/>
          </a:prstGeom>
          <a:solidFill>
            <a:schemeClr val="accent1"/>
          </a:solidFill>
          <a:ln w="3175">
            <a:solidFill>
              <a:schemeClr val="tx1"/>
            </a:solidFill>
            <a:miter lim="800000"/>
            <a:headEnd/>
            <a:tailEnd/>
          </a:ln>
        </p:spPr>
        <p:txBody>
          <a:bodyPr wrap="none" anchor="ctr">
            <a:spAutoFit/>
          </a:bodyPr>
          <a:lstStyle/>
          <a:p>
            <a:pPr algn="ctr"/>
            <a:r>
              <a:rPr lang="ja-JP" altLang="en-US" sz="1000">
                <a:solidFill>
                  <a:srgbClr val="000000"/>
                </a:solidFill>
                <a:ea typeface="HGPｺﾞｼｯｸE" pitchFamily="50" charset="-128"/>
              </a:rPr>
              <a:t>労働行政機能の受入</a:t>
            </a:r>
          </a:p>
        </p:txBody>
      </p:sp>
      <p:sp>
        <p:nvSpPr>
          <p:cNvPr id="7232" name="Rectangle 61"/>
          <p:cNvSpPr>
            <a:spLocks noChangeArrowheads="1"/>
          </p:cNvSpPr>
          <p:nvPr/>
        </p:nvSpPr>
        <p:spPr bwMode="auto">
          <a:xfrm>
            <a:off x="2747963" y="2740025"/>
            <a:ext cx="1042987" cy="25717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授業料負担の軽減</a:t>
            </a:r>
          </a:p>
        </p:txBody>
      </p:sp>
      <p:sp>
        <p:nvSpPr>
          <p:cNvPr id="7233" name="Line 57"/>
          <p:cNvSpPr>
            <a:spLocks noChangeShapeType="1"/>
          </p:cNvSpPr>
          <p:nvPr/>
        </p:nvSpPr>
        <p:spPr bwMode="auto">
          <a:xfrm flipV="1">
            <a:off x="3790950" y="2900363"/>
            <a:ext cx="5029200" cy="238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34" name="Rectangle 61"/>
          <p:cNvSpPr>
            <a:spLocks noChangeArrowheads="1"/>
          </p:cNvSpPr>
          <p:nvPr/>
        </p:nvSpPr>
        <p:spPr bwMode="auto">
          <a:xfrm>
            <a:off x="3848100" y="2749550"/>
            <a:ext cx="1020763" cy="24765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支援対象層の拡大</a:t>
            </a:r>
          </a:p>
        </p:txBody>
      </p:sp>
      <p:sp>
        <p:nvSpPr>
          <p:cNvPr id="7235" name="Rectangle 63"/>
          <p:cNvSpPr>
            <a:spLocks noChangeArrowheads="1"/>
          </p:cNvSpPr>
          <p:nvPr/>
        </p:nvSpPr>
        <p:spPr bwMode="auto">
          <a:xfrm>
            <a:off x="6748463" y="2565400"/>
            <a:ext cx="1978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生徒・保護者の学校選択の拡大</a:t>
            </a:r>
            <a:endParaRPr lang="en-US" altLang="ja-JP" sz="1000">
              <a:ea typeface="HGPｺﾞｼｯｸE" pitchFamily="50" charset="-128"/>
            </a:endParaRPr>
          </a:p>
          <a:p>
            <a:r>
              <a:rPr lang="ja-JP" altLang="en-US" sz="1000">
                <a:ea typeface="HGPｺﾞｼｯｸE" pitchFamily="50" charset="-128"/>
              </a:rPr>
              <a:t>学校間の切磋琢磨</a:t>
            </a:r>
            <a:endParaRPr lang="en-US" altLang="ja-JP" sz="1000">
              <a:ea typeface="HGPｺﾞｼｯｸE" pitchFamily="50" charset="-128"/>
            </a:endParaRPr>
          </a:p>
        </p:txBody>
      </p:sp>
      <p:sp>
        <p:nvSpPr>
          <p:cNvPr id="7236" name="Text Box 107"/>
          <p:cNvSpPr txBox="1">
            <a:spLocks noChangeArrowheads="1"/>
          </p:cNvSpPr>
          <p:nvPr/>
        </p:nvSpPr>
        <p:spPr bwMode="auto">
          <a:xfrm>
            <a:off x="558800" y="6453336"/>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dirty="0">
                <a:solidFill>
                  <a:srgbClr val="000000"/>
                </a:solidFill>
              </a:rPr>
              <a:t>凡例：　　　　主に大阪府・大阪市で取り組むもの　　　　　　　　　　国、自治体（大阪府・大阪市除く）、民間等で取り組むもの</a:t>
            </a:r>
            <a:endParaRPr lang="en-US" altLang="ja-JP" sz="1200" dirty="0">
              <a:solidFill>
                <a:srgbClr val="000000"/>
              </a:solidFill>
            </a:endParaRPr>
          </a:p>
          <a:p>
            <a:pPr eaLnBrk="1" hangingPunct="1">
              <a:lnSpc>
                <a:spcPts val="1000"/>
              </a:lnSpc>
              <a:spcBef>
                <a:spcPct val="50000"/>
              </a:spcBef>
            </a:pPr>
            <a:r>
              <a:rPr lang="ja-JP" altLang="en-US" sz="1200" dirty="0">
                <a:solidFill>
                  <a:srgbClr val="000000"/>
                </a:solidFill>
              </a:rPr>
              <a:t>　　　　（大阪府・大阪市が主体の一員であるものを含む）　　　</a:t>
            </a:r>
          </a:p>
        </p:txBody>
      </p:sp>
      <p:grpSp>
        <p:nvGrpSpPr>
          <p:cNvPr id="7237" name="グループ化 2"/>
          <p:cNvGrpSpPr>
            <a:grpSpLocks/>
          </p:cNvGrpSpPr>
          <p:nvPr/>
        </p:nvGrpSpPr>
        <p:grpSpPr bwMode="auto">
          <a:xfrm>
            <a:off x="2717800" y="3546475"/>
            <a:ext cx="5964238" cy="274638"/>
            <a:chOff x="2895599" y="5494488"/>
            <a:chExt cx="5963146" cy="274488"/>
          </a:xfrm>
        </p:grpSpPr>
        <p:sp>
          <p:nvSpPr>
            <p:cNvPr id="7248" name="Rectangle 61"/>
            <p:cNvSpPr>
              <a:spLocks noChangeArrowheads="1"/>
            </p:cNvSpPr>
            <p:nvPr/>
          </p:nvSpPr>
          <p:spPr bwMode="auto">
            <a:xfrm>
              <a:off x="2895599" y="5526114"/>
              <a:ext cx="2102842" cy="2428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高等職業技術専門校の特色化の推進</a:t>
              </a:r>
            </a:p>
          </p:txBody>
        </p:sp>
        <p:sp>
          <p:nvSpPr>
            <p:cNvPr id="7249" name="Line 57"/>
            <p:cNvSpPr>
              <a:spLocks noChangeShapeType="1"/>
            </p:cNvSpPr>
            <p:nvPr/>
          </p:nvSpPr>
          <p:spPr bwMode="auto">
            <a:xfrm>
              <a:off x="4994174" y="5708677"/>
              <a:ext cx="3864571" cy="1108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50" name="Rectangle 63"/>
            <p:cNvSpPr>
              <a:spLocks noChangeArrowheads="1"/>
            </p:cNvSpPr>
            <p:nvPr/>
          </p:nvSpPr>
          <p:spPr bwMode="auto">
            <a:xfrm>
              <a:off x="5217516" y="5494488"/>
              <a:ext cx="218916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　産業人材育成の拠点化の推進</a:t>
              </a:r>
            </a:p>
          </p:txBody>
        </p:sp>
      </p:grpSp>
      <p:sp>
        <p:nvSpPr>
          <p:cNvPr id="7239" name="Rectangle 61"/>
          <p:cNvSpPr>
            <a:spLocks noChangeArrowheads="1"/>
          </p:cNvSpPr>
          <p:nvPr/>
        </p:nvSpPr>
        <p:spPr bwMode="auto">
          <a:xfrm>
            <a:off x="4992688" y="2066925"/>
            <a:ext cx="1571625" cy="325438"/>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就職支援に向けた</a:t>
            </a:r>
            <a:endParaRPr lang="en-US" altLang="ja-JP" sz="1000">
              <a:ea typeface="HGPｺﾞｼｯｸE" pitchFamily="50" charset="-128"/>
            </a:endParaRPr>
          </a:p>
          <a:p>
            <a:pPr algn="ctr"/>
            <a:r>
              <a:rPr lang="ja-JP" altLang="en-US" sz="1000">
                <a:ea typeface="HGPｺﾞｼｯｸE" pitchFamily="50" charset="-128"/>
              </a:rPr>
              <a:t>体制の充実</a:t>
            </a:r>
          </a:p>
        </p:txBody>
      </p:sp>
      <p:sp>
        <p:nvSpPr>
          <p:cNvPr id="7240" name="Rectangle 81"/>
          <p:cNvSpPr>
            <a:spLocks noChangeArrowheads="1"/>
          </p:cNvSpPr>
          <p:nvPr/>
        </p:nvSpPr>
        <p:spPr bwMode="auto">
          <a:xfrm>
            <a:off x="5129213" y="5445125"/>
            <a:ext cx="3403600" cy="431800"/>
          </a:xfrm>
          <a:prstGeom prst="rect">
            <a:avLst/>
          </a:prstGeom>
          <a:solidFill>
            <a:schemeClr val="accent1"/>
          </a:solidFill>
          <a:ln w="3175">
            <a:solidFill>
              <a:schemeClr val="tx1"/>
            </a:solidFill>
            <a:miter lim="800000"/>
            <a:headEnd/>
            <a:tailEnd/>
          </a:ln>
        </p:spPr>
        <p:txBody>
          <a:bodyPr wrap="none" anchor="ctr"/>
          <a:lstStyle/>
          <a:p>
            <a:r>
              <a:rPr lang="ja-JP" altLang="en-US" sz="1000" dirty="0">
                <a:ea typeface="HGPｺﾞｼｯｸE" pitchFamily="50" charset="-128"/>
              </a:rPr>
              <a:t>・子ども・子育て関連３法による新たな子育て支援制度の実施</a:t>
            </a:r>
            <a:endParaRPr lang="en-US" altLang="ja-JP" sz="1000" dirty="0">
              <a:ea typeface="HGPｺﾞｼｯｸE" pitchFamily="50" charset="-128"/>
            </a:endParaRPr>
          </a:p>
          <a:p>
            <a:r>
              <a:rPr lang="ja-JP" altLang="en-US" sz="1000">
                <a:ea typeface="HGPｺﾞｼｯｸE" pitchFamily="50" charset="-128"/>
              </a:rPr>
              <a:t>・幼保</a:t>
            </a:r>
            <a:r>
              <a:rPr lang="ja-JP" altLang="en-US" sz="1000" smtClean="0">
                <a:ea typeface="HGPｺﾞｼｯｸE" pitchFamily="50" charset="-128"/>
              </a:rPr>
              <a:t>一体化 </a:t>
            </a:r>
            <a:r>
              <a:rPr lang="ja-JP" altLang="en-US" sz="1000">
                <a:ea typeface="HGPｺﾞｼｯｸE" pitchFamily="50" charset="-128"/>
              </a:rPr>
              <a:t>（「認定こども園拡充」）など</a:t>
            </a:r>
            <a:endParaRPr lang="en-US" altLang="ja-JP" sz="1000" dirty="0">
              <a:ea typeface="HGPｺﾞｼｯｸE" pitchFamily="50" charset="-128"/>
            </a:endParaRPr>
          </a:p>
        </p:txBody>
      </p:sp>
      <p:sp>
        <p:nvSpPr>
          <p:cNvPr id="7241" name="Line 57"/>
          <p:cNvSpPr>
            <a:spLocks noChangeShapeType="1"/>
          </p:cNvSpPr>
          <p:nvPr/>
        </p:nvSpPr>
        <p:spPr bwMode="auto">
          <a:xfrm flipV="1">
            <a:off x="4727575" y="2565400"/>
            <a:ext cx="4090988" cy="79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42" name="Rectangle 87"/>
          <p:cNvSpPr>
            <a:spLocks noChangeArrowheads="1"/>
          </p:cNvSpPr>
          <p:nvPr/>
        </p:nvSpPr>
        <p:spPr bwMode="auto">
          <a:xfrm>
            <a:off x="4930775" y="2362200"/>
            <a:ext cx="33067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ja-JP" altLang="en-US" sz="1000">
                <a:ea typeface="HGPｺﾞｼｯｸE" pitchFamily="50" charset="-128"/>
              </a:rPr>
              <a:t>新事業に挑む意欲ある人材育成・創業を増やす環境づくり</a:t>
            </a:r>
          </a:p>
        </p:txBody>
      </p:sp>
      <p:sp>
        <p:nvSpPr>
          <p:cNvPr id="7243" name="Rectangle 61"/>
          <p:cNvSpPr>
            <a:spLocks noChangeArrowheads="1"/>
          </p:cNvSpPr>
          <p:nvPr/>
        </p:nvSpPr>
        <p:spPr bwMode="auto">
          <a:xfrm>
            <a:off x="2849563" y="2455863"/>
            <a:ext cx="1930400" cy="1873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アントレプレナーシップ教育の実施</a:t>
            </a:r>
          </a:p>
        </p:txBody>
      </p:sp>
      <p:sp>
        <p:nvSpPr>
          <p:cNvPr id="7244" name="Rectangle 61"/>
          <p:cNvSpPr>
            <a:spLocks noChangeArrowheads="1"/>
          </p:cNvSpPr>
          <p:nvPr/>
        </p:nvSpPr>
        <p:spPr bwMode="auto">
          <a:xfrm>
            <a:off x="2700338" y="3171825"/>
            <a:ext cx="2103437" cy="242888"/>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実践的産学官連携プログラムの実施</a:t>
            </a:r>
          </a:p>
        </p:txBody>
      </p:sp>
      <p:sp>
        <p:nvSpPr>
          <p:cNvPr id="7245" name="Line 57"/>
          <p:cNvSpPr>
            <a:spLocks noChangeShapeType="1"/>
          </p:cNvSpPr>
          <p:nvPr/>
        </p:nvSpPr>
        <p:spPr bwMode="auto">
          <a:xfrm>
            <a:off x="4799013" y="3354388"/>
            <a:ext cx="3865562" cy="111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46" name="Rectangle 63"/>
          <p:cNvSpPr>
            <a:spLocks noChangeArrowheads="1"/>
          </p:cNvSpPr>
          <p:nvPr/>
        </p:nvSpPr>
        <p:spPr bwMode="auto">
          <a:xfrm>
            <a:off x="5022850" y="3141663"/>
            <a:ext cx="3581400" cy="24606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r>
              <a:rPr lang="ja-JP" altLang="en-US" sz="1000" dirty="0">
                <a:ea typeface="HGPｺﾞｼｯｸE" pitchFamily="50" charset="-128"/>
              </a:rPr>
              <a:t>　大学におけるＰＢＬやｲﾝﾀｰﾝｼｯﾌﾟ等の取組みの促進</a:t>
            </a:r>
          </a:p>
        </p:txBody>
      </p:sp>
      <p:sp>
        <p:nvSpPr>
          <p:cNvPr id="7247" name="Rectangle 72"/>
          <p:cNvSpPr>
            <a:spLocks noChangeArrowheads="1"/>
          </p:cNvSpPr>
          <p:nvPr/>
        </p:nvSpPr>
        <p:spPr bwMode="auto">
          <a:xfrm>
            <a:off x="6405563" y="4221163"/>
            <a:ext cx="825500" cy="288925"/>
          </a:xfrm>
          <a:prstGeom prst="rect">
            <a:avLst/>
          </a:prstGeom>
          <a:solidFill>
            <a:schemeClr val="bg1"/>
          </a:solidFill>
          <a:ln w="3175">
            <a:solidFill>
              <a:schemeClr val="tx1"/>
            </a:solidFill>
            <a:miter lim="800000"/>
            <a:headEnd/>
            <a:tailEnd/>
          </a:ln>
        </p:spPr>
        <p:txBody>
          <a:bodyPr wrap="none" anchor="ctr">
            <a:spAutoFit/>
          </a:bodyPr>
          <a:lstStyle/>
          <a:p>
            <a:pPr algn="ctr"/>
            <a:r>
              <a:rPr lang="ja-JP" altLang="en-US" sz="1000">
                <a:solidFill>
                  <a:srgbClr val="000000"/>
                </a:solidFill>
                <a:ea typeface="HGPｺﾞｼｯｸE" pitchFamily="50" charset="-128"/>
              </a:rPr>
              <a:t>法制度改正</a:t>
            </a:r>
          </a:p>
        </p:txBody>
      </p:sp>
      <p:sp>
        <p:nvSpPr>
          <p:cNvPr id="65" name="テキスト ボックス 64"/>
          <p:cNvSpPr txBox="1"/>
          <p:nvPr/>
        </p:nvSpPr>
        <p:spPr>
          <a:xfrm>
            <a:off x="8734914" y="6577607"/>
            <a:ext cx="409086" cy="307777"/>
          </a:xfrm>
          <a:prstGeom prst="rect">
            <a:avLst/>
          </a:prstGeom>
          <a:noFill/>
        </p:spPr>
        <p:txBody>
          <a:bodyPr wrap="none" rtlCol="0">
            <a:spAutoFit/>
          </a:bodyPr>
          <a:lstStyle/>
          <a:p>
            <a:pPr algn="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2529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03" name="Group 59"/>
          <p:cNvGraphicFramePr>
            <a:graphicFrameLocks noGrp="1"/>
          </p:cNvGraphicFramePr>
          <p:nvPr>
            <p:extLst>
              <p:ext uri="{D42A27DB-BD31-4B8C-83A1-F6EECF244321}">
                <p14:modId xmlns:p14="http://schemas.microsoft.com/office/powerpoint/2010/main" val="3367515773"/>
              </p:ext>
            </p:extLst>
          </p:nvPr>
        </p:nvGraphicFramePr>
        <p:xfrm>
          <a:off x="250825" y="620713"/>
          <a:ext cx="8713788" cy="5846762"/>
        </p:xfrm>
        <a:graphic>
          <a:graphicData uri="http://schemas.openxmlformats.org/drawingml/2006/table">
            <a:tbl>
              <a:tblPr/>
              <a:tblGrid>
                <a:gridCol w="649288"/>
                <a:gridCol w="1800225"/>
                <a:gridCol w="2232025"/>
                <a:gridCol w="2087562"/>
                <a:gridCol w="1944688"/>
              </a:tblGrid>
              <a:tr h="32317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L="91441" marR="91441"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41" marR="91441"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L="91441" marR="91441"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L="91441" marR="91441"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5235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L="91441" marR="91441"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ﾗｲﾌｻｲｴﾝｽ、蓄電池</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(EV</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等</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a:t>
                      </a:r>
                      <a:r>
                        <a:rPr kumimoji="1" lang="ja-JP" altLang="en-US" sz="1200" b="0" i="0" u="none" strike="noStrike" cap="none" normalizeH="0" baseline="0" dirty="0" err="1" smtClean="0">
                          <a:ln>
                            <a:noFill/>
                          </a:ln>
                          <a:solidFill>
                            <a:schemeClr val="tx1"/>
                          </a:solidFill>
                          <a:effectLst/>
                          <a:latin typeface="Arial" charset="0"/>
                          <a:ea typeface="HGPｺﾞｼｯｸE" pitchFamily="50" charset="-128"/>
                        </a:rPr>
                        <a:t>、</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水素ｴﾈﾙｷﾞｰ</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(FC</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FCV</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等</a:t>
                      </a:r>
                      <a:r>
                        <a:rPr kumimoji="1" lang="en-US" altLang="ja-JP" sz="1200" b="0" i="0" u="none" strike="noStrike" cap="none" normalizeH="0" baseline="0" dirty="0" smtClean="0">
                          <a:ln>
                            <a:noFill/>
                          </a:ln>
                          <a:solidFill>
                            <a:schemeClr val="tx1"/>
                          </a:solidFill>
                          <a:effectLst/>
                          <a:latin typeface="Arial" charset="0"/>
                          <a:ea typeface="HGPｺﾞｼｯｸE" pitchFamily="50" charset="-128"/>
                        </a:rPr>
                        <a:t>)</a:t>
                      </a: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を核とした</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関連産業振興の推進</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国際戦略総合特区の</a:t>
                      </a: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活用</a:t>
                      </a: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国家戦略特区の活用</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中小企業の海外市場への展開支援</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インフラ関連産業の技術システム輸出に向けた体制整備</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生活支援型サービスや都市型サービス産業の強化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L="91441" marR="91441"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41" marR="91441"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41" marR="91441"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L="91441" marR="91441"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8213" name="Text Box 22"/>
          <p:cNvSpPr txBox="1">
            <a:spLocks noChangeArrowheads="1"/>
          </p:cNvSpPr>
          <p:nvPr/>
        </p:nvSpPr>
        <p:spPr bwMode="auto">
          <a:xfrm>
            <a:off x="323850" y="981075"/>
            <a:ext cx="2317750"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（１）先端技術産業のさらなる強化</a:t>
            </a:r>
          </a:p>
        </p:txBody>
      </p:sp>
      <p:sp>
        <p:nvSpPr>
          <p:cNvPr id="8214" name="Text Box 39"/>
          <p:cNvSpPr txBox="1">
            <a:spLocks noChangeArrowheads="1"/>
          </p:cNvSpPr>
          <p:nvPr/>
        </p:nvSpPr>
        <p:spPr bwMode="auto">
          <a:xfrm>
            <a:off x="142875" y="1255713"/>
            <a:ext cx="7318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ea typeface="HGPｺﾞｼｯｸE" pitchFamily="50" charset="-128"/>
              </a:rPr>
              <a:t>国際的な競争拠点の形成</a:t>
            </a:r>
          </a:p>
        </p:txBody>
      </p:sp>
      <p:sp>
        <p:nvSpPr>
          <p:cNvPr id="8215" name="Text Box 48"/>
          <p:cNvSpPr txBox="1">
            <a:spLocks noChangeArrowheads="1"/>
          </p:cNvSpPr>
          <p:nvPr/>
        </p:nvSpPr>
        <p:spPr bwMode="auto">
          <a:xfrm>
            <a:off x="323850" y="3370263"/>
            <a:ext cx="3827463"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（２）世界市場に打って出る大阪産業・大阪企業への支援</a:t>
            </a:r>
          </a:p>
        </p:txBody>
      </p:sp>
      <p:sp>
        <p:nvSpPr>
          <p:cNvPr id="8216" name="Text Box 49"/>
          <p:cNvSpPr txBox="1">
            <a:spLocks noChangeArrowheads="1"/>
          </p:cNvSpPr>
          <p:nvPr/>
        </p:nvSpPr>
        <p:spPr bwMode="auto">
          <a:xfrm>
            <a:off x="336729" y="4960044"/>
            <a:ext cx="4173538"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solidFill>
                  <a:srgbClr val="000000"/>
                </a:solidFill>
                <a:ea typeface="HGPｺﾞｼｯｸE" pitchFamily="50" charset="-128"/>
              </a:rPr>
              <a:t>（３）生活支援型サービス産業</a:t>
            </a:r>
            <a:r>
              <a:rPr lang="ja-JP" altLang="en-US" sz="1200" dirty="0">
                <a:solidFill>
                  <a:srgbClr val="00B050"/>
                </a:solidFill>
                <a:ea typeface="HGPｺﾞｼｯｸE" pitchFamily="50" charset="-128"/>
              </a:rPr>
              <a:t> </a:t>
            </a:r>
            <a:r>
              <a:rPr lang="ja-JP" altLang="en-US" sz="1200" dirty="0">
                <a:solidFill>
                  <a:srgbClr val="000000"/>
                </a:solidFill>
                <a:ea typeface="HGPｺﾞｼｯｸE" pitchFamily="50" charset="-128"/>
              </a:rPr>
              <a:t>・都市型サービス産業の強化</a:t>
            </a:r>
          </a:p>
        </p:txBody>
      </p:sp>
      <p:sp>
        <p:nvSpPr>
          <p:cNvPr id="8217" name="Text Box 50"/>
          <p:cNvSpPr txBox="1">
            <a:spLocks noChangeArrowheads="1"/>
          </p:cNvSpPr>
          <p:nvPr/>
        </p:nvSpPr>
        <p:spPr bwMode="auto">
          <a:xfrm>
            <a:off x="323850" y="3751263"/>
            <a:ext cx="549275"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新たな外需市場の開拓</a:t>
            </a:r>
          </a:p>
        </p:txBody>
      </p:sp>
      <p:sp>
        <p:nvSpPr>
          <p:cNvPr id="8218" name="Line 56"/>
          <p:cNvSpPr>
            <a:spLocks noChangeShapeType="1"/>
          </p:cNvSpPr>
          <p:nvPr/>
        </p:nvSpPr>
        <p:spPr bwMode="auto">
          <a:xfrm>
            <a:off x="4787900" y="1520825"/>
            <a:ext cx="4030663"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19" name="Line 62"/>
          <p:cNvSpPr>
            <a:spLocks noChangeShapeType="1"/>
          </p:cNvSpPr>
          <p:nvPr/>
        </p:nvSpPr>
        <p:spPr bwMode="auto">
          <a:xfrm>
            <a:off x="4357688" y="1230313"/>
            <a:ext cx="431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20" name="Rectangle 52"/>
          <p:cNvSpPr>
            <a:spLocks noChangeArrowheads="1"/>
          </p:cNvSpPr>
          <p:nvPr/>
        </p:nvSpPr>
        <p:spPr bwMode="auto">
          <a:xfrm>
            <a:off x="2982913" y="1014413"/>
            <a:ext cx="1516062" cy="431800"/>
          </a:xfrm>
          <a:prstGeom prst="rect">
            <a:avLst/>
          </a:prstGeom>
          <a:solidFill>
            <a:schemeClr val="accent1"/>
          </a:solidFill>
          <a:ln w="3175">
            <a:solidFill>
              <a:schemeClr val="tx1"/>
            </a:solidFill>
            <a:miter lim="800000"/>
            <a:headEnd/>
            <a:tailEnd/>
          </a:ln>
        </p:spPr>
        <p:txBody>
          <a:bodyPr anchor="ctr"/>
          <a:lstStyle/>
          <a:p>
            <a:pPr algn="ctr"/>
            <a:r>
              <a:rPr lang="ja-JP" altLang="en-US" sz="1000" dirty="0">
                <a:latin typeface="HGPｺﾞｼｯｸE" pitchFamily="50" charset="-128"/>
                <a:ea typeface="HGPｺﾞｼｯｸE" pitchFamily="50" charset="-128"/>
              </a:rPr>
              <a:t>北大阪ﾊﾞｲｵｸﾗｽﾀｰ</a:t>
            </a:r>
            <a:endParaRPr lang="en-US" altLang="ja-JP" sz="1000" dirty="0">
              <a:latin typeface="HGPｺﾞｼｯｸE" pitchFamily="50" charset="-128"/>
              <a:ea typeface="HGPｺﾞｼｯｸE" pitchFamily="50" charset="-128"/>
            </a:endParaRPr>
          </a:p>
          <a:p>
            <a:pPr algn="ctr"/>
            <a:r>
              <a:rPr lang="ja-JP" altLang="en-US" sz="1000" dirty="0">
                <a:latin typeface="HGPｺﾞｼｯｸE" pitchFamily="50" charset="-128"/>
                <a:ea typeface="HGPｺﾞｼｯｸE" pitchFamily="50" charset="-128"/>
              </a:rPr>
              <a:t>を核とした</a:t>
            </a:r>
          </a:p>
          <a:p>
            <a:pPr algn="ctr"/>
            <a:r>
              <a:rPr lang="ja-JP" altLang="en-US" sz="1000" dirty="0">
                <a:latin typeface="HGPｺﾞｼｯｸE" pitchFamily="50" charset="-128"/>
                <a:ea typeface="HGPｺﾞｼｯｸE" pitchFamily="50" charset="-128"/>
              </a:rPr>
              <a:t>ﾗｲﾌｻｲｴﾝｽ産業の振興</a:t>
            </a:r>
          </a:p>
        </p:txBody>
      </p:sp>
      <p:sp>
        <p:nvSpPr>
          <p:cNvPr id="8221" name="Line 63"/>
          <p:cNvSpPr>
            <a:spLocks noChangeShapeType="1"/>
          </p:cNvSpPr>
          <p:nvPr/>
        </p:nvSpPr>
        <p:spPr bwMode="auto">
          <a:xfrm>
            <a:off x="4356100" y="1751013"/>
            <a:ext cx="431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22" name="Line 64"/>
          <p:cNvSpPr>
            <a:spLocks noChangeShapeType="1"/>
          </p:cNvSpPr>
          <p:nvPr/>
        </p:nvSpPr>
        <p:spPr bwMode="auto">
          <a:xfrm flipH="1">
            <a:off x="4787900" y="1230313"/>
            <a:ext cx="1588" cy="542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23" name="Rectangle 65"/>
          <p:cNvSpPr>
            <a:spLocks noChangeArrowheads="1"/>
          </p:cNvSpPr>
          <p:nvPr/>
        </p:nvSpPr>
        <p:spPr bwMode="auto">
          <a:xfrm>
            <a:off x="4859338" y="981075"/>
            <a:ext cx="15335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a:ea typeface="HGPｺﾞｼｯｸE" pitchFamily="50" charset="-128"/>
              </a:rPr>
              <a:t>・バイオ戦略の推進</a:t>
            </a:r>
          </a:p>
          <a:p>
            <a:r>
              <a:rPr lang="ja-JP" altLang="en-US" sz="1000">
                <a:ea typeface="HGPｺﾞｼｯｸE" pitchFamily="50" charset="-128"/>
              </a:rPr>
              <a:t>・蓄電池、水素を核とした</a:t>
            </a:r>
            <a:endParaRPr lang="en-US" altLang="ja-JP" sz="1000">
              <a:ea typeface="HGPｺﾞｼｯｸE" pitchFamily="50" charset="-128"/>
            </a:endParaRPr>
          </a:p>
          <a:p>
            <a:r>
              <a:rPr lang="ja-JP" altLang="en-US" sz="1000">
                <a:ea typeface="HGPｺﾞｼｯｸE" pitchFamily="50" charset="-128"/>
              </a:rPr>
              <a:t>　関連産業振興</a:t>
            </a:r>
          </a:p>
        </p:txBody>
      </p:sp>
      <p:sp>
        <p:nvSpPr>
          <p:cNvPr id="8224" name="Rectangle 53"/>
          <p:cNvSpPr>
            <a:spLocks noChangeArrowheads="1"/>
          </p:cNvSpPr>
          <p:nvPr/>
        </p:nvSpPr>
        <p:spPr bwMode="auto">
          <a:xfrm>
            <a:off x="2982913" y="1522413"/>
            <a:ext cx="1516062" cy="430212"/>
          </a:xfrm>
          <a:prstGeom prst="rect">
            <a:avLst/>
          </a:prstGeom>
          <a:solidFill>
            <a:schemeClr val="accent1"/>
          </a:solidFill>
          <a:ln w="3175">
            <a:solidFill>
              <a:schemeClr val="tx1"/>
            </a:solidFill>
            <a:miter lim="800000"/>
            <a:headEnd/>
            <a:tailEnd/>
          </a:ln>
        </p:spPr>
        <p:txBody>
          <a:bodyPr anchor="ctr"/>
          <a:lstStyle/>
          <a:p>
            <a:pPr algn="ctr"/>
            <a:r>
              <a:rPr lang="ja-JP" altLang="en-US" sz="1000">
                <a:solidFill>
                  <a:srgbClr val="000000"/>
                </a:solidFill>
                <a:latin typeface="HGPｺﾞｼｯｸE" pitchFamily="50" charset="-128"/>
                <a:ea typeface="HGPｺﾞｼｯｸE" pitchFamily="50" charset="-128"/>
              </a:rPr>
              <a:t>ﾍﾞｲｴﾘｱ等における</a:t>
            </a:r>
            <a:r>
              <a:rPr lang="ja-JP" altLang="en-US" sz="1000">
                <a:latin typeface="HGPｺﾞｼｯｸE" pitchFamily="50" charset="-128"/>
                <a:ea typeface="HGPｺﾞｼｯｸE" pitchFamily="50" charset="-128"/>
              </a:rPr>
              <a:t>環境・</a:t>
            </a:r>
            <a:r>
              <a:rPr lang="ja-JP" altLang="en-US" sz="1000">
                <a:solidFill>
                  <a:srgbClr val="000000"/>
                </a:solidFill>
                <a:latin typeface="HGPｺﾞｼｯｸE" pitchFamily="50" charset="-128"/>
                <a:ea typeface="HGPｺﾞｼｯｸE" pitchFamily="50" charset="-128"/>
              </a:rPr>
              <a:t>新ｴﾈﾙｷﾞｰ産業の振興</a:t>
            </a:r>
          </a:p>
        </p:txBody>
      </p:sp>
      <p:sp>
        <p:nvSpPr>
          <p:cNvPr id="8225" name="Line 76"/>
          <p:cNvSpPr>
            <a:spLocks noChangeShapeType="1"/>
          </p:cNvSpPr>
          <p:nvPr/>
        </p:nvSpPr>
        <p:spPr bwMode="auto">
          <a:xfrm>
            <a:off x="4572000" y="4625975"/>
            <a:ext cx="4248150"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26" name="Rectangle 81"/>
          <p:cNvSpPr>
            <a:spLocks noChangeArrowheads="1"/>
          </p:cNvSpPr>
          <p:nvPr/>
        </p:nvSpPr>
        <p:spPr bwMode="auto">
          <a:xfrm>
            <a:off x="5005388" y="4164013"/>
            <a:ext cx="18002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000">
                <a:solidFill>
                  <a:srgbClr val="000000"/>
                </a:solidFill>
                <a:ea typeface="HGPｺﾞｼｯｸE" pitchFamily="50" charset="-128"/>
              </a:rPr>
              <a:t>地域におけるインフラ海外展</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開に向けた官民の枠組み構築</a:t>
            </a:r>
          </a:p>
        </p:txBody>
      </p:sp>
      <p:sp>
        <p:nvSpPr>
          <p:cNvPr id="8227" name="Rectangle 89"/>
          <p:cNvSpPr>
            <a:spLocks noChangeArrowheads="1"/>
          </p:cNvSpPr>
          <p:nvPr/>
        </p:nvSpPr>
        <p:spPr bwMode="auto">
          <a:xfrm>
            <a:off x="388938" y="5172075"/>
            <a:ext cx="431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nchor="ctr"/>
          <a:lstStyle/>
          <a:p>
            <a:pPr algn="ctr"/>
            <a:r>
              <a:rPr lang="ja-JP" altLang="en-US" sz="1200" dirty="0">
                <a:ea typeface="HGPｺﾞｼｯｸE" pitchFamily="50" charset="-128"/>
              </a:rPr>
              <a:t>サービス産業の</a:t>
            </a:r>
            <a:endParaRPr lang="en-US" altLang="ja-JP" sz="1200" dirty="0">
              <a:ea typeface="HGPｺﾞｼｯｸE" pitchFamily="50" charset="-128"/>
            </a:endParaRPr>
          </a:p>
          <a:p>
            <a:pPr algn="ctr"/>
            <a:r>
              <a:rPr lang="ja-JP" altLang="en-US" sz="1200" dirty="0">
                <a:ea typeface="HGPｺﾞｼｯｸE" pitchFamily="50" charset="-128"/>
              </a:rPr>
              <a:t>育成・生産性向上</a:t>
            </a:r>
          </a:p>
        </p:txBody>
      </p:sp>
      <p:sp>
        <p:nvSpPr>
          <p:cNvPr id="8228" name="Rectangle 93"/>
          <p:cNvSpPr>
            <a:spLocks noChangeArrowheads="1"/>
          </p:cNvSpPr>
          <p:nvPr/>
        </p:nvSpPr>
        <p:spPr bwMode="auto">
          <a:xfrm>
            <a:off x="5175250" y="5276850"/>
            <a:ext cx="3568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solidFill>
                  <a:srgbClr val="000000"/>
                </a:solidFill>
                <a:ea typeface="HGPｺﾞｼｯｸE" pitchFamily="50" charset="-128"/>
              </a:rPr>
              <a:t>・健康分野についての新たな製品・サービスの開発支援</a:t>
            </a:r>
            <a:endParaRPr lang="en-US" altLang="ja-JP" sz="1000">
              <a:solidFill>
                <a:srgbClr val="000000"/>
              </a:solidFill>
              <a:ea typeface="HGPｺﾞｼｯｸE" pitchFamily="50" charset="-128"/>
            </a:endParaRPr>
          </a:p>
          <a:p>
            <a:r>
              <a:rPr lang="ja-JP" altLang="en-US" sz="1000">
                <a:ea typeface="HGPｺﾞｼｯｸE" pitchFamily="50" charset="-128"/>
              </a:rPr>
              <a:t>・ロボット技術の活用による新たな製品・サービスの開発等</a:t>
            </a:r>
            <a:endParaRPr lang="en-US" altLang="ja-JP" sz="1000">
              <a:ea typeface="HGPｺﾞｼｯｸE" pitchFamily="50" charset="-128"/>
            </a:endParaRPr>
          </a:p>
          <a:p>
            <a:r>
              <a:rPr lang="ja-JP" altLang="en-US" sz="1000">
                <a:ea typeface="HGPｺﾞｼｯｸE" pitchFamily="50" charset="-128"/>
              </a:rPr>
              <a:t>・クリエイティブ産業の育成支援、他産業とのマッチング等による競争力強化</a:t>
            </a:r>
          </a:p>
        </p:txBody>
      </p:sp>
      <p:sp>
        <p:nvSpPr>
          <p:cNvPr id="8229" name="Rectangle 53"/>
          <p:cNvSpPr>
            <a:spLocks noChangeArrowheads="1"/>
          </p:cNvSpPr>
          <p:nvPr/>
        </p:nvSpPr>
        <p:spPr bwMode="auto">
          <a:xfrm>
            <a:off x="6588125" y="981075"/>
            <a:ext cx="2027238"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ja-JP" altLang="en-US" sz="1000">
                <a:latin typeface="HGPｺﾞｼｯｸE" pitchFamily="50" charset="-128"/>
                <a:ea typeface="HGPｺﾞｼｯｸE" pitchFamily="50" charset="-128"/>
              </a:rPr>
              <a:t>環境・新エネルギー、ライフサイエンス等の先端技術産業分野での国際的な競争拠点の形成</a:t>
            </a:r>
          </a:p>
        </p:txBody>
      </p:sp>
      <p:sp>
        <p:nvSpPr>
          <p:cNvPr id="8230" name="Rectangle 82"/>
          <p:cNvSpPr>
            <a:spLocks noChangeArrowheads="1"/>
          </p:cNvSpPr>
          <p:nvPr/>
        </p:nvSpPr>
        <p:spPr bwMode="auto">
          <a:xfrm>
            <a:off x="7124700" y="4379913"/>
            <a:ext cx="1017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ja-JP" altLang="en-US" sz="1000">
                <a:solidFill>
                  <a:srgbClr val="000000"/>
                </a:solidFill>
                <a:ea typeface="HGPｺﾞｼｯｸE" pitchFamily="50" charset="-128"/>
              </a:rPr>
              <a:t>市場開拓・受注</a:t>
            </a:r>
            <a:endParaRPr lang="en-US" altLang="ja-JP" sz="1000">
              <a:solidFill>
                <a:srgbClr val="000000"/>
              </a:solidFill>
              <a:ea typeface="HGPｺﾞｼｯｸE" pitchFamily="50" charset="-128"/>
            </a:endParaRPr>
          </a:p>
        </p:txBody>
      </p:sp>
      <p:sp>
        <p:nvSpPr>
          <p:cNvPr id="8231" name="Rectangle 81"/>
          <p:cNvSpPr>
            <a:spLocks noChangeArrowheads="1"/>
          </p:cNvSpPr>
          <p:nvPr/>
        </p:nvSpPr>
        <p:spPr bwMode="auto">
          <a:xfrm>
            <a:off x="3116263" y="4362450"/>
            <a:ext cx="1471612" cy="552450"/>
          </a:xfrm>
          <a:prstGeom prst="rect">
            <a:avLst/>
          </a:prstGeom>
          <a:solidFill>
            <a:schemeClr val="bg1"/>
          </a:solidFill>
          <a:ln w="3175">
            <a:solidFill>
              <a:schemeClr val="tx1"/>
            </a:solidFill>
            <a:miter lim="800000"/>
            <a:headEnd/>
            <a:tailEnd/>
          </a:ln>
        </p:spPr>
        <p:txBody>
          <a:bodyPr wrap="none" anchor="ctr">
            <a:spAutoFit/>
          </a:bodyPr>
          <a:lstStyle/>
          <a:p>
            <a:pPr algn="ctr"/>
            <a:r>
              <a:rPr lang="ja-JP" altLang="en-US" sz="1000">
                <a:solidFill>
                  <a:srgbClr val="000000"/>
                </a:solidFill>
                <a:ea typeface="HGPｺﾞｼｯｸE" pitchFamily="50" charset="-128"/>
              </a:rPr>
              <a:t>国の海外展開の取組</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（水インフラ海外展開の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ための官民協議会　等）</a:t>
            </a:r>
          </a:p>
        </p:txBody>
      </p:sp>
      <p:sp>
        <p:nvSpPr>
          <p:cNvPr id="8232" name="Line 76"/>
          <p:cNvSpPr>
            <a:spLocks noChangeShapeType="1"/>
          </p:cNvSpPr>
          <p:nvPr/>
        </p:nvSpPr>
        <p:spPr bwMode="auto">
          <a:xfrm>
            <a:off x="4687888" y="4060825"/>
            <a:ext cx="41036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33" name="Rectangle 81"/>
          <p:cNvSpPr>
            <a:spLocks noChangeArrowheads="1"/>
          </p:cNvSpPr>
          <p:nvPr/>
        </p:nvSpPr>
        <p:spPr bwMode="auto">
          <a:xfrm>
            <a:off x="2982913" y="3860800"/>
            <a:ext cx="1738312" cy="4318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海外事務所・ビジネスサポート</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デスク等による海外展開支援</a:t>
            </a:r>
            <a:endParaRPr lang="en-US" altLang="ja-JP" sz="1000">
              <a:solidFill>
                <a:srgbClr val="000000"/>
              </a:solidFill>
              <a:ea typeface="HGPｺﾞｼｯｸE" pitchFamily="50" charset="-128"/>
            </a:endParaRPr>
          </a:p>
        </p:txBody>
      </p:sp>
      <p:sp>
        <p:nvSpPr>
          <p:cNvPr id="8234" name="Rectangle 65"/>
          <p:cNvSpPr>
            <a:spLocks noChangeArrowheads="1"/>
          </p:cNvSpPr>
          <p:nvPr/>
        </p:nvSpPr>
        <p:spPr bwMode="auto">
          <a:xfrm>
            <a:off x="4895850" y="3652838"/>
            <a:ext cx="414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・知事をトップとする海外ＰＲの展開</a:t>
            </a:r>
          </a:p>
          <a:p>
            <a:r>
              <a:rPr lang="ja-JP" altLang="en-US" sz="1000">
                <a:ea typeface="HGPｺﾞｼｯｸE" pitchFamily="50" charset="-128"/>
              </a:rPr>
              <a:t>・海外販路開拓支援の推進、技術流出防止のための知的財産相談</a:t>
            </a:r>
          </a:p>
        </p:txBody>
      </p:sp>
      <p:sp>
        <p:nvSpPr>
          <p:cNvPr id="8235" name="Line 84"/>
          <p:cNvSpPr>
            <a:spLocks noChangeShapeType="1"/>
          </p:cNvSpPr>
          <p:nvPr/>
        </p:nvSpPr>
        <p:spPr bwMode="auto">
          <a:xfrm>
            <a:off x="4572000" y="5984875"/>
            <a:ext cx="42497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36" name="Rectangle 81"/>
          <p:cNvSpPr>
            <a:spLocks noChangeArrowheads="1"/>
          </p:cNvSpPr>
          <p:nvPr/>
        </p:nvSpPr>
        <p:spPr bwMode="auto">
          <a:xfrm>
            <a:off x="3221038" y="5768975"/>
            <a:ext cx="1368425" cy="4318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ＩＣＴ</a:t>
            </a:r>
            <a:r>
              <a:rPr lang="ja-JP" altLang="en-US" sz="1000">
                <a:solidFill>
                  <a:srgbClr val="00B050"/>
                </a:solidFill>
                <a:ea typeface="HGPｺﾞｼｯｸE" pitchFamily="50" charset="-128"/>
              </a:rPr>
              <a:t> </a:t>
            </a:r>
            <a:r>
              <a:rPr lang="ja-JP" altLang="en-US" sz="1000">
                <a:solidFill>
                  <a:srgbClr val="000000"/>
                </a:solidFill>
                <a:ea typeface="HGPｺﾞｼｯｸE" pitchFamily="50" charset="-128"/>
              </a:rPr>
              <a:t>、健康などの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サービス産業の振興</a:t>
            </a:r>
            <a:endParaRPr lang="en-US" altLang="ja-JP" sz="1000">
              <a:solidFill>
                <a:srgbClr val="000000"/>
              </a:solidFill>
              <a:ea typeface="HGPｺﾞｼｯｸE" pitchFamily="50" charset="-128"/>
            </a:endParaRPr>
          </a:p>
        </p:txBody>
      </p:sp>
      <p:sp>
        <p:nvSpPr>
          <p:cNvPr id="8237" name="Rectangle 108"/>
          <p:cNvSpPr>
            <a:spLocks noChangeArrowheads="1"/>
          </p:cNvSpPr>
          <p:nvPr/>
        </p:nvSpPr>
        <p:spPr bwMode="auto">
          <a:xfrm>
            <a:off x="1077913" y="6467475"/>
            <a:ext cx="252412"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8238" name="Rectangle 109"/>
          <p:cNvSpPr>
            <a:spLocks noChangeArrowheads="1"/>
          </p:cNvSpPr>
          <p:nvPr/>
        </p:nvSpPr>
        <p:spPr bwMode="auto">
          <a:xfrm>
            <a:off x="4303713" y="6480175"/>
            <a:ext cx="268287"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8239" name="Text Box 107"/>
          <p:cNvSpPr txBox="1">
            <a:spLocks noChangeArrowheads="1"/>
          </p:cNvSpPr>
          <p:nvPr/>
        </p:nvSpPr>
        <p:spPr bwMode="auto">
          <a:xfrm>
            <a:off x="539750" y="6467475"/>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cxnSp>
        <p:nvCxnSpPr>
          <p:cNvPr id="39" name="直線コネクタ 38"/>
          <p:cNvCxnSpPr/>
          <p:nvPr/>
        </p:nvCxnSpPr>
        <p:spPr>
          <a:xfrm>
            <a:off x="250825" y="5492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241" name="テキスト ボックス 40"/>
          <p:cNvSpPr txBox="1">
            <a:spLocks noChangeArrowheads="1"/>
          </p:cNvSpPr>
          <p:nvPr/>
        </p:nvSpPr>
        <p:spPr bwMode="auto">
          <a:xfrm>
            <a:off x="250825" y="149225"/>
            <a:ext cx="7850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Meiryo UI" pitchFamily="50" charset="-128"/>
                <a:ea typeface="Meiryo UI" pitchFamily="50" charset="-128"/>
                <a:cs typeface="Meiryo UI" pitchFamily="50" charset="-128"/>
              </a:rPr>
              <a:t>３．強みを活かす産業・技術の強化</a:t>
            </a:r>
            <a:endParaRPr lang="en-US" altLang="ja-JP" sz="2000">
              <a:latin typeface="Meiryo UI" pitchFamily="50" charset="-128"/>
              <a:ea typeface="Meiryo UI" pitchFamily="50" charset="-128"/>
              <a:cs typeface="Meiryo UI" pitchFamily="50" charset="-128"/>
            </a:endParaRPr>
          </a:p>
        </p:txBody>
      </p:sp>
      <p:sp>
        <p:nvSpPr>
          <p:cNvPr id="8242" name="Line 49"/>
          <p:cNvSpPr>
            <a:spLocks noChangeShapeType="1"/>
          </p:cNvSpPr>
          <p:nvPr/>
        </p:nvSpPr>
        <p:spPr bwMode="auto">
          <a:xfrm flipV="1">
            <a:off x="6300788" y="1533525"/>
            <a:ext cx="0" cy="812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43" name="Line 63"/>
          <p:cNvSpPr>
            <a:spLocks noChangeShapeType="1"/>
          </p:cNvSpPr>
          <p:nvPr/>
        </p:nvSpPr>
        <p:spPr bwMode="auto">
          <a:xfrm flipV="1">
            <a:off x="3621088" y="2346325"/>
            <a:ext cx="2679700" cy="15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44" name="Rectangle 151"/>
          <p:cNvSpPr>
            <a:spLocks noChangeArrowheads="1"/>
          </p:cNvSpPr>
          <p:nvPr/>
        </p:nvSpPr>
        <p:spPr bwMode="auto">
          <a:xfrm>
            <a:off x="4025900" y="1989138"/>
            <a:ext cx="254000" cy="865187"/>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solidFill>
                  <a:srgbClr val="000000"/>
                </a:solidFill>
                <a:ea typeface="HGPｺﾞｼｯｸE" pitchFamily="50" charset="-128"/>
              </a:rPr>
              <a:t>総合特区申請</a:t>
            </a:r>
          </a:p>
        </p:txBody>
      </p:sp>
      <p:sp>
        <p:nvSpPr>
          <p:cNvPr id="8245" name="Rectangle 154"/>
          <p:cNvSpPr>
            <a:spLocks noChangeArrowheads="1"/>
          </p:cNvSpPr>
          <p:nvPr/>
        </p:nvSpPr>
        <p:spPr bwMode="auto">
          <a:xfrm>
            <a:off x="4321175" y="1998663"/>
            <a:ext cx="250825" cy="865187"/>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solidFill>
                  <a:srgbClr val="000000"/>
                </a:solidFill>
                <a:ea typeface="HGPｺﾞｼｯｸE" pitchFamily="50" charset="-128"/>
              </a:rPr>
              <a:t>総合特区指定</a:t>
            </a:r>
          </a:p>
        </p:txBody>
      </p:sp>
      <p:sp>
        <p:nvSpPr>
          <p:cNvPr id="8246" name="Rectangle 57"/>
          <p:cNvSpPr>
            <a:spLocks noChangeArrowheads="1"/>
          </p:cNvSpPr>
          <p:nvPr/>
        </p:nvSpPr>
        <p:spPr bwMode="auto">
          <a:xfrm>
            <a:off x="3729038" y="1989138"/>
            <a:ext cx="266700" cy="865187"/>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solidFill>
                  <a:srgbClr val="000000"/>
                </a:solidFill>
                <a:ea typeface="HGPｺﾞｼｯｸE" pitchFamily="50" charset="-128"/>
              </a:rPr>
              <a:t>特区法制定</a:t>
            </a:r>
          </a:p>
        </p:txBody>
      </p:sp>
      <p:sp>
        <p:nvSpPr>
          <p:cNvPr id="8247" name="Rectangle 50"/>
          <p:cNvSpPr>
            <a:spLocks noChangeArrowheads="1"/>
          </p:cNvSpPr>
          <p:nvPr/>
        </p:nvSpPr>
        <p:spPr bwMode="auto">
          <a:xfrm>
            <a:off x="2757488" y="2203450"/>
            <a:ext cx="863600" cy="2889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総合特区提案</a:t>
            </a:r>
          </a:p>
        </p:txBody>
      </p:sp>
      <p:sp>
        <p:nvSpPr>
          <p:cNvPr id="8248" name="Rectangle 154"/>
          <p:cNvSpPr>
            <a:spLocks noChangeArrowheads="1"/>
          </p:cNvSpPr>
          <p:nvPr/>
        </p:nvSpPr>
        <p:spPr bwMode="auto">
          <a:xfrm>
            <a:off x="4619625" y="1989138"/>
            <a:ext cx="250825" cy="863600"/>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dirty="0">
                <a:ea typeface="HGPｺﾞｼｯｸE" pitchFamily="50" charset="-128"/>
              </a:rPr>
              <a:t>府特区条例制定</a:t>
            </a:r>
          </a:p>
        </p:txBody>
      </p:sp>
      <p:sp>
        <p:nvSpPr>
          <p:cNvPr id="8249" name="Line 63"/>
          <p:cNvSpPr>
            <a:spLocks noChangeShapeType="1"/>
          </p:cNvSpPr>
          <p:nvPr/>
        </p:nvSpPr>
        <p:spPr bwMode="auto">
          <a:xfrm>
            <a:off x="3987800" y="3068638"/>
            <a:ext cx="2455863" cy="47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50" name="Rectangle 52"/>
          <p:cNvSpPr>
            <a:spLocks noChangeArrowheads="1"/>
          </p:cNvSpPr>
          <p:nvPr/>
        </p:nvSpPr>
        <p:spPr bwMode="auto">
          <a:xfrm>
            <a:off x="2947988" y="2933700"/>
            <a:ext cx="1087437" cy="2794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国家戦略特区提案</a:t>
            </a:r>
            <a:endParaRPr lang="en-US" altLang="ja-JP" sz="1000">
              <a:ea typeface="HGPｺﾞｼｯｸE" pitchFamily="50" charset="-128"/>
            </a:endParaRPr>
          </a:p>
        </p:txBody>
      </p:sp>
      <p:sp>
        <p:nvSpPr>
          <p:cNvPr id="8251" name="Rectangle 57"/>
          <p:cNvSpPr>
            <a:spLocks noChangeArrowheads="1"/>
          </p:cNvSpPr>
          <p:nvPr/>
        </p:nvSpPr>
        <p:spPr bwMode="auto">
          <a:xfrm>
            <a:off x="4160838" y="2901950"/>
            <a:ext cx="220662" cy="671513"/>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特区法制定</a:t>
            </a:r>
          </a:p>
        </p:txBody>
      </p:sp>
      <p:sp>
        <p:nvSpPr>
          <p:cNvPr id="8252" name="Rectangle 57"/>
          <p:cNvSpPr>
            <a:spLocks noChangeArrowheads="1"/>
          </p:cNvSpPr>
          <p:nvPr/>
        </p:nvSpPr>
        <p:spPr bwMode="auto">
          <a:xfrm>
            <a:off x="4508500" y="2924175"/>
            <a:ext cx="247650" cy="69215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区域指定</a:t>
            </a:r>
          </a:p>
        </p:txBody>
      </p:sp>
      <p:sp>
        <p:nvSpPr>
          <p:cNvPr id="8253" name="Rectangle 151"/>
          <p:cNvSpPr>
            <a:spLocks noChangeArrowheads="1"/>
          </p:cNvSpPr>
          <p:nvPr/>
        </p:nvSpPr>
        <p:spPr bwMode="auto">
          <a:xfrm>
            <a:off x="5092700" y="2901950"/>
            <a:ext cx="250825" cy="671513"/>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計画策定</a:t>
            </a:r>
          </a:p>
        </p:txBody>
      </p:sp>
      <p:sp>
        <p:nvSpPr>
          <p:cNvPr id="8254" name="Line 49"/>
          <p:cNvSpPr>
            <a:spLocks noChangeShapeType="1"/>
          </p:cNvSpPr>
          <p:nvPr/>
        </p:nvSpPr>
        <p:spPr bwMode="auto">
          <a:xfrm flipV="1">
            <a:off x="6443663" y="1557338"/>
            <a:ext cx="0" cy="15113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extLst>
      <p:ext uri="{BB962C8B-B14F-4D97-AF65-F5344CB8AC3E}">
        <p14:creationId xmlns:p14="http://schemas.microsoft.com/office/powerpoint/2010/main" val="3357889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16" name="Group 48"/>
          <p:cNvGraphicFramePr>
            <a:graphicFrameLocks noGrp="1"/>
          </p:cNvGraphicFramePr>
          <p:nvPr>
            <p:extLst>
              <p:ext uri="{D42A27DB-BD31-4B8C-83A1-F6EECF244321}">
                <p14:modId xmlns:p14="http://schemas.microsoft.com/office/powerpoint/2010/main" val="998472605"/>
              </p:ext>
            </p:extLst>
          </p:nvPr>
        </p:nvGraphicFramePr>
        <p:xfrm>
          <a:off x="250825" y="908050"/>
          <a:ext cx="8713788" cy="5489575"/>
        </p:xfrm>
        <a:graphic>
          <a:graphicData uri="http://schemas.openxmlformats.org/drawingml/2006/table">
            <a:tbl>
              <a:tblPr/>
              <a:tblGrid>
                <a:gridCol w="649288"/>
                <a:gridCol w="1800225"/>
                <a:gridCol w="2232025"/>
                <a:gridCol w="2087562"/>
                <a:gridCol w="1944688"/>
              </a:tblGrid>
              <a:tr h="304807">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847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Arial" charset="0"/>
                        <a:ea typeface="HGPｺﾞｼｯｸE" pitchFamily="50" charset="-128"/>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国家戦略特区を活用したｸﾞﾛｰﾊﾞﾙ企業の活動環境の整備</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うめきたでのｸﾞﾛｰﾊﾞﾙｲﾉﾍﾞｰｼｮﾝ創出拠点形成</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産学公民金が一体となった新たなプロジェクト創出支援制度の構築</a:t>
                      </a:r>
                    </a:p>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中小企業の基盤技術高度化に向けた技術・資金支援</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企業の挑戦を促す金融</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支援・税制度の推進</a:t>
                      </a:r>
                    </a:p>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成長産業分野への</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中小企業の参入促進</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237" name="Text Box 22"/>
          <p:cNvSpPr txBox="1">
            <a:spLocks noChangeArrowheads="1"/>
          </p:cNvSpPr>
          <p:nvPr/>
        </p:nvSpPr>
        <p:spPr bwMode="auto">
          <a:xfrm>
            <a:off x="323850" y="1268413"/>
            <a:ext cx="2974975" cy="2746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（４）対内投資促進による国際競争力の強化</a:t>
            </a:r>
          </a:p>
        </p:txBody>
      </p:sp>
      <p:sp>
        <p:nvSpPr>
          <p:cNvPr id="9238" name="Text Box 39"/>
          <p:cNvSpPr txBox="1">
            <a:spLocks noChangeArrowheads="1"/>
          </p:cNvSpPr>
          <p:nvPr/>
        </p:nvSpPr>
        <p:spPr bwMode="auto">
          <a:xfrm>
            <a:off x="319088" y="1511300"/>
            <a:ext cx="55403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200">
                <a:ea typeface="HGPｺﾞｼｯｸE" pitchFamily="50" charset="-128"/>
              </a:rPr>
              <a:t>グローバル企業の</a:t>
            </a:r>
            <a:endParaRPr lang="en-US" altLang="ja-JP" sz="1200">
              <a:ea typeface="HGPｺﾞｼｯｸE" pitchFamily="50" charset="-128"/>
            </a:endParaRPr>
          </a:p>
          <a:p>
            <a:pPr algn="ctr" eaLnBrk="1" hangingPunct="1"/>
            <a:r>
              <a:rPr lang="ja-JP" altLang="en-US" sz="1200">
                <a:ea typeface="HGPｺﾞｼｯｸE" pitchFamily="50" charset="-128"/>
              </a:rPr>
              <a:t>対内投資促進</a:t>
            </a:r>
          </a:p>
        </p:txBody>
      </p:sp>
      <p:sp>
        <p:nvSpPr>
          <p:cNvPr id="9239" name="Text Box 45"/>
          <p:cNvSpPr txBox="1">
            <a:spLocks noChangeArrowheads="1"/>
          </p:cNvSpPr>
          <p:nvPr/>
        </p:nvSpPr>
        <p:spPr bwMode="auto">
          <a:xfrm>
            <a:off x="323850" y="2938463"/>
            <a:ext cx="2330450"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（５）ハイエンドなものづくりの推進</a:t>
            </a:r>
          </a:p>
        </p:txBody>
      </p:sp>
      <p:sp>
        <p:nvSpPr>
          <p:cNvPr id="9240" name="Text Box 46"/>
          <p:cNvSpPr txBox="1">
            <a:spLocks noChangeArrowheads="1"/>
          </p:cNvSpPr>
          <p:nvPr/>
        </p:nvSpPr>
        <p:spPr bwMode="auto">
          <a:xfrm>
            <a:off x="323850" y="4831634"/>
            <a:ext cx="4578350"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solidFill>
                  <a:srgbClr val="000000"/>
                </a:solidFill>
                <a:ea typeface="HGPｺﾞｼｯｸE" pitchFamily="50" charset="-128"/>
              </a:rPr>
              <a:t>（６）成長分野に挑戦する企業への支援・経済活動の新陳代謝の促進</a:t>
            </a:r>
          </a:p>
        </p:txBody>
      </p:sp>
      <p:sp>
        <p:nvSpPr>
          <p:cNvPr id="9241" name="Line 49"/>
          <p:cNvSpPr>
            <a:spLocks noChangeShapeType="1"/>
          </p:cNvSpPr>
          <p:nvPr/>
        </p:nvSpPr>
        <p:spPr bwMode="auto">
          <a:xfrm>
            <a:off x="3744913" y="1916113"/>
            <a:ext cx="50736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42" name="Text Box 56"/>
          <p:cNvSpPr txBox="1">
            <a:spLocks noChangeArrowheads="1"/>
          </p:cNvSpPr>
          <p:nvPr/>
        </p:nvSpPr>
        <p:spPr bwMode="auto">
          <a:xfrm>
            <a:off x="319088" y="3357563"/>
            <a:ext cx="55403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中小企業の基盤技術の高度化</a:t>
            </a:r>
          </a:p>
        </p:txBody>
      </p:sp>
      <p:sp>
        <p:nvSpPr>
          <p:cNvPr id="9243" name="Text Box 57"/>
          <p:cNvSpPr txBox="1">
            <a:spLocks noChangeArrowheads="1"/>
          </p:cNvSpPr>
          <p:nvPr/>
        </p:nvSpPr>
        <p:spPr bwMode="auto">
          <a:xfrm>
            <a:off x="333375" y="5141913"/>
            <a:ext cx="554038"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ea typeface="HGPｺﾞｼｯｸE" pitchFamily="50" charset="-128"/>
              </a:rPr>
              <a:t>挑戦する企業の育成</a:t>
            </a:r>
          </a:p>
        </p:txBody>
      </p:sp>
      <p:sp>
        <p:nvSpPr>
          <p:cNvPr id="9244" name="Line 59"/>
          <p:cNvSpPr>
            <a:spLocks noChangeShapeType="1"/>
          </p:cNvSpPr>
          <p:nvPr/>
        </p:nvSpPr>
        <p:spPr bwMode="auto">
          <a:xfrm flipV="1">
            <a:off x="4500563" y="3644900"/>
            <a:ext cx="4319587"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45" name="Rectangle 65"/>
          <p:cNvSpPr>
            <a:spLocks noChangeArrowheads="1"/>
          </p:cNvSpPr>
          <p:nvPr/>
        </p:nvSpPr>
        <p:spPr bwMode="auto">
          <a:xfrm>
            <a:off x="6443663" y="3244850"/>
            <a:ext cx="2332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a:ea typeface="HGPｺﾞｼｯｸE" pitchFamily="50" charset="-128"/>
              </a:rPr>
              <a:t>産学公民金による</a:t>
            </a:r>
          </a:p>
          <a:p>
            <a:r>
              <a:rPr lang="ja-JP" altLang="en-US" sz="1000">
                <a:ea typeface="HGPｺﾞｼｯｸE" pitchFamily="50" charset="-128"/>
              </a:rPr>
              <a:t>新たな研究開発プロジェクトの創出支援</a:t>
            </a:r>
          </a:p>
        </p:txBody>
      </p:sp>
      <p:sp>
        <p:nvSpPr>
          <p:cNvPr id="9246" name="Rectangle 58"/>
          <p:cNvSpPr>
            <a:spLocks noChangeArrowheads="1"/>
          </p:cNvSpPr>
          <p:nvPr/>
        </p:nvSpPr>
        <p:spPr bwMode="auto">
          <a:xfrm>
            <a:off x="3132138" y="3357563"/>
            <a:ext cx="1368425" cy="6270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ｸﾘｴｲｼｮﾝ･ｺｱ東大阪内</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にものづくり支援拠点</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（愛称：ＭＯＢＩＯ）開設</a:t>
            </a:r>
          </a:p>
        </p:txBody>
      </p:sp>
      <p:sp>
        <p:nvSpPr>
          <p:cNvPr id="9247" name="Line 69"/>
          <p:cNvSpPr>
            <a:spLocks noChangeShapeType="1"/>
          </p:cNvSpPr>
          <p:nvPr/>
        </p:nvSpPr>
        <p:spPr bwMode="auto">
          <a:xfrm>
            <a:off x="4500563" y="4437063"/>
            <a:ext cx="43195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48" name="Rectangle 72"/>
          <p:cNvSpPr>
            <a:spLocks noChangeArrowheads="1"/>
          </p:cNvSpPr>
          <p:nvPr/>
        </p:nvSpPr>
        <p:spPr bwMode="auto">
          <a:xfrm>
            <a:off x="6357938" y="4171950"/>
            <a:ext cx="2101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a:ea typeface="HGPｺﾞｼｯｸE" pitchFamily="50" charset="-128"/>
              </a:rPr>
              <a:t>中小企業の基盤技術高度化の促進</a:t>
            </a:r>
            <a:endParaRPr lang="en-US" altLang="ja-JP" sz="1000">
              <a:ea typeface="HGPｺﾞｼｯｸE" pitchFamily="50" charset="-128"/>
            </a:endParaRPr>
          </a:p>
        </p:txBody>
      </p:sp>
      <p:sp>
        <p:nvSpPr>
          <p:cNvPr id="9249" name="Line 73"/>
          <p:cNvSpPr>
            <a:spLocks noChangeShapeType="1"/>
          </p:cNvSpPr>
          <p:nvPr/>
        </p:nvSpPr>
        <p:spPr bwMode="auto">
          <a:xfrm>
            <a:off x="3856038" y="5516563"/>
            <a:ext cx="49641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50" name="Rectangle 61"/>
          <p:cNvSpPr>
            <a:spLocks noChangeArrowheads="1"/>
          </p:cNvSpPr>
          <p:nvPr/>
        </p:nvSpPr>
        <p:spPr bwMode="auto">
          <a:xfrm>
            <a:off x="5003800" y="3290888"/>
            <a:ext cx="1152525" cy="708025"/>
          </a:xfrm>
          <a:prstGeom prst="rect">
            <a:avLst/>
          </a:prstGeom>
          <a:solidFill>
            <a:schemeClr val="accent1"/>
          </a:solidFill>
          <a:ln w="3175" cap="rnd">
            <a:solidFill>
              <a:schemeClr val="tx1"/>
            </a:solidFill>
            <a:miter lim="800000"/>
            <a:headEnd/>
            <a:tailEnd/>
          </a:ln>
        </p:spPr>
        <p:txBody>
          <a:bodyPr anchor="ctr">
            <a:spAutoFit/>
          </a:bodyPr>
          <a:lstStyle/>
          <a:p>
            <a:r>
              <a:rPr lang="ja-JP" altLang="en-US" sz="1000">
                <a:solidFill>
                  <a:srgbClr val="000000"/>
                </a:solidFill>
                <a:ea typeface="HGPｺﾞｼｯｸE" pitchFamily="50" charset="-128"/>
              </a:rPr>
              <a:t>支援制度の仕組みづくり、</a:t>
            </a:r>
            <a:endParaRPr lang="en-US" altLang="ja-JP" sz="1000">
              <a:solidFill>
                <a:srgbClr val="000000"/>
              </a:solidFill>
              <a:ea typeface="HGPｺﾞｼｯｸE" pitchFamily="50" charset="-128"/>
            </a:endParaRPr>
          </a:p>
          <a:p>
            <a:r>
              <a:rPr lang="ja-JP" altLang="en-US" sz="1000">
                <a:solidFill>
                  <a:srgbClr val="000000"/>
                </a:solidFill>
                <a:ea typeface="HGPｺﾞｼｯｸE" pitchFamily="50" charset="-128"/>
              </a:rPr>
              <a:t>運営体制の推進・強化</a:t>
            </a:r>
          </a:p>
        </p:txBody>
      </p:sp>
      <p:sp>
        <p:nvSpPr>
          <p:cNvPr id="9251" name="Rectangle 50"/>
          <p:cNvSpPr>
            <a:spLocks noChangeArrowheads="1"/>
          </p:cNvSpPr>
          <p:nvPr/>
        </p:nvSpPr>
        <p:spPr bwMode="auto">
          <a:xfrm>
            <a:off x="2987675" y="4219575"/>
            <a:ext cx="1512888" cy="57785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府立産業技術総合研究所、</a:t>
            </a:r>
            <a:endParaRPr lang="en-US" altLang="ja-JP" sz="1000">
              <a:ea typeface="HGPｺﾞｼｯｸE" pitchFamily="50" charset="-128"/>
            </a:endParaRPr>
          </a:p>
          <a:p>
            <a:pPr algn="ctr"/>
            <a:r>
              <a:rPr lang="ja-JP" altLang="en-US" sz="1000">
                <a:ea typeface="HGPｺﾞｼｯｸE" pitchFamily="50" charset="-128"/>
              </a:rPr>
              <a:t>市立工業研究所</a:t>
            </a:r>
            <a:endParaRPr lang="en-US" altLang="ja-JP" sz="1000">
              <a:ea typeface="HGPｺﾞｼｯｸE" pitchFamily="50" charset="-128"/>
            </a:endParaRPr>
          </a:p>
          <a:p>
            <a:pPr algn="ctr"/>
            <a:r>
              <a:rPr lang="ja-JP" altLang="en-US" sz="1000">
                <a:ea typeface="HGPｺﾞｼｯｸE" pitchFamily="50" charset="-128"/>
              </a:rPr>
              <a:t>による支援</a:t>
            </a:r>
          </a:p>
        </p:txBody>
      </p:sp>
      <p:sp>
        <p:nvSpPr>
          <p:cNvPr id="9252" name="Rectangle 50"/>
          <p:cNvSpPr>
            <a:spLocks noChangeArrowheads="1"/>
          </p:cNvSpPr>
          <p:nvPr/>
        </p:nvSpPr>
        <p:spPr bwMode="auto">
          <a:xfrm>
            <a:off x="3082925" y="6092825"/>
            <a:ext cx="1417638" cy="28892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solidFill>
                  <a:srgbClr val="000000"/>
                </a:solidFill>
                <a:ea typeface="HGPｺﾞｼｯｸE" pitchFamily="50" charset="-128"/>
              </a:rPr>
              <a:t>成長産業分野での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中小企業の開発支援</a:t>
            </a:r>
            <a:endParaRPr lang="en-US" altLang="ja-JP" sz="1000">
              <a:solidFill>
                <a:srgbClr val="000000"/>
              </a:solidFill>
              <a:ea typeface="HGPｺﾞｼｯｸE" pitchFamily="50" charset="-128"/>
            </a:endParaRPr>
          </a:p>
        </p:txBody>
      </p:sp>
      <p:sp>
        <p:nvSpPr>
          <p:cNvPr id="9253" name="Line 69"/>
          <p:cNvSpPr>
            <a:spLocks noChangeShapeType="1"/>
          </p:cNvSpPr>
          <p:nvPr/>
        </p:nvSpPr>
        <p:spPr bwMode="auto">
          <a:xfrm>
            <a:off x="4500563" y="6237288"/>
            <a:ext cx="43195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54" name="Rectangle 108"/>
          <p:cNvSpPr>
            <a:spLocks noChangeArrowheads="1"/>
          </p:cNvSpPr>
          <p:nvPr/>
        </p:nvSpPr>
        <p:spPr bwMode="auto">
          <a:xfrm>
            <a:off x="1079500" y="6459538"/>
            <a:ext cx="252413" cy="179387"/>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9255" name="Rectangle 109"/>
          <p:cNvSpPr>
            <a:spLocks noChangeArrowheads="1"/>
          </p:cNvSpPr>
          <p:nvPr/>
        </p:nvSpPr>
        <p:spPr bwMode="auto">
          <a:xfrm>
            <a:off x="4235450" y="6472238"/>
            <a:ext cx="268288" cy="179387"/>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9256" name="Text Box 107"/>
          <p:cNvSpPr txBox="1">
            <a:spLocks noChangeArrowheads="1"/>
          </p:cNvSpPr>
          <p:nvPr/>
        </p:nvSpPr>
        <p:spPr bwMode="auto">
          <a:xfrm>
            <a:off x="539750" y="6438900"/>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sp>
        <p:nvSpPr>
          <p:cNvPr id="9257" name="Line 71"/>
          <p:cNvSpPr>
            <a:spLocks noChangeShapeType="1"/>
          </p:cNvSpPr>
          <p:nvPr/>
        </p:nvSpPr>
        <p:spPr bwMode="auto">
          <a:xfrm flipV="1">
            <a:off x="4503738" y="2838450"/>
            <a:ext cx="4337050" cy="142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58" name="Rectangle 55"/>
          <p:cNvSpPr>
            <a:spLocks noChangeArrowheads="1"/>
          </p:cNvSpPr>
          <p:nvPr/>
        </p:nvSpPr>
        <p:spPr bwMode="auto">
          <a:xfrm>
            <a:off x="5924550" y="1516033"/>
            <a:ext cx="28969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dirty="0" smtClean="0">
                <a:ea typeface="HGPｺﾞｼｯｸE" pitchFamily="50" charset="-128"/>
              </a:rPr>
              <a:t>外国企業等による日本法人等の設立・創業人材の</a:t>
            </a:r>
            <a:endParaRPr lang="en-US" altLang="ja-JP" sz="1000" dirty="0" smtClean="0">
              <a:ea typeface="HGPｺﾞｼｯｸE" pitchFamily="50" charset="-128"/>
            </a:endParaRPr>
          </a:p>
          <a:p>
            <a:r>
              <a:rPr lang="ja-JP" altLang="en-US" sz="1000" dirty="0" smtClean="0">
                <a:ea typeface="HGPｺﾞｼｯｸE" pitchFamily="50" charset="-128"/>
              </a:rPr>
              <a:t>受入れ促進</a:t>
            </a:r>
            <a:endParaRPr lang="ja-JP" altLang="en-US" sz="1000" dirty="0">
              <a:ea typeface="HGPｺﾞｼｯｸE" pitchFamily="50" charset="-128"/>
            </a:endParaRPr>
          </a:p>
        </p:txBody>
      </p:sp>
      <p:sp>
        <p:nvSpPr>
          <p:cNvPr id="9259" name="Rectangle 61"/>
          <p:cNvSpPr>
            <a:spLocks noChangeArrowheads="1"/>
          </p:cNvSpPr>
          <p:nvPr/>
        </p:nvSpPr>
        <p:spPr bwMode="auto">
          <a:xfrm>
            <a:off x="5264150" y="4252913"/>
            <a:ext cx="747713" cy="400050"/>
          </a:xfrm>
          <a:prstGeom prst="rect">
            <a:avLst/>
          </a:prstGeom>
          <a:solidFill>
            <a:schemeClr val="accent1"/>
          </a:solidFill>
          <a:ln w="3175" cap="rnd">
            <a:solidFill>
              <a:schemeClr val="tx1"/>
            </a:solidFill>
            <a:miter lim="800000"/>
            <a:headEnd/>
            <a:tailEnd/>
          </a:ln>
        </p:spPr>
        <p:txBody>
          <a:bodyPr anchor="ctr">
            <a:spAutoFit/>
          </a:bodyPr>
          <a:lstStyle/>
          <a:p>
            <a:pPr algn="dist"/>
            <a:r>
              <a:rPr lang="ja-JP" altLang="en-US" sz="1000">
                <a:ea typeface="HGPｺﾞｼｯｸE" pitchFamily="50" charset="-128"/>
              </a:rPr>
              <a:t>両研究所</a:t>
            </a:r>
            <a:endParaRPr lang="en-US" altLang="ja-JP" sz="1000">
              <a:ea typeface="HGPｺﾞｼｯｸE" pitchFamily="50" charset="-128"/>
            </a:endParaRPr>
          </a:p>
          <a:p>
            <a:pPr algn="dist"/>
            <a:r>
              <a:rPr lang="ja-JP" altLang="en-US" sz="1000">
                <a:ea typeface="HGPｺﾞｼｯｸE" pitchFamily="50" charset="-128"/>
              </a:rPr>
              <a:t>の統合</a:t>
            </a:r>
            <a:endParaRPr lang="en-US" altLang="ja-JP" sz="1000">
              <a:ea typeface="HGPｺﾞｼｯｸE" pitchFamily="50" charset="-128"/>
            </a:endParaRPr>
          </a:p>
        </p:txBody>
      </p:sp>
      <p:sp>
        <p:nvSpPr>
          <p:cNvPr id="9260" name="Rectangle 75"/>
          <p:cNvSpPr>
            <a:spLocks noChangeArrowheads="1"/>
          </p:cNvSpPr>
          <p:nvPr/>
        </p:nvSpPr>
        <p:spPr bwMode="auto">
          <a:xfrm>
            <a:off x="3976688" y="5084763"/>
            <a:ext cx="1268412" cy="576262"/>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頑張る中小企業等を</a:t>
            </a:r>
            <a:endParaRPr lang="en-US" altLang="ja-JP" sz="1000">
              <a:ea typeface="HGPｺﾞｼｯｸE" pitchFamily="50" charset="-128"/>
            </a:endParaRPr>
          </a:p>
          <a:p>
            <a:pPr algn="ctr"/>
            <a:r>
              <a:rPr lang="ja-JP" altLang="en-US" sz="1000">
                <a:ea typeface="HGPｺﾞｼｯｸE" pitchFamily="50" charset="-128"/>
              </a:rPr>
              <a:t>応援する融資メニュー</a:t>
            </a:r>
            <a:endParaRPr lang="en-US" altLang="ja-JP" sz="1000">
              <a:ea typeface="HGPｺﾞｼｯｸE" pitchFamily="50" charset="-128"/>
            </a:endParaRPr>
          </a:p>
          <a:p>
            <a:pPr algn="ctr"/>
            <a:r>
              <a:rPr lang="ja-JP" altLang="en-US" sz="1000">
                <a:ea typeface="HGPｺﾞｼｯｸE" pitchFamily="50" charset="-128"/>
              </a:rPr>
              <a:t>の展開</a:t>
            </a:r>
          </a:p>
        </p:txBody>
      </p:sp>
      <p:sp>
        <p:nvSpPr>
          <p:cNvPr id="9261" name="Rectangle 78"/>
          <p:cNvSpPr>
            <a:spLocks noChangeArrowheads="1"/>
          </p:cNvSpPr>
          <p:nvPr/>
        </p:nvSpPr>
        <p:spPr bwMode="auto">
          <a:xfrm>
            <a:off x="5491163" y="5199063"/>
            <a:ext cx="18891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ja-JP" altLang="en-US" sz="1000">
                <a:ea typeface="HGPｺﾞｼｯｸE" pitchFamily="50" charset="-128"/>
              </a:rPr>
              <a:t>中小企業者のチャレンジを応援</a:t>
            </a:r>
          </a:p>
        </p:txBody>
      </p:sp>
      <p:sp>
        <p:nvSpPr>
          <p:cNvPr id="9262" name="Rectangle 50"/>
          <p:cNvSpPr>
            <a:spLocks noChangeArrowheads="1"/>
          </p:cNvSpPr>
          <p:nvPr/>
        </p:nvSpPr>
        <p:spPr bwMode="auto">
          <a:xfrm>
            <a:off x="2774950" y="5100638"/>
            <a:ext cx="1154113" cy="560387"/>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中小企業者の資金</a:t>
            </a:r>
            <a:endParaRPr lang="en-US" altLang="ja-JP" sz="1000">
              <a:ea typeface="HGPｺﾞｼｯｸE" pitchFamily="50" charset="-128"/>
            </a:endParaRPr>
          </a:p>
          <a:p>
            <a:pPr algn="ctr"/>
            <a:r>
              <a:rPr lang="ja-JP" altLang="en-US" sz="1000">
                <a:ea typeface="HGPｺﾞｼｯｸE" pitchFamily="50" charset="-128"/>
              </a:rPr>
              <a:t>供給の円滑化に向け</a:t>
            </a:r>
            <a:endParaRPr lang="en-US" altLang="ja-JP" sz="1000">
              <a:ea typeface="HGPｺﾞｼｯｸE" pitchFamily="50" charset="-128"/>
            </a:endParaRPr>
          </a:p>
          <a:p>
            <a:pPr algn="ctr"/>
            <a:r>
              <a:rPr lang="ja-JP" altLang="en-US" sz="1000">
                <a:ea typeface="HGPｺﾞｼｯｸE" pitchFamily="50" charset="-128"/>
              </a:rPr>
              <a:t>た制度融資の実施</a:t>
            </a:r>
          </a:p>
        </p:txBody>
      </p:sp>
      <p:sp>
        <p:nvSpPr>
          <p:cNvPr id="9263" name="Rectangle 87"/>
          <p:cNvSpPr>
            <a:spLocks noChangeArrowheads="1"/>
          </p:cNvSpPr>
          <p:nvPr/>
        </p:nvSpPr>
        <p:spPr bwMode="auto">
          <a:xfrm>
            <a:off x="6804025" y="5516563"/>
            <a:ext cx="2214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創業・ベンチャーなど新事業に挑戦する企業が次々と現れる仕組みを構築</a:t>
            </a:r>
            <a:endParaRPr lang="en-US" altLang="ja-JP" sz="1000">
              <a:ea typeface="HGPｺﾞｼｯｸE" pitchFamily="50" charset="-128"/>
            </a:endParaRPr>
          </a:p>
        </p:txBody>
      </p:sp>
      <p:sp>
        <p:nvSpPr>
          <p:cNvPr id="9264" name="Line 73"/>
          <p:cNvSpPr>
            <a:spLocks noChangeShapeType="1"/>
          </p:cNvSpPr>
          <p:nvPr/>
        </p:nvSpPr>
        <p:spPr bwMode="auto">
          <a:xfrm>
            <a:off x="4008438" y="5876925"/>
            <a:ext cx="49641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65" name="Rectangle 61"/>
          <p:cNvSpPr>
            <a:spLocks noChangeArrowheads="1"/>
          </p:cNvSpPr>
          <p:nvPr/>
        </p:nvSpPr>
        <p:spPr bwMode="auto">
          <a:xfrm>
            <a:off x="2771775" y="5727700"/>
            <a:ext cx="2052638" cy="293688"/>
          </a:xfrm>
          <a:prstGeom prst="rect">
            <a:avLst/>
          </a:prstGeom>
          <a:solidFill>
            <a:schemeClr val="accent1"/>
          </a:solidFill>
          <a:ln w="3175">
            <a:solidFill>
              <a:schemeClr val="tx1"/>
            </a:solidFill>
            <a:miter lim="800000"/>
            <a:headEnd/>
            <a:tailEnd/>
          </a:ln>
        </p:spPr>
        <p:txBody>
          <a:bodyPr wrap="none" anchor="ctr"/>
          <a:lstStyle/>
          <a:p>
            <a:r>
              <a:rPr lang="ja-JP" altLang="en-US" sz="1000">
                <a:ea typeface="HGPｺﾞｼｯｸE" pitchFamily="50" charset="-128"/>
              </a:rPr>
              <a:t>有望起業家の発掘・成長支援</a:t>
            </a:r>
            <a:endParaRPr lang="en-US" altLang="ja-JP" sz="1000">
              <a:ea typeface="HGPｺﾞｼｯｸE" pitchFamily="50" charset="-128"/>
            </a:endParaRPr>
          </a:p>
          <a:p>
            <a:r>
              <a:rPr lang="ja-JP" altLang="en-US" sz="1000">
                <a:ea typeface="HGPｺﾞｼｯｸE" pitchFamily="50" charset="-128"/>
              </a:rPr>
              <a:t>クラウド・ファンディング活用の支援</a:t>
            </a:r>
          </a:p>
        </p:txBody>
      </p:sp>
      <p:sp>
        <p:nvSpPr>
          <p:cNvPr id="9266" name="Rectangle 61"/>
          <p:cNvSpPr>
            <a:spLocks noChangeArrowheads="1"/>
          </p:cNvSpPr>
          <p:nvPr/>
        </p:nvSpPr>
        <p:spPr bwMode="auto">
          <a:xfrm>
            <a:off x="5084763" y="5727700"/>
            <a:ext cx="1719262" cy="293688"/>
          </a:xfrm>
          <a:prstGeom prst="rect">
            <a:avLst/>
          </a:prstGeom>
          <a:solidFill>
            <a:schemeClr val="accent1"/>
          </a:solidFill>
          <a:ln w="3175">
            <a:solidFill>
              <a:schemeClr val="tx1"/>
            </a:solidFill>
            <a:miter lim="800000"/>
            <a:headEnd/>
            <a:tailEnd/>
          </a:ln>
        </p:spPr>
        <p:txBody>
          <a:bodyPr wrap="none" anchor="ctr"/>
          <a:lstStyle/>
          <a:p>
            <a:r>
              <a:rPr lang="ja-JP" altLang="en-US" sz="1000">
                <a:ea typeface="HGPｺﾞｼｯｸE" pitchFamily="50" charset="-128"/>
              </a:rPr>
              <a:t>起業家支援機能の強化</a:t>
            </a:r>
            <a:endParaRPr lang="en-US" altLang="ja-JP" sz="1000">
              <a:ea typeface="HGPｺﾞｼｯｸE" pitchFamily="50" charset="-128"/>
            </a:endParaRPr>
          </a:p>
          <a:p>
            <a:r>
              <a:rPr lang="ja-JP" altLang="en-US" sz="1000">
                <a:ea typeface="HGPｺﾞｼｯｸE" pitchFamily="50" charset="-128"/>
              </a:rPr>
              <a:t>ベンチャー支援事業の再構築</a:t>
            </a:r>
          </a:p>
        </p:txBody>
      </p:sp>
      <p:sp>
        <p:nvSpPr>
          <p:cNvPr id="9267" name="Rectangle 61"/>
          <p:cNvSpPr>
            <a:spLocks noChangeArrowheads="1"/>
          </p:cNvSpPr>
          <p:nvPr/>
        </p:nvSpPr>
        <p:spPr bwMode="auto">
          <a:xfrm>
            <a:off x="3492500" y="2479675"/>
            <a:ext cx="1357313" cy="552450"/>
          </a:xfrm>
          <a:prstGeom prst="rect">
            <a:avLst/>
          </a:prstGeom>
          <a:solidFill>
            <a:schemeClr val="accent1"/>
          </a:solidFill>
          <a:ln w="3175" cap="rnd">
            <a:solidFill>
              <a:schemeClr val="tx1"/>
            </a:solidFill>
            <a:miter lim="800000"/>
            <a:headEnd/>
            <a:tailEnd/>
          </a:ln>
        </p:spPr>
        <p:txBody>
          <a:bodyPr anchor="ctr">
            <a:spAutoFit/>
          </a:bodyPr>
          <a:lstStyle/>
          <a:p>
            <a:r>
              <a:rPr lang="ja-JP" altLang="en-US" sz="1000">
                <a:ea typeface="HGPｺﾞｼｯｸE" pitchFamily="50" charset="-128"/>
              </a:rPr>
              <a:t>グローバル</a:t>
            </a:r>
            <a:endParaRPr lang="en-US" altLang="ja-JP" sz="1000">
              <a:ea typeface="HGPｺﾞｼｯｸE" pitchFamily="50" charset="-128"/>
            </a:endParaRPr>
          </a:p>
          <a:p>
            <a:r>
              <a:rPr lang="ja-JP" altLang="en-US" sz="1000">
                <a:ea typeface="HGPｺﾞｼｯｸE" pitchFamily="50" charset="-128"/>
              </a:rPr>
              <a:t>イノベーション</a:t>
            </a:r>
            <a:endParaRPr lang="en-US" altLang="ja-JP" sz="1000">
              <a:ea typeface="HGPｺﾞｼｯｸE" pitchFamily="50" charset="-128"/>
            </a:endParaRPr>
          </a:p>
          <a:p>
            <a:r>
              <a:rPr lang="ja-JP" altLang="en-US" sz="1000">
                <a:ea typeface="HGPｺﾞｼｯｸE" pitchFamily="50" charset="-128"/>
              </a:rPr>
              <a:t>創出拠点オープン</a:t>
            </a:r>
            <a:endParaRPr lang="en-US" altLang="ja-JP" sz="1000">
              <a:ea typeface="HGPｺﾞｼｯｸE" pitchFamily="50" charset="-128"/>
            </a:endParaRPr>
          </a:p>
        </p:txBody>
      </p:sp>
      <p:sp>
        <p:nvSpPr>
          <p:cNvPr id="9268" name="Rectangle 52"/>
          <p:cNvSpPr>
            <a:spLocks noChangeArrowheads="1"/>
          </p:cNvSpPr>
          <p:nvPr/>
        </p:nvSpPr>
        <p:spPr bwMode="auto">
          <a:xfrm>
            <a:off x="2700338" y="2603500"/>
            <a:ext cx="719137" cy="320675"/>
          </a:xfrm>
          <a:prstGeom prst="rect">
            <a:avLst/>
          </a:prstGeom>
          <a:solidFill>
            <a:schemeClr val="accent1"/>
          </a:solidFill>
          <a:ln w="3175">
            <a:solidFill>
              <a:schemeClr val="tx1"/>
            </a:solidFill>
            <a:miter lim="800000"/>
            <a:headEnd/>
            <a:tailEnd/>
          </a:ln>
        </p:spPr>
        <p:txBody>
          <a:bodyPr wrap="none" anchor="ctr"/>
          <a:lstStyle/>
          <a:p>
            <a:pPr algn="ctr"/>
            <a:r>
              <a:rPr lang="ja-JP" altLang="en-US" sz="1000">
                <a:ea typeface="HGPｺﾞｼｯｸE" pitchFamily="50" charset="-128"/>
              </a:rPr>
              <a:t>必要な</a:t>
            </a:r>
            <a:endParaRPr lang="en-US" altLang="ja-JP" sz="1000">
              <a:ea typeface="HGPｺﾞｼｯｸE" pitchFamily="50" charset="-128"/>
            </a:endParaRPr>
          </a:p>
          <a:p>
            <a:pPr algn="ctr"/>
            <a:r>
              <a:rPr lang="ja-JP" altLang="en-US" sz="1000">
                <a:ea typeface="HGPｺﾞｼｯｸE" pitchFamily="50" charset="-128"/>
              </a:rPr>
              <a:t>機能の検討</a:t>
            </a:r>
            <a:endParaRPr lang="en-US" altLang="ja-JP" sz="1000">
              <a:ea typeface="HGPｺﾞｼｯｸE" pitchFamily="50" charset="-128"/>
            </a:endParaRPr>
          </a:p>
        </p:txBody>
      </p:sp>
      <p:sp>
        <p:nvSpPr>
          <p:cNvPr id="9269" name="Rectangle 73"/>
          <p:cNvSpPr>
            <a:spLocks noChangeArrowheads="1"/>
          </p:cNvSpPr>
          <p:nvPr/>
        </p:nvSpPr>
        <p:spPr bwMode="auto">
          <a:xfrm>
            <a:off x="5040313" y="2463800"/>
            <a:ext cx="35639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wrap="none" anchor="ctr"/>
          <a:lstStyle/>
          <a:p>
            <a:r>
              <a:rPr lang="ja-JP" altLang="en-US" sz="1000">
                <a:ea typeface="HGPｺﾞｼｯｸE" pitchFamily="50" charset="-128"/>
              </a:rPr>
              <a:t>　国際会議、人材交流・コミュニティ形成イベント、新事業開発プロ</a:t>
            </a:r>
            <a:endParaRPr lang="en-US" altLang="ja-JP" sz="1000">
              <a:ea typeface="HGPｺﾞｼｯｸE" pitchFamily="50" charset="-128"/>
            </a:endParaRPr>
          </a:p>
          <a:p>
            <a:r>
              <a:rPr lang="ja-JP" altLang="en-US" sz="1000">
                <a:ea typeface="HGPｺﾞｼｯｸE" pitchFamily="50" charset="-128"/>
              </a:rPr>
              <a:t>　ジェクト創出支援の実施</a:t>
            </a:r>
          </a:p>
        </p:txBody>
      </p:sp>
      <p:sp>
        <p:nvSpPr>
          <p:cNvPr id="9270" name="Rectangle 52"/>
          <p:cNvSpPr>
            <a:spLocks noChangeArrowheads="1"/>
          </p:cNvSpPr>
          <p:nvPr/>
        </p:nvSpPr>
        <p:spPr bwMode="auto">
          <a:xfrm>
            <a:off x="2843213" y="1781175"/>
            <a:ext cx="1087437" cy="279400"/>
          </a:xfrm>
          <a:prstGeom prst="rect">
            <a:avLst/>
          </a:prstGeom>
          <a:solidFill>
            <a:schemeClr val="accent1"/>
          </a:solidFill>
          <a:ln w="3175">
            <a:solidFill>
              <a:schemeClr val="tx1"/>
            </a:solidFill>
            <a:miter lim="800000"/>
            <a:headEnd/>
            <a:tailEnd/>
          </a:ln>
        </p:spPr>
        <p:txBody>
          <a:bodyPr wrap="none" anchor="ctr"/>
          <a:lstStyle/>
          <a:p>
            <a:pPr algn="ctr"/>
            <a:r>
              <a:rPr lang="ja-JP" altLang="en-US" sz="1000" dirty="0">
                <a:ea typeface="HGPｺﾞｼｯｸE" pitchFamily="50" charset="-128"/>
              </a:rPr>
              <a:t>国家戦略特区提案</a:t>
            </a:r>
            <a:endParaRPr lang="en-US" altLang="ja-JP" sz="1000" dirty="0">
              <a:ea typeface="HGPｺﾞｼｯｸE" pitchFamily="50" charset="-128"/>
            </a:endParaRPr>
          </a:p>
        </p:txBody>
      </p:sp>
      <p:sp>
        <p:nvSpPr>
          <p:cNvPr id="9271" name="Rectangle 57"/>
          <p:cNvSpPr>
            <a:spLocks noChangeArrowheads="1"/>
          </p:cNvSpPr>
          <p:nvPr/>
        </p:nvSpPr>
        <p:spPr bwMode="auto">
          <a:xfrm>
            <a:off x="4160838" y="1628775"/>
            <a:ext cx="220662" cy="671513"/>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特区法制定</a:t>
            </a:r>
          </a:p>
        </p:txBody>
      </p:sp>
      <p:sp>
        <p:nvSpPr>
          <p:cNvPr id="9272" name="Rectangle 57"/>
          <p:cNvSpPr>
            <a:spLocks noChangeArrowheads="1"/>
          </p:cNvSpPr>
          <p:nvPr/>
        </p:nvSpPr>
        <p:spPr bwMode="auto">
          <a:xfrm>
            <a:off x="4508500" y="1628775"/>
            <a:ext cx="247650" cy="69215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区域指定</a:t>
            </a:r>
          </a:p>
        </p:txBody>
      </p:sp>
      <p:sp>
        <p:nvSpPr>
          <p:cNvPr id="9273" name="Rectangle 151"/>
          <p:cNvSpPr>
            <a:spLocks noChangeArrowheads="1"/>
          </p:cNvSpPr>
          <p:nvPr/>
        </p:nvSpPr>
        <p:spPr bwMode="auto">
          <a:xfrm>
            <a:off x="5092700" y="1628775"/>
            <a:ext cx="250825" cy="671513"/>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計画策定</a:t>
            </a:r>
          </a:p>
        </p:txBody>
      </p:sp>
      <p:sp>
        <p:nvSpPr>
          <p:cNvPr id="41" name="テキスト ボックス 40"/>
          <p:cNvSpPr txBox="1"/>
          <p:nvPr/>
        </p:nvSpPr>
        <p:spPr>
          <a:xfrm>
            <a:off x="8734914" y="6577607"/>
            <a:ext cx="409086" cy="307777"/>
          </a:xfrm>
          <a:prstGeom prst="rect">
            <a:avLst/>
          </a:prstGeom>
          <a:noFill/>
        </p:spPr>
        <p:txBody>
          <a:bodyPr wrap="none" rtlCol="0">
            <a:spAutoFit/>
          </a:bodyPr>
          <a:lstStyle/>
          <a:p>
            <a:pPr algn="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39112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13" name="Group 65"/>
          <p:cNvGraphicFramePr>
            <a:graphicFrameLocks noGrp="1"/>
          </p:cNvGraphicFramePr>
          <p:nvPr>
            <p:extLst>
              <p:ext uri="{D42A27DB-BD31-4B8C-83A1-F6EECF244321}">
                <p14:modId xmlns:p14="http://schemas.microsoft.com/office/powerpoint/2010/main" val="4141496326"/>
              </p:ext>
            </p:extLst>
          </p:nvPr>
        </p:nvGraphicFramePr>
        <p:xfrm>
          <a:off x="250825" y="836613"/>
          <a:ext cx="8713788" cy="5562600"/>
        </p:xfrm>
        <a:graphic>
          <a:graphicData uri="http://schemas.openxmlformats.org/drawingml/2006/table">
            <a:tbl>
              <a:tblPr/>
              <a:tblGrid>
                <a:gridCol w="649288"/>
                <a:gridCol w="1800225"/>
                <a:gridCol w="2232025"/>
                <a:gridCol w="2087562"/>
                <a:gridCol w="1944688"/>
              </a:tblGrid>
              <a:tr h="31402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683" marB="4568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485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Arial" charset="0"/>
                        <a:ea typeface="HGPｺﾞｼｯｸE" pitchFamily="50" charset="-128"/>
                      </a:endParaRPr>
                    </a:p>
                  </a:txBody>
                  <a:tcPr marT="45683" marB="4568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関空の機能強化</a:t>
                      </a: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関空のアクセス改善</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国際コンテナ戦略港湾</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の実現</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ts val="1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大阪湾諸港の港湾管理の一元化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1"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0261" name="Text Box 40"/>
          <p:cNvSpPr txBox="1">
            <a:spLocks noChangeArrowheads="1"/>
          </p:cNvSpPr>
          <p:nvPr/>
        </p:nvSpPr>
        <p:spPr bwMode="auto">
          <a:xfrm>
            <a:off x="273050" y="1625600"/>
            <a:ext cx="554038"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a:solidFill>
                  <a:srgbClr val="000000"/>
                </a:solidFill>
                <a:ea typeface="HGPｺﾞｼｯｸE" pitchFamily="50" charset="-128"/>
              </a:rPr>
              <a:t>関空の再生と国際競争力</a:t>
            </a:r>
            <a:endParaRPr lang="en-US" altLang="ja-JP" sz="1200">
              <a:solidFill>
                <a:srgbClr val="000000"/>
              </a:solidFill>
              <a:ea typeface="HGPｺﾞｼｯｸE" pitchFamily="50" charset="-128"/>
            </a:endParaRPr>
          </a:p>
          <a:p>
            <a:pPr eaLnBrk="1" hangingPunct="1"/>
            <a:r>
              <a:rPr lang="ja-JP" altLang="en-US" sz="1200">
                <a:solidFill>
                  <a:srgbClr val="000000"/>
                </a:solidFill>
                <a:ea typeface="HGPｺﾞｼｯｸE" pitchFamily="50" charset="-128"/>
              </a:rPr>
              <a:t>の強化</a:t>
            </a:r>
          </a:p>
        </p:txBody>
      </p:sp>
      <p:sp>
        <p:nvSpPr>
          <p:cNvPr id="10262" name="Text Box 47"/>
          <p:cNvSpPr txBox="1">
            <a:spLocks noChangeArrowheads="1"/>
          </p:cNvSpPr>
          <p:nvPr/>
        </p:nvSpPr>
        <p:spPr bwMode="auto">
          <a:xfrm>
            <a:off x="323850" y="1268413"/>
            <a:ext cx="2303463" cy="2746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（１）関西国際空港の国際ハブ化</a:t>
            </a:r>
          </a:p>
        </p:txBody>
      </p:sp>
      <p:sp>
        <p:nvSpPr>
          <p:cNvPr id="10263" name="Text Box 63"/>
          <p:cNvSpPr txBox="1">
            <a:spLocks noChangeArrowheads="1"/>
          </p:cNvSpPr>
          <p:nvPr/>
        </p:nvSpPr>
        <p:spPr bwMode="auto">
          <a:xfrm>
            <a:off x="323850" y="3716338"/>
            <a:ext cx="2303463" cy="2746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（２）阪神港の国際ハブ化</a:t>
            </a:r>
          </a:p>
        </p:txBody>
      </p:sp>
      <p:sp>
        <p:nvSpPr>
          <p:cNvPr id="10264" name="Text Box 64"/>
          <p:cNvSpPr txBox="1">
            <a:spLocks noChangeArrowheads="1"/>
          </p:cNvSpPr>
          <p:nvPr/>
        </p:nvSpPr>
        <p:spPr bwMode="auto">
          <a:xfrm>
            <a:off x="392113" y="4086225"/>
            <a:ext cx="369887"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a:solidFill>
                  <a:srgbClr val="000000"/>
                </a:solidFill>
                <a:ea typeface="HGPｺﾞｼｯｸE" pitchFamily="50" charset="-128"/>
              </a:rPr>
              <a:t>阪神港の物流拠点機能の強化</a:t>
            </a:r>
          </a:p>
        </p:txBody>
      </p:sp>
      <p:sp>
        <p:nvSpPr>
          <p:cNvPr id="10265" name="Line 69"/>
          <p:cNvSpPr>
            <a:spLocks noChangeShapeType="1"/>
          </p:cNvSpPr>
          <p:nvPr/>
        </p:nvSpPr>
        <p:spPr bwMode="auto">
          <a:xfrm flipV="1">
            <a:off x="3736976" y="3862388"/>
            <a:ext cx="330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66" name="Rectangle 62"/>
          <p:cNvSpPr>
            <a:spLocks noChangeArrowheads="1"/>
          </p:cNvSpPr>
          <p:nvPr/>
        </p:nvSpPr>
        <p:spPr bwMode="auto">
          <a:xfrm>
            <a:off x="2779713" y="3743325"/>
            <a:ext cx="1027112" cy="246063"/>
          </a:xfrm>
          <a:prstGeom prst="rect">
            <a:avLst/>
          </a:prstGeom>
          <a:solidFill>
            <a:schemeClr val="accent1"/>
          </a:solidFill>
          <a:ln w="3175">
            <a:solidFill>
              <a:schemeClr val="tx1"/>
            </a:solidFill>
            <a:miter lim="800000"/>
            <a:headEnd/>
            <a:tailEnd/>
          </a:ln>
        </p:spPr>
        <p:txBody>
          <a:bodyPr lIns="54000" rIns="54000" anchor="ctr">
            <a:spAutoFit/>
          </a:bodyPr>
          <a:lstStyle/>
          <a:p>
            <a:pPr algn="ctr"/>
            <a:r>
              <a:rPr lang="ja-JP" altLang="en-US" sz="1000">
                <a:ea typeface="HGPｺﾞｼｯｸE" pitchFamily="50" charset="-128"/>
              </a:rPr>
              <a:t>総合特区提案</a:t>
            </a:r>
          </a:p>
        </p:txBody>
      </p:sp>
      <p:sp>
        <p:nvSpPr>
          <p:cNvPr id="10267" name="Line 68"/>
          <p:cNvSpPr>
            <a:spLocks noChangeShapeType="1"/>
          </p:cNvSpPr>
          <p:nvPr/>
        </p:nvSpPr>
        <p:spPr bwMode="auto">
          <a:xfrm flipV="1">
            <a:off x="4140200" y="2643188"/>
            <a:ext cx="9525" cy="8572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68" name="Line 68"/>
          <p:cNvSpPr>
            <a:spLocks noChangeShapeType="1"/>
          </p:cNvSpPr>
          <p:nvPr/>
        </p:nvSpPr>
        <p:spPr bwMode="auto">
          <a:xfrm>
            <a:off x="4140200" y="4232275"/>
            <a:ext cx="9525" cy="3492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69" name="Rectangle 154"/>
          <p:cNvSpPr>
            <a:spLocks noChangeArrowheads="1"/>
          </p:cNvSpPr>
          <p:nvPr/>
        </p:nvSpPr>
        <p:spPr bwMode="auto">
          <a:xfrm>
            <a:off x="4067175" y="3457575"/>
            <a:ext cx="250825" cy="865188"/>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総合特区指定</a:t>
            </a:r>
          </a:p>
        </p:txBody>
      </p:sp>
      <p:sp>
        <p:nvSpPr>
          <p:cNvPr id="10270" name="Rectangle 108"/>
          <p:cNvSpPr>
            <a:spLocks noChangeArrowheads="1"/>
          </p:cNvSpPr>
          <p:nvPr/>
        </p:nvSpPr>
        <p:spPr bwMode="auto">
          <a:xfrm>
            <a:off x="1079500" y="6448425"/>
            <a:ext cx="252413"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10271" name="Rectangle 109"/>
          <p:cNvSpPr>
            <a:spLocks noChangeArrowheads="1"/>
          </p:cNvSpPr>
          <p:nvPr/>
        </p:nvSpPr>
        <p:spPr bwMode="auto">
          <a:xfrm>
            <a:off x="4287838" y="6459538"/>
            <a:ext cx="266700" cy="179387"/>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10272" name="Text Box 107"/>
          <p:cNvSpPr txBox="1">
            <a:spLocks noChangeArrowheads="1"/>
          </p:cNvSpPr>
          <p:nvPr/>
        </p:nvSpPr>
        <p:spPr bwMode="auto">
          <a:xfrm>
            <a:off x="496888" y="6443663"/>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grpSp>
        <p:nvGrpSpPr>
          <p:cNvPr id="10273" name="グループ化 46"/>
          <p:cNvGrpSpPr>
            <a:grpSpLocks/>
          </p:cNvGrpSpPr>
          <p:nvPr/>
        </p:nvGrpSpPr>
        <p:grpSpPr bwMode="auto">
          <a:xfrm>
            <a:off x="3059113" y="4581129"/>
            <a:ext cx="5822950" cy="1556145"/>
            <a:chOff x="3059113" y="4885310"/>
            <a:chExt cx="5822950" cy="1251965"/>
          </a:xfrm>
        </p:grpSpPr>
        <p:sp>
          <p:nvSpPr>
            <p:cNvPr id="10299" name="Line 68"/>
            <p:cNvSpPr>
              <a:spLocks noChangeShapeType="1"/>
            </p:cNvSpPr>
            <p:nvPr/>
          </p:nvSpPr>
          <p:spPr bwMode="auto">
            <a:xfrm>
              <a:off x="4356100" y="4943243"/>
              <a:ext cx="44640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300" name="Line 68"/>
            <p:cNvSpPr>
              <a:spLocks noChangeShapeType="1"/>
            </p:cNvSpPr>
            <p:nvPr/>
          </p:nvSpPr>
          <p:spPr bwMode="auto">
            <a:xfrm>
              <a:off x="4431507" y="5935663"/>
              <a:ext cx="290433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301" name="Rectangle 78"/>
            <p:cNvSpPr>
              <a:spLocks noChangeArrowheads="1"/>
            </p:cNvSpPr>
            <p:nvPr/>
          </p:nvSpPr>
          <p:spPr bwMode="auto">
            <a:xfrm>
              <a:off x="3203575" y="4885310"/>
              <a:ext cx="1223963" cy="309562"/>
            </a:xfrm>
            <a:prstGeom prst="rect">
              <a:avLst/>
            </a:prstGeom>
            <a:solidFill>
              <a:srgbClr val="FFFFFF"/>
            </a:solidFill>
            <a:ln w="3175">
              <a:solidFill>
                <a:schemeClr val="tx1"/>
              </a:solidFill>
              <a:miter lim="800000"/>
              <a:headEnd/>
              <a:tailEnd/>
            </a:ln>
          </p:spPr>
          <p:txBody>
            <a:bodyPr lIns="18000" rIns="18000" anchor="ctr"/>
            <a:lstStyle/>
            <a:p>
              <a:pPr algn="ctr"/>
              <a:r>
                <a:rPr lang="ja-JP" altLang="en-US" sz="1000" dirty="0">
                  <a:ea typeface="HGPｺﾞｼｯｸE" pitchFamily="50" charset="-128"/>
                </a:rPr>
                <a:t>国際コンテナ</a:t>
              </a:r>
              <a:endParaRPr lang="en-US" altLang="ja-JP" sz="1000" dirty="0">
                <a:ea typeface="HGPｺﾞｼｯｸE" pitchFamily="50" charset="-128"/>
              </a:endParaRPr>
            </a:p>
            <a:p>
              <a:pPr algn="ctr"/>
              <a:r>
                <a:rPr lang="ja-JP" altLang="en-US" sz="1000" dirty="0">
                  <a:ea typeface="HGPｺﾞｼｯｸE" pitchFamily="50" charset="-128"/>
                </a:rPr>
                <a:t>戦略港湾の選定</a:t>
              </a:r>
            </a:p>
          </p:txBody>
        </p:sp>
        <p:sp>
          <p:nvSpPr>
            <p:cNvPr id="10302" name="Rectangle 76"/>
            <p:cNvSpPr>
              <a:spLocks noChangeArrowheads="1"/>
            </p:cNvSpPr>
            <p:nvPr/>
          </p:nvSpPr>
          <p:spPr bwMode="auto">
            <a:xfrm>
              <a:off x="4572000" y="5002673"/>
              <a:ext cx="4105275"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p>
              <a:r>
                <a:rPr lang="ja-JP" altLang="en-US" sz="1000" dirty="0">
                  <a:ea typeface="HGPｺﾞｼｯｸE" pitchFamily="50" charset="-128"/>
                </a:rPr>
                <a:t>国内コンテナ貨物の集貨機能強化（内航フィーダー網の充実・強化、インランドポートの実現）、港湾コストの低減、民の視点による港湾経営の実現、物流関連企業、先端産業の立地促進による創貨</a:t>
              </a:r>
            </a:p>
          </p:txBody>
        </p:sp>
        <p:sp>
          <p:nvSpPr>
            <p:cNvPr id="56" name="Rectangle 75"/>
            <p:cNvSpPr>
              <a:spLocks noChangeArrowheads="1"/>
            </p:cNvSpPr>
            <p:nvPr/>
          </p:nvSpPr>
          <p:spPr bwMode="auto">
            <a:xfrm>
              <a:off x="7380288" y="5835680"/>
              <a:ext cx="1501775" cy="247616"/>
            </a:xfrm>
            <a:prstGeom prst="rect">
              <a:avLst/>
            </a:prstGeom>
            <a:solidFill>
              <a:schemeClr val="accent1"/>
            </a:solidFill>
            <a:ln w="3175">
              <a:solidFill>
                <a:schemeClr val="tx1"/>
              </a:solidFill>
              <a:miter lim="800000"/>
              <a:headEnd/>
              <a:tailEnd/>
            </a:ln>
          </p:spPr>
          <p:txBody>
            <a:bodyPr lIns="18000" tIns="0" rIns="18000" bIns="0" anchor="ctr">
              <a:spAutoFit/>
            </a:bodyPr>
            <a:lstStyle/>
            <a:p>
              <a:pPr algn="ctr">
                <a:defRPr/>
              </a:pPr>
              <a:r>
                <a:rPr lang="ja-JP" altLang="en-US" sz="1000" dirty="0" smtClean="0">
                  <a:ea typeface="HGPｺﾞｼｯｸE" pitchFamily="50" charset="-128"/>
                </a:rPr>
                <a:t>大阪湾諸港</a:t>
              </a:r>
              <a:r>
                <a:rPr lang="ja-JP" altLang="en-US" sz="1000" dirty="0">
                  <a:ea typeface="HGPｺﾞｼｯｸE" pitchFamily="50" charset="-128"/>
                </a:rPr>
                <a:t>の</a:t>
              </a:r>
              <a:endParaRPr lang="en-US" altLang="ja-JP" sz="1000" dirty="0">
                <a:ea typeface="HGPｺﾞｼｯｸE" pitchFamily="50" charset="-128"/>
              </a:endParaRPr>
            </a:p>
            <a:p>
              <a:pPr algn="ctr">
                <a:defRPr/>
              </a:pPr>
              <a:r>
                <a:rPr lang="ja-JP" altLang="en-US" sz="1000" dirty="0">
                  <a:ea typeface="HGPｺﾞｼｯｸE" pitchFamily="50" charset="-128"/>
                </a:rPr>
                <a:t>港湾管理の一元化</a:t>
              </a:r>
            </a:p>
          </p:txBody>
        </p:sp>
        <p:sp>
          <p:nvSpPr>
            <p:cNvPr id="57" name="Rectangle 75"/>
            <p:cNvSpPr>
              <a:spLocks noChangeArrowheads="1"/>
            </p:cNvSpPr>
            <p:nvPr/>
          </p:nvSpPr>
          <p:spPr bwMode="auto">
            <a:xfrm>
              <a:off x="3059113" y="5829322"/>
              <a:ext cx="1501775" cy="307953"/>
            </a:xfrm>
            <a:prstGeom prst="rect">
              <a:avLst/>
            </a:prstGeom>
            <a:solidFill>
              <a:schemeClr val="accent1"/>
            </a:solidFill>
            <a:ln w="3175">
              <a:solidFill>
                <a:schemeClr val="tx1"/>
              </a:solidFill>
              <a:miter lim="800000"/>
              <a:headEnd/>
              <a:tailEnd/>
            </a:ln>
          </p:spPr>
          <p:txBody>
            <a:bodyPr lIns="18000" tIns="0" rIns="18000" bIns="0" anchor="ctr">
              <a:spAutoFit/>
            </a:bodyPr>
            <a:lstStyle/>
            <a:p>
              <a:pPr algn="ctr">
                <a:defRPr/>
              </a:pPr>
              <a:r>
                <a:rPr lang="ja-JP" altLang="en-US" sz="1000" dirty="0">
                  <a:latin typeface="HGPｺﾞｼｯｸE" pitchFamily="50" charset="-128"/>
                  <a:ea typeface="HGPｺﾞｼｯｸE" pitchFamily="50" charset="-128"/>
                </a:rPr>
                <a:t>基本的方向性</a:t>
              </a:r>
              <a:endParaRPr lang="en-US" altLang="ja-JP" sz="1000" dirty="0">
                <a:latin typeface="HGPｺﾞｼｯｸE" pitchFamily="50" charset="-128"/>
                <a:ea typeface="HGPｺﾞｼｯｸE" pitchFamily="50" charset="-128"/>
              </a:endParaRPr>
            </a:p>
            <a:p>
              <a:pPr algn="ctr">
                <a:defRPr/>
              </a:pPr>
              <a:r>
                <a:rPr lang="ja-JP" altLang="en-US" sz="1000" dirty="0">
                  <a:latin typeface="HGPｺﾞｼｯｸE" pitchFamily="50" charset="-128"/>
                  <a:ea typeface="HGPｺﾞｼｯｸE" pitchFamily="50" charset="-128"/>
                </a:rPr>
                <a:t>（案）</a:t>
              </a:r>
              <a:endParaRPr lang="ja-JP" altLang="en-US" sz="1000" dirty="0">
                <a:ea typeface="HGPｺﾞｼｯｸE" pitchFamily="50" charset="-128"/>
              </a:endParaRPr>
            </a:p>
          </p:txBody>
        </p:sp>
      </p:grpSp>
      <p:cxnSp>
        <p:nvCxnSpPr>
          <p:cNvPr id="47" name="直線コネクタ 46"/>
          <p:cNvCxnSpPr/>
          <p:nvPr/>
        </p:nvCxnSpPr>
        <p:spPr>
          <a:xfrm>
            <a:off x="250825" y="5492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275" name="テキスト ボックス 48"/>
          <p:cNvSpPr txBox="1">
            <a:spLocks noChangeArrowheads="1"/>
          </p:cNvSpPr>
          <p:nvPr/>
        </p:nvSpPr>
        <p:spPr bwMode="auto">
          <a:xfrm>
            <a:off x="250825" y="149225"/>
            <a:ext cx="7850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Meiryo UI" pitchFamily="50" charset="-128"/>
                <a:ea typeface="Meiryo UI" pitchFamily="50" charset="-128"/>
                <a:cs typeface="Meiryo UI" pitchFamily="50" charset="-128"/>
              </a:rPr>
              <a:t>４．アジア活力の取り込み強化・物流人流インフラの活用</a:t>
            </a:r>
            <a:endParaRPr lang="en-US" altLang="ja-JP" sz="2000">
              <a:latin typeface="Meiryo UI" pitchFamily="50" charset="-128"/>
              <a:ea typeface="Meiryo UI" pitchFamily="50" charset="-128"/>
              <a:cs typeface="Meiryo UI" pitchFamily="50" charset="-128"/>
            </a:endParaRPr>
          </a:p>
        </p:txBody>
      </p:sp>
      <p:sp>
        <p:nvSpPr>
          <p:cNvPr id="46" name="Rectangle 75"/>
          <p:cNvSpPr>
            <a:spLocks noChangeArrowheads="1"/>
          </p:cNvSpPr>
          <p:nvPr/>
        </p:nvSpPr>
        <p:spPr bwMode="auto">
          <a:xfrm>
            <a:off x="5260975" y="5803900"/>
            <a:ext cx="1501775" cy="307975"/>
          </a:xfrm>
          <a:prstGeom prst="rect">
            <a:avLst/>
          </a:prstGeom>
          <a:solidFill>
            <a:schemeClr val="accent1"/>
          </a:solidFill>
          <a:ln w="3175">
            <a:solidFill>
              <a:schemeClr val="tx1"/>
            </a:solidFill>
            <a:miter lim="800000"/>
            <a:headEnd/>
            <a:tailEnd/>
          </a:ln>
        </p:spPr>
        <p:txBody>
          <a:bodyPr lIns="18000" tIns="0" rIns="18000" bIns="0" anchor="ctr">
            <a:spAutoFit/>
          </a:bodyPr>
          <a:lstStyle/>
          <a:p>
            <a:pPr algn="ctr">
              <a:defRPr/>
            </a:pPr>
            <a:r>
              <a:rPr lang="ja-JP" altLang="en-US" sz="1000" dirty="0">
                <a:latin typeface="HGPｺﾞｼｯｸE" pitchFamily="50" charset="-128"/>
                <a:ea typeface="HGPｺﾞｼｯｸE" pitchFamily="50" charset="-128"/>
              </a:rPr>
              <a:t>大阪府･大阪市の</a:t>
            </a:r>
            <a:endParaRPr lang="en-US" altLang="ja-JP" sz="1000" dirty="0">
              <a:latin typeface="HGPｺﾞｼｯｸE" pitchFamily="50" charset="-128"/>
              <a:ea typeface="HGPｺﾞｼｯｸE" pitchFamily="50" charset="-128"/>
            </a:endParaRPr>
          </a:p>
          <a:p>
            <a:pPr algn="ctr">
              <a:defRPr/>
            </a:pPr>
            <a:r>
              <a:rPr lang="ja-JP" altLang="en-US" sz="1000" dirty="0">
                <a:ea typeface="HGPｺﾞｼｯｸE" pitchFamily="50" charset="-128"/>
              </a:rPr>
              <a:t>港湾管理の一元化</a:t>
            </a:r>
          </a:p>
        </p:txBody>
      </p:sp>
      <p:sp>
        <p:nvSpPr>
          <p:cNvPr id="10277" name="Line 53"/>
          <p:cNvSpPr>
            <a:spLocks noChangeShapeType="1"/>
          </p:cNvSpPr>
          <p:nvPr/>
        </p:nvSpPr>
        <p:spPr bwMode="auto">
          <a:xfrm>
            <a:off x="3565525" y="1366838"/>
            <a:ext cx="0" cy="15113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8" name="Line 29"/>
          <p:cNvSpPr>
            <a:spLocks noChangeShapeType="1"/>
          </p:cNvSpPr>
          <p:nvPr/>
        </p:nvSpPr>
        <p:spPr bwMode="auto">
          <a:xfrm flipV="1">
            <a:off x="8478838" y="2162175"/>
            <a:ext cx="0" cy="9191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9" name="Line 58"/>
          <p:cNvSpPr>
            <a:spLocks noChangeShapeType="1"/>
          </p:cNvSpPr>
          <p:nvPr/>
        </p:nvSpPr>
        <p:spPr bwMode="auto">
          <a:xfrm flipV="1">
            <a:off x="4164013" y="3090863"/>
            <a:ext cx="44640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80" name="Rectangle 57"/>
          <p:cNvSpPr>
            <a:spLocks noChangeArrowheads="1"/>
          </p:cNvSpPr>
          <p:nvPr/>
        </p:nvSpPr>
        <p:spPr bwMode="auto">
          <a:xfrm>
            <a:off x="2771775" y="2804339"/>
            <a:ext cx="1439863" cy="553998"/>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1000" dirty="0">
                <a:ea typeface="HGPｺﾞｼｯｸE" pitchFamily="50" charset="-128"/>
              </a:rPr>
              <a:t>なにわ筋</a:t>
            </a:r>
            <a:r>
              <a:rPr lang="ja-JP" altLang="en-US" sz="1000" dirty="0" smtClean="0">
                <a:ea typeface="HGPｺﾞｼｯｸE" pitchFamily="50" charset="-128"/>
              </a:rPr>
              <a:t>線事業化に向けた検討、</a:t>
            </a:r>
            <a:r>
              <a:rPr lang="ja-JP" altLang="en-US" sz="1000" dirty="0">
                <a:ea typeface="HGPｺﾞｼｯｸE" pitchFamily="50" charset="-128"/>
              </a:rPr>
              <a:t>関空高速アクセス等の調査開始</a:t>
            </a:r>
          </a:p>
        </p:txBody>
      </p:sp>
      <p:sp>
        <p:nvSpPr>
          <p:cNvPr id="10281" name="Line 36"/>
          <p:cNvSpPr>
            <a:spLocks noChangeShapeType="1"/>
          </p:cNvSpPr>
          <p:nvPr/>
        </p:nvSpPr>
        <p:spPr bwMode="auto">
          <a:xfrm>
            <a:off x="3563938" y="1366838"/>
            <a:ext cx="502761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82" name="Line 36"/>
          <p:cNvSpPr>
            <a:spLocks noChangeShapeType="1"/>
          </p:cNvSpPr>
          <p:nvPr/>
        </p:nvSpPr>
        <p:spPr bwMode="auto">
          <a:xfrm flipV="1">
            <a:off x="4140200" y="1844675"/>
            <a:ext cx="40782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83" name="Line 36"/>
          <p:cNvSpPr>
            <a:spLocks noChangeShapeType="1"/>
          </p:cNvSpPr>
          <p:nvPr/>
        </p:nvSpPr>
        <p:spPr bwMode="auto">
          <a:xfrm>
            <a:off x="3708400" y="2478088"/>
            <a:ext cx="4483100" cy="142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84" name="Rectangle 78"/>
          <p:cNvSpPr>
            <a:spLocks noChangeArrowheads="1"/>
          </p:cNvSpPr>
          <p:nvPr/>
        </p:nvSpPr>
        <p:spPr bwMode="auto">
          <a:xfrm>
            <a:off x="3816350" y="2168525"/>
            <a:ext cx="539750" cy="533400"/>
          </a:xfrm>
          <a:prstGeom prst="rect">
            <a:avLst/>
          </a:prstGeom>
          <a:solidFill>
            <a:schemeClr val="accent1"/>
          </a:solidFill>
          <a:ln w="3175">
            <a:solidFill>
              <a:schemeClr val="tx1"/>
            </a:solidFill>
            <a:miter lim="800000"/>
            <a:headEnd/>
            <a:tailEnd/>
          </a:ln>
        </p:spPr>
        <p:txBody>
          <a:bodyPr lIns="18000" tIns="36000" rIns="18000" bIns="36000" anchor="ctr">
            <a:spAutoFit/>
          </a:bodyPr>
          <a:lstStyle/>
          <a:p>
            <a:pPr algn="ctr"/>
            <a:r>
              <a:rPr lang="ja-JP" altLang="en-US" sz="1000">
                <a:ea typeface="HGPｺﾞｼｯｸE" pitchFamily="50" charset="-128"/>
              </a:rPr>
              <a:t>物流機能の強化</a:t>
            </a:r>
          </a:p>
        </p:txBody>
      </p:sp>
      <p:sp>
        <p:nvSpPr>
          <p:cNvPr id="10285" name="Rectangle 78"/>
          <p:cNvSpPr>
            <a:spLocks noChangeArrowheads="1"/>
          </p:cNvSpPr>
          <p:nvPr/>
        </p:nvSpPr>
        <p:spPr bwMode="auto">
          <a:xfrm>
            <a:off x="8191500" y="2174875"/>
            <a:ext cx="693738" cy="533400"/>
          </a:xfrm>
          <a:prstGeom prst="rect">
            <a:avLst/>
          </a:prstGeom>
          <a:solidFill>
            <a:schemeClr val="bg1"/>
          </a:solidFill>
          <a:ln w="3175">
            <a:solidFill>
              <a:schemeClr val="tx1"/>
            </a:solidFill>
            <a:miter lim="800000"/>
            <a:headEnd/>
            <a:tailEnd/>
          </a:ln>
        </p:spPr>
        <p:txBody>
          <a:bodyPr lIns="18000" tIns="36000" rIns="18000" bIns="36000" anchor="ctr">
            <a:spAutoFit/>
          </a:bodyPr>
          <a:lstStyle/>
          <a:p>
            <a:pPr algn="ctr"/>
            <a:r>
              <a:rPr lang="ja-JP" altLang="en-US" sz="1000">
                <a:ea typeface="HGPｺﾞｼｯｸE" pitchFamily="50" charset="-128"/>
              </a:rPr>
              <a:t>貨物ハブ空港としての地位確立</a:t>
            </a:r>
          </a:p>
        </p:txBody>
      </p:sp>
      <p:sp>
        <p:nvSpPr>
          <p:cNvPr id="10286" name="Rectangle 78"/>
          <p:cNvSpPr>
            <a:spLocks noChangeArrowheads="1"/>
          </p:cNvSpPr>
          <p:nvPr/>
        </p:nvSpPr>
        <p:spPr bwMode="auto">
          <a:xfrm>
            <a:off x="8191500" y="1646238"/>
            <a:ext cx="693738" cy="379412"/>
          </a:xfrm>
          <a:prstGeom prst="rect">
            <a:avLst/>
          </a:prstGeom>
          <a:solidFill>
            <a:schemeClr val="bg1"/>
          </a:solidFill>
          <a:ln w="3175">
            <a:solidFill>
              <a:schemeClr val="tx1"/>
            </a:solidFill>
            <a:miter lim="800000"/>
            <a:headEnd/>
            <a:tailEnd/>
          </a:ln>
        </p:spPr>
        <p:txBody>
          <a:bodyPr lIns="18000" tIns="36000" rIns="18000" bIns="36000" anchor="ctr">
            <a:spAutoFit/>
          </a:bodyPr>
          <a:lstStyle/>
          <a:p>
            <a:pPr algn="ctr"/>
            <a:r>
              <a:rPr lang="ja-JP" altLang="en-US" sz="1000">
                <a:ea typeface="HGPｺﾞｼｯｸE" pitchFamily="50" charset="-128"/>
              </a:rPr>
              <a:t>際内ハブ空港化</a:t>
            </a:r>
          </a:p>
        </p:txBody>
      </p:sp>
      <p:sp>
        <p:nvSpPr>
          <p:cNvPr id="10287" name="Rectangle 50"/>
          <p:cNvSpPr>
            <a:spLocks noChangeArrowheads="1"/>
          </p:cNvSpPr>
          <p:nvPr/>
        </p:nvSpPr>
        <p:spPr bwMode="auto">
          <a:xfrm>
            <a:off x="3971925" y="1176338"/>
            <a:ext cx="742950" cy="381000"/>
          </a:xfrm>
          <a:prstGeom prst="rect">
            <a:avLst/>
          </a:prstGeom>
          <a:solidFill>
            <a:schemeClr val="bg1"/>
          </a:solidFill>
          <a:ln w="3175">
            <a:solidFill>
              <a:schemeClr val="tx1"/>
            </a:solidFill>
            <a:miter lim="800000"/>
            <a:headEnd/>
            <a:tailEnd/>
          </a:ln>
        </p:spPr>
        <p:txBody>
          <a:bodyPr lIns="54000" tIns="36000" rIns="54000" bIns="36000" anchor="ctr">
            <a:spAutoFit/>
          </a:bodyPr>
          <a:lstStyle/>
          <a:p>
            <a:pPr algn="ctr"/>
            <a:r>
              <a:rPr lang="ja-JP" altLang="en-US" sz="1000">
                <a:solidFill>
                  <a:srgbClr val="000000"/>
                </a:solidFill>
                <a:latin typeface="HGPｺﾞｼｯｸE" pitchFamily="50" charset="-128"/>
                <a:ea typeface="HGPｺﾞｼｯｸE" pitchFamily="50" charset="-128"/>
              </a:rPr>
              <a:t>関空・伊丹</a:t>
            </a:r>
            <a:endParaRPr lang="en-US" altLang="ja-JP" sz="1000">
              <a:solidFill>
                <a:srgbClr val="000000"/>
              </a:solidFill>
              <a:latin typeface="HGPｺﾞｼｯｸE" pitchFamily="50" charset="-128"/>
              <a:ea typeface="HGPｺﾞｼｯｸE" pitchFamily="50" charset="-128"/>
            </a:endParaRPr>
          </a:p>
          <a:p>
            <a:pPr algn="ctr"/>
            <a:r>
              <a:rPr lang="ja-JP" altLang="en-US" sz="1000">
                <a:solidFill>
                  <a:srgbClr val="000000"/>
                </a:solidFill>
                <a:latin typeface="HGPｺﾞｼｯｸE" pitchFamily="50" charset="-128"/>
                <a:ea typeface="HGPｺﾞｼｯｸE" pitchFamily="50" charset="-128"/>
              </a:rPr>
              <a:t>経営統合</a:t>
            </a:r>
            <a:endParaRPr lang="ja-JP" altLang="en-US" sz="1000">
              <a:solidFill>
                <a:srgbClr val="000000"/>
              </a:solidFill>
              <a:ea typeface="HGPｺﾞｼｯｸE" pitchFamily="50" charset="-128"/>
            </a:endParaRPr>
          </a:p>
        </p:txBody>
      </p:sp>
      <p:sp>
        <p:nvSpPr>
          <p:cNvPr id="60" name="Rectangle 50"/>
          <p:cNvSpPr>
            <a:spLocks noChangeArrowheads="1"/>
          </p:cNvSpPr>
          <p:nvPr/>
        </p:nvSpPr>
        <p:spPr bwMode="auto">
          <a:xfrm>
            <a:off x="4938713" y="1246398"/>
            <a:ext cx="1241425" cy="226591"/>
          </a:xfrm>
          <a:prstGeom prst="rect">
            <a:avLst/>
          </a:prstGeom>
          <a:solidFill>
            <a:schemeClr val="bg1"/>
          </a:solidFill>
          <a:ln w="3175">
            <a:solidFill>
              <a:schemeClr val="tx1"/>
            </a:solidFill>
            <a:miter lim="800000"/>
            <a:headEnd/>
            <a:tailEnd/>
          </a:ln>
        </p:spPr>
        <p:txBody>
          <a:bodyPr lIns="54000" tIns="36000" rIns="54000" bIns="36000" anchor="ctr">
            <a:spAutoFit/>
          </a:bodyPr>
          <a:lstStyle/>
          <a:p>
            <a:pPr algn="ctr">
              <a:defRPr/>
            </a:pPr>
            <a:r>
              <a:rPr lang="ja-JP" altLang="en-US" sz="1000" dirty="0">
                <a:latin typeface="HGPｺﾞｼｯｸE" pitchFamily="50" charset="-128"/>
                <a:ea typeface="HGPｺﾞｼｯｸE" pitchFamily="50" charset="-128"/>
              </a:rPr>
              <a:t>コンセッション</a:t>
            </a:r>
            <a:endParaRPr lang="ja-JP" altLang="en-US" sz="1000" strike="sngStrike" dirty="0">
              <a:ea typeface="HGPｺﾞｼｯｸE" pitchFamily="50" charset="-128"/>
            </a:endParaRPr>
          </a:p>
        </p:txBody>
      </p:sp>
      <p:sp>
        <p:nvSpPr>
          <p:cNvPr id="10289" name="Rectangle 78"/>
          <p:cNvSpPr>
            <a:spLocks noChangeArrowheads="1"/>
          </p:cNvSpPr>
          <p:nvPr/>
        </p:nvSpPr>
        <p:spPr bwMode="auto">
          <a:xfrm>
            <a:off x="4343400" y="2105025"/>
            <a:ext cx="468313" cy="687388"/>
          </a:xfrm>
          <a:prstGeom prst="rect">
            <a:avLst/>
          </a:prstGeom>
          <a:solidFill>
            <a:schemeClr val="bg1"/>
          </a:solidFill>
          <a:ln w="3175">
            <a:solidFill>
              <a:schemeClr val="tx1"/>
            </a:solidFill>
            <a:miter lim="800000"/>
            <a:headEnd/>
            <a:tailEnd/>
          </a:ln>
        </p:spPr>
        <p:txBody>
          <a:bodyPr lIns="18000" tIns="36000" rIns="18000" bIns="36000" anchor="ctr">
            <a:spAutoFit/>
          </a:bodyPr>
          <a:lstStyle/>
          <a:p>
            <a:pPr algn="ctr"/>
            <a:r>
              <a:rPr lang="en-US" altLang="ja-JP" sz="1000" dirty="0">
                <a:ea typeface="HGPｺﾞｼｯｸE" pitchFamily="50" charset="-128"/>
              </a:rPr>
              <a:t>FedEx</a:t>
            </a:r>
            <a:r>
              <a:rPr lang="ja-JP" altLang="en-US" sz="1000" dirty="0">
                <a:ea typeface="HGPｺﾞｼｯｸE" pitchFamily="50" charset="-128"/>
              </a:rPr>
              <a:t>北太平洋地区ハブ</a:t>
            </a:r>
          </a:p>
        </p:txBody>
      </p:sp>
      <p:sp>
        <p:nvSpPr>
          <p:cNvPr id="10290" name="Rectangle 78"/>
          <p:cNvSpPr>
            <a:spLocks noChangeArrowheads="1"/>
          </p:cNvSpPr>
          <p:nvPr/>
        </p:nvSpPr>
        <p:spPr bwMode="auto">
          <a:xfrm>
            <a:off x="3924300" y="1638300"/>
            <a:ext cx="1014413" cy="349250"/>
          </a:xfrm>
          <a:prstGeom prst="rect">
            <a:avLst/>
          </a:prstGeom>
          <a:solidFill>
            <a:srgbClr val="FFFFFF"/>
          </a:solidFill>
          <a:ln w="3175">
            <a:solidFill>
              <a:schemeClr val="tx1"/>
            </a:solidFill>
            <a:miter lim="800000"/>
            <a:headEnd/>
            <a:tailEnd/>
          </a:ln>
        </p:spPr>
        <p:txBody>
          <a:bodyPr lIns="18000" tIns="36000" rIns="18000" bIns="36000" anchor="ctr">
            <a:spAutoFit/>
          </a:bodyPr>
          <a:lstStyle/>
          <a:p>
            <a:pPr algn="ctr"/>
            <a:r>
              <a:rPr lang="en-US" altLang="ja-JP" sz="900">
                <a:ea typeface="HGPｺﾞｼｯｸE" pitchFamily="50" charset="-128"/>
              </a:rPr>
              <a:t>LCC</a:t>
            </a:r>
            <a:r>
              <a:rPr lang="ja-JP" altLang="en-US" sz="900">
                <a:ea typeface="HGPｺﾞｼｯｸE" pitchFamily="50" charset="-128"/>
              </a:rPr>
              <a:t>専用ターミナルの整備</a:t>
            </a:r>
          </a:p>
        </p:txBody>
      </p:sp>
      <p:sp>
        <p:nvSpPr>
          <p:cNvPr id="64" name="正方形/長方形 63"/>
          <p:cNvSpPr/>
          <p:nvPr/>
        </p:nvSpPr>
        <p:spPr>
          <a:xfrm>
            <a:off x="5364163" y="1614488"/>
            <a:ext cx="1512887" cy="47783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ＬＣＣターミナルの拡充、際内ネットワークの拡充</a:t>
            </a:r>
          </a:p>
        </p:txBody>
      </p:sp>
      <p:sp>
        <p:nvSpPr>
          <p:cNvPr id="65" name="正方形/長方形 64"/>
          <p:cNvSpPr/>
          <p:nvPr/>
        </p:nvSpPr>
        <p:spPr>
          <a:xfrm>
            <a:off x="4368800" y="2852738"/>
            <a:ext cx="569913" cy="641350"/>
          </a:xfrm>
          <a:prstGeom prst="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a:solidFill>
                  <a:schemeClr val="tx1"/>
                </a:solidFill>
                <a:ea typeface="HGPｺﾞｼｯｸE" pitchFamily="50" charset="-128"/>
              </a:rPr>
              <a:t>実現可能性</a:t>
            </a:r>
            <a:r>
              <a:rPr lang="ja-JP" altLang="en-US" sz="1000" dirty="0">
                <a:solidFill>
                  <a:schemeClr val="tx1"/>
                </a:solidFill>
                <a:ea typeface="HGPｺﾞｼｯｸE" pitchFamily="50" charset="-128"/>
              </a:rPr>
              <a:t>の検討</a:t>
            </a:r>
          </a:p>
        </p:txBody>
      </p:sp>
      <p:sp>
        <p:nvSpPr>
          <p:cNvPr id="66" name="正方形/長方形 65"/>
          <p:cNvSpPr/>
          <p:nvPr/>
        </p:nvSpPr>
        <p:spPr>
          <a:xfrm>
            <a:off x="5364163" y="3009900"/>
            <a:ext cx="1512887" cy="628650"/>
          </a:xfrm>
          <a:prstGeom prst="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dirty="0">
                <a:solidFill>
                  <a:schemeClr val="tx1"/>
                </a:solidFill>
                <a:latin typeface="HGPｺﾞｼｯｸE" pitchFamily="50" charset="-128"/>
                <a:ea typeface="HGPｺﾞｼｯｸE" pitchFamily="50" charset="-128"/>
              </a:rPr>
              <a:t>アクセス改善手法の絞り込み</a:t>
            </a:r>
          </a:p>
        </p:txBody>
      </p:sp>
      <p:sp>
        <p:nvSpPr>
          <p:cNvPr id="67" name="正方形/長方形 66"/>
          <p:cNvSpPr/>
          <p:nvPr/>
        </p:nvSpPr>
        <p:spPr>
          <a:xfrm>
            <a:off x="7161213" y="3009900"/>
            <a:ext cx="1158875" cy="628650"/>
          </a:xfrm>
          <a:prstGeom prst="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dirty="0">
                <a:solidFill>
                  <a:schemeClr val="tx1"/>
                </a:solidFill>
                <a:ea typeface="HGPｺﾞｼｯｸE" pitchFamily="50" charset="-128"/>
              </a:rPr>
              <a:t>アクセスの整備手法等の構築</a:t>
            </a:r>
          </a:p>
        </p:txBody>
      </p:sp>
      <p:sp>
        <p:nvSpPr>
          <p:cNvPr id="68" name="正方形/長方形 67"/>
          <p:cNvSpPr/>
          <p:nvPr/>
        </p:nvSpPr>
        <p:spPr>
          <a:xfrm>
            <a:off x="5364163" y="2428875"/>
            <a:ext cx="1512887" cy="496888"/>
          </a:xfrm>
          <a:prstGeom prst="rect">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HGPｺﾞｼｯｸE" panose="020B0900000000000000" pitchFamily="50" charset="-128"/>
                <a:ea typeface="HGPｺﾞｼｯｸE" panose="020B0900000000000000" pitchFamily="50" charset="-128"/>
              </a:rPr>
              <a:t>戦略貨物の取扱機能の強化</a:t>
            </a:r>
          </a:p>
        </p:txBody>
      </p:sp>
      <p:cxnSp>
        <p:nvCxnSpPr>
          <p:cNvPr id="69" name="直線コネクタ 68"/>
          <p:cNvCxnSpPr/>
          <p:nvPr/>
        </p:nvCxnSpPr>
        <p:spPr>
          <a:xfrm flipH="1">
            <a:off x="3705225" y="1684851"/>
            <a:ext cx="3175" cy="814947"/>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0297" name="Rectangle 186"/>
          <p:cNvSpPr>
            <a:spLocks noChangeArrowheads="1"/>
          </p:cNvSpPr>
          <p:nvPr/>
        </p:nvSpPr>
        <p:spPr bwMode="auto">
          <a:xfrm>
            <a:off x="2771775" y="1568450"/>
            <a:ext cx="1152525" cy="565150"/>
          </a:xfrm>
          <a:prstGeom prst="rect">
            <a:avLst/>
          </a:prstGeom>
          <a:solidFill>
            <a:schemeClr val="bg1"/>
          </a:solidFill>
          <a:ln w="3175" cap="rnd">
            <a:solidFill>
              <a:schemeClr val="tx1"/>
            </a:solidFill>
            <a:miter lim="800000"/>
            <a:headEnd/>
            <a:tailEnd/>
          </a:ln>
        </p:spPr>
        <p:txBody>
          <a:bodyPr lIns="0" rIns="0" anchor="ctr"/>
          <a:lstStyle/>
          <a:p>
            <a:pPr algn="ctr"/>
            <a:r>
              <a:rPr lang="ja-JP" altLang="en-US" sz="1000">
                <a:solidFill>
                  <a:srgbClr val="000000"/>
                </a:solidFill>
                <a:ea typeface="HGPｺﾞｼｯｸE" pitchFamily="50" charset="-128"/>
              </a:rPr>
              <a:t>国の新成長戦略での</a:t>
            </a:r>
            <a:endParaRPr lang="en-US" altLang="ja-JP" sz="1000">
              <a:solidFill>
                <a:srgbClr val="000000"/>
              </a:solidFill>
              <a:ea typeface="HGPｺﾞｼｯｸE" pitchFamily="50" charset="-128"/>
            </a:endParaRPr>
          </a:p>
          <a:p>
            <a:pPr algn="ctr"/>
            <a:r>
              <a:rPr lang="ja-JP" altLang="en-US" sz="1000">
                <a:solidFill>
                  <a:srgbClr val="000000"/>
                </a:solidFill>
                <a:ea typeface="HGPｺﾞｼｯｸE" pitchFamily="50" charset="-128"/>
              </a:rPr>
              <a:t>位置づけ</a:t>
            </a:r>
            <a:r>
              <a:rPr lang="ja-JP" altLang="en-US" sz="900">
                <a:solidFill>
                  <a:srgbClr val="000000"/>
                </a:solidFill>
                <a:ea typeface="HGPｺﾞｼｯｸE" pitchFamily="50" charset="-128"/>
              </a:rPr>
              <a:t>（関空の再生と</a:t>
            </a:r>
            <a:endParaRPr lang="en-US" altLang="ja-JP" sz="900">
              <a:solidFill>
                <a:srgbClr val="000000"/>
              </a:solidFill>
              <a:ea typeface="HGPｺﾞｼｯｸE" pitchFamily="50" charset="-128"/>
            </a:endParaRPr>
          </a:p>
          <a:p>
            <a:pPr algn="ctr"/>
            <a:r>
              <a:rPr lang="ja-JP" altLang="en-US" sz="900">
                <a:solidFill>
                  <a:srgbClr val="000000"/>
                </a:solidFill>
                <a:ea typeface="HGPｺﾞｼｯｸE" pitchFamily="50" charset="-128"/>
              </a:rPr>
              <a:t>国際競争力の強化）</a:t>
            </a:r>
          </a:p>
        </p:txBody>
      </p:sp>
      <p:sp>
        <p:nvSpPr>
          <p:cNvPr id="51" name="Line 68"/>
          <p:cNvSpPr>
            <a:spLocks noChangeShapeType="1"/>
          </p:cNvSpPr>
          <p:nvPr/>
        </p:nvSpPr>
        <p:spPr bwMode="auto">
          <a:xfrm>
            <a:off x="4356100" y="5385313"/>
            <a:ext cx="44640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9" name="Rectangle 78"/>
          <p:cNvSpPr>
            <a:spLocks noChangeArrowheads="1"/>
          </p:cNvSpPr>
          <p:nvPr/>
        </p:nvSpPr>
        <p:spPr bwMode="auto">
          <a:xfrm>
            <a:off x="2872514" y="5301208"/>
            <a:ext cx="1868622" cy="384774"/>
          </a:xfrm>
          <a:prstGeom prst="rect">
            <a:avLst/>
          </a:prstGeom>
          <a:solidFill>
            <a:srgbClr val="FFFFFF"/>
          </a:solidFill>
          <a:ln w="3175">
            <a:solidFill>
              <a:schemeClr val="tx1"/>
            </a:solidFill>
            <a:miter lim="800000"/>
            <a:headEnd/>
            <a:tailEnd/>
          </a:ln>
        </p:spPr>
        <p:txBody>
          <a:bodyPr lIns="18000" rIns="18000" anchor="ctr"/>
          <a:lstStyle/>
          <a:p>
            <a:pPr algn="ctr"/>
            <a:r>
              <a:rPr lang="ja-JP" altLang="en-US" sz="1000" dirty="0" smtClean="0">
                <a:ea typeface="HGPｺﾞｼｯｸE" pitchFamily="50" charset="-128"/>
              </a:rPr>
              <a:t>大阪港・神戸港の両埠頭</a:t>
            </a:r>
            <a:endParaRPr lang="en-US" altLang="ja-JP" sz="1000" dirty="0" smtClean="0">
              <a:ea typeface="HGPｺﾞｼｯｸE" pitchFamily="50" charset="-128"/>
            </a:endParaRPr>
          </a:p>
          <a:p>
            <a:pPr algn="ctr"/>
            <a:r>
              <a:rPr lang="ja-JP" altLang="en-US" sz="1000" dirty="0" smtClean="0">
                <a:ea typeface="HGPｺﾞｼｯｸE" pitchFamily="50" charset="-128"/>
              </a:rPr>
              <a:t>株式会社の経営統合</a:t>
            </a:r>
            <a:endParaRPr lang="en-US" altLang="ja-JP" sz="1000" dirty="0">
              <a:ea typeface="HGPｺﾞｼｯｸE" pitchFamily="50" charset="-128"/>
            </a:endParaRPr>
          </a:p>
        </p:txBody>
      </p:sp>
      <p:sp>
        <p:nvSpPr>
          <p:cNvPr id="52" name="Rectangle 76"/>
          <p:cNvSpPr>
            <a:spLocks noChangeArrowheads="1"/>
          </p:cNvSpPr>
          <p:nvPr/>
        </p:nvSpPr>
        <p:spPr bwMode="auto">
          <a:xfrm>
            <a:off x="4854575" y="5481064"/>
            <a:ext cx="2481264" cy="153888"/>
          </a:xfrm>
          <a:prstGeom prst="rect">
            <a:avLst/>
          </a:prstGeom>
          <a:noFill/>
          <a:ln>
            <a:noFill/>
          </a:ln>
          <a:extLst/>
        </p:spPr>
        <p:txBody>
          <a:bodyPr wrap="square" lIns="0" tIns="0" rIns="0" bIns="0" anchor="ctr">
            <a:spAutoFit/>
          </a:bodyPr>
          <a:lstStyle/>
          <a:p>
            <a:r>
              <a:rPr lang="ja-JP" altLang="en-US" sz="1000" dirty="0" smtClean="0">
                <a:ea typeface="HGPｺﾞｼｯｸE" pitchFamily="50" charset="-128"/>
              </a:rPr>
              <a:t>阪神港のコンテナターミナル等の一体運営</a:t>
            </a:r>
            <a:endParaRPr lang="ja-JP" altLang="en-US" sz="1000" dirty="0">
              <a:ea typeface="HGPｺﾞｼｯｸE" pitchFamily="50" charset="-128"/>
            </a:endParaRPr>
          </a:p>
        </p:txBody>
      </p:sp>
    </p:spTree>
    <p:extLst>
      <p:ext uri="{BB962C8B-B14F-4D97-AF65-F5344CB8AC3E}">
        <p14:creationId xmlns:p14="http://schemas.microsoft.com/office/powerpoint/2010/main" val="3273786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43" name="Group 75"/>
          <p:cNvGraphicFramePr>
            <a:graphicFrameLocks noGrp="1"/>
          </p:cNvGraphicFramePr>
          <p:nvPr>
            <p:extLst>
              <p:ext uri="{D42A27DB-BD31-4B8C-83A1-F6EECF244321}">
                <p14:modId xmlns:p14="http://schemas.microsoft.com/office/powerpoint/2010/main" val="3279310035"/>
              </p:ext>
            </p:extLst>
          </p:nvPr>
        </p:nvGraphicFramePr>
        <p:xfrm>
          <a:off x="271463" y="768350"/>
          <a:ext cx="8713788" cy="5330825"/>
        </p:xfrm>
        <a:graphic>
          <a:graphicData uri="http://schemas.openxmlformats.org/drawingml/2006/table">
            <a:tbl>
              <a:tblPr/>
              <a:tblGrid>
                <a:gridCol w="649288"/>
                <a:gridCol w="1800225"/>
                <a:gridCol w="2232025"/>
                <a:gridCol w="2087562"/>
                <a:gridCol w="1944688"/>
              </a:tblGrid>
              <a:tr h="2809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26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HGPｺﾞｼｯｸE"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都市圏高速道路の料金体系の一元化</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市営地下鉄の民営化</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リニア中央新幹線の全線同時開業</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フル規格での北陸新幹線の全線整備</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空港等におけるコンセッション方式の導入</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1285" name="Text Box 48"/>
          <p:cNvSpPr txBox="1">
            <a:spLocks noChangeArrowheads="1"/>
          </p:cNvSpPr>
          <p:nvPr/>
        </p:nvSpPr>
        <p:spPr bwMode="auto">
          <a:xfrm>
            <a:off x="349250" y="2778125"/>
            <a:ext cx="3382963"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（４）人流を支える鉄道アクセス・ネットワーク強化</a:t>
            </a:r>
          </a:p>
        </p:txBody>
      </p:sp>
      <p:sp>
        <p:nvSpPr>
          <p:cNvPr id="11286" name="Text Box 49"/>
          <p:cNvSpPr txBox="1">
            <a:spLocks noChangeArrowheads="1"/>
          </p:cNvSpPr>
          <p:nvPr/>
        </p:nvSpPr>
        <p:spPr bwMode="auto">
          <a:xfrm>
            <a:off x="323850" y="1196975"/>
            <a:ext cx="2952750"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（３）物流を支える高速道路機能の強化</a:t>
            </a:r>
          </a:p>
        </p:txBody>
      </p:sp>
      <p:sp>
        <p:nvSpPr>
          <p:cNvPr id="11287" name="Text Box 50"/>
          <p:cNvSpPr txBox="1">
            <a:spLocks noChangeArrowheads="1"/>
          </p:cNvSpPr>
          <p:nvPr/>
        </p:nvSpPr>
        <p:spPr bwMode="auto">
          <a:xfrm>
            <a:off x="323850" y="4848225"/>
            <a:ext cx="3382963"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a:solidFill>
                  <a:srgbClr val="000000"/>
                </a:solidFill>
                <a:ea typeface="HGPｺﾞｼｯｸE" pitchFamily="50" charset="-128"/>
              </a:rPr>
              <a:t>（５）官民連携</a:t>
            </a:r>
            <a:r>
              <a:rPr lang="ja-JP" altLang="en-US" sz="1200">
                <a:ea typeface="HGPｺﾞｼｯｸE" pitchFamily="50" charset="-128"/>
              </a:rPr>
              <a:t>等</a:t>
            </a:r>
            <a:r>
              <a:rPr lang="ja-JP" altLang="en-US" sz="1200">
                <a:solidFill>
                  <a:srgbClr val="000000"/>
                </a:solidFill>
                <a:ea typeface="HGPｺﾞｼｯｸE" pitchFamily="50" charset="-128"/>
              </a:rPr>
              <a:t>による戦略インフラの強化</a:t>
            </a:r>
          </a:p>
        </p:txBody>
      </p:sp>
      <p:sp>
        <p:nvSpPr>
          <p:cNvPr id="11288" name="Rectangle 51"/>
          <p:cNvSpPr>
            <a:spLocks noChangeArrowheads="1"/>
          </p:cNvSpPr>
          <p:nvPr/>
        </p:nvSpPr>
        <p:spPr bwMode="auto">
          <a:xfrm>
            <a:off x="322263" y="1484313"/>
            <a:ext cx="6477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nchor="ctr"/>
          <a:lstStyle/>
          <a:p>
            <a:pPr algn="ctr"/>
            <a:r>
              <a:rPr lang="ja-JP" altLang="en-US" sz="1200">
                <a:ea typeface="HGPｺﾞｼｯｸE" pitchFamily="50" charset="-128"/>
              </a:rPr>
              <a:t>機能強化による物流の円滑化</a:t>
            </a:r>
          </a:p>
        </p:txBody>
      </p:sp>
      <p:sp>
        <p:nvSpPr>
          <p:cNvPr id="11289" name="Line 52"/>
          <p:cNvSpPr>
            <a:spLocks noChangeShapeType="1"/>
          </p:cNvSpPr>
          <p:nvPr/>
        </p:nvSpPr>
        <p:spPr bwMode="auto">
          <a:xfrm flipV="1">
            <a:off x="3851275" y="2209800"/>
            <a:ext cx="49752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290" name="Rectangle 58"/>
          <p:cNvSpPr>
            <a:spLocks noChangeArrowheads="1"/>
          </p:cNvSpPr>
          <p:nvPr/>
        </p:nvSpPr>
        <p:spPr bwMode="auto">
          <a:xfrm>
            <a:off x="233363" y="3284538"/>
            <a:ext cx="792162"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r>
              <a:rPr lang="ja-JP" altLang="en-US" sz="1200">
                <a:solidFill>
                  <a:srgbClr val="000000"/>
                </a:solidFill>
                <a:ea typeface="HGPｺﾞｼｯｸE" pitchFamily="50" charset="-128"/>
              </a:rPr>
              <a:t>鉄道ネットワークの強化</a:t>
            </a:r>
          </a:p>
        </p:txBody>
      </p:sp>
      <p:sp>
        <p:nvSpPr>
          <p:cNvPr id="11291" name="Rectangle 66"/>
          <p:cNvSpPr>
            <a:spLocks noChangeArrowheads="1"/>
          </p:cNvSpPr>
          <p:nvPr/>
        </p:nvSpPr>
        <p:spPr bwMode="auto">
          <a:xfrm>
            <a:off x="250825" y="5119688"/>
            <a:ext cx="792163"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r>
              <a:rPr lang="ja-JP" altLang="en-US" sz="1200">
                <a:solidFill>
                  <a:srgbClr val="000000"/>
                </a:solidFill>
                <a:ea typeface="HGPｺﾞｼｯｸE" pitchFamily="50" charset="-128"/>
              </a:rPr>
              <a:t>インフラの</a:t>
            </a:r>
            <a:endParaRPr lang="en-US" altLang="ja-JP" sz="1200">
              <a:solidFill>
                <a:srgbClr val="000000"/>
              </a:solidFill>
              <a:ea typeface="HGPｺﾞｼｯｸE" pitchFamily="50" charset="-128"/>
            </a:endParaRPr>
          </a:p>
          <a:p>
            <a:r>
              <a:rPr lang="ja-JP" altLang="en-US" sz="1200">
                <a:solidFill>
                  <a:srgbClr val="000000"/>
                </a:solidFill>
                <a:ea typeface="HGPｺﾞｼｯｸE" pitchFamily="50" charset="-128"/>
              </a:rPr>
              <a:t>効率的な新設</a:t>
            </a:r>
            <a:endParaRPr lang="en-US" altLang="ja-JP" sz="1200">
              <a:solidFill>
                <a:srgbClr val="000000"/>
              </a:solidFill>
              <a:ea typeface="HGPｺﾞｼｯｸE" pitchFamily="50" charset="-128"/>
            </a:endParaRPr>
          </a:p>
          <a:p>
            <a:r>
              <a:rPr lang="ja-JP" altLang="en-US" sz="1200">
                <a:solidFill>
                  <a:srgbClr val="000000"/>
                </a:solidFill>
                <a:ea typeface="HGPｺﾞｼｯｸE" pitchFamily="50" charset="-128"/>
              </a:rPr>
              <a:t>・維持管理</a:t>
            </a:r>
          </a:p>
        </p:txBody>
      </p:sp>
      <p:sp>
        <p:nvSpPr>
          <p:cNvPr id="11292" name="Line 74"/>
          <p:cNvSpPr>
            <a:spLocks noChangeShapeType="1"/>
          </p:cNvSpPr>
          <p:nvPr/>
        </p:nvSpPr>
        <p:spPr bwMode="auto">
          <a:xfrm flipV="1">
            <a:off x="4141788" y="5619750"/>
            <a:ext cx="46783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293" name="Rectangle 68"/>
          <p:cNvSpPr>
            <a:spLocks noChangeArrowheads="1"/>
          </p:cNvSpPr>
          <p:nvPr/>
        </p:nvSpPr>
        <p:spPr bwMode="auto">
          <a:xfrm>
            <a:off x="2771775" y="5295900"/>
            <a:ext cx="1370013" cy="647700"/>
          </a:xfrm>
          <a:prstGeom prst="rect">
            <a:avLst/>
          </a:prstGeom>
          <a:solidFill>
            <a:schemeClr val="accent1"/>
          </a:solidFill>
          <a:ln w="3175">
            <a:solidFill>
              <a:schemeClr val="tx1"/>
            </a:solidFill>
            <a:miter lim="800000"/>
            <a:headEnd/>
            <a:tailEnd/>
          </a:ln>
        </p:spPr>
        <p:txBody>
          <a:bodyPr lIns="18000" rIns="18000" anchor="ctr"/>
          <a:lstStyle/>
          <a:p>
            <a:pPr algn="ctr"/>
            <a:r>
              <a:rPr lang="ja-JP" altLang="en-US" sz="1000">
                <a:solidFill>
                  <a:srgbClr val="000000"/>
                </a:solidFill>
                <a:ea typeface="HGPｺﾞｼｯｸE" pitchFamily="50" charset="-128"/>
              </a:rPr>
              <a:t>戦略インフラ整備等に</a:t>
            </a:r>
          </a:p>
          <a:p>
            <a:pPr algn="ctr"/>
            <a:r>
              <a:rPr lang="ja-JP" altLang="en-US" sz="1000">
                <a:solidFill>
                  <a:srgbClr val="000000"/>
                </a:solidFill>
                <a:ea typeface="HGPｺﾞｼｯｸE" pitchFamily="50" charset="-128"/>
              </a:rPr>
              <a:t>向けた民間活力等の</a:t>
            </a:r>
          </a:p>
          <a:p>
            <a:pPr algn="ctr"/>
            <a:r>
              <a:rPr lang="ja-JP" altLang="en-US" sz="1000">
                <a:solidFill>
                  <a:srgbClr val="000000"/>
                </a:solidFill>
                <a:ea typeface="HGPｺﾞｼｯｸE" pitchFamily="50" charset="-128"/>
              </a:rPr>
              <a:t>活用について検討</a:t>
            </a:r>
          </a:p>
        </p:txBody>
      </p:sp>
      <p:sp>
        <p:nvSpPr>
          <p:cNvPr id="11294" name="Rectangle 72"/>
          <p:cNvSpPr>
            <a:spLocks noChangeArrowheads="1"/>
          </p:cNvSpPr>
          <p:nvPr/>
        </p:nvSpPr>
        <p:spPr bwMode="auto">
          <a:xfrm>
            <a:off x="5580063" y="5243513"/>
            <a:ext cx="2162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solidFill>
                  <a:srgbClr val="000000"/>
                </a:solidFill>
                <a:latin typeface="HGPｺﾞｼｯｸE" pitchFamily="50" charset="-128"/>
                <a:ea typeface="HGPｺﾞｼｯｸE" pitchFamily="50" charset="-128"/>
              </a:rPr>
              <a:t>コンセッション方式の導入による</a:t>
            </a:r>
            <a:endParaRPr lang="en-US" altLang="ja-JP" sz="1000">
              <a:solidFill>
                <a:srgbClr val="000000"/>
              </a:solidFill>
              <a:latin typeface="HGPｺﾞｼｯｸE" pitchFamily="50" charset="-128"/>
              <a:ea typeface="HGPｺﾞｼｯｸE" pitchFamily="50" charset="-128"/>
            </a:endParaRPr>
          </a:p>
          <a:p>
            <a:r>
              <a:rPr lang="ja-JP" altLang="en-US" sz="1000">
                <a:solidFill>
                  <a:srgbClr val="000000"/>
                </a:solidFill>
                <a:ea typeface="HGPｺﾞｼｯｸE" pitchFamily="50" charset="-128"/>
              </a:rPr>
              <a:t>空港等の施設強化</a:t>
            </a:r>
          </a:p>
        </p:txBody>
      </p:sp>
      <p:sp>
        <p:nvSpPr>
          <p:cNvPr id="11295" name="Rectangle 57"/>
          <p:cNvSpPr>
            <a:spLocks noChangeArrowheads="1"/>
          </p:cNvSpPr>
          <p:nvPr/>
        </p:nvSpPr>
        <p:spPr bwMode="auto">
          <a:xfrm>
            <a:off x="2771775" y="2005013"/>
            <a:ext cx="1223963" cy="400050"/>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1000">
                <a:solidFill>
                  <a:srgbClr val="000000"/>
                </a:solidFill>
                <a:ea typeface="HGPｺﾞｼｯｸE" pitchFamily="50" charset="-128"/>
              </a:rPr>
              <a:t>ハイウェイオーソリティ構想の提案</a:t>
            </a:r>
          </a:p>
        </p:txBody>
      </p:sp>
      <p:sp>
        <p:nvSpPr>
          <p:cNvPr id="11296" name="Rectangle 56"/>
          <p:cNvSpPr>
            <a:spLocks noChangeArrowheads="1"/>
          </p:cNvSpPr>
          <p:nvPr/>
        </p:nvSpPr>
        <p:spPr bwMode="auto">
          <a:xfrm>
            <a:off x="4784725" y="1651000"/>
            <a:ext cx="15922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dirty="0">
                <a:ea typeface="HGPｺﾞｼｯｸE" pitchFamily="50" charset="-128"/>
              </a:rPr>
              <a:t>料金体系の一元化に向け、</a:t>
            </a:r>
            <a:endParaRPr lang="en-US" altLang="ja-JP" sz="1000" dirty="0">
              <a:ea typeface="HGPｺﾞｼｯｸE" pitchFamily="50" charset="-128"/>
            </a:endParaRPr>
          </a:p>
          <a:p>
            <a:r>
              <a:rPr lang="ja-JP" altLang="en-US" sz="1000" dirty="0">
                <a:ea typeface="HGPｺﾞｼｯｸE" pitchFamily="50" charset="-128"/>
              </a:rPr>
              <a:t>国、関係府県・政令市や</a:t>
            </a:r>
            <a:endParaRPr lang="en-US" altLang="ja-JP" sz="1000" dirty="0">
              <a:ea typeface="HGPｺﾞｼｯｸE" pitchFamily="50" charset="-128"/>
            </a:endParaRPr>
          </a:p>
          <a:p>
            <a:r>
              <a:rPr lang="ja-JP" altLang="en-US" sz="1000" dirty="0">
                <a:ea typeface="HGPｺﾞｼｯｸE" pitchFamily="50" charset="-128"/>
              </a:rPr>
              <a:t>高速道路会社等と検討</a:t>
            </a:r>
            <a:endParaRPr lang="en-US" altLang="ja-JP" sz="1000" dirty="0">
              <a:ea typeface="HGPｺﾞｼｯｸE" pitchFamily="50" charset="-128"/>
            </a:endParaRPr>
          </a:p>
        </p:txBody>
      </p:sp>
      <p:sp>
        <p:nvSpPr>
          <p:cNvPr id="11297" name="Rectangle 57"/>
          <p:cNvSpPr>
            <a:spLocks noChangeArrowheads="1"/>
          </p:cNvSpPr>
          <p:nvPr/>
        </p:nvSpPr>
        <p:spPr bwMode="auto">
          <a:xfrm>
            <a:off x="6332538" y="2006600"/>
            <a:ext cx="906462" cy="401638"/>
          </a:xfrm>
          <a:prstGeom prst="rect">
            <a:avLst/>
          </a:prstGeom>
          <a:solidFill>
            <a:schemeClr val="bg1"/>
          </a:solidFill>
          <a:ln w="3175">
            <a:solidFill>
              <a:schemeClr val="tx1"/>
            </a:solidFill>
            <a:miter lim="800000"/>
            <a:headEnd/>
            <a:tailEnd/>
          </a:ln>
        </p:spPr>
        <p:txBody>
          <a:bodyPr anchor="ctr">
            <a:spAutoFit/>
          </a:bodyPr>
          <a:lstStyle/>
          <a:p>
            <a:pPr algn="ctr"/>
            <a:r>
              <a:rPr lang="en-US" altLang="ja-JP" sz="1000" dirty="0">
                <a:ea typeface="HGPｺﾞｼｯｸE" pitchFamily="50" charset="-128"/>
              </a:rPr>
              <a:t>ETC</a:t>
            </a:r>
            <a:r>
              <a:rPr lang="ja-JP" altLang="en-US" sz="1000" dirty="0">
                <a:ea typeface="HGPｺﾞｼｯｸE" pitchFamily="50" charset="-128"/>
              </a:rPr>
              <a:t>整備・</a:t>
            </a:r>
            <a:endParaRPr lang="en-US" altLang="ja-JP" sz="1000" dirty="0">
              <a:ea typeface="HGPｺﾞｼｯｸE" pitchFamily="50" charset="-128"/>
            </a:endParaRPr>
          </a:p>
          <a:p>
            <a:pPr algn="ctr"/>
            <a:r>
              <a:rPr lang="ja-JP" altLang="en-US" sz="1000" dirty="0">
                <a:ea typeface="HGPｺﾞｼｯｸE" pitchFamily="50" charset="-128"/>
              </a:rPr>
              <a:t>料金一元化</a:t>
            </a:r>
          </a:p>
        </p:txBody>
      </p:sp>
      <p:sp>
        <p:nvSpPr>
          <p:cNvPr id="11298" name="Rectangle 67"/>
          <p:cNvSpPr>
            <a:spLocks noChangeArrowheads="1"/>
          </p:cNvSpPr>
          <p:nvPr/>
        </p:nvSpPr>
        <p:spPr bwMode="auto">
          <a:xfrm>
            <a:off x="4260850" y="5399088"/>
            <a:ext cx="627063" cy="400050"/>
          </a:xfrm>
          <a:prstGeom prst="rect">
            <a:avLst/>
          </a:prstGeom>
          <a:solidFill>
            <a:schemeClr val="bg1"/>
          </a:solidFill>
          <a:ln w="3175">
            <a:solidFill>
              <a:schemeClr val="tx1"/>
            </a:solidFill>
            <a:miter lim="800000"/>
            <a:headEnd/>
            <a:tailEnd/>
          </a:ln>
        </p:spPr>
        <p:txBody>
          <a:bodyPr lIns="36000" rIns="36000" anchor="ctr">
            <a:spAutoFit/>
          </a:bodyPr>
          <a:lstStyle/>
          <a:p>
            <a:pPr algn="ctr"/>
            <a:r>
              <a:rPr lang="en-US" altLang="ja-JP" sz="1000">
                <a:latin typeface="HGPｺﾞｼｯｸE" pitchFamily="50" charset="-128"/>
                <a:ea typeface="HGPｺﾞｼｯｸE" pitchFamily="50" charset="-128"/>
              </a:rPr>
              <a:t>PFI</a:t>
            </a:r>
            <a:r>
              <a:rPr lang="ja-JP" altLang="en-US" sz="1000">
                <a:latin typeface="HGPｺﾞｼｯｸE" pitchFamily="50" charset="-128"/>
                <a:ea typeface="HGPｺﾞｼｯｸE" pitchFamily="50" charset="-128"/>
              </a:rPr>
              <a:t>制度の拡充</a:t>
            </a:r>
          </a:p>
        </p:txBody>
      </p:sp>
      <p:sp>
        <p:nvSpPr>
          <p:cNvPr id="11299" name="Rectangle 108"/>
          <p:cNvSpPr>
            <a:spLocks noChangeArrowheads="1"/>
          </p:cNvSpPr>
          <p:nvPr/>
        </p:nvSpPr>
        <p:spPr bwMode="auto">
          <a:xfrm>
            <a:off x="1042988" y="6230938"/>
            <a:ext cx="252412" cy="179387"/>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11300" name="Rectangle 109"/>
          <p:cNvSpPr>
            <a:spLocks noChangeArrowheads="1"/>
          </p:cNvSpPr>
          <p:nvPr/>
        </p:nvSpPr>
        <p:spPr bwMode="auto">
          <a:xfrm>
            <a:off x="4232275" y="6246813"/>
            <a:ext cx="268288" cy="179387"/>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11301" name="Text Box 107"/>
          <p:cNvSpPr txBox="1">
            <a:spLocks noChangeArrowheads="1"/>
          </p:cNvSpPr>
          <p:nvPr/>
        </p:nvSpPr>
        <p:spPr bwMode="auto">
          <a:xfrm>
            <a:off x="539750" y="6246813"/>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sp>
        <p:nvSpPr>
          <p:cNvPr id="11302" name="Line 52"/>
          <p:cNvSpPr>
            <a:spLocks noChangeShapeType="1"/>
          </p:cNvSpPr>
          <p:nvPr/>
        </p:nvSpPr>
        <p:spPr bwMode="auto">
          <a:xfrm>
            <a:off x="3276600" y="3479800"/>
            <a:ext cx="5575300" cy="206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303" name="Rectangle 57"/>
          <p:cNvSpPr>
            <a:spLocks noChangeArrowheads="1"/>
          </p:cNvSpPr>
          <p:nvPr/>
        </p:nvSpPr>
        <p:spPr bwMode="auto">
          <a:xfrm>
            <a:off x="4064000" y="1920875"/>
            <a:ext cx="728663" cy="554038"/>
          </a:xfrm>
          <a:prstGeom prst="rect">
            <a:avLst/>
          </a:prstGeom>
          <a:solidFill>
            <a:schemeClr val="bg1"/>
          </a:solidFill>
          <a:ln w="3175">
            <a:solidFill>
              <a:schemeClr val="tx1"/>
            </a:solidFill>
            <a:miter lim="800000"/>
            <a:headEnd/>
            <a:tailEnd/>
          </a:ln>
        </p:spPr>
        <p:txBody>
          <a:bodyPr anchor="ctr">
            <a:spAutoFit/>
          </a:bodyPr>
          <a:lstStyle/>
          <a:p>
            <a:pPr algn="ctr"/>
            <a:r>
              <a:rPr lang="ja-JP" altLang="en-US" sz="1000">
                <a:ea typeface="HGPｺﾞｼｯｸE" pitchFamily="50" charset="-128"/>
              </a:rPr>
              <a:t>阪神高速対距離料金制移行</a:t>
            </a:r>
          </a:p>
        </p:txBody>
      </p:sp>
      <p:sp>
        <p:nvSpPr>
          <p:cNvPr id="11304" name="Line 63"/>
          <p:cNvSpPr>
            <a:spLocks noChangeShapeType="1"/>
          </p:cNvSpPr>
          <p:nvPr/>
        </p:nvSpPr>
        <p:spPr bwMode="auto">
          <a:xfrm flipV="1">
            <a:off x="3433763" y="4014788"/>
            <a:ext cx="54578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305" name="Rectangle 60"/>
          <p:cNvSpPr>
            <a:spLocks noChangeArrowheads="1"/>
          </p:cNvSpPr>
          <p:nvPr/>
        </p:nvSpPr>
        <p:spPr bwMode="auto">
          <a:xfrm>
            <a:off x="2843213" y="3875088"/>
            <a:ext cx="1079500" cy="247650"/>
          </a:xfrm>
          <a:prstGeom prst="rect">
            <a:avLst/>
          </a:prstGeom>
          <a:solidFill>
            <a:schemeClr val="bg1"/>
          </a:solidFill>
          <a:ln w="3175">
            <a:solidFill>
              <a:schemeClr val="tx1"/>
            </a:solidFill>
            <a:miter lim="800000"/>
            <a:headEnd/>
            <a:tailEnd/>
          </a:ln>
        </p:spPr>
        <p:txBody>
          <a:bodyPr lIns="18000" rIns="18000" anchor="ctr">
            <a:spAutoFit/>
          </a:bodyPr>
          <a:lstStyle/>
          <a:p>
            <a:pPr algn="ctr"/>
            <a:r>
              <a:rPr lang="ja-JP" altLang="en-US" sz="1000">
                <a:latin typeface="HGPｺﾞｼｯｸE" pitchFamily="50" charset="-128"/>
                <a:ea typeface="HGPｺﾞｼｯｸE" pitchFamily="50" charset="-128"/>
              </a:rPr>
              <a:t>整備計画の決定</a:t>
            </a:r>
          </a:p>
        </p:txBody>
      </p:sp>
      <p:sp>
        <p:nvSpPr>
          <p:cNvPr id="11306" name="Rectangle 62"/>
          <p:cNvSpPr>
            <a:spLocks noChangeArrowheads="1"/>
          </p:cNvSpPr>
          <p:nvPr/>
        </p:nvSpPr>
        <p:spPr bwMode="auto">
          <a:xfrm>
            <a:off x="5697538" y="3795713"/>
            <a:ext cx="28797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latin typeface="HGPｺﾞｼｯｸE" pitchFamily="50" charset="-128"/>
                <a:ea typeface="HGPｺﾞｼｯｸE" pitchFamily="50" charset="-128"/>
              </a:rPr>
              <a:t>・全線同時開業に向けた検討</a:t>
            </a:r>
            <a:endParaRPr lang="en-US" altLang="ja-JP" sz="1000">
              <a:latin typeface="HGPｺﾞｼｯｸE" pitchFamily="50" charset="-128"/>
              <a:ea typeface="HGPｺﾞｼｯｸE" pitchFamily="50" charset="-128"/>
            </a:endParaRPr>
          </a:p>
        </p:txBody>
      </p:sp>
      <p:sp>
        <p:nvSpPr>
          <p:cNvPr id="11307" name="Rectangle 67"/>
          <p:cNvSpPr>
            <a:spLocks noChangeArrowheads="1"/>
          </p:cNvSpPr>
          <p:nvPr/>
        </p:nvSpPr>
        <p:spPr bwMode="auto">
          <a:xfrm>
            <a:off x="3995738" y="3793301"/>
            <a:ext cx="1008310" cy="400110"/>
          </a:xfrm>
          <a:prstGeom prst="rect">
            <a:avLst/>
          </a:prstGeom>
          <a:solidFill>
            <a:schemeClr val="bg1"/>
          </a:solidFill>
          <a:ln w="3175">
            <a:solidFill>
              <a:schemeClr val="tx1"/>
            </a:solidFill>
            <a:miter lim="800000"/>
            <a:headEnd/>
            <a:tailEnd/>
          </a:ln>
        </p:spPr>
        <p:txBody>
          <a:bodyPr wrap="square" lIns="36000" rIns="36000" anchor="ctr">
            <a:spAutoFit/>
          </a:bodyPr>
          <a:lstStyle/>
          <a:p>
            <a:pPr algn="ctr"/>
            <a:r>
              <a:rPr lang="ja-JP" altLang="en-US" sz="1000" dirty="0">
                <a:latin typeface="HGPｺﾞｼｯｸE" pitchFamily="50" charset="-128"/>
                <a:ea typeface="HGPｺﾞｼｯｸE" pitchFamily="50" charset="-128"/>
              </a:rPr>
              <a:t>東京</a:t>
            </a:r>
            <a:r>
              <a:rPr lang="en-US" altLang="ja-JP" sz="1000" dirty="0">
                <a:latin typeface="HGPｺﾞｼｯｸE" pitchFamily="50" charset="-128"/>
                <a:ea typeface="HGPｺﾞｼｯｸE" pitchFamily="50" charset="-128"/>
              </a:rPr>
              <a:t>-</a:t>
            </a:r>
            <a:r>
              <a:rPr lang="ja-JP" altLang="en-US" sz="1000" dirty="0">
                <a:latin typeface="HGPｺﾞｼｯｸE" pitchFamily="50" charset="-128"/>
                <a:ea typeface="HGPｺﾞｼｯｸE" pitchFamily="50" charset="-128"/>
              </a:rPr>
              <a:t>名古屋間</a:t>
            </a:r>
            <a:r>
              <a:rPr lang="ja-JP" altLang="en-US" sz="1000" dirty="0" smtClean="0">
                <a:latin typeface="HGPｺﾞｼｯｸE" pitchFamily="50" charset="-128"/>
                <a:ea typeface="HGPｺﾞｼｯｸE" pitchFamily="50" charset="-128"/>
              </a:rPr>
              <a:t>の</a:t>
            </a:r>
            <a:r>
              <a:rPr lang="ja-JP" altLang="en-US" sz="1000" dirty="0">
                <a:latin typeface="HGPｺﾞｼｯｸE" pitchFamily="50" charset="-128"/>
                <a:ea typeface="HGPｺﾞｼｯｸE" pitchFamily="50" charset="-128"/>
              </a:rPr>
              <a:t>着工</a:t>
            </a:r>
          </a:p>
        </p:txBody>
      </p:sp>
      <p:sp>
        <p:nvSpPr>
          <p:cNvPr id="11308" name="Line 63"/>
          <p:cNvSpPr>
            <a:spLocks noChangeShapeType="1"/>
          </p:cNvSpPr>
          <p:nvPr/>
        </p:nvSpPr>
        <p:spPr bwMode="auto">
          <a:xfrm flipV="1">
            <a:off x="3778250" y="4554538"/>
            <a:ext cx="51133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309" name="Rectangle 62"/>
          <p:cNvSpPr>
            <a:spLocks noChangeArrowheads="1"/>
          </p:cNvSpPr>
          <p:nvPr/>
        </p:nvSpPr>
        <p:spPr bwMode="auto">
          <a:xfrm>
            <a:off x="5651500" y="4303713"/>
            <a:ext cx="30257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latin typeface="HGPｺﾞｼｯｸE" pitchFamily="50" charset="-128"/>
                <a:ea typeface="HGPｺﾞｼｯｸE" pitchFamily="50" charset="-128"/>
              </a:rPr>
              <a:t>・フル規格での早期全線整備に向けた検討</a:t>
            </a:r>
            <a:endParaRPr lang="en-US" altLang="ja-JP" sz="1000">
              <a:latin typeface="HGPｺﾞｼｯｸE" pitchFamily="50" charset="-128"/>
              <a:ea typeface="HGPｺﾞｼｯｸE" pitchFamily="50" charset="-128"/>
            </a:endParaRPr>
          </a:p>
        </p:txBody>
      </p:sp>
      <p:sp>
        <p:nvSpPr>
          <p:cNvPr id="36" name="Rectangle 62"/>
          <p:cNvSpPr>
            <a:spLocks noChangeArrowheads="1"/>
          </p:cNvSpPr>
          <p:nvPr/>
        </p:nvSpPr>
        <p:spPr bwMode="auto">
          <a:xfrm>
            <a:off x="7345363" y="1797050"/>
            <a:ext cx="1439862"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r>
              <a:rPr lang="ja-JP" altLang="en-US" sz="1000" dirty="0">
                <a:ea typeface="HGPｺﾞｼｯｸE" pitchFamily="50" charset="-128"/>
              </a:rPr>
              <a:t>一体的料金体系の</a:t>
            </a:r>
            <a:endParaRPr lang="en-US" altLang="ja-JP" sz="1000" dirty="0">
              <a:ea typeface="HGPｺﾞｼｯｸE" pitchFamily="50" charset="-128"/>
            </a:endParaRPr>
          </a:p>
          <a:p>
            <a:pPr>
              <a:defRPr/>
            </a:pPr>
            <a:r>
              <a:rPr lang="ja-JP" altLang="en-US" sz="1000" dirty="0">
                <a:ea typeface="HGPｺﾞｼｯｸE" pitchFamily="50" charset="-128"/>
              </a:rPr>
              <a:t>実現による</a:t>
            </a:r>
            <a:r>
              <a:rPr lang="ja-JP" altLang="en-US" sz="1000" dirty="0" smtClean="0">
                <a:ea typeface="HGPｺﾞｼｯｸE" pitchFamily="50" charset="-128"/>
              </a:rPr>
              <a:t>物流円滑化</a:t>
            </a:r>
            <a:endParaRPr lang="en-US" altLang="ja-JP" sz="1000" dirty="0">
              <a:solidFill>
                <a:schemeClr val="accent6">
                  <a:lumMod val="75000"/>
                </a:schemeClr>
              </a:solidFill>
              <a:latin typeface="HGPｺﾞｼｯｸE" pitchFamily="50" charset="-128"/>
              <a:ea typeface="HGPｺﾞｼｯｸE" pitchFamily="50" charset="-128"/>
            </a:endParaRPr>
          </a:p>
        </p:txBody>
      </p:sp>
      <p:sp>
        <p:nvSpPr>
          <p:cNvPr id="11311" name="Rectangle 57"/>
          <p:cNvSpPr>
            <a:spLocks noChangeArrowheads="1"/>
          </p:cNvSpPr>
          <p:nvPr/>
        </p:nvSpPr>
        <p:spPr bwMode="auto">
          <a:xfrm>
            <a:off x="5724525" y="3351927"/>
            <a:ext cx="719138" cy="246221"/>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1000" dirty="0" smtClean="0">
                <a:ea typeface="HGPｺﾞｼｯｸE" pitchFamily="50" charset="-128"/>
              </a:rPr>
              <a:t>民営化</a:t>
            </a:r>
            <a:endParaRPr lang="en-US" altLang="ja-JP" sz="1000" dirty="0">
              <a:ea typeface="HGPｺﾞｼｯｸE" pitchFamily="50" charset="-128"/>
            </a:endParaRPr>
          </a:p>
        </p:txBody>
      </p:sp>
      <p:sp>
        <p:nvSpPr>
          <p:cNvPr id="11312" name="Rectangle 57"/>
          <p:cNvSpPr>
            <a:spLocks noChangeArrowheads="1"/>
          </p:cNvSpPr>
          <p:nvPr/>
        </p:nvSpPr>
        <p:spPr bwMode="auto">
          <a:xfrm>
            <a:off x="3492500" y="3284538"/>
            <a:ext cx="1366838" cy="339725"/>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800" dirty="0">
                <a:ea typeface="HGPｺﾞｼｯｸE" pitchFamily="50" charset="-128"/>
              </a:rPr>
              <a:t>民営化作業の本格実施</a:t>
            </a:r>
            <a:endParaRPr lang="en-US" altLang="ja-JP" sz="800" dirty="0">
              <a:ea typeface="HGPｺﾞｼｯｸE" pitchFamily="50" charset="-128"/>
            </a:endParaRPr>
          </a:p>
          <a:p>
            <a:pPr algn="ctr"/>
            <a:r>
              <a:rPr lang="ja-JP" altLang="en-US" sz="800" dirty="0">
                <a:ea typeface="HGPｺﾞｼｯｸE" pitchFamily="50" charset="-128"/>
              </a:rPr>
              <a:t>関係機関等との調整・交渉</a:t>
            </a:r>
          </a:p>
        </p:txBody>
      </p:sp>
      <p:sp>
        <p:nvSpPr>
          <p:cNvPr id="11313" name="Rectangle 62"/>
          <p:cNvSpPr>
            <a:spLocks noChangeArrowheads="1"/>
          </p:cNvSpPr>
          <p:nvPr/>
        </p:nvSpPr>
        <p:spPr bwMode="auto">
          <a:xfrm>
            <a:off x="4874691" y="3052763"/>
            <a:ext cx="8715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pPr algn="ctr"/>
            <a:r>
              <a:rPr lang="ja-JP" altLang="en-US" sz="1000" dirty="0">
                <a:ea typeface="HGPｺﾞｼｯｸE" pitchFamily="50" charset="-128"/>
              </a:rPr>
              <a:t>民営化への</a:t>
            </a:r>
            <a:endParaRPr lang="en-US" altLang="ja-JP" sz="1000" dirty="0">
              <a:ea typeface="HGPｺﾞｼｯｸE" pitchFamily="50" charset="-128"/>
            </a:endParaRPr>
          </a:p>
          <a:p>
            <a:pPr algn="ctr"/>
            <a:r>
              <a:rPr lang="ja-JP" altLang="en-US" sz="1000" dirty="0">
                <a:ea typeface="HGPｺﾞｼｯｸE" pitchFamily="50" charset="-128"/>
              </a:rPr>
              <a:t>移行準備</a:t>
            </a:r>
            <a:endParaRPr lang="en-US" altLang="ja-JP" sz="1000" dirty="0">
              <a:latin typeface="HGPｺﾞｼｯｸE" pitchFamily="50" charset="-128"/>
              <a:ea typeface="HGPｺﾞｼｯｸE" pitchFamily="50" charset="-128"/>
            </a:endParaRPr>
          </a:p>
        </p:txBody>
      </p:sp>
      <p:sp>
        <p:nvSpPr>
          <p:cNvPr id="11314" name="Rectangle 57"/>
          <p:cNvSpPr>
            <a:spLocks noChangeArrowheads="1"/>
          </p:cNvSpPr>
          <p:nvPr/>
        </p:nvSpPr>
        <p:spPr bwMode="auto">
          <a:xfrm>
            <a:off x="2747963" y="3284538"/>
            <a:ext cx="708025" cy="338137"/>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800" dirty="0">
                <a:ea typeface="HGPｺﾞｼｯｸE" pitchFamily="50" charset="-128"/>
              </a:rPr>
              <a:t>基本的方向性案の策定</a:t>
            </a:r>
            <a:endParaRPr lang="en-US" altLang="ja-JP" sz="800" dirty="0">
              <a:ea typeface="HGPｺﾞｼｯｸE" pitchFamily="50" charset="-128"/>
            </a:endParaRPr>
          </a:p>
        </p:txBody>
      </p:sp>
      <p:sp>
        <p:nvSpPr>
          <p:cNvPr id="11315" name="Rectangle 60"/>
          <p:cNvSpPr>
            <a:spLocks noChangeArrowheads="1"/>
          </p:cNvSpPr>
          <p:nvPr/>
        </p:nvSpPr>
        <p:spPr bwMode="auto">
          <a:xfrm>
            <a:off x="2843213" y="4330700"/>
            <a:ext cx="2044700" cy="400050"/>
          </a:xfrm>
          <a:prstGeom prst="rect">
            <a:avLst/>
          </a:prstGeom>
          <a:solidFill>
            <a:schemeClr val="bg1"/>
          </a:solidFill>
          <a:ln w="3175">
            <a:solidFill>
              <a:schemeClr val="tx1"/>
            </a:solidFill>
            <a:miter lim="800000"/>
            <a:headEnd/>
            <a:tailEnd/>
          </a:ln>
        </p:spPr>
        <p:txBody>
          <a:bodyPr lIns="18000" rIns="18000" anchor="ctr">
            <a:spAutoFit/>
          </a:bodyPr>
          <a:lstStyle/>
          <a:p>
            <a:pPr algn="ctr"/>
            <a:r>
              <a:rPr lang="ja-JP" altLang="en-US" sz="1000">
                <a:latin typeface="HGPｺﾞｼｯｸE" pitchFamily="50" charset="-128"/>
                <a:ea typeface="HGPｺﾞｼｯｸE" pitchFamily="50" charset="-128"/>
              </a:rPr>
              <a:t>長野</a:t>
            </a:r>
            <a:r>
              <a:rPr lang="en-US" altLang="ja-JP" sz="1000">
                <a:latin typeface="HGPｺﾞｼｯｸE" pitchFamily="50" charset="-128"/>
                <a:ea typeface="HGPｺﾞｼｯｸE" pitchFamily="50" charset="-128"/>
              </a:rPr>
              <a:t>‐</a:t>
            </a:r>
            <a:r>
              <a:rPr lang="ja-JP" altLang="en-US" sz="1000">
                <a:latin typeface="HGPｺﾞｼｯｸE" pitchFamily="50" charset="-128"/>
                <a:ea typeface="HGPｺﾞｼｯｸE" pitchFamily="50" charset="-128"/>
              </a:rPr>
              <a:t>金沢</a:t>
            </a:r>
            <a:r>
              <a:rPr lang="en-US" altLang="ja-JP" sz="1000">
                <a:latin typeface="HGPｺﾞｼｯｸE" pitchFamily="50" charset="-128"/>
                <a:ea typeface="HGPｺﾞｼｯｸE" pitchFamily="50" charset="-128"/>
              </a:rPr>
              <a:t>-</a:t>
            </a:r>
            <a:r>
              <a:rPr lang="ja-JP" altLang="en-US" sz="1000">
                <a:latin typeface="HGPｺﾞｼｯｸE" pitchFamily="50" charset="-128"/>
                <a:ea typeface="HGPｺﾞｼｯｸE" pitchFamily="50" charset="-128"/>
              </a:rPr>
              <a:t>敦賀間の着工</a:t>
            </a:r>
            <a:endParaRPr lang="en-US" altLang="ja-JP" sz="1000">
              <a:latin typeface="HGPｺﾞｼｯｸE" pitchFamily="50" charset="-128"/>
              <a:ea typeface="HGPｺﾞｼｯｸE" pitchFamily="50" charset="-128"/>
            </a:endParaRPr>
          </a:p>
          <a:p>
            <a:pPr algn="ctr"/>
            <a:r>
              <a:rPr lang="ja-JP" altLang="en-US" sz="1000">
                <a:latin typeface="HGPｺﾞｼｯｸE" pitchFamily="50" charset="-128"/>
                <a:ea typeface="HGPｺﾞｼｯｸE" pitchFamily="50" charset="-128"/>
              </a:rPr>
              <a:t>（長野</a:t>
            </a:r>
            <a:r>
              <a:rPr lang="en-US" altLang="ja-JP" sz="1000">
                <a:latin typeface="HGPｺﾞｼｯｸE" pitchFamily="50" charset="-128"/>
                <a:ea typeface="HGPｺﾞｼｯｸE" pitchFamily="50" charset="-128"/>
              </a:rPr>
              <a:t>-</a:t>
            </a:r>
            <a:r>
              <a:rPr lang="ja-JP" altLang="en-US" sz="1000">
                <a:latin typeface="HGPｺﾞｼｯｸE" pitchFamily="50" charset="-128"/>
                <a:ea typeface="HGPｺﾞｼｯｸE" pitchFamily="50" charset="-128"/>
              </a:rPr>
              <a:t>金沢間は</a:t>
            </a:r>
            <a:r>
              <a:rPr lang="en-US" altLang="ja-JP" sz="1000">
                <a:latin typeface="HGPｺﾞｼｯｸE" pitchFamily="50" charset="-128"/>
                <a:ea typeface="HGPｺﾞｼｯｸE" pitchFamily="50" charset="-128"/>
              </a:rPr>
              <a:t>H27.3</a:t>
            </a:r>
            <a:r>
              <a:rPr lang="ja-JP" altLang="en-US" sz="1000">
                <a:latin typeface="HGPｺﾞｼｯｸE" pitchFamily="50" charset="-128"/>
                <a:ea typeface="HGPｺﾞｼｯｸE" pitchFamily="50" charset="-128"/>
              </a:rPr>
              <a:t>開業予定）</a:t>
            </a:r>
          </a:p>
        </p:txBody>
      </p:sp>
      <p:sp>
        <p:nvSpPr>
          <p:cNvPr id="35" name="テキスト ボックス 34"/>
          <p:cNvSpPr txBox="1"/>
          <p:nvPr/>
        </p:nvSpPr>
        <p:spPr>
          <a:xfrm>
            <a:off x="8734914" y="6577607"/>
            <a:ext cx="409086" cy="307777"/>
          </a:xfrm>
          <a:prstGeom prst="rect">
            <a:avLst/>
          </a:prstGeom>
          <a:noFill/>
        </p:spPr>
        <p:txBody>
          <a:bodyPr wrap="none" rtlCol="0">
            <a:spAutoFit/>
          </a:bodyPr>
          <a:lstStyle/>
          <a:p>
            <a:pPr algn="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53348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Group 2"/>
          <p:cNvGraphicFramePr>
            <a:graphicFrameLocks noGrp="1"/>
          </p:cNvGraphicFramePr>
          <p:nvPr>
            <p:extLst>
              <p:ext uri="{D42A27DB-BD31-4B8C-83A1-F6EECF244321}">
                <p14:modId xmlns:p14="http://schemas.microsoft.com/office/powerpoint/2010/main" val="2108088235"/>
              </p:ext>
            </p:extLst>
          </p:nvPr>
        </p:nvGraphicFramePr>
        <p:xfrm>
          <a:off x="250825" y="682625"/>
          <a:ext cx="8713788" cy="5699125"/>
        </p:xfrm>
        <a:graphic>
          <a:graphicData uri="http://schemas.openxmlformats.org/drawingml/2006/table">
            <a:tbl>
              <a:tblPr/>
              <a:tblGrid>
                <a:gridCol w="649288"/>
                <a:gridCol w="1800225"/>
                <a:gridCol w="2232025"/>
                <a:gridCol w="2087562"/>
                <a:gridCol w="1944688"/>
              </a:tblGrid>
              <a:tr h="30460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方向性</a:t>
                      </a:r>
                    </a:p>
                  </a:txBody>
                  <a:tcPr marT="45623" marB="456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これまでの取組及び現状</a:t>
                      </a:r>
                      <a:endPar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23" marB="456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H29</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623" marB="456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ｺﾞｼｯｸE" pitchFamily="50" charset="-128"/>
                          <a:ea typeface="HGPｺﾞｼｯｸE" pitchFamily="50" charset="-128"/>
                        </a:rPr>
                        <a:t>中　期</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（概ね</a:t>
                      </a:r>
                      <a:r>
                        <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rPr>
                        <a:t>H32</a:t>
                      </a:r>
                      <a:r>
                        <a:rPr kumimoji="1" lang="ja-JP" altLang="en-US" sz="1200" b="0" i="0" u="none" strike="noStrike" cap="none" normalizeH="0" baseline="0" dirty="0" smtClean="0">
                          <a:ln>
                            <a:noFill/>
                          </a:ln>
                          <a:solidFill>
                            <a:schemeClr val="tx1"/>
                          </a:solidFill>
                          <a:effectLst/>
                          <a:latin typeface="HGPｺﾞｼｯｸE" pitchFamily="50" charset="-128"/>
                          <a:ea typeface="HGPｺﾞｼｯｸE" pitchFamily="50" charset="-128"/>
                        </a:rPr>
                        <a:t>年まで）</a:t>
                      </a:r>
                    </a:p>
                  </a:txBody>
                  <a:tcPr marT="45623" marB="456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94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623" marB="456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特区による規制緩和、集中投資等の実施</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大阪都心部エリアの再生</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住宅まちづくり政策の転換</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泉北ニュータウンの再生</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密集市街地の防災性向上と良好な市街地への転換</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ｺﾞｼｯｸE" pitchFamily="50" charset="-128"/>
                        </a:rPr>
                        <a:t>住宅・建築物の安全性の確保</a:t>
                      </a:r>
                      <a:endParaRPr kumimoji="1" lang="en-US" altLang="ja-JP" sz="1200" b="0" i="0" u="none" strike="noStrike" cap="none" normalizeH="0" baseline="0" dirty="0" smtClean="0">
                        <a:ln>
                          <a:noFill/>
                        </a:ln>
                        <a:solidFill>
                          <a:schemeClr val="tx1"/>
                        </a:solidFill>
                        <a:effectLst/>
                        <a:latin typeface="Arial" charset="0"/>
                        <a:ea typeface="HGPｺﾞｼｯｸE" pitchFamily="50" charset="-128"/>
                      </a:endParaRPr>
                    </a:p>
                  </a:txBody>
                  <a:tcPr marT="45623" marB="456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23" marB="456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23" marB="456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PｺﾞｼｯｸE" pitchFamily="50" charset="-128"/>
                        <a:ea typeface="HGPｺﾞｼｯｸE" pitchFamily="50" charset="-128"/>
                      </a:endParaRPr>
                    </a:p>
                  </a:txBody>
                  <a:tcPr marT="45623" marB="456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2309" name="Text Box 48"/>
          <p:cNvSpPr txBox="1">
            <a:spLocks noChangeArrowheads="1"/>
          </p:cNvSpPr>
          <p:nvPr/>
        </p:nvSpPr>
        <p:spPr bwMode="auto">
          <a:xfrm>
            <a:off x="316159" y="1033136"/>
            <a:ext cx="5006975"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solidFill>
                  <a:srgbClr val="000000"/>
                </a:solidFill>
                <a:latin typeface="HGPｺﾞｼｯｸE" pitchFamily="50" charset="-128"/>
                <a:ea typeface="HGPｺﾞｼｯｸE" pitchFamily="50" charset="-128"/>
              </a:rPr>
              <a:t>（１）企業・人材・情報が集い</a:t>
            </a:r>
            <a:r>
              <a:rPr lang="ja-JP" altLang="en-US" sz="1200" dirty="0" smtClean="0">
                <a:solidFill>
                  <a:srgbClr val="000000"/>
                </a:solidFill>
                <a:latin typeface="HGPｺﾞｼｯｸE" pitchFamily="50" charset="-128"/>
                <a:ea typeface="HGPｺﾞｼｯｸE" pitchFamily="50" charset="-128"/>
              </a:rPr>
              <a:t>、イノベーションが</a:t>
            </a:r>
            <a:r>
              <a:rPr lang="ja-JP" altLang="en-US" sz="1200" dirty="0">
                <a:solidFill>
                  <a:srgbClr val="000000"/>
                </a:solidFill>
                <a:latin typeface="HGPｺﾞｼｯｸE" pitchFamily="50" charset="-128"/>
                <a:ea typeface="HGPｺﾞｼｯｸE" pitchFamily="50" charset="-128"/>
              </a:rPr>
              <a:t>生まれる都市づくり</a:t>
            </a:r>
          </a:p>
        </p:txBody>
      </p:sp>
      <p:sp>
        <p:nvSpPr>
          <p:cNvPr id="12310" name="Text Box 50"/>
          <p:cNvSpPr txBox="1">
            <a:spLocks noChangeArrowheads="1"/>
          </p:cNvSpPr>
          <p:nvPr/>
        </p:nvSpPr>
        <p:spPr bwMode="auto">
          <a:xfrm>
            <a:off x="265113" y="2492376"/>
            <a:ext cx="3779837"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latin typeface="HGPｺﾞｼｯｸE" pitchFamily="50" charset="-128"/>
                <a:ea typeface="HGPｺﾞｼｯｸE" pitchFamily="50" charset="-128"/>
              </a:rPr>
              <a:t>（２）安全・安心を確保し、持続的に発展する都市づくり</a:t>
            </a:r>
          </a:p>
        </p:txBody>
      </p:sp>
      <p:sp>
        <p:nvSpPr>
          <p:cNvPr id="12311" name="Rectangle 71"/>
          <p:cNvSpPr>
            <a:spLocks noChangeArrowheads="1"/>
          </p:cNvSpPr>
          <p:nvPr/>
        </p:nvSpPr>
        <p:spPr bwMode="auto">
          <a:xfrm>
            <a:off x="395288" y="3967163"/>
            <a:ext cx="360362"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pPr algn="ctr"/>
            <a:r>
              <a:rPr lang="ja-JP" altLang="en-US" sz="1200">
                <a:ea typeface="HGPｺﾞｼｯｸE" pitchFamily="50" charset="-128"/>
              </a:rPr>
              <a:t>地域の既存資産の活用・再生</a:t>
            </a:r>
          </a:p>
        </p:txBody>
      </p:sp>
      <p:sp>
        <p:nvSpPr>
          <p:cNvPr id="12312" name="Rectangle 108"/>
          <p:cNvSpPr>
            <a:spLocks noChangeArrowheads="1"/>
          </p:cNvSpPr>
          <p:nvPr/>
        </p:nvSpPr>
        <p:spPr bwMode="auto">
          <a:xfrm>
            <a:off x="1079500" y="6461125"/>
            <a:ext cx="252413" cy="179388"/>
          </a:xfrm>
          <a:prstGeom prst="rect">
            <a:avLst/>
          </a:prstGeom>
          <a:solidFill>
            <a:schemeClr val="accent1"/>
          </a:solidFill>
          <a:ln w="3175">
            <a:solidFill>
              <a:schemeClr val="tx1"/>
            </a:solidFill>
            <a:miter lim="800000"/>
            <a:headEnd/>
            <a:tailEnd/>
          </a:ln>
        </p:spPr>
        <p:txBody>
          <a:bodyPr wrap="none" lIns="18000" rIns="18000" anchor="ctr"/>
          <a:lstStyle/>
          <a:p>
            <a:pPr algn="ctr"/>
            <a:endParaRPr lang="ja-JP" altLang="ja-JP" sz="1000">
              <a:solidFill>
                <a:srgbClr val="000000"/>
              </a:solidFill>
              <a:ea typeface="HGPｺﾞｼｯｸE" pitchFamily="50" charset="-128"/>
            </a:endParaRPr>
          </a:p>
        </p:txBody>
      </p:sp>
      <p:sp>
        <p:nvSpPr>
          <p:cNvPr id="12313" name="Rectangle 109"/>
          <p:cNvSpPr>
            <a:spLocks noChangeArrowheads="1"/>
          </p:cNvSpPr>
          <p:nvPr/>
        </p:nvSpPr>
        <p:spPr bwMode="auto">
          <a:xfrm>
            <a:off x="4232275" y="6467475"/>
            <a:ext cx="268288" cy="179388"/>
          </a:xfrm>
          <a:prstGeom prst="rect">
            <a:avLst/>
          </a:prstGeom>
          <a:noFill/>
          <a:ln w="3175"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8000" rIns="18000" anchor="ctr"/>
          <a:lstStyle/>
          <a:p>
            <a:pPr algn="ctr"/>
            <a:r>
              <a:rPr lang="ja-JP" altLang="en-US" sz="1000">
                <a:solidFill>
                  <a:srgbClr val="000000"/>
                </a:solidFill>
                <a:ea typeface="HGPｺﾞｼｯｸE" pitchFamily="50" charset="-128"/>
              </a:rPr>
              <a:t>　</a:t>
            </a:r>
          </a:p>
        </p:txBody>
      </p:sp>
      <p:sp>
        <p:nvSpPr>
          <p:cNvPr id="12314" name="Text Box 107"/>
          <p:cNvSpPr txBox="1">
            <a:spLocks noChangeArrowheads="1"/>
          </p:cNvSpPr>
          <p:nvPr/>
        </p:nvSpPr>
        <p:spPr bwMode="auto">
          <a:xfrm>
            <a:off x="539750" y="6429375"/>
            <a:ext cx="8064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1000"/>
              </a:lnSpc>
              <a:spcBef>
                <a:spcPct val="50000"/>
              </a:spcBef>
            </a:pPr>
            <a:r>
              <a:rPr lang="ja-JP" altLang="en-US" sz="1200">
                <a:solidFill>
                  <a:srgbClr val="000000"/>
                </a:solidFill>
              </a:rPr>
              <a:t>凡例：　　　　主に大阪府・大阪市で取り組むもの　　　　　　　　　　国、自治体（大阪府・大阪市除く）、民間等で取り組むもの</a:t>
            </a:r>
            <a:endParaRPr lang="en-US" altLang="ja-JP" sz="1200">
              <a:solidFill>
                <a:srgbClr val="000000"/>
              </a:solidFill>
            </a:endParaRPr>
          </a:p>
          <a:p>
            <a:pPr eaLnBrk="1" hangingPunct="1">
              <a:lnSpc>
                <a:spcPts val="1000"/>
              </a:lnSpc>
              <a:spcBef>
                <a:spcPct val="50000"/>
              </a:spcBef>
            </a:pPr>
            <a:r>
              <a:rPr lang="ja-JP" altLang="en-US" sz="1200">
                <a:solidFill>
                  <a:srgbClr val="000000"/>
                </a:solidFill>
              </a:rPr>
              <a:t>　　　　（大阪府・大阪市が主体の一員であるものを含む）　　　</a:t>
            </a:r>
          </a:p>
        </p:txBody>
      </p:sp>
      <p:cxnSp>
        <p:nvCxnSpPr>
          <p:cNvPr id="38" name="直線コネクタ 37"/>
          <p:cNvCxnSpPr/>
          <p:nvPr/>
        </p:nvCxnSpPr>
        <p:spPr>
          <a:xfrm>
            <a:off x="250825" y="5492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316" name="テキスト ボックス 38"/>
          <p:cNvSpPr txBox="1">
            <a:spLocks noChangeArrowheads="1"/>
          </p:cNvSpPr>
          <p:nvPr/>
        </p:nvSpPr>
        <p:spPr bwMode="auto">
          <a:xfrm>
            <a:off x="250825" y="149225"/>
            <a:ext cx="7850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Meiryo UI" pitchFamily="50" charset="-128"/>
                <a:ea typeface="Meiryo UI" pitchFamily="50" charset="-128"/>
                <a:cs typeface="Meiryo UI" pitchFamily="50" charset="-128"/>
              </a:rPr>
              <a:t>５．都市の再生</a:t>
            </a:r>
            <a:endParaRPr lang="en-US" altLang="ja-JP" sz="2000">
              <a:latin typeface="Meiryo UI" pitchFamily="50" charset="-128"/>
              <a:ea typeface="Meiryo UI" pitchFamily="50" charset="-128"/>
              <a:cs typeface="Meiryo UI" pitchFamily="50" charset="-128"/>
            </a:endParaRPr>
          </a:p>
        </p:txBody>
      </p:sp>
      <p:sp>
        <p:nvSpPr>
          <p:cNvPr id="12317" name="Line 69"/>
          <p:cNvSpPr>
            <a:spLocks noChangeShapeType="1"/>
          </p:cNvSpPr>
          <p:nvPr/>
        </p:nvSpPr>
        <p:spPr bwMode="auto">
          <a:xfrm flipV="1">
            <a:off x="3692525" y="4549775"/>
            <a:ext cx="50196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18" name="Rectangle 62"/>
          <p:cNvSpPr>
            <a:spLocks noChangeArrowheads="1"/>
          </p:cNvSpPr>
          <p:nvPr/>
        </p:nvSpPr>
        <p:spPr bwMode="auto">
          <a:xfrm>
            <a:off x="2768600" y="4219575"/>
            <a:ext cx="947738" cy="400050"/>
          </a:xfrm>
          <a:prstGeom prst="rect">
            <a:avLst/>
          </a:prstGeom>
          <a:solidFill>
            <a:schemeClr val="accent1"/>
          </a:solidFill>
          <a:ln w="3175">
            <a:solidFill>
              <a:schemeClr val="tx1"/>
            </a:solidFill>
            <a:miter lim="800000"/>
            <a:headEnd/>
            <a:tailEnd/>
          </a:ln>
        </p:spPr>
        <p:txBody>
          <a:bodyPr lIns="54000" rIns="54000" anchor="ctr">
            <a:spAutoFit/>
          </a:bodyPr>
          <a:lstStyle/>
          <a:p>
            <a:pPr algn="ctr"/>
            <a:r>
              <a:rPr lang="ja-JP" altLang="en-US" sz="1000">
                <a:ea typeface="HGPｺﾞｼｯｸE" pitchFamily="50" charset="-128"/>
              </a:rPr>
              <a:t>再生に向けた取組展開</a:t>
            </a:r>
          </a:p>
        </p:txBody>
      </p:sp>
      <p:sp>
        <p:nvSpPr>
          <p:cNvPr id="12319" name="Rectangle 66"/>
          <p:cNvSpPr>
            <a:spLocks noChangeArrowheads="1"/>
          </p:cNvSpPr>
          <p:nvPr/>
        </p:nvSpPr>
        <p:spPr bwMode="auto">
          <a:xfrm>
            <a:off x="2741613" y="3522663"/>
            <a:ext cx="1341437" cy="508000"/>
          </a:xfrm>
          <a:prstGeom prst="rect">
            <a:avLst/>
          </a:prstGeom>
          <a:solidFill>
            <a:schemeClr val="accent1"/>
          </a:solidFill>
          <a:ln w="3175">
            <a:solidFill>
              <a:schemeClr val="tx1"/>
            </a:solidFill>
            <a:miter lim="800000"/>
            <a:headEnd/>
            <a:tailEnd/>
          </a:ln>
        </p:spPr>
        <p:txBody>
          <a:bodyPr lIns="54000" rIns="54000" anchor="ctr"/>
          <a:lstStyle/>
          <a:p>
            <a:pPr algn="ctr"/>
            <a:endParaRPr lang="en-US" altLang="ja-JP" sz="1000">
              <a:solidFill>
                <a:srgbClr val="000000"/>
              </a:solidFill>
              <a:ea typeface="HGPｺﾞｼｯｸE" pitchFamily="50" charset="-128"/>
            </a:endParaRPr>
          </a:p>
          <a:p>
            <a:pPr algn="ctr"/>
            <a:r>
              <a:rPr lang="ja-JP" altLang="en-US" sz="1000">
                <a:ea typeface="HGPｺﾞｼｯｸE" pitchFamily="50" charset="-128"/>
              </a:rPr>
              <a:t>府住宅まちづくりマスタープランの策定</a:t>
            </a:r>
          </a:p>
          <a:p>
            <a:pPr algn="ctr"/>
            <a:endParaRPr lang="ja-JP" altLang="en-US" sz="1000">
              <a:solidFill>
                <a:srgbClr val="000000"/>
              </a:solidFill>
              <a:ea typeface="HGPｺﾞｼｯｸE" pitchFamily="50" charset="-128"/>
            </a:endParaRPr>
          </a:p>
        </p:txBody>
      </p:sp>
      <p:sp>
        <p:nvSpPr>
          <p:cNvPr id="12320" name="Line 24"/>
          <p:cNvSpPr>
            <a:spLocks noChangeShapeType="1"/>
          </p:cNvSpPr>
          <p:nvPr/>
        </p:nvSpPr>
        <p:spPr bwMode="auto">
          <a:xfrm flipV="1">
            <a:off x="4083050" y="3911600"/>
            <a:ext cx="47402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21" name="Line 24"/>
          <p:cNvSpPr>
            <a:spLocks noChangeShapeType="1"/>
          </p:cNvSpPr>
          <p:nvPr/>
        </p:nvSpPr>
        <p:spPr bwMode="auto">
          <a:xfrm flipV="1">
            <a:off x="4322763" y="3035300"/>
            <a:ext cx="45005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22" name="Rectangle 151"/>
          <p:cNvSpPr>
            <a:spLocks noChangeArrowheads="1"/>
          </p:cNvSpPr>
          <p:nvPr/>
        </p:nvSpPr>
        <p:spPr bwMode="auto">
          <a:xfrm>
            <a:off x="4427538" y="2603500"/>
            <a:ext cx="419100" cy="785813"/>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ea typeface="HGPｺﾞｼｯｸE" pitchFamily="50" charset="-128"/>
              </a:rPr>
              <a:t>推進体制</a:t>
            </a:r>
            <a:endParaRPr lang="en-US" altLang="ja-JP" sz="1000">
              <a:ea typeface="HGPｺﾞｼｯｸE" pitchFamily="50" charset="-128"/>
            </a:endParaRPr>
          </a:p>
          <a:p>
            <a:pPr algn="ctr"/>
            <a:r>
              <a:rPr lang="ja-JP" altLang="en-US" sz="1000">
                <a:ea typeface="HGPｺﾞｼｯｸE" pitchFamily="50" charset="-128"/>
              </a:rPr>
              <a:t>・組織の構築</a:t>
            </a:r>
          </a:p>
        </p:txBody>
      </p:sp>
      <p:sp>
        <p:nvSpPr>
          <p:cNvPr id="12323" name="Rectangle 51"/>
          <p:cNvSpPr>
            <a:spLocks noChangeArrowheads="1"/>
          </p:cNvSpPr>
          <p:nvPr/>
        </p:nvSpPr>
        <p:spPr bwMode="auto">
          <a:xfrm>
            <a:off x="5435600" y="2635250"/>
            <a:ext cx="3024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ea typeface="HGPｺﾞｼｯｸE" pitchFamily="50" charset="-128"/>
              </a:rPr>
              <a:t>多様な価値を創造する大都市・大阪の実現に向け、民間を含めたオール大阪体制で取組みを推進</a:t>
            </a:r>
          </a:p>
        </p:txBody>
      </p:sp>
      <p:sp>
        <p:nvSpPr>
          <p:cNvPr id="12324" name="Rectangle 60"/>
          <p:cNvSpPr>
            <a:spLocks noChangeArrowheads="1"/>
          </p:cNvSpPr>
          <p:nvPr/>
        </p:nvSpPr>
        <p:spPr bwMode="auto">
          <a:xfrm>
            <a:off x="4067175" y="3357563"/>
            <a:ext cx="506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中古住宅流通・リフォーム市場の魅力化・活性化</a:t>
            </a:r>
            <a:endParaRPr lang="en-US" altLang="ja-JP" sz="1000">
              <a:ea typeface="HGPｺﾞｼｯｸE" pitchFamily="50" charset="-128"/>
            </a:endParaRPr>
          </a:p>
          <a:p>
            <a:r>
              <a:rPr lang="ja-JP" altLang="en-US" sz="1000">
                <a:ea typeface="HGPｺﾞｼｯｸE" pitchFamily="50" charset="-128"/>
              </a:rPr>
              <a:t>民間賃貸住宅を活用した新たな住宅セーフティネットの構築、公的住宅資産の有効活用等</a:t>
            </a:r>
          </a:p>
        </p:txBody>
      </p:sp>
      <p:sp>
        <p:nvSpPr>
          <p:cNvPr id="12325" name="Line 69"/>
          <p:cNvSpPr>
            <a:spLocks noChangeShapeType="1"/>
          </p:cNvSpPr>
          <p:nvPr/>
        </p:nvSpPr>
        <p:spPr bwMode="auto">
          <a:xfrm flipV="1">
            <a:off x="4740275" y="5010150"/>
            <a:ext cx="4078288" cy="9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26" name="Rectangle 63"/>
          <p:cNvSpPr>
            <a:spLocks noChangeArrowheads="1"/>
          </p:cNvSpPr>
          <p:nvPr/>
        </p:nvSpPr>
        <p:spPr bwMode="auto">
          <a:xfrm>
            <a:off x="7138988" y="4619625"/>
            <a:ext cx="2016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nchor="ctr">
            <a:spAutoFit/>
          </a:bodyPr>
          <a:lstStyle/>
          <a:p>
            <a:pPr algn="ctr"/>
            <a:r>
              <a:rPr lang="ja-JP" altLang="en-US" sz="1000">
                <a:ea typeface="HGPｺﾞｼｯｸE" pitchFamily="50" charset="-128"/>
              </a:rPr>
              <a:t>地域主導の新たな組織</a:t>
            </a:r>
            <a:endParaRPr lang="en-US" altLang="ja-JP" sz="1000">
              <a:ea typeface="HGPｺﾞｼｯｸE" pitchFamily="50" charset="-128"/>
            </a:endParaRPr>
          </a:p>
          <a:p>
            <a:pPr algn="ctr"/>
            <a:r>
              <a:rPr lang="ja-JP" altLang="en-US" sz="1000">
                <a:ea typeface="HGPｺﾞｼｯｸE" pitchFamily="50" charset="-128"/>
              </a:rPr>
              <a:t>によるまちづくりの展開</a:t>
            </a:r>
            <a:endParaRPr lang="en-US" altLang="ja-JP" sz="1000">
              <a:ea typeface="HGPｺﾞｼｯｸE" pitchFamily="50" charset="-128"/>
            </a:endParaRPr>
          </a:p>
        </p:txBody>
      </p:sp>
      <p:sp>
        <p:nvSpPr>
          <p:cNvPr id="12327" name="Line 75"/>
          <p:cNvSpPr>
            <a:spLocks noChangeShapeType="1"/>
          </p:cNvSpPr>
          <p:nvPr/>
        </p:nvSpPr>
        <p:spPr bwMode="auto">
          <a:xfrm flipV="1">
            <a:off x="3575050" y="5600700"/>
            <a:ext cx="51196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28" name="Rectangle 55"/>
          <p:cNvSpPr>
            <a:spLocks noChangeArrowheads="1"/>
          </p:cNvSpPr>
          <p:nvPr/>
        </p:nvSpPr>
        <p:spPr bwMode="auto">
          <a:xfrm>
            <a:off x="2711450" y="5384800"/>
            <a:ext cx="1019175" cy="400050"/>
          </a:xfrm>
          <a:prstGeom prst="rect">
            <a:avLst/>
          </a:prstGeom>
          <a:solidFill>
            <a:schemeClr val="accent1"/>
          </a:solidFill>
          <a:ln w="3175">
            <a:solidFill>
              <a:schemeClr val="tx1"/>
            </a:solidFill>
            <a:miter lim="800000"/>
            <a:headEnd/>
            <a:tailEnd/>
          </a:ln>
        </p:spPr>
        <p:txBody>
          <a:bodyPr lIns="0" rIns="0" anchor="ctr">
            <a:spAutoFit/>
          </a:bodyPr>
          <a:lstStyle/>
          <a:p>
            <a:pPr algn="ctr"/>
            <a:r>
              <a:rPr lang="ja-JP" altLang="en-US" sz="1000">
                <a:ea typeface="HGPｺﾞｼｯｸE" pitchFamily="50" charset="-128"/>
              </a:rPr>
              <a:t>府密集市街地</a:t>
            </a:r>
            <a:endParaRPr lang="en-US" altLang="ja-JP" sz="1000">
              <a:ea typeface="HGPｺﾞｼｯｸE" pitchFamily="50" charset="-128"/>
            </a:endParaRPr>
          </a:p>
          <a:p>
            <a:pPr algn="ctr"/>
            <a:r>
              <a:rPr lang="ja-JP" altLang="en-US" sz="1000">
                <a:ea typeface="HGPｺﾞｼｯｸE" pitchFamily="50" charset="-128"/>
              </a:rPr>
              <a:t>整備方針の策定</a:t>
            </a:r>
          </a:p>
        </p:txBody>
      </p:sp>
      <p:sp>
        <p:nvSpPr>
          <p:cNvPr id="12329" name="Rectangle 53"/>
          <p:cNvSpPr>
            <a:spLocks noChangeArrowheads="1"/>
          </p:cNvSpPr>
          <p:nvPr/>
        </p:nvSpPr>
        <p:spPr bwMode="auto">
          <a:xfrm>
            <a:off x="3851275" y="5384800"/>
            <a:ext cx="995363" cy="400050"/>
          </a:xfrm>
          <a:prstGeom prst="rect">
            <a:avLst/>
          </a:prstGeom>
          <a:solidFill>
            <a:schemeClr val="accent1"/>
          </a:solidFill>
          <a:ln w="3175">
            <a:solidFill>
              <a:schemeClr val="tx1"/>
            </a:solidFill>
            <a:miter lim="800000"/>
            <a:headEnd/>
            <a:tailEnd/>
          </a:ln>
        </p:spPr>
        <p:txBody>
          <a:bodyPr lIns="0" rIns="0" bIns="0" anchor="ctr"/>
          <a:lstStyle/>
          <a:p>
            <a:pPr algn="ctr"/>
            <a:r>
              <a:rPr lang="ja-JP" altLang="en-US" sz="1000">
                <a:ea typeface="HGPｺﾞｼｯｸE" pitchFamily="50" charset="-128"/>
              </a:rPr>
              <a:t>市整備アクションプログラム作成</a:t>
            </a:r>
          </a:p>
        </p:txBody>
      </p:sp>
      <p:sp>
        <p:nvSpPr>
          <p:cNvPr id="12330" name="Rectangle 51"/>
          <p:cNvSpPr>
            <a:spLocks noChangeArrowheads="1"/>
          </p:cNvSpPr>
          <p:nvPr/>
        </p:nvSpPr>
        <p:spPr bwMode="auto">
          <a:xfrm>
            <a:off x="5146675" y="5184775"/>
            <a:ext cx="3313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latin typeface="HGSｺﾞｼｯｸE" pitchFamily="50" charset="-128"/>
                <a:ea typeface="HGSｺﾞｼｯｸE" pitchFamily="50" charset="-128"/>
                <a:cs typeface="Meiryo UI" pitchFamily="50" charset="-128"/>
              </a:rPr>
              <a:t>府市で老朽住宅除却や道路・公園の整備等を進め、</a:t>
            </a:r>
            <a:endParaRPr lang="en-US" altLang="ja-JP" sz="1000">
              <a:latin typeface="HGSｺﾞｼｯｸE" pitchFamily="50" charset="-128"/>
              <a:ea typeface="HGSｺﾞｼｯｸE" pitchFamily="50" charset="-128"/>
              <a:cs typeface="Meiryo UI" pitchFamily="50" charset="-128"/>
            </a:endParaRPr>
          </a:p>
          <a:p>
            <a:r>
              <a:rPr lang="ja-JP" altLang="en-US" sz="1000">
                <a:latin typeface="HGSｺﾞｼｯｸE" pitchFamily="50" charset="-128"/>
                <a:ea typeface="HGSｺﾞｼｯｸE" pitchFamily="50" charset="-128"/>
                <a:cs typeface="Meiryo UI" pitchFamily="50" charset="-128"/>
              </a:rPr>
              <a:t>「地震時等に著しく危険な密集市街地」を解消</a:t>
            </a:r>
            <a:r>
              <a:rPr lang="en-US" altLang="ja-JP" sz="1000">
                <a:latin typeface="HGSｺﾞｼｯｸE" pitchFamily="50" charset="-128"/>
                <a:ea typeface="HGSｺﾞｼｯｸE" pitchFamily="50" charset="-128"/>
                <a:cs typeface="Meiryo UI" pitchFamily="50" charset="-128"/>
              </a:rPr>
              <a:t>(H32</a:t>
            </a:r>
            <a:r>
              <a:rPr lang="ja-JP" altLang="en-US" sz="1000">
                <a:latin typeface="HGSｺﾞｼｯｸE" pitchFamily="50" charset="-128"/>
                <a:ea typeface="HGSｺﾞｼｯｸE" pitchFamily="50" charset="-128"/>
                <a:cs typeface="Meiryo UI" pitchFamily="50" charset="-128"/>
              </a:rPr>
              <a:t>）</a:t>
            </a:r>
          </a:p>
        </p:txBody>
      </p:sp>
      <p:sp>
        <p:nvSpPr>
          <p:cNvPr id="12331" name="Rectangle 60"/>
          <p:cNvSpPr>
            <a:spLocks noChangeArrowheads="1"/>
          </p:cNvSpPr>
          <p:nvPr/>
        </p:nvSpPr>
        <p:spPr bwMode="auto">
          <a:xfrm>
            <a:off x="4060825" y="4030663"/>
            <a:ext cx="345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ja-JP" altLang="en-US" sz="1000">
                <a:ea typeface="HGPｺﾞｼｯｸE" pitchFamily="50" charset="-128"/>
              </a:rPr>
              <a:t>近大医学部等の移転等も踏まえた泉ヶ丘駅前地域の活性化、公的賃貸住宅再生、近隣センターの再生等</a:t>
            </a:r>
          </a:p>
        </p:txBody>
      </p:sp>
      <p:sp>
        <p:nvSpPr>
          <p:cNvPr id="12332" name="Rectangle 51"/>
          <p:cNvSpPr>
            <a:spLocks noChangeArrowheads="1"/>
          </p:cNvSpPr>
          <p:nvPr/>
        </p:nvSpPr>
        <p:spPr bwMode="auto">
          <a:xfrm>
            <a:off x="6380163" y="5692775"/>
            <a:ext cx="2332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latin typeface="HGSｺﾞｼｯｸE" pitchFamily="50" charset="-128"/>
                <a:ea typeface="HGSｺﾞｼｯｸE" pitchFamily="50" charset="-128"/>
                <a:cs typeface="Meiryo UI" pitchFamily="50" charset="-128"/>
              </a:rPr>
              <a:t>木造住宅、沿道建築物・大規模建築物等の耐震化促進</a:t>
            </a:r>
          </a:p>
        </p:txBody>
      </p:sp>
      <p:sp>
        <p:nvSpPr>
          <p:cNvPr id="12333" name="Line 75"/>
          <p:cNvSpPr>
            <a:spLocks noChangeShapeType="1"/>
          </p:cNvSpPr>
          <p:nvPr/>
        </p:nvSpPr>
        <p:spPr bwMode="auto">
          <a:xfrm flipV="1">
            <a:off x="4437063" y="6118225"/>
            <a:ext cx="43116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7" name="Rectangle 53"/>
          <p:cNvSpPr>
            <a:spLocks noChangeArrowheads="1"/>
          </p:cNvSpPr>
          <p:nvPr/>
        </p:nvSpPr>
        <p:spPr bwMode="auto">
          <a:xfrm>
            <a:off x="5146675" y="5918200"/>
            <a:ext cx="1190625" cy="400050"/>
          </a:xfrm>
          <a:prstGeom prst="rect">
            <a:avLst/>
          </a:prstGeom>
          <a:solidFill>
            <a:schemeClr val="accent1"/>
          </a:solidFill>
          <a:ln w="3175">
            <a:solidFill>
              <a:schemeClr val="tx1"/>
            </a:solidFill>
            <a:miter lim="800000"/>
            <a:headEnd/>
            <a:tailEnd/>
          </a:ln>
        </p:spPr>
        <p:txBody>
          <a:bodyPr lIns="54000" rIns="54000" anchor="ctr"/>
          <a:lstStyle/>
          <a:p>
            <a:pPr algn="ctr">
              <a:defRPr/>
            </a:pPr>
            <a:r>
              <a:rPr lang="ja-JP" altLang="en-US" sz="1000" dirty="0">
                <a:ea typeface="HGPｺﾞｼｯｸE" pitchFamily="50" charset="-128"/>
              </a:rPr>
              <a:t>新たな計画の策定</a:t>
            </a:r>
          </a:p>
        </p:txBody>
      </p:sp>
      <p:sp>
        <p:nvSpPr>
          <p:cNvPr id="12335" name="Rectangle 55"/>
          <p:cNvSpPr>
            <a:spLocks noChangeArrowheads="1"/>
          </p:cNvSpPr>
          <p:nvPr/>
        </p:nvSpPr>
        <p:spPr bwMode="auto">
          <a:xfrm>
            <a:off x="2725738" y="5918200"/>
            <a:ext cx="1727200" cy="400050"/>
          </a:xfrm>
          <a:prstGeom prst="rect">
            <a:avLst/>
          </a:prstGeom>
          <a:solidFill>
            <a:schemeClr val="accent1"/>
          </a:solidFill>
          <a:ln w="3175">
            <a:solidFill>
              <a:schemeClr val="tx1"/>
            </a:solidFill>
            <a:miter lim="800000"/>
            <a:headEnd/>
            <a:tailEnd/>
          </a:ln>
        </p:spPr>
        <p:txBody>
          <a:bodyPr anchor="ctr">
            <a:spAutoFit/>
          </a:bodyPr>
          <a:lstStyle/>
          <a:p>
            <a:pPr algn="ctr"/>
            <a:r>
              <a:rPr lang="ja-JP" altLang="en-US" sz="1000">
                <a:ea typeface="HGPｺﾞｼｯｸE" pitchFamily="50" charset="-128"/>
              </a:rPr>
              <a:t>大阪府住宅・建築物耐震</a:t>
            </a:r>
            <a:endParaRPr lang="en-US" altLang="ja-JP" sz="1000">
              <a:ea typeface="HGPｺﾞｼｯｸE" pitchFamily="50" charset="-128"/>
            </a:endParaRPr>
          </a:p>
          <a:p>
            <a:pPr algn="ctr"/>
            <a:r>
              <a:rPr lang="ja-JP" altLang="en-US" sz="1000">
                <a:ea typeface="HGPｺﾞｼｯｸE" pitchFamily="50" charset="-128"/>
              </a:rPr>
              <a:t>１０ヵ年戦略プラン</a:t>
            </a:r>
          </a:p>
        </p:txBody>
      </p:sp>
      <p:sp>
        <p:nvSpPr>
          <p:cNvPr id="59" name="Rectangle 68"/>
          <p:cNvSpPr>
            <a:spLocks noChangeArrowheads="1"/>
          </p:cNvSpPr>
          <p:nvPr/>
        </p:nvSpPr>
        <p:spPr bwMode="auto">
          <a:xfrm>
            <a:off x="4943913" y="4733925"/>
            <a:ext cx="2412206" cy="377796"/>
          </a:xfrm>
          <a:prstGeom prst="rect">
            <a:avLst/>
          </a:prstGeom>
          <a:solidFill>
            <a:schemeClr val="accent1"/>
          </a:solidFill>
          <a:ln w="3175">
            <a:solidFill>
              <a:schemeClr val="tx1"/>
            </a:solidFill>
            <a:miter lim="800000"/>
            <a:headEnd/>
            <a:tailEnd/>
          </a:ln>
        </p:spPr>
        <p:txBody>
          <a:bodyPr wrap="none" anchor="ctr"/>
          <a:lstStyle/>
          <a:p>
            <a:pPr algn="ctr">
              <a:defRPr/>
            </a:pPr>
            <a:r>
              <a:rPr lang="ja-JP" altLang="en-US" sz="1000" dirty="0">
                <a:ea typeface="HGPｺﾞｼｯｸE" pitchFamily="50" charset="-128"/>
              </a:rPr>
              <a:t>公共資産の管理や都市計画権限の付与、</a:t>
            </a:r>
            <a:endParaRPr lang="en-US" altLang="ja-JP" sz="1000" dirty="0">
              <a:ea typeface="HGPｺﾞｼｯｸE" pitchFamily="50" charset="-128"/>
            </a:endParaRPr>
          </a:p>
          <a:p>
            <a:pPr algn="ctr">
              <a:defRPr/>
            </a:pPr>
            <a:r>
              <a:rPr lang="ja-JP" altLang="en-US" sz="1000" dirty="0">
                <a:ea typeface="HGPｺﾞｼｯｸE" pitchFamily="50" charset="-128"/>
              </a:rPr>
              <a:t>事業資金の確保等</a:t>
            </a:r>
            <a:endParaRPr lang="ja-JP" altLang="en-US" sz="1000" strike="dblStrike" dirty="0">
              <a:ea typeface="HGPｺﾞｼｯｸE" pitchFamily="50" charset="-128"/>
            </a:endParaRPr>
          </a:p>
        </p:txBody>
      </p:sp>
      <p:sp>
        <p:nvSpPr>
          <p:cNvPr id="12337" name="Rectangle 50"/>
          <p:cNvSpPr>
            <a:spLocks noChangeArrowheads="1"/>
          </p:cNvSpPr>
          <p:nvPr/>
        </p:nvSpPr>
        <p:spPr bwMode="auto">
          <a:xfrm>
            <a:off x="2832526" y="4838621"/>
            <a:ext cx="1929548" cy="246221"/>
          </a:xfrm>
          <a:prstGeom prst="rect">
            <a:avLst/>
          </a:prstGeom>
          <a:solidFill>
            <a:schemeClr val="accent1"/>
          </a:solidFill>
          <a:ln w="3175">
            <a:solidFill>
              <a:schemeClr val="tx1"/>
            </a:solidFill>
            <a:miter lim="800000"/>
            <a:headEnd/>
            <a:tailEnd/>
          </a:ln>
        </p:spPr>
        <p:txBody>
          <a:bodyPr wrap="none" lIns="72000" rIns="72000" anchor="ctr">
            <a:spAutoFit/>
          </a:bodyPr>
          <a:lstStyle/>
          <a:p>
            <a:pPr algn="ctr"/>
            <a:r>
              <a:rPr lang="ja-JP" altLang="en-US" sz="1000">
                <a:ea typeface="HGPｺﾞｼｯｸE" pitchFamily="50" charset="-128"/>
              </a:rPr>
              <a:t>自律的</a:t>
            </a:r>
            <a:r>
              <a:rPr lang="en-US" altLang="ja-JP" sz="1000">
                <a:ea typeface="HGPｺﾞｼｯｸE" pitchFamily="50" charset="-128"/>
              </a:rPr>
              <a:t>PPP</a:t>
            </a:r>
            <a:r>
              <a:rPr lang="ja-JP" altLang="en-US" sz="1000">
                <a:ea typeface="HGPｺﾞｼｯｸE" pitchFamily="50" charset="-128"/>
              </a:rPr>
              <a:t>組織（</a:t>
            </a:r>
            <a:r>
              <a:rPr lang="en-US" altLang="ja-JP" sz="1000">
                <a:ea typeface="HGPｺﾞｼｯｸE" pitchFamily="50" charset="-128"/>
              </a:rPr>
              <a:t>CID</a:t>
            </a:r>
            <a:r>
              <a:rPr lang="ja-JP" altLang="en-US" sz="1000">
                <a:ea typeface="HGPｺﾞｼｯｸE" pitchFamily="50" charset="-128"/>
              </a:rPr>
              <a:t>組織）の提案</a:t>
            </a:r>
          </a:p>
        </p:txBody>
      </p:sp>
      <p:sp>
        <p:nvSpPr>
          <p:cNvPr id="12338" name="Rectangle 66"/>
          <p:cNvSpPr>
            <a:spLocks noChangeArrowheads="1"/>
          </p:cNvSpPr>
          <p:nvPr/>
        </p:nvSpPr>
        <p:spPr bwMode="auto">
          <a:xfrm>
            <a:off x="5075238" y="3722688"/>
            <a:ext cx="1341437" cy="307975"/>
          </a:xfrm>
          <a:prstGeom prst="rect">
            <a:avLst/>
          </a:prstGeom>
          <a:solidFill>
            <a:schemeClr val="accent1"/>
          </a:solidFill>
          <a:ln w="3175">
            <a:solidFill>
              <a:schemeClr val="tx1"/>
            </a:solidFill>
            <a:miter lim="800000"/>
            <a:headEnd/>
            <a:tailEnd/>
          </a:ln>
        </p:spPr>
        <p:txBody>
          <a:bodyPr lIns="54000" rIns="54000" anchor="ctr"/>
          <a:lstStyle/>
          <a:p>
            <a:pPr algn="ctr"/>
            <a:endParaRPr lang="en-US" altLang="ja-JP" sz="1000">
              <a:ea typeface="HGPｺﾞｼｯｸE" pitchFamily="50" charset="-128"/>
            </a:endParaRPr>
          </a:p>
          <a:p>
            <a:pPr algn="ctr"/>
            <a:r>
              <a:rPr lang="ja-JP" altLang="en-US" sz="1000">
                <a:ea typeface="HGPｺﾞｼｯｸE" pitchFamily="50" charset="-128"/>
              </a:rPr>
              <a:t>マスタープランの改定</a:t>
            </a:r>
          </a:p>
          <a:p>
            <a:pPr algn="ctr"/>
            <a:endParaRPr lang="ja-JP" altLang="en-US" sz="1000">
              <a:ea typeface="HGPｺﾞｼｯｸE" pitchFamily="50" charset="-128"/>
            </a:endParaRPr>
          </a:p>
        </p:txBody>
      </p:sp>
      <p:sp>
        <p:nvSpPr>
          <p:cNvPr id="12339" name="Rectangle 66"/>
          <p:cNvSpPr>
            <a:spLocks noChangeArrowheads="1"/>
          </p:cNvSpPr>
          <p:nvPr/>
        </p:nvSpPr>
        <p:spPr bwMode="auto">
          <a:xfrm>
            <a:off x="5075238" y="4395788"/>
            <a:ext cx="1341437" cy="307975"/>
          </a:xfrm>
          <a:prstGeom prst="rect">
            <a:avLst/>
          </a:prstGeom>
          <a:solidFill>
            <a:schemeClr val="accent1"/>
          </a:solidFill>
          <a:ln w="3175">
            <a:solidFill>
              <a:schemeClr val="tx1"/>
            </a:solidFill>
            <a:miter lim="800000"/>
            <a:headEnd/>
            <a:tailEnd/>
          </a:ln>
        </p:spPr>
        <p:txBody>
          <a:bodyPr lIns="54000" rIns="54000" anchor="ctr"/>
          <a:lstStyle/>
          <a:p>
            <a:pPr algn="ctr"/>
            <a:r>
              <a:rPr lang="ja-JP" altLang="en-US" sz="1000" dirty="0">
                <a:ea typeface="HGPｺﾞｼｯｸE" pitchFamily="50" charset="-128"/>
              </a:rPr>
              <a:t>泉ヶ丘駅前地域</a:t>
            </a:r>
            <a:endParaRPr lang="en-US" altLang="ja-JP" sz="1000" dirty="0">
              <a:ea typeface="HGPｺﾞｼｯｸE" pitchFamily="50" charset="-128"/>
            </a:endParaRPr>
          </a:p>
          <a:p>
            <a:pPr algn="ctr"/>
            <a:r>
              <a:rPr lang="ja-JP" altLang="en-US" sz="1000" dirty="0">
                <a:ea typeface="HGPｺﾞｼｯｸE" pitchFamily="50" charset="-128"/>
              </a:rPr>
              <a:t>活性化ビジョンの改訂</a:t>
            </a:r>
          </a:p>
        </p:txBody>
      </p:sp>
      <p:sp>
        <p:nvSpPr>
          <p:cNvPr id="12340" name="Rectangle 49"/>
          <p:cNvSpPr>
            <a:spLocks noChangeArrowheads="1"/>
          </p:cNvSpPr>
          <p:nvPr/>
        </p:nvSpPr>
        <p:spPr bwMode="auto">
          <a:xfrm>
            <a:off x="395288" y="1042988"/>
            <a:ext cx="3603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vert="eaVert" anchor="ctr"/>
          <a:lstStyle/>
          <a:p>
            <a:pPr algn="ctr"/>
            <a:r>
              <a:rPr lang="ja-JP" altLang="en-US" sz="1100">
                <a:solidFill>
                  <a:srgbClr val="000000"/>
                </a:solidFill>
                <a:ea typeface="HGPｺﾞｼｯｸE" pitchFamily="50" charset="-128"/>
              </a:rPr>
              <a:t>ハイエンドな</a:t>
            </a:r>
            <a:endParaRPr lang="en-US" altLang="ja-JP" sz="1100">
              <a:solidFill>
                <a:srgbClr val="000000"/>
              </a:solidFill>
              <a:ea typeface="HGPｺﾞｼｯｸE" pitchFamily="50" charset="-128"/>
            </a:endParaRPr>
          </a:p>
          <a:p>
            <a:pPr algn="ctr"/>
            <a:r>
              <a:rPr lang="ja-JP" altLang="en-US" sz="1100">
                <a:solidFill>
                  <a:srgbClr val="000000"/>
                </a:solidFill>
                <a:ea typeface="HGPｺﾞｼｯｸE" pitchFamily="50" charset="-128"/>
              </a:rPr>
              <a:t>都市の実現</a:t>
            </a:r>
          </a:p>
        </p:txBody>
      </p:sp>
      <p:sp>
        <p:nvSpPr>
          <p:cNvPr id="12341" name="Line 24"/>
          <p:cNvSpPr>
            <a:spLocks noChangeShapeType="1"/>
          </p:cNvSpPr>
          <p:nvPr/>
        </p:nvSpPr>
        <p:spPr bwMode="auto">
          <a:xfrm>
            <a:off x="3822700" y="1740818"/>
            <a:ext cx="4926013" cy="31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342" name="Rectangle 51"/>
          <p:cNvSpPr>
            <a:spLocks noChangeArrowheads="1"/>
          </p:cNvSpPr>
          <p:nvPr/>
        </p:nvSpPr>
        <p:spPr bwMode="auto">
          <a:xfrm>
            <a:off x="5435600" y="1340768"/>
            <a:ext cx="2663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p>
            <a:r>
              <a:rPr lang="ja-JP" altLang="en-US" sz="1000">
                <a:solidFill>
                  <a:srgbClr val="000000"/>
                </a:solidFill>
                <a:ea typeface="HGPｺﾞｼｯｸE" pitchFamily="50" charset="-128"/>
              </a:rPr>
              <a:t>税減免・規制緩和・財政支援等の実施による</a:t>
            </a:r>
            <a:endParaRPr lang="en-US" altLang="ja-JP" sz="1000">
              <a:solidFill>
                <a:srgbClr val="000000"/>
              </a:solidFill>
              <a:ea typeface="HGPｺﾞｼｯｸE" pitchFamily="50" charset="-128"/>
            </a:endParaRPr>
          </a:p>
          <a:p>
            <a:r>
              <a:rPr lang="ja-JP" altLang="en-US" sz="1000">
                <a:solidFill>
                  <a:srgbClr val="000000"/>
                </a:solidFill>
                <a:ea typeface="HGPｺﾞｼｯｸE" pitchFamily="50" charset="-128"/>
              </a:rPr>
              <a:t>高次都市機能の集積促進</a:t>
            </a:r>
          </a:p>
        </p:txBody>
      </p:sp>
      <p:sp>
        <p:nvSpPr>
          <p:cNvPr id="12343" name="Rectangle 54"/>
          <p:cNvSpPr>
            <a:spLocks noChangeArrowheads="1"/>
          </p:cNvSpPr>
          <p:nvPr/>
        </p:nvSpPr>
        <p:spPr bwMode="auto">
          <a:xfrm>
            <a:off x="2697163" y="1466180"/>
            <a:ext cx="1155700" cy="552450"/>
          </a:xfrm>
          <a:prstGeom prst="rect">
            <a:avLst/>
          </a:prstGeom>
          <a:solidFill>
            <a:schemeClr val="accent1"/>
          </a:solidFill>
          <a:ln w="3175">
            <a:solidFill>
              <a:schemeClr val="tx1"/>
            </a:solidFill>
            <a:miter lim="800000"/>
            <a:headEnd/>
            <a:tailEnd/>
          </a:ln>
        </p:spPr>
        <p:txBody>
          <a:bodyPr lIns="36000" rIns="36000" anchor="ctr">
            <a:spAutoFit/>
          </a:bodyPr>
          <a:lstStyle/>
          <a:p>
            <a:r>
              <a:rPr lang="ja-JP" altLang="en-US" sz="1000">
                <a:solidFill>
                  <a:srgbClr val="000000"/>
                </a:solidFill>
                <a:ea typeface="HGPｺﾞｼｯｸE" pitchFamily="50" charset="-128"/>
              </a:rPr>
              <a:t>　総合特区提案</a:t>
            </a:r>
          </a:p>
          <a:p>
            <a:r>
              <a:rPr lang="ja-JP" altLang="en-US" sz="1000">
                <a:solidFill>
                  <a:srgbClr val="000000"/>
                </a:solidFill>
                <a:ea typeface="HGPｺﾞｼｯｸE" pitchFamily="50" charset="-128"/>
              </a:rPr>
              <a:t>　　・夢州・咲州</a:t>
            </a:r>
          </a:p>
          <a:p>
            <a:r>
              <a:rPr lang="ja-JP" altLang="en-US" sz="1000">
                <a:solidFill>
                  <a:srgbClr val="000000"/>
                </a:solidFill>
                <a:ea typeface="HGPｺﾞｼｯｸE" pitchFamily="50" charset="-128"/>
              </a:rPr>
              <a:t>　　・大阪駅周辺　等</a:t>
            </a:r>
          </a:p>
        </p:txBody>
      </p:sp>
      <p:sp>
        <p:nvSpPr>
          <p:cNvPr id="12344" name="Rectangle 151"/>
          <p:cNvSpPr>
            <a:spLocks noChangeArrowheads="1"/>
          </p:cNvSpPr>
          <p:nvPr/>
        </p:nvSpPr>
        <p:spPr bwMode="auto">
          <a:xfrm>
            <a:off x="4152900" y="1340768"/>
            <a:ext cx="254000" cy="863600"/>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a:solidFill>
                  <a:srgbClr val="000000"/>
                </a:solidFill>
                <a:ea typeface="HGPｺﾞｼｯｸE" pitchFamily="50" charset="-128"/>
              </a:rPr>
              <a:t>総合特区申請</a:t>
            </a:r>
          </a:p>
        </p:txBody>
      </p:sp>
      <p:sp>
        <p:nvSpPr>
          <p:cNvPr id="12345" name="Rectangle 154"/>
          <p:cNvSpPr>
            <a:spLocks noChangeArrowheads="1"/>
          </p:cNvSpPr>
          <p:nvPr/>
        </p:nvSpPr>
        <p:spPr bwMode="auto">
          <a:xfrm>
            <a:off x="4418013" y="1341264"/>
            <a:ext cx="250825" cy="86360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dirty="0">
                <a:solidFill>
                  <a:srgbClr val="000000"/>
                </a:solidFill>
                <a:ea typeface="HGPｺﾞｼｯｸE" pitchFamily="50" charset="-128"/>
              </a:rPr>
              <a:t>総合特区指定</a:t>
            </a:r>
          </a:p>
        </p:txBody>
      </p:sp>
      <p:sp>
        <p:nvSpPr>
          <p:cNvPr id="12346" name="Rectangle 57"/>
          <p:cNvSpPr>
            <a:spLocks noChangeArrowheads="1"/>
          </p:cNvSpPr>
          <p:nvPr/>
        </p:nvSpPr>
        <p:spPr bwMode="auto">
          <a:xfrm>
            <a:off x="3911600" y="1341264"/>
            <a:ext cx="266700" cy="863600"/>
          </a:xfrm>
          <a:prstGeom prst="rect">
            <a:avLst/>
          </a:prstGeom>
          <a:solidFill>
            <a:schemeClr val="bg1"/>
          </a:solidFill>
          <a:ln w="3175">
            <a:solidFill>
              <a:schemeClr val="tx1"/>
            </a:solidFill>
            <a:miter lim="800000"/>
            <a:headEnd/>
            <a:tailEnd/>
          </a:ln>
        </p:spPr>
        <p:txBody>
          <a:bodyPr vert="eaVert" wrap="none" anchor="ctr"/>
          <a:lstStyle/>
          <a:p>
            <a:pPr algn="ctr"/>
            <a:r>
              <a:rPr lang="ja-JP" altLang="en-US" sz="1000">
                <a:solidFill>
                  <a:srgbClr val="000000"/>
                </a:solidFill>
                <a:ea typeface="HGPｺﾞｼｯｸE" pitchFamily="50" charset="-128"/>
              </a:rPr>
              <a:t>特区法制定</a:t>
            </a:r>
          </a:p>
        </p:txBody>
      </p:sp>
      <p:sp>
        <p:nvSpPr>
          <p:cNvPr id="12347" name="Rectangle 154"/>
          <p:cNvSpPr>
            <a:spLocks noChangeArrowheads="1"/>
          </p:cNvSpPr>
          <p:nvPr/>
        </p:nvSpPr>
        <p:spPr bwMode="auto">
          <a:xfrm>
            <a:off x="4672013" y="1341264"/>
            <a:ext cx="250825" cy="863600"/>
          </a:xfrm>
          <a:prstGeom prst="rect">
            <a:avLst/>
          </a:prstGeom>
          <a:solidFill>
            <a:schemeClr val="accent1"/>
          </a:solidFill>
          <a:ln w="3175">
            <a:solidFill>
              <a:schemeClr val="tx1"/>
            </a:solidFill>
            <a:miter lim="800000"/>
            <a:headEnd/>
            <a:tailEnd/>
          </a:ln>
        </p:spPr>
        <p:txBody>
          <a:bodyPr vert="eaVert" wrap="none" anchor="ctr"/>
          <a:lstStyle/>
          <a:p>
            <a:pPr algn="ctr"/>
            <a:r>
              <a:rPr lang="ja-JP" altLang="en-US" sz="1000" dirty="0">
                <a:ea typeface="HGPｺﾞｼｯｸE" pitchFamily="50" charset="-128"/>
              </a:rPr>
              <a:t>府特区条例制定</a:t>
            </a:r>
          </a:p>
        </p:txBody>
      </p:sp>
      <p:sp>
        <p:nvSpPr>
          <p:cNvPr id="12349" name="Rectangle 50"/>
          <p:cNvSpPr>
            <a:spLocks noChangeArrowheads="1"/>
          </p:cNvSpPr>
          <p:nvPr/>
        </p:nvSpPr>
        <p:spPr bwMode="auto">
          <a:xfrm>
            <a:off x="2741613" y="2747963"/>
            <a:ext cx="1625600" cy="552450"/>
          </a:xfrm>
          <a:prstGeom prst="rect">
            <a:avLst/>
          </a:prstGeom>
          <a:solidFill>
            <a:schemeClr val="accent1"/>
          </a:solidFill>
          <a:ln w="3175">
            <a:solidFill>
              <a:schemeClr val="tx1"/>
            </a:solidFill>
            <a:miter lim="800000"/>
            <a:headEnd/>
            <a:tailEnd/>
          </a:ln>
        </p:spPr>
        <p:txBody>
          <a:bodyPr lIns="72000" rIns="72000" anchor="ctr">
            <a:spAutoFit/>
          </a:bodyPr>
          <a:lstStyle/>
          <a:p>
            <a:pPr algn="ctr"/>
            <a:r>
              <a:rPr lang="ja-JP" altLang="en-US" sz="1000">
                <a:ea typeface="HGPｺﾞｼｯｸE" pitchFamily="50" charset="-128"/>
              </a:rPr>
              <a:t>・「ｸﾞﾗﾝﾄﾞﾃﾞｻﾞｲﾝ</a:t>
            </a:r>
            <a:r>
              <a:rPr lang="ja-JP" altLang="en-US" sz="1000">
                <a:solidFill>
                  <a:srgbClr val="FF0000"/>
                </a:solidFill>
                <a:ea typeface="HGPｺﾞｼｯｸE" pitchFamily="50" charset="-128"/>
              </a:rPr>
              <a:t>・</a:t>
            </a:r>
            <a:r>
              <a:rPr lang="ja-JP" altLang="en-US" sz="1000">
                <a:ea typeface="HGPｺﾞｼｯｸE" pitchFamily="50" charset="-128"/>
              </a:rPr>
              <a:t>大阪」策定</a:t>
            </a:r>
            <a:endParaRPr lang="en-US" altLang="ja-JP" sz="1000">
              <a:ea typeface="HGPｺﾞｼｯｸE" pitchFamily="50" charset="-128"/>
            </a:endParaRPr>
          </a:p>
          <a:p>
            <a:pPr algn="ctr"/>
            <a:r>
              <a:rPr lang="ja-JP" altLang="en-US" sz="1000">
                <a:ea typeface="HGPｺﾞｼｯｸE" pitchFamily="50" charset="-128"/>
              </a:rPr>
              <a:t>・各エリアにおける将来像の提示</a:t>
            </a:r>
          </a:p>
        </p:txBody>
      </p:sp>
      <p:sp>
        <p:nvSpPr>
          <p:cNvPr id="45" name="Rectangle 54"/>
          <p:cNvSpPr>
            <a:spLocks noChangeArrowheads="1"/>
          </p:cNvSpPr>
          <p:nvPr/>
        </p:nvSpPr>
        <p:spPr bwMode="auto">
          <a:xfrm>
            <a:off x="3775143" y="2270083"/>
            <a:ext cx="1155700" cy="246221"/>
          </a:xfrm>
          <a:prstGeom prst="rect">
            <a:avLst/>
          </a:prstGeom>
          <a:solidFill>
            <a:schemeClr val="accent1"/>
          </a:solidFill>
          <a:ln w="3175">
            <a:solidFill>
              <a:schemeClr val="tx1"/>
            </a:solidFill>
            <a:miter lim="800000"/>
            <a:headEnd/>
            <a:tailEnd/>
          </a:ln>
        </p:spPr>
        <p:txBody>
          <a:bodyPr lIns="36000" rIns="36000" anchor="ctr">
            <a:spAutoFit/>
          </a:bodyPr>
          <a:lstStyle/>
          <a:p>
            <a:pPr algn="ctr"/>
            <a:r>
              <a:rPr lang="ja-JP" altLang="en-US" sz="1000" dirty="0" smtClean="0">
                <a:ea typeface="HGPｺﾞｼｯｸE" pitchFamily="50" charset="-128"/>
              </a:rPr>
              <a:t>国家戦略特区提案</a:t>
            </a:r>
            <a:endParaRPr lang="ja-JP" altLang="en-US" sz="1000" dirty="0">
              <a:ea typeface="HGPｺﾞｼｯｸE" pitchFamily="50" charset="-128"/>
            </a:endParaRPr>
          </a:p>
        </p:txBody>
      </p:sp>
      <p:sp>
        <p:nvSpPr>
          <p:cNvPr id="48" name="Line 24"/>
          <p:cNvSpPr>
            <a:spLocks noChangeShapeType="1"/>
          </p:cNvSpPr>
          <p:nvPr/>
        </p:nvSpPr>
        <p:spPr bwMode="auto">
          <a:xfrm flipV="1">
            <a:off x="6372699" y="1772568"/>
            <a:ext cx="0" cy="6206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cxnSp>
        <p:nvCxnSpPr>
          <p:cNvPr id="3" name="直線コネクタ 2"/>
          <p:cNvCxnSpPr/>
          <p:nvPr/>
        </p:nvCxnSpPr>
        <p:spPr>
          <a:xfrm>
            <a:off x="4943913" y="2393193"/>
            <a:ext cx="1428786"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22017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7015</TotalTime>
  <Words>2856</Words>
  <Application>Microsoft Office PowerPoint</Application>
  <PresentationFormat>画面に合わせる (4:3)</PresentationFormat>
  <Paragraphs>689</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大阪の成長戦略</dc:title>
  <dc:creator>森口　直人</dc:creator>
  <cp:lastModifiedBy>HOSTNAME</cp:lastModifiedBy>
  <cp:revision>697</cp:revision>
  <cp:lastPrinted>2015-02-09T01:54:52Z</cp:lastPrinted>
  <dcterms:created xsi:type="dcterms:W3CDTF">2014-06-20T02:17:35Z</dcterms:created>
  <dcterms:modified xsi:type="dcterms:W3CDTF">2016-12-15T06:28:35Z</dcterms:modified>
</cp:coreProperties>
</file>